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p:sldMasterIdLst>
    <p:sldMasterId id="2147483648" r:id="rId4"/>
  </p:sldMasterIdLst>
  <p:notesMasterIdLst>
    <p:notesMasterId r:id="rId56"/>
  </p:notesMasterIdLst>
  <p:sldIdLst>
    <p:sldId id="256" r:id="rId5"/>
    <p:sldId id="258"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306"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Lst>
  <p:sldSz cx="12192000" cy="6858000"/>
  <p:notesSz cx="6858000" cy="9144000"/>
  <p:defaultTex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1D19"/>
    <a:srgbClr val="729E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742F8F-C158-FB70-316C-2D522D61A76F}" v="48" dt="2024-03-19T17:59:48.166"/>
    <p1510:client id="{B72E7968-7E62-1C9D-416B-1E6C3F76F089}" v="6" dt="2024-03-19T17:46:29.93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268" autoAdjust="0"/>
    <p:restoredTop sz="86370" autoAdjust="0"/>
  </p:normalViewPr>
  <p:slideViewPr>
    <p:cSldViewPr snapToGrid="0">
      <p:cViewPr varScale="1">
        <p:scale>
          <a:sx n="57" d="100"/>
          <a:sy n="57" d="100"/>
        </p:scale>
        <p:origin x="1224" y="40"/>
      </p:cViewPr>
      <p:guideLst/>
    </p:cSldViewPr>
  </p:slideViewPr>
  <p:notesTextViewPr>
    <p:cViewPr>
      <p:scale>
        <a:sx n="50" d="100"/>
        <a:sy n="5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21742F8F-C158-FB70-316C-2D522D61A76F}"/>
    <pc:docChg chg="modSld">
      <pc:chgData name="EZZINE, Hind" userId="S::ezzineh@who.int::edcab00f-6318-46e5-a4a9-188b01ee222f" providerId="AD" clId="Web-{21742F8F-C158-FB70-316C-2D522D61A76F}" dt="2024-03-19T17:59:48.025" v="46"/>
      <pc:docMkLst>
        <pc:docMk/>
      </pc:docMkLst>
      <pc:sldChg chg="modSp">
        <pc:chgData name="EZZINE, Hind" userId="S::ezzineh@who.int::edcab00f-6318-46e5-a4a9-188b01ee222f" providerId="AD" clId="Web-{21742F8F-C158-FB70-316C-2D522D61A76F}" dt="2024-03-19T17:52:05.712" v="7" actId="1076"/>
        <pc:sldMkLst>
          <pc:docMk/>
          <pc:sldMk cId="0" sldId="257"/>
        </pc:sldMkLst>
        <pc:spChg chg="mod">
          <ac:chgData name="EZZINE, Hind" userId="S::ezzineh@who.int::edcab00f-6318-46e5-a4a9-188b01ee222f" providerId="AD" clId="Web-{21742F8F-C158-FB70-316C-2D522D61A76F}" dt="2024-03-19T17:51:55.773" v="5" actId="14100"/>
          <ac:spMkLst>
            <pc:docMk/>
            <pc:sldMk cId="0" sldId="257"/>
            <ac:spMk id="4" creationId="{96489B53-AD5E-7FE1-0A00-C862AE7C7A0D}"/>
          </ac:spMkLst>
        </pc:spChg>
        <pc:spChg chg="mod">
          <ac:chgData name="EZZINE, Hind" userId="S::ezzineh@who.int::edcab00f-6318-46e5-a4a9-188b01ee222f" providerId="AD" clId="Web-{21742F8F-C158-FB70-316C-2D522D61A76F}" dt="2024-03-19T17:52:05.712" v="7" actId="1076"/>
          <ac:spMkLst>
            <pc:docMk/>
            <pc:sldMk cId="0" sldId="257"/>
            <ac:spMk id="332" creationId="{00000000-0000-0000-0000-000000000000}"/>
          </ac:spMkLst>
        </pc:spChg>
      </pc:sldChg>
      <pc:sldChg chg="modSp">
        <pc:chgData name="EZZINE, Hind" userId="S::ezzineh@who.int::edcab00f-6318-46e5-a4a9-188b01ee222f" providerId="AD" clId="Web-{21742F8F-C158-FB70-316C-2D522D61A76F}" dt="2024-03-19T17:51:45.007" v="3" actId="1076"/>
        <pc:sldMkLst>
          <pc:docMk/>
          <pc:sldMk cId="0" sldId="258"/>
        </pc:sldMkLst>
        <pc:spChg chg="mod">
          <ac:chgData name="EZZINE, Hind" userId="S::ezzineh@who.int::edcab00f-6318-46e5-a4a9-188b01ee222f" providerId="AD" clId="Web-{21742F8F-C158-FB70-316C-2D522D61A76F}" dt="2024-03-19T17:51:32.287" v="0" actId="14100"/>
          <ac:spMkLst>
            <pc:docMk/>
            <pc:sldMk cId="0" sldId="258"/>
            <ac:spMk id="4" creationId="{E83F1AF5-3964-895A-10F1-7200C788E061}"/>
          </ac:spMkLst>
        </pc:spChg>
        <pc:spChg chg="mod">
          <ac:chgData name="EZZINE, Hind" userId="S::ezzineh@who.int::edcab00f-6318-46e5-a4a9-188b01ee222f" providerId="AD" clId="Web-{21742F8F-C158-FB70-316C-2D522D61A76F}" dt="2024-03-19T17:51:45.007" v="3" actId="1076"/>
          <ac:spMkLst>
            <pc:docMk/>
            <pc:sldMk cId="0" sldId="258"/>
            <ac:spMk id="338" creationId="{00000000-0000-0000-0000-000000000000}"/>
          </ac:spMkLst>
        </pc:spChg>
      </pc:sldChg>
      <pc:sldChg chg="modSp">
        <pc:chgData name="EZZINE, Hind" userId="S::ezzineh@who.int::edcab00f-6318-46e5-a4a9-188b01ee222f" providerId="AD" clId="Web-{21742F8F-C158-FB70-316C-2D522D61A76F}" dt="2024-03-19T17:52:39.261" v="11" actId="1076"/>
        <pc:sldMkLst>
          <pc:docMk/>
          <pc:sldMk cId="0" sldId="259"/>
        </pc:sldMkLst>
        <pc:spChg chg="mod">
          <ac:chgData name="EZZINE, Hind" userId="S::ezzineh@who.int::edcab00f-6318-46e5-a4a9-188b01ee222f" providerId="AD" clId="Web-{21742F8F-C158-FB70-316C-2D522D61A76F}" dt="2024-03-19T17:52:17.166" v="8" actId="14100"/>
          <ac:spMkLst>
            <pc:docMk/>
            <pc:sldMk cId="0" sldId="259"/>
            <ac:spMk id="4" creationId="{8C00F171-8E48-C519-0EB3-BF0AE2341C11}"/>
          </ac:spMkLst>
        </pc:spChg>
        <pc:spChg chg="mod">
          <ac:chgData name="EZZINE, Hind" userId="S::ezzineh@who.int::edcab00f-6318-46e5-a4a9-188b01ee222f" providerId="AD" clId="Web-{21742F8F-C158-FB70-316C-2D522D61A76F}" dt="2024-03-19T17:52:39.261" v="11" actId="1076"/>
          <ac:spMkLst>
            <pc:docMk/>
            <pc:sldMk cId="0" sldId="259"/>
            <ac:spMk id="344" creationId="{00000000-0000-0000-0000-000000000000}"/>
          </ac:spMkLst>
        </pc:spChg>
      </pc:sldChg>
      <pc:sldChg chg="modSp">
        <pc:chgData name="EZZINE, Hind" userId="S::ezzineh@who.int::edcab00f-6318-46e5-a4a9-188b01ee222f" providerId="AD" clId="Web-{21742F8F-C158-FB70-316C-2D522D61A76F}" dt="2024-03-19T17:52:45.886" v="12" actId="14100"/>
        <pc:sldMkLst>
          <pc:docMk/>
          <pc:sldMk cId="0" sldId="260"/>
        </pc:sldMkLst>
        <pc:spChg chg="mod">
          <ac:chgData name="EZZINE, Hind" userId="S::ezzineh@who.int::edcab00f-6318-46e5-a4a9-188b01ee222f" providerId="AD" clId="Web-{21742F8F-C158-FB70-316C-2D522D61A76F}" dt="2024-03-19T17:52:45.886" v="12" actId="14100"/>
          <ac:spMkLst>
            <pc:docMk/>
            <pc:sldMk cId="0" sldId="260"/>
            <ac:spMk id="4" creationId="{7CB43E46-E29E-E086-FCF2-784E4194F73B}"/>
          </ac:spMkLst>
        </pc:spChg>
      </pc:sldChg>
      <pc:sldChg chg="modSp">
        <pc:chgData name="EZZINE, Hind" userId="S::ezzineh@who.int::edcab00f-6318-46e5-a4a9-188b01ee222f" providerId="AD" clId="Web-{21742F8F-C158-FB70-316C-2D522D61A76F}" dt="2024-03-19T17:53:09.622" v="14" actId="1076"/>
        <pc:sldMkLst>
          <pc:docMk/>
          <pc:sldMk cId="0" sldId="262"/>
        </pc:sldMkLst>
        <pc:spChg chg="mod">
          <ac:chgData name="EZZINE, Hind" userId="S::ezzineh@who.int::edcab00f-6318-46e5-a4a9-188b01ee222f" providerId="AD" clId="Web-{21742F8F-C158-FB70-316C-2D522D61A76F}" dt="2024-03-19T17:53:09.622" v="14" actId="1076"/>
          <ac:spMkLst>
            <pc:docMk/>
            <pc:sldMk cId="0" sldId="262"/>
            <ac:spMk id="363" creationId="{00000000-0000-0000-0000-000000000000}"/>
          </ac:spMkLst>
        </pc:spChg>
      </pc:sldChg>
      <pc:sldChg chg="modSp">
        <pc:chgData name="EZZINE, Hind" userId="S::ezzineh@who.int::edcab00f-6318-46e5-a4a9-188b01ee222f" providerId="AD" clId="Web-{21742F8F-C158-FB70-316C-2D522D61A76F}" dt="2024-03-19T17:53:49" v="27"/>
        <pc:sldMkLst>
          <pc:docMk/>
          <pc:sldMk cId="0" sldId="263"/>
        </pc:sldMkLst>
        <pc:spChg chg="mod">
          <ac:chgData name="EZZINE, Hind" userId="S::ezzineh@who.int::edcab00f-6318-46e5-a4a9-188b01ee222f" providerId="AD" clId="Web-{21742F8F-C158-FB70-316C-2D522D61A76F}" dt="2024-03-19T17:53:26.764" v="15"/>
          <ac:spMkLst>
            <pc:docMk/>
            <pc:sldMk cId="0" sldId="263"/>
            <ac:spMk id="375" creationId="{00000000-0000-0000-0000-000000000000}"/>
          </ac:spMkLst>
        </pc:spChg>
        <pc:spChg chg="mod">
          <ac:chgData name="EZZINE, Hind" userId="S::ezzineh@who.int::edcab00f-6318-46e5-a4a9-188b01ee222f" providerId="AD" clId="Web-{21742F8F-C158-FB70-316C-2D522D61A76F}" dt="2024-03-19T17:53:26.764" v="16"/>
          <ac:spMkLst>
            <pc:docMk/>
            <pc:sldMk cId="0" sldId="263"/>
            <ac:spMk id="376" creationId="{00000000-0000-0000-0000-000000000000}"/>
          </ac:spMkLst>
        </pc:spChg>
        <pc:spChg chg="mod">
          <ac:chgData name="EZZINE, Hind" userId="S::ezzineh@who.int::edcab00f-6318-46e5-a4a9-188b01ee222f" providerId="AD" clId="Web-{21742F8F-C158-FB70-316C-2D522D61A76F}" dt="2024-03-19T17:53:26.764" v="17"/>
          <ac:spMkLst>
            <pc:docMk/>
            <pc:sldMk cId="0" sldId="263"/>
            <ac:spMk id="378" creationId="{00000000-0000-0000-0000-000000000000}"/>
          </ac:spMkLst>
        </pc:spChg>
        <pc:spChg chg="mod">
          <ac:chgData name="EZZINE, Hind" userId="S::ezzineh@who.int::edcab00f-6318-46e5-a4a9-188b01ee222f" providerId="AD" clId="Web-{21742F8F-C158-FB70-316C-2D522D61A76F}" dt="2024-03-19T17:53:26.764" v="18"/>
          <ac:spMkLst>
            <pc:docMk/>
            <pc:sldMk cId="0" sldId="263"/>
            <ac:spMk id="379" creationId="{00000000-0000-0000-0000-000000000000}"/>
          </ac:spMkLst>
        </pc:spChg>
        <pc:spChg chg="mod">
          <ac:chgData name="EZZINE, Hind" userId="S::ezzineh@who.int::edcab00f-6318-46e5-a4a9-188b01ee222f" providerId="AD" clId="Web-{21742F8F-C158-FB70-316C-2D522D61A76F}" dt="2024-03-19T17:53:26.764" v="19"/>
          <ac:spMkLst>
            <pc:docMk/>
            <pc:sldMk cId="0" sldId="263"/>
            <ac:spMk id="380" creationId="{00000000-0000-0000-0000-000000000000}"/>
          </ac:spMkLst>
        </pc:spChg>
        <pc:spChg chg="mod">
          <ac:chgData name="EZZINE, Hind" userId="S::ezzineh@who.int::edcab00f-6318-46e5-a4a9-188b01ee222f" providerId="AD" clId="Web-{21742F8F-C158-FB70-316C-2D522D61A76F}" dt="2024-03-19T17:53:26.764" v="20"/>
          <ac:spMkLst>
            <pc:docMk/>
            <pc:sldMk cId="0" sldId="263"/>
            <ac:spMk id="381" creationId="{00000000-0000-0000-0000-000000000000}"/>
          </ac:spMkLst>
        </pc:spChg>
        <pc:spChg chg="mod">
          <ac:chgData name="EZZINE, Hind" userId="S::ezzineh@who.int::edcab00f-6318-46e5-a4a9-188b01ee222f" providerId="AD" clId="Web-{21742F8F-C158-FB70-316C-2D522D61A76F}" dt="2024-03-19T17:53:26.764" v="21"/>
          <ac:spMkLst>
            <pc:docMk/>
            <pc:sldMk cId="0" sldId="263"/>
            <ac:spMk id="383" creationId="{00000000-0000-0000-0000-000000000000}"/>
          </ac:spMkLst>
        </pc:spChg>
        <pc:spChg chg="mod">
          <ac:chgData name="EZZINE, Hind" userId="S::ezzineh@who.int::edcab00f-6318-46e5-a4a9-188b01ee222f" providerId="AD" clId="Web-{21742F8F-C158-FB70-316C-2D522D61A76F}" dt="2024-03-19T17:53:26.764" v="22"/>
          <ac:spMkLst>
            <pc:docMk/>
            <pc:sldMk cId="0" sldId="263"/>
            <ac:spMk id="384" creationId="{00000000-0000-0000-0000-000000000000}"/>
          </ac:spMkLst>
        </pc:spChg>
        <pc:spChg chg="mod">
          <ac:chgData name="EZZINE, Hind" userId="S::ezzineh@who.int::edcab00f-6318-46e5-a4a9-188b01ee222f" providerId="AD" clId="Web-{21742F8F-C158-FB70-316C-2D522D61A76F}" dt="2024-03-19T17:53:26.764" v="23"/>
          <ac:spMkLst>
            <pc:docMk/>
            <pc:sldMk cId="0" sldId="263"/>
            <ac:spMk id="386" creationId="{00000000-0000-0000-0000-000000000000}"/>
          </ac:spMkLst>
        </pc:spChg>
        <pc:spChg chg="mod">
          <ac:chgData name="EZZINE, Hind" userId="S::ezzineh@who.int::edcab00f-6318-46e5-a4a9-188b01ee222f" providerId="AD" clId="Web-{21742F8F-C158-FB70-316C-2D522D61A76F}" dt="2024-03-19T17:53:26.889" v="24"/>
          <ac:spMkLst>
            <pc:docMk/>
            <pc:sldMk cId="0" sldId="263"/>
            <ac:spMk id="387" creationId="{00000000-0000-0000-0000-000000000000}"/>
          </ac:spMkLst>
        </pc:spChg>
        <pc:spChg chg="mod">
          <ac:chgData name="EZZINE, Hind" userId="S::ezzineh@who.int::edcab00f-6318-46e5-a4a9-188b01ee222f" providerId="AD" clId="Web-{21742F8F-C158-FB70-316C-2D522D61A76F}" dt="2024-03-19T17:53:49" v="27"/>
          <ac:spMkLst>
            <pc:docMk/>
            <pc:sldMk cId="0" sldId="263"/>
            <ac:spMk id="389" creationId="{00000000-0000-0000-0000-000000000000}"/>
          </ac:spMkLst>
        </pc:spChg>
        <pc:spChg chg="mod">
          <ac:chgData name="EZZINE, Hind" userId="S::ezzineh@who.int::edcab00f-6318-46e5-a4a9-188b01ee222f" providerId="AD" clId="Web-{21742F8F-C158-FB70-316C-2D522D61A76F}" dt="2024-03-19T17:53:39.874" v="26" actId="1076"/>
          <ac:spMkLst>
            <pc:docMk/>
            <pc:sldMk cId="0" sldId="263"/>
            <ac:spMk id="390" creationId="{00000000-0000-0000-0000-000000000000}"/>
          </ac:spMkLst>
        </pc:spChg>
      </pc:sldChg>
      <pc:sldChg chg="modSp">
        <pc:chgData name="EZZINE, Hind" userId="S::ezzineh@who.int::edcab00f-6318-46e5-a4a9-188b01ee222f" providerId="AD" clId="Web-{21742F8F-C158-FB70-316C-2D522D61A76F}" dt="2024-03-19T17:54:05.017" v="28" actId="14100"/>
        <pc:sldMkLst>
          <pc:docMk/>
          <pc:sldMk cId="0" sldId="267"/>
        </pc:sldMkLst>
        <pc:spChg chg="mod">
          <ac:chgData name="EZZINE, Hind" userId="S::ezzineh@who.int::edcab00f-6318-46e5-a4a9-188b01ee222f" providerId="AD" clId="Web-{21742F8F-C158-FB70-316C-2D522D61A76F}" dt="2024-03-19T17:54:05.017" v="28" actId="14100"/>
          <ac:spMkLst>
            <pc:docMk/>
            <pc:sldMk cId="0" sldId="267"/>
            <ac:spMk id="2" creationId="{75058D8E-477D-C82C-0229-761B3CCD39E1}"/>
          </ac:spMkLst>
        </pc:spChg>
      </pc:sldChg>
      <pc:sldChg chg="modSp">
        <pc:chgData name="EZZINE, Hind" userId="S::ezzineh@who.int::edcab00f-6318-46e5-a4a9-188b01ee222f" providerId="AD" clId="Web-{21742F8F-C158-FB70-316C-2D522D61A76F}" dt="2024-03-19T17:54:23.706" v="29" actId="1076"/>
        <pc:sldMkLst>
          <pc:docMk/>
          <pc:sldMk cId="0" sldId="268"/>
        </pc:sldMkLst>
        <pc:spChg chg="mod">
          <ac:chgData name="EZZINE, Hind" userId="S::ezzineh@who.int::edcab00f-6318-46e5-a4a9-188b01ee222f" providerId="AD" clId="Web-{21742F8F-C158-FB70-316C-2D522D61A76F}" dt="2024-03-19T17:54:23.706" v="29" actId="1076"/>
          <ac:spMkLst>
            <pc:docMk/>
            <pc:sldMk cId="0" sldId="268"/>
            <ac:spMk id="448" creationId="{00000000-0000-0000-0000-000000000000}"/>
          </ac:spMkLst>
        </pc:spChg>
      </pc:sldChg>
      <pc:sldChg chg="modSp">
        <pc:chgData name="EZZINE, Hind" userId="S::ezzineh@who.int::edcab00f-6318-46e5-a4a9-188b01ee222f" providerId="AD" clId="Web-{21742F8F-C158-FB70-316C-2D522D61A76F}" dt="2024-03-19T17:55:20.100" v="30" actId="14100"/>
        <pc:sldMkLst>
          <pc:docMk/>
          <pc:sldMk cId="0" sldId="270"/>
        </pc:sldMkLst>
        <pc:spChg chg="mod">
          <ac:chgData name="EZZINE, Hind" userId="S::ezzineh@who.int::edcab00f-6318-46e5-a4a9-188b01ee222f" providerId="AD" clId="Web-{21742F8F-C158-FB70-316C-2D522D61A76F}" dt="2024-03-19T17:55:20.100" v="30" actId="14100"/>
          <ac:spMkLst>
            <pc:docMk/>
            <pc:sldMk cId="0" sldId="270"/>
            <ac:spMk id="458" creationId="{00000000-0000-0000-0000-000000000000}"/>
          </ac:spMkLst>
        </pc:spChg>
      </pc:sldChg>
      <pc:sldChg chg="modSp">
        <pc:chgData name="EZZINE, Hind" userId="S::ezzineh@who.int::edcab00f-6318-46e5-a4a9-188b01ee222f" providerId="AD" clId="Web-{21742F8F-C158-FB70-316C-2D522D61A76F}" dt="2024-03-19T17:55:58.290" v="32" actId="1076"/>
        <pc:sldMkLst>
          <pc:docMk/>
          <pc:sldMk cId="0" sldId="274"/>
        </pc:sldMkLst>
        <pc:spChg chg="mod">
          <ac:chgData name="EZZINE, Hind" userId="S::ezzineh@who.int::edcab00f-6318-46e5-a4a9-188b01ee222f" providerId="AD" clId="Web-{21742F8F-C158-FB70-316C-2D522D61A76F}" dt="2024-03-19T17:55:52.134" v="31" actId="14100"/>
          <ac:spMkLst>
            <pc:docMk/>
            <pc:sldMk cId="0" sldId="274"/>
            <ac:spMk id="759" creationId="{00000000-0000-0000-0000-000000000000}"/>
          </ac:spMkLst>
        </pc:spChg>
        <pc:spChg chg="mod">
          <ac:chgData name="EZZINE, Hind" userId="S::ezzineh@who.int::edcab00f-6318-46e5-a4a9-188b01ee222f" providerId="AD" clId="Web-{21742F8F-C158-FB70-316C-2D522D61A76F}" dt="2024-03-19T17:55:58.290" v="32" actId="1076"/>
          <ac:spMkLst>
            <pc:docMk/>
            <pc:sldMk cId="0" sldId="274"/>
            <ac:spMk id="762" creationId="{00000000-0000-0000-0000-000000000000}"/>
          </ac:spMkLst>
        </pc:spChg>
      </pc:sldChg>
      <pc:sldChg chg="modSp">
        <pc:chgData name="EZZINE, Hind" userId="S::ezzineh@who.int::edcab00f-6318-46e5-a4a9-188b01ee222f" providerId="AD" clId="Web-{21742F8F-C158-FB70-316C-2D522D61A76F}" dt="2024-03-19T17:56:27.214" v="34" actId="14100"/>
        <pc:sldMkLst>
          <pc:docMk/>
          <pc:sldMk cId="0" sldId="279"/>
        </pc:sldMkLst>
        <pc:spChg chg="mod">
          <ac:chgData name="EZZINE, Hind" userId="S::ezzineh@who.int::edcab00f-6318-46e5-a4a9-188b01ee222f" providerId="AD" clId="Web-{21742F8F-C158-FB70-316C-2D522D61A76F}" dt="2024-03-19T17:56:27.214" v="34" actId="14100"/>
          <ac:spMkLst>
            <pc:docMk/>
            <pc:sldMk cId="0" sldId="279"/>
            <ac:spMk id="810" creationId="{00000000-0000-0000-0000-000000000000}"/>
          </ac:spMkLst>
        </pc:spChg>
      </pc:sldChg>
      <pc:sldChg chg="modSp">
        <pc:chgData name="EZZINE, Hind" userId="S::ezzineh@who.int::edcab00f-6318-46e5-a4a9-188b01ee222f" providerId="AD" clId="Web-{21742F8F-C158-FB70-316C-2D522D61A76F}" dt="2024-03-19T17:56:43.247" v="35" actId="14100"/>
        <pc:sldMkLst>
          <pc:docMk/>
          <pc:sldMk cId="0" sldId="280"/>
        </pc:sldMkLst>
        <pc:spChg chg="mod">
          <ac:chgData name="EZZINE, Hind" userId="S::ezzineh@who.int::edcab00f-6318-46e5-a4a9-188b01ee222f" providerId="AD" clId="Web-{21742F8F-C158-FB70-316C-2D522D61A76F}" dt="2024-03-19T17:56:43.247" v="35" actId="14100"/>
          <ac:spMkLst>
            <pc:docMk/>
            <pc:sldMk cId="0" sldId="280"/>
            <ac:spMk id="816" creationId="{00000000-0000-0000-0000-000000000000}"/>
          </ac:spMkLst>
        </pc:spChg>
      </pc:sldChg>
      <pc:sldChg chg="modSp">
        <pc:chgData name="EZZINE, Hind" userId="S::ezzineh@who.int::edcab00f-6318-46e5-a4a9-188b01ee222f" providerId="AD" clId="Web-{21742F8F-C158-FB70-316C-2D522D61A76F}" dt="2024-03-19T17:57:31.203" v="37" actId="14100"/>
        <pc:sldMkLst>
          <pc:docMk/>
          <pc:sldMk cId="0" sldId="287"/>
        </pc:sldMkLst>
        <pc:spChg chg="mod">
          <ac:chgData name="EZZINE, Hind" userId="S::ezzineh@who.int::edcab00f-6318-46e5-a4a9-188b01ee222f" providerId="AD" clId="Web-{21742F8F-C158-FB70-316C-2D522D61A76F}" dt="2024-03-19T17:57:31.203" v="37" actId="14100"/>
          <ac:spMkLst>
            <pc:docMk/>
            <pc:sldMk cId="0" sldId="287"/>
            <ac:spMk id="877" creationId="{00000000-0000-0000-0000-000000000000}"/>
          </ac:spMkLst>
        </pc:spChg>
      </pc:sldChg>
      <pc:sldChg chg="modSp">
        <pc:chgData name="EZZINE, Hind" userId="S::ezzineh@who.int::edcab00f-6318-46e5-a4a9-188b01ee222f" providerId="AD" clId="Web-{21742F8F-C158-FB70-316C-2D522D61A76F}" dt="2024-03-19T17:58:04.893" v="38" actId="14100"/>
        <pc:sldMkLst>
          <pc:docMk/>
          <pc:sldMk cId="0" sldId="295"/>
        </pc:sldMkLst>
        <pc:spChg chg="mod">
          <ac:chgData name="EZZINE, Hind" userId="S::ezzineh@who.int::edcab00f-6318-46e5-a4a9-188b01ee222f" providerId="AD" clId="Web-{21742F8F-C158-FB70-316C-2D522D61A76F}" dt="2024-03-19T17:58:04.893" v="38" actId="14100"/>
          <ac:spMkLst>
            <pc:docMk/>
            <pc:sldMk cId="0" sldId="295"/>
            <ac:spMk id="920" creationId="{00000000-0000-0000-0000-000000000000}"/>
          </ac:spMkLst>
        </pc:spChg>
      </pc:sldChg>
      <pc:sldChg chg="modSp">
        <pc:chgData name="EZZINE, Hind" userId="S::ezzineh@who.int::edcab00f-6318-46e5-a4a9-188b01ee222f" providerId="AD" clId="Web-{21742F8F-C158-FB70-316C-2D522D61A76F}" dt="2024-03-19T17:58:13.003" v="39" actId="14100"/>
        <pc:sldMkLst>
          <pc:docMk/>
          <pc:sldMk cId="0" sldId="296"/>
        </pc:sldMkLst>
        <pc:spChg chg="mod">
          <ac:chgData name="EZZINE, Hind" userId="S::ezzineh@who.int::edcab00f-6318-46e5-a4a9-188b01ee222f" providerId="AD" clId="Web-{21742F8F-C158-FB70-316C-2D522D61A76F}" dt="2024-03-19T17:58:13.003" v="39" actId="14100"/>
          <ac:spMkLst>
            <pc:docMk/>
            <pc:sldMk cId="0" sldId="296"/>
            <ac:spMk id="927" creationId="{00000000-0000-0000-0000-000000000000}"/>
          </ac:spMkLst>
        </pc:spChg>
      </pc:sldChg>
      <pc:sldChg chg="modSp">
        <pc:chgData name="EZZINE, Hind" userId="S::ezzineh@who.int::edcab00f-6318-46e5-a4a9-188b01ee222f" providerId="AD" clId="Web-{21742F8F-C158-FB70-316C-2D522D61A76F}" dt="2024-03-19T17:58:49.021" v="43" actId="14100"/>
        <pc:sldMkLst>
          <pc:docMk/>
          <pc:sldMk cId="0" sldId="299"/>
        </pc:sldMkLst>
        <pc:spChg chg="mod">
          <ac:chgData name="EZZINE, Hind" userId="S::ezzineh@who.int::edcab00f-6318-46e5-a4a9-188b01ee222f" providerId="AD" clId="Web-{21742F8F-C158-FB70-316C-2D522D61A76F}" dt="2024-03-19T17:58:49.021" v="43" actId="14100"/>
          <ac:spMkLst>
            <pc:docMk/>
            <pc:sldMk cId="0" sldId="299"/>
            <ac:spMk id="2" creationId="{E4311CDB-8D93-88AA-8796-D9FDF6B095CD}"/>
          </ac:spMkLst>
        </pc:spChg>
      </pc:sldChg>
      <pc:sldChg chg="modSp">
        <pc:chgData name="EZZINE, Hind" userId="S::ezzineh@who.int::edcab00f-6318-46e5-a4a9-188b01ee222f" providerId="AD" clId="Web-{21742F8F-C158-FB70-316C-2D522D61A76F}" dt="2024-03-19T17:59:06.772" v="44" actId="1076"/>
        <pc:sldMkLst>
          <pc:docMk/>
          <pc:sldMk cId="0" sldId="301"/>
        </pc:sldMkLst>
        <pc:spChg chg="mod">
          <ac:chgData name="EZZINE, Hind" userId="S::ezzineh@who.int::edcab00f-6318-46e5-a4a9-188b01ee222f" providerId="AD" clId="Web-{21742F8F-C158-FB70-316C-2D522D61A76F}" dt="2024-03-19T17:59:06.772" v="44" actId="1076"/>
          <ac:spMkLst>
            <pc:docMk/>
            <pc:sldMk cId="0" sldId="301"/>
            <ac:spMk id="2" creationId="{86994F23-7B55-7EF0-00A1-8E7824830E9E}"/>
          </ac:spMkLst>
        </pc:spChg>
      </pc:sldChg>
      <pc:sldChg chg="modSp">
        <pc:chgData name="EZZINE, Hind" userId="S::ezzineh@who.int::edcab00f-6318-46e5-a4a9-188b01ee222f" providerId="AD" clId="Web-{21742F8F-C158-FB70-316C-2D522D61A76F}" dt="2024-03-19T17:59:27.758" v="45" actId="1076"/>
        <pc:sldMkLst>
          <pc:docMk/>
          <pc:sldMk cId="0" sldId="303"/>
        </pc:sldMkLst>
        <pc:spChg chg="mod">
          <ac:chgData name="EZZINE, Hind" userId="S::ezzineh@who.int::edcab00f-6318-46e5-a4a9-188b01ee222f" providerId="AD" clId="Web-{21742F8F-C158-FB70-316C-2D522D61A76F}" dt="2024-03-19T17:59:27.758" v="45" actId="1076"/>
          <ac:spMkLst>
            <pc:docMk/>
            <pc:sldMk cId="0" sldId="303"/>
            <ac:spMk id="2" creationId="{67FDE8D2-39DC-A995-8805-8598DBEE468F}"/>
          </ac:spMkLst>
        </pc:spChg>
      </pc:sldChg>
      <pc:sldChg chg="modSp">
        <pc:chgData name="EZZINE, Hind" userId="S::ezzineh@who.int::edcab00f-6318-46e5-a4a9-188b01ee222f" providerId="AD" clId="Web-{21742F8F-C158-FB70-316C-2D522D61A76F}" dt="2024-03-19T17:59:48.025" v="46"/>
        <pc:sldMkLst>
          <pc:docMk/>
          <pc:sldMk cId="0" sldId="305"/>
        </pc:sldMkLst>
        <pc:spChg chg="mod">
          <ac:chgData name="EZZINE, Hind" userId="S::ezzineh@who.int::edcab00f-6318-46e5-a4a9-188b01ee222f" providerId="AD" clId="Web-{21742F8F-C158-FB70-316C-2D522D61A76F}" dt="2024-03-19T17:59:48.025" v="46"/>
          <ac:spMkLst>
            <pc:docMk/>
            <pc:sldMk cId="0" sldId="305"/>
            <ac:spMk id="2" creationId="{63030139-7F49-19FD-4F12-E60ECA0F296A}"/>
          </ac:spMkLst>
        </pc:spChg>
      </pc:sldChg>
      <pc:sldChg chg="modSp">
        <pc:chgData name="EZZINE, Hind" userId="S::ezzineh@who.int::edcab00f-6318-46e5-a4a9-188b01ee222f" providerId="AD" clId="Web-{21742F8F-C158-FB70-316C-2D522D61A76F}" dt="2024-03-19T17:56:53.013" v="36" actId="14100"/>
        <pc:sldMkLst>
          <pc:docMk/>
          <pc:sldMk cId="602533897" sldId="306"/>
        </pc:sldMkLst>
        <pc:spChg chg="mod">
          <ac:chgData name="EZZINE, Hind" userId="S::ezzineh@who.int::edcab00f-6318-46e5-a4a9-188b01ee222f" providerId="AD" clId="Web-{21742F8F-C158-FB70-316C-2D522D61A76F}" dt="2024-03-19T17:56:53.013" v="36" actId="14100"/>
          <ac:spMkLst>
            <pc:docMk/>
            <pc:sldMk cId="602533897" sldId="306"/>
            <ac:spMk id="816" creationId="{00000000-0000-0000-0000-000000000000}"/>
          </ac:spMkLst>
        </pc:spChg>
      </pc:sldChg>
    </pc:docChg>
  </pc:docChgLst>
  <pc:docChgLst>
    <pc:chgData name="EZZINE, Hind" userId="S::ezzineh@who.int::edcab00f-6318-46e5-a4a9-188b01ee222f" providerId="AD" clId="Web-{B72E7968-7E62-1C9D-416B-1E6C3F76F089}"/>
    <pc:docChg chg="modSld">
      <pc:chgData name="EZZINE, Hind" userId="S::ezzineh@who.int::edcab00f-6318-46e5-a4a9-188b01ee222f" providerId="AD" clId="Web-{B72E7968-7E62-1C9D-416B-1E6C3F76F089}" dt="2024-03-19T17:46:27.080" v="4" actId="20577"/>
      <pc:docMkLst>
        <pc:docMk/>
      </pc:docMkLst>
      <pc:sldChg chg="modSp">
        <pc:chgData name="EZZINE, Hind" userId="S::ezzineh@who.int::edcab00f-6318-46e5-a4a9-188b01ee222f" providerId="AD" clId="Web-{B72E7968-7E62-1C9D-416B-1E6C3F76F089}" dt="2024-03-19T17:46:27.080" v="4" actId="20577"/>
        <pc:sldMkLst>
          <pc:docMk/>
          <pc:sldMk cId="0" sldId="256"/>
        </pc:sldMkLst>
        <pc:spChg chg="mod">
          <ac:chgData name="EZZINE, Hind" userId="S::ezzineh@who.int::edcab00f-6318-46e5-a4a9-188b01ee222f" providerId="AD" clId="Web-{B72E7968-7E62-1C9D-416B-1E6C3F76F089}" dt="2024-03-19T17:46:27.080" v="4" actId="20577"/>
          <ac:spMkLst>
            <pc:docMk/>
            <pc:sldMk cId="0" sldId="256"/>
            <ac:spMk id="3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1" name="Shape 321"/>
          <p:cNvSpPr>
            <a:spLocks noGrp="1" noRot="1" noChangeAspect="1"/>
          </p:cNvSpPr>
          <p:nvPr>
            <p:ph type="sldImg"/>
          </p:nvPr>
        </p:nvSpPr>
        <p:spPr>
          <a:xfrm>
            <a:off x="1143000" y="685800"/>
            <a:ext cx="4572000" cy="3429000"/>
          </a:xfrm>
          <a:prstGeom prst="rect">
            <a:avLst/>
          </a:prstGeom>
        </p:spPr>
        <p:txBody>
          <a:bodyPr rtlCol="1"/>
          <a:lstStyle/>
          <a:p>
            <a:pPr rtl="1"/>
            <a:endParaRPr/>
          </a:p>
        </p:txBody>
      </p:sp>
      <p:sp>
        <p:nvSpPr>
          <p:cNvPr id="322" name="Shape 322"/>
          <p:cNvSpPr>
            <a:spLocks noGrp="1"/>
          </p:cNvSpPr>
          <p:nvPr>
            <p:ph type="body" sz="quarter" idx="1"/>
          </p:nvPr>
        </p:nvSpPr>
        <p:spPr>
          <a:xfrm>
            <a:off x="914400" y="4343400"/>
            <a:ext cx="5029200" cy="4114800"/>
          </a:xfrm>
          <a:prstGeom prst="rect">
            <a:avLst/>
          </a:prstGeom>
        </p:spPr>
        <p:txBody>
          <a:bodyPr rtlCol="1"/>
          <a:lstStyle/>
          <a:p>
            <a:pPr rtl="1"/>
            <a:endParaRPr/>
          </a:p>
        </p:txBody>
      </p:sp>
    </p:spTree>
    <p:extLst>
      <p:ext uri="{BB962C8B-B14F-4D97-AF65-F5344CB8AC3E}">
        <p14:creationId xmlns:p14="http://schemas.microsoft.com/office/powerpoint/2010/main" val="49813792"/>
      </p:ext>
    </p:extLst>
  </p:cSld>
  <p:clrMap bg1="lt1" tx1="dk1" bg2="lt2" tx2="dk2" accent1="accent1" accent2="accent2" accent3="accent3" accent4="accent4" accent5="accent5" accent6="accent6" hlink="hlink" folHlink="folHlink"/>
  <p:notesStyle>
    <a:lvl1pPr algn="r" rtl="1" latinLnBrk="0">
      <a:defRPr sz="1200">
        <a:latin typeface="+mn-lt"/>
        <a:ea typeface="+mn-ea"/>
        <a:cs typeface="+mn-cs"/>
        <a:sym typeface="Source Sans Pro Regular"/>
      </a:defRPr>
    </a:lvl1pPr>
    <a:lvl2pPr indent="228600" algn="r" rtl="1" latinLnBrk="0">
      <a:defRPr sz="1200">
        <a:latin typeface="+mn-lt"/>
        <a:ea typeface="+mn-ea"/>
        <a:cs typeface="+mn-cs"/>
        <a:sym typeface="Source Sans Pro Regular"/>
      </a:defRPr>
    </a:lvl2pPr>
    <a:lvl3pPr indent="457200" algn="r" rtl="1" latinLnBrk="0">
      <a:defRPr sz="1200">
        <a:latin typeface="+mn-lt"/>
        <a:ea typeface="+mn-ea"/>
        <a:cs typeface="+mn-cs"/>
        <a:sym typeface="Source Sans Pro Regular"/>
      </a:defRPr>
    </a:lvl3pPr>
    <a:lvl4pPr indent="685800" algn="r" rtl="1" latinLnBrk="0">
      <a:defRPr sz="1200">
        <a:latin typeface="+mn-lt"/>
        <a:ea typeface="+mn-ea"/>
        <a:cs typeface="+mn-cs"/>
        <a:sym typeface="Source Sans Pro Regular"/>
      </a:defRPr>
    </a:lvl4pPr>
    <a:lvl5pPr indent="914400" algn="r" rtl="1" latinLnBrk="0">
      <a:defRPr sz="1200">
        <a:latin typeface="+mn-lt"/>
        <a:ea typeface="+mn-ea"/>
        <a:cs typeface="+mn-cs"/>
        <a:sym typeface="Source Sans Pro Regular"/>
      </a:defRPr>
    </a:lvl5pPr>
    <a:lvl6pPr indent="1143000" algn="r" rtl="1" latinLnBrk="0">
      <a:defRPr sz="1200">
        <a:latin typeface="+mn-lt"/>
        <a:ea typeface="+mn-ea"/>
        <a:cs typeface="+mn-cs"/>
        <a:sym typeface="Source Sans Pro Regular"/>
      </a:defRPr>
    </a:lvl6pPr>
    <a:lvl7pPr indent="1371600" algn="r" rtl="1" latinLnBrk="0">
      <a:defRPr sz="1200">
        <a:latin typeface="+mn-lt"/>
        <a:ea typeface="+mn-ea"/>
        <a:cs typeface="+mn-cs"/>
        <a:sym typeface="Source Sans Pro Regular"/>
      </a:defRPr>
    </a:lvl7pPr>
    <a:lvl8pPr indent="1600200" algn="r" rtl="1" latinLnBrk="0">
      <a:defRPr sz="1200">
        <a:latin typeface="+mn-lt"/>
        <a:ea typeface="+mn-ea"/>
        <a:cs typeface="+mn-cs"/>
        <a:sym typeface="Source Sans Pro Regular"/>
      </a:defRPr>
    </a:lvl8pPr>
    <a:lvl9pPr indent="1828800" algn="r" rtl="1" latinLnBrk="0">
      <a:defRPr sz="1200">
        <a:latin typeface="+mn-lt"/>
        <a:ea typeface="+mn-ea"/>
        <a:cs typeface="+mn-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y7e8nM0JAz0"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youtube.com/watch?v=ZnSjFr6J9HI"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ho.int/infection-prevention/tools/hand-hygiene/en/"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linicalgroupbncm.blogspot.ca/"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youtube.com/watch?v=AzTvbiu1Alk&amp;list=PLYIGB9NQ1r45raQ1H770EhWIZGqbeovhAv"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youtube.com/watch?v=GhDRcd0YUiM&amp;feature=youtu.be%20%E2%80%8B"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outube.com/watch?v=AzTvbiu1Alk&amp;list=PLYIGB9NQ1r45raQ1H770EhWIZGqbeovhAv"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www.youtube.com/watch?v=GhDRcd0YUiM&amp;feature=youtu.be%20%E2%80%8B"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openwho.org/courses/IPC-IS-EN/items/36ci6SE0TdXSIxQJvGDKwK"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ipc.ghelearning.org/"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travelriskindex.com/"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webmedia.unmc.edu/iexcel/apps/360/contact1.html"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travelriskindex.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ebmedia.unmc.edu/iexcel/apps/360/airborne.html"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Shape 33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40" name="Shape 340"/>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959496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Shape 46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64" name="Shape 464"/>
          <p:cNvSpPr>
            <a:spLocks noGrp="1"/>
          </p:cNvSpPr>
          <p:nvPr>
            <p:ph type="body" sz="quarter" idx="1"/>
          </p:nvPr>
        </p:nvSpPr>
        <p:spPr>
          <a:prstGeom prst="rect">
            <a:avLst/>
          </a:prstGeom>
        </p:spPr>
        <p:txBody>
          <a:bodyPr rtlCol="1"/>
          <a:lstStyle/>
          <a:p>
            <a:pPr rtl="1"/>
            <a:r>
              <a:rPr dirty="0" err="1"/>
              <a:t>يمكن</a:t>
            </a:r>
            <a:r>
              <a:rPr dirty="0"/>
              <a:t> </a:t>
            </a:r>
            <a:r>
              <a:rPr dirty="0" err="1"/>
              <a:t>أن</a:t>
            </a:r>
            <a:r>
              <a:rPr dirty="0"/>
              <a:t> </a:t>
            </a:r>
            <a:r>
              <a:rPr dirty="0" err="1"/>
              <a:t>يستخدم</a:t>
            </a:r>
            <a:r>
              <a:rPr dirty="0"/>
              <a:t> </a:t>
            </a:r>
            <a:r>
              <a:rPr dirty="0" err="1"/>
              <a:t>الميسِّر</a:t>
            </a:r>
            <a:r>
              <a:rPr dirty="0"/>
              <a:t> </a:t>
            </a:r>
            <a:r>
              <a:rPr lang="ar-EG" dirty="0"/>
              <a:t>مقطعي الفيديو </a:t>
            </a:r>
            <a:r>
              <a:rPr dirty="0" err="1"/>
              <a:t>الآتي</a:t>
            </a:r>
            <a:r>
              <a:rPr lang="ar-EG" dirty="0"/>
              <a:t>ين</a:t>
            </a:r>
            <a:r>
              <a:rPr dirty="0"/>
              <a:t>:</a:t>
            </a:r>
          </a:p>
          <a:p>
            <a:pPr algn="r" rtl="0"/>
            <a:r>
              <a:rPr dirty="0"/>
              <a:t>WHO: How to handwash? With soap and water</a:t>
            </a:r>
          </a:p>
          <a:p>
            <a:pPr algn="r" rtl="0"/>
            <a:r>
              <a:rPr lang="ar" u="sng" dirty="0">
                <a:solidFill>
                  <a:srgbClr val="0563C1"/>
                </a:solidFill>
                <a:uFill>
                  <a:solidFill>
                    <a:srgbClr val="0563C1"/>
                  </a:solidFill>
                </a:uFill>
                <a:hlinkClick r:id="rId3"/>
              </a:rPr>
              <a:t>https://www.youtube.com/watch?v=y7e8nM0JAz0</a:t>
            </a:r>
          </a:p>
          <a:p>
            <a:pPr rtl="1"/>
            <a:endParaRPr u="sng" dirty="0">
              <a:solidFill>
                <a:srgbClr val="0563C1"/>
              </a:solidFill>
              <a:uFill>
                <a:solidFill>
                  <a:srgbClr val="0563C1"/>
                </a:solidFill>
              </a:uFill>
              <a:hlinkClick r:id="rId3"/>
            </a:endParaRPr>
          </a:p>
          <a:p>
            <a:pPr algn="r" rtl="0"/>
            <a:r>
              <a:rPr dirty="0"/>
              <a:t>WHO: How to handrub? With alcohol-based formulation</a:t>
            </a:r>
          </a:p>
          <a:p>
            <a:pPr algn="r" rtl="0"/>
            <a:r>
              <a:rPr lang="ar" u="sng" dirty="0">
                <a:solidFill>
                  <a:srgbClr val="0563C1"/>
                </a:solidFill>
                <a:uFill>
                  <a:solidFill>
                    <a:srgbClr val="0563C1"/>
                  </a:solidFill>
                </a:uFill>
                <a:hlinkClick r:id="rId4"/>
              </a:rPr>
              <a:t>https://www.youtube.com/watch?v=ZnSjFr6J9HI</a:t>
            </a:r>
          </a:p>
          <a:p>
            <a:pPr rtl="1"/>
            <a:endParaRPr u="sng" dirty="0">
              <a:solidFill>
                <a:srgbClr val="0563C1"/>
              </a:solidFill>
              <a:uFill>
                <a:solidFill>
                  <a:srgbClr val="0563C1"/>
                </a:solidFill>
              </a:uFill>
              <a:hlinkClick r:id="rId4"/>
            </a:endParaRPr>
          </a:p>
        </p:txBody>
      </p:sp>
    </p:spTree>
    <p:extLst>
      <p:ext uri="{BB962C8B-B14F-4D97-AF65-F5344CB8AC3E}">
        <p14:creationId xmlns:p14="http://schemas.microsoft.com/office/powerpoint/2010/main" val="3154198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 name="Shape 74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46" name="Shape 746"/>
          <p:cNvSpPr>
            <a:spLocks noGrp="1"/>
          </p:cNvSpPr>
          <p:nvPr>
            <p:ph type="body" sz="quarter" idx="1"/>
          </p:nvPr>
        </p:nvSpPr>
        <p:spPr>
          <a:prstGeom prst="rect">
            <a:avLst/>
          </a:prstGeom>
        </p:spPr>
        <p:txBody>
          <a:bodyPr rtlCol="1"/>
          <a:lstStyle/>
          <a:p>
            <a:pPr rtl="1"/>
            <a:r>
              <a:rPr dirty="0" err="1"/>
              <a:t>تشجع</a:t>
            </a:r>
            <a:r>
              <a:rPr dirty="0"/>
              <a:t> </a:t>
            </a:r>
            <a:r>
              <a:rPr dirty="0" err="1"/>
              <a:t>منظمة</a:t>
            </a:r>
            <a:r>
              <a:rPr dirty="0"/>
              <a:t> </a:t>
            </a:r>
            <a:r>
              <a:rPr dirty="0" err="1"/>
              <a:t>الصحة</a:t>
            </a:r>
            <a:r>
              <a:rPr dirty="0"/>
              <a:t> </a:t>
            </a:r>
            <a:r>
              <a:rPr dirty="0" err="1"/>
              <a:t>العالمية</a:t>
            </a:r>
            <a:r>
              <a:rPr dirty="0"/>
              <a:t> </a:t>
            </a:r>
            <a:r>
              <a:rPr dirty="0" err="1"/>
              <a:t>على</a:t>
            </a:r>
            <a:r>
              <a:rPr dirty="0"/>
              <a:t> </a:t>
            </a:r>
            <a:r>
              <a:rPr dirty="0" err="1"/>
              <a:t>تطبيق</a:t>
            </a:r>
            <a:r>
              <a:rPr dirty="0"/>
              <a:t> </a:t>
            </a:r>
            <a:r>
              <a:rPr lang="ar-EG" dirty="0"/>
              <a:t>«ا</a:t>
            </a:r>
            <a:r>
              <a:rPr dirty="0" err="1"/>
              <a:t>للحظات</a:t>
            </a:r>
            <a:r>
              <a:rPr dirty="0"/>
              <a:t> </a:t>
            </a:r>
            <a:r>
              <a:rPr dirty="0" err="1"/>
              <a:t>الخمس</a:t>
            </a:r>
            <a:r>
              <a:rPr lang="ar-EG" dirty="0"/>
              <a:t>» </a:t>
            </a:r>
            <a:r>
              <a:rPr dirty="0" err="1"/>
              <a:t>لنظافة</a:t>
            </a:r>
            <a:r>
              <a:rPr dirty="0"/>
              <a:t> </a:t>
            </a:r>
            <a:r>
              <a:rPr dirty="0" err="1"/>
              <a:t>اليدين</a:t>
            </a:r>
            <a:r>
              <a:rPr dirty="0"/>
              <a:t> </a:t>
            </a:r>
            <a:r>
              <a:rPr dirty="0" err="1"/>
              <a:t>في</a:t>
            </a:r>
            <a:r>
              <a:rPr dirty="0"/>
              <a:t> </a:t>
            </a:r>
            <a:r>
              <a:rPr dirty="0" err="1"/>
              <a:t>أماكن</a:t>
            </a:r>
            <a:r>
              <a:rPr dirty="0"/>
              <a:t> </a:t>
            </a:r>
            <a:r>
              <a:rPr dirty="0" err="1"/>
              <a:t>الرعاية</a:t>
            </a:r>
            <a:r>
              <a:rPr dirty="0"/>
              <a:t> </a:t>
            </a:r>
            <a:r>
              <a:rPr dirty="0" err="1"/>
              <a:t>الصحية</a:t>
            </a:r>
            <a:r>
              <a:rPr dirty="0"/>
              <a:t>.</a:t>
            </a:r>
          </a:p>
          <a:p>
            <a:pPr rtl="1"/>
            <a:r>
              <a:rPr dirty="0" err="1"/>
              <a:t>اللحظة</a:t>
            </a:r>
            <a:r>
              <a:rPr lang="ar-EG" dirty="0"/>
              <a:t> 1 - </a:t>
            </a:r>
            <a:r>
              <a:rPr dirty="0" err="1"/>
              <a:t>قبل</a:t>
            </a:r>
            <a:r>
              <a:rPr dirty="0"/>
              <a:t> </a:t>
            </a:r>
            <a:r>
              <a:rPr dirty="0" err="1"/>
              <a:t>دخول</a:t>
            </a:r>
            <a:r>
              <a:rPr dirty="0"/>
              <a:t> </a:t>
            </a:r>
            <a:r>
              <a:rPr dirty="0" err="1"/>
              <a:t>بيئة</a:t>
            </a:r>
            <a:r>
              <a:rPr dirty="0"/>
              <a:t> </a:t>
            </a:r>
            <a:r>
              <a:rPr dirty="0" err="1"/>
              <a:t>المريض</a:t>
            </a:r>
            <a:r>
              <a:rPr dirty="0"/>
              <a:t> </a:t>
            </a:r>
            <a:r>
              <a:rPr dirty="0" err="1"/>
              <a:t>وملامسته</a:t>
            </a:r>
            <a:r>
              <a:rPr dirty="0"/>
              <a:t>.</a:t>
            </a:r>
          </a:p>
          <a:p>
            <a:pPr rtl="1"/>
            <a:r>
              <a:rPr dirty="0" err="1"/>
              <a:t>اللحظة</a:t>
            </a:r>
            <a:r>
              <a:rPr dirty="0"/>
              <a:t> </a:t>
            </a:r>
            <a:r>
              <a:rPr lang="ar-EG" dirty="0"/>
              <a:t>2 - </a:t>
            </a:r>
            <a:r>
              <a:rPr dirty="0" err="1"/>
              <a:t>قبل</a:t>
            </a:r>
            <a:r>
              <a:rPr dirty="0"/>
              <a:t> </a:t>
            </a:r>
            <a:r>
              <a:rPr dirty="0" err="1"/>
              <a:t>التنظيف</a:t>
            </a:r>
            <a:r>
              <a:rPr dirty="0"/>
              <a:t> </a:t>
            </a:r>
            <a:r>
              <a:rPr dirty="0" err="1"/>
              <a:t>أو</a:t>
            </a:r>
            <a:r>
              <a:rPr dirty="0"/>
              <a:t> </a:t>
            </a:r>
            <a:r>
              <a:rPr dirty="0" err="1"/>
              <a:t>الإجراء</a:t>
            </a:r>
            <a:r>
              <a:rPr dirty="0"/>
              <a:t> </a:t>
            </a:r>
            <a:r>
              <a:rPr dirty="0" err="1"/>
              <a:t>المانع</a:t>
            </a:r>
            <a:r>
              <a:rPr dirty="0"/>
              <a:t> </a:t>
            </a:r>
            <a:r>
              <a:rPr dirty="0" err="1"/>
              <a:t>للتلوث</a:t>
            </a:r>
            <a:r>
              <a:rPr dirty="0"/>
              <a:t>.</a:t>
            </a:r>
          </a:p>
          <a:p>
            <a:pPr rtl="1"/>
            <a:r>
              <a:rPr lang="ar-EG" dirty="0"/>
              <a:t>اللحظة 3 - </a:t>
            </a:r>
            <a:r>
              <a:rPr dirty="0" err="1"/>
              <a:t>بعد</a:t>
            </a:r>
            <a:r>
              <a:rPr dirty="0"/>
              <a:t> </a:t>
            </a:r>
            <a:r>
              <a:rPr dirty="0" err="1"/>
              <a:t>التعرُّض</a:t>
            </a:r>
            <a:r>
              <a:rPr dirty="0"/>
              <a:t> </a:t>
            </a:r>
            <a:r>
              <a:rPr dirty="0" err="1"/>
              <a:t>لسوائل</a:t>
            </a:r>
            <a:r>
              <a:rPr dirty="0"/>
              <a:t> </a:t>
            </a:r>
            <a:r>
              <a:rPr dirty="0" err="1"/>
              <a:t>من</a:t>
            </a:r>
            <a:r>
              <a:rPr dirty="0"/>
              <a:t> </a:t>
            </a:r>
            <a:r>
              <a:rPr dirty="0" err="1"/>
              <a:t>جسم</a:t>
            </a:r>
            <a:r>
              <a:rPr dirty="0"/>
              <a:t> </a:t>
            </a:r>
            <a:r>
              <a:rPr dirty="0" err="1"/>
              <a:t>المريض</a:t>
            </a:r>
            <a:r>
              <a:rPr dirty="0"/>
              <a:t>.</a:t>
            </a:r>
          </a:p>
          <a:p>
            <a:pPr rtl="1"/>
            <a:r>
              <a:rPr lang="ar-EG" dirty="0"/>
              <a:t>اللحظة 4 - </a:t>
            </a:r>
            <a:r>
              <a:rPr dirty="0" err="1"/>
              <a:t>بعد</a:t>
            </a:r>
            <a:r>
              <a:rPr dirty="0"/>
              <a:t> </a:t>
            </a:r>
            <a:r>
              <a:rPr dirty="0" err="1"/>
              <a:t>ملامسة</a:t>
            </a:r>
            <a:r>
              <a:rPr dirty="0"/>
              <a:t> </a:t>
            </a:r>
            <a:r>
              <a:rPr dirty="0" err="1"/>
              <a:t>المريض</a:t>
            </a:r>
            <a:r>
              <a:rPr dirty="0"/>
              <a:t>.</a:t>
            </a:r>
          </a:p>
          <a:p>
            <a:pPr rtl="1"/>
            <a:r>
              <a:rPr lang="ar-EG" dirty="0"/>
              <a:t>اللحظة 5 - </a:t>
            </a:r>
            <a:r>
              <a:rPr dirty="0" err="1"/>
              <a:t>بعد</a:t>
            </a:r>
            <a:r>
              <a:rPr dirty="0"/>
              <a:t> </a:t>
            </a:r>
            <a:r>
              <a:rPr dirty="0" err="1"/>
              <a:t>ملامسة</a:t>
            </a:r>
            <a:r>
              <a:rPr dirty="0"/>
              <a:t> </a:t>
            </a:r>
            <a:r>
              <a:rPr dirty="0" err="1"/>
              <a:t>مُحيط</a:t>
            </a:r>
            <a:r>
              <a:rPr dirty="0"/>
              <a:t> </a:t>
            </a:r>
            <a:r>
              <a:rPr dirty="0" err="1"/>
              <a:t>المريض</a:t>
            </a:r>
            <a:r>
              <a:rPr dirty="0"/>
              <a:t> </a:t>
            </a:r>
          </a:p>
          <a:p>
            <a:pPr rtl="1"/>
            <a:endParaRPr dirty="0"/>
          </a:p>
          <a:p>
            <a:pPr rtl="1"/>
            <a:endParaRPr dirty="0"/>
          </a:p>
          <a:p>
            <a:pPr rtl="1"/>
            <a:endParaRPr dirty="0"/>
          </a:p>
          <a:p>
            <a:pPr rtl="1"/>
            <a:r>
              <a:rPr dirty="0" err="1"/>
              <a:t>المصدر</a:t>
            </a:r>
            <a:r>
              <a:rPr lang="ar-EG" dirty="0"/>
              <a:t>: </a:t>
            </a:r>
            <a:r>
              <a:rPr dirty="0" err="1"/>
              <a:t>رابط</a:t>
            </a:r>
            <a:r>
              <a:rPr dirty="0"/>
              <a:t> </a:t>
            </a:r>
            <a:r>
              <a:rPr dirty="0" err="1"/>
              <a:t>نظافة</a:t>
            </a:r>
            <a:r>
              <a:rPr dirty="0"/>
              <a:t> </a:t>
            </a:r>
            <a:r>
              <a:rPr dirty="0" err="1"/>
              <a:t>اليدين</a:t>
            </a:r>
            <a:r>
              <a:rPr lang="ar-EG" dirty="0"/>
              <a:t>:</a:t>
            </a:r>
          </a:p>
          <a:p>
            <a:pPr algn="r" rtl="0"/>
            <a:r>
              <a:rPr dirty="0"/>
              <a:t> </a:t>
            </a:r>
            <a:r>
              <a:rPr lang="ar" u="sng" dirty="0">
                <a:solidFill>
                  <a:srgbClr val="0563C1"/>
                </a:solidFill>
                <a:uFill>
                  <a:solidFill>
                    <a:srgbClr val="0563C1"/>
                  </a:solidFill>
                </a:uFill>
                <a:hlinkClick r:id="rId3"/>
              </a:rPr>
              <a:t>https://www.who.int/infection-prevention/tools/hand-hygiene/en/</a:t>
            </a:r>
          </a:p>
          <a:p>
            <a:pPr rtl="1"/>
            <a:endParaRPr u="sng" dirty="0">
              <a:solidFill>
                <a:srgbClr val="0563C1"/>
              </a:solidFill>
              <a:uFill>
                <a:solidFill>
                  <a:srgbClr val="0563C1"/>
                </a:solidFill>
              </a:uFill>
              <a:hlinkClick r:id="rId3"/>
            </a:endParaRPr>
          </a:p>
          <a:p>
            <a:pPr rtl="1"/>
            <a:endParaRPr u="sng" dirty="0">
              <a:solidFill>
                <a:srgbClr val="0563C1"/>
              </a:solidFill>
              <a:uFill>
                <a:solidFill>
                  <a:srgbClr val="0563C1"/>
                </a:solidFill>
              </a:uFill>
              <a:hlinkClick r:id="rId3"/>
            </a:endParaRPr>
          </a:p>
        </p:txBody>
      </p:sp>
    </p:spTree>
    <p:extLst>
      <p:ext uri="{BB962C8B-B14F-4D97-AF65-F5344CB8AC3E}">
        <p14:creationId xmlns:p14="http://schemas.microsoft.com/office/powerpoint/2010/main" val="1706229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 name="Shape 76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64" name="Shape 764"/>
          <p:cNvSpPr>
            <a:spLocks noGrp="1"/>
          </p:cNvSpPr>
          <p:nvPr>
            <p:ph type="body" sz="quarter" idx="1"/>
          </p:nvPr>
        </p:nvSpPr>
        <p:spPr>
          <a:prstGeom prst="rect">
            <a:avLst/>
          </a:prstGeom>
        </p:spPr>
        <p:txBody>
          <a:bodyPr rtlCol="1"/>
          <a:lstStyle/>
          <a:p>
            <a:pPr rtl="1">
              <a:defRPr sz="1600"/>
            </a:pPr>
            <a:r>
              <a:rPr dirty="0" err="1"/>
              <a:t>ما</a:t>
            </a:r>
            <a:r>
              <a:rPr dirty="0"/>
              <a:t> </a:t>
            </a:r>
            <a:r>
              <a:rPr dirty="0" err="1"/>
              <a:t>أهمية</a:t>
            </a:r>
            <a:r>
              <a:rPr dirty="0"/>
              <a:t> </a:t>
            </a:r>
            <a:r>
              <a:rPr dirty="0" err="1"/>
              <a:t>نظافة</a:t>
            </a:r>
            <a:r>
              <a:rPr dirty="0"/>
              <a:t> </a:t>
            </a:r>
            <a:r>
              <a:rPr dirty="0" err="1"/>
              <a:t>الجهاز</a:t>
            </a:r>
            <a:r>
              <a:rPr dirty="0"/>
              <a:t> </a:t>
            </a:r>
            <a:r>
              <a:rPr dirty="0" err="1"/>
              <a:t>التنفسي</a:t>
            </a:r>
            <a:r>
              <a:rPr dirty="0"/>
              <a:t>؟ </a:t>
            </a:r>
            <a:r>
              <a:rPr dirty="0" err="1"/>
              <a:t>كما</a:t>
            </a:r>
            <a:r>
              <a:rPr dirty="0"/>
              <a:t> </a:t>
            </a:r>
            <a:r>
              <a:rPr dirty="0" err="1"/>
              <a:t>ذُكر</a:t>
            </a:r>
            <a:r>
              <a:rPr dirty="0"/>
              <a:t> </a:t>
            </a:r>
            <a:r>
              <a:rPr dirty="0" err="1"/>
              <a:t>في</a:t>
            </a:r>
            <a:r>
              <a:rPr dirty="0"/>
              <a:t> </a:t>
            </a:r>
            <a:r>
              <a:rPr dirty="0" err="1"/>
              <a:t>الشريحة</a:t>
            </a:r>
            <a:r>
              <a:rPr dirty="0"/>
              <a:t> </a:t>
            </a:r>
            <a:r>
              <a:rPr dirty="0" err="1"/>
              <a:t>السابقة</a:t>
            </a:r>
            <a:r>
              <a:rPr dirty="0"/>
              <a:t>، </a:t>
            </a:r>
            <a:r>
              <a:rPr dirty="0" err="1"/>
              <a:t>عندما</a:t>
            </a:r>
            <a:r>
              <a:rPr dirty="0"/>
              <a:t> </a:t>
            </a:r>
            <a:r>
              <a:rPr dirty="0" err="1"/>
              <a:t>يعطس</a:t>
            </a:r>
            <a:r>
              <a:rPr dirty="0"/>
              <a:t> و</a:t>
            </a:r>
            <a:r>
              <a:rPr lang="ar-EG" dirty="0"/>
              <a:t>/ </a:t>
            </a:r>
            <a:r>
              <a:rPr dirty="0" err="1"/>
              <a:t>أو</a:t>
            </a:r>
            <a:r>
              <a:rPr dirty="0"/>
              <a:t> </a:t>
            </a:r>
            <a:r>
              <a:rPr dirty="0" err="1"/>
              <a:t>يسعل</a:t>
            </a:r>
            <a:r>
              <a:rPr dirty="0"/>
              <a:t> </a:t>
            </a:r>
            <a:r>
              <a:rPr dirty="0" err="1"/>
              <a:t>الشخص</a:t>
            </a:r>
            <a:r>
              <a:rPr dirty="0"/>
              <a:t>، </a:t>
            </a:r>
            <a:r>
              <a:rPr dirty="0" err="1"/>
              <a:t>يمكن</a:t>
            </a:r>
            <a:r>
              <a:rPr dirty="0"/>
              <a:t> </a:t>
            </a:r>
            <a:r>
              <a:rPr dirty="0" err="1"/>
              <a:t>أن</a:t>
            </a:r>
            <a:r>
              <a:rPr dirty="0"/>
              <a:t> </a:t>
            </a:r>
            <a:r>
              <a:rPr dirty="0" err="1"/>
              <a:t>ينتشر</a:t>
            </a:r>
            <a:r>
              <a:rPr dirty="0"/>
              <a:t> </a:t>
            </a:r>
            <a:r>
              <a:rPr dirty="0" err="1"/>
              <a:t>الرذاذ</a:t>
            </a:r>
            <a:r>
              <a:rPr dirty="0"/>
              <a:t> </a:t>
            </a:r>
            <a:r>
              <a:rPr dirty="0" err="1"/>
              <a:t>التنفسي</a:t>
            </a:r>
            <a:r>
              <a:rPr dirty="0"/>
              <a:t> </a:t>
            </a:r>
            <a:r>
              <a:rPr dirty="0" err="1"/>
              <a:t>حتى</a:t>
            </a:r>
            <a:r>
              <a:rPr dirty="0"/>
              <a:t> </a:t>
            </a:r>
            <a:r>
              <a:rPr dirty="0" err="1"/>
              <a:t>مترين</a:t>
            </a:r>
            <a:r>
              <a:rPr dirty="0"/>
              <a:t> </a:t>
            </a:r>
            <a:r>
              <a:rPr dirty="0" err="1"/>
              <a:t>وينشر</a:t>
            </a:r>
            <a:r>
              <a:rPr dirty="0"/>
              <a:t> </a:t>
            </a:r>
            <a:r>
              <a:rPr dirty="0" err="1"/>
              <a:t>العدوى</a:t>
            </a:r>
            <a:r>
              <a:rPr lang="ar-EG" dirty="0"/>
              <a:t>. و</a:t>
            </a:r>
            <a:r>
              <a:rPr dirty="0" err="1"/>
              <a:t>يمكن</a:t>
            </a:r>
            <a:r>
              <a:rPr dirty="0"/>
              <a:t> </a:t>
            </a:r>
            <a:r>
              <a:rPr dirty="0" err="1"/>
              <a:t>أن</a:t>
            </a:r>
            <a:r>
              <a:rPr dirty="0"/>
              <a:t> </a:t>
            </a:r>
            <a:r>
              <a:rPr dirty="0" err="1"/>
              <a:t>يسهم</a:t>
            </a:r>
            <a:r>
              <a:rPr dirty="0"/>
              <a:t> </a:t>
            </a:r>
            <a:r>
              <a:rPr dirty="0" err="1"/>
              <a:t>اتباع</a:t>
            </a:r>
            <a:r>
              <a:rPr dirty="0"/>
              <a:t> </a:t>
            </a:r>
            <a:r>
              <a:rPr dirty="0" err="1"/>
              <a:t>ممارسات</a:t>
            </a:r>
            <a:r>
              <a:rPr dirty="0"/>
              <a:t> </a:t>
            </a:r>
            <a:r>
              <a:rPr dirty="0" err="1"/>
              <a:t>نظافة</a:t>
            </a:r>
            <a:r>
              <a:rPr dirty="0"/>
              <a:t> </a:t>
            </a:r>
            <a:r>
              <a:rPr dirty="0" err="1"/>
              <a:t>الجهاز</a:t>
            </a:r>
            <a:r>
              <a:rPr dirty="0"/>
              <a:t> </a:t>
            </a:r>
            <a:r>
              <a:rPr dirty="0" err="1"/>
              <a:t>التنفسي</a:t>
            </a:r>
            <a:r>
              <a:rPr dirty="0"/>
              <a:t> </a:t>
            </a:r>
            <a:r>
              <a:rPr dirty="0" err="1"/>
              <a:t>الجيدة</a:t>
            </a:r>
            <a:r>
              <a:rPr dirty="0"/>
              <a:t> </a:t>
            </a:r>
            <a:r>
              <a:rPr dirty="0" err="1"/>
              <a:t>في</a:t>
            </a:r>
            <a:r>
              <a:rPr dirty="0"/>
              <a:t> </a:t>
            </a:r>
            <a:r>
              <a:rPr dirty="0" err="1"/>
              <a:t>الحدِّ</a:t>
            </a:r>
            <a:r>
              <a:rPr dirty="0"/>
              <a:t> </a:t>
            </a:r>
            <a:r>
              <a:rPr dirty="0" err="1"/>
              <a:t>من</a:t>
            </a:r>
            <a:r>
              <a:rPr dirty="0"/>
              <a:t> </a:t>
            </a:r>
            <a:r>
              <a:rPr dirty="0" err="1"/>
              <a:t>انتشار</a:t>
            </a:r>
            <a:r>
              <a:rPr dirty="0"/>
              <a:t> </a:t>
            </a:r>
            <a:r>
              <a:rPr dirty="0" err="1"/>
              <a:t>الجراثيم</a:t>
            </a:r>
            <a:r>
              <a:rPr dirty="0"/>
              <a:t> </a:t>
            </a:r>
            <a:r>
              <a:rPr dirty="0" err="1"/>
              <a:t>التي</a:t>
            </a:r>
            <a:r>
              <a:rPr dirty="0"/>
              <a:t> </a:t>
            </a:r>
            <a:r>
              <a:rPr dirty="0" err="1"/>
              <a:t>تُسبب</a:t>
            </a:r>
            <a:r>
              <a:rPr dirty="0"/>
              <a:t> </a:t>
            </a:r>
            <a:r>
              <a:rPr dirty="0" err="1"/>
              <a:t>حالات</a:t>
            </a:r>
            <a:r>
              <a:rPr dirty="0"/>
              <a:t> </a:t>
            </a:r>
            <a:r>
              <a:rPr dirty="0" err="1"/>
              <a:t>العدوى</a:t>
            </a:r>
            <a:r>
              <a:rPr dirty="0"/>
              <a:t> </a:t>
            </a:r>
            <a:r>
              <a:rPr dirty="0" err="1"/>
              <a:t>التنفسية</a:t>
            </a:r>
            <a:r>
              <a:rPr lang="ar-EG" dirty="0"/>
              <a:t>. </a:t>
            </a:r>
            <a:r>
              <a:rPr dirty="0" err="1"/>
              <a:t>المصدر</a:t>
            </a:r>
            <a:r>
              <a:rPr lang="ar-EG" dirty="0"/>
              <a:t>: </a:t>
            </a:r>
            <a:r>
              <a:rPr lang="ar" u="sng" dirty="0">
                <a:solidFill>
                  <a:srgbClr val="0563C1"/>
                </a:solidFill>
                <a:uFill>
                  <a:solidFill>
                    <a:srgbClr val="0563C1"/>
                  </a:solidFill>
                </a:uFill>
                <a:hlinkClick r:id="rId3"/>
              </a:rPr>
              <a:t>http://clinicalgroupbncm.blogspot.ca</a:t>
            </a:r>
          </a:p>
          <a:p>
            <a:pPr rtl="1">
              <a:defRPr sz="1600"/>
            </a:pPr>
            <a:r>
              <a:rPr dirty="0" err="1"/>
              <a:t>فيما</a:t>
            </a:r>
            <a:r>
              <a:rPr dirty="0"/>
              <a:t> </a:t>
            </a:r>
            <a:r>
              <a:rPr dirty="0" err="1"/>
              <a:t>يلي</a:t>
            </a:r>
            <a:r>
              <a:rPr dirty="0"/>
              <a:t> </a:t>
            </a:r>
            <a:r>
              <a:rPr dirty="0" err="1"/>
              <a:t>بعض</a:t>
            </a:r>
            <a:r>
              <a:rPr dirty="0"/>
              <a:t> </a:t>
            </a:r>
            <a:r>
              <a:rPr dirty="0" err="1"/>
              <a:t>التدابير</a:t>
            </a:r>
            <a:r>
              <a:rPr dirty="0"/>
              <a:t> </a:t>
            </a:r>
            <a:r>
              <a:rPr dirty="0" err="1"/>
              <a:t>الأساسية</a:t>
            </a:r>
            <a:r>
              <a:rPr dirty="0"/>
              <a:t> </a:t>
            </a:r>
            <a:r>
              <a:rPr dirty="0" err="1"/>
              <a:t>التي</a:t>
            </a:r>
            <a:r>
              <a:rPr dirty="0"/>
              <a:t> </a:t>
            </a:r>
            <a:r>
              <a:rPr dirty="0" err="1"/>
              <a:t>نستطيع</a:t>
            </a:r>
            <a:r>
              <a:rPr dirty="0"/>
              <a:t> </a:t>
            </a:r>
            <a:r>
              <a:rPr dirty="0" err="1"/>
              <a:t>جميعًا</a:t>
            </a:r>
            <a:r>
              <a:rPr dirty="0"/>
              <a:t> </a:t>
            </a:r>
            <a:r>
              <a:rPr dirty="0" err="1"/>
              <a:t>أن</a:t>
            </a:r>
            <a:r>
              <a:rPr dirty="0"/>
              <a:t> </a:t>
            </a:r>
            <a:r>
              <a:rPr dirty="0" err="1"/>
              <a:t>نفعلها</a:t>
            </a:r>
            <a:r>
              <a:rPr dirty="0"/>
              <a:t> </a:t>
            </a:r>
            <a:r>
              <a:rPr dirty="0" err="1"/>
              <a:t>بأنفسنا</a:t>
            </a:r>
            <a:r>
              <a:rPr dirty="0"/>
              <a:t>، </a:t>
            </a:r>
            <a:r>
              <a:rPr dirty="0" err="1"/>
              <a:t>وأن</a:t>
            </a:r>
            <a:r>
              <a:rPr dirty="0"/>
              <a:t> </a:t>
            </a:r>
            <a:r>
              <a:rPr dirty="0" err="1"/>
              <a:t>نُشجع</a:t>
            </a:r>
            <a:r>
              <a:rPr dirty="0"/>
              <a:t> </a:t>
            </a:r>
            <a:r>
              <a:rPr dirty="0" err="1"/>
              <a:t>مرضانا</a:t>
            </a:r>
            <a:r>
              <a:rPr dirty="0"/>
              <a:t> </a:t>
            </a:r>
            <a:r>
              <a:rPr dirty="0" err="1"/>
              <a:t>وأسرنا</a:t>
            </a:r>
            <a:r>
              <a:rPr dirty="0"/>
              <a:t> </a:t>
            </a:r>
            <a:r>
              <a:rPr dirty="0" err="1"/>
              <a:t>أو</a:t>
            </a:r>
            <a:r>
              <a:rPr dirty="0"/>
              <a:t> </a:t>
            </a:r>
            <a:r>
              <a:rPr dirty="0" err="1"/>
              <a:t>أفراد</a:t>
            </a:r>
            <a:r>
              <a:rPr dirty="0"/>
              <a:t> </a:t>
            </a:r>
            <a:r>
              <a:rPr dirty="0" err="1"/>
              <a:t>مجتمعاتنا</a:t>
            </a:r>
            <a:r>
              <a:rPr dirty="0"/>
              <a:t> </a:t>
            </a:r>
            <a:r>
              <a:rPr dirty="0" err="1"/>
              <a:t>المحلية</a:t>
            </a:r>
            <a:r>
              <a:rPr dirty="0"/>
              <a:t> </a:t>
            </a:r>
            <a:r>
              <a:rPr dirty="0" err="1"/>
              <a:t>على</a:t>
            </a:r>
            <a:r>
              <a:rPr dirty="0"/>
              <a:t> </a:t>
            </a:r>
            <a:r>
              <a:rPr dirty="0" err="1"/>
              <a:t>فعلها</a:t>
            </a:r>
            <a:r>
              <a:rPr dirty="0"/>
              <a:t>:</a:t>
            </a:r>
          </a:p>
          <a:p>
            <a:pPr marL="285750" indent="-285750" rtl="1">
              <a:buClr>
                <a:srgbClr val="000000"/>
              </a:buClr>
              <a:buSzPts val="1600"/>
              <a:buFont typeface="Arial"/>
              <a:buChar char="•"/>
              <a:defRPr sz="1600"/>
            </a:pPr>
            <a:r>
              <a:rPr dirty="0" err="1"/>
              <a:t>أدِر</a:t>
            </a:r>
            <a:r>
              <a:rPr dirty="0"/>
              <a:t> </a:t>
            </a:r>
            <a:r>
              <a:rPr dirty="0" err="1"/>
              <a:t>وجهك</a:t>
            </a:r>
            <a:r>
              <a:rPr dirty="0"/>
              <a:t> </a:t>
            </a:r>
            <a:r>
              <a:rPr dirty="0" err="1"/>
              <a:t>بعيدًا</a:t>
            </a:r>
            <a:r>
              <a:rPr dirty="0"/>
              <a:t> </a:t>
            </a:r>
            <a:r>
              <a:rPr dirty="0" err="1"/>
              <a:t>عن</a:t>
            </a:r>
            <a:r>
              <a:rPr dirty="0"/>
              <a:t> </a:t>
            </a:r>
            <a:r>
              <a:rPr dirty="0" err="1"/>
              <a:t>الآخرين</a:t>
            </a:r>
            <a:r>
              <a:rPr dirty="0"/>
              <a:t> </a:t>
            </a:r>
            <a:r>
              <a:rPr dirty="0" err="1"/>
              <a:t>عند</a:t>
            </a:r>
            <a:r>
              <a:rPr dirty="0"/>
              <a:t> </a:t>
            </a:r>
            <a:r>
              <a:rPr dirty="0" err="1"/>
              <a:t>السعال</a:t>
            </a:r>
            <a:r>
              <a:rPr lang="ar-EG" dirty="0"/>
              <a:t>/ </a:t>
            </a:r>
            <a:r>
              <a:rPr dirty="0" err="1"/>
              <a:t>العطس</a:t>
            </a:r>
            <a:r>
              <a:rPr dirty="0"/>
              <a:t>.</a:t>
            </a:r>
          </a:p>
          <a:p>
            <a:pPr marL="285750" indent="-285750" rtl="1">
              <a:buClr>
                <a:srgbClr val="000000"/>
              </a:buClr>
              <a:buSzPts val="1600"/>
              <a:buFont typeface="Arial"/>
              <a:buChar char="•"/>
              <a:defRPr sz="1600"/>
            </a:pPr>
            <a:r>
              <a:rPr dirty="0" err="1"/>
              <a:t>غَطِّ</a:t>
            </a:r>
            <a:r>
              <a:rPr dirty="0"/>
              <a:t> </a:t>
            </a:r>
            <a:r>
              <a:rPr dirty="0" err="1"/>
              <a:t>أنفك</a:t>
            </a:r>
            <a:r>
              <a:rPr lang="ar-EG" dirty="0"/>
              <a:t>/ </a:t>
            </a:r>
            <a:r>
              <a:rPr dirty="0" err="1"/>
              <a:t>فمك</a:t>
            </a:r>
            <a:r>
              <a:rPr dirty="0"/>
              <a:t> </a:t>
            </a:r>
            <a:r>
              <a:rPr dirty="0" err="1"/>
              <a:t>بمنديل</a:t>
            </a:r>
            <a:r>
              <a:rPr dirty="0"/>
              <a:t>، </a:t>
            </a:r>
            <a:r>
              <a:rPr dirty="0" err="1"/>
              <a:t>ثم</a:t>
            </a:r>
            <a:r>
              <a:rPr dirty="0"/>
              <a:t> </a:t>
            </a:r>
            <a:r>
              <a:rPr dirty="0" err="1"/>
              <a:t>تخلَّص</a:t>
            </a:r>
            <a:r>
              <a:rPr dirty="0"/>
              <a:t> </a:t>
            </a:r>
            <a:r>
              <a:rPr dirty="0" err="1"/>
              <a:t>منه</a:t>
            </a:r>
            <a:r>
              <a:rPr dirty="0"/>
              <a:t> </a:t>
            </a:r>
            <a:r>
              <a:rPr dirty="0" err="1"/>
              <a:t>فورًا</a:t>
            </a:r>
            <a:r>
              <a:rPr dirty="0"/>
              <a:t> </a:t>
            </a:r>
            <a:r>
              <a:rPr dirty="0" err="1"/>
              <a:t>في</a:t>
            </a:r>
            <a:r>
              <a:rPr dirty="0"/>
              <a:t> </a:t>
            </a:r>
            <a:r>
              <a:rPr dirty="0" err="1"/>
              <a:t>سلة</a:t>
            </a:r>
            <a:r>
              <a:rPr dirty="0"/>
              <a:t> </a:t>
            </a:r>
            <a:r>
              <a:rPr dirty="0" err="1"/>
              <a:t>المهملات</a:t>
            </a:r>
            <a:r>
              <a:rPr dirty="0"/>
              <a:t>.</a:t>
            </a:r>
          </a:p>
          <a:p>
            <a:pPr marL="285750" indent="-285750" rtl="1">
              <a:buClr>
                <a:srgbClr val="000000"/>
              </a:buClr>
              <a:buSzPts val="1600"/>
              <a:buFont typeface="Arial"/>
              <a:buChar char="•"/>
              <a:defRPr sz="1600"/>
            </a:pPr>
            <a:r>
              <a:rPr dirty="0" err="1"/>
              <a:t>إذا</a:t>
            </a:r>
            <a:r>
              <a:rPr dirty="0"/>
              <a:t> </a:t>
            </a:r>
            <a:r>
              <a:rPr dirty="0" err="1"/>
              <a:t>لم</a:t>
            </a:r>
            <a:r>
              <a:rPr dirty="0"/>
              <a:t> </a:t>
            </a:r>
            <a:r>
              <a:rPr dirty="0" err="1"/>
              <a:t>تتوافر</a:t>
            </a:r>
            <a:r>
              <a:rPr dirty="0"/>
              <a:t> </a:t>
            </a:r>
            <a:r>
              <a:rPr dirty="0" err="1"/>
              <a:t>المناديل</a:t>
            </a:r>
            <a:r>
              <a:rPr dirty="0"/>
              <a:t>، </a:t>
            </a:r>
            <a:r>
              <a:rPr dirty="0" err="1"/>
              <a:t>اسعُل</a:t>
            </a:r>
            <a:r>
              <a:rPr dirty="0"/>
              <a:t> </a:t>
            </a:r>
            <a:r>
              <a:rPr dirty="0" err="1"/>
              <a:t>في</a:t>
            </a:r>
            <a:r>
              <a:rPr dirty="0"/>
              <a:t> </a:t>
            </a:r>
            <a:r>
              <a:rPr dirty="0" err="1"/>
              <a:t>كمِّ</a:t>
            </a:r>
            <a:r>
              <a:rPr dirty="0"/>
              <a:t> </a:t>
            </a:r>
            <a:r>
              <a:rPr dirty="0" err="1"/>
              <a:t>ملابسك</a:t>
            </a:r>
            <a:r>
              <a:rPr lang="ar-EG" dirty="0"/>
              <a:t> - </a:t>
            </a:r>
            <a:r>
              <a:rPr dirty="0" err="1"/>
              <a:t>وليس</a:t>
            </a:r>
            <a:r>
              <a:rPr dirty="0"/>
              <a:t> </a:t>
            </a:r>
            <a:r>
              <a:rPr dirty="0" err="1"/>
              <a:t>في</a:t>
            </a:r>
            <a:r>
              <a:rPr dirty="0"/>
              <a:t> </a:t>
            </a:r>
            <a:r>
              <a:rPr dirty="0" err="1"/>
              <a:t>يديك</a:t>
            </a:r>
            <a:r>
              <a:rPr dirty="0"/>
              <a:t>. </a:t>
            </a:r>
          </a:p>
          <a:p>
            <a:pPr marL="285750" indent="-285750" rtl="1">
              <a:buClr>
                <a:srgbClr val="000000"/>
              </a:buClr>
              <a:buSzPts val="1600"/>
              <a:buFont typeface="Arial"/>
              <a:buChar char="•"/>
              <a:defRPr sz="1600"/>
            </a:pPr>
            <a:r>
              <a:rPr dirty="0" err="1"/>
              <a:t>نظِّف</a:t>
            </a:r>
            <a:r>
              <a:rPr dirty="0"/>
              <a:t> </a:t>
            </a:r>
            <a:r>
              <a:rPr dirty="0" err="1"/>
              <a:t>يديك</a:t>
            </a:r>
            <a:r>
              <a:rPr dirty="0"/>
              <a:t> </a:t>
            </a:r>
            <a:r>
              <a:rPr dirty="0" err="1"/>
              <a:t>دائمًا</a:t>
            </a:r>
            <a:r>
              <a:rPr dirty="0"/>
              <a:t> </a:t>
            </a:r>
            <a:r>
              <a:rPr dirty="0" err="1"/>
              <a:t>بالماء</a:t>
            </a:r>
            <a:r>
              <a:rPr dirty="0"/>
              <a:t> </a:t>
            </a:r>
            <a:r>
              <a:rPr dirty="0" err="1"/>
              <a:t>والصابون</a:t>
            </a:r>
            <a:r>
              <a:rPr dirty="0"/>
              <a:t>، </a:t>
            </a:r>
            <a:r>
              <a:rPr dirty="0" err="1"/>
              <a:t>أو</a:t>
            </a:r>
            <a:r>
              <a:rPr dirty="0"/>
              <a:t> </a:t>
            </a:r>
            <a:r>
              <a:rPr dirty="0" err="1"/>
              <a:t>مُطهِّر</a:t>
            </a:r>
            <a:r>
              <a:rPr dirty="0"/>
              <a:t> </a:t>
            </a:r>
            <a:r>
              <a:rPr dirty="0" err="1"/>
              <a:t>كحولي</a:t>
            </a:r>
            <a:r>
              <a:rPr dirty="0"/>
              <a:t> </a:t>
            </a:r>
            <a:r>
              <a:rPr dirty="0" err="1"/>
              <a:t>لليدين</a:t>
            </a:r>
            <a:r>
              <a:rPr dirty="0"/>
              <a:t> </a:t>
            </a:r>
            <a:r>
              <a:rPr dirty="0" err="1"/>
              <a:t>بعد</a:t>
            </a:r>
            <a:r>
              <a:rPr dirty="0"/>
              <a:t> </a:t>
            </a:r>
            <a:r>
              <a:rPr dirty="0" err="1"/>
              <a:t>السعال</a:t>
            </a:r>
            <a:r>
              <a:rPr dirty="0"/>
              <a:t>، </a:t>
            </a:r>
            <a:r>
              <a:rPr dirty="0" err="1"/>
              <a:t>أو</a:t>
            </a:r>
            <a:r>
              <a:rPr dirty="0"/>
              <a:t> </a:t>
            </a:r>
            <a:r>
              <a:rPr dirty="0" err="1"/>
              <a:t>العطس</a:t>
            </a:r>
            <a:r>
              <a:rPr dirty="0"/>
              <a:t>، </a:t>
            </a:r>
            <a:r>
              <a:rPr dirty="0" err="1"/>
              <a:t>أو</a:t>
            </a:r>
            <a:r>
              <a:rPr dirty="0"/>
              <a:t> </a:t>
            </a:r>
            <a:r>
              <a:rPr dirty="0" err="1"/>
              <a:t>التمخط</a:t>
            </a:r>
            <a:r>
              <a:rPr dirty="0"/>
              <a:t>.</a:t>
            </a:r>
          </a:p>
          <a:p>
            <a:pPr marL="184150" indent="-82550" rtl="1">
              <a:defRPr sz="1600"/>
            </a:pPr>
            <a:endParaRPr dirty="0"/>
          </a:p>
        </p:txBody>
      </p:sp>
    </p:spTree>
    <p:extLst>
      <p:ext uri="{BB962C8B-B14F-4D97-AF65-F5344CB8AC3E}">
        <p14:creationId xmlns:p14="http://schemas.microsoft.com/office/powerpoint/2010/main" val="1673955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 name="Shape 77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76" name="Shape 776"/>
          <p:cNvSpPr>
            <a:spLocks noGrp="1"/>
          </p:cNvSpPr>
          <p:nvPr>
            <p:ph type="body" sz="quarter" idx="1"/>
          </p:nvPr>
        </p:nvSpPr>
        <p:spPr>
          <a:prstGeom prst="rect">
            <a:avLst/>
          </a:prstGeom>
        </p:spPr>
        <p:txBody>
          <a:bodyPr rtlCol="1"/>
          <a:lstStyle/>
          <a:p>
            <a:pPr rtl="1"/>
            <a:r>
              <a:rPr dirty="0" err="1"/>
              <a:t>معدات</a:t>
            </a:r>
            <a:r>
              <a:rPr dirty="0"/>
              <a:t> </a:t>
            </a:r>
            <a:r>
              <a:rPr dirty="0" err="1"/>
              <a:t>الوقاية</a:t>
            </a:r>
            <a:r>
              <a:rPr dirty="0"/>
              <a:t> </a:t>
            </a:r>
            <a:r>
              <a:rPr dirty="0" err="1"/>
              <a:t>الشخصية</a:t>
            </a:r>
            <a:r>
              <a:rPr dirty="0"/>
              <a:t> </a:t>
            </a:r>
            <a:r>
              <a:rPr dirty="0" err="1"/>
              <a:t>هي</a:t>
            </a:r>
            <a:r>
              <a:rPr dirty="0"/>
              <a:t> </a:t>
            </a:r>
            <a:r>
              <a:rPr dirty="0" err="1"/>
              <a:t>ملابس</a:t>
            </a:r>
            <a:r>
              <a:rPr dirty="0"/>
              <a:t> </a:t>
            </a:r>
            <a:r>
              <a:rPr dirty="0" err="1"/>
              <a:t>أو</a:t>
            </a:r>
            <a:r>
              <a:rPr dirty="0"/>
              <a:t> </a:t>
            </a:r>
            <a:r>
              <a:rPr dirty="0" err="1"/>
              <a:t>معدات</a:t>
            </a:r>
            <a:r>
              <a:rPr dirty="0"/>
              <a:t> </a:t>
            </a:r>
            <a:r>
              <a:rPr dirty="0" err="1"/>
              <a:t>متخصصة</a:t>
            </a:r>
            <a:r>
              <a:rPr dirty="0"/>
              <a:t> </a:t>
            </a:r>
            <a:r>
              <a:rPr dirty="0" err="1"/>
              <a:t>يرتديها</a:t>
            </a:r>
            <a:r>
              <a:rPr dirty="0"/>
              <a:t> </a:t>
            </a:r>
            <a:r>
              <a:rPr dirty="0" err="1"/>
              <a:t>العاملون</a:t>
            </a:r>
            <a:r>
              <a:rPr dirty="0"/>
              <a:t> </a:t>
            </a:r>
            <a:r>
              <a:rPr dirty="0" err="1"/>
              <a:t>في</a:t>
            </a:r>
            <a:r>
              <a:rPr dirty="0"/>
              <a:t> </a:t>
            </a:r>
            <a:r>
              <a:rPr dirty="0" err="1"/>
              <a:t>مجال</a:t>
            </a:r>
            <a:r>
              <a:rPr dirty="0"/>
              <a:t> </a:t>
            </a:r>
            <a:r>
              <a:rPr dirty="0" err="1"/>
              <a:t>الرعاية</a:t>
            </a:r>
            <a:r>
              <a:rPr dirty="0"/>
              <a:t> </a:t>
            </a:r>
            <a:r>
              <a:rPr dirty="0" err="1"/>
              <a:t>الصحية</a:t>
            </a:r>
            <a:r>
              <a:rPr dirty="0"/>
              <a:t> </a:t>
            </a:r>
            <a:r>
              <a:rPr dirty="0" err="1"/>
              <a:t>لوقاية</a:t>
            </a:r>
            <a:r>
              <a:rPr dirty="0"/>
              <a:t> </a:t>
            </a:r>
            <a:r>
              <a:rPr dirty="0" err="1"/>
              <a:t>أنفسهم</a:t>
            </a:r>
            <a:r>
              <a:rPr dirty="0"/>
              <a:t> </a:t>
            </a:r>
            <a:r>
              <a:rPr dirty="0" err="1"/>
              <a:t>من</a:t>
            </a:r>
            <a:r>
              <a:rPr dirty="0"/>
              <a:t> </a:t>
            </a:r>
            <a:r>
              <a:rPr dirty="0" err="1"/>
              <a:t>اكتساب</a:t>
            </a:r>
            <a:r>
              <a:rPr dirty="0"/>
              <a:t> </a:t>
            </a:r>
            <a:r>
              <a:rPr dirty="0" err="1"/>
              <a:t>العوامل</a:t>
            </a:r>
            <a:r>
              <a:rPr dirty="0"/>
              <a:t> </a:t>
            </a:r>
            <a:r>
              <a:rPr dirty="0" err="1"/>
              <a:t>المُعْدية</a:t>
            </a:r>
            <a:r>
              <a:rPr dirty="0"/>
              <a:t> </a:t>
            </a:r>
            <a:r>
              <a:rPr dirty="0" err="1"/>
              <a:t>من</a:t>
            </a:r>
            <a:r>
              <a:rPr dirty="0"/>
              <a:t> </a:t>
            </a:r>
            <a:r>
              <a:rPr dirty="0" err="1"/>
              <a:t>المرضى</a:t>
            </a:r>
            <a:r>
              <a:rPr dirty="0"/>
              <a:t>.</a:t>
            </a:r>
            <a:br>
              <a:rPr dirty="0"/>
            </a:br>
            <a:br>
              <a:rPr dirty="0"/>
            </a:br>
            <a:r>
              <a:rPr dirty="0" err="1"/>
              <a:t>توفر</a:t>
            </a:r>
            <a:r>
              <a:rPr dirty="0"/>
              <a:t> </a:t>
            </a:r>
            <a:r>
              <a:rPr dirty="0" err="1"/>
              <a:t>معدات</a:t>
            </a:r>
            <a:r>
              <a:rPr dirty="0"/>
              <a:t> </a:t>
            </a:r>
            <a:r>
              <a:rPr dirty="0" err="1"/>
              <a:t>الوقاية</a:t>
            </a:r>
            <a:r>
              <a:rPr dirty="0"/>
              <a:t> </a:t>
            </a:r>
            <a:r>
              <a:rPr dirty="0" err="1"/>
              <a:t>الشخصية</a:t>
            </a:r>
            <a:r>
              <a:rPr dirty="0"/>
              <a:t> </a:t>
            </a:r>
            <a:r>
              <a:rPr dirty="0" err="1"/>
              <a:t>الحماية</a:t>
            </a:r>
            <a:r>
              <a:rPr dirty="0"/>
              <a:t> </a:t>
            </a:r>
            <a:r>
              <a:rPr dirty="0" err="1"/>
              <a:t>لعينيك</a:t>
            </a:r>
            <a:r>
              <a:rPr dirty="0"/>
              <a:t>، </a:t>
            </a:r>
            <a:r>
              <a:rPr dirty="0" err="1"/>
              <a:t>وأنفك</a:t>
            </a:r>
            <a:r>
              <a:rPr dirty="0"/>
              <a:t>، </a:t>
            </a:r>
            <a:r>
              <a:rPr dirty="0" err="1"/>
              <a:t>وفمك</a:t>
            </a:r>
            <a:r>
              <a:rPr dirty="0"/>
              <a:t>، </a:t>
            </a:r>
            <a:r>
              <a:rPr dirty="0" err="1"/>
              <a:t>وجلدك</a:t>
            </a:r>
            <a:r>
              <a:rPr dirty="0"/>
              <a:t>، </a:t>
            </a:r>
            <a:r>
              <a:rPr dirty="0" err="1"/>
              <a:t>وقدميك</a:t>
            </a:r>
            <a:r>
              <a:rPr dirty="0"/>
              <a:t>، </a:t>
            </a:r>
            <a:r>
              <a:rPr dirty="0" err="1"/>
              <a:t>وملابسك</a:t>
            </a:r>
            <a:r>
              <a:rPr dirty="0"/>
              <a:t> </a:t>
            </a:r>
            <a:r>
              <a:rPr dirty="0" err="1"/>
              <a:t>من</a:t>
            </a:r>
            <a:r>
              <a:rPr dirty="0"/>
              <a:t> </a:t>
            </a:r>
            <a:r>
              <a:rPr dirty="0" err="1"/>
              <a:t>ملامسة</a:t>
            </a:r>
            <a:r>
              <a:rPr dirty="0"/>
              <a:t> </a:t>
            </a:r>
            <a:r>
              <a:rPr dirty="0" err="1"/>
              <a:t>سوائل</a:t>
            </a:r>
            <a:r>
              <a:rPr dirty="0"/>
              <a:t> </a:t>
            </a:r>
            <a:r>
              <a:rPr dirty="0" err="1"/>
              <a:t>جسم</a:t>
            </a:r>
            <a:r>
              <a:rPr dirty="0"/>
              <a:t> </a:t>
            </a:r>
            <a:r>
              <a:rPr dirty="0" err="1"/>
              <a:t>المريض</a:t>
            </a:r>
            <a:r>
              <a:rPr dirty="0"/>
              <a:t> </a:t>
            </a:r>
            <a:r>
              <a:rPr lang="ar-EG" dirty="0"/>
              <a:t>(</a:t>
            </a:r>
            <a:r>
              <a:rPr dirty="0" err="1"/>
              <a:t>مثل</a:t>
            </a:r>
            <a:r>
              <a:rPr dirty="0"/>
              <a:t> </a:t>
            </a:r>
            <a:r>
              <a:rPr dirty="0" err="1"/>
              <a:t>الدم</a:t>
            </a:r>
            <a:r>
              <a:rPr dirty="0"/>
              <a:t>، </a:t>
            </a:r>
            <a:r>
              <a:rPr dirty="0" err="1"/>
              <a:t>والقيء</a:t>
            </a:r>
            <a:r>
              <a:rPr dirty="0"/>
              <a:t>، </a:t>
            </a:r>
            <a:r>
              <a:rPr dirty="0" err="1"/>
              <a:t>والبول</a:t>
            </a:r>
            <a:r>
              <a:rPr dirty="0"/>
              <a:t>، </a:t>
            </a:r>
            <a:r>
              <a:rPr dirty="0" err="1"/>
              <a:t>والبراز</a:t>
            </a:r>
            <a:r>
              <a:rPr dirty="0"/>
              <a:t>، </a:t>
            </a:r>
            <a:r>
              <a:rPr dirty="0" err="1"/>
              <a:t>والعرق</a:t>
            </a:r>
            <a:r>
              <a:rPr dirty="0"/>
              <a:t>، </a:t>
            </a:r>
            <a:r>
              <a:rPr dirty="0" err="1"/>
              <a:t>والصديد</a:t>
            </a:r>
            <a:r>
              <a:rPr lang="ar-EG" dirty="0"/>
              <a:t>).</a:t>
            </a:r>
            <a:br>
              <a:rPr dirty="0"/>
            </a:br>
            <a:br>
              <a:rPr dirty="0"/>
            </a:br>
            <a:r>
              <a:rPr dirty="0" err="1"/>
              <a:t>تُشير</a:t>
            </a:r>
            <a:r>
              <a:rPr dirty="0"/>
              <a:t> </a:t>
            </a:r>
            <a:r>
              <a:rPr dirty="0" err="1"/>
              <a:t>معدات</a:t>
            </a:r>
            <a:r>
              <a:rPr dirty="0"/>
              <a:t> </a:t>
            </a:r>
            <a:r>
              <a:rPr dirty="0" err="1"/>
              <a:t>الوقاية</a:t>
            </a:r>
            <a:r>
              <a:rPr dirty="0"/>
              <a:t> </a:t>
            </a:r>
            <a:r>
              <a:rPr dirty="0" err="1"/>
              <a:t>الشخصية</a:t>
            </a:r>
            <a:r>
              <a:rPr dirty="0"/>
              <a:t> </a:t>
            </a:r>
            <a:r>
              <a:rPr dirty="0" err="1"/>
              <a:t>إلى</a:t>
            </a:r>
            <a:r>
              <a:rPr dirty="0"/>
              <a:t> </a:t>
            </a:r>
            <a:r>
              <a:rPr dirty="0" err="1"/>
              <a:t>أي</a:t>
            </a:r>
            <a:r>
              <a:rPr dirty="0"/>
              <a:t> </a:t>
            </a:r>
            <a:r>
              <a:rPr dirty="0" err="1"/>
              <a:t>قطعة</a:t>
            </a:r>
            <a:r>
              <a:rPr dirty="0"/>
              <a:t> </a:t>
            </a:r>
            <a:r>
              <a:rPr dirty="0" err="1"/>
              <a:t>من</a:t>
            </a:r>
            <a:r>
              <a:rPr dirty="0"/>
              <a:t> </a:t>
            </a:r>
            <a:r>
              <a:rPr dirty="0" err="1"/>
              <a:t>الملابس</a:t>
            </a:r>
            <a:r>
              <a:rPr dirty="0"/>
              <a:t> </a:t>
            </a:r>
            <a:r>
              <a:rPr dirty="0" err="1"/>
              <a:t>الواقية</a:t>
            </a:r>
            <a:r>
              <a:rPr dirty="0"/>
              <a:t>.</a:t>
            </a:r>
          </a:p>
          <a:p>
            <a:pPr rtl="1">
              <a:defRPr>
                <a:latin typeface="Source Sans Pro Bold"/>
                <a:ea typeface="Source Sans Pro Bold"/>
                <a:cs typeface="Source Sans Pro Bold"/>
                <a:sym typeface="Source Sans Pro Bold"/>
              </a:defRPr>
            </a:pPr>
            <a:r>
              <a:rPr dirty="0" err="1"/>
              <a:t>تذكَّر</a:t>
            </a:r>
            <a:r>
              <a:rPr lang="ar-EG" dirty="0"/>
              <a:t>! </a:t>
            </a:r>
            <a:r>
              <a:rPr dirty="0" err="1"/>
              <a:t>تقييم</a:t>
            </a:r>
            <a:r>
              <a:rPr dirty="0"/>
              <a:t> </a:t>
            </a:r>
            <a:r>
              <a:rPr dirty="0" err="1"/>
              <a:t>المخاطر</a:t>
            </a:r>
            <a:r>
              <a:rPr dirty="0"/>
              <a:t> </a:t>
            </a:r>
            <a:r>
              <a:rPr dirty="0" err="1"/>
              <a:t>أمرٌ</a:t>
            </a:r>
            <a:r>
              <a:rPr dirty="0"/>
              <a:t> </a:t>
            </a:r>
            <a:r>
              <a:rPr dirty="0" err="1"/>
              <a:t>ضروريٌ</a:t>
            </a:r>
            <a:r>
              <a:rPr lang="ar-EG" dirty="0"/>
              <a:t>. و</a:t>
            </a:r>
            <a:r>
              <a:rPr dirty="0" err="1"/>
              <a:t>عليك</a:t>
            </a:r>
            <a:r>
              <a:rPr dirty="0"/>
              <a:t> </a:t>
            </a:r>
            <a:r>
              <a:rPr dirty="0" err="1"/>
              <a:t>تقييم</a:t>
            </a:r>
            <a:r>
              <a:rPr dirty="0"/>
              <a:t> </a:t>
            </a:r>
            <a:r>
              <a:rPr dirty="0" err="1"/>
              <a:t>جميع</a:t>
            </a:r>
            <a:r>
              <a:rPr dirty="0"/>
              <a:t> </a:t>
            </a:r>
            <a:r>
              <a:rPr dirty="0" err="1"/>
              <a:t>أنشطة</a:t>
            </a:r>
            <a:r>
              <a:rPr dirty="0"/>
              <a:t> </a:t>
            </a:r>
            <a:r>
              <a:rPr dirty="0" err="1"/>
              <a:t>الرعاية</a:t>
            </a:r>
            <a:r>
              <a:rPr dirty="0"/>
              <a:t> </a:t>
            </a:r>
            <a:r>
              <a:rPr dirty="0" err="1"/>
              <a:t>الصحية</a:t>
            </a:r>
            <a:r>
              <a:rPr dirty="0"/>
              <a:t> </a:t>
            </a:r>
            <a:r>
              <a:rPr dirty="0" err="1"/>
              <a:t>لتحديد</a:t>
            </a:r>
            <a:r>
              <a:rPr dirty="0"/>
              <a:t> </a:t>
            </a:r>
            <a:r>
              <a:rPr dirty="0" err="1"/>
              <a:t>أنواع</a:t>
            </a:r>
            <a:r>
              <a:rPr dirty="0"/>
              <a:t> </a:t>
            </a:r>
            <a:r>
              <a:rPr dirty="0" err="1"/>
              <a:t>معدات</a:t>
            </a:r>
            <a:r>
              <a:rPr dirty="0"/>
              <a:t> </a:t>
            </a:r>
            <a:r>
              <a:rPr dirty="0" err="1"/>
              <a:t>الوقاية</a:t>
            </a:r>
            <a:r>
              <a:rPr dirty="0"/>
              <a:t> </a:t>
            </a:r>
            <a:r>
              <a:rPr dirty="0" err="1"/>
              <a:t>الشخصية</a:t>
            </a:r>
            <a:r>
              <a:rPr dirty="0"/>
              <a:t> </a:t>
            </a:r>
            <a:r>
              <a:rPr dirty="0" err="1"/>
              <a:t>المُحددة</a:t>
            </a:r>
            <a:r>
              <a:rPr dirty="0"/>
              <a:t>.</a:t>
            </a:r>
            <a:br>
              <a:rPr dirty="0">
                <a:latin typeface="+mn-lt"/>
                <a:ea typeface="+mn-ea"/>
                <a:cs typeface="+mn-cs"/>
                <a:sym typeface="Source Sans Pro Regular"/>
              </a:rPr>
            </a:br>
            <a:endParaRPr dirty="0">
              <a:latin typeface="+mn-lt"/>
              <a:ea typeface="+mn-ea"/>
              <a:cs typeface="+mn-cs"/>
              <a:sym typeface="Source Sans Pro Regular"/>
            </a:endParaRPr>
          </a:p>
        </p:txBody>
      </p:sp>
    </p:spTree>
    <p:extLst>
      <p:ext uri="{BB962C8B-B14F-4D97-AF65-F5344CB8AC3E}">
        <p14:creationId xmlns:p14="http://schemas.microsoft.com/office/powerpoint/2010/main" val="1364677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 name="Shape 79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95" name="Shape 795"/>
          <p:cNvSpPr>
            <a:spLocks noGrp="1"/>
          </p:cNvSpPr>
          <p:nvPr>
            <p:ph type="body" sz="quarter" idx="1"/>
          </p:nvPr>
        </p:nvSpPr>
        <p:spPr>
          <a:prstGeom prst="rect">
            <a:avLst/>
          </a:prstGeom>
        </p:spPr>
        <p:txBody>
          <a:bodyPr rtlCol="1"/>
          <a:lstStyle/>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اذكر أمثلةً على ذلك</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القفازات</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تحمي القفازات أيدي العاملين في مجال الرعاية الصحية من ملامسة أي مواد يُحتمل أن تكون مُعْدية</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وعليك أن تنظف يديك دائمًا قبل أن تضعهما في علبة القفازات النظيفة لمنع تلوثها</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اخلع القفازين بحرص، وتخلص منهما لمنع انتشار المواد المُعْدية أو انتقالها إلى أسطح أخرى</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معدات وقاية الوجه</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العينين، والأنف، والفم</a:t>
            </a:r>
            <a:r>
              <a:rPr lang="ar-EG" sz="1800" kern="100" dirty="0">
                <a:effectLst/>
                <a:latin typeface="Calibri" panose="020F0502020204030204" pitchFamily="34" charset="0"/>
                <a:ea typeface="Calibri" panose="020F0502020204030204" pitchFamily="34" charset="0"/>
                <a:cs typeface="Arial" panose="020B0604020202020204" pitchFamily="34" charset="0"/>
              </a:rPr>
              <a:t>)</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Arial" panose="020B0604020202020204" pitchFamily="34" charset="0"/>
              <a:buChar char="•"/>
              <a:tabLst>
                <a:tab pos="457200" algn="l"/>
              </a:tabLst>
            </a:pPr>
            <a:r>
              <a:rPr lang="ar-SA" sz="1800" kern="100" dirty="0">
                <a:effectLst/>
                <a:latin typeface="Calibri" panose="020F0502020204030204" pitchFamily="34" charset="0"/>
                <a:ea typeface="Calibri" panose="020F0502020204030204" pitchFamily="34" charset="0"/>
                <a:cs typeface="Arial" panose="020B0604020202020204" pitchFamily="34" charset="0"/>
              </a:rPr>
              <a:t>ارْتدِ</a:t>
            </a:r>
            <a:r>
              <a:rPr lang="ar-EG" sz="1800" kern="100" dirty="0">
                <a:effectLst/>
                <a:latin typeface="Calibri" panose="020F0502020204030204" pitchFamily="34" charset="0"/>
                <a:ea typeface="Calibri" panose="020F0502020204030204" pitchFamily="34" charset="0"/>
                <a:cs typeface="Arial" panose="020B0604020202020204" pitchFamily="34" charset="0"/>
              </a:rPr>
              <a:t> (1) </a:t>
            </a:r>
            <a:r>
              <a:rPr lang="ar-SA" sz="1800" kern="100" dirty="0">
                <a:effectLst/>
                <a:latin typeface="Calibri" panose="020F0502020204030204" pitchFamily="34" charset="0"/>
                <a:ea typeface="Calibri" panose="020F0502020204030204" pitchFamily="34" charset="0"/>
                <a:cs typeface="Arial" panose="020B0604020202020204" pitchFamily="34" charset="0"/>
              </a:rPr>
              <a:t>القناع</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الجراحي</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وواقي</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العينين</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EG" sz="1800" kern="100" dirty="0">
                <a:effectLst/>
                <a:latin typeface="Calibri" panose="020F0502020204030204" pitchFamily="34" charset="0"/>
                <a:ea typeface="Calibri" panose="020F0502020204030204" pitchFamily="34" charset="0"/>
                <a:cs typeface="Arial" panose="020B0604020202020204" pitchFamily="34" charset="0"/>
              </a:rPr>
              <a:t>(</a:t>
            </a:r>
            <a:r>
              <a:rPr lang="ar-SA" sz="1800" kern="100" dirty="0">
                <a:effectLst/>
                <a:latin typeface="Calibri" panose="020F0502020204030204" pitchFamily="34" charset="0"/>
                <a:ea typeface="Calibri" panose="020F0502020204030204" pitchFamily="34" charset="0"/>
                <a:cs typeface="Arial" panose="020B0604020202020204" pitchFamily="34" charset="0"/>
              </a:rPr>
              <a:t>واقي</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الوجه</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أو</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النظارات</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الواقية</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لحماية</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الأغشية</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المخاطية</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للعينين،</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والأنف،</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والفم</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أثناء</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الأنشطة</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التي</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من</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المُرجح</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أن</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يتولد</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عنها</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رذاذ</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أو</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تناثر</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للدم،</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وسوائل</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الجسم،</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والإفرازات،</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err="1">
                <a:effectLst/>
                <a:latin typeface="Calibri" panose="020F0502020204030204" pitchFamily="34" charset="0"/>
                <a:ea typeface="Calibri" panose="020F0502020204030204" pitchFamily="34" charset="0"/>
                <a:cs typeface="Arial" panose="020B0604020202020204" pitchFamily="34" charset="0"/>
              </a:rPr>
              <a:t>والإفراغات</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t>
            </a:r>
          </a:p>
          <a:p>
            <a:pPr marL="342900" marR="0" lvl="0" indent="-342900" algn="r" rtl="1">
              <a:lnSpc>
                <a:spcPct val="107000"/>
              </a:lnSpc>
              <a:spcBef>
                <a:spcPts val="0"/>
              </a:spcBef>
              <a:spcAft>
                <a:spcPts val="800"/>
              </a:spcAft>
              <a:buFont typeface="Arial" panose="020B0604020202020204" pitchFamily="34" charset="0"/>
              <a:buChar char="•"/>
              <a:tabLst>
                <a:tab pos="457200" algn="l"/>
              </a:tabLst>
            </a:pPr>
            <a:r>
              <a:rPr lang="ar-SA" sz="1800" kern="100" dirty="0">
                <a:effectLst/>
                <a:latin typeface="Calibri" panose="020F0502020204030204" pitchFamily="34" charset="0"/>
                <a:ea typeface="Calibri" panose="020F0502020204030204" pitchFamily="34" charset="0"/>
                <a:cs typeface="Arial" panose="020B0604020202020204" pitchFamily="34" charset="0"/>
              </a:rPr>
              <a:t>يمكن</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أن</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تحمي</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الكمامة</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المرشحة</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للجسيمات</a:t>
            </a:r>
            <a:r>
              <a:rPr lang="ar-SA"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ar-EG" sz="1800" kern="100" dirty="0">
                <a:effectLst/>
                <a:latin typeface="Calibri" panose="020F0502020204030204" pitchFamily="34" charset="0"/>
                <a:ea typeface="Calibri" panose="020F0502020204030204" pitchFamily="34" charset="0"/>
                <a:cs typeface="Arial" panose="020B0604020202020204" pitchFamily="34" charset="0"/>
              </a:rPr>
              <a:t>(</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N95</a:t>
            </a:r>
            <a:r>
              <a:rPr lang="ar-SA" sz="1800" kern="100" dirty="0">
                <a:effectLst/>
                <a:latin typeface="Calibri" panose="020F0502020204030204" pitchFamily="34" charset="0"/>
                <a:ea typeface="Calibri" panose="020F0502020204030204" pitchFamily="34" charset="0"/>
                <a:cs typeface="Arial" panose="020B0604020202020204" pitchFamily="34" charset="0"/>
              </a:rPr>
              <a:t>،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FFP2</a:t>
            </a:r>
            <a:r>
              <a:rPr lang="ar-SA" sz="1800" kern="100" dirty="0">
                <a:effectLst/>
                <a:latin typeface="Calibri" panose="020F0502020204030204" pitchFamily="34" charset="0"/>
                <a:ea typeface="Calibri" panose="020F0502020204030204" pitchFamily="34" charset="0"/>
                <a:cs typeface="Arial" panose="020B0604020202020204" pitchFamily="34" charset="0"/>
              </a:rPr>
              <a:t>،</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KN95</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وغيرها</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العاملين</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في</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مجال</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الرعاية</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الصحية</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من</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استنشاق</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الميكروبات</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الموجودة</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في</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الجسيمات</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الدقيقة</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التي</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تطفو</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في</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الهواء</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وتظل</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مُعْدية</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على</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سبيل</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المثال</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من</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مرضى</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السل</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الرئوي</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أو</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الحصبة</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أو</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العدوى</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التنفسية</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الفيروسية</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عند</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تنفيذ</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إجراءات</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مُولدة</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للضبوب</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r" rtl="1">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2302190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 name="Shape 80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07" name="Shape 807"/>
          <p:cNvSpPr>
            <a:spLocks noGrp="1"/>
          </p:cNvSpPr>
          <p:nvPr>
            <p:ph type="body" sz="quarter" idx="1"/>
          </p:nvPr>
        </p:nvSpPr>
        <p:spPr>
          <a:prstGeom prst="rect">
            <a:avLst/>
          </a:prstGeom>
        </p:spPr>
        <p:txBody>
          <a:bodyPr rtlCol="1"/>
          <a:lstStyle/>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الملابس وأغطية الملابس</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الأردية الواقية</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توفر</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حاجزًا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ماديًّا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يقي</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الملابس</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والجلد</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المواد</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المُعْدية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عندما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يكون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المحتمل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أو</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المُرجح</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تتلوث</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بالرذاذ</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أو</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تناثر</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السوائل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أي</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أثناء</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تنفيذ</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بعض</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الإجراءات</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مثل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الولادة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وقد</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تكون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الأردية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الواقية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غير</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قابلة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أو</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قابلة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للاستعمال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مرة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أخرى</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مع</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الغسيل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بطريقة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مناسبة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حسب</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نوع</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المادة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المصنوعة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منها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اخلع</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دائمًا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الأردية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الواقية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فور</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انتهاء</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مهمتك</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وقبل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تغادر</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منطقة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الرعاية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الفورية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لمنع</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انتشار</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المواد</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المُعْدية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أو</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نقلها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إلى</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أسطح</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أخرى</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وإذا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كان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يمكن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غسل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الأردية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الواقية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ضعها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في</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حاوية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مناسبة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ولا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تستخدمها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مرةً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أخرى</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إلا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بعد</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غسلها</a:t>
            </a:r>
            <a:r>
              <a:rPr lang="en-US" sz="1800" kern="100" dirty="0">
                <a:effectLst/>
                <a:latin typeface="Arial" panose="020B0604020202020204" pitchFamily="34" charset="0"/>
                <a:ea typeface="Calibri" panose="020F0502020204030204" pitchFamily="34" charset="0"/>
                <a:cs typeface="Arial" panose="020B0604020202020204" pitchFamily="34" charset="0"/>
              </a:rPr>
              <a:t>.</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المرايل </a:t>
            </a:r>
            <a:r>
              <a:rPr lang="ar-EG" sz="1800" kern="100" dirty="0">
                <a:effectLst/>
                <a:latin typeface="Calibri" panose="020F0502020204030204" pitchFamily="34" charset="0"/>
                <a:ea typeface="Calibri" panose="020F0502020204030204" pitchFamily="34" charset="0"/>
                <a:cs typeface="Arial" panose="020B0604020202020204" pitchFamily="34" charset="0"/>
              </a:rPr>
              <a:t>(</a:t>
            </a:r>
            <a:r>
              <a:rPr lang="ar-SA" sz="1800" kern="100" dirty="0">
                <a:effectLst/>
                <a:latin typeface="Calibri" panose="020F0502020204030204" pitchFamily="34" charset="0"/>
                <a:ea typeface="Calibri" panose="020F0502020204030204" pitchFamily="34" charset="0"/>
                <a:cs typeface="Arial" panose="020B0604020202020204" pitchFamily="34" charset="0"/>
              </a:rPr>
              <a:t>المآزر</a:t>
            </a:r>
            <a:r>
              <a:rPr lang="ar-EG" sz="1800" kern="100" dirty="0">
                <a:effectLst/>
                <a:latin typeface="Calibri" panose="020F0502020204030204" pitchFamily="34" charset="0"/>
                <a:ea typeface="Calibri" panose="020F0502020204030204" pitchFamily="34" charset="0"/>
                <a:cs typeface="Arial" panose="020B0604020202020204" pitchFamily="34" charset="0"/>
              </a:rPr>
              <a:t>):</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توفر</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حاجزًا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مقاومًا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للماء</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بطول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الجزء</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الأمامي</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الجسم</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مما</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يحمي</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الرداء</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الواقي</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للعاملين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في</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مجال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الرعاية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الصحية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وملابسهم</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عند</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توقع</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حدوث</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كميات</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كبيرة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الرذاذ</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أو</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تناثر</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السوائل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أثناء</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تقديم</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الرعاية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للمريض</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أو</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تنفيذ</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أنشطة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النظافة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وقد</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تكون</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المرايل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المآزر</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غير</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قابلة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أو</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قابلة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للاستعمال</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مرة</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أخرى</a:t>
            </a:r>
            <a:r>
              <a:rPr lang="en-US" sz="1800" kern="100" dirty="0">
                <a:effectLst/>
                <a:latin typeface="Arial" panose="020B0604020202020204" pitchFamily="34" charset="0"/>
                <a:ea typeface="Calibri" panose="020F0502020204030204" pitchFamily="34" charset="0"/>
                <a:cs typeface="Arial" panose="020B0604020202020204" pitchFamily="34" charset="0"/>
              </a:rPr>
              <a:t>، </a:t>
            </a:r>
            <a:r>
              <a:rPr lang="en-US" sz="1800" kern="100" dirty="0" err="1">
                <a:effectLst/>
                <a:latin typeface="Arial" panose="020B0604020202020204" pitchFamily="34" charset="0"/>
                <a:ea typeface="Calibri" panose="020F0502020204030204" pitchFamily="34" charset="0"/>
                <a:cs typeface="Arial" panose="020B0604020202020204" pitchFamily="34" charset="0"/>
              </a:rPr>
              <a:t>حسب</a:t>
            </a:r>
            <a:r>
              <a:rPr lang="en-US"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نوع المادة المصنوعة منها</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1190669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 name="Shape 81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13" name="Shape 813"/>
          <p:cNvSpPr>
            <a:spLocks noGrp="1"/>
          </p:cNvSpPr>
          <p:nvPr>
            <p:ph type="body" sz="quarter" idx="1"/>
          </p:nvPr>
        </p:nvSpPr>
        <p:spPr>
          <a:prstGeom prst="rect">
            <a:avLst/>
          </a:prstGeom>
        </p:spPr>
        <p:txBody>
          <a:bodyPr rtlCol="1"/>
          <a:lstStyle/>
          <a:p>
            <a:pPr rtl="1">
              <a:defRPr sz="1400"/>
            </a:pPr>
            <a:r>
              <a:rPr dirty="0" err="1"/>
              <a:t>في</a:t>
            </a:r>
            <a:r>
              <a:rPr dirty="0"/>
              <a:t> </a:t>
            </a:r>
            <a:r>
              <a:rPr dirty="0" err="1"/>
              <a:t>مجال</a:t>
            </a:r>
            <a:r>
              <a:rPr dirty="0"/>
              <a:t> </a:t>
            </a:r>
            <a:r>
              <a:rPr dirty="0" err="1"/>
              <a:t>الرعاية</a:t>
            </a:r>
            <a:r>
              <a:rPr dirty="0"/>
              <a:t> </a:t>
            </a:r>
            <a:r>
              <a:rPr dirty="0" err="1"/>
              <a:t>الصحية</a:t>
            </a:r>
            <a:r>
              <a:rPr dirty="0"/>
              <a:t>، </a:t>
            </a:r>
            <a:r>
              <a:rPr dirty="0" err="1"/>
              <a:t>يُعتبر</a:t>
            </a:r>
            <a:r>
              <a:rPr dirty="0"/>
              <a:t> </a:t>
            </a:r>
            <a:r>
              <a:rPr dirty="0" err="1"/>
              <a:t>تقييم</a:t>
            </a:r>
            <a:r>
              <a:rPr dirty="0"/>
              <a:t> </a:t>
            </a:r>
            <a:r>
              <a:rPr dirty="0" err="1"/>
              <a:t>المخاطر</a:t>
            </a:r>
            <a:r>
              <a:rPr dirty="0"/>
              <a:t> </a:t>
            </a:r>
            <a:r>
              <a:rPr dirty="0" err="1"/>
              <a:t>تقييمًا</a:t>
            </a:r>
            <a:r>
              <a:rPr dirty="0"/>
              <a:t> </a:t>
            </a:r>
            <a:r>
              <a:rPr dirty="0" err="1"/>
              <a:t>أيضًا</a:t>
            </a:r>
            <a:r>
              <a:rPr dirty="0"/>
              <a:t> </a:t>
            </a:r>
            <a:r>
              <a:rPr dirty="0" err="1"/>
              <a:t>للتعامل</a:t>
            </a:r>
            <a:r>
              <a:rPr dirty="0"/>
              <a:t> </a:t>
            </a:r>
            <a:r>
              <a:rPr dirty="0" err="1"/>
              <a:t>الذي</a:t>
            </a:r>
            <a:r>
              <a:rPr dirty="0"/>
              <a:t> </a:t>
            </a:r>
            <a:r>
              <a:rPr dirty="0" err="1"/>
              <a:t>على</a:t>
            </a:r>
            <a:r>
              <a:rPr dirty="0"/>
              <a:t> </a:t>
            </a:r>
            <a:r>
              <a:rPr dirty="0" err="1"/>
              <a:t>وشك</a:t>
            </a:r>
            <a:r>
              <a:rPr dirty="0"/>
              <a:t> </a:t>
            </a:r>
            <a:r>
              <a:rPr dirty="0" err="1"/>
              <a:t>أن</a:t>
            </a:r>
            <a:r>
              <a:rPr dirty="0"/>
              <a:t> </a:t>
            </a:r>
            <a:r>
              <a:rPr dirty="0" err="1"/>
              <a:t>يحدث</a:t>
            </a:r>
            <a:r>
              <a:rPr dirty="0"/>
              <a:t> </a:t>
            </a:r>
            <a:r>
              <a:rPr dirty="0" err="1"/>
              <a:t>بين</a:t>
            </a:r>
            <a:r>
              <a:rPr dirty="0"/>
              <a:t> </a:t>
            </a:r>
            <a:r>
              <a:rPr dirty="0" err="1"/>
              <a:t>عامل</a:t>
            </a:r>
            <a:r>
              <a:rPr dirty="0"/>
              <a:t> </a:t>
            </a:r>
            <a:r>
              <a:rPr dirty="0" err="1"/>
              <a:t>الرعاية</a:t>
            </a:r>
            <a:r>
              <a:rPr dirty="0"/>
              <a:t> </a:t>
            </a:r>
            <a:r>
              <a:rPr dirty="0" err="1"/>
              <a:t>الصحية</a:t>
            </a:r>
            <a:r>
              <a:rPr dirty="0"/>
              <a:t> </a:t>
            </a:r>
            <a:r>
              <a:rPr dirty="0" err="1"/>
              <a:t>والمريض</a:t>
            </a:r>
            <a:r>
              <a:rPr dirty="0"/>
              <a:t> </a:t>
            </a:r>
            <a:r>
              <a:rPr dirty="0" err="1"/>
              <a:t>وبيئة</a:t>
            </a:r>
            <a:r>
              <a:rPr dirty="0"/>
              <a:t> </a:t>
            </a:r>
            <a:r>
              <a:rPr dirty="0" err="1"/>
              <a:t>المريض</a:t>
            </a:r>
            <a:r>
              <a:rPr dirty="0"/>
              <a:t> </a:t>
            </a:r>
            <a:r>
              <a:rPr dirty="0" err="1"/>
              <a:t>لتقييم</a:t>
            </a:r>
            <a:r>
              <a:rPr dirty="0"/>
              <a:t> </a:t>
            </a:r>
            <a:r>
              <a:rPr dirty="0" err="1"/>
              <a:t>وتحليل</a:t>
            </a:r>
            <a:r>
              <a:rPr dirty="0"/>
              <a:t> </a:t>
            </a:r>
            <a:r>
              <a:rPr dirty="0" err="1"/>
              <a:t>إمكانية</a:t>
            </a:r>
            <a:r>
              <a:rPr dirty="0"/>
              <a:t> </a:t>
            </a:r>
            <a:r>
              <a:rPr dirty="0" err="1"/>
              <a:t>التعرُّض</a:t>
            </a:r>
            <a:r>
              <a:rPr dirty="0"/>
              <a:t> </a:t>
            </a:r>
            <a:r>
              <a:rPr dirty="0" err="1"/>
              <a:t>للدم</a:t>
            </a:r>
            <a:r>
              <a:rPr dirty="0"/>
              <a:t>، </a:t>
            </a:r>
            <a:r>
              <a:rPr dirty="0" err="1"/>
              <a:t>وسوائل</a:t>
            </a:r>
            <a:r>
              <a:rPr dirty="0"/>
              <a:t> </a:t>
            </a:r>
            <a:r>
              <a:rPr dirty="0" err="1"/>
              <a:t>الجسم</a:t>
            </a:r>
            <a:r>
              <a:rPr dirty="0"/>
              <a:t>، </a:t>
            </a:r>
            <a:r>
              <a:rPr dirty="0" err="1"/>
              <a:t>والرذاذ</a:t>
            </a:r>
            <a:r>
              <a:rPr dirty="0"/>
              <a:t> </a:t>
            </a:r>
            <a:r>
              <a:rPr dirty="0" err="1"/>
              <a:t>التنفسي</a:t>
            </a:r>
            <a:r>
              <a:rPr dirty="0"/>
              <a:t>، و</a:t>
            </a:r>
            <a:r>
              <a:rPr lang="ar-EG" dirty="0"/>
              <a:t>/ </a:t>
            </a:r>
            <a:r>
              <a:rPr dirty="0" err="1"/>
              <a:t>أو</a:t>
            </a:r>
            <a:r>
              <a:rPr dirty="0"/>
              <a:t> </a:t>
            </a:r>
            <a:r>
              <a:rPr dirty="0" err="1"/>
              <a:t>الجروح</a:t>
            </a:r>
            <a:r>
              <a:rPr dirty="0"/>
              <a:t> </a:t>
            </a:r>
            <a:r>
              <a:rPr dirty="0" err="1"/>
              <a:t>المفتوحة</a:t>
            </a:r>
            <a:r>
              <a:rPr dirty="0"/>
              <a:t>.</a:t>
            </a:r>
          </a:p>
          <a:p>
            <a:pPr rtl="1">
              <a:defRPr sz="1400"/>
            </a:pPr>
            <a:endParaRPr dirty="0"/>
          </a:p>
          <a:p>
            <a:pPr rtl="1">
              <a:defRPr sz="1400"/>
            </a:pPr>
            <a:r>
              <a:rPr dirty="0" err="1"/>
              <a:t>ينبغي</a:t>
            </a:r>
            <a:r>
              <a:rPr dirty="0"/>
              <a:t> </a:t>
            </a:r>
            <a:r>
              <a:rPr dirty="0" err="1"/>
              <a:t>على</a:t>
            </a:r>
            <a:r>
              <a:rPr dirty="0"/>
              <a:t> </a:t>
            </a:r>
            <a:r>
              <a:rPr dirty="0" err="1"/>
              <a:t>العاملين</a:t>
            </a:r>
            <a:r>
              <a:rPr dirty="0"/>
              <a:t> </a:t>
            </a:r>
            <a:r>
              <a:rPr dirty="0" err="1"/>
              <a:t>في</a:t>
            </a:r>
            <a:r>
              <a:rPr dirty="0"/>
              <a:t> </a:t>
            </a:r>
            <a:r>
              <a:rPr dirty="0" err="1"/>
              <a:t>مجال</a:t>
            </a:r>
            <a:r>
              <a:rPr dirty="0"/>
              <a:t> </a:t>
            </a:r>
            <a:r>
              <a:rPr dirty="0" err="1"/>
              <a:t>الرعاية</a:t>
            </a:r>
            <a:r>
              <a:rPr dirty="0"/>
              <a:t> </a:t>
            </a:r>
            <a:r>
              <a:rPr dirty="0" err="1"/>
              <a:t>الصحية</a:t>
            </a:r>
            <a:r>
              <a:rPr dirty="0"/>
              <a:t> </a:t>
            </a:r>
            <a:r>
              <a:rPr dirty="0" err="1"/>
              <a:t>أن</a:t>
            </a:r>
            <a:r>
              <a:rPr dirty="0"/>
              <a:t> </a:t>
            </a:r>
            <a:r>
              <a:rPr dirty="0" err="1"/>
              <a:t>يُجروا</a:t>
            </a:r>
            <a:r>
              <a:rPr dirty="0"/>
              <a:t> </a:t>
            </a:r>
            <a:r>
              <a:rPr dirty="0" err="1"/>
              <a:t>تقييم</a:t>
            </a:r>
            <a:r>
              <a:rPr dirty="0"/>
              <a:t> </a:t>
            </a:r>
            <a:r>
              <a:rPr dirty="0" err="1"/>
              <a:t>المخاطر</a:t>
            </a:r>
            <a:r>
              <a:rPr dirty="0"/>
              <a:t> </a:t>
            </a:r>
            <a:r>
              <a:rPr dirty="0" err="1"/>
              <a:t>عند</a:t>
            </a:r>
            <a:r>
              <a:rPr dirty="0"/>
              <a:t> </a:t>
            </a:r>
            <a:r>
              <a:rPr dirty="0" err="1"/>
              <a:t>كل</a:t>
            </a:r>
            <a:r>
              <a:rPr dirty="0"/>
              <a:t> </a:t>
            </a:r>
            <a:r>
              <a:rPr dirty="0" err="1"/>
              <a:t>تعامل</a:t>
            </a:r>
            <a:r>
              <a:rPr dirty="0"/>
              <a:t> </a:t>
            </a:r>
            <a:r>
              <a:rPr dirty="0" err="1"/>
              <a:t>مع</a:t>
            </a:r>
            <a:r>
              <a:rPr dirty="0"/>
              <a:t> </a:t>
            </a:r>
            <a:r>
              <a:rPr dirty="0" err="1"/>
              <a:t>المريض</a:t>
            </a:r>
            <a:r>
              <a:rPr dirty="0"/>
              <a:t>، </a:t>
            </a:r>
            <a:r>
              <a:rPr dirty="0" err="1"/>
              <a:t>ويختاروا</a:t>
            </a:r>
            <a:r>
              <a:rPr dirty="0"/>
              <a:t> </a:t>
            </a:r>
            <a:r>
              <a:rPr dirty="0" err="1"/>
              <a:t>معدات</a:t>
            </a:r>
            <a:r>
              <a:rPr dirty="0"/>
              <a:t> </a:t>
            </a:r>
            <a:r>
              <a:rPr dirty="0" err="1"/>
              <a:t>الوقاية</a:t>
            </a:r>
            <a:r>
              <a:rPr dirty="0"/>
              <a:t> </a:t>
            </a:r>
            <a:r>
              <a:rPr dirty="0" err="1"/>
              <a:t>الشخصية</a:t>
            </a:r>
            <a:r>
              <a:rPr dirty="0"/>
              <a:t> </a:t>
            </a:r>
            <a:r>
              <a:rPr dirty="0" err="1"/>
              <a:t>اللازمة</a:t>
            </a:r>
            <a:r>
              <a:rPr dirty="0"/>
              <a:t>.</a:t>
            </a:r>
          </a:p>
          <a:p>
            <a:pPr rtl="1">
              <a:defRPr sz="1400"/>
            </a:pPr>
            <a:r>
              <a:rPr dirty="0"/>
              <a:t> </a:t>
            </a:r>
            <a:r>
              <a:rPr dirty="0" err="1"/>
              <a:t>ينبغي</a:t>
            </a:r>
            <a:r>
              <a:rPr dirty="0"/>
              <a:t> </a:t>
            </a:r>
            <a:r>
              <a:rPr dirty="0" err="1"/>
              <a:t>أن</a:t>
            </a:r>
            <a:r>
              <a:rPr dirty="0"/>
              <a:t> </a:t>
            </a:r>
            <a:r>
              <a:rPr dirty="0" err="1"/>
              <a:t>يكون</a:t>
            </a:r>
            <a:r>
              <a:rPr dirty="0"/>
              <a:t> </a:t>
            </a:r>
            <a:r>
              <a:rPr dirty="0" err="1"/>
              <a:t>تقييم</a:t>
            </a:r>
            <a:r>
              <a:rPr dirty="0"/>
              <a:t> </a:t>
            </a:r>
            <a:r>
              <a:rPr dirty="0" err="1"/>
              <a:t>المخاطر</a:t>
            </a:r>
            <a:r>
              <a:rPr dirty="0"/>
              <a:t> </a:t>
            </a:r>
            <a:r>
              <a:rPr dirty="0" err="1"/>
              <a:t>جزءًا</a:t>
            </a:r>
            <a:r>
              <a:rPr dirty="0"/>
              <a:t> </a:t>
            </a:r>
            <a:r>
              <a:rPr dirty="0" err="1"/>
              <a:t>من</a:t>
            </a:r>
            <a:r>
              <a:rPr dirty="0"/>
              <a:t> </a:t>
            </a:r>
            <a:r>
              <a:rPr dirty="0" err="1"/>
              <a:t>روتين</a:t>
            </a:r>
            <a:r>
              <a:rPr dirty="0"/>
              <a:t> </a:t>
            </a:r>
            <a:r>
              <a:rPr dirty="0" err="1"/>
              <a:t>رعاية</a:t>
            </a:r>
            <a:r>
              <a:rPr dirty="0"/>
              <a:t> </a:t>
            </a:r>
            <a:r>
              <a:rPr dirty="0" err="1"/>
              <a:t>المرضى</a:t>
            </a:r>
            <a:r>
              <a:rPr dirty="0"/>
              <a:t>.</a:t>
            </a:r>
          </a:p>
          <a:p>
            <a:pPr rtl="1">
              <a:defRPr sz="1400"/>
            </a:pPr>
            <a:endParaRPr dirty="0"/>
          </a:p>
          <a:p>
            <a:pPr rtl="1"/>
            <a:endParaRPr sz="1400" dirty="0"/>
          </a:p>
          <a:p>
            <a:pPr rtl="1"/>
            <a:endParaRPr sz="1400" dirty="0"/>
          </a:p>
        </p:txBody>
      </p:sp>
    </p:spTree>
    <p:extLst>
      <p:ext uri="{BB962C8B-B14F-4D97-AF65-F5344CB8AC3E}">
        <p14:creationId xmlns:p14="http://schemas.microsoft.com/office/powerpoint/2010/main" val="3130798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 name="Shape 81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19" name="Shape 819"/>
          <p:cNvSpPr>
            <a:spLocks noGrp="1"/>
          </p:cNvSpPr>
          <p:nvPr>
            <p:ph type="body" sz="quarter" idx="1"/>
          </p:nvPr>
        </p:nvSpPr>
        <p:spPr>
          <a:prstGeom prst="rect">
            <a:avLst/>
          </a:prstGeom>
        </p:spPr>
        <p:txBody>
          <a:bodyPr rtlCol="1"/>
          <a:lstStyle/>
          <a:p>
            <a:pPr rtl="1"/>
            <a:r>
              <a:rPr dirty="0" err="1"/>
              <a:t>فيديوهات</a:t>
            </a:r>
            <a:r>
              <a:rPr dirty="0"/>
              <a:t> </a:t>
            </a:r>
            <a:r>
              <a:rPr dirty="0" err="1"/>
              <a:t>تعرض</a:t>
            </a:r>
            <a:r>
              <a:rPr dirty="0"/>
              <a:t> </a:t>
            </a:r>
            <a:r>
              <a:rPr dirty="0" err="1"/>
              <a:t>خطوات</a:t>
            </a:r>
            <a:r>
              <a:rPr dirty="0"/>
              <a:t> </a:t>
            </a:r>
            <a:r>
              <a:rPr dirty="0" err="1"/>
              <a:t>ارتداء</a:t>
            </a:r>
            <a:r>
              <a:rPr dirty="0"/>
              <a:t> </a:t>
            </a:r>
            <a:r>
              <a:rPr dirty="0" err="1"/>
              <a:t>معدات</a:t>
            </a:r>
            <a:r>
              <a:rPr dirty="0"/>
              <a:t> </a:t>
            </a:r>
            <a:r>
              <a:rPr dirty="0" err="1"/>
              <a:t>الوقاية</a:t>
            </a:r>
            <a:r>
              <a:rPr dirty="0"/>
              <a:t> </a:t>
            </a:r>
            <a:r>
              <a:rPr dirty="0" err="1"/>
              <a:t>الشخصية</a:t>
            </a:r>
            <a:r>
              <a:rPr dirty="0"/>
              <a:t> </a:t>
            </a:r>
            <a:r>
              <a:rPr dirty="0" err="1"/>
              <a:t>وخلعها</a:t>
            </a:r>
            <a:r>
              <a:rPr dirty="0"/>
              <a:t>:</a:t>
            </a:r>
          </a:p>
          <a:p>
            <a:pPr algn="r" rtl="0"/>
            <a:r>
              <a:rPr lang="ar" u="sng" dirty="0">
                <a:solidFill>
                  <a:srgbClr val="0563C1"/>
                </a:solidFill>
                <a:uFill>
                  <a:solidFill>
                    <a:srgbClr val="0563C1"/>
                  </a:solidFill>
                </a:uFill>
                <a:hlinkClick r:id="rId3"/>
              </a:rPr>
              <a:t>Putting and removing PPE according to droplet/contact precautions</a:t>
            </a:r>
            <a:r>
              <a:rPr dirty="0"/>
              <a:t> for covid-19</a:t>
            </a:r>
          </a:p>
          <a:p>
            <a:pPr algn="r" rtl="0"/>
            <a:r>
              <a:rPr lang="ar" u="sng" dirty="0">
                <a:solidFill>
                  <a:srgbClr val="0563C1"/>
                </a:solidFill>
                <a:uFill>
                  <a:solidFill>
                    <a:srgbClr val="0563C1"/>
                  </a:solidFill>
                </a:uFill>
                <a:hlinkClick r:id="rId4"/>
              </a:rPr>
              <a:t>Putting and removing PPE for contact according to airborne/contact precautions</a:t>
            </a:r>
            <a:r>
              <a:rPr dirty="0"/>
              <a:t> for Covid-19 aerosol generating procedures</a:t>
            </a:r>
          </a:p>
          <a:p>
            <a:pPr rtl="1"/>
            <a:endParaRPr dirty="0"/>
          </a:p>
          <a:p>
            <a:pPr rtl="1"/>
            <a:r>
              <a:rPr dirty="0" err="1"/>
              <a:t>نقاط</a:t>
            </a:r>
            <a:r>
              <a:rPr dirty="0"/>
              <a:t> </a:t>
            </a:r>
            <a:r>
              <a:rPr dirty="0" err="1"/>
              <a:t>أساسية</a:t>
            </a:r>
            <a:r>
              <a:rPr dirty="0"/>
              <a:t> </a:t>
            </a:r>
            <a:r>
              <a:rPr dirty="0" err="1"/>
              <a:t>ينبغي</a:t>
            </a:r>
            <a:r>
              <a:rPr dirty="0"/>
              <a:t> </a:t>
            </a:r>
            <a:r>
              <a:rPr dirty="0" err="1"/>
              <a:t>تذكُّرها</a:t>
            </a:r>
            <a:r>
              <a:rPr lang="ar-EG" dirty="0"/>
              <a:t>: </a:t>
            </a:r>
            <a:r>
              <a:rPr dirty="0" err="1"/>
              <a:t>انزِع</a:t>
            </a:r>
            <a:r>
              <a:rPr dirty="0"/>
              <a:t> </a:t>
            </a:r>
            <a:r>
              <a:rPr dirty="0" err="1"/>
              <a:t>معدات</a:t>
            </a:r>
            <a:r>
              <a:rPr dirty="0"/>
              <a:t> </a:t>
            </a:r>
            <a:r>
              <a:rPr dirty="0" err="1"/>
              <a:t>الوقاية</a:t>
            </a:r>
            <a:r>
              <a:rPr dirty="0"/>
              <a:t> </a:t>
            </a:r>
            <a:r>
              <a:rPr dirty="0" err="1"/>
              <a:t>الشخصية</a:t>
            </a:r>
            <a:r>
              <a:rPr dirty="0"/>
              <a:t> </a:t>
            </a:r>
            <a:r>
              <a:rPr dirty="0" err="1"/>
              <a:t>بحرصٍ</a:t>
            </a:r>
            <a:r>
              <a:rPr dirty="0"/>
              <a:t> </a:t>
            </a:r>
            <a:r>
              <a:rPr dirty="0" err="1"/>
              <a:t>دائمًا</a:t>
            </a:r>
            <a:r>
              <a:rPr dirty="0"/>
              <a:t> </a:t>
            </a:r>
            <a:r>
              <a:rPr dirty="0" err="1"/>
              <a:t>حتى</a:t>
            </a:r>
            <a:r>
              <a:rPr dirty="0"/>
              <a:t> </a:t>
            </a:r>
            <a:r>
              <a:rPr dirty="0" err="1"/>
              <a:t>لا</a:t>
            </a:r>
            <a:r>
              <a:rPr dirty="0"/>
              <a:t> </a:t>
            </a:r>
            <a:r>
              <a:rPr dirty="0" err="1"/>
              <a:t>تُعرض</a:t>
            </a:r>
            <a:r>
              <a:rPr dirty="0"/>
              <a:t> </a:t>
            </a:r>
            <a:r>
              <a:rPr dirty="0" err="1"/>
              <a:t>نفسك</a:t>
            </a:r>
            <a:r>
              <a:rPr dirty="0"/>
              <a:t> </a:t>
            </a:r>
            <a:r>
              <a:rPr dirty="0" err="1"/>
              <a:t>للتلوث</a:t>
            </a:r>
            <a:r>
              <a:rPr lang="ar-EG" dirty="0"/>
              <a:t>. </a:t>
            </a:r>
            <a:r>
              <a:rPr dirty="0" err="1"/>
              <a:t>وسنمارس</a:t>
            </a:r>
            <a:r>
              <a:rPr dirty="0"/>
              <a:t> </a:t>
            </a:r>
            <a:r>
              <a:rPr dirty="0" err="1"/>
              <a:t>ذلك</a:t>
            </a:r>
            <a:r>
              <a:rPr dirty="0"/>
              <a:t> </a:t>
            </a:r>
            <a:r>
              <a:rPr dirty="0" err="1"/>
              <a:t>لاحقًا</a:t>
            </a:r>
            <a:r>
              <a:rPr dirty="0"/>
              <a:t>. </a:t>
            </a:r>
          </a:p>
          <a:p>
            <a:pPr rtl="1"/>
            <a:r>
              <a:rPr dirty="0" err="1"/>
              <a:t>إذا</a:t>
            </a:r>
            <a:r>
              <a:rPr dirty="0"/>
              <a:t> </a:t>
            </a:r>
            <a:r>
              <a:rPr dirty="0" err="1"/>
              <a:t>تعرضت</a:t>
            </a:r>
            <a:r>
              <a:rPr dirty="0"/>
              <a:t> </a:t>
            </a:r>
            <a:r>
              <a:rPr dirty="0" err="1"/>
              <a:t>معدات</a:t>
            </a:r>
            <a:r>
              <a:rPr dirty="0"/>
              <a:t> </a:t>
            </a:r>
            <a:r>
              <a:rPr dirty="0" err="1"/>
              <a:t>الوقاية</a:t>
            </a:r>
            <a:r>
              <a:rPr dirty="0"/>
              <a:t> </a:t>
            </a:r>
            <a:r>
              <a:rPr dirty="0" err="1"/>
              <a:t>الشخصية</a:t>
            </a:r>
            <a:r>
              <a:rPr dirty="0"/>
              <a:t> </a:t>
            </a:r>
            <a:r>
              <a:rPr dirty="0" err="1"/>
              <a:t>الخاصة</a:t>
            </a:r>
            <a:r>
              <a:rPr dirty="0"/>
              <a:t> </a:t>
            </a:r>
            <a:r>
              <a:rPr dirty="0" err="1"/>
              <a:t>بك</a:t>
            </a:r>
            <a:r>
              <a:rPr dirty="0"/>
              <a:t> </a:t>
            </a:r>
            <a:r>
              <a:rPr dirty="0" err="1"/>
              <a:t>للتلف</a:t>
            </a:r>
            <a:r>
              <a:rPr dirty="0"/>
              <a:t> </a:t>
            </a:r>
            <a:r>
              <a:rPr dirty="0" err="1"/>
              <a:t>أو</a:t>
            </a:r>
            <a:r>
              <a:rPr dirty="0"/>
              <a:t> </a:t>
            </a:r>
            <a:r>
              <a:rPr dirty="0" err="1"/>
              <a:t>التلوث</a:t>
            </a:r>
            <a:r>
              <a:rPr dirty="0"/>
              <a:t>، </a:t>
            </a:r>
            <a:r>
              <a:rPr dirty="0" err="1"/>
              <a:t>أوقِف</a:t>
            </a:r>
            <a:r>
              <a:rPr dirty="0"/>
              <a:t> </a:t>
            </a:r>
            <a:r>
              <a:rPr dirty="0" err="1"/>
              <a:t>ما</a:t>
            </a:r>
            <a:r>
              <a:rPr dirty="0"/>
              <a:t> </a:t>
            </a:r>
            <a:r>
              <a:rPr dirty="0" err="1"/>
              <a:t>تفعله</a:t>
            </a:r>
            <a:r>
              <a:rPr dirty="0"/>
              <a:t> </a:t>
            </a:r>
            <a:r>
              <a:rPr dirty="0" err="1"/>
              <a:t>وغَيرْها</a:t>
            </a:r>
            <a:r>
              <a:rPr dirty="0"/>
              <a:t> </a:t>
            </a:r>
            <a:r>
              <a:rPr dirty="0" err="1"/>
              <a:t>فورًا</a:t>
            </a:r>
            <a:r>
              <a:rPr dirty="0"/>
              <a:t>.</a:t>
            </a:r>
          </a:p>
          <a:p>
            <a:pPr rtl="1"/>
            <a:r>
              <a:rPr dirty="0"/>
              <a:t> </a:t>
            </a:r>
            <a:r>
              <a:rPr dirty="0" err="1"/>
              <a:t>إذا</a:t>
            </a:r>
            <a:r>
              <a:rPr dirty="0"/>
              <a:t> </a:t>
            </a:r>
            <a:r>
              <a:rPr dirty="0" err="1"/>
              <a:t>كانت</a:t>
            </a:r>
            <a:r>
              <a:rPr dirty="0"/>
              <a:t> </a:t>
            </a:r>
            <a:r>
              <a:rPr dirty="0" err="1"/>
              <a:t>معدات</a:t>
            </a:r>
            <a:r>
              <a:rPr dirty="0"/>
              <a:t> </a:t>
            </a:r>
            <a:r>
              <a:rPr dirty="0" err="1"/>
              <a:t>الوقاية</a:t>
            </a:r>
            <a:r>
              <a:rPr dirty="0"/>
              <a:t> </a:t>
            </a:r>
            <a:r>
              <a:rPr dirty="0" err="1"/>
              <a:t>الشخصية</a:t>
            </a:r>
            <a:r>
              <a:rPr dirty="0"/>
              <a:t> </a:t>
            </a:r>
            <a:r>
              <a:rPr dirty="0" err="1"/>
              <a:t>من</a:t>
            </a:r>
            <a:r>
              <a:rPr dirty="0"/>
              <a:t> </a:t>
            </a:r>
            <a:r>
              <a:rPr dirty="0" err="1"/>
              <a:t>النوع</a:t>
            </a:r>
            <a:r>
              <a:rPr dirty="0"/>
              <a:t> </a:t>
            </a:r>
            <a:r>
              <a:rPr dirty="0" err="1"/>
              <a:t>غير</a:t>
            </a:r>
            <a:r>
              <a:rPr dirty="0"/>
              <a:t> </a:t>
            </a:r>
            <a:r>
              <a:rPr dirty="0" err="1"/>
              <a:t>القابل</a:t>
            </a:r>
            <a:r>
              <a:rPr dirty="0"/>
              <a:t> </a:t>
            </a:r>
            <a:r>
              <a:rPr dirty="0" err="1"/>
              <a:t>للاستعمال</a:t>
            </a:r>
            <a:r>
              <a:rPr dirty="0"/>
              <a:t> </a:t>
            </a:r>
            <a:r>
              <a:rPr dirty="0" err="1"/>
              <a:t>مرةً</a:t>
            </a:r>
            <a:r>
              <a:rPr dirty="0"/>
              <a:t> </a:t>
            </a:r>
            <a:r>
              <a:rPr dirty="0" err="1"/>
              <a:t>أخرى</a:t>
            </a:r>
            <a:r>
              <a:rPr lang="ar-EG" dirty="0"/>
              <a:t> - </a:t>
            </a:r>
            <a:r>
              <a:rPr dirty="0" err="1"/>
              <a:t>فلا</a:t>
            </a:r>
            <a:r>
              <a:rPr dirty="0"/>
              <a:t> </a:t>
            </a:r>
            <a:r>
              <a:rPr dirty="0" err="1"/>
              <a:t>تستعملها</a:t>
            </a:r>
            <a:r>
              <a:rPr dirty="0"/>
              <a:t> </a:t>
            </a:r>
            <a:r>
              <a:rPr dirty="0" err="1"/>
              <a:t>مطلقًا</a:t>
            </a:r>
            <a:r>
              <a:rPr dirty="0"/>
              <a:t> </a:t>
            </a:r>
            <a:r>
              <a:rPr dirty="0" err="1"/>
              <a:t>مرةً</a:t>
            </a:r>
            <a:r>
              <a:rPr dirty="0"/>
              <a:t> </a:t>
            </a:r>
            <a:r>
              <a:rPr dirty="0" err="1"/>
              <a:t>أخرى</a:t>
            </a:r>
            <a:r>
              <a:rPr lang="ar-EG" dirty="0"/>
              <a:t>. </a:t>
            </a:r>
            <a:r>
              <a:rPr dirty="0" err="1"/>
              <a:t>وتخلص</a:t>
            </a:r>
            <a:r>
              <a:rPr dirty="0"/>
              <a:t> </a:t>
            </a:r>
            <a:r>
              <a:rPr dirty="0" err="1"/>
              <a:t>منها</a:t>
            </a:r>
            <a:r>
              <a:rPr dirty="0"/>
              <a:t> </a:t>
            </a:r>
            <a:r>
              <a:rPr dirty="0" err="1"/>
              <a:t>بطريقة</a:t>
            </a:r>
            <a:r>
              <a:rPr dirty="0"/>
              <a:t> </a:t>
            </a:r>
            <a:r>
              <a:rPr dirty="0" err="1"/>
              <a:t>سليمة</a:t>
            </a:r>
            <a:r>
              <a:rPr dirty="0"/>
              <a:t>.</a:t>
            </a:r>
          </a:p>
        </p:txBody>
      </p:sp>
    </p:spTree>
    <p:extLst>
      <p:ext uri="{BB962C8B-B14F-4D97-AF65-F5344CB8AC3E}">
        <p14:creationId xmlns:p14="http://schemas.microsoft.com/office/powerpoint/2010/main" val="4202781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 name="Shape 81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19" name="Shape 819"/>
          <p:cNvSpPr>
            <a:spLocks noGrp="1"/>
          </p:cNvSpPr>
          <p:nvPr>
            <p:ph type="body" sz="quarter" idx="1"/>
          </p:nvPr>
        </p:nvSpPr>
        <p:spPr>
          <a:prstGeom prst="rect">
            <a:avLst/>
          </a:prstGeom>
        </p:spPr>
        <p:txBody>
          <a:bodyPr rtlCol="1"/>
          <a:lstStyle/>
          <a:p>
            <a:pPr rtl="1"/>
            <a:r>
              <a:rPr dirty="0" err="1"/>
              <a:t>فيديوهات</a:t>
            </a:r>
            <a:r>
              <a:rPr dirty="0"/>
              <a:t> </a:t>
            </a:r>
            <a:r>
              <a:rPr dirty="0" err="1"/>
              <a:t>تعرض</a:t>
            </a:r>
            <a:r>
              <a:rPr dirty="0"/>
              <a:t> </a:t>
            </a:r>
            <a:r>
              <a:rPr dirty="0" err="1"/>
              <a:t>خطوات</a:t>
            </a:r>
            <a:r>
              <a:rPr dirty="0"/>
              <a:t> </a:t>
            </a:r>
            <a:r>
              <a:rPr dirty="0" err="1"/>
              <a:t>ارتداء</a:t>
            </a:r>
            <a:r>
              <a:rPr dirty="0"/>
              <a:t> </a:t>
            </a:r>
            <a:r>
              <a:rPr dirty="0" err="1"/>
              <a:t>معدات</a:t>
            </a:r>
            <a:r>
              <a:rPr dirty="0"/>
              <a:t> </a:t>
            </a:r>
            <a:r>
              <a:rPr dirty="0" err="1"/>
              <a:t>الوقاية</a:t>
            </a:r>
            <a:r>
              <a:rPr dirty="0"/>
              <a:t> </a:t>
            </a:r>
            <a:r>
              <a:rPr dirty="0" err="1"/>
              <a:t>الشخصية</a:t>
            </a:r>
            <a:r>
              <a:rPr dirty="0"/>
              <a:t> </a:t>
            </a:r>
            <a:r>
              <a:rPr dirty="0" err="1"/>
              <a:t>وخلعها</a:t>
            </a:r>
            <a:r>
              <a:rPr dirty="0"/>
              <a:t>:</a:t>
            </a:r>
          </a:p>
          <a:p>
            <a:pPr algn="r" rtl="0"/>
            <a:r>
              <a:rPr lang="ar" u="sng" dirty="0">
                <a:solidFill>
                  <a:srgbClr val="0563C1"/>
                </a:solidFill>
                <a:uFill>
                  <a:solidFill>
                    <a:srgbClr val="0563C1"/>
                  </a:solidFill>
                </a:uFill>
                <a:hlinkClick r:id="rId3"/>
              </a:rPr>
              <a:t>Putting and removing PPE according to droplet/contact precautions</a:t>
            </a:r>
            <a:r>
              <a:rPr dirty="0"/>
              <a:t> for covid-19</a:t>
            </a:r>
          </a:p>
          <a:p>
            <a:pPr algn="r" rtl="0"/>
            <a:r>
              <a:rPr lang="ar" u="sng" dirty="0">
                <a:solidFill>
                  <a:srgbClr val="0563C1"/>
                </a:solidFill>
                <a:uFill>
                  <a:solidFill>
                    <a:srgbClr val="0563C1"/>
                  </a:solidFill>
                </a:uFill>
                <a:hlinkClick r:id="rId4"/>
              </a:rPr>
              <a:t>Putting and removing PPE for contact according to airborne/contact precautions</a:t>
            </a:r>
            <a:r>
              <a:rPr dirty="0"/>
              <a:t> for Covid-19 aerosol generating procedures</a:t>
            </a:r>
          </a:p>
          <a:p>
            <a:pPr rtl="1"/>
            <a:endParaRPr dirty="0"/>
          </a:p>
          <a:p>
            <a:pPr rtl="1"/>
            <a:r>
              <a:rPr lang="ar-EG" dirty="0"/>
              <a:t>نقاط أساسية ينبغي تذكُّرها: انزِع معدات الوقاية الشخصية بحرصٍ دائمًا حتى لا تُعرض نفسك للتلوث. وسنمارس ذلك لاحقًا. </a:t>
            </a:r>
          </a:p>
          <a:p>
            <a:pPr rtl="1"/>
            <a:r>
              <a:rPr lang="ar-EG" dirty="0"/>
              <a:t>إذا تعرضت معدات الوقاية الشخصية الخاصة بك للتلف أو التلوث، أوقِف ما تفعله وغَيرْها فورًا.</a:t>
            </a:r>
          </a:p>
          <a:p>
            <a:pPr rtl="1"/>
            <a:r>
              <a:rPr lang="ar-EG" dirty="0"/>
              <a:t> إذا كانت معدات الوقاية الشخصية من النوع غير القابل للاستعمال مرةً أخرى - فلا تستعملها مطلقًا مرةً أخرى. وتخلص منها بطريقة سليمة.</a:t>
            </a:r>
          </a:p>
        </p:txBody>
      </p:sp>
    </p:spTree>
    <p:extLst>
      <p:ext uri="{BB962C8B-B14F-4D97-AF65-F5344CB8AC3E}">
        <p14:creationId xmlns:p14="http://schemas.microsoft.com/office/powerpoint/2010/main" val="2877510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 name="Shape 83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31" name="Shape 831"/>
          <p:cNvSpPr>
            <a:spLocks noGrp="1"/>
          </p:cNvSpPr>
          <p:nvPr>
            <p:ph type="body" sz="quarter" idx="1"/>
          </p:nvPr>
        </p:nvSpPr>
        <p:spPr>
          <a:prstGeom prst="rect">
            <a:avLst/>
          </a:prstGeom>
        </p:spPr>
        <p:txBody>
          <a:bodyPr rtlCol="1"/>
          <a:lstStyle/>
          <a:p>
            <a:pPr rtl="1">
              <a:defRPr sz="1400"/>
            </a:pPr>
            <a:r>
              <a:rPr dirty="0" err="1"/>
              <a:t>هناك</a:t>
            </a:r>
            <a:r>
              <a:rPr dirty="0"/>
              <a:t> </a:t>
            </a:r>
            <a:r>
              <a:rPr dirty="0" err="1"/>
              <a:t>سبع</a:t>
            </a:r>
            <a:r>
              <a:rPr dirty="0"/>
              <a:t> </a:t>
            </a:r>
            <a:r>
              <a:rPr dirty="0" err="1"/>
              <a:t>خطوات</a:t>
            </a:r>
            <a:r>
              <a:rPr dirty="0"/>
              <a:t> </a:t>
            </a:r>
            <a:r>
              <a:rPr dirty="0" err="1"/>
              <a:t>لممارسات</a:t>
            </a:r>
            <a:r>
              <a:rPr dirty="0"/>
              <a:t> </a:t>
            </a:r>
            <a:r>
              <a:rPr dirty="0" err="1"/>
              <a:t>الحقن</a:t>
            </a:r>
            <a:r>
              <a:rPr dirty="0"/>
              <a:t> </a:t>
            </a:r>
            <a:r>
              <a:rPr dirty="0" err="1"/>
              <a:t>المأمون</a:t>
            </a:r>
            <a:r>
              <a:rPr lang="ar-EG" dirty="0"/>
              <a:t>. و</a:t>
            </a:r>
            <a:r>
              <a:rPr dirty="0" err="1"/>
              <a:t>يتعين</a:t>
            </a:r>
            <a:r>
              <a:rPr dirty="0"/>
              <a:t> </a:t>
            </a:r>
            <a:r>
              <a:rPr dirty="0" err="1"/>
              <a:t>على</a:t>
            </a:r>
            <a:r>
              <a:rPr dirty="0"/>
              <a:t> </a:t>
            </a:r>
            <a:r>
              <a:rPr dirty="0" err="1"/>
              <a:t>أي</a:t>
            </a:r>
            <a:r>
              <a:rPr dirty="0"/>
              <a:t> </a:t>
            </a:r>
            <a:r>
              <a:rPr dirty="0" err="1"/>
              <a:t>شخصٍ</a:t>
            </a:r>
            <a:r>
              <a:rPr dirty="0"/>
              <a:t> </a:t>
            </a:r>
            <a:r>
              <a:rPr dirty="0" err="1"/>
              <a:t>يعطي</a:t>
            </a:r>
            <a:r>
              <a:rPr dirty="0"/>
              <a:t> </a:t>
            </a:r>
            <a:r>
              <a:rPr dirty="0" err="1"/>
              <a:t>الحقن</a:t>
            </a:r>
            <a:r>
              <a:rPr dirty="0"/>
              <a:t> </a:t>
            </a:r>
            <a:r>
              <a:rPr dirty="0" err="1"/>
              <a:t>أن</a:t>
            </a:r>
            <a:r>
              <a:rPr dirty="0"/>
              <a:t> </a:t>
            </a:r>
            <a:r>
              <a:rPr dirty="0" err="1"/>
              <a:t>يتبع</a:t>
            </a:r>
            <a:r>
              <a:rPr dirty="0"/>
              <a:t> </a:t>
            </a:r>
            <a:r>
              <a:rPr dirty="0" err="1"/>
              <a:t>هذه</a:t>
            </a:r>
            <a:r>
              <a:rPr dirty="0"/>
              <a:t> </a:t>
            </a:r>
            <a:r>
              <a:rPr dirty="0" err="1"/>
              <a:t>الخطوات</a:t>
            </a:r>
            <a:r>
              <a:rPr dirty="0"/>
              <a:t> </a:t>
            </a:r>
            <a:r>
              <a:rPr dirty="0" err="1"/>
              <a:t>لوقاية</a:t>
            </a:r>
            <a:r>
              <a:rPr dirty="0"/>
              <a:t> </a:t>
            </a:r>
            <a:r>
              <a:rPr dirty="0" err="1"/>
              <a:t>نفسه</a:t>
            </a:r>
            <a:r>
              <a:rPr dirty="0"/>
              <a:t> </a:t>
            </a:r>
            <a:r>
              <a:rPr dirty="0" err="1"/>
              <a:t>والمريض</a:t>
            </a:r>
            <a:r>
              <a:rPr dirty="0"/>
              <a:t>.</a:t>
            </a:r>
          </a:p>
          <a:p>
            <a:pPr rtl="1">
              <a:defRPr sz="1400"/>
            </a:pPr>
            <a:endParaRPr dirty="0"/>
          </a:p>
          <a:p>
            <a:pPr rtl="1">
              <a:defRPr sz="1400"/>
            </a:pPr>
            <a:r>
              <a:rPr dirty="0" err="1"/>
              <a:t>يُرجى</a:t>
            </a:r>
            <a:r>
              <a:rPr dirty="0"/>
              <a:t> </a:t>
            </a:r>
            <a:r>
              <a:rPr dirty="0" err="1"/>
              <a:t>عرض</a:t>
            </a:r>
            <a:r>
              <a:rPr dirty="0"/>
              <a:t> </a:t>
            </a:r>
            <a:r>
              <a:rPr dirty="0" err="1"/>
              <a:t>الفيديو</a:t>
            </a:r>
            <a:r>
              <a:rPr dirty="0"/>
              <a:t>، </a:t>
            </a:r>
            <a:r>
              <a:rPr dirty="0" err="1"/>
              <a:t>إذا</a:t>
            </a:r>
            <a:r>
              <a:rPr dirty="0"/>
              <a:t> </a:t>
            </a:r>
            <a:r>
              <a:rPr dirty="0" err="1"/>
              <a:t>كان</a:t>
            </a:r>
            <a:r>
              <a:rPr dirty="0"/>
              <a:t> </a:t>
            </a:r>
            <a:r>
              <a:rPr dirty="0" err="1"/>
              <a:t>الوقت</a:t>
            </a:r>
            <a:r>
              <a:rPr dirty="0"/>
              <a:t> </a:t>
            </a:r>
            <a:r>
              <a:rPr dirty="0" err="1"/>
              <a:t>يسمح</a:t>
            </a:r>
            <a:r>
              <a:rPr dirty="0"/>
              <a:t> </a:t>
            </a:r>
            <a:r>
              <a:rPr dirty="0" err="1"/>
              <a:t>بذلك</a:t>
            </a:r>
            <a:r>
              <a:rPr dirty="0"/>
              <a:t>.</a:t>
            </a:r>
            <a:r>
              <a:rPr lang="ar" sz="1200" dirty="0"/>
              <a:t> رابط الفيديو:</a:t>
            </a:r>
            <a:endParaRPr lang="ar-EG" sz="1200" dirty="0"/>
          </a:p>
          <a:p>
            <a:pPr algn="r" rtl="0">
              <a:defRPr sz="1400"/>
            </a:pPr>
            <a:r>
              <a:rPr lang="ar" sz="1200" dirty="0"/>
              <a:t> </a:t>
            </a:r>
            <a:r>
              <a:rPr lang="ar" sz="1200" u="sng" dirty="0">
                <a:solidFill>
                  <a:srgbClr val="0563C1"/>
                </a:solidFill>
                <a:uFill>
                  <a:solidFill>
                    <a:srgbClr val="0563C1"/>
                  </a:solidFill>
                </a:uFill>
                <a:hlinkClick r:id="rId3"/>
              </a:rPr>
              <a:t>https://openwho.org/courses/IPC-IS-EN/items/36ci6SE0TdXSIxQJvGDKwK</a:t>
            </a:r>
            <a:r>
              <a:rPr lang="ar" sz="1200" dirty="0"/>
              <a:t> </a:t>
            </a:r>
          </a:p>
          <a:p>
            <a:pPr rtl="1"/>
            <a:endParaRPr sz="1200" dirty="0"/>
          </a:p>
        </p:txBody>
      </p:sp>
    </p:spTree>
    <p:extLst>
      <p:ext uri="{BB962C8B-B14F-4D97-AF65-F5344CB8AC3E}">
        <p14:creationId xmlns:p14="http://schemas.microsoft.com/office/powerpoint/2010/main" val="4047605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34" name="Shape 334"/>
          <p:cNvSpPr>
            <a:spLocks noGrp="1"/>
          </p:cNvSpPr>
          <p:nvPr>
            <p:ph type="body" sz="quarter" idx="1"/>
          </p:nvPr>
        </p:nvSpPr>
        <p:spPr>
          <a:prstGeom prst="rect">
            <a:avLst/>
          </a:prstGeom>
        </p:spPr>
        <p:txBody>
          <a:bodyPr rtlCol="1"/>
          <a:lstStyle/>
          <a:p>
            <a:pPr rtl="1"/>
            <a:r>
              <a:rPr dirty="0"/>
              <a:t> </a:t>
            </a:r>
          </a:p>
        </p:txBody>
      </p:sp>
    </p:spTree>
    <p:extLst>
      <p:ext uri="{BB962C8B-B14F-4D97-AF65-F5344CB8AC3E}">
        <p14:creationId xmlns:p14="http://schemas.microsoft.com/office/powerpoint/2010/main" val="480386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 name="Shape 87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79" name="Shape 879"/>
          <p:cNvSpPr>
            <a:spLocks noGrp="1"/>
          </p:cNvSpPr>
          <p:nvPr>
            <p:ph type="body" sz="quarter" idx="1"/>
          </p:nvPr>
        </p:nvSpPr>
        <p:spPr>
          <a:prstGeom prst="rect">
            <a:avLst/>
          </a:prstGeom>
        </p:spPr>
        <p:txBody>
          <a:bodyPr rtlCol="1"/>
          <a:lstStyle/>
          <a:p>
            <a:pPr rtl="1">
              <a:spcBef>
                <a:spcPts val="200"/>
              </a:spcBef>
            </a:pPr>
            <a:r>
              <a:rPr dirty="0" err="1"/>
              <a:t>يكتسب</a:t>
            </a:r>
            <a:r>
              <a:rPr dirty="0"/>
              <a:t> </a:t>
            </a:r>
            <a:r>
              <a:rPr dirty="0" err="1"/>
              <a:t>تنظيف</a:t>
            </a:r>
            <a:r>
              <a:rPr dirty="0"/>
              <a:t> </a:t>
            </a:r>
            <a:r>
              <a:rPr dirty="0" err="1"/>
              <a:t>البيئة</a:t>
            </a:r>
            <a:r>
              <a:rPr dirty="0"/>
              <a:t> </a:t>
            </a:r>
            <a:r>
              <a:rPr dirty="0" err="1"/>
              <a:t>وتطهيرها</a:t>
            </a:r>
            <a:r>
              <a:rPr dirty="0"/>
              <a:t> </a:t>
            </a:r>
            <a:r>
              <a:rPr dirty="0" err="1"/>
              <a:t>أهميةً</a:t>
            </a:r>
            <a:r>
              <a:rPr dirty="0"/>
              <a:t> </a:t>
            </a:r>
            <a:r>
              <a:rPr dirty="0" err="1"/>
              <a:t>لأن</a:t>
            </a:r>
            <a:r>
              <a:rPr dirty="0"/>
              <a:t> </a:t>
            </a:r>
            <a:r>
              <a:rPr dirty="0" err="1"/>
              <a:t>الميكروبات</a:t>
            </a:r>
            <a:r>
              <a:rPr dirty="0"/>
              <a:t> </a:t>
            </a:r>
            <a:r>
              <a:rPr dirty="0" err="1"/>
              <a:t>قد</a:t>
            </a:r>
            <a:r>
              <a:rPr dirty="0"/>
              <a:t> </a:t>
            </a:r>
            <a:r>
              <a:rPr dirty="0" err="1"/>
              <a:t>تظل</a:t>
            </a:r>
            <a:r>
              <a:rPr dirty="0"/>
              <a:t> </a:t>
            </a:r>
            <a:r>
              <a:rPr dirty="0" err="1"/>
              <a:t>على</a:t>
            </a:r>
            <a:r>
              <a:rPr dirty="0"/>
              <a:t> </a:t>
            </a:r>
            <a:r>
              <a:rPr dirty="0" err="1"/>
              <a:t>قيد</a:t>
            </a:r>
            <a:r>
              <a:rPr dirty="0"/>
              <a:t> </a:t>
            </a:r>
            <a:r>
              <a:rPr dirty="0" err="1"/>
              <a:t>الحياة</a:t>
            </a:r>
            <a:r>
              <a:rPr dirty="0"/>
              <a:t>:</a:t>
            </a:r>
          </a:p>
          <a:p>
            <a:pPr marL="342900" indent="-342900" rtl="1">
              <a:spcBef>
                <a:spcPts val="200"/>
              </a:spcBef>
              <a:buSzPct val="100000"/>
              <a:buFont typeface="Helvetica"/>
              <a:buChar char="•"/>
            </a:pPr>
            <a:r>
              <a:rPr dirty="0" err="1"/>
              <a:t>على</a:t>
            </a:r>
            <a:r>
              <a:rPr dirty="0"/>
              <a:t> </a:t>
            </a:r>
            <a:r>
              <a:rPr dirty="0" err="1"/>
              <a:t>المعدات</a:t>
            </a:r>
            <a:r>
              <a:rPr dirty="0"/>
              <a:t> </a:t>
            </a:r>
            <a:r>
              <a:rPr dirty="0" err="1"/>
              <a:t>الطبية</a:t>
            </a:r>
            <a:r>
              <a:rPr dirty="0"/>
              <a:t> </a:t>
            </a:r>
            <a:r>
              <a:rPr lang="ar-EG" dirty="0"/>
              <a:t>(</a:t>
            </a:r>
            <a:r>
              <a:rPr dirty="0" err="1"/>
              <a:t>مثل</a:t>
            </a:r>
            <a:r>
              <a:rPr dirty="0"/>
              <a:t> </a:t>
            </a:r>
            <a:r>
              <a:rPr dirty="0" err="1"/>
              <a:t>الأدوات</a:t>
            </a:r>
            <a:r>
              <a:rPr lang="ar-EG" dirty="0"/>
              <a:t>) </a:t>
            </a:r>
            <a:r>
              <a:rPr dirty="0" err="1"/>
              <a:t>إلى</a:t>
            </a:r>
            <a:r>
              <a:rPr dirty="0"/>
              <a:t> </a:t>
            </a:r>
            <a:r>
              <a:rPr dirty="0" err="1"/>
              <a:t>أن</a:t>
            </a:r>
            <a:r>
              <a:rPr dirty="0"/>
              <a:t> </a:t>
            </a:r>
            <a:r>
              <a:rPr dirty="0" err="1"/>
              <a:t>تُنَظَّف</a:t>
            </a:r>
            <a:r>
              <a:rPr dirty="0"/>
              <a:t> </a:t>
            </a:r>
            <a:r>
              <a:rPr dirty="0" err="1"/>
              <a:t>وتُطَهَّر</a:t>
            </a:r>
            <a:r>
              <a:rPr dirty="0"/>
              <a:t>. </a:t>
            </a:r>
          </a:p>
          <a:p>
            <a:pPr marL="342900" indent="-342900" rtl="1">
              <a:spcBef>
                <a:spcPts val="200"/>
              </a:spcBef>
              <a:buSzPct val="100000"/>
              <a:buFont typeface="Helvetica"/>
              <a:buChar char="•"/>
            </a:pPr>
            <a:r>
              <a:rPr dirty="0" err="1"/>
              <a:t>على</a:t>
            </a:r>
            <a:r>
              <a:rPr dirty="0"/>
              <a:t> </a:t>
            </a:r>
            <a:r>
              <a:rPr dirty="0" err="1"/>
              <a:t>الأسطح</a:t>
            </a:r>
            <a:r>
              <a:rPr dirty="0"/>
              <a:t> </a:t>
            </a:r>
            <a:r>
              <a:rPr lang="ar-EG" dirty="0"/>
              <a:t>(</a:t>
            </a:r>
            <a:r>
              <a:rPr dirty="0" err="1"/>
              <a:t>مثل</a:t>
            </a:r>
            <a:r>
              <a:rPr dirty="0"/>
              <a:t> </a:t>
            </a:r>
            <a:r>
              <a:rPr dirty="0" err="1"/>
              <a:t>الأرضيات</a:t>
            </a:r>
            <a:r>
              <a:rPr dirty="0"/>
              <a:t> </a:t>
            </a:r>
            <a:r>
              <a:rPr dirty="0" err="1"/>
              <a:t>والمناضد</a:t>
            </a:r>
            <a:r>
              <a:rPr lang="ar-EG" dirty="0"/>
              <a:t>).</a:t>
            </a:r>
            <a:endParaRPr dirty="0"/>
          </a:p>
          <a:p>
            <a:pPr marL="342900" indent="-342900" rtl="1">
              <a:spcBef>
                <a:spcPts val="200"/>
              </a:spcBef>
              <a:buSzPct val="100000"/>
              <a:buFont typeface="Helvetica"/>
              <a:buChar char="•"/>
            </a:pPr>
            <a:r>
              <a:rPr dirty="0" err="1"/>
              <a:t>على</a:t>
            </a:r>
            <a:r>
              <a:rPr dirty="0"/>
              <a:t> </a:t>
            </a:r>
            <a:r>
              <a:rPr dirty="0" err="1"/>
              <a:t>الملابس</a:t>
            </a:r>
            <a:r>
              <a:rPr dirty="0"/>
              <a:t> </a:t>
            </a:r>
            <a:r>
              <a:rPr dirty="0" err="1"/>
              <a:t>ومعدات</a:t>
            </a:r>
            <a:r>
              <a:rPr dirty="0"/>
              <a:t> </a:t>
            </a:r>
            <a:r>
              <a:rPr dirty="0" err="1"/>
              <a:t>الوقاية</a:t>
            </a:r>
            <a:r>
              <a:rPr dirty="0"/>
              <a:t> </a:t>
            </a:r>
            <a:r>
              <a:rPr dirty="0" err="1"/>
              <a:t>الشخصية</a:t>
            </a:r>
            <a:r>
              <a:rPr dirty="0"/>
              <a:t>.</a:t>
            </a:r>
          </a:p>
          <a:p>
            <a:pPr marL="342900" indent="-342900" rtl="1">
              <a:spcBef>
                <a:spcPts val="200"/>
              </a:spcBef>
              <a:buSzPct val="100000"/>
              <a:buFont typeface="Helvetica"/>
              <a:buChar char="•"/>
            </a:pPr>
            <a:r>
              <a:rPr dirty="0" err="1"/>
              <a:t>في</a:t>
            </a:r>
            <a:r>
              <a:rPr dirty="0"/>
              <a:t> </a:t>
            </a:r>
            <a:r>
              <a:rPr dirty="0" err="1"/>
              <a:t>سوائل</a:t>
            </a:r>
            <a:r>
              <a:rPr dirty="0"/>
              <a:t> </a:t>
            </a:r>
            <a:r>
              <a:rPr dirty="0" err="1"/>
              <a:t>الجسم</a:t>
            </a:r>
            <a:r>
              <a:rPr dirty="0"/>
              <a:t> </a:t>
            </a:r>
            <a:r>
              <a:rPr lang="ar-EG" dirty="0"/>
              <a:t>(</a:t>
            </a:r>
            <a:r>
              <a:rPr dirty="0" err="1"/>
              <a:t>مثل</a:t>
            </a:r>
            <a:r>
              <a:rPr dirty="0"/>
              <a:t> </a:t>
            </a:r>
            <a:r>
              <a:rPr dirty="0" err="1"/>
              <a:t>الدم</a:t>
            </a:r>
            <a:r>
              <a:rPr dirty="0"/>
              <a:t>، </a:t>
            </a:r>
            <a:r>
              <a:rPr dirty="0" err="1"/>
              <a:t>واللعاب</a:t>
            </a:r>
            <a:r>
              <a:rPr dirty="0"/>
              <a:t>، </a:t>
            </a:r>
            <a:r>
              <a:rPr dirty="0" err="1"/>
              <a:t>والقيء</a:t>
            </a:r>
            <a:r>
              <a:rPr lang="ar-EG" dirty="0"/>
              <a:t>).</a:t>
            </a:r>
          </a:p>
          <a:p>
            <a:pPr lvl="1" indent="398779" rtl="1">
              <a:spcBef>
                <a:spcPts val="200"/>
              </a:spcBef>
            </a:pPr>
            <a:r>
              <a:rPr lang="ar-EG" dirty="0"/>
              <a:t>يُزيل كلٌّ من التنظيف والتطهير الميكروبات، ويساعدان على منع انتقال العدوى إلى المرضى عن طريق ملامسة الأيدي للمعدات الطبية. </a:t>
            </a:r>
          </a:p>
          <a:p>
            <a:pPr rtl="1"/>
            <a:endParaRPr dirty="0"/>
          </a:p>
          <a:p>
            <a:pPr rtl="1"/>
            <a:r>
              <a:rPr dirty="0" err="1"/>
              <a:t>الوحدة</a:t>
            </a:r>
            <a:r>
              <a:rPr dirty="0"/>
              <a:t> </a:t>
            </a:r>
            <a:r>
              <a:rPr dirty="0" err="1"/>
              <a:t>التدريبية</a:t>
            </a:r>
            <a:r>
              <a:rPr lang="ar-EG" dirty="0"/>
              <a:t> 2.6 </a:t>
            </a:r>
            <a:r>
              <a:rPr dirty="0" err="1"/>
              <a:t>من</a:t>
            </a:r>
            <a:r>
              <a:rPr dirty="0"/>
              <a:t> </a:t>
            </a:r>
            <a:r>
              <a:rPr dirty="0" err="1"/>
              <a:t>برنامج</a:t>
            </a:r>
            <a:r>
              <a:rPr dirty="0"/>
              <a:t> </a:t>
            </a:r>
            <a:r>
              <a:rPr dirty="0" err="1"/>
              <a:t>التعلُّم</a:t>
            </a:r>
            <a:r>
              <a:rPr dirty="0"/>
              <a:t> </a:t>
            </a:r>
            <a:r>
              <a:rPr dirty="0" err="1"/>
              <a:t>عبر</a:t>
            </a:r>
            <a:r>
              <a:rPr dirty="0"/>
              <a:t> </a:t>
            </a:r>
            <a:r>
              <a:rPr dirty="0" err="1"/>
              <a:t>الإنترنت</a:t>
            </a:r>
            <a:r>
              <a:rPr dirty="0"/>
              <a:t> </a:t>
            </a:r>
            <a:r>
              <a:rPr lang="ar-EG" dirty="0"/>
              <a:t>«</a:t>
            </a:r>
            <a:r>
              <a:rPr dirty="0" err="1"/>
              <a:t>أساسيات</a:t>
            </a:r>
            <a:r>
              <a:rPr dirty="0"/>
              <a:t> </a:t>
            </a:r>
            <a:r>
              <a:rPr dirty="0" err="1"/>
              <a:t>فرق</a:t>
            </a:r>
            <a:r>
              <a:rPr dirty="0"/>
              <a:t> </a:t>
            </a:r>
            <a:r>
              <a:rPr dirty="0" err="1"/>
              <a:t>الاستجابة</a:t>
            </a:r>
            <a:r>
              <a:rPr dirty="0"/>
              <a:t> </a:t>
            </a:r>
            <a:r>
              <a:rPr dirty="0" err="1"/>
              <a:t>السريعة</a:t>
            </a:r>
            <a:r>
              <a:rPr lang="ar-EG" dirty="0"/>
              <a:t>» </a:t>
            </a:r>
            <a:r>
              <a:rPr dirty="0" err="1"/>
              <a:t>مُخصصة</a:t>
            </a:r>
            <a:r>
              <a:rPr dirty="0"/>
              <a:t> </a:t>
            </a:r>
            <a:r>
              <a:rPr dirty="0" err="1"/>
              <a:t>بالكامل</a:t>
            </a:r>
            <a:r>
              <a:rPr dirty="0"/>
              <a:t> </a:t>
            </a:r>
            <a:r>
              <a:rPr dirty="0" err="1"/>
              <a:t>لاستعراض</a:t>
            </a:r>
            <a:r>
              <a:rPr dirty="0"/>
              <a:t> </a:t>
            </a:r>
            <a:r>
              <a:rPr dirty="0" err="1"/>
              <a:t>تنظيف</a:t>
            </a:r>
            <a:r>
              <a:rPr dirty="0"/>
              <a:t> </a:t>
            </a:r>
            <a:r>
              <a:rPr dirty="0" err="1"/>
              <a:t>البيئة</a:t>
            </a:r>
            <a:r>
              <a:rPr dirty="0"/>
              <a:t> </a:t>
            </a:r>
            <a:r>
              <a:rPr dirty="0" err="1"/>
              <a:t>وتطهيرها</a:t>
            </a:r>
            <a:r>
              <a:rPr dirty="0"/>
              <a:t> </a:t>
            </a:r>
            <a:r>
              <a:rPr dirty="0" err="1"/>
              <a:t>وإدارة</a:t>
            </a:r>
            <a:r>
              <a:rPr dirty="0"/>
              <a:t> </a:t>
            </a:r>
            <a:r>
              <a:rPr dirty="0" err="1"/>
              <a:t>النفايات</a:t>
            </a:r>
            <a:r>
              <a:rPr dirty="0"/>
              <a:t>.</a:t>
            </a:r>
          </a:p>
        </p:txBody>
      </p:sp>
    </p:spTree>
    <p:extLst>
      <p:ext uri="{BB962C8B-B14F-4D97-AF65-F5344CB8AC3E}">
        <p14:creationId xmlns:p14="http://schemas.microsoft.com/office/powerpoint/2010/main" val="28930207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 name="Shape 89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97" name="Shape 897"/>
          <p:cNvSpPr>
            <a:spLocks noGrp="1"/>
          </p:cNvSpPr>
          <p:nvPr>
            <p:ph type="body" sz="quarter" idx="1"/>
          </p:nvPr>
        </p:nvSpPr>
        <p:spPr>
          <a:prstGeom prst="rect">
            <a:avLst/>
          </a:prstGeom>
        </p:spPr>
        <p:txBody>
          <a:bodyPr rtlCol="1"/>
          <a:lstStyle/>
          <a:p>
            <a:pPr rtl="1"/>
            <a:r>
              <a:rPr dirty="0" err="1"/>
              <a:t>المصدر</a:t>
            </a:r>
            <a:r>
              <a:rPr dirty="0"/>
              <a:t>: </a:t>
            </a:r>
            <a:r>
              <a:rPr lang="ar" u="sng" dirty="0">
                <a:solidFill>
                  <a:srgbClr val="0563C1"/>
                </a:solidFill>
                <a:uFill>
                  <a:solidFill>
                    <a:srgbClr val="0563C1"/>
                  </a:solidFill>
                </a:uFill>
                <a:hlinkClick r:id="rId3"/>
              </a:rPr>
              <a:t>التعلُّم الإلكتروني الذي تقدمه منظمة الصحة العالمية في مجال الوقاية من العدوى ومكافحتها: </a:t>
            </a:r>
          </a:p>
          <a:p>
            <a:pPr rtl="1"/>
            <a:endParaRPr u="sng" dirty="0">
              <a:solidFill>
                <a:srgbClr val="0563C1"/>
              </a:solidFill>
              <a:uFill>
                <a:solidFill>
                  <a:srgbClr val="0563C1"/>
                </a:solidFill>
              </a:uFill>
              <a:hlinkClick r:id="rId3"/>
            </a:endParaRPr>
          </a:p>
          <a:p>
            <a:pPr rtl="1"/>
            <a:r>
              <a:rPr dirty="0"/>
              <a:t> </a:t>
            </a:r>
            <a:r>
              <a:rPr dirty="0" err="1"/>
              <a:t>لنناقش</a:t>
            </a:r>
            <a:r>
              <a:rPr dirty="0"/>
              <a:t> </a:t>
            </a:r>
            <a:r>
              <a:rPr dirty="0" err="1"/>
              <a:t>الآن</a:t>
            </a:r>
            <a:r>
              <a:rPr dirty="0"/>
              <a:t> </a:t>
            </a:r>
            <a:r>
              <a:rPr dirty="0" err="1"/>
              <a:t>لبعض</a:t>
            </a:r>
            <a:r>
              <a:rPr dirty="0"/>
              <a:t> </a:t>
            </a:r>
            <a:r>
              <a:rPr dirty="0" err="1"/>
              <a:t>الوقت</a:t>
            </a:r>
            <a:r>
              <a:rPr dirty="0"/>
              <a:t> </a:t>
            </a:r>
            <a:r>
              <a:rPr dirty="0" err="1"/>
              <a:t>جميع</a:t>
            </a:r>
            <a:r>
              <a:rPr dirty="0"/>
              <a:t> </a:t>
            </a:r>
            <a:r>
              <a:rPr dirty="0" err="1"/>
              <a:t>خطوات</a:t>
            </a:r>
            <a:r>
              <a:rPr dirty="0"/>
              <a:t> </a:t>
            </a:r>
            <a:r>
              <a:rPr dirty="0" err="1"/>
              <a:t>عملية</a:t>
            </a:r>
            <a:r>
              <a:rPr dirty="0"/>
              <a:t> </a:t>
            </a:r>
            <a:r>
              <a:rPr dirty="0" err="1"/>
              <a:t>إدارة</a:t>
            </a:r>
            <a:r>
              <a:rPr dirty="0"/>
              <a:t>  </a:t>
            </a:r>
            <a:r>
              <a:rPr dirty="0" err="1"/>
              <a:t>النفايات</a:t>
            </a:r>
            <a:r>
              <a:rPr lang="ar-EG" dirty="0"/>
              <a:t>، </a:t>
            </a:r>
            <a:r>
              <a:rPr dirty="0" err="1"/>
              <a:t>وتشمل</a:t>
            </a:r>
            <a:r>
              <a:rPr dirty="0"/>
              <a:t>:</a:t>
            </a:r>
          </a:p>
          <a:p>
            <a:pPr rtl="1"/>
            <a:r>
              <a:rPr dirty="0" err="1"/>
              <a:t>فرز</a:t>
            </a:r>
            <a:r>
              <a:rPr dirty="0"/>
              <a:t> </a:t>
            </a:r>
            <a:r>
              <a:rPr dirty="0" err="1"/>
              <a:t>النفايات</a:t>
            </a:r>
            <a:r>
              <a:rPr dirty="0"/>
              <a:t> </a:t>
            </a:r>
            <a:r>
              <a:rPr dirty="0" err="1"/>
              <a:t>أو</a:t>
            </a:r>
            <a:r>
              <a:rPr dirty="0"/>
              <a:t> </a:t>
            </a:r>
            <a:r>
              <a:rPr dirty="0" err="1"/>
              <a:t>فصلها</a:t>
            </a:r>
            <a:r>
              <a:rPr dirty="0"/>
              <a:t> </a:t>
            </a:r>
            <a:r>
              <a:rPr dirty="0" err="1"/>
              <a:t>عند</a:t>
            </a:r>
            <a:r>
              <a:rPr dirty="0"/>
              <a:t> </a:t>
            </a:r>
            <a:r>
              <a:rPr dirty="0" err="1"/>
              <a:t>نقطة</a:t>
            </a:r>
            <a:r>
              <a:rPr dirty="0"/>
              <a:t> </a:t>
            </a:r>
            <a:r>
              <a:rPr dirty="0" err="1"/>
              <a:t>الاستخدام</a:t>
            </a:r>
            <a:r>
              <a:rPr dirty="0"/>
              <a:t>.</a:t>
            </a:r>
          </a:p>
          <a:p>
            <a:pPr rtl="1"/>
            <a:r>
              <a:rPr dirty="0" err="1"/>
              <a:t>جمع</a:t>
            </a:r>
            <a:r>
              <a:rPr dirty="0"/>
              <a:t> </a:t>
            </a:r>
            <a:r>
              <a:rPr dirty="0" err="1"/>
              <a:t>النفايات</a:t>
            </a:r>
            <a:r>
              <a:rPr dirty="0"/>
              <a:t>، </a:t>
            </a:r>
            <a:r>
              <a:rPr dirty="0" err="1"/>
              <a:t>ونقلها</a:t>
            </a:r>
            <a:r>
              <a:rPr dirty="0"/>
              <a:t>، </a:t>
            </a:r>
            <a:r>
              <a:rPr dirty="0" err="1"/>
              <a:t>وتخزينها</a:t>
            </a:r>
            <a:r>
              <a:rPr dirty="0"/>
              <a:t>، </a:t>
            </a:r>
            <a:r>
              <a:rPr dirty="0" err="1"/>
              <a:t>ومعالجتها</a:t>
            </a:r>
            <a:r>
              <a:rPr dirty="0"/>
              <a:t>، </a:t>
            </a:r>
            <a:r>
              <a:rPr dirty="0" err="1"/>
              <a:t>والتخلص</a:t>
            </a:r>
            <a:r>
              <a:rPr dirty="0"/>
              <a:t> </a:t>
            </a:r>
            <a:r>
              <a:rPr dirty="0" err="1"/>
              <a:t>منها</a:t>
            </a:r>
            <a:r>
              <a:rPr dirty="0"/>
              <a:t> </a:t>
            </a:r>
            <a:r>
              <a:rPr dirty="0" err="1"/>
              <a:t>في</a:t>
            </a:r>
            <a:r>
              <a:rPr dirty="0"/>
              <a:t> </a:t>
            </a:r>
            <a:r>
              <a:rPr dirty="0" err="1"/>
              <a:t>نهاية</a:t>
            </a:r>
            <a:r>
              <a:rPr dirty="0"/>
              <a:t> </a:t>
            </a:r>
            <a:r>
              <a:rPr dirty="0" err="1"/>
              <a:t>المطاف</a:t>
            </a:r>
            <a:r>
              <a:rPr lang="ar-EG" dirty="0"/>
              <a:t>. </a:t>
            </a:r>
            <a:r>
              <a:rPr dirty="0" err="1"/>
              <a:t>لا</a:t>
            </a:r>
            <a:r>
              <a:rPr dirty="0"/>
              <a:t> </a:t>
            </a:r>
            <a:r>
              <a:rPr dirty="0" err="1"/>
              <a:t>بد</a:t>
            </a:r>
            <a:r>
              <a:rPr dirty="0"/>
              <a:t> </a:t>
            </a:r>
            <a:r>
              <a:rPr dirty="0" err="1"/>
              <a:t>من</a:t>
            </a:r>
            <a:r>
              <a:rPr dirty="0"/>
              <a:t> </a:t>
            </a:r>
            <a:r>
              <a:rPr dirty="0" err="1"/>
              <a:t>الإدارة</a:t>
            </a:r>
            <a:r>
              <a:rPr dirty="0"/>
              <a:t> </a:t>
            </a:r>
            <a:r>
              <a:rPr dirty="0" err="1"/>
              <a:t>والمناولة</a:t>
            </a:r>
            <a:r>
              <a:rPr dirty="0"/>
              <a:t> </a:t>
            </a:r>
            <a:r>
              <a:rPr dirty="0" err="1"/>
              <a:t>على</a:t>
            </a:r>
            <a:r>
              <a:rPr dirty="0"/>
              <a:t> </a:t>
            </a:r>
            <a:r>
              <a:rPr dirty="0" err="1"/>
              <a:t>نحو</a:t>
            </a:r>
            <a:r>
              <a:rPr dirty="0"/>
              <a:t> </a:t>
            </a:r>
            <a:r>
              <a:rPr dirty="0" err="1"/>
              <a:t>سليم</a:t>
            </a:r>
            <a:r>
              <a:rPr dirty="0"/>
              <a:t> </a:t>
            </a:r>
            <a:r>
              <a:rPr dirty="0" err="1"/>
              <a:t>في</a:t>
            </a:r>
            <a:r>
              <a:rPr dirty="0"/>
              <a:t> </a:t>
            </a:r>
            <a:r>
              <a:rPr dirty="0" err="1"/>
              <a:t>كل</a:t>
            </a:r>
            <a:r>
              <a:rPr dirty="0"/>
              <a:t> </a:t>
            </a:r>
            <a:r>
              <a:rPr dirty="0" err="1"/>
              <a:t>مرحلة</a:t>
            </a:r>
            <a:r>
              <a:rPr dirty="0"/>
              <a:t> </a:t>
            </a:r>
            <a:r>
              <a:rPr dirty="0" err="1"/>
              <a:t>لضمان</a:t>
            </a:r>
            <a:r>
              <a:rPr dirty="0"/>
              <a:t> </a:t>
            </a:r>
            <a:r>
              <a:rPr dirty="0" err="1"/>
              <a:t>سلامة</a:t>
            </a:r>
            <a:r>
              <a:rPr dirty="0"/>
              <a:t> </a:t>
            </a:r>
            <a:r>
              <a:rPr dirty="0" err="1"/>
              <a:t>العاملين</a:t>
            </a:r>
            <a:r>
              <a:rPr dirty="0"/>
              <a:t> </a:t>
            </a:r>
            <a:r>
              <a:rPr dirty="0" err="1"/>
              <a:t>في</a:t>
            </a:r>
            <a:r>
              <a:rPr dirty="0"/>
              <a:t> </a:t>
            </a:r>
            <a:r>
              <a:rPr dirty="0" err="1"/>
              <a:t>مجال</a:t>
            </a:r>
            <a:r>
              <a:rPr dirty="0"/>
              <a:t> </a:t>
            </a:r>
            <a:r>
              <a:rPr dirty="0" err="1"/>
              <a:t>الرعاية</a:t>
            </a:r>
            <a:r>
              <a:rPr dirty="0"/>
              <a:t> </a:t>
            </a:r>
            <a:r>
              <a:rPr dirty="0" err="1"/>
              <a:t>الصحية</a:t>
            </a:r>
            <a:r>
              <a:rPr dirty="0"/>
              <a:t> </a:t>
            </a:r>
            <a:r>
              <a:rPr dirty="0" err="1"/>
              <a:t>والمرضى</a:t>
            </a:r>
            <a:r>
              <a:rPr dirty="0"/>
              <a:t> </a:t>
            </a:r>
            <a:r>
              <a:rPr dirty="0" err="1"/>
              <a:t>والمجتمع</a:t>
            </a:r>
            <a:r>
              <a:rPr dirty="0"/>
              <a:t> </a:t>
            </a:r>
            <a:r>
              <a:rPr dirty="0" err="1"/>
              <a:t>المحلي</a:t>
            </a:r>
            <a:r>
              <a:rPr dirty="0"/>
              <a:t>.</a:t>
            </a:r>
          </a:p>
        </p:txBody>
      </p:sp>
    </p:spTree>
    <p:extLst>
      <p:ext uri="{BB962C8B-B14F-4D97-AF65-F5344CB8AC3E}">
        <p14:creationId xmlns:p14="http://schemas.microsoft.com/office/powerpoint/2010/main" val="2309760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 name="Shape 90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06" name="Shape 906"/>
          <p:cNvSpPr>
            <a:spLocks noGrp="1"/>
          </p:cNvSpPr>
          <p:nvPr>
            <p:ph type="body" sz="quarter" idx="1"/>
          </p:nvPr>
        </p:nvSpPr>
        <p:spPr>
          <a:prstGeom prst="rect">
            <a:avLst/>
          </a:prstGeom>
        </p:spPr>
        <p:txBody>
          <a:bodyPr rtlCol="1"/>
          <a:lstStyle/>
          <a:p>
            <a:pPr rtl="1"/>
            <a:r>
              <a:t>تُستخدم احتياطات مكافحة انتقال العدوى، وهي تدابير لمكافحة العدوى، بالإضافة إلى الاحتياطات القياسية للمرضى المعروف أو المُشتبه في أنهم مُصابون بعدوى أو مستعمرات من ميكروبات معينة لوقف انتقال المرض.</a:t>
            </a:r>
          </a:p>
          <a:p>
            <a:pPr rtl="1"/>
            <a:endParaRPr/>
          </a:p>
        </p:txBody>
      </p:sp>
    </p:spTree>
    <p:extLst>
      <p:ext uri="{BB962C8B-B14F-4D97-AF65-F5344CB8AC3E}">
        <p14:creationId xmlns:p14="http://schemas.microsoft.com/office/powerpoint/2010/main" val="29564018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 name="Shape 91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16" name="Shape 916"/>
          <p:cNvSpPr>
            <a:spLocks noGrp="1"/>
          </p:cNvSpPr>
          <p:nvPr>
            <p:ph type="body" sz="quarter" idx="1"/>
          </p:nvPr>
        </p:nvSpPr>
        <p:spPr>
          <a:prstGeom prst="rect">
            <a:avLst/>
          </a:prstGeom>
        </p:spPr>
        <p:txBody>
          <a:bodyPr rtlCol="1"/>
          <a:lstStyle/>
          <a:p>
            <a:pPr rtl="1">
              <a:defRPr sz="1400"/>
            </a:pPr>
            <a:r>
              <a:rPr dirty="0" err="1"/>
              <a:t>ما</a:t>
            </a:r>
            <a:r>
              <a:rPr dirty="0"/>
              <a:t> </a:t>
            </a:r>
            <a:r>
              <a:rPr dirty="0" err="1"/>
              <a:t>الذي</a:t>
            </a:r>
            <a:r>
              <a:rPr dirty="0"/>
              <a:t> </a:t>
            </a:r>
            <a:r>
              <a:rPr dirty="0" err="1"/>
              <a:t>يميز</a:t>
            </a:r>
            <a:r>
              <a:rPr dirty="0"/>
              <a:t> </a:t>
            </a:r>
            <a:r>
              <a:rPr dirty="0" err="1"/>
              <a:t>احتياطات</a:t>
            </a:r>
            <a:r>
              <a:rPr dirty="0"/>
              <a:t> </a:t>
            </a:r>
            <a:r>
              <a:rPr dirty="0" err="1"/>
              <a:t>مكافحة</a:t>
            </a:r>
            <a:r>
              <a:rPr dirty="0"/>
              <a:t> </a:t>
            </a:r>
            <a:r>
              <a:rPr dirty="0" err="1"/>
              <a:t>انتقال</a:t>
            </a:r>
            <a:r>
              <a:rPr dirty="0"/>
              <a:t> </a:t>
            </a:r>
            <a:r>
              <a:rPr dirty="0" err="1"/>
              <a:t>العدوى</a:t>
            </a:r>
            <a:r>
              <a:rPr dirty="0"/>
              <a:t>؟ </a:t>
            </a:r>
            <a:r>
              <a:rPr dirty="0" err="1"/>
              <a:t>تشمل</a:t>
            </a:r>
            <a:r>
              <a:rPr dirty="0"/>
              <a:t> </a:t>
            </a:r>
            <a:r>
              <a:rPr dirty="0" err="1"/>
              <a:t>احتياطات</a:t>
            </a:r>
            <a:r>
              <a:rPr dirty="0"/>
              <a:t> </a:t>
            </a:r>
            <a:r>
              <a:rPr dirty="0" err="1"/>
              <a:t>مكافحة</a:t>
            </a:r>
            <a:r>
              <a:rPr dirty="0"/>
              <a:t> </a:t>
            </a:r>
            <a:r>
              <a:rPr dirty="0" err="1"/>
              <a:t>انتقال</a:t>
            </a:r>
            <a:r>
              <a:rPr dirty="0"/>
              <a:t> </a:t>
            </a:r>
            <a:r>
              <a:rPr dirty="0" err="1"/>
              <a:t>العدوى</a:t>
            </a:r>
            <a:r>
              <a:rPr dirty="0"/>
              <a:t> </a:t>
            </a:r>
            <a:r>
              <a:rPr dirty="0" err="1"/>
              <a:t>الاحتياطات</a:t>
            </a:r>
            <a:r>
              <a:rPr dirty="0"/>
              <a:t> </a:t>
            </a:r>
            <a:r>
              <a:rPr dirty="0" err="1"/>
              <a:t>القياسية</a:t>
            </a:r>
            <a:r>
              <a:rPr dirty="0"/>
              <a:t>، </a:t>
            </a:r>
            <a:r>
              <a:rPr dirty="0" err="1"/>
              <a:t>إلى</a:t>
            </a:r>
            <a:r>
              <a:rPr dirty="0"/>
              <a:t> </a:t>
            </a:r>
            <a:r>
              <a:rPr dirty="0" err="1"/>
              <a:t>جانب</a:t>
            </a:r>
            <a:r>
              <a:rPr dirty="0"/>
              <a:t> </a:t>
            </a:r>
            <a:r>
              <a:rPr dirty="0" err="1"/>
              <a:t>القليل</a:t>
            </a:r>
            <a:r>
              <a:rPr dirty="0"/>
              <a:t> </a:t>
            </a:r>
            <a:r>
              <a:rPr dirty="0" err="1"/>
              <a:t>من</a:t>
            </a:r>
            <a:r>
              <a:rPr dirty="0"/>
              <a:t> </a:t>
            </a:r>
            <a:r>
              <a:rPr dirty="0" err="1"/>
              <a:t>التدابير</a:t>
            </a:r>
            <a:r>
              <a:rPr dirty="0"/>
              <a:t> </a:t>
            </a:r>
            <a:r>
              <a:rPr dirty="0" err="1"/>
              <a:t>الإضافية</a:t>
            </a:r>
            <a:r>
              <a:rPr lang="ar-EG" dirty="0"/>
              <a:t>.</a:t>
            </a:r>
            <a:endParaRPr dirty="0"/>
          </a:p>
          <a:p>
            <a:pPr rtl="1">
              <a:defRPr sz="1400"/>
            </a:pPr>
            <a:r>
              <a:rPr dirty="0"/>
              <a:t> </a:t>
            </a:r>
            <a:r>
              <a:rPr dirty="0" err="1"/>
              <a:t>الاحتياطات</a:t>
            </a:r>
            <a:r>
              <a:rPr dirty="0"/>
              <a:t> </a:t>
            </a:r>
            <a:r>
              <a:rPr dirty="0" err="1"/>
              <a:t>القياسية</a:t>
            </a:r>
            <a:r>
              <a:rPr dirty="0"/>
              <a:t> </a:t>
            </a:r>
            <a:r>
              <a:rPr dirty="0" err="1"/>
              <a:t>جزءٌ</a:t>
            </a:r>
            <a:r>
              <a:rPr dirty="0"/>
              <a:t> </a:t>
            </a:r>
            <a:r>
              <a:rPr dirty="0" err="1"/>
              <a:t>من</a:t>
            </a:r>
            <a:r>
              <a:rPr dirty="0"/>
              <a:t> </a:t>
            </a:r>
            <a:r>
              <a:rPr dirty="0" err="1"/>
              <a:t>احتياطات</a:t>
            </a:r>
            <a:r>
              <a:rPr dirty="0"/>
              <a:t> </a:t>
            </a:r>
            <a:r>
              <a:rPr dirty="0" err="1"/>
              <a:t>مكافحة</a:t>
            </a:r>
            <a:r>
              <a:rPr dirty="0"/>
              <a:t> </a:t>
            </a:r>
            <a:r>
              <a:rPr dirty="0" err="1"/>
              <a:t>انتقال</a:t>
            </a:r>
            <a:r>
              <a:rPr dirty="0"/>
              <a:t> </a:t>
            </a:r>
            <a:r>
              <a:rPr dirty="0" err="1"/>
              <a:t>العدوى</a:t>
            </a:r>
            <a:r>
              <a:rPr dirty="0"/>
              <a:t>، </a:t>
            </a:r>
            <a:r>
              <a:rPr dirty="0" err="1"/>
              <a:t>لأننا</a:t>
            </a:r>
            <a:r>
              <a:rPr dirty="0"/>
              <a:t> </a:t>
            </a:r>
            <a:r>
              <a:rPr dirty="0" err="1"/>
              <a:t>يجب</a:t>
            </a:r>
            <a:r>
              <a:rPr dirty="0"/>
              <a:t> </a:t>
            </a:r>
            <a:r>
              <a:rPr dirty="0" err="1"/>
              <a:t>أن</a:t>
            </a:r>
            <a:r>
              <a:rPr dirty="0"/>
              <a:t> </a:t>
            </a:r>
            <a:r>
              <a:rPr dirty="0" err="1"/>
              <a:t>نتذكر</a:t>
            </a:r>
            <a:r>
              <a:rPr dirty="0"/>
              <a:t> </a:t>
            </a:r>
            <a:r>
              <a:rPr dirty="0" err="1"/>
              <a:t>دائمًا</a:t>
            </a:r>
            <a:r>
              <a:rPr dirty="0"/>
              <a:t> </a:t>
            </a:r>
            <a:r>
              <a:rPr dirty="0" err="1"/>
              <a:t>أن</a:t>
            </a:r>
            <a:r>
              <a:rPr dirty="0"/>
              <a:t> </a:t>
            </a:r>
            <a:r>
              <a:rPr dirty="0" err="1"/>
              <a:t>نحافظ</a:t>
            </a:r>
            <a:r>
              <a:rPr dirty="0"/>
              <a:t> </a:t>
            </a:r>
            <a:r>
              <a:rPr dirty="0" err="1"/>
              <a:t>على</a:t>
            </a:r>
            <a:r>
              <a:rPr dirty="0"/>
              <a:t> </a:t>
            </a:r>
            <a:r>
              <a:rPr dirty="0" err="1"/>
              <a:t>الأساسيات</a:t>
            </a:r>
            <a:r>
              <a:rPr dirty="0"/>
              <a:t>، </a:t>
            </a:r>
            <a:r>
              <a:rPr dirty="0" err="1"/>
              <a:t>وتشمل</a:t>
            </a:r>
            <a:r>
              <a:rPr dirty="0"/>
              <a:t> </a:t>
            </a:r>
            <a:r>
              <a:rPr dirty="0" err="1"/>
              <a:t>نظافة</a:t>
            </a:r>
            <a:r>
              <a:rPr dirty="0"/>
              <a:t> </a:t>
            </a:r>
            <a:r>
              <a:rPr dirty="0" err="1"/>
              <a:t>اليدين</a:t>
            </a:r>
            <a:r>
              <a:rPr lang="ar-EG" dirty="0"/>
              <a:t>.</a:t>
            </a:r>
            <a:endParaRPr dirty="0"/>
          </a:p>
          <a:p>
            <a:pPr rtl="1">
              <a:defRPr sz="1400"/>
            </a:pPr>
            <a:endParaRPr dirty="0"/>
          </a:p>
          <a:p>
            <a:pPr rtl="1">
              <a:defRPr sz="1400"/>
            </a:pPr>
            <a:r>
              <a:rPr dirty="0"/>
              <a:t> </a:t>
            </a:r>
            <a:r>
              <a:rPr dirty="0" err="1"/>
              <a:t>تشمل</a:t>
            </a:r>
            <a:r>
              <a:rPr dirty="0"/>
              <a:t> </a:t>
            </a:r>
            <a:r>
              <a:rPr dirty="0" err="1"/>
              <a:t>احتياطات</a:t>
            </a:r>
            <a:r>
              <a:rPr dirty="0"/>
              <a:t> </a:t>
            </a:r>
            <a:r>
              <a:rPr dirty="0" err="1"/>
              <a:t>مكافحة</a:t>
            </a:r>
            <a:r>
              <a:rPr dirty="0"/>
              <a:t> </a:t>
            </a:r>
            <a:r>
              <a:rPr dirty="0" err="1"/>
              <a:t>انتقال</a:t>
            </a:r>
            <a:r>
              <a:rPr dirty="0"/>
              <a:t> </a:t>
            </a:r>
            <a:r>
              <a:rPr dirty="0" err="1"/>
              <a:t>العدوى</a:t>
            </a:r>
            <a:r>
              <a:rPr dirty="0"/>
              <a:t> </a:t>
            </a:r>
            <a:r>
              <a:rPr dirty="0" err="1"/>
              <a:t>ترتيبات</a:t>
            </a:r>
            <a:r>
              <a:rPr dirty="0"/>
              <a:t> </a:t>
            </a:r>
            <a:r>
              <a:rPr dirty="0" err="1"/>
              <a:t>خاصة</a:t>
            </a:r>
            <a:r>
              <a:rPr dirty="0"/>
              <a:t> </a:t>
            </a:r>
            <a:r>
              <a:rPr dirty="0" err="1"/>
              <a:t>بالإقامة</a:t>
            </a:r>
            <a:r>
              <a:rPr dirty="0"/>
              <a:t> </a:t>
            </a:r>
            <a:r>
              <a:rPr dirty="0" err="1"/>
              <a:t>أو</a:t>
            </a:r>
            <a:r>
              <a:rPr dirty="0"/>
              <a:t> </a:t>
            </a:r>
            <a:r>
              <a:rPr dirty="0" err="1"/>
              <a:t>العزل</a:t>
            </a:r>
            <a:r>
              <a:rPr dirty="0"/>
              <a:t> </a:t>
            </a:r>
            <a:r>
              <a:rPr dirty="0" err="1"/>
              <a:t>للمرضى</a:t>
            </a:r>
            <a:r>
              <a:rPr dirty="0"/>
              <a:t>، </a:t>
            </a:r>
            <a:r>
              <a:rPr dirty="0" err="1"/>
              <a:t>مثل</a:t>
            </a:r>
            <a:r>
              <a:rPr dirty="0"/>
              <a:t> </a:t>
            </a:r>
            <a:r>
              <a:rPr dirty="0" err="1"/>
              <a:t>تخصيص</a:t>
            </a:r>
            <a:r>
              <a:rPr dirty="0"/>
              <a:t> </a:t>
            </a:r>
            <a:r>
              <a:rPr dirty="0" err="1"/>
              <a:t>غرفة</a:t>
            </a:r>
            <a:r>
              <a:rPr dirty="0"/>
              <a:t> </a:t>
            </a:r>
            <a:r>
              <a:rPr dirty="0" err="1"/>
              <a:t>مفردة</a:t>
            </a:r>
            <a:r>
              <a:rPr dirty="0"/>
              <a:t>، </a:t>
            </a:r>
            <a:r>
              <a:rPr dirty="0" err="1"/>
              <a:t>أو</a:t>
            </a:r>
            <a:r>
              <a:rPr dirty="0"/>
              <a:t> </a:t>
            </a:r>
            <a:r>
              <a:rPr dirty="0" err="1"/>
              <a:t>ترك</a:t>
            </a:r>
            <a:r>
              <a:rPr dirty="0"/>
              <a:t> </a:t>
            </a:r>
            <a:r>
              <a:rPr dirty="0" err="1"/>
              <a:t>مساحة</a:t>
            </a:r>
            <a:r>
              <a:rPr dirty="0"/>
              <a:t> </a:t>
            </a:r>
            <a:r>
              <a:rPr dirty="0" err="1"/>
              <a:t>أكبر</a:t>
            </a:r>
            <a:r>
              <a:rPr dirty="0"/>
              <a:t> </a:t>
            </a:r>
            <a:r>
              <a:rPr dirty="0" err="1"/>
              <a:t>بين</a:t>
            </a:r>
            <a:r>
              <a:rPr dirty="0"/>
              <a:t> </a:t>
            </a:r>
            <a:r>
              <a:rPr dirty="0" err="1"/>
              <a:t>الأسرَّة</a:t>
            </a:r>
            <a:r>
              <a:rPr dirty="0"/>
              <a:t>، </a:t>
            </a:r>
            <a:r>
              <a:rPr dirty="0" err="1"/>
              <a:t>أو</a:t>
            </a:r>
            <a:r>
              <a:rPr dirty="0"/>
              <a:t> </a:t>
            </a:r>
            <a:r>
              <a:rPr dirty="0" err="1"/>
              <a:t>تخصيص</a:t>
            </a:r>
            <a:r>
              <a:rPr dirty="0"/>
              <a:t> </a:t>
            </a:r>
            <a:r>
              <a:rPr dirty="0" err="1"/>
              <a:t>مرحاض</a:t>
            </a:r>
            <a:r>
              <a:rPr dirty="0"/>
              <a:t> </a:t>
            </a:r>
            <a:r>
              <a:rPr dirty="0" err="1"/>
              <a:t>منفصل</a:t>
            </a:r>
            <a:r>
              <a:rPr dirty="0"/>
              <a:t>، </a:t>
            </a:r>
            <a:r>
              <a:rPr dirty="0" err="1"/>
              <a:t>إن</a:t>
            </a:r>
            <a:r>
              <a:rPr dirty="0"/>
              <a:t> </a:t>
            </a:r>
            <a:r>
              <a:rPr dirty="0" err="1"/>
              <a:t>أمكن</a:t>
            </a:r>
            <a:r>
              <a:rPr dirty="0"/>
              <a:t>.</a:t>
            </a:r>
          </a:p>
          <a:p>
            <a:pPr rtl="1">
              <a:defRPr sz="1400"/>
            </a:pPr>
            <a:r>
              <a:rPr dirty="0"/>
              <a:t> </a:t>
            </a:r>
          </a:p>
          <a:p>
            <a:pPr rtl="1">
              <a:defRPr sz="1400"/>
            </a:pPr>
            <a:endParaRPr dirty="0"/>
          </a:p>
          <a:p>
            <a:pPr rtl="1">
              <a:defRPr sz="1400"/>
            </a:pPr>
            <a:r>
              <a:rPr dirty="0" err="1"/>
              <a:t>ينبغي</a:t>
            </a:r>
            <a:r>
              <a:rPr dirty="0"/>
              <a:t>، </a:t>
            </a:r>
            <a:r>
              <a:rPr dirty="0" err="1"/>
              <a:t>متى</a:t>
            </a:r>
            <a:r>
              <a:rPr dirty="0"/>
              <a:t> </a:t>
            </a:r>
            <a:r>
              <a:rPr dirty="0" err="1"/>
              <a:t>أمكن</a:t>
            </a:r>
            <a:r>
              <a:rPr dirty="0"/>
              <a:t>، </a:t>
            </a:r>
            <a:r>
              <a:rPr dirty="0" err="1"/>
              <a:t>تخصيص</a:t>
            </a:r>
            <a:r>
              <a:rPr dirty="0"/>
              <a:t> </a:t>
            </a:r>
            <a:r>
              <a:rPr dirty="0" err="1"/>
              <a:t>المعدات</a:t>
            </a:r>
            <a:r>
              <a:rPr dirty="0"/>
              <a:t> </a:t>
            </a:r>
            <a:r>
              <a:rPr dirty="0" err="1"/>
              <a:t>المستخدمة</a:t>
            </a:r>
            <a:r>
              <a:rPr dirty="0"/>
              <a:t> </a:t>
            </a:r>
            <a:r>
              <a:rPr dirty="0" err="1"/>
              <a:t>لرعاية</a:t>
            </a:r>
            <a:r>
              <a:rPr dirty="0"/>
              <a:t> </a:t>
            </a:r>
            <a:r>
              <a:rPr dirty="0" err="1"/>
              <a:t>المريض</a:t>
            </a:r>
            <a:r>
              <a:rPr dirty="0"/>
              <a:t> </a:t>
            </a:r>
            <a:r>
              <a:rPr dirty="0" err="1"/>
              <a:t>لاستعمال</a:t>
            </a:r>
            <a:r>
              <a:rPr dirty="0"/>
              <a:t> </a:t>
            </a:r>
            <a:r>
              <a:rPr dirty="0" err="1"/>
              <a:t>هذا</a:t>
            </a:r>
            <a:r>
              <a:rPr dirty="0"/>
              <a:t> </a:t>
            </a:r>
            <a:r>
              <a:rPr dirty="0" err="1"/>
              <a:t>المريض</a:t>
            </a:r>
            <a:r>
              <a:rPr lang="ar-EG" dirty="0"/>
              <a:t>/ </a:t>
            </a:r>
            <a:r>
              <a:rPr dirty="0" err="1"/>
              <a:t>هذه</a:t>
            </a:r>
            <a:r>
              <a:rPr dirty="0"/>
              <a:t> </a:t>
            </a:r>
            <a:r>
              <a:rPr dirty="0" err="1"/>
              <a:t>الغرفة</a:t>
            </a:r>
            <a:r>
              <a:rPr lang="ar-EG" dirty="0"/>
              <a:t>. و</a:t>
            </a:r>
            <a:r>
              <a:rPr dirty="0" err="1"/>
              <a:t>إذا</a:t>
            </a:r>
            <a:r>
              <a:rPr dirty="0"/>
              <a:t> </a:t>
            </a:r>
            <a:r>
              <a:rPr dirty="0" err="1"/>
              <a:t>لم</a:t>
            </a:r>
            <a:r>
              <a:rPr dirty="0"/>
              <a:t> </a:t>
            </a:r>
            <a:r>
              <a:rPr dirty="0" err="1"/>
              <a:t>يكن</a:t>
            </a:r>
            <a:r>
              <a:rPr dirty="0"/>
              <a:t> </a:t>
            </a:r>
            <a:r>
              <a:rPr dirty="0" err="1"/>
              <a:t>ذلك</a:t>
            </a:r>
            <a:r>
              <a:rPr dirty="0"/>
              <a:t> </a:t>
            </a:r>
            <a:r>
              <a:rPr dirty="0" err="1"/>
              <a:t>ممكنًا</a:t>
            </a:r>
            <a:r>
              <a:rPr dirty="0"/>
              <a:t>، </a:t>
            </a:r>
            <a:r>
              <a:rPr dirty="0" err="1"/>
              <a:t>فيجب</a:t>
            </a:r>
            <a:r>
              <a:rPr dirty="0"/>
              <a:t> </a:t>
            </a:r>
            <a:r>
              <a:rPr dirty="0" err="1"/>
              <a:t>وفقًا</a:t>
            </a:r>
            <a:r>
              <a:rPr dirty="0"/>
              <a:t> </a:t>
            </a:r>
            <a:r>
              <a:rPr dirty="0" err="1"/>
              <a:t>للاحتياطات</a:t>
            </a:r>
            <a:r>
              <a:rPr dirty="0"/>
              <a:t> </a:t>
            </a:r>
            <a:r>
              <a:rPr dirty="0" err="1"/>
              <a:t>القياسية</a:t>
            </a:r>
            <a:r>
              <a:rPr dirty="0"/>
              <a:t> </a:t>
            </a:r>
            <a:r>
              <a:rPr dirty="0" err="1"/>
              <a:t>تنظيف</a:t>
            </a:r>
            <a:r>
              <a:rPr dirty="0"/>
              <a:t> </a:t>
            </a:r>
            <a:r>
              <a:rPr dirty="0" err="1"/>
              <a:t>المعدات</a:t>
            </a:r>
            <a:r>
              <a:rPr dirty="0"/>
              <a:t> </a:t>
            </a:r>
            <a:r>
              <a:rPr dirty="0" err="1"/>
              <a:t>وتطهيرها</a:t>
            </a:r>
            <a:r>
              <a:rPr dirty="0"/>
              <a:t> </a:t>
            </a:r>
            <a:r>
              <a:rPr dirty="0" err="1"/>
              <a:t>قبل</a:t>
            </a:r>
            <a:r>
              <a:rPr dirty="0"/>
              <a:t> </a:t>
            </a:r>
            <a:r>
              <a:rPr dirty="0" err="1"/>
              <a:t>إخراجها</a:t>
            </a:r>
            <a:r>
              <a:rPr dirty="0"/>
              <a:t> </a:t>
            </a:r>
            <a:r>
              <a:rPr dirty="0" err="1"/>
              <a:t>من</a:t>
            </a:r>
            <a:r>
              <a:rPr dirty="0"/>
              <a:t> </a:t>
            </a:r>
            <a:r>
              <a:rPr dirty="0" err="1"/>
              <a:t>المنطقة</a:t>
            </a:r>
            <a:r>
              <a:rPr lang="ar-EG" dirty="0"/>
              <a:t>. و</a:t>
            </a:r>
            <a:r>
              <a:rPr dirty="0" err="1"/>
              <a:t>قد</a:t>
            </a:r>
            <a:r>
              <a:rPr dirty="0"/>
              <a:t> </a:t>
            </a:r>
            <a:r>
              <a:rPr dirty="0" err="1"/>
              <a:t>يلزم</a:t>
            </a:r>
            <a:r>
              <a:rPr dirty="0"/>
              <a:t> </a:t>
            </a:r>
            <a:r>
              <a:rPr dirty="0" err="1"/>
              <a:t>زيادة</a:t>
            </a:r>
            <a:r>
              <a:rPr dirty="0"/>
              <a:t> </a:t>
            </a:r>
            <a:r>
              <a:rPr dirty="0" err="1"/>
              <a:t>معدل</a:t>
            </a:r>
            <a:r>
              <a:rPr dirty="0"/>
              <a:t> </a:t>
            </a:r>
            <a:r>
              <a:rPr dirty="0" err="1"/>
              <a:t>التنظيف</a:t>
            </a:r>
            <a:r>
              <a:rPr dirty="0"/>
              <a:t> </a:t>
            </a:r>
            <a:r>
              <a:rPr dirty="0" err="1"/>
              <a:t>للحد</a:t>
            </a:r>
            <a:r>
              <a:rPr dirty="0"/>
              <a:t> </a:t>
            </a:r>
            <a:r>
              <a:rPr dirty="0" err="1"/>
              <a:t>من</a:t>
            </a:r>
            <a:r>
              <a:rPr dirty="0"/>
              <a:t> </a:t>
            </a:r>
            <a:r>
              <a:rPr dirty="0" err="1"/>
              <a:t>انتقال</a:t>
            </a:r>
            <a:r>
              <a:rPr dirty="0"/>
              <a:t> </a:t>
            </a:r>
            <a:r>
              <a:rPr dirty="0" err="1"/>
              <a:t>العدوى</a:t>
            </a:r>
            <a:r>
              <a:rPr dirty="0"/>
              <a:t> </a:t>
            </a:r>
            <a:r>
              <a:rPr dirty="0" err="1"/>
              <a:t>من</a:t>
            </a:r>
            <a:r>
              <a:rPr dirty="0"/>
              <a:t> </a:t>
            </a:r>
            <a:r>
              <a:rPr dirty="0" err="1"/>
              <a:t>البيئة</a:t>
            </a:r>
            <a:r>
              <a:rPr dirty="0"/>
              <a:t> </a:t>
            </a:r>
            <a:r>
              <a:rPr dirty="0" err="1"/>
              <a:t>المحيطة</a:t>
            </a:r>
            <a:r>
              <a:rPr dirty="0"/>
              <a:t>‬.</a:t>
            </a:r>
          </a:p>
          <a:p>
            <a:pPr rtl="1">
              <a:defRPr sz="1400"/>
            </a:pPr>
            <a:endParaRPr dirty="0"/>
          </a:p>
          <a:p>
            <a:pPr rtl="1">
              <a:defRPr sz="1400"/>
            </a:pPr>
            <a:r>
              <a:rPr dirty="0" err="1"/>
              <a:t>ينبغي</a:t>
            </a:r>
            <a:r>
              <a:rPr dirty="0"/>
              <a:t> </a:t>
            </a:r>
            <a:r>
              <a:rPr dirty="0" err="1"/>
              <a:t>أن</a:t>
            </a:r>
            <a:r>
              <a:rPr dirty="0"/>
              <a:t> </a:t>
            </a:r>
            <a:r>
              <a:rPr dirty="0" err="1"/>
              <a:t>تكون</a:t>
            </a:r>
            <a:r>
              <a:rPr dirty="0"/>
              <a:t> </a:t>
            </a:r>
            <a:r>
              <a:rPr dirty="0" err="1"/>
              <a:t>حركة</a:t>
            </a:r>
            <a:r>
              <a:rPr dirty="0"/>
              <a:t> </a:t>
            </a:r>
            <a:r>
              <a:rPr dirty="0" err="1"/>
              <a:t>المرضى</a:t>
            </a:r>
            <a:r>
              <a:rPr dirty="0"/>
              <a:t> </a:t>
            </a:r>
            <a:r>
              <a:rPr dirty="0" err="1"/>
              <a:t>الذين</a:t>
            </a:r>
            <a:r>
              <a:rPr dirty="0"/>
              <a:t> </a:t>
            </a:r>
            <a:r>
              <a:rPr dirty="0" err="1"/>
              <a:t>تُطبق</a:t>
            </a:r>
            <a:r>
              <a:rPr dirty="0"/>
              <a:t> </a:t>
            </a:r>
            <a:r>
              <a:rPr dirty="0" err="1"/>
              <a:t>معهم</a:t>
            </a:r>
            <a:r>
              <a:rPr dirty="0"/>
              <a:t> </a:t>
            </a:r>
            <a:r>
              <a:rPr dirty="0" err="1"/>
              <a:t>احتياطات</a:t>
            </a:r>
            <a:r>
              <a:rPr dirty="0"/>
              <a:t> </a:t>
            </a:r>
            <a:r>
              <a:rPr dirty="0" err="1"/>
              <a:t>مكافحة</a:t>
            </a:r>
            <a:r>
              <a:rPr dirty="0"/>
              <a:t> </a:t>
            </a:r>
            <a:r>
              <a:rPr dirty="0" err="1"/>
              <a:t>انتقال</a:t>
            </a:r>
            <a:r>
              <a:rPr dirty="0"/>
              <a:t> </a:t>
            </a:r>
            <a:r>
              <a:rPr dirty="0" err="1"/>
              <a:t>العدوى</a:t>
            </a:r>
            <a:r>
              <a:rPr dirty="0"/>
              <a:t> </a:t>
            </a:r>
            <a:r>
              <a:rPr dirty="0" err="1"/>
              <a:t>في</a:t>
            </a:r>
            <a:r>
              <a:rPr dirty="0"/>
              <a:t> </a:t>
            </a:r>
            <a:r>
              <a:rPr dirty="0" err="1"/>
              <a:t>المرفق</a:t>
            </a:r>
            <a:r>
              <a:rPr dirty="0"/>
              <a:t> </a:t>
            </a:r>
            <a:r>
              <a:rPr dirty="0" err="1"/>
              <a:t>محدودة</a:t>
            </a:r>
            <a:r>
              <a:rPr lang="ar-EG" dirty="0"/>
              <a:t>. </a:t>
            </a:r>
            <a:r>
              <a:rPr dirty="0" err="1"/>
              <a:t>وإذا</a:t>
            </a:r>
            <a:r>
              <a:rPr dirty="0"/>
              <a:t> </a:t>
            </a:r>
            <a:r>
              <a:rPr dirty="0" err="1"/>
              <a:t>اضطُروا</a:t>
            </a:r>
            <a:r>
              <a:rPr dirty="0"/>
              <a:t> </a:t>
            </a:r>
            <a:r>
              <a:rPr dirty="0" err="1"/>
              <a:t>لترك</a:t>
            </a:r>
            <a:r>
              <a:rPr dirty="0"/>
              <a:t> </a:t>
            </a:r>
            <a:r>
              <a:rPr dirty="0" err="1"/>
              <a:t>غرفهم</a:t>
            </a:r>
            <a:r>
              <a:rPr dirty="0"/>
              <a:t> </a:t>
            </a:r>
            <a:r>
              <a:rPr dirty="0" err="1"/>
              <a:t>لإجراء</a:t>
            </a:r>
            <a:r>
              <a:rPr dirty="0"/>
              <a:t> </a:t>
            </a:r>
            <a:r>
              <a:rPr dirty="0" err="1"/>
              <a:t>الاختبارات</a:t>
            </a:r>
            <a:r>
              <a:rPr dirty="0"/>
              <a:t>، </a:t>
            </a:r>
            <a:r>
              <a:rPr dirty="0" err="1"/>
              <a:t>ينبغي</a:t>
            </a:r>
            <a:r>
              <a:rPr dirty="0"/>
              <a:t> </a:t>
            </a:r>
            <a:r>
              <a:rPr dirty="0" err="1"/>
              <a:t>الإبلاغ</a:t>
            </a:r>
            <a:r>
              <a:rPr dirty="0"/>
              <a:t> </a:t>
            </a:r>
            <a:r>
              <a:rPr dirty="0" err="1"/>
              <a:t>بوضوح</a:t>
            </a:r>
            <a:r>
              <a:rPr dirty="0"/>
              <a:t> </a:t>
            </a:r>
            <a:r>
              <a:rPr dirty="0" err="1"/>
              <a:t>عن</a:t>
            </a:r>
            <a:r>
              <a:rPr dirty="0"/>
              <a:t> </a:t>
            </a:r>
            <a:r>
              <a:rPr dirty="0" err="1"/>
              <a:t>هذا</a:t>
            </a:r>
            <a:r>
              <a:rPr dirty="0"/>
              <a:t> </a:t>
            </a:r>
            <a:r>
              <a:rPr dirty="0" err="1"/>
              <a:t>الإجراء</a:t>
            </a:r>
            <a:r>
              <a:rPr dirty="0"/>
              <a:t> </a:t>
            </a:r>
            <a:r>
              <a:rPr dirty="0" err="1"/>
              <a:t>واتباع</a:t>
            </a:r>
            <a:r>
              <a:rPr dirty="0"/>
              <a:t> </a:t>
            </a:r>
            <a:r>
              <a:rPr dirty="0" err="1"/>
              <a:t>الاحتياطات</a:t>
            </a:r>
            <a:r>
              <a:rPr dirty="0"/>
              <a:t>.</a:t>
            </a:r>
          </a:p>
          <a:p>
            <a:pPr rtl="1">
              <a:defRPr sz="1400"/>
            </a:pPr>
            <a:endParaRPr lang="ar-EG" dirty="0"/>
          </a:p>
          <a:p>
            <a:pPr rtl="1">
              <a:defRPr sz="1400"/>
            </a:pPr>
            <a:r>
              <a:rPr dirty="0" err="1"/>
              <a:t>وأخيرًا</a:t>
            </a:r>
            <a:r>
              <a:rPr dirty="0"/>
              <a:t>، </a:t>
            </a:r>
            <a:r>
              <a:rPr dirty="0" err="1"/>
              <a:t>يُعدُّ</a:t>
            </a:r>
            <a:r>
              <a:rPr dirty="0"/>
              <a:t> </a:t>
            </a:r>
            <a:r>
              <a:rPr dirty="0" err="1"/>
              <a:t>التواصل</a:t>
            </a:r>
            <a:r>
              <a:rPr dirty="0"/>
              <a:t> </a:t>
            </a:r>
            <a:r>
              <a:rPr dirty="0" err="1"/>
              <a:t>ضروريًا</a:t>
            </a:r>
            <a:r>
              <a:rPr dirty="0"/>
              <a:t> </a:t>
            </a:r>
            <a:r>
              <a:rPr dirty="0" err="1"/>
              <a:t>لضمان</a:t>
            </a:r>
            <a:r>
              <a:rPr dirty="0"/>
              <a:t> </a:t>
            </a:r>
            <a:r>
              <a:rPr dirty="0" err="1"/>
              <a:t>اتباع</a:t>
            </a:r>
            <a:r>
              <a:rPr dirty="0"/>
              <a:t> </a:t>
            </a:r>
            <a:r>
              <a:rPr dirty="0" err="1"/>
              <a:t>الجميع</a:t>
            </a:r>
            <a:r>
              <a:rPr dirty="0"/>
              <a:t>، </a:t>
            </a:r>
            <a:r>
              <a:rPr dirty="0" err="1"/>
              <a:t>ومنهم</a:t>
            </a:r>
            <a:r>
              <a:rPr dirty="0"/>
              <a:t> </a:t>
            </a:r>
            <a:r>
              <a:rPr dirty="0" err="1"/>
              <a:t>المرضى</a:t>
            </a:r>
            <a:r>
              <a:rPr dirty="0"/>
              <a:t> </a:t>
            </a:r>
            <a:r>
              <a:rPr dirty="0" err="1"/>
              <a:t>والزوار</a:t>
            </a:r>
            <a:r>
              <a:rPr dirty="0"/>
              <a:t> </a:t>
            </a:r>
            <a:r>
              <a:rPr dirty="0" err="1"/>
              <a:t>ومقدمو</a:t>
            </a:r>
            <a:r>
              <a:rPr dirty="0"/>
              <a:t> </a:t>
            </a:r>
            <a:r>
              <a:rPr dirty="0" err="1"/>
              <a:t>الرعاية</a:t>
            </a:r>
            <a:r>
              <a:rPr dirty="0"/>
              <a:t>، </a:t>
            </a:r>
            <a:r>
              <a:rPr dirty="0" err="1"/>
              <a:t>لاحتياطات</a:t>
            </a:r>
            <a:r>
              <a:rPr dirty="0"/>
              <a:t> </a:t>
            </a:r>
            <a:r>
              <a:rPr dirty="0" err="1"/>
              <a:t>مكافحة</a:t>
            </a:r>
            <a:r>
              <a:rPr dirty="0"/>
              <a:t> </a:t>
            </a:r>
            <a:r>
              <a:rPr dirty="0" err="1"/>
              <a:t>انتقال</a:t>
            </a:r>
            <a:r>
              <a:rPr dirty="0"/>
              <a:t> </a:t>
            </a:r>
            <a:r>
              <a:rPr dirty="0" err="1"/>
              <a:t>العدوى</a:t>
            </a:r>
            <a:r>
              <a:rPr dirty="0"/>
              <a:t>.</a:t>
            </a:r>
            <a:r>
              <a:rPr lang="ar" sz="1200" dirty="0"/>
              <a:t> ويتحقق ذلك غالبًا باستخدام اللافتات.</a:t>
            </a:r>
            <a:r>
              <a:rPr dirty="0"/>
              <a:t> </a:t>
            </a:r>
          </a:p>
        </p:txBody>
      </p:sp>
    </p:spTree>
    <p:extLst>
      <p:ext uri="{BB962C8B-B14F-4D97-AF65-F5344CB8AC3E}">
        <p14:creationId xmlns:p14="http://schemas.microsoft.com/office/powerpoint/2010/main" val="594107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 name="Shape 92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23" name="Shape 923"/>
          <p:cNvSpPr>
            <a:spLocks noGrp="1"/>
          </p:cNvSpPr>
          <p:nvPr>
            <p:ph type="body" sz="quarter" idx="1"/>
          </p:nvPr>
        </p:nvSpPr>
        <p:spPr>
          <a:prstGeom prst="rect">
            <a:avLst/>
          </a:prstGeom>
        </p:spPr>
        <p:txBody>
          <a:bodyPr rtlCol="1"/>
          <a:lstStyle/>
          <a:p>
            <a:pPr rtl="1"/>
            <a:r>
              <a:rPr dirty="0" err="1"/>
              <a:t>مصدر</a:t>
            </a:r>
            <a:r>
              <a:rPr dirty="0"/>
              <a:t> </a:t>
            </a:r>
            <a:r>
              <a:rPr dirty="0" err="1"/>
              <a:t>الصورة</a:t>
            </a:r>
            <a:r>
              <a:rPr lang="ar-EG" dirty="0"/>
              <a:t>:</a:t>
            </a:r>
          </a:p>
          <a:p>
            <a:pPr algn="r" rtl="0"/>
            <a:r>
              <a:rPr lang="ar" u="sng" dirty="0">
                <a:solidFill>
                  <a:srgbClr val="0563C1"/>
                </a:solidFill>
                <a:uFill>
                  <a:solidFill>
                    <a:srgbClr val="0563C1"/>
                  </a:solidFill>
                </a:uFill>
                <a:hlinkClick r:id="rId3"/>
              </a:rPr>
              <a:t>https://www.travelriskindex.com/</a:t>
            </a:r>
          </a:p>
          <a:p>
            <a:pPr rtl="1"/>
            <a:r>
              <a:rPr dirty="0" err="1"/>
              <a:t>تُستخدم</a:t>
            </a:r>
            <a:r>
              <a:rPr dirty="0"/>
              <a:t> </a:t>
            </a:r>
            <a:r>
              <a:rPr dirty="0" err="1"/>
              <a:t>احتياطات</a:t>
            </a:r>
            <a:r>
              <a:rPr dirty="0"/>
              <a:t> </a:t>
            </a:r>
            <a:r>
              <a:rPr dirty="0" err="1"/>
              <a:t>مكافحة</a:t>
            </a:r>
            <a:r>
              <a:rPr dirty="0"/>
              <a:t> </a:t>
            </a:r>
            <a:r>
              <a:rPr dirty="0" err="1"/>
              <a:t>انتقال</a:t>
            </a:r>
            <a:r>
              <a:rPr dirty="0"/>
              <a:t> </a:t>
            </a:r>
            <a:r>
              <a:rPr dirty="0" err="1"/>
              <a:t>العدوى</a:t>
            </a:r>
            <a:r>
              <a:rPr dirty="0"/>
              <a:t> </a:t>
            </a:r>
            <a:r>
              <a:rPr dirty="0" err="1"/>
              <a:t>عن</a:t>
            </a:r>
            <a:r>
              <a:rPr dirty="0"/>
              <a:t> </a:t>
            </a:r>
            <a:r>
              <a:rPr dirty="0" err="1"/>
              <a:t>طريق</a:t>
            </a:r>
            <a:r>
              <a:rPr dirty="0"/>
              <a:t> </a:t>
            </a:r>
            <a:r>
              <a:rPr dirty="0" err="1"/>
              <a:t>التلامس</a:t>
            </a:r>
            <a:r>
              <a:rPr dirty="0"/>
              <a:t> </a:t>
            </a:r>
            <a:r>
              <a:rPr dirty="0" err="1"/>
              <a:t>عندما</a:t>
            </a:r>
            <a:r>
              <a:rPr dirty="0"/>
              <a:t> </a:t>
            </a:r>
            <a:r>
              <a:rPr dirty="0" err="1"/>
              <a:t>يُشتبه</a:t>
            </a:r>
            <a:r>
              <a:rPr dirty="0"/>
              <a:t> </a:t>
            </a:r>
            <a:r>
              <a:rPr dirty="0" err="1"/>
              <a:t>في</a:t>
            </a:r>
            <a:r>
              <a:rPr dirty="0"/>
              <a:t> </a:t>
            </a:r>
            <a:r>
              <a:rPr dirty="0" err="1"/>
              <a:t>إصابة</a:t>
            </a:r>
            <a:r>
              <a:rPr dirty="0"/>
              <a:t> </a:t>
            </a:r>
            <a:r>
              <a:rPr dirty="0" err="1"/>
              <a:t>مريض</a:t>
            </a:r>
            <a:r>
              <a:rPr dirty="0"/>
              <a:t> </a:t>
            </a:r>
            <a:r>
              <a:rPr dirty="0" err="1"/>
              <a:t>باعتلال</a:t>
            </a:r>
            <a:r>
              <a:rPr dirty="0"/>
              <a:t> </a:t>
            </a:r>
            <a:r>
              <a:rPr dirty="0" err="1"/>
              <a:t>مُعدٍ</a:t>
            </a:r>
            <a:r>
              <a:rPr dirty="0"/>
              <a:t> </a:t>
            </a:r>
            <a:r>
              <a:rPr dirty="0" err="1"/>
              <a:t>ينتقل</a:t>
            </a:r>
            <a:r>
              <a:rPr dirty="0"/>
              <a:t> </a:t>
            </a:r>
            <a:r>
              <a:rPr dirty="0" err="1"/>
              <a:t>عن</a:t>
            </a:r>
            <a:r>
              <a:rPr dirty="0"/>
              <a:t> </a:t>
            </a:r>
            <a:r>
              <a:rPr dirty="0" err="1"/>
              <a:t>طريق</a:t>
            </a:r>
            <a:r>
              <a:rPr dirty="0"/>
              <a:t> </a:t>
            </a:r>
            <a:r>
              <a:rPr dirty="0" err="1"/>
              <a:t>التلامس</a:t>
            </a:r>
            <a:r>
              <a:rPr dirty="0"/>
              <a:t> </a:t>
            </a:r>
            <a:r>
              <a:rPr dirty="0" err="1"/>
              <a:t>المباشر</a:t>
            </a:r>
            <a:r>
              <a:rPr dirty="0"/>
              <a:t> </a:t>
            </a:r>
            <a:r>
              <a:rPr dirty="0" err="1"/>
              <a:t>أو</a:t>
            </a:r>
            <a:r>
              <a:rPr dirty="0"/>
              <a:t> </a:t>
            </a:r>
            <a:r>
              <a:rPr dirty="0" err="1"/>
              <a:t>غير</a:t>
            </a:r>
            <a:r>
              <a:rPr dirty="0"/>
              <a:t> </a:t>
            </a:r>
            <a:r>
              <a:rPr dirty="0" err="1"/>
              <a:t>المباشر</a:t>
            </a:r>
            <a:r>
              <a:rPr dirty="0"/>
              <a:t>.</a:t>
            </a:r>
          </a:p>
          <a:p>
            <a:pPr rtl="1"/>
            <a:r>
              <a:rPr dirty="0" err="1"/>
              <a:t>يحدث</a:t>
            </a:r>
            <a:r>
              <a:rPr dirty="0"/>
              <a:t> </a:t>
            </a:r>
            <a:r>
              <a:rPr dirty="0" err="1"/>
              <a:t>التلامس</a:t>
            </a:r>
            <a:r>
              <a:rPr dirty="0"/>
              <a:t> </a:t>
            </a:r>
            <a:r>
              <a:rPr dirty="0" err="1"/>
              <a:t>المباشر</a:t>
            </a:r>
            <a:r>
              <a:rPr dirty="0"/>
              <a:t> </a:t>
            </a:r>
            <a:r>
              <a:rPr dirty="0" err="1"/>
              <a:t>عن</a:t>
            </a:r>
            <a:r>
              <a:rPr dirty="0"/>
              <a:t> </a:t>
            </a:r>
            <a:r>
              <a:rPr dirty="0" err="1"/>
              <a:t>طريق</a:t>
            </a:r>
            <a:r>
              <a:rPr dirty="0"/>
              <a:t> </a:t>
            </a:r>
            <a:r>
              <a:rPr dirty="0" err="1"/>
              <a:t>اللمس</a:t>
            </a:r>
            <a:r>
              <a:rPr lang="ar-EG" dirty="0"/>
              <a:t> - </a:t>
            </a:r>
            <a:r>
              <a:rPr dirty="0" err="1"/>
              <a:t>قد</a:t>
            </a:r>
            <a:r>
              <a:rPr dirty="0"/>
              <a:t> </a:t>
            </a:r>
            <a:r>
              <a:rPr dirty="0" err="1"/>
              <a:t>ينقل</a:t>
            </a:r>
            <a:r>
              <a:rPr dirty="0"/>
              <a:t> </a:t>
            </a:r>
            <a:r>
              <a:rPr dirty="0" err="1"/>
              <a:t>شخصٌ</a:t>
            </a:r>
            <a:r>
              <a:rPr dirty="0"/>
              <a:t> </a:t>
            </a:r>
            <a:r>
              <a:rPr dirty="0" err="1"/>
              <a:t>الميكروبات</a:t>
            </a:r>
            <a:r>
              <a:rPr dirty="0"/>
              <a:t> </a:t>
            </a:r>
            <a:r>
              <a:rPr dirty="0" err="1"/>
              <a:t>إلى</a:t>
            </a:r>
            <a:r>
              <a:rPr dirty="0"/>
              <a:t> </a:t>
            </a:r>
            <a:r>
              <a:rPr dirty="0" err="1"/>
              <a:t>آخرين</a:t>
            </a:r>
            <a:r>
              <a:rPr dirty="0"/>
              <a:t> </a:t>
            </a:r>
            <a:r>
              <a:rPr dirty="0" err="1"/>
              <a:t>عن</a:t>
            </a:r>
            <a:r>
              <a:rPr dirty="0"/>
              <a:t> </a:t>
            </a:r>
            <a:r>
              <a:rPr dirty="0" err="1"/>
              <a:t>طريق</a:t>
            </a:r>
            <a:r>
              <a:rPr dirty="0"/>
              <a:t> </a:t>
            </a:r>
            <a:r>
              <a:rPr dirty="0" err="1"/>
              <a:t>لمسهم</a:t>
            </a:r>
            <a:r>
              <a:rPr dirty="0"/>
              <a:t> </a:t>
            </a:r>
            <a:r>
              <a:rPr lang="ar-EG" dirty="0"/>
              <a:t>(</a:t>
            </a:r>
            <a:r>
              <a:rPr dirty="0" err="1"/>
              <a:t>مثل</a:t>
            </a:r>
            <a:r>
              <a:rPr dirty="0"/>
              <a:t> </a:t>
            </a:r>
            <a:r>
              <a:rPr dirty="0" err="1"/>
              <a:t>الكوليرا</a:t>
            </a:r>
            <a:r>
              <a:rPr dirty="0"/>
              <a:t>، </a:t>
            </a:r>
            <a:r>
              <a:rPr dirty="0" err="1"/>
              <a:t>والإيبولا</a:t>
            </a:r>
            <a:r>
              <a:rPr dirty="0"/>
              <a:t>، </a:t>
            </a:r>
            <a:r>
              <a:rPr dirty="0" err="1"/>
              <a:t>والجرح</a:t>
            </a:r>
            <a:r>
              <a:rPr dirty="0"/>
              <a:t> </a:t>
            </a:r>
            <a:r>
              <a:rPr dirty="0" err="1"/>
              <a:t>المتقيح</a:t>
            </a:r>
            <a:r>
              <a:rPr lang="ar-EG" dirty="0"/>
              <a:t>).</a:t>
            </a:r>
            <a:endParaRPr dirty="0"/>
          </a:p>
          <a:p>
            <a:pPr rtl="1"/>
            <a:r>
              <a:rPr dirty="0" err="1"/>
              <a:t>التلامس</a:t>
            </a:r>
            <a:r>
              <a:rPr dirty="0"/>
              <a:t> </a:t>
            </a:r>
            <a:r>
              <a:rPr dirty="0" err="1"/>
              <a:t>غير</a:t>
            </a:r>
            <a:r>
              <a:rPr dirty="0"/>
              <a:t> </a:t>
            </a:r>
            <a:r>
              <a:rPr dirty="0" err="1"/>
              <a:t>المباشر</a:t>
            </a:r>
            <a:r>
              <a:rPr lang="ar-EG" dirty="0"/>
              <a:t>: </a:t>
            </a:r>
            <a:r>
              <a:rPr dirty="0" err="1"/>
              <a:t>عندما</a:t>
            </a:r>
            <a:r>
              <a:rPr dirty="0"/>
              <a:t> </a:t>
            </a:r>
            <a:r>
              <a:rPr dirty="0" err="1"/>
              <a:t>تنتقل</a:t>
            </a:r>
            <a:r>
              <a:rPr dirty="0"/>
              <a:t> </a:t>
            </a:r>
            <a:r>
              <a:rPr dirty="0" err="1"/>
              <a:t>الميكروبات</a:t>
            </a:r>
            <a:r>
              <a:rPr dirty="0"/>
              <a:t> </a:t>
            </a:r>
            <a:r>
              <a:rPr dirty="0" err="1"/>
              <a:t>عن</a:t>
            </a:r>
            <a:r>
              <a:rPr dirty="0"/>
              <a:t> </a:t>
            </a:r>
            <a:r>
              <a:rPr dirty="0" err="1"/>
              <a:t>طريق</a:t>
            </a:r>
            <a:r>
              <a:rPr dirty="0"/>
              <a:t> </a:t>
            </a:r>
            <a:r>
              <a:rPr dirty="0" err="1"/>
              <a:t>الأجسام</a:t>
            </a:r>
            <a:r>
              <a:rPr dirty="0"/>
              <a:t> </a:t>
            </a:r>
            <a:r>
              <a:rPr dirty="0" err="1"/>
              <a:t>المُلوثة</a:t>
            </a:r>
            <a:r>
              <a:rPr lang="ar-EG" dirty="0"/>
              <a:t>. </a:t>
            </a:r>
            <a:r>
              <a:rPr dirty="0" err="1"/>
              <a:t>على</a:t>
            </a:r>
            <a:r>
              <a:rPr dirty="0"/>
              <a:t> </a:t>
            </a:r>
            <a:r>
              <a:rPr dirty="0" err="1"/>
              <a:t>سبيل</a:t>
            </a:r>
            <a:r>
              <a:rPr dirty="0"/>
              <a:t> </a:t>
            </a:r>
            <a:r>
              <a:rPr dirty="0" err="1"/>
              <a:t>المثال</a:t>
            </a:r>
            <a:r>
              <a:rPr dirty="0"/>
              <a:t>، </a:t>
            </a:r>
            <a:r>
              <a:rPr dirty="0" err="1"/>
              <a:t>إذا</a:t>
            </a:r>
            <a:r>
              <a:rPr dirty="0"/>
              <a:t> </a:t>
            </a:r>
            <a:r>
              <a:rPr dirty="0" err="1"/>
              <a:t>أُخذت</a:t>
            </a:r>
            <a:r>
              <a:rPr dirty="0"/>
              <a:t> </a:t>
            </a:r>
            <a:r>
              <a:rPr dirty="0" err="1"/>
              <a:t>المعدات</a:t>
            </a:r>
            <a:r>
              <a:rPr dirty="0"/>
              <a:t> </a:t>
            </a:r>
            <a:r>
              <a:rPr dirty="0" err="1"/>
              <a:t>التي</a:t>
            </a:r>
            <a:r>
              <a:rPr dirty="0"/>
              <a:t> </a:t>
            </a:r>
            <a:r>
              <a:rPr dirty="0" err="1"/>
              <a:t>استخدمها</a:t>
            </a:r>
            <a:r>
              <a:rPr dirty="0"/>
              <a:t> </a:t>
            </a:r>
            <a:r>
              <a:rPr dirty="0" err="1"/>
              <a:t>أحد</a:t>
            </a:r>
            <a:r>
              <a:rPr dirty="0"/>
              <a:t> </a:t>
            </a:r>
            <a:r>
              <a:rPr dirty="0" err="1"/>
              <a:t>المرضى</a:t>
            </a:r>
            <a:r>
              <a:rPr dirty="0"/>
              <a:t> </a:t>
            </a:r>
            <a:r>
              <a:rPr dirty="0" err="1"/>
              <a:t>إلى</a:t>
            </a:r>
            <a:r>
              <a:rPr dirty="0"/>
              <a:t> </a:t>
            </a:r>
            <a:r>
              <a:rPr dirty="0" err="1"/>
              <a:t>مريض</a:t>
            </a:r>
            <a:r>
              <a:rPr dirty="0"/>
              <a:t> </a:t>
            </a:r>
            <a:r>
              <a:rPr dirty="0" err="1"/>
              <a:t>آخر</a:t>
            </a:r>
            <a:r>
              <a:rPr dirty="0"/>
              <a:t> </a:t>
            </a:r>
            <a:r>
              <a:rPr dirty="0" err="1"/>
              <a:t>دون</a:t>
            </a:r>
            <a:r>
              <a:rPr dirty="0"/>
              <a:t> </a:t>
            </a:r>
            <a:r>
              <a:rPr dirty="0" err="1"/>
              <a:t>تنظيفها</a:t>
            </a:r>
            <a:r>
              <a:rPr dirty="0"/>
              <a:t> </a:t>
            </a:r>
            <a:r>
              <a:rPr dirty="0" err="1"/>
              <a:t>أو</a:t>
            </a:r>
            <a:r>
              <a:rPr dirty="0"/>
              <a:t> </a:t>
            </a:r>
            <a:r>
              <a:rPr dirty="0" err="1"/>
              <a:t>تطهيرها</a:t>
            </a:r>
            <a:r>
              <a:rPr dirty="0"/>
              <a:t> </a:t>
            </a:r>
            <a:r>
              <a:rPr dirty="0" err="1"/>
              <a:t>بين</a:t>
            </a:r>
            <a:r>
              <a:rPr dirty="0"/>
              <a:t> </a:t>
            </a:r>
            <a:r>
              <a:rPr dirty="0" err="1"/>
              <a:t>كل</a:t>
            </a:r>
            <a:r>
              <a:rPr dirty="0"/>
              <a:t> </a:t>
            </a:r>
            <a:r>
              <a:rPr dirty="0" err="1"/>
              <a:t>استعمال</a:t>
            </a:r>
            <a:r>
              <a:rPr dirty="0"/>
              <a:t> </a:t>
            </a:r>
            <a:r>
              <a:rPr dirty="0" err="1"/>
              <a:t>وآخر</a:t>
            </a:r>
            <a:r>
              <a:rPr dirty="0"/>
              <a:t>.</a:t>
            </a:r>
          </a:p>
          <a:p>
            <a:pPr rtl="1">
              <a:defRPr>
                <a:latin typeface="Source Sans Pro Bold"/>
                <a:ea typeface="Source Sans Pro Bold"/>
                <a:cs typeface="Source Sans Pro Bold"/>
                <a:sym typeface="Source Sans Pro Bold"/>
              </a:defRPr>
            </a:pPr>
            <a:r>
              <a:rPr dirty="0" err="1"/>
              <a:t>يوضح</a:t>
            </a:r>
            <a:r>
              <a:rPr dirty="0"/>
              <a:t> </a:t>
            </a:r>
            <a:r>
              <a:rPr dirty="0" err="1"/>
              <a:t>هذا</a:t>
            </a:r>
            <a:r>
              <a:rPr dirty="0"/>
              <a:t> </a:t>
            </a:r>
            <a:r>
              <a:rPr dirty="0" err="1"/>
              <a:t>الفيديو</a:t>
            </a:r>
            <a:r>
              <a:rPr dirty="0"/>
              <a:t> </a:t>
            </a:r>
            <a:r>
              <a:rPr dirty="0" err="1"/>
              <a:t>طريقة</a:t>
            </a:r>
            <a:r>
              <a:rPr dirty="0"/>
              <a:t> </a:t>
            </a:r>
            <a:r>
              <a:rPr dirty="0" err="1"/>
              <a:t>انتقال</a:t>
            </a:r>
            <a:r>
              <a:rPr dirty="0"/>
              <a:t> </a:t>
            </a:r>
            <a:r>
              <a:rPr dirty="0" err="1"/>
              <a:t>العدوى</a:t>
            </a:r>
            <a:r>
              <a:rPr dirty="0"/>
              <a:t> </a:t>
            </a:r>
            <a:r>
              <a:rPr dirty="0" err="1"/>
              <a:t>عن</a:t>
            </a:r>
            <a:r>
              <a:rPr dirty="0"/>
              <a:t> </a:t>
            </a:r>
            <a:r>
              <a:rPr dirty="0" err="1"/>
              <a:t>طريق</a:t>
            </a:r>
            <a:r>
              <a:rPr dirty="0"/>
              <a:t> </a:t>
            </a:r>
            <a:r>
              <a:rPr dirty="0" err="1"/>
              <a:t>التلامس</a:t>
            </a:r>
            <a:r>
              <a:rPr lang="ar-EG" dirty="0"/>
              <a:t>:</a:t>
            </a:r>
          </a:p>
          <a:p>
            <a:pPr algn="r" rtl="0">
              <a:defRPr>
                <a:latin typeface="Source Sans Pro Bold"/>
                <a:ea typeface="Source Sans Pro Bold"/>
                <a:cs typeface="Source Sans Pro Bold"/>
                <a:sym typeface="Source Sans Pro Bold"/>
              </a:defRPr>
            </a:pPr>
            <a:r>
              <a:rPr lang="ar" u="sng" dirty="0">
                <a:solidFill>
                  <a:srgbClr val="0563C1"/>
                </a:solidFill>
                <a:uFill>
                  <a:solidFill>
                    <a:srgbClr val="0563C1"/>
                  </a:solidFill>
                </a:uFill>
                <a:latin typeface="+mn-lt"/>
                <a:ea typeface="+mn-ea"/>
                <a:cs typeface="+mn-cs"/>
                <a:sym typeface="Source Sans Pro Regular"/>
                <a:hlinkClick r:id="rId4"/>
              </a:rPr>
              <a:t>http://webmedia.unmc.edu/iexcel/apps/360/contact1.html</a:t>
            </a:r>
          </a:p>
          <a:p>
            <a:pPr rtl="1"/>
            <a:endParaRPr u="sng" dirty="0">
              <a:solidFill>
                <a:srgbClr val="0563C1"/>
              </a:solidFill>
              <a:uFill>
                <a:solidFill>
                  <a:srgbClr val="0563C1"/>
                </a:solidFill>
              </a:uFill>
              <a:latin typeface="+mn-lt"/>
              <a:ea typeface="+mn-ea"/>
              <a:cs typeface="+mn-cs"/>
              <a:sym typeface="Source Sans Pro Regular"/>
              <a:hlinkClick r:id="rId4"/>
            </a:endParaRPr>
          </a:p>
        </p:txBody>
      </p:sp>
    </p:spTree>
    <p:extLst>
      <p:ext uri="{BB962C8B-B14F-4D97-AF65-F5344CB8AC3E}">
        <p14:creationId xmlns:p14="http://schemas.microsoft.com/office/powerpoint/2010/main" val="32715943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 name="Shape 92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30" name="Shape 930"/>
          <p:cNvSpPr>
            <a:spLocks noGrp="1"/>
          </p:cNvSpPr>
          <p:nvPr>
            <p:ph type="body" sz="quarter" idx="1"/>
          </p:nvPr>
        </p:nvSpPr>
        <p:spPr>
          <a:prstGeom prst="rect">
            <a:avLst/>
          </a:prstGeom>
        </p:spPr>
        <p:txBody>
          <a:bodyPr rtlCol="1"/>
          <a:lstStyle/>
          <a:p>
            <a:pPr rtl="1"/>
            <a:r>
              <a:rPr dirty="0" err="1"/>
              <a:t>مصدر</a:t>
            </a:r>
            <a:r>
              <a:rPr dirty="0"/>
              <a:t> </a:t>
            </a:r>
            <a:r>
              <a:rPr dirty="0" err="1"/>
              <a:t>الصورة</a:t>
            </a:r>
            <a:r>
              <a:rPr dirty="0"/>
              <a:t>:</a:t>
            </a:r>
            <a:r>
              <a:rPr lang="ar" u="sng" dirty="0">
                <a:solidFill>
                  <a:srgbClr val="0563C1"/>
                </a:solidFill>
                <a:uFill>
                  <a:solidFill>
                    <a:srgbClr val="0563C1"/>
                  </a:solidFill>
                </a:uFill>
                <a:hlinkClick r:id="rId3"/>
              </a:rPr>
              <a:t> https://www.travelriskindex.com/</a:t>
            </a:r>
          </a:p>
          <a:p>
            <a:pPr rtl="1"/>
            <a:r>
              <a:rPr dirty="0" err="1"/>
              <a:t>تُستخدم</a:t>
            </a:r>
            <a:r>
              <a:rPr dirty="0"/>
              <a:t> </a:t>
            </a:r>
            <a:r>
              <a:rPr dirty="0" err="1"/>
              <a:t>احتياطات</a:t>
            </a:r>
            <a:r>
              <a:rPr dirty="0"/>
              <a:t> </a:t>
            </a:r>
            <a:r>
              <a:rPr dirty="0" err="1"/>
              <a:t>مكافحة</a:t>
            </a:r>
            <a:r>
              <a:rPr dirty="0"/>
              <a:t> </a:t>
            </a:r>
            <a:r>
              <a:rPr dirty="0" err="1"/>
              <a:t>انتقال</a:t>
            </a:r>
            <a:r>
              <a:rPr dirty="0"/>
              <a:t> </a:t>
            </a:r>
            <a:r>
              <a:rPr dirty="0" err="1"/>
              <a:t>العدوى</a:t>
            </a:r>
            <a:r>
              <a:rPr dirty="0"/>
              <a:t> </a:t>
            </a:r>
            <a:r>
              <a:rPr dirty="0" err="1"/>
              <a:t>عن</a:t>
            </a:r>
            <a:r>
              <a:rPr dirty="0"/>
              <a:t> </a:t>
            </a:r>
            <a:r>
              <a:rPr dirty="0" err="1"/>
              <a:t>طريق</a:t>
            </a:r>
            <a:r>
              <a:rPr dirty="0"/>
              <a:t> </a:t>
            </a:r>
            <a:r>
              <a:rPr dirty="0" err="1"/>
              <a:t>التلامس</a:t>
            </a:r>
            <a:r>
              <a:rPr dirty="0"/>
              <a:t> </a:t>
            </a:r>
            <a:r>
              <a:rPr dirty="0" err="1"/>
              <a:t>عندما</a:t>
            </a:r>
            <a:r>
              <a:rPr dirty="0"/>
              <a:t> </a:t>
            </a:r>
            <a:r>
              <a:rPr dirty="0" err="1"/>
              <a:t>يُشتبه</a:t>
            </a:r>
            <a:r>
              <a:rPr dirty="0"/>
              <a:t> </a:t>
            </a:r>
            <a:r>
              <a:rPr dirty="0" err="1"/>
              <a:t>في</a:t>
            </a:r>
            <a:r>
              <a:rPr dirty="0"/>
              <a:t> </a:t>
            </a:r>
            <a:r>
              <a:rPr dirty="0" err="1"/>
              <a:t>إصابة</a:t>
            </a:r>
            <a:r>
              <a:rPr dirty="0"/>
              <a:t> </a:t>
            </a:r>
            <a:r>
              <a:rPr dirty="0" err="1"/>
              <a:t>مريض</a:t>
            </a:r>
            <a:r>
              <a:rPr dirty="0"/>
              <a:t> </a:t>
            </a:r>
            <a:r>
              <a:rPr dirty="0" err="1"/>
              <a:t>باعتلال</a:t>
            </a:r>
            <a:r>
              <a:rPr dirty="0"/>
              <a:t> </a:t>
            </a:r>
            <a:r>
              <a:rPr dirty="0" err="1"/>
              <a:t>مُعدٍ</a:t>
            </a:r>
            <a:r>
              <a:rPr dirty="0"/>
              <a:t> </a:t>
            </a:r>
            <a:r>
              <a:rPr dirty="0" err="1"/>
              <a:t>ينتقل</a:t>
            </a:r>
            <a:r>
              <a:rPr dirty="0"/>
              <a:t> </a:t>
            </a:r>
            <a:r>
              <a:rPr dirty="0" err="1"/>
              <a:t>عن</a:t>
            </a:r>
            <a:r>
              <a:rPr dirty="0"/>
              <a:t> </a:t>
            </a:r>
            <a:r>
              <a:rPr dirty="0" err="1"/>
              <a:t>طريق</a:t>
            </a:r>
            <a:r>
              <a:rPr dirty="0"/>
              <a:t> </a:t>
            </a:r>
            <a:r>
              <a:rPr dirty="0" err="1"/>
              <a:t>التلامس</a:t>
            </a:r>
            <a:r>
              <a:rPr dirty="0"/>
              <a:t> </a:t>
            </a:r>
            <a:r>
              <a:rPr dirty="0" err="1"/>
              <a:t>المباشر</a:t>
            </a:r>
            <a:r>
              <a:rPr dirty="0"/>
              <a:t> </a:t>
            </a:r>
            <a:r>
              <a:rPr dirty="0" err="1"/>
              <a:t>أو</a:t>
            </a:r>
            <a:r>
              <a:rPr dirty="0"/>
              <a:t> </a:t>
            </a:r>
            <a:r>
              <a:rPr dirty="0" err="1"/>
              <a:t>غير</a:t>
            </a:r>
            <a:r>
              <a:rPr dirty="0"/>
              <a:t> </a:t>
            </a:r>
            <a:r>
              <a:rPr dirty="0" err="1"/>
              <a:t>المباشر</a:t>
            </a:r>
            <a:r>
              <a:rPr dirty="0"/>
              <a:t>.</a:t>
            </a:r>
          </a:p>
          <a:p>
            <a:pPr rtl="1"/>
            <a:r>
              <a:rPr dirty="0" err="1"/>
              <a:t>يحدث</a:t>
            </a:r>
            <a:r>
              <a:rPr dirty="0"/>
              <a:t> </a:t>
            </a:r>
            <a:r>
              <a:rPr dirty="0" err="1"/>
              <a:t>التلامس</a:t>
            </a:r>
            <a:r>
              <a:rPr dirty="0"/>
              <a:t> </a:t>
            </a:r>
            <a:r>
              <a:rPr dirty="0" err="1"/>
              <a:t>المباشر</a:t>
            </a:r>
            <a:r>
              <a:rPr dirty="0"/>
              <a:t> </a:t>
            </a:r>
            <a:r>
              <a:rPr dirty="0" err="1"/>
              <a:t>عن</a:t>
            </a:r>
            <a:r>
              <a:rPr dirty="0"/>
              <a:t> </a:t>
            </a:r>
            <a:r>
              <a:rPr dirty="0" err="1"/>
              <a:t>طريق</a:t>
            </a:r>
            <a:r>
              <a:rPr dirty="0"/>
              <a:t> </a:t>
            </a:r>
            <a:r>
              <a:rPr dirty="0" err="1"/>
              <a:t>اللمس</a:t>
            </a:r>
            <a:r>
              <a:rPr lang="ar-EG" dirty="0"/>
              <a:t> - </a:t>
            </a:r>
            <a:r>
              <a:rPr dirty="0" err="1"/>
              <a:t>قد</a:t>
            </a:r>
            <a:r>
              <a:rPr dirty="0"/>
              <a:t> </a:t>
            </a:r>
            <a:r>
              <a:rPr dirty="0" err="1"/>
              <a:t>ينقل</a:t>
            </a:r>
            <a:r>
              <a:rPr dirty="0"/>
              <a:t> </a:t>
            </a:r>
            <a:r>
              <a:rPr dirty="0" err="1"/>
              <a:t>شخصٌ</a:t>
            </a:r>
            <a:r>
              <a:rPr dirty="0"/>
              <a:t> </a:t>
            </a:r>
            <a:r>
              <a:rPr dirty="0" err="1"/>
              <a:t>الميكروبات</a:t>
            </a:r>
            <a:r>
              <a:rPr dirty="0"/>
              <a:t> </a:t>
            </a:r>
            <a:r>
              <a:rPr dirty="0" err="1"/>
              <a:t>إلى</a:t>
            </a:r>
            <a:r>
              <a:rPr dirty="0"/>
              <a:t> </a:t>
            </a:r>
            <a:r>
              <a:rPr dirty="0" err="1"/>
              <a:t>آخرين</a:t>
            </a:r>
            <a:r>
              <a:rPr dirty="0"/>
              <a:t> </a:t>
            </a:r>
            <a:r>
              <a:rPr dirty="0" err="1"/>
              <a:t>عن</a:t>
            </a:r>
            <a:r>
              <a:rPr dirty="0"/>
              <a:t> </a:t>
            </a:r>
            <a:r>
              <a:rPr dirty="0" err="1"/>
              <a:t>طريق</a:t>
            </a:r>
            <a:r>
              <a:rPr dirty="0"/>
              <a:t> </a:t>
            </a:r>
            <a:r>
              <a:rPr dirty="0" err="1"/>
              <a:t>لمسهم</a:t>
            </a:r>
            <a:r>
              <a:rPr dirty="0"/>
              <a:t> </a:t>
            </a:r>
            <a:r>
              <a:rPr lang="ar-EG" dirty="0"/>
              <a:t>(</a:t>
            </a:r>
            <a:r>
              <a:rPr dirty="0" err="1"/>
              <a:t>مثل</a:t>
            </a:r>
            <a:r>
              <a:rPr dirty="0"/>
              <a:t> </a:t>
            </a:r>
            <a:r>
              <a:rPr dirty="0" err="1"/>
              <a:t>الكوليرا</a:t>
            </a:r>
            <a:r>
              <a:rPr dirty="0"/>
              <a:t>، </a:t>
            </a:r>
            <a:r>
              <a:rPr dirty="0" err="1"/>
              <a:t>والإيبولا</a:t>
            </a:r>
            <a:r>
              <a:rPr dirty="0"/>
              <a:t>، </a:t>
            </a:r>
            <a:r>
              <a:rPr dirty="0" err="1"/>
              <a:t>والجرح</a:t>
            </a:r>
            <a:r>
              <a:rPr dirty="0"/>
              <a:t> </a:t>
            </a:r>
            <a:r>
              <a:rPr dirty="0" err="1"/>
              <a:t>المتقيح</a:t>
            </a:r>
            <a:r>
              <a:rPr lang="ar-EG" dirty="0"/>
              <a:t>).</a:t>
            </a:r>
            <a:endParaRPr dirty="0"/>
          </a:p>
          <a:p>
            <a:pPr rtl="1"/>
            <a:endParaRPr dirty="0"/>
          </a:p>
          <a:p>
            <a:pPr rtl="1"/>
            <a:r>
              <a:rPr dirty="0" err="1"/>
              <a:t>التلامس</a:t>
            </a:r>
            <a:r>
              <a:rPr dirty="0"/>
              <a:t> </a:t>
            </a:r>
            <a:r>
              <a:rPr dirty="0" err="1"/>
              <a:t>غير</a:t>
            </a:r>
            <a:r>
              <a:rPr dirty="0"/>
              <a:t> </a:t>
            </a:r>
            <a:r>
              <a:rPr dirty="0" err="1"/>
              <a:t>المباشر</a:t>
            </a:r>
            <a:r>
              <a:rPr lang="ar-EG" dirty="0"/>
              <a:t>: </a:t>
            </a:r>
            <a:r>
              <a:rPr dirty="0" err="1"/>
              <a:t>عندما</a:t>
            </a:r>
            <a:r>
              <a:rPr dirty="0"/>
              <a:t> </a:t>
            </a:r>
            <a:r>
              <a:rPr dirty="0" err="1"/>
              <a:t>تنتقل</a:t>
            </a:r>
            <a:r>
              <a:rPr dirty="0"/>
              <a:t> </a:t>
            </a:r>
            <a:r>
              <a:rPr dirty="0" err="1"/>
              <a:t>الميكروبات</a:t>
            </a:r>
            <a:r>
              <a:rPr dirty="0"/>
              <a:t> </a:t>
            </a:r>
            <a:r>
              <a:rPr dirty="0" err="1"/>
              <a:t>عن</a:t>
            </a:r>
            <a:r>
              <a:rPr dirty="0"/>
              <a:t> </a:t>
            </a:r>
            <a:r>
              <a:rPr dirty="0" err="1"/>
              <a:t>طريق</a:t>
            </a:r>
            <a:r>
              <a:rPr dirty="0"/>
              <a:t> </a:t>
            </a:r>
            <a:r>
              <a:rPr dirty="0" err="1"/>
              <a:t>الأجسام</a:t>
            </a:r>
            <a:r>
              <a:rPr dirty="0"/>
              <a:t> </a:t>
            </a:r>
            <a:r>
              <a:rPr dirty="0" err="1"/>
              <a:t>المُلوثة</a:t>
            </a:r>
            <a:r>
              <a:rPr lang="ar-EG" dirty="0"/>
              <a:t>. </a:t>
            </a:r>
            <a:r>
              <a:rPr dirty="0" err="1"/>
              <a:t>على</a:t>
            </a:r>
            <a:r>
              <a:rPr dirty="0"/>
              <a:t> </a:t>
            </a:r>
            <a:r>
              <a:rPr dirty="0" err="1"/>
              <a:t>سبيل</a:t>
            </a:r>
            <a:r>
              <a:rPr dirty="0"/>
              <a:t> </a:t>
            </a:r>
            <a:r>
              <a:rPr dirty="0" err="1"/>
              <a:t>المثال</a:t>
            </a:r>
            <a:r>
              <a:rPr dirty="0"/>
              <a:t>، </a:t>
            </a:r>
            <a:r>
              <a:rPr dirty="0" err="1"/>
              <a:t>إذا</a:t>
            </a:r>
            <a:r>
              <a:rPr dirty="0"/>
              <a:t> </a:t>
            </a:r>
            <a:r>
              <a:rPr dirty="0" err="1"/>
              <a:t>أُخذت</a:t>
            </a:r>
            <a:r>
              <a:rPr dirty="0"/>
              <a:t> </a:t>
            </a:r>
            <a:r>
              <a:rPr dirty="0" err="1"/>
              <a:t>المعدات</a:t>
            </a:r>
            <a:r>
              <a:rPr dirty="0"/>
              <a:t> </a:t>
            </a:r>
            <a:r>
              <a:rPr dirty="0" err="1"/>
              <a:t>التي</a:t>
            </a:r>
            <a:r>
              <a:rPr dirty="0"/>
              <a:t> </a:t>
            </a:r>
            <a:r>
              <a:rPr dirty="0" err="1"/>
              <a:t>استخدمها</a:t>
            </a:r>
            <a:r>
              <a:rPr dirty="0"/>
              <a:t> </a:t>
            </a:r>
            <a:r>
              <a:rPr dirty="0" err="1"/>
              <a:t>أحد</a:t>
            </a:r>
            <a:r>
              <a:rPr dirty="0"/>
              <a:t> </a:t>
            </a:r>
            <a:r>
              <a:rPr dirty="0" err="1"/>
              <a:t>المرضى</a:t>
            </a:r>
            <a:r>
              <a:rPr dirty="0"/>
              <a:t> </a:t>
            </a:r>
            <a:r>
              <a:rPr dirty="0" err="1"/>
              <a:t>إلى</a:t>
            </a:r>
            <a:r>
              <a:rPr dirty="0"/>
              <a:t> </a:t>
            </a:r>
            <a:r>
              <a:rPr dirty="0" err="1"/>
              <a:t>مريض</a:t>
            </a:r>
            <a:r>
              <a:rPr dirty="0"/>
              <a:t> </a:t>
            </a:r>
            <a:r>
              <a:rPr dirty="0" err="1"/>
              <a:t>آخر</a:t>
            </a:r>
            <a:r>
              <a:rPr dirty="0"/>
              <a:t> </a:t>
            </a:r>
            <a:r>
              <a:rPr dirty="0" err="1"/>
              <a:t>دون</a:t>
            </a:r>
            <a:r>
              <a:rPr dirty="0"/>
              <a:t> </a:t>
            </a:r>
            <a:r>
              <a:rPr dirty="0" err="1"/>
              <a:t>تنظيفها</a:t>
            </a:r>
            <a:r>
              <a:rPr dirty="0"/>
              <a:t> </a:t>
            </a:r>
            <a:r>
              <a:rPr dirty="0" err="1"/>
              <a:t>أو</a:t>
            </a:r>
            <a:r>
              <a:rPr dirty="0"/>
              <a:t> </a:t>
            </a:r>
            <a:r>
              <a:rPr dirty="0" err="1"/>
              <a:t>تطهيرها</a:t>
            </a:r>
            <a:r>
              <a:rPr dirty="0"/>
              <a:t> </a:t>
            </a:r>
            <a:r>
              <a:rPr dirty="0" err="1"/>
              <a:t>بين</a:t>
            </a:r>
            <a:r>
              <a:rPr dirty="0"/>
              <a:t> </a:t>
            </a:r>
            <a:r>
              <a:rPr dirty="0" err="1"/>
              <a:t>كل</a:t>
            </a:r>
            <a:r>
              <a:rPr dirty="0"/>
              <a:t> </a:t>
            </a:r>
            <a:r>
              <a:rPr dirty="0" err="1"/>
              <a:t>استعمال</a:t>
            </a:r>
            <a:r>
              <a:rPr dirty="0"/>
              <a:t> </a:t>
            </a:r>
            <a:r>
              <a:rPr dirty="0" err="1"/>
              <a:t>وآخر</a:t>
            </a:r>
            <a:r>
              <a:rPr dirty="0"/>
              <a:t>.</a:t>
            </a:r>
          </a:p>
          <a:p>
            <a:pPr rtl="1"/>
            <a:endParaRPr dirty="0"/>
          </a:p>
        </p:txBody>
      </p:sp>
    </p:spTree>
    <p:extLst>
      <p:ext uri="{BB962C8B-B14F-4D97-AF65-F5344CB8AC3E}">
        <p14:creationId xmlns:p14="http://schemas.microsoft.com/office/powerpoint/2010/main" val="2480584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 name="Shape 93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37" name="Shape 937"/>
          <p:cNvSpPr>
            <a:spLocks noGrp="1"/>
          </p:cNvSpPr>
          <p:nvPr>
            <p:ph type="body" sz="quarter" idx="1"/>
          </p:nvPr>
        </p:nvSpPr>
        <p:spPr>
          <a:prstGeom prst="rect">
            <a:avLst/>
          </a:prstGeom>
        </p:spPr>
        <p:txBody>
          <a:bodyPr rtlCol="1"/>
          <a:lstStyle/>
          <a:p>
            <a:pPr rtl="1"/>
            <a:r>
              <a:rPr dirty="0" err="1"/>
              <a:t>يوضح</a:t>
            </a:r>
            <a:r>
              <a:rPr dirty="0"/>
              <a:t> </a:t>
            </a:r>
            <a:r>
              <a:rPr dirty="0" err="1"/>
              <a:t>الفيديو</a:t>
            </a:r>
            <a:r>
              <a:rPr dirty="0"/>
              <a:t> </a:t>
            </a:r>
            <a:r>
              <a:rPr dirty="0" err="1"/>
              <a:t>طريقة</a:t>
            </a:r>
            <a:r>
              <a:rPr dirty="0"/>
              <a:t> </a:t>
            </a:r>
            <a:r>
              <a:rPr dirty="0" err="1"/>
              <a:t>انتقال</a:t>
            </a:r>
            <a:r>
              <a:rPr dirty="0"/>
              <a:t> </a:t>
            </a:r>
            <a:r>
              <a:rPr dirty="0" err="1"/>
              <a:t>العدوى</a:t>
            </a:r>
            <a:r>
              <a:rPr dirty="0"/>
              <a:t> </a:t>
            </a:r>
            <a:r>
              <a:rPr dirty="0" err="1"/>
              <a:t>المنقولة</a:t>
            </a:r>
            <a:r>
              <a:rPr dirty="0"/>
              <a:t> </a:t>
            </a:r>
            <a:r>
              <a:rPr dirty="0" err="1"/>
              <a:t>بالهواء</a:t>
            </a:r>
            <a:r>
              <a:rPr lang="ar-EG" dirty="0"/>
              <a:t>:</a:t>
            </a:r>
          </a:p>
          <a:p>
            <a:pPr algn="r" rtl="0"/>
            <a:r>
              <a:rPr lang="ar" u="sng" dirty="0">
                <a:solidFill>
                  <a:srgbClr val="0563C1"/>
                </a:solidFill>
                <a:uFill>
                  <a:solidFill>
                    <a:srgbClr val="0563C1"/>
                  </a:solidFill>
                </a:uFill>
                <a:hlinkClick r:id="rId3"/>
              </a:rPr>
              <a:t> http://webmedia.unmc.edu/iexcel/apps/360/airborne.html</a:t>
            </a:r>
          </a:p>
        </p:txBody>
      </p:sp>
    </p:spTree>
    <p:extLst>
      <p:ext uri="{BB962C8B-B14F-4D97-AF65-F5344CB8AC3E}">
        <p14:creationId xmlns:p14="http://schemas.microsoft.com/office/powerpoint/2010/main" val="3569944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46" name="Shape 346"/>
          <p:cNvSpPr>
            <a:spLocks noGrp="1"/>
          </p:cNvSpPr>
          <p:nvPr>
            <p:ph type="body" sz="quarter" idx="1"/>
          </p:nvPr>
        </p:nvSpPr>
        <p:spPr>
          <a:prstGeom prst="rect">
            <a:avLst/>
          </a:prstGeom>
        </p:spPr>
        <p:txBody>
          <a:bodyPr rtlCol="1"/>
          <a:lstStyle/>
          <a:p>
            <a:pPr rtl="1"/>
            <a:r>
              <a:rPr dirty="0"/>
              <a:t> </a:t>
            </a:r>
          </a:p>
        </p:txBody>
      </p:sp>
    </p:spTree>
    <p:extLst>
      <p:ext uri="{BB962C8B-B14F-4D97-AF65-F5344CB8AC3E}">
        <p14:creationId xmlns:p14="http://schemas.microsoft.com/office/powerpoint/2010/main" val="1783808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57" name="Shape 357"/>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4137511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Shape 36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70" name="Shape 370"/>
          <p:cNvSpPr>
            <a:spLocks noGrp="1"/>
          </p:cNvSpPr>
          <p:nvPr>
            <p:ph type="body" sz="quarter" idx="1"/>
          </p:nvPr>
        </p:nvSpPr>
        <p:spPr>
          <a:prstGeom prst="rect">
            <a:avLst/>
          </a:prstGeom>
        </p:spPr>
        <p:txBody>
          <a:bodyPr rtlCol="1"/>
          <a:lstStyle/>
          <a:p>
            <a:pPr rtl="1"/>
            <a:r>
              <a:rPr sz="1800" dirty="0" err="1"/>
              <a:t>يرجى</a:t>
            </a:r>
            <a:r>
              <a:rPr sz="1800" dirty="0"/>
              <a:t> </a:t>
            </a:r>
            <a:r>
              <a:rPr sz="1800" dirty="0" err="1"/>
              <a:t>عرض</a:t>
            </a:r>
            <a:r>
              <a:rPr sz="1800" dirty="0"/>
              <a:t> </a:t>
            </a:r>
            <a:r>
              <a:rPr sz="1800" dirty="0" err="1"/>
              <a:t>هذا</a:t>
            </a:r>
            <a:r>
              <a:rPr sz="1800" dirty="0"/>
              <a:t> </a:t>
            </a:r>
            <a:r>
              <a:rPr sz="1800" dirty="0" err="1"/>
              <a:t>الفيديو</a:t>
            </a:r>
            <a:r>
              <a:rPr sz="1800" dirty="0"/>
              <a:t> </a:t>
            </a:r>
            <a:r>
              <a:rPr sz="1800" dirty="0" err="1"/>
              <a:t>عن</a:t>
            </a:r>
            <a:r>
              <a:rPr sz="1800" dirty="0"/>
              <a:t> </a:t>
            </a:r>
            <a:r>
              <a:rPr lang="ar-EG" sz="1800" dirty="0"/>
              <a:t>ال</a:t>
            </a:r>
            <a:r>
              <a:rPr sz="1800" dirty="0" err="1"/>
              <a:t>رعاية</a:t>
            </a:r>
            <a:r>
              <a:rPr sz="1800" dirty="0"/>
              <a:t> </a:t>
            </a:r>
            <a:r>
              <a:rPr sz="1800" dirty="0" err="1"/>
              <a:t>الصحية</a:t>
            </a:r>
            <a:r>
              <a:rPr sz="1800" dirty="0"/>
              <a:t> </a:t>
            </a:r>
            <a:r>
              <a:rPr lang="ar-EG" sz="1800" dirty="0"/>
              <a:t>الخالية من </a:t>
            </a:r>
            <a:r>
              <a:rPr sz="1800" dirty="0" err="1"/>
              <a:t>حالات</a:t>
            </a:r>
            <a:r>
              <a:rPr sz="1800" dirty="0"/>
              <a:t> </a:t>
            </a:r>
            <a:r>
              <a:rPr sz="1800" dirty="0" err="1"/>
              <a:t>العدوى</a:t>
            </a:r>
            <a:r>
              <a:rPr sz="1800" dirty="0"/>
              <a:t> </a:t>
            </a:r>
            <a:r>
              <a:rPr sz="1800" dirty="0" err="1"/>
              <a:t>التي</a:t>
            </a:r>
            <a:r>
              <a:rPr sz="1800" dirty="0"/>
              <a:t> </a:t>
            </a:r>
            <a:r>
              <a:rPr sz="1800" dirty="0" err="1"/>
              <a:t>يمكن</a:t>
            </a:r>
            <a:r>
              <a:rPr sz="1800" dirty="0"/>
              <a:t> </a:t>
            </a:r>
            <a:r>
              <a:rPr sz="1800" dirty="0" err="1"/>
              <a:t>توقيها</a:t>
            </a:r>
            <a:r>
              <a:rPr lang="ar-EG" sz="1800" dirty="0"/>
              <a:t>:</a:t>
            </a:r>
          </a:p>
          <a:p>
            <a:pPr algn="l" rtl="0"/>
            <a:r>
              <a:rPr sz="1800" dirty="0"/>
              <a:t>(Health care without avoidable infections - peoples' lives depend on it) (https://youtu.be/K-2XWtEjfl8) </a:t>
            </a:r>
          </a:p>
        </p:txBody>
      </p:sp>
    </p:spTree>
    <p:extLst>
      <p:ext uri="{BB962C8B-B14F-4D97-AF65-F5344CB8AC3E}">
        <p14:creationId xmlns:p14="http://schemas.microsoft.com/office/powerpoint/2010/main" val="55001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Shape 39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92" name="Shape 392"/>
          <p:cNvSpPr>
            <a:spLocks noGrp="1"/>
          </p:cNvSpPr>
          <p:nvPr>
            <p:ph type="body" sz="quarter" idx="1"/>
          </p:nvPr>
        </p:nvSpPr>
        <p:spPr>
          <a:prstGeom prst="rect">
            <a:avLst/>
          </a:prstGeom>
        </p:spPr>
        <p:txBody>
          <a:bodyPr rtlCol="1"/>
          <a:lstStyle/>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بعض الملاحظات</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المرضى والمهنيون الصحيون والمجتمعات المحلية مُعرضون لخطر الإصابة بالعدوى</a:t>
            </a:r>
            <a:r>
              <a:rPr lang="ar-EG" sz="1800" kern="100" dirty="0">
                <a:effectLst/>
                <a:latin typeface="Calibri" panose="020F0502020204030204" pitchFamily="34" charset="0"/>
                <a:ea typeface="Calibri" panose="020F0502020204030204" pitchFamily="34" charset="0"/>
                <a:cs typeface="Arial" panose="020B0604020202020204" pitchFamily="34" charset="0"/>
              </a:rPr>
              <a:t>.</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ومن شأن وجود برنامج مناسب للوقاية من العدوى ومكافحتها أن يحدَّ من مخاطر العدوى، ليس فقط للمرضى، ولكن للمهنيين والمجتمعات المحلية أيضًا</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وفقًا لمنظمة الصحة العالمية، تتسبب الممارسات المعيبة للوقاية من العدوى ومكافحتها أثناء تقديم الرعاية الصحية اليومية أيضًا في إلحاق الضرر بمئات الملايين من المرضى في جميع أنحاء العالم كل عام</a:t>
            </a:r>
            <a:r>
              <a:rPr lang="ar-EG" sz="1800" kern="100" dirty="0">
                <a:effectLst/>
                <a:latin typeface="Calibri" panose="020F0502020204030204" pitchFamily="34" charset="0"/>
                <a:ea typeface="Calibri" panose="020F0502020204030204" pitchFamily="34" charset="0"/>
                <a:cs typeface="Arial" panose="020B0604020202020204" pitchFamily="34" charset="0"/>
              </a:rPr>
              <a:t>. و</a:t>
            </a:r>
            <a:r>
              <a:rPr lang="ar-SA" sz="1800" kern="100" dirty="0">
                <a:effectLst/>
                <a:latin typeface="Calibri" panose="020F0502020204030204" pitchFamily="34" charset="0"/>
                <a:ea typeface="Calibri" panose="020F0502020204030204" pitchFamily="34" charset="0"/>
                <a:cs typeface="Arial" panose="020B0604020202020204" pitchFamily="34" charset="0"/>
              </a:rPr>
              <a:t>تُعتبر العدوى المرتبطة بالرعاية الصحية من أكثر المضاعفات الشائعة للإقامة في المستشفيات</a:t>
            </a:r>
            <a:r>
              <a:rPr lang="ar-EG" sz="1800" kern="100" dirty="0">
                <a:effectLst/>
                <a:latin typeface="Calibri" panose="020F0502020204030204" pitchFamily="34" charset="0"/>
                <a:ea typeface="Calibri" panose="020F0502020204030204" pitchFamily="34" charset="0"/>
                <a:cs typeface="Arial" panose="020B0604020202020204" pitchFamily="34" charset="0"/>
              </a:rPr>
              <a:t>. و</a:t>
            </a:r>
            <a:r>
              <a:rPr lang="ar-SA" sz="1800" kern="100" dirty="0">
                <a:effectLst/>
                <a:latin typeface="Calibri" panose="020F0502020204030204" pitchFamily="34" charset="0"/>
                <a:ea typeface="Calibri" panose="020F0502020204030204" pitchFamily="34" charset="0"/>
                <a:cs typeface="Arial" panose="020B0604020202020204" pitchFamily="34" charset="0"/>
              </a:rPr>
              <a:t>لا يمكن لأي بلد أو نظام صحي، حتى أكثرها تقدمًا الادعاء بأنه خالٍ من حالات العدوى المرتبطة بالرعاية الصحية</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أظهرت فاشية مرض فيروس </a:t>
            </a:r>
            <a:r>
              <a:rPr lang="ar-SA" sz="1800" kern="100" dirty="0" err="1">
                <a:effectLst/>
                <a:latin typeface="Calibri" panose="020F0502020204030204" pitchFamily="34" charset="0"/>
                <a:ea typeface="Calibri" panose="020F0502020204030204" pitchFamily="34" charset="0"/>
                <a:cs typeface="Arial" panose="020B0604020202020204" pitchFamily="34" charset="0"/>
              </a:rPr>
              <a:t>الإيبولا</a:t>
            </a:r>
            <a:r>
              <a:rPr lang="ar-SA" sz="1800" kern="100" dirty="0">
                <a:effectLst/>
                <a:latin typeface="Calibri" panose="020F0502020204030204" pitchFamily="34" charset="0"/>
                <a:ea typeface="Calibri" panose="020F0502020204030204" pitchFamily="34" charset="0"/>
                <a:cs typeface="Arial" panose="020B0604020202020204" pitchFamily="34" charset="0"/>
              </a:rPr>
              <a:t> في غرب أفريقيا، والانتشار السريع لفيروسات أخرى مـُستجدَّة</a:t>
            </a:r>
            <a:r>
              <a:rPr lang="ar-EG" sz="1800" kern="100" dirty="0">
                <a:effectLst/>
                <a:latin typeface="Calibri" panose="020F0502020204030204" pitchFamily="34" charset="0"/>
                <a:ea typeface="Calibri" panose="020F0502020204030204" pitchFamily="34" charset="0"/>
                <a:cs typeface="Arial" panose="020B0604020202020204" pitchFamily="34" charset="0"/>
              </a:rPr>
              <a:t> - </a:t>
            </a:r>
            <a:r>
              <a:rPr lang="ar-SA" sz="1800" kern="100" dirty="0">
                <a:effectLst/>
                <a:latin typeface="Calibri" panose="020F0502020204030204" pitchFamily="34" charset="0"/>
                <a:ea typeface="Calibri" panose="020F0502020204030204" pitchFamily="34" charset="0"/>
                <a:cs typeface="Arial" panose="020B0604020202020204" pitchFamily="34" charset="0"/>
              </a:rPr>
              <a:t>مثل المتلازمة التنفسية الحادة الوخيمة </a:t>
            </a:r>
            <a:r>
              <a:rPr lang="ar-EG" sz="1800" kern="100" dirty="0">
                <a:effectLst/>
                <a:latin typeface="Calibri" panose="020F0502020204030204" pitchFamily="34" charset="0"/>
                <a:ea typeface="Calibri" panose="020F0502020204030204" pitchFamily="34" charset="0"/>
                <a:cs typeface="Arial" panose="020B0604020202020204" pitchFamily="34" charset="0"/>
              </a:rPr>
              <a:t>(س</a:t>
            </a:r>
            <a:r>
              <a:rPr lang="ar-SA" sz="1800" kern="100" dirty="0">
                <a:effectLst/>
                <a:latin typeface="Calibri" panose="020F0502020204030204" pitchFamily="34" charset="0"/>
                <a:ea typeface="Calibri" panose="020F0502020204030204" pitchFamily="34" charset="0"/>
                <a:cs typeface="Arial" panose="020B0604020202020204" pitchFamily="34" charset="0"/>
              </a:rPr>
              <a:t>ارس</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أو فيروس </a:t>
            </a:r>
            <a:r>
              <a:rPr lang="ar-EG" sz="1800" kern="100" dirty="0">
                <a:effectLst/>
                <a:latin typeface="Calibri" panose="020F0502020204030204" pitchFamily="34" charset="0"/>
                <a:ea typeface="Calibri" panose="020F0502020204030204" pitchFamily="34" charset="0"/>
                <a:cs typeface="Arial" panose="020B0604020202020204" pitchFamily="34" charset="0"/>
              </a:rPr>
              <a:t>كورونا-سارس-2 </a:t>
            </a:r>
            <a:r>
              <a:rPr lang="ar-SA" sz="1800" kern="100" dirty="0">
                <a:effectLst/>
                <a:latin typeface="Calibri" panose="020F0502020204030204" pitchFamily="34" charset="0"/>
                <a:ea typeface="Calibri" panose="020F0502020204030204" pitchFamily="34" charset="0"/>
                <a:cs typeface="Arial" panose="020B0604020202020204" pitchFamily="34" charset="0"/>
              </a:rPr>
              <a:t>أو فيروس كورونا المسبب لمتلازمة الشرق الأوسط التنفسية؛ و</a:t>
            </a:r>
            <a:r>
              <a:rPr lang="ar-EG" sz="1800" kern="100" dirty="0">
                <a:effectLst/>
                <a:latin typeface="Calibri" panose="020F0502020204030204" pitchFamily="34" charset="0"/>
                <a:ea typeface="Calibri" panose="020F0502020204030204" pitchFamily="34" charset="0"/>
                <a:cs typeface="Arial" panose="020B0604020202020204" pitchFamily="34" charset="0"/>
              </a:rPr>
              <a:t>كذلك </a:t>
            </a:r>
            <a:r>
              <a:rPr lang="ar-SA" sz="1800" kern="100" dirty="0">
                <a:effectLst/>
                <a:latin typeface="Calibri" panose="020F0502020204030204" pitchFamily="34" charset="0"/>
                <a:ea typeface="Calibri" panose="020F0502020204030204" pitchFamily="34" charset="0"/>
                <a:cs typeface="Arial" panose="020B0604020202020204" pitchFamily="34" charset="0"/>
              </a:rPr>
              <a:t>وخامة مقاومة مضادات الميكروبات مدى محدودية برامج الوقاية من العدوى ومكافحتها أو انعدامها، وهذا إلى جانب عدم كفاية إمدادات المياه، وسوء خدمات الإصحاح، وضعف البـِنْية الأساسية للنظافة العامة في المرافق الصحية، من شأنه أن يهدد الأمن الصحي العالمي. </a:t>
            </a:r>
            <a:r>
              <a:rPr lang="ar-EG" sz="1800" kern="100" dirty="0">
                <a:effectLst/>
                <a:latin typeface="Calibri" panose="020F0502020204030204" pitchFamily="34" charset="0"/>
                <a:ea typeface="Calibri" panose="020F0502020204030204" pitchFamily="34" charset="0"/>
                <a:cs typeface="Arial" panose="020B0604020202020204" pitchFamily="34" charset="0"/>
              </a:rPr>
              <a:t>ف</a:t>
            </a:r>
            <a:r>
              <a:rPr lang="ar-SA" sz="1800" kern="100" dirty="0">
                <a:effectLst/>
                <a:latin typeface="Calibri" panose="020F0502020204030204" pitchFamily="34" charset="0"/>
                <a:ea typeface="Calibri" panose="020F0502020204030204" pitchFamily="34" charset="0"/>
                <a:cs typeface="Arial" panose="020B0604020202020204" pitchFamily="34" charset="0"/>
              </a:rPr>
              <a:t>في مثل هذه الفاشيات، أصبحت مرافق الرعاية الصحية أماكن خطيرة لتفاقم الفاشيات بين الموظفين والمرضى وإعادة انتقالها إلى المجتمعات المحلية، بدلًا من أن تكون نقاطًا يمكن السيطرة فيها على المرض</a:t>
            </a:r>
            <a:r>
              <a:rPr lang="ar-EG" sz="1800" kern="100" dirty="0">
                <a:effectLst/>
                <a:latin typeface="Calibri" panose="020F0502020204030204" pitchFamily="34" charset="0"/>
                <a:ea typeface="Calibri" panose="020F0502020204030204" pitchFamily="34" charset="0"/>
                <a:cs typeface="Arial" panose="020B0604020202020204" pitchFamily="34" charset="0"/>
              </a:rPr>
              <a:t>.</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ar-EG" sz="1800" kern="100" dirty="0">
                <a:effectLst/>
                <a:latin typeface="Calibri" panose="020F0502020204030204" pitchFamily="34" charset="0"/>
                <a:ea typeface="Calibri" panose="020F0502020204030204" pitchFamily="34" charset="0"/>
                <a:cs typeface="Arial" panose="020B0604020202020204" pitchFamily="34" charset="0"/>
              </a:rPr>
              <a:t>الوقاية من العدوى ومكافحتها نَهجٌ عمليٌّ مُسندٌ بالبيِّنات لوقاية المرضى والعاملين الصحيين من التعرض للضرر بسبب حالات العدوى التي يمكن توقيها.</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تتطلب فعالية الوقاية من العدوى ومكافحتها اتخاذ إجراءات مستمرة على جميع مستويات النظام الصحي، بدءًا من راسمي السياسات إلى مديري المرافق والعاملين الصحيين ومن يحصلون على الخدمات الصحية</a:t>
            </a:r>
            <a:r>
              <a:rPr lang="ar-EG" sz="1800" kern="100" dirty="0">
                <a:effectLst/>
                <a:latin typeface="Calibri" panose="020F0502020204030204" pitchFamily="34" charset="0"/>
                <a:ea typeface="Calibri" panose="020F0502020204030204" pitchFamily="34" charset="0"/>
                <a:cs typeface="Arial" panose="020B0604020202020204" pitchFamily="34" charset="0"/>
              </a:rPr>
              <a:t>. و</a:t>
            </a:r>
            <a:r>
              <a:rPr lang="ar-SA" sz="1800" kern="100" dirty="0">
                <a:effectLst/>
                <a:latin typeface="Calibri" panose="020F0502020204030204" pitchFamily="34" charset="0"/>
                <a:ea typeface="Calibri" panose="020F0502020204030204" pitchFamily="34" charset="0"/>
                <a:cs typeface="Arial" panose="020B0604020202020204" pitchFamily="34" charset="0"/>
              </a:rPr>
              <a:t>تنظر اللوائح الصحية الدولية</a:t>
            </a:r>
            <a:r>
              <a:rPr lang="ar-EG" sz="1800" kern="100" dirty="0">
                <a:effectLst/>
                <a:latin typeface="Calibri" panose="020F0502020204030204" pitchFamily="34" charset="0"/>
                <a:ea typeface="Calibri" panose="020F0502020204030204" pitchFamily="34" charset="0"/>
                <a:cs typeface="Arial" panose="020B0604020202020204" pitchFamily="34" charset="0"/>
              </a:rPr>
              <a:t> (2005) </a:t>
            </a:r>
            <a:r>
              <a:rPr lang="ar-SA" sz="1800" kern="100" dirty="0">
                <a:effectLst/>
                <a:latin typeface="Calibri" panose="020F0502020204030204" pitchFamily="34" charset="0"/>
                <a:ea typeface="Calibri" panose="020F0502020204030204" pitchFamily="34" charset="0"/>
                <a:cs typeface="Arial" panose="020B0604020202020204" pitchFamily="34" charset="0"/>
              </a:rPr>
              <a:t>إلى فعالية الوقاية من العدوى ومكافحتها بوصفها إحدى الاستراتيجيات الرئيسية للتعامل مع تهديدات الصحة العامة التي تثير قلقًا دوليًّا</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وفي الآونة الأخيرة، سلطت أهداف التنمية المستدامة التي أطلقتها الأمم المتحدة الضوء على أهمية الوقاية من العدوى ومكافحتها بوصفها أحد العوامل المساهمة في تقديم خدمات صحية مأمونة وفعالة وعالية الجودة، لا سيما ما يتعلق منها بالمياه والإصحاح والنظافة الشخصية، والتغطية الصحية الجيدة والشاملة</a:t>
            </a:r>
            <a:r>
              <a:rPr lang="ar-EG" sz="1800" kern="100" dirty="0">
                <a:effectLst/>
                <a:latin typeface="Calibri" panose="020F0502020204030204" pitchFamily="34" charset="0"/>
                <a:ea typeface="Calibri" panose="020F0502020204030204" pitchFamily="34" charset="0"/>
                <a:cs typeface="Arial" panose="020B0604020202020204" pitchFamily="34" charset="0"/>
              </a:rPr>
              <a:t>.</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9102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Shape 43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37" name="Shape 437"/>
          <p:cNvSpPr>
            <a:spLocks noGrp="1"/>
          </p:cNvSpPr>
          <p:nvPr>
            <p:ph type="body" sz="quarter" idx="1"/>
          </p:nvPr>
        </p:nvSpPr>
        <p:spPr>
          <a:prstGeom prst="rect">
            <a:avLst/>
          </a:prstGeom>
        </p:spPr>
        <p:txBody>
          <a:bodyPr rtlCol="1"/>
          <a:lstStyle/>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الاحتياطات القياسية هي حجر الزاوية للوقاية من العدوى في جميع أماكن الرعاية الصحية</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وهي مجموعةٌ من الاحتياطات التي تهدف إلى وقاية كلٍّ من العاملين في مجال الرعاية الصحية والمرضى من العوامل المُعْدية</a:t>
            </a:r>
            <a:r>
              <a:rPr lang="ar-EG" sz="1800" kern="100" dirty="0">
                <a:effectLst/>
                <a:latin typeface="Calibri" panose="020F0502020204030204" pitchFamily="34" charset="0"/>
                <a:ea typeface="Calibri" panose="020F0502020204030204" pitchFamily="34" charset="0"/>
                <a:cs typeface="Arial" panose="020B0604020202020204" pitchFamily="34" charset="0"/>
              </a:rPr>
              <a:t>. و</a:t>
            </a:r>
            <a:r>
              <a:rPr lang="ar-SA" sz="1800" kern="100" dirty="0">
                <a:effectLst/>
                <a:latin typeface="Calibri" panose="020F0502020204030204" pitchFamily="34" charset="0"/>
                <a:ea typeface="Calibri" panose="020F0502020204030204" pitchFamily="34" charset="0"/>
                <a:cs typeface="Arial" panose="020B0604020202020204" pitchFamily="34" charset="0"/>
              </a:rPr>
              <a:t>يُوصى بتطبيق الاحتياطات القياسية أثناء تقديم الرعاية لجميع المرضى، بغض النظر عن تشخيصهم بأنهم حالة مُشتبه فيها أو مؤكدة في أيٍّ من أماكن الرعاية الصحية</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Arial" panose="020B0604020202020204" pitchFamily="34" charset="0"/>
              </a:rPr>
              <a:t> </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تُعدُّ احتياطات مكافحة انتقال العدوى احتياطات إضافية تُستخدم في حالة المرضى المشتبه أو المؤكد أنهم مُصابون بعدوى أو مستعمرات لمُمرضات معينة يُعرف نمط انتقالها</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وهي تُطبق جنبًا إلى جنب مع الاحتياطات القياسية</a:t>
            </a:r>
            <a:r>
              <a:rPr lang="ar-EG" sz="1800" kern="100" dirty="0">
                <a:effectLst/>
                <a:latin typeface="Calibri" panose="020F0502020204030204" pitchFamily="34" charset="0"/>
                <a:ea typeface="Calibri" panose="020F0502020204030204" pitchFamily="34" charset="0"/>
                <a:cs typeface="Arial" panose="020B0604020202020204" pitchFamily="34" charset="0"/>
              </a:rPr>
              <a:t>.</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Arial" panose="020B0604020202020204" pitchFamily="34" charset="0"/>
              </a:rPr>
              <a:t> </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تشمل احتياطات مكافحة انتقال العدوى</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التلامس</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قُطيرات الرذاذ</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عن طريق الهواء</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Arial" panose="020B0604020202020204" pitchFamily="34" charset="0"/>
              </a:rPr>
              <a:t> </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يعتمد نوع الاحتياط المُستخدم مع المريض على طريقة انتقال المُمْرض المشتبه فيه أو المؤكد</a:t>
            </a:r>
            <a:r>
              <a:rPr lang="en-US"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وسيُناقش ذلك في وحدة تدريبية لاحقة</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تقييم المخاطر هو مفهوم يتعين على كل عاملٍ في مجال الرعاية الصحية أن يكون قادرًا على تطبيقه لتحديد مصادر العدوى أو الإجراءات التي يمكن أن تؤدي إلى الإصابة بالعدوى سواء لأنفسهم أو لمرضاهم</a:t>
            </a:r>
            <a:r>
              <a:rPr lang="en-US"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وهو يعتمد على فهم «لماذا» تُنفذ إجراءات الوقاية من العدوى ومكافحتها، وليس فقط معرفة «ما» هي</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على جميع العاملين في مجال الرعاية الصحية أن يُقيِّموا باستمرار المخاطر المرتبطة بالأنشطة التي ينفذونها.</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71045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 name="Shape 44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43" name="Shape 443"/>
          <p:cNvSpPr>
            <a:spLocks noGrp="1"/>
          </p:cNvSpPr>
          <p:nvPr>
            <p:ph type="body" sz="quarter" idx="1"/>
          </p:nvPr>
        </p:nvSpPr>
        <p:spPr>
          <a:prstGeom prst="rect">
            <a:avLst/>
          </a:prstGeom>
        </p:spPr>
        <p:txBody>
          <a:bodyPr rtlCol="1"/>
          <a:lstStyle/>
          <a:p>
            <a:pPr marL="0" marR="0" algn="r" rtl="1">
              <a:lnSpc>
                <a:spcPct val="107000"/>
              </a:lnSpc>
              <a:spcBef>
                <a:spcPts val="0"/>
              </a:spcBef>
              <a:spcAft>
                <a:spcPts val="800"/>
              </a:spcAft>
            </a:pPr>
            <a:r>
              <a:rPr lang="ar-SA" sz="1800" kern="100" dirty="0">
                <a:effectLst/>
                <a:latin typeface="Calibri" panose="020F0502020204030204" pitchFamily="34" charset="0"/>
                <a:ea typeface="Calibri" panose="020F0502020204030204" pitchFamily="34" charset="0"/>
                <a:cs typeface="Arial" panose="020B0604020202020204" pitchFamily="34" charset="0"/>
              </a:rPr>
              <a:t>تتضمن الاحتياطات القياسية عدة عناصر أساسية</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وتشمل</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342900" marR="0" lvl="0" indent="-342900" algn="r" rtl="1">
              <a:lnSpc>
                <a:spcPct val="107000"/>
              </a:lnSpc>
              <a:spcBef>
                <a:spcPts val="0"/>
              </a:spcBef>
              <a:spcAft>
                <a:spcPts val="800"/>
              </a:spcAft>
              <a:buFont typeface="+mj-lt"/>
              <a:buAutoNum type="arabicPeriod"/>
              <a:tabLst>
                <a:tab pos="457200" algn="l"/>
              </a:tabLst>
            </a:pPr>
            <a:r>
              <a:rPr lang="ar-EG" sz="1800" kern="100" dirty="0">
                <a:effectLst/>
                <a:latin typeface="Calibri" panose="020F0502020204030204" pitchFamily="34" charset="0"/>
                <a:ea typeface="Calibri" panose="020F0502020204030204" pitchFamily="34" charset="0"/>
                <a:cs typeface="Arial" panose="020B0604020202020204" pitchFamily="34" charset="0"/>
              </a:rPr>
              <a:t>تنظيف </a:t>
            </a:r>
            <a:r>
              <a:rPr lang="ar-SA" sz="1800" kern="100" dirty="0">
                <a:effectLst/>
                <a:latin typeface="Calibri" panose="020F0502020204030204" pitchFamily="34" charset="0"/>
                <a:ea typeface="Calibri" panose="020F0502020204030204" pitchFamily="34" charset="0"/>
                <a:cs typeface="Arial" panose="020B0604020202020204" pitchFamily="34" charset="0"/>
              </a:rPr>
              <a:t>يديك</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342900" marR="0" lvl="0" indent="-342900" algn="r" rtl="1">
              <a:lnSpc>
                <a:spcPct val="107000"/>
              </a:lnSpc>
              <a:spcBef>
                <a:spcPts val="0"/>
              </a:spcBef>
              <a:spcAft>
                <a:spcPts val="800"/>
              </a:spcAft>
              <a:buFont typeface="+mj-lt"/>
              <a:buAutoNum type="arabicPeriod"/>
              <a:tabLst>
                <a:tab pos="457200" algn="l"/>
              </a:tabLst>
            </a:pPr>
            <a:r>
              <a:rPr lang="ar-EG" sz="1800" kern="100" dirty="0">
                <a:effectLst/>
                <a:latin typeface="Calibri" panose="020F0502020204030204" pitchFamily="34" charset="0"/>
                <a:ea typeface="Calibri" panose="020F0502020204030204" pitchFamily="34" charset="0"/>
                <a:cs typeface="Arial" panose="020B0604020202020204" pitchFamily="34" charset="0"/>
              </a:rPr>
              <a:t>تنظيف </a:t>
            </a:r>
            <a:r>
              <a:rPr lang="ar-SA" sz="1800" kern="100" dirty="0">
                <a:effectLst/>
                <a:latin typeface="Calibri" panose="020F0502020204030204" pitchFamily="34" charset="0"/>
                <a:ea typeface="Calibri" panose="020F0502020204030204" pitchFamily="34" charset="0"/>
                <a:cs typeface="Arial" panose="020B0604020202020204" pitchFamily="34" charset="0"/>
              </a:rPr>
              <a:t>الجهاز التنفسي</a:t>
            </a:r>
            <a:r>
              <a:rPr lang="ar-EG" sz="1800" kern="100" dirty="0">
                <a:effectLst/>
                <a:latin typeface="Calibri" panose="020F0502020204030204" pitchFamily="34" charset="0"/>
                <a:ea typeface="Calibri" panose="020F0502020204030204" pitchFamily="34" charset="0"/>
                <a:cs typeface="Arial" panose="020B0604020202020204" pitchFamily="34" charset="0"/>
              </a:rPr>
              <a:t> - </a:t>
            </a:r>
            <a:r>
              <a:rPr lang="ar-SA" sz="1800" kern="100" dirty="0">
                <a:effectLst/>
                <a:latin typeface="Calibri" panose="020F0502020204030204" pitchFamily="34" charset="0"/>
                <a:ea typeface="Calibri" panose="020F0502020204030204" pitchFamily="34" charset="0"/>
                <a:cs typeface="Arial" panose="020B0604020202020204" pitchFamily="34" charset="0"/>
              </a:rPr>
              <a:t>تغطية الأنف والفم عند السعال والعطس</a:t>
            </a:r>
            <a:r>
              <a:rPr lang="ar-EG" sz="1800" kern="100" dirty="0">
                <a:effectLst/>
                <a:latin typeface="Calibri" panose="020F0502020204030204" pitchFamily="34" charset="0"/>
                <a:ea typeface="Calibri" panose="020F0502020204030204" pitchFamily="34" charset="0"/>
                <a:cs typeface="Arial" panose="020B0604020202020204" pitchFamily="34" charset="0"/>
              </a:rPr>
              <a:t>.</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mj-lt"/>
              <a:buAutoNum type="arabicPeriod"/>
              <a:tabLst>
                <a:tab pos="457200" algn="l"/>
              </a:tabLst>
            </a:pPr>
            <a:r>
              <a:rPr lang="ar-SA" sz="1800" kern="100" dirty="0">
                <a:effectLst/>
                <a:latin typeface="Calibri" panose="020F0502020204030204" pitchFamily="34" charset="0"/>
                <a:ea typeface="Calibri" panose="020F0502020204030204" pitchFamily="34" charset="0"/>
                <a:cs typeface="Arial" panose="020B0604020202020204" pitchFamily="34" charset="0"/>
              </a:rPr>
              <a:t>ارتدِ</a:t>
            </a:r>
            <a:r>
              <a:rPr lang="ar-EG" sz="1800" kern="100" dirty="0" err="1">
                <a:effectLst/>
                <a:latin typeface="Calibri" panose="020F0502020204030204" pitchFamily="34" charset="0"/>
                <a:ea typeface="Calibri" panose="020F0502020204030204" pitchFamily="34" charset="0"/>
                <a:cs typeface="Arial" panose="020B0604020202020204" pitchFamily="34" charset="0"/>
              </a:rPr>
              <a:t>اء</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معدات الوقاية الشخصية وفقًا لتقييمك للخطر</a:t>
            </a:r>
            <a:r>
              <a:rPr lang="ar-EG" sz="1800" kern="100" dirty="0">
                <a:effectLst/>
                <a:latin typeface="Calibri" panose="020F0502020204030204" pitchFamily="34" charset="0"/>
                <a:ea typeface="Calibri" panose="020F0502020204030204" pitchFamily="34" charset="0"/>
                <a:cs typeface="Arial" panose="020B0604020202020204" pitchFamily="34" charset="0"/>
              </a:rPr>
              <a:t>.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Font typeface="+mj-lt"/>
              <a:buAutoNum type="arabicPeriod"/>
              <a:tabLst>
                <a:tab pos="457200" algn="l"/>
              </a:tabLst>
            </a:pPr>
            <a:r>
              <a:rPr lang="ar-EG" sz="1800" kern="100" dirty="0">
                <a:effectLst/>
                <a:latin typeface="Calibri" panose="020F0502020204030204" pitchFamily="34" charset="0"/>
                <a:ea typeface="Calibri" panose="020F0502020204030204" pitchFamily="34" charset="0"/>
                <a:cs typeface="Arial" panose="020B0604020202020204" pitchFamily="34" charset="0"/>
              </a:rPr>
              <a:t>ال</a:t>
            </a:r>
            <a:r>
              <a:rPr lang="ar-SA" sz="1800" kern="100" dirty="0">
                <a:effectLst/>
                <a:latin typeface="Calibri" panose="020F0502020204030204" pitchFamily="34" charset="0"/>
                <a:ea typeface="Calibri" panose="020F0502020204030204" pitchFamily="34" charset="0"/>
                <a:cs typeface="Arial" panose="020B0604020202020204" pitchFamily="34" charset="0"/>
              </a:rPr>
              <a:t>تعامل مع الأدوات الحادة بحرص، </a:t>
            </a:r>
            <a:r>
              <a:rPr lang="ar-SA" sz="1800" kern="100" dirty="0" err="1">
                <a:effectLst/>
                <a:latin typeface="Calibri" panose="020F0502020204030204" pitchFamily="34" charset="0"/>
                <a:ea typeface="Calibri" panose="020F0502020204030204" pitchFamily="34" charset="0"/>
                <a:cs typeface="Arial" panose="020B0604020202020204" pitchFamily="34" charset="0"/>
              </a:rPr>
              <a:t>واستخد</a:t>
            </a:r>
            <a:r>
              <a:rPr lang="ar-EG" sz="1800" kern="100" dirty="0">
                <a:effectLst/>
                <a:latin typeface="Calibri" panose="020F0502020204030204" pitchFamily="34" charset="0"/>
                <a:ea typeface="Calibri" panose="020F0502020204030204" pitchFamily="34" charset="0"/>
                <a:cs typeface="Arial" panose="020B0604020202020204" pitchFamily="34" charset="0"/>
              </a:rPr>
              <a:t>ا</a:t>
            </a:r>
            <a:r>
              <a:rPr lang="ar-SA" sz="1800" kern="100" dirty="0">
                <a:effectLst/>
                <a:latin typeface="Calibri" panose="020F0502020204030204" pitchFamily="34" charset="0"/>
                <a:ea typeface="Calibri" panose="020F0502020204030204" pitchFamily="34" charset="0"/>
                <a:cs typeface="Arial" panose="020B0604020202020204" pitchFamily="34" charset="0"/>
              </a:rPr>
              <a:t>م التقنية المانعة للتلوث لإعطاء الحقن</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342900" marR="0" lvl="0" indent="-342900" algn="r" rtl="1">
              <a:lnSpc>
                <a:spcPct val="107000"/>
              </a:lnSpc>
              <a:spcBef>
                <a:spcPts val="0"/>
              </a:spcBef>
              <a:spcAft>
                <a:spcPts val="800"/>
              </a:spcAft>
              <a:buFont typeface="+mj-lt"/>
              <a:buAutoNum type="arabicPeriod"/>
              <a:tabLst>
                <a:tab pos="457200" algn="l"/>
              </a:tabLst>
            </a:pPr>
            <a:r>
              <a:rPr lang="ar-EG" sz="1800" kern="100" dirty="0">
                <a:effectLst/>
                <a:latin typeface="Calibri" panose="020F0502020204030204" pitchFamily="34" charset="0"/>
                <a:ea typeface="Calibri" panose="020F0502020204030204" pitchFamily="34" charset="0"/>
                <a:cs typeface="Arial" panose="020B0604020202020204" pitchFamily="34" charset="0"/>
              </a:rPr>
              <a:t>تنظيف </a:t>
            </a:r>
            <a:r>
              <a:rPr lang="ar-SA" sz="1800" kern="100" dirty="0">
                <a:effectLst/>
                <a:latin typeface="Calibri" panose="020F0502020204030204" pitchFamily="34" charset="0"/>
                <a:ea typeface="Calibri" panose="020F0502020204030204" pitchFamily="34" charset="0"/>
                <a:cs typeface="Arial" panose="020B0604020202020204" pitchFamily="34" charset="0"/>
              </a:rPr>
              <a:t>معدات رعاية المرضى </a:t>
            </a:r>
            <a:r>
              <a:rPr lang="ar-EG" sz="1800" kern="100" dirty="0">
                <a:effectLst/>
                <a:latin typeface="Calibri" panose="020F0502020204030204" pitchFamily="34" charset="0"/>
                <a:ea typeface="Calibri" panose="020F0502020204030204" pitchFamily="34" charset="0"/>
                <a:cs typeface="Arial" panose="020B0604020202020204" pitchFamily="34" charset="0"/>
              </a:rPr>
              <a:t>وتطهيرها وتعقيمها </a:t>
            </a:r>
            <a:r>
              <a:rPr lang="ar-SA" sz="1800" kern="100" dirty="0">
                <a:effectLst/>
                <a:latin typeface="Calibri" panose="020F0502020204030204" pitchFamily="34" charset="0"/>
                <a:ea typeface="Calibri" panose="020F0502020204030204" pitchFamily="34" charset="0"/>
                <a:cs typeface="Arial" panose="020B0604020202020204" pitchFamily="34" charset="0"/>
              </a:rPr>
              <a:t>على نحوٍ سليم</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342900" marR="0" lvl="0" indent="-342900" algn="r" rtl="1">
              <a:lnSpc>
                <a:spcPct val="107000"/>
              </a:lnSpc>
              <a:spcBef>
                <a:spcPts val="0"/>
              </a:spcBef>
              <a:spcAft>
                <a:spcPts val="800"/>
              </a:spcAft>
              <a:buFont typeface="+mj-lt"/>
              <a:buAutoNum type="arabicPeriod"/>
              <a:tabLst>
                <a:tab pos="457200" algn="l"/>
              </a:tabLst>
            </a:pPr>
            <a:r>
              <a:rPr lang="ar-EG" sz="1800" kern="100" dirty="0">
                <a:effectLst/>
                <a:latin typeface="Calibri" panose="020F0502020204030204" pitchFamily="34" charset="0"/>
                <a:ea typeface="Calibri" panose="020F0502020204030204" pitchFamily="34" charset="0"/>
                <a:cs typeface="Arial" panose="020B0604020202020204" pitchFamily="34" charset="0"/>
              </a:rPr>
              <a:t>الحفاظ </a:t>
            </a:r>
            <a:r>
              <a:rPr lang="ar-SA" sz="1800" kern="100" dirty="0">
                <a:effectLst/>
                <a:latin typeface="Calibri" panose="020F0502020204030204" pitchFamily="34" charset="0"/>
                <a:ea typeface="Calibri" panose="020F0502020204030204" pitchFamily="34" charset="0"/>
                <a:cs typeface="Arial" panose="020B0604020202020204" pitchFamily="34" charset="0"/>
              </a:rPr>
              <a:t>على نظافة البيئة وتطهيرها</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342900" marR="0" lvl="0" indent="-342900" algn="r" rtl="1">
              <a:lnSpc>
                <a:spcPct val="107000"/>
              </a:lnSpc>
              <a:spcBef>
                <a:spcPts val="0"/>
              </a:spcBef>
              <a:spcAft>
                <a:spcPts val="800"/>
              </a:spcAft>
              <a:buFont typeface="+mj-lt"/>
              <a:buAutoNum type="arabicPeriod"/>
              <a:tabLst>
                <a:tab pos="457200" algn="l"/>
              </a:tabLst>
            </a:pPr>
            <a:r>
              <a:rPr lang="ar-SA" sz="1800" kern="100" dirty="0">
                <a:effectLst/>
                <a:latin typeface="Calibri" panose="020F0502020204030204" pitchFamily="34" charset="0"/>
                <a:ea typeface="Calibri" panose="020F0502020204030204" pitchFamily="34" charset="0"/>
                <a:cs typeface="Arial" panose="020B0604020202020204" pitchFamily="34" charset="0"/>
              </a:rPr>
              <a:t>مناولة البياضات المتسخة وتنظيفها بطريقة مأمونة</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342900" marR="0" lvl="0" indent="-342900" algn="r" rtl="1">
              <a:lnSpc>
                <a:spcPct val="107000"/>
              </a:lnSpc>
              <a:spcBef>
                <a:spcPts val="0"/>
              </a:spcBef>
              <a:spcAft>
                <a:spcPts val="800"/>
              </a:spcAft>
              <a:buFont typeface="+mj-lt"/>
              <a:buAutoNum type="arabicPeriod"/>
              <a:tabLst>
                <a:tab pos="457200" algn="l"/>
              </a:tabLst>
            </a:pPr>
            <a:r>
              <a:rPr lang="ar-SA" sz="1800" kern="100" dirty="0">
                <a:effectLst/>
                <a:latin typeface="Calibri" panose="020F0502020204030204" pitchFamily="34" charset="0"/>
                <a:ea typeface="Calibri" panose="020F0502020204030204" pitchFamily="34" charset="0"/>
                <a:cs typeface="Arial" panose="020B0604020202020204" pitchFamily="34" charset="0"/>
              </a:rPr>
              <a:t>التخلص من النفايات بطريقة صحيحة</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a:p>
            <a:pPr marL="0" marR="0" algn="r" rtl="1">
              <a:lnSpc>
                <a:spcPct val="107000"/>
              </a:lnSpc>
              <a:spcBef>
                <a:spcPts val="0"/>
              </a:spcBef>
              <a:spcAft>
                <a:spcPts val="800"/>
              </a:spcAft>
            </a:pPr>
            <a:r>
              <a:rPr lang="en-US" sz="1800" kern="100" dirty="0">
                <a:effectLst/>
                <a:latin typeface="Calibri" panose="020F0502020204030204" pitchFamily="34" charset="0"/>
                <a:ea typeface="Calibri" panose="020F0502020204030204" pitchFamily="34" charset="0"/>
                <a:cs typeface="Arial" panose="020B0604020202020204" pitchFamily="34" charset="0"/>
              </a:rPr>
              <a:t> </a:t>
            </a:r>
            <a:r>
              <a:rPr lang="ar-SA" sz="1800" kern="100" dirty="0">
                <a:effectLst/>
                <a:latin typeface="Calibri" panose="020F0502020204030204" pitchFamily="34" charset="0"/>
                <a:ea typeface="Calibri" panose="020F0502020204030204" pitchFamily="34" charset="0"/>
                <a:cs typeface="Arial" panose="020B0604020202020204" pitchFamily="34" charset="0"/>
              </a:rPr>
              <a:t>وسنتناول كل هذه العناصر بمزيد من التفصيل فيما بعد</a:t>
            </a:r>
            <a:r>
              <a:rPr lang="en-US" sz="1800" kern="100" dirty="0">
                <a:effectLst/>
                <a:latin typeface="Calibri" panose="020F0502020204030204" pitchFamily="34" charset="0"/>
                <a:ea typeface="Calibri" panose="020F0502020204030204" pitchFamily="34" charset="0"/>
                <a:cs typeface="Arial" panose="020B0604020202020204" pitchFamily="34" charset="0"/>
              </a:rPr>
              <a:t>.</a:t>
            </a:r>
          </a:p>
        </p:txBody>
      </p:sp>
    </p:spTree>
    <p:extLst>
      <p:ext uri="{BB962C8B-B14F-4D97-AF65-F5344CB8AC3E}">
        <p14:creationId xmlns:p14="http://schemas.microsoft.com/office/powerpoint/2010/main" val="1989599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Shape 45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52" name="Shape 452"/>
          <p:cNvSpPr>
            <a:spLocks noGrp="1"/>
          </p:cNvSpPr>
          <p:nvPr>
            <p:ph type="body" sz="quarter" idx="1"/>
          </p:nvPr>
        </p:nvSpPr>
        <p:spPr>
          <a:prstGeom prst="rect">
            <a:avLst/>
          </a:prstGeom>
        </p:spPr>
        <p:txBody>
          <a:bodyPr rtlCol="1"/>
          <a:lstStyle/>
          <a:p>
            <a:pPr rtl="1">
              <a:defRPr sz="1600"/>
            </a:pPr>
            <a:r>
              <a:rPr dirty="0" err="1"/>
              <a:t>تتضمن</a:t>
            </a:r>
            <a:r>
              <a:rPr dirty="0"/>
              <a:t> </a:t>
            </a:r>
            <a:r>
              <a:rPr dirty="0" err="1"/>
              <a:t>الاحتياطات</a:t>
            </a:r>
            <a:r>
              <a:rPr dirty="0"/>
              <a:t> </a:t>
            </a:r>
            <a:r>
              <a:rPr dirty="0" err="1"/>
              <a:t>القياسية</a:t>
            </a:r>
            <a:r>
              <a:rPr dirty="0"/>
              <a:t> </a:t>
            </a:r>
            <a:r>
              <a:rPr dirty="0" err="1"/>
              <a:t>عدة</a:t>
            </a:r>
            <a:r>
              <a:rPr dirty="0"/>
              <a:t> </a:t>
            </a:r>
            <a:r>
              <a:rPr dirty="0" err="1"/>
              <a:t>عناصر</a:t>
            </a:r>
            <a:r>
              <a:rPr dirty="0"/>
              <a:t> </a:t>
            </a:r>
            <a:r>
              <a:rPr dirty="0" err="1"/>
              <a:t>أساسية</a:t>
            </a:r>
            <a:r>
              <a:rPr lang="ar-EG" dirty="0"/>
              <a:t>، </a:t>
            </a:r>
            <a:r>
              <a:rPr dirty="0" err="1"/>
              <a:t>وتشمل</a:t>
            </a:r>
            <a:r>
              <a:rPr dirty="0"/>
              <a:t>:</a:t>
            </a:r>
            <a:endParaRPr lang="ar-EG" dirty="0"/>
          </a:p>
          <a:p>
            <a:pPr marL="342900" indent="-342900" rtl="1">
              <a:buFont typeface="+mj-lt"/>
              <a:buAutoNum type="arabicPeriod"/>
              <a:defRPr sz="1600"/>
            </a:pPr>
            <a:r>
              <a:rPr lang="ar-EG" dirty="0">
                <a:latin typeface="Sakkal Majalla" panose="02000000000000000000" pitchFamily="2" charset="-78"/>
                <a:cs typeface="Sakkal Majalla" panose="02000000000000000000" pitchFamily="2" charset="-78"/>
              </a:rPr>
              <a:t>تنظيف يديك.</a:t>
            </a:r>
          </a:p>
          <a:p>
            <a:pPr marL="342900" indent="-342900" rtl="1">
              <a:buFont typeface="+mj-lt"/>
              <a:buAutoNum type="arabicPeriod"/>
              <a:defRPr sz="1600"/>
            </a:pPr>
            <a:r>
              <a:rPr lang="ar-EG" dirty="0">
                <a:latin typeface="Sakkal Majalla" panose="02000000000000000000" pitchFamily="2" charset="-78"/>
                <a:cs typeface="Sakkal Majalla" panose="02000000000000000000" pitchFamily="2" charset="-78"/>
              </a:rPr>
              <a:t>تنظيف الجهاز التنفسي - تغطية الأنف والفم عند السعال والعطس.</a:t>
            </a:r>
          </a:p>
          <a:p>
            <a:pPr marL="342900" indent="-342900" rtl="1">
              <a:buFont typeface="+mj-lt"/>
              <a:buAutoNum type="arabicPeriod"/>
              <a:defRPr sz="1600"/>
            </a:pPr>
            <a:r>
              <a:rPr lang="ar-EG" dirty="0">
                <a:latin typeface="Sakkal Majalla" panose="02000000000000000000" pitchFamily="2" charset="-78"/>
                <a:cs typeface="Sakkal Majalla" panose="02000000000000000000" pitchFamily="2" charset="-78"/>
              </a:rPr>
              <a:t>ارتدِاء معدات الوقاية الشخصية وفقًا لتقييمك للخطر. </a:t>
            </a:r>
          </a:p>
          <a:p>
            <a:pPr marL="342900" indent="-342900" rtl="1">
              <a:buFont typeface="+mj-lt"/>
              <a:buAutoNum type="arabicPeriod"/>
              <a:defRPr sz="1600"/>
            </a:pPr>
            <a:r>
              <a:rPr lang="ar-EG" dirty="0">
                <a:latin typeface="Sakkal Majalla" panose="02000000000000000000" pitchFamily="2" charset="-78"/>
                <a:cs typeface="Sakkal Majalla" panose="02000000000000000000" pitchFamily="2" charset="-78"/>
              </a:rPr>
              <a:t>التعامل مع الأدوات الحادة بحرص، واستخدام التقنية المانعة للتلوث لإعطاء الحقن.</a:t>
            </a:r>
          </a:p>
          <a:p>
            <a:pPr marL="342900" indent="-342900" rtl="1">
              <a:buFont typeface="+mj-lt"/>
              <a:buAutoNum type="arabicPeriod"/>
              <a:defRPr sz="1600"/>
            </a:pPr>
            <a:r>
              <a:rPr lang="ar-EG" dirty="0">
                <a:latin typeface="Sakkal Majalla" panose="02000000000000000000" pitchFamily="2" charset="-78"/>
                <a:cs typeface="Sakkal Majalla" panose="02000000000000000000" pitchFamily="2" charset="-78"/>
              </a:rPr>
              <a:t>تنظيف معدات رعاية المرضى وتطهيرها وتعقيمها على نحوٍ سليم.</a:t>
            </a:r>
          </a:p>
          <a:p>
            <a:pPr marL="342900" indent="-342900" rtl="1">
              <a:buFont typeface="+mj-lt"/>
              <a:buAutoNum type="arabicPeriod"/>
              <a:defRPr sz="1600"/>
            </a:pPr>
            <a:r>
              <a:rPr lang="ar-EG" dirty="0">
                <a:latin typeface="Sakkal Majalla" panose="02000000000000000000" pitchFamily="2" charset="-78"/>
                <a:cs typeface="Sakkal Majalla" panose="02000000000000000000" pitchFamily="2" charset="-78"/>
              </a:rPr>
              <a:t>الحفاظ على نظافة البيئة وتطهيرها.</a:t>
            </a:r>
          </a:p>
          <a:p>
            <a:pPr marL="342900" indent="-342900" rtl="1">
              <a:buFont typeface="+mj-lt"/>
              <a:buAutoNum type="arabicPeriod"/>
              <a:defRPr sz="1600"/>
            </a:pPr>
            <a:r>
              <a:rPr lang="ar-EG" dirty="0">
                <a:latin typeface="Sakkal Majalla" panose="02000000000000000000" pitchFamily="2" charset="-78"/>
                <a:cs typeface="Sakkal Majalla" panose="02000000000000000000" pitchFamily="2" charset="-78"/>
              </a:rPr>
              <a:t>مناولة البياضات المتسخة وتنظيفها بطريقة مأمونة.</a:t>
            </a:r>
          </a:p>
          <a:p>
            <a:pPr marL="342900" indent="-342900" rtl="1">
              <a:buFont typeface="+mj-lt"/>
              <a:buAutoNum type="arabicPeriod"/>
              <a:defRPr sz="1600"/>
            </a:pPr>
            <a:r>
              <a:rPr lang="ar-EG" dirty="0">
                <a:latin typeface="Sakkal Majalla" panose="02000000000000000000" pitchFamily="2" charset="-78"/>
                <a:cs typeface="Sakkal Majalla" panose="02000000000000000000" pitchFamily="2" charset="-78"/>
              </a:rPr>
              <a:t>التخلص من النفايات بطريقة صحيحة.</a:t>
            </a:r>
          </a:p>
          <a:p>
            <a:pPr rtl="1">
              <a:defRPr sz="1600"/>
            </a:pPr>
            <a:endParaRPr lang="ar-EG" dirty="0"/>
          </a:p>
          <a:p>
            <a:pPr rtl="1">
              <a:defRPr sz="1600"/>
            </a:pPr>
            <a:r>
              <a:rPr dirty="0" err="1"/>
              <a:t>وسنتناول</a:t>
            </a:r>
            <a:r>
              <a:rPr dirty="0"/>
              <a:t> </a:t>
            </a:r>
            <a:r>
              <a:rPr dirty="0" err="1"/>
              <a:t>كل</a:t>
            </a:r>
            <a:r>
              <a:rPr dirty="0"/>
              <a:t> </a:t>
            </a:r>
            <a:r>
              <a:rPr dirty="0" err="1"/>
              <a:t>هذه</a:t>
            </a:r>
            <a:r>
              <a:rPr dirty="0"/>
              <a:t> </a:t>
            </a:r>
            <a:r>
              <a:rPr dirty="0" err="1"/>
              <a:t>العناصر</a:t>
            </a:r>
            <a:r>
              <a:rPr dirty="0"/>
              <a:t> </a:t>
            </a:r>
            <a:r>
              <a:rPr dirty="0" err="1"/>
              <a:t>بمزيد</a:t>
            </a:r>
            <a:r>
              <a:rPr dirty="0"/>
              <a:t> </a:t>
            </a:r>
            <a:r>
              <a:rPr dirty="0" err="1"/>
              <a:t>من</a:t>
            </a:r>
            <a:r>
              <a:rPr dirty="0"/>
              <a:t> </a:t>
            </a:r>
            <a:r>
              <a:rPr dirty="0" err="1"/>
              <a:t>التفصيل</a:t>
            </a:r>
            <a:r>
              <a:rPr dirty="0"/>
              <a:t> </a:t>
            </a:r>
            <a:r>
              <a:rPr dirty="0" err="1"/>
              <a:t>فيما</a:t>
            </a:r>
            <a:r>
              <a:rPr dirty="0"/>
              <a:t> </a:t>
            </a:r>
            <a:r>
              <a:rPr dirty="0" err="1"/>
              <a:t>بعد</a:t>
            </a:r>
            <a:r>
              <a:rPr dirty="0"/>
              <a:t>.</a:t>
            </a:r>
          </a:p>
          <a:p>
            <a:pPr rtl="1">
              <a:defRPr sz="1600"/>
            </a:pPr>
            <a:endParaRPr dirty="0"/>
          </a:p>
        </p:txBody>
      </p:sp>
    </p:spTree>
    <p:extLst>
      <p:ext uri="{BB962C8B-B14F-4D97-AF65-F5344CB8AC3E}">
        <p14:creationId xmlns:p14="http://schemas.microsoft.com/office/powerpoint/2010/main" val="13679427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1"/>
            <a:ext cx="12192000" cy="4354825"/>
          </a:xfrm>
          <a:prstGeom prst="rect">
            <a:avLst/>
          </a:prstGeom>
          <a:solidFill>
            <a:srgbClr val="ECF2F8"/>
          </a:solidFill>
          <a:ln w="12700">
            <a:miter lim="400000"/>
          </a:ln>
        </p:spPr>
        <p:txBody>
          <a:bodyPr lIns="45719" rIns="45719" rtlCol="1" anchor="ctr"/>
          <a:lstStyle/>
          <a:p>
            <a:pPr algn="ctr" rtl="1">
              <a:defRPr sz="500">
                <a:solidFill>
                  <a:srgbClr val="FFFFFF"/>
                </a:solidFill>
                <a:latin typeface="+mn-lt"/>
                <a:ea typeface="+mn-ea"/>
                <a:cs typeface="+mn-cs"/>
                <a:sym typeface="Source Sans Pro Regular"/>
              </a:defRPr>
            </a:pP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4"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pic>
        <p:nvPicPr>
          <p:cNvPr id="28" name="Picture 18" descr="Picture 18"/>
          <p:cNvPicPr>
            <a:picLocks noChangeAspect="1"/>
          </p:cNvPicPr>
          <p:nvPr/>
        </p:nvPicPr>
        <p:blipFill>
          <a:blip r:embed="rId4"/>
          <a:stretch>
            <a:fillRect/>
          </a:stretch>
        </p:blipFill>
        <p:spPr>
          <a:xfrm>
            <a:off x="9002489" y="5116962"/>
            <a:ext cx="2823416" cy="908686"/>
          </a:xfrm>
          <a:prstGeom prst="rect">
            <a:avLst/>
          </a:prstGeom>
          <a:ln w="12700">
            <a:miter lim="400000"/>
          </a:ln>
        </p:spPr>
      </p:pic>
      <p:pic>
        <p:nvPicPr>
          <p:cNvPr id="29" name="Picture 19" descr="Picture 19"/>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30" name="Body Level One…"/>
          <p:cNvSpPr txBox="1">
            <a:spLocks noGrp="1"/>
          </p:cNvSpPr>
          <p:nvPr>
            <p:ph type="body" sz="quarter" idx="1"/>
          </p:nvPr>
        </p:nvSpPr>
        <p:spPr>
          <a:xfrm>
            <a:off x="5525727" y="3491867"/>
            <a:ext cx="5925538" cy="914401"/>
          </a:xfrm>
          <a:prstGeom prst="rect">
            <a:avLst/>
          </a:prstGeom>
        </p:spPr>
        <p:txBody>
          <a:bodyPr rtlCol="1"/>
          <a:lstStyle>
            <a:lvl1pPr algn="r" rtl="1">
              <a:defRPr sz="3200">
                <a:latin typeface="Source Sans Pro Bold"/>
                <a:ea typeface="Source Sans Pro Bold"/>
                <a:cs typeface="Source Sans Pro Bold"/>
                <a:sym typeface="Source Sans Pro Bold"/>
              </a:defRPr>
            </a:lvl1pPr>
            <a:lvl2pPr algn="r" rtl="1">
              <a:defRPr sz="3200">
                <a:latin typeface="Source Sans Pro Bold"/>
                <a:ea typeface="Source Sans Pro Bold"/>
                <a:cs typeface="Source Sans Pro Bold"/>
                <a:sym typeface="Source Sans Pro Bold"/>
              </a:defRPr>
            </a:lvl2pPr>
            <a:lvl3pPr algn="r" rtl="1">
              <a:defRPr sz="3200">
                <a:latin typeface="Source Sans Pro Bold"/>
                <a:ea typeface="Source Sans Pro Bold"/>
                <a:cs typeface="Source Sans Pro Bold"/>
                <a:sym typeface="Source Sans Pro Bold"/>
              </a:defRPr>
            </a:lvl3pPr>
            <a:lvl4pPr algn="r" rtl="1">
              <a:defRPr sz="3200">
                <a:latin typeface="Source Sans Pro Bold"/>
                <a:ea typeface="Source Sans Pro Bold"/>
                <a:cs typeface="Source Sans Pro Bold"/>
                <a:sym typeface="Source Sans Pro Bold"/>
              </a:defRPr>
            </a:lvl4pPr>
            <a:lvl5pPr algn="r" rtl="1">
              <a:defRPr sz="3200">
                <a:latin typeface="Source Sans Pro Bold"/>
                <a:ea typeface="Source Sans Pro Bold"/>
                <a:cs typeface="Source Sans Pro Bold"/>
                <a:sym typeface="Source Sans Pro Bold"/>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1" name="Title Text"/>
          <p:cNvSpPr txBox="1">
            <a:spLocks noGrp="1"/>
          </p:cNvSpPr>
          <p:nvPr>
            <p:ph type="title"/>
          </p:nvPr>
        </p:nvSpPr>
        <p:spPr>
          <a:xfrm>
            <a:off x="517796" y="1587565"/>
            <a:ext cx="4490140" cy="2410277"/>
          </a:xfrm>
          <a:prstGeom prst="rect">
            <a:avLst/>
          </a:prstGeom>
        </p:spPr>
        <p:txBody>
          <a:bodyPr rtlCol="1"/>
          <a:lstStyle/>
          <a:p>
            <a:pPr rtl="1"/>
            <a:r>
              <a:t>Title Text</a:t>
            </a:r>
          </a:p>
        </p:txBody>
      </p:sp>
      <p:sp>
        <p:nvSpPr>
          <p:cNvPr id="2" name="Subtitle 5">
            <a:extLst>
              <a:ext uri="{FF2B5EF4-FFF2-40B4-BE49-F238E27FC236}">
                <a16:creationId xmlns:a16="http://schemas.microsoft.com/office/drawing/2014/main" id="{CA35AC1D-CA80-8708-DE63-402EB5B80E31}"/>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398D252D-DE32-067E-F272-1E52DCAFA4EE}"/>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AA7DE4D0-6FD8-C858-1A94-B83C27D1EF04}"/>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5" name="Image 14"/>
          <p:cNvPicPr>
            <a:picLocks noChangeAspect="1"/>
          </p:cNvPicPr>
          <p:nvPr userDrawn="1"/>
        </p:nvPicPr>
        <p:blipFill>
          <a:blip r:embed="rId5"/>
          <a:stretch>
            <a:fillRect/>
          </a:stretch>
        </p:blipFill>
        <p:spPr>
          <a:xfrm>
            <a:off x="68580" y="6312793"/>
            <a:ext cx="1657350" cy="484681"/>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84"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85"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91"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192" name="Body Level One…"/>
          <p:cNvSpPr txBox="1">
            <a:spLocks noGrp="1"/>
          </p:cNvSpPr>
          <p:nvPr>
            <p:ph type="body" sz="half" idx="1" hasCustomPrompt="1"/>
          </p:nvPr>
        </p:nvSpPr>
        <p:spPr>
          <a:xfrm>
            <a:off x="587205" y="1971020"/>
            <a:ext cx="11347451" cy="1870076"/>
          </a:xfrm>
          <a:prstGeom prst="rect">
            <a:avLst/>
          </a:prstGeom>
        </p:spPr>
        <p:txBody>
          <a:bodyPr rtlCol="1" anchor="ctr"/>
          <a:lstStyle>
            <a:lvl1pPr algn="ctr" rtl="1">
              <a:defRPr>
                <a:solidFill>
                  <a:srgbClr val="FFFFFF"/>
                </a:solidFill>
                <a:latin typeface="Source Sans Pro Bold"/>
                <a:ea typeface="Source Sans Pro Bold"/>
                <a:cs typeface="Source Sans Pro Bold"/>
                <a:sym typeface="Source Sans Pro Bold"/>
              </a:defRPr>
            </a:lvl1pPr>
            <a:lvl2pPr algn="ctr" rtl="1">
              <a:defRPr>
                <a:solidFill>
                  <a:srgbClr val="FFFFFF"/>
                </a:solidFill>
                <a:latin typeface="Source Sans Pro Bold"/>
                <a:ea typeface="Source Sans Pro Bold"/>
                <a:cs typeface="Source Sans Pro Bold"/>
                <a:sym typeface="Source Sans Pro Bold"/>
              </a:defRPr>
            </a:lvl2pPr>
            <a:lvl3pPr algn="ctr" rtl="1">
              <a:defRPr>
                <a:solidFill>
                  <a:srgbClr val="FFFFFF"/>
                </a:solidFill>
                <a:latin typeface="Source Sans Pro Bold"/>
                <a:ea typeface="Source Sans Pro Bold"/>
                <a:cs typeface="Source Sans Pro Bold"/>
                <a:sym typeface="Source Sans Pro Bold"/>
              </a:defRPr>
            </a:lvl3pPr>
            <a:lvl4pPr algn="ctr" rtl="1">
              <a:defRPr>
                <a:solidFill>
                  <a:srgbClr val="FFFFFF"/>
                </a:solidFill>
                <a:latin typeface="Source Sans Pro Bold"/>
                <a:ea typeface="Source Sans Pro Bold"/>
                <a:cs typeface="Source Sans Pro Bold"/>
                <a:sym typeface="Source Sans Pro Bold"/>
              </a:defRPr>
            </a:lvl4pPr>
            <a:lvl5pPr algn="ctr" rtl="1">
              <a:defRPr>
                <a:solidFill>
                  <a:srgbClr val="FFFFFF"/>
                </a:solidFill>
                <a:latin typeface="Source Sans Pro Bold"/>
                <a:ea typeface="Source Sans Pro Bold"/>
                <a:cs typeface="Source Sans Pro Bold"/>
                <a:sym typeface="Source Sans Pro Bold"/>
              </a:defRPr>
            </a:lvl5pPr>
          </a:lstStyle>
          <a:p>
            <a:pPr rtl="1"/>
            <a:r>
              <a:t>Click to edit Master title style</a:t>
            </a:r>
          </a:p>
          <a:p>
            <a:pPr lvl="1" rtl="1"/>
            <a:endParaRPr/>
          </a:p>
          <a:p>
            <a:pPr lvl="2" rtl="1"/>
            <a:endParaRPr/>
          </a:p>
          <a:p>
            <a:pPr lvl="3" rtl="1"/>
            <a:endParaRPr/>
          </a:p>
          <a:p>
            <a:pPr lvl="4" rtl="1"/>
            <a:endParaRPr/>
          </a:p>
        </p:txBody>
      </p:sp>
      <p:sp>
        <p:nvSpPr>
          <p:cNvPr id="2" name="Subtitle 5">
            <a:extLst>
              <a:ext uri="{FF2B5EF4-FFF2-40B4-BE49-F238E27FC236}">
                <a16:creationId xmlns:a16="http://schemas.microsoft.com/office/drawing/2014/main" id="{119932C8-9EFB-86A3-DFA7-1A40CE2B0AC8}"/>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6356740B-72AC-4C3C-F101-A5EA987FFE32}"/>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271E2A1C-A7F8-39F1-48B3-F6D06A1D72BC}"/>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1" name="Image 10"/>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99"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200"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2" name="Subtitle 5">
            <a:extLst>
              <a:ext uri="{FF2B5EF4-FFF2-40B4-BE49-F238E27FC236}">
                <a16:creationId xmlns:a16="http://schemas.microsoft.com/office/drawing/2014/main" id="{3236BF92-2840-F804-D4BB-D7C5E6CECD51}"/>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CBCFFBDE-7DF7-D2F8-44E2-BBEF3359BCE1}"/>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B24B1E99-9E8E-DEA3-AD21-EEDFA94D9B34}"/>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9" name="Image 8"/>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12"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15"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sp>
        <p:nvSpPr>
          <p:cNvPr id="219" name="Rectangle 5"/>
          <p:cNvSpPr/>
          <p:nvPr/>
        </p:nvSpPr>
        <p:spPr>
          <a:xfrm>
            <a:off x="0" y="-9332"/>
            <a:ext cx="12192000" cy="6199821"/>
          </a:xfrm>
          <a:prstGeom prst="rect">
            <a:avLst/>
          </a:prstGeom>
          <a:solidFill>
            <a:srgbClr val="ECF2F8"/>
          </a:solidFill>
          <a:ln w="12700">
            <a:miter lim="400000"/>
          </a:ln>
        </p:spPr>
        <p:txBody>
          <a:bodyPr lIns="45719" rIns="45719" rtlCol="1" anchor="ctr"/>
          <a:lstStyle/>
          <a:p>
            <a:pPr algn="ctr" rtl="1">
              <a:defRPr sz="2000">
                <a:solidFill>
                  <a:srgbClr val="FFFFFF"/>
                </a:solidFill>
                <a:latin typeface="+mn-lt"/>
                <a:ea typeface="+mn-ea"/>
                <a:cs typeface="+mn-cs"/>
                <a:sym typeface="Source Sans Pro Regular"/>
              </a:defRPr>
            </a:pPr>
            <a:endParaRPr/>
          </a:p>
        </p:txBody>
      </p:sp>
      <p:pic>
        <p:nvPicPr>
          <p:cNvPr id="220" name="Picture 3" descr="Picture 3"/>
          <p:cNvPicPr>
            <a:picLocks noChangeAspect="1"/>
          </p:cNvPicPr>
          <p:nvPr/>
        </p:nvPicPr>
        <p:blipFill>
          <a:blip r:embed="rId3"/>
          <a:stretch>
            <a:fillRect/>
          </a:stretch>
        </p:blipFill>
        <p:spPr>
          <a:xfrm>
            <a:off x="-9145" y="-18870"/>
            <a:ext cx="5130801" cy="660401"/>
          </a:xfrm>
          <a:prstGeom prst="rect">
            <a:avLst/>
          </a:prstGeom>
          <a:ln w="12700">
            <a:miter lim="400000"/>
          </a:ln>
        </p:spPr>
      </p:pic>
      <p:sp>
        <p:nvSpPr>
          <p:cNvPr id="221" name="TextBox 4"/>
          <p:cNvSpPr txBox="1"/>
          <p:nvPr/>
        </p:nvSpPr>
        <p:spPr>
          <a:xfrm>
            <a:off x="275896" y="11102"/>
            <a:ext cx="2627841"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pic>
        <p:nvPicPr>
          <p:cNvPr id="222" name="Picture 6" descr="Picture 6"/>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23" name="Body Level One…"/>
          <p:cNvSpPr txBox="1">
            <a:spLocks noGrp="1"/>
          </p:cNvSpPr>
          <p:nvPr>
            <p:ph type="body" idx="1"/>
          </p:nvPr>
        </p:nvSpPr>
        <p:spPr>
          <a:xfrm>
            <a:off x="797442" y="842962"/>
            <a:ext cx="10450422" cy="5206965"/>
          </a:xfrm>
          <a:prstGeom prst="rect">
            <a:avLst/>
          </a:prstGeom>
        </p:spPr>
        <p:txBody>
          <a:bodyPr rtlCol="1"/>
          <a:lstStyle>
            <a:lvl1pPr algn="r" rtl="1">
              <a:defRPr sz="2000"/>
            </a:lvl1pPr>
            <a:lvl2pPr algn="r" rtl="1">
              <a:defRPr sz="2000"/>
            </a:lvl2pPr>
            <a:lvl3pPr algn="r" rtl="1">
              <a:defRPr sz="2000"/>
            </a:lvl3pPr>
            <a:lvl4pPr algn="r" rtl="1">
              <a:defRPr sz="2000"/>
            </a:lvl4pPr>
            <a:lvl5pPr algn="r" rtl="1">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A4541FE2-FFD5-6887-A5D0-142591FDA13F}"/>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1EC36AFE-3622-33E1-4082-4C38DC9F1E9F}"/>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FC46CD34-35AD-A2ED-FC71-0727DB9F9824}"/>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230" name="Image" descr="Image"/>
          <p:cNvPicPr>
            <a:picLocks noChangeAspect="1"/>
          </p:cNvPicPr>
          <p:nvPr/>
        </p:nvPicPr>
        <p:blipFill>
          <a:blip r:embed="rId2"/>
          <a:stretch>
            <a:fillRect/>
          </a:stretch>
        </p:blipFill>
        <p:spPr>
          <a:xfrm>
            <a:off x="0" y="-26708"/>
            <a:ext cx="5131639" cy="655777"/>
          </a:xfrm>
          <a:prstGeom prst="rect">
            <a:avLst/>
          </a:prstGeom>
          <a:ln w="12700">
            <a:miter lim="400000"/>
          </a:ln>
        </p:spPr>
      </p:pic>
      <p:pic>
        <p:nvPicPr>
          <p:cNvPr id="23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sp>
        <p:nvSpPr>
          <p:cNvPr id="238" name="Rectangle 2"/>
          <p:cNvSpPr txBox="1"/>
          <p:nvPr/>
        </p:nvSpPr>
        <p:spPr>
          <a:xfrm>
            <a:off x="135312" y="73402"/>
            <a:ext cx="8138160" cy="5355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239" name="Body Level One…"/>
          <p:cNvSpPr txBox="1">
            <a:spLocks noGrp="1"/>
          </p:cNvSpPr>
          <p:nvPr>
            <p:ph type="body" idx="1"/>
          </p:nvPr>
        </p:nvSpPr>
        <p:spPr>
          <a:xfrm>
            <a:off x="2207941" y="860998"/>
            <a:ext cx="7915007" cy="5175067"/>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B8B7A117-5ED2-1180-2077-51003EBAD7B2}"/>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0FF30B68-A53B-CD45-367B-4AAF6913698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AA679780-3967-05F3-0497-35B8A83D8371}"/>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46" name="Image" descr="Image"/>
          <p:cNvPicPr>
            <a:picLocks noChangeAspect="1"/>
          </p:cNvPicPr>
          <p:nvPr/>
        </p:nvPicPr>
        <p:blipFill>
          <a:blip r:embed="rId2"/>
          <a:stretch>
            <a:fillRect/>
          </a:stretch>
        </p:blipFill>
        <p:spPr>
          <a:xfrm>
            <a:off x="-18793" y="-35795"/>
            <a:ext cx="6452844" cy="655777"/>
          </a:xfrm>
          <a:prstGeom prst="rect">
            <a:avLst/>
          </a:prstGeom>
          <a:ln w="12700">
            <a:miter lim="400000"/>
          </a:ln>
        </p:spPr>
      </p:pic>
      <p:pic>
        <p:nvPicPr>
          <p:cNvPr id="247"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sp>
        <p:nvSpPr>
          <p:cNvPr id="254" name="Title Text"/>
          <p:cNvSpPr txBox="1">
            <a:spLocks noGrp="1"/>
          </p:cNvSpPr>
          <p:nvPr>
            <p:ph type="title"/>
          </p:nvPr>
        </p:nvSpPr>
        <p:spPr>
          <a:xfrm>
            <a:off x="189242" y="-30963"/>
            <a:ext cx="3571876" cy="646113"/>
          </a:xfrm>
          <a:prstGeom prst="rect">
            <a:avLst/>
          </a:prstGeom>
        </p:spPr>
        <p:txBody>
          <a:bodyPr rtlCol="1"/>
          <a:lstStyle/>
          <a:p>
            <a:pPr rtl="1"/>
            <a:r>
              <a:t>Title Text</a:t>
            </a:r>
          </a:p>
        </p:txBody>
      </p:sp>
      <p:sp>
        <p:nvSpPr>
          <p:cNvPr id="255" name="Body Level One…"/>
          <p:cNvSpPr txBox="1">
            <a:spLocks noGrp="1"/>
          </p:cNvSpPr>
          <p:nvPr>
            <p:ph type="body" idx="1"/>
          </p:nvPr>
        </p:nvSpPr>
        <p:spPr>
          <a:xfrm>
            <a:off x="2438400" y="1247001"/>
            <a:ext cx="8058616"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4B65328E-A61D-D7F8-1DD1-FCB409359940}"/>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62E2EA32-2479-8221-5936-217B88C5732C}"/>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325C59E7-E360-E43F-C905-DC3B3CF9BBF8}"/>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62"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65"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sp>
        <p:nvSpPr>
          <p:cNvPr id="269" name="Body Level One…"/>
          <p:cNvSpPr txBox="1">
            <a:spLocks noGrp="1"/>
          </p:cNvSpPr>
          <p:nvPr>
            <p:ph type="body" idx="1"/>
          </p:nvPr>
        </p:nvSpPr>
        <p:spPr>
          <a:xfrm>
            <a:off x="2378927" y="1247001"/>
            <a:ext cx="8222167"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67DF9EF9-BE2E-F3ED-756F-A4C69796AC1F}"/>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9031E27C-FC20-2BEC-81BB-B8533241A268}"/>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6" name="Image" descr="Image">
            <a:extLst>
              <a:ext uri="{FF2B5EF4-FFF2-40B4-BE49-F238E27FC236}">
                <a16:creationId xmlns:a16="http://schemas.microsoft.com/office/drawing/2014/main" id="{4D6B0750-F8E4-4E7F-71ED-D27E1AD6551E}"/>
              </a:ext>
            </a:extLst>
          </p:cNvPr>
          <p:cNvPicPr>
            <a:picLocks noChangeAspect="1"/>
          </p:cNvPicPr>
          <p:nvPr userDrawn="1"/>
        </p:nvPicPr>
        <p:blipFill>
          <a:blip r:embed="rId3"/>
          <a:stretch>
            <a:fillRect/>
          </a:stretch>
        </p:blipFill>
        <p:spPr>
          <a:xfrm>
            <a:off x="-18793" y="-35795"/>
            <a:ext cx="6693913" cy="655777"/>
          </a:xfrm>
          <a:prstGeom prst="rect">
            <a:avLst/>
          </a:prstGeom>
          <a:ln w="12700">
            <a:miter lim="400000"/>
          </a:ln>
        </p:spPr>
      </p:pic>
      <p:sp>
        <p:nvSpPr>
          <p:cNvPr id="4" name="Subtitle 5">
            <a:extLst>
              <a:ext uri="{FF2B5EF4-FFF2-40B4-BE49-F238E27FC236}">
                <a16:creationId xmlns:a16="http://schemas.microsoft.com/office/drawing/2014/main" id="{99DCDAD5-7000-BB74-E9FE-35277BD2DB80}"/>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1" name="Image 10"/>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77" name="Image" descr="Image"/>
          <p:cNvPicPr>
            <a:picLocks noChangeAspect="1"/>
          </p:cNvPicPr>
          <p:nvPr/>
        </p:nvPicPr>
        <p:blipFill>
          <a:blip r:embed="rId2"/>
          <a:srcRect t="43728"/>
          <a:stretch>
            <a:fillRect/>
          </a:stretch>
        </p:blipFill>
        <p:spPr>
          <a:xfrm>
            <a:off x="0" y="-20444"/>
            <a:ext cx="9905751" cy="712323"/>
          </a:xfrm>
          <a:prstGeom prst="rect">
            <a:avLst/>
          </a:prstGeom>
          <a:ln w="12700">
            <a:miter lim="400000"/>
          </a:ln>
        </p:spPr>
      </p:pic>
      <p:pic>
        <p:nvPicPr>
          <p:cNvPr id="27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81"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sp>
        <p:nvSpPr>
          <p:cNvPr id="285" name="Body Level One…"/>
          <p:cNvSpPr txBox="1">
            <a:spLocks noGrp="1"/>
          </p:cNvSpPr>
          <p:nvPr>
            <p:ph type="body" idx="1"/>
          </p:nvPr>
        </p:nvSpPr>
        <p:spPr>
          <a:xfrm>
            <a:off x="2378927" y="1247001"/>
            <a:ext cx="8222167"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86" name="Click to add text"/>
          <p:cNvSpPr txBox="1">
            <a:spLocks noGrp="1"/>
          </p:cNvSpPr>
          <p:nvPr>
            <p:ph type="title" hasCustomPrompt="1"/>
          </p:nvPr>
        </p:nvSpPr>
        <p:spPr>
          <a:xfrm>
            <a:off x="189242" y="-20444"/>
            <a:ext cx="3571876" cy="646113"/>
          </a:xfrm>
          <a:prstGeom prst="rect">
            <a:avLst/>
          </a:prstGeom>
        </p:spPr>
        <p:txBody>
          <a:bodyPr rtlCol="1"/>
          <a:lstStyle/>
          <a:p>
            <a:pPr rtl="1"/>
            <a:r>
              <a:t>Click to add text</a:t>
            </a:r>
          </a:p>
        </p:txBody>
      </p:sp>
      <p:sp>
        <p:nvSpPr>
          <p:cNvPr id="2" name="Subtitle 5">
            <a:extLst>
              <a:ext uri="{FF2B5EF4-FFF2-40B4-BE49-F238E27FC236}">
                <a16:creationId xmlns:a16="http://schemas.microsoft.com/office/drawing/2014/main" id="{7627C901-334D-56D0-A08D-455B7EB7B020}"/>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02AD09C5-28E7-C6D8-1C18-8C4FEB920FA1}"/>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0DA82611-6590-B89D-C759-997C49BE7A61}"/>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94"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97"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sp>
        <p:nvSpPr>
          <p:cNvPr id="301" name="Body Level One…"/>
          <p:cNvSpPr txBox="1">
            <a:spLocks noGrp="1"/>
          </p:cNvSpPr>
          <p:nvPr>
            <p:ph type="body" idx="1"/>
          </p:nvPr>
        </p:nvSpPr>
        <p:spPr>
          <a:xfrm>
            <a:off x="2378927" y="1247001"/>
            <a:ext cx="8222167"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02" name="Click to add text"/>
          <p:cNvSpPr txBox="1">
            <a:spLocks noGrp="1"/>
          </p:cNvSpPr>
          <p:nvPr>
            <p:ph type="title" hasCustomPrompt="1"/>
          </p:nvPr>
        </p:nvSpPr>
        <p:spPr>
          <a:xfrm>
            <a:off x="297712" y="70580"/>
            <a:ext cx="3571876" cy="646113"/>
          </a:xfrm>
          <a:prstGeom prst="rect">
            <a:avLst/>
          </a:prstGeom>
        </p:spPr>
        <p:txBody>
          <a:bodyPr rtlCol="1"/>
          <a:lstStyle/>
          <a:p>
            <a:pPr rtl="1"/>
            <a:r>
              <a:t>Click to add text</a:t>
            </a:r>
          </a:p>
        </p:txBody>
      </p:sp>
      <p:sp>
        <p:nvSpPr>
          <p:cNvPr id="2" name="Subtitle 5">
            <a:extLst>
              <a:ext uri="{FF2B5EF4-FFF2-40B4-BE49-F238E27FC236}">
                <a16:creationId xmlns:a16="http://schemas.microsoft.com/office/drawing/2014/main" id="{CB633C75-99E7-5340-A33A-D59E968E0F17}"/>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1984E2F4-1111-A5E4-A578-DFFEBF71E02C}"/>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4" name="Image" descr="Image">
            <a:extLst>
              <a:ext uri="{FF2B5EF4-FFF2-40B4-BE49-F238E27FC236}">
                <a16:creationId xmlns:a16="http://schemas.microsoft.com/office/drawing/2014/main" id="{22CC1CD2-03AF-E2CD-6D18-8D9885188361}"/>
              </a:ext>
            </a:extLst>
          </p:cNvPr>
          <p:cNvPicPr>
            <a:picLocks noChangeAspect="1"/>
          </p:cNvPicPr>
          <p:nvPr userDrawn="1"/>
        </p:nvPicPr>
        <p:blipFill>
          <a:blip r:embed="rId3"/>
          <a:stretch>
            <a:fillRect/>
          </a:stretch>
        </p:blipFill>
        <p:spPr>
          <a:xfrm>
            <a:off x="-18794" y="-35795"/>
            <a:ext cx="10933405" cy="655777"/>
          </a:xfrm>
          <a:prstGeom prst="rect">
            <a:avLst/>
          </a:prstGeom>
          <a:ln w="12700">
            <a:miter lim="400000"/>
          </a:ln>
        </p:spPr>
      </p:pic>
      <p:sp>
        <p:nvSpPr>
          <p:cNvPr id="5" name="Subtitle 5">
            <a:extLst>
              <a:ext uri="{FF2B5EF4-FFF2-40B4-BE49-F238E27FC236}">
                <a16:creationId xmlns:a16="http://schemas.microsoft.com/office/drawing/2014/main" id="{7AEF34DB-074E-9B89-7237-0D27AA167B53}"/>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309"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312"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sp>
        <p:nvSpPr>
          <p:cNvPr id="2" name="Subtitle 5">
            <a:extLst>
              <a:ext uri="{FF2B5EF4-FFF2-40B4-BE49-F238E27FC236}">
                <a16:creationId xmlns:a16="http://schemas.microsoft.com/office/drawing/2014/main" id="{21DEC4E0-91D5-55E4-B9B9-10281C5C5767}"/>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0058D41C-26FC-7BD2-C59E-8800628C19DF}"/>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8E13272E-6A72-5AB7-4355-265E6847527B}"/>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9" name="Image 8"/>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8"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41"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sp>
        <p:nvSpPr>
          <p:cNvPr id="45" name="Click to edit Subtitle"/>
          <p:cNvSpPr txBox="1">
            <a:spLocks noGrp="1"/>
          </p:cNvSpPr>
          <p:nvPr>
            <p:ph type="title" hasCustomPrompt="1"/>
          </p:nvPr>
        </p:nvSpPr>
        <p:spPr>
          <a:xfrm>
            <a:off x="190765" y="0"/>
            <a:ext cx="6241933" cy="645664"/>
          </a:xfrm>
          <a:prstGeom prst="rect">
            <a:avLst/>
          </a:prstGeom>
        </p:spPr>
        <p:txBody>
          <a:bodyPr rtlCol="1"/>
          <a:lstStyle/>
          <a:p>
            <a:pPr rtl="1"/>
            <a:r>
              <a:t>Click to edit Subtitle</a:t>
            </a:r>
          </a:p>
        </p:txBody>
      </p:sp>
      <p:sp>
        <p:nvSpPr>
          <p:cNvPr id="46" name="Body Level One…"/>
          <p:cNvSpPr txBox="1">
            <a:spLocks noGrp="1"/>
          </p:cNvSpPr>
          <p:nvPr>
            <p:ph type="body" idx="1"/>
          </p:nvPr>
        </p:nvSpPr>
        <p:spPr>
          <a:xfrm>
            <a:off x="648587" y="1247001"/>
            <a:ext cx="11143844"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487BE4E1-6B91-3265-9EF4-7139B6EE4E39}"/>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0E54A3D7-DB89-1529-D1B2-7B5AF3D63D14}"/>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A9446672-1702-A4D0-6DDC-0CB4AA0A348F}"/>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1" name="Image 10"/>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53"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56" name="Picture 4" descr="Picture 4"/>
          <p:cNvPicPr>
            <a:picLocks noChangeAspect="1"/>
          </p:cNvPicPr>
          <p:nvPr/>
        </p:nvPicPr>
        <p:blipFill>
          <a:blip r:embed="rId2"/>
          <a:stretch>
            <a:fillRect/>
          </a:stretch>
        </p:blipFill>
        <p:spPr>
          <a:xfrm>
            <a:off x="11189969" y="118166"/>
            <a:ext cx="866716" cy="895042"/>
          </a:xfrm>
          <a:prstGeom prst="rect">
            <a:avLst/>
          </a:prstGeom>
          <a:ln w="12700">
            <a:miter lim="400000"/>
          </a:ln>
        </p:spPr>
      </p:pic>
      <p:sp>
        <p:nvSpPr>
          <p:cNvPr id="60" name="Click to edit Subtitle"/>
          <p:cNvSpPr txBox="1">
            <a:spLocks noGrp="1"/>
          </p:cNvSpPr>
          <p:nvPr>
            <p:ph type="title" hasCustomPrompt="1"/>
          </p:nvPr>
        </p:nvSpPr>
        <p:spPr>
          <a:xfrm>
            <a:off x="190765" y="801824"/>
            <a:ext cx="5543940" cy="645665"/>
          </a:xfrm>
          <a:prstGeom prst="rect">
            <a:avLst/>
          </a:prstGeom>
        </p:spPr>
        <p:txBody>
          <a:bodyPr rtlCol="1"/>
          <a:lstStyle>
            <a:lvl1pPr algn="r" rtl="1">
              <a:defRPr sz="2800">
                <a:solidFill>
                  <a:srgbClr val="A2010C"/>
                </a:solidFill>
              </a:defRPr>
            </a:lvl1pPr>
          </a:lstStyle>
          <a:p>
            <a:pPr rtl="1"/>
            <a:r>
              <a:t>Click to edit Subtitle</a:t>
            </a:r>
          </a:p>
        </p:txBody>
      </p:sp>
      <p:sp>
        <p:nvSpPr>
          <p:cNvPr id="61" name="Body Level One…"/>
          <p:cNvSpPr txBox="1">
            <a:spLocks noGrp="1"/>
          </p:cNvSpPr>
          <p:nvPr>
            <p:ph type="body" idx="1"/>
          </p:nvPr>
        </p:nvSpPr>
        <p:spPr>
          <a:xfrm>
            <a:off x="1739589" y="1584250"/>
            <a:ext cx="8683085" cy="4471925"/>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62" name="Title 1"/>
          <p:cNvSpPr txBox="1"/>
          <p:nvPr/>
        </p:nvSpPr>
        <p:spPr>
          <a:xfrm>
            <a:off x="236485" y="-1"/>
            <a:ext cx="6150493" cy="645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63" name="Title 1"/>
          <p:cNvSpPr txBox="1"/>
          <p:nvPr/>
        </p:nvSpPr>
        <p:spPr>
          <a:xfrm>
            <a:off x="236485" y="87779"/>
            <a:ext cx="6150493" cy="645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2" name="Subtitle 5">
            <a:extLst>
              <a:ext uri="{FF2B5EF4-FFF2-40B4-BE49-F238E27FC236}">
                <a16:creationId xmlns:a16="http://schemas.microsoft.com/office/drawing/2014/main" id="{9477F470-9B91-97E3-EE8F-0C875CBB1B5A}"/>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93723AD0-F019-E16E-F415-6E979E630ED4}"/>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BDCF9C0F-71CF-C011-59EC-E96A8AA1FA2C}"/>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3" name="Image 12"/>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7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74"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sp>
        <p:nvSpPr>
          <p:cNvPr id="78"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79" name="Title Text"/>
          <p:cNvSpPr txBox="1">
            <a:spLocks noGrp="1"/>
          </p:cNvSpPr>
          <p:nvPr>
            <p:ph type="title"/>
          </p:nvPr>
        </p:nvSpPr>
        <p:spPr>
          <a:xfrm>
            <a:off x="233916" y="843589"/>
            <a:ext cx="3264195" cy="1932378"/>
          </a:xfrm>
          <a:prstGeom prst="rect">
            <a:avLst/>
          </a:prstGeom>
        </p:spPr>
        <p:txBody>
          <a:bodyPr rtlCol="1"/>
          <a:lstStyle/>
          <a:p>
            <a:pPr rtl="1"/>
            <a:r>
              <a:t>Title Text</a:t>
            </a:r>
          </a:p>
        </p:txBody>
      </p:sp>
      <p:sp>
        <p:nvSpPr>
          <p:cNvPr id="80" name="Body Level One…"/>
          <p:cNvSpPr txBox="1">
            <a:spLocks noGrp="1"/>
          </p:cNvSpPr>
          <p:nvPr>
            <p:ph type="body" idx="1"/>
          </p:nvPr>
        </p:nvSpPr>
        <p:spPr>
          <a:xfrm>
            <a:off x="4273550"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D3210596-6827-C32A-47E9-0838600D7DE9}"/>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C368BC56-174E-383E-C59C-9731E48C7CC0}"/>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Subtitle 5">
            <a:extLst>
              <a:ext uri="{FF2B5EF4-FFF2-40B4-BE49-F238E27FC236}">
                <a16:creationId xmlns:a16="http://schemas.microsoft.com/office/drawing/2014/main" id="{D1FA8CBF-3CD5-5C70-2ACE-04F1719F80CA}"/>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3" name="Image 12"/>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91"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sp>
        <p:nvSpPr>
          <p:cNvPr id="95"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96" name="Title Text"/>
          <p:cNvSpPr txBox="1">
            <a:spLocks noGrp="1"/>
          </p:cNvSpPr>
          <p:nvPr>
            <p:ph type="title"/>
          </p:nvPr>
        </p:nvSpPr>
        <p:spPr>
          <a:xfrm>
            <a:off x="283611" y="654793"/>
            <a:ext cx="3264195" cy="1005089"/>
          </a:xfrm>
          <a:prstGeom prst="rect">
            <a:avLst/>
          </a:prstGeom>
        </p:spPr>
        <p:txBody>
          <a:bodyPr rtlCol="1"/>
          <a:lstStyle/>
          <a:p>
            <a:pPr rtl="1"/>
            <a:r>
              <a:t>Title Text</a:t>
            </a:r>
          </a:p>
        </p:txBody>
      </p:sp>
      <p:sp>
        <p:nvSpPr>
          <p:cNvPr id="97" name="Body Level One…"/>
          <p:cNvSpPr txBox="1">
            <a:spLocks noGrp="1"/>
          </p:cNvSpPr>
          <p:nvPr>
            <p:ph type="body" idx="1"/>
          </p:nvPr>
        </p:nvSpPr>
        <p:spPr>
          <a:xfrm>
            <a:off x="4273550"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D2125EB6-52EE-C65B-85D3-2E84AD8E164D}"/>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6669B6E1-BA48-4EC8-0AC6-819CB7506B4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Rounded Rectangle 3">
            <a:extLst>
              <a:ext uri="{FF2B5EF4-FFF2-40B4-BE49-F238E27FC236}">
                <a16:creationId xmlns:a16="http://schemas.microsoft.com/office/drawing/2014/main" id="{A985F9D9-CBB8-4AF4-2876-7FE95D7F15B8}"/>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solidFill>
                <a:srgbClr val="729E03"/>
              </a:solidFill>
            </a:endParaRPr>
          </a:p>
        </p:txBody>
      </p:sp>
      <p:sp>
        <p:nvSpPr>
          <p:cNvPr id="5" name="Subtitle 5">
            <a:extLst>
              <a:ext uri="{FF2B5EF4-FFF2-40B4-BE49-F238E27FC236}">
                <a16:creationId xmlns:a16="http://schemas.microsoft.com/office/drawing/2014/main" id="{27220939-9DF6-07AE-6431-CCE0D6C8E115}"/>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10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6"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09"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sp>
        <p:nvSpPr>
          <p:cNvPr id="115"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16" name="Body Level One…"/>
          <p:cNvSpPr txBox="1">
            <a:spLocks noGrp="1"/>
          </p:cNvSpPr>
          <p:nvPr>
            <p:ph type="body" idx="1"/>
          </p:nvPr>
        </p:nvSpPr>
        <p:spPr>
          <a:xfrm>
            <a:off x="4273550"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8585AC76-9C27-DF78-A479-641C05FE8BA3}"/>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E35A55EF-7C72-6112-D080-C580D35CC72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TextBox 4">
            <a:extLst>
              <a:ext uri="{FF2B5EF4-FFF2-40B4-BE49-F238E27FC236}">
                <a16:creationId xmlns:a16="http://schemas.microsoft.com/office/drawing/2014/main" id="{BA175CE6-11AE-C765-74EF-F92F69945329}"/>
              </a:ext>
            </a:extLst>
          </p:cNvPr>
          <p:cNvSpPr txBox="1"/>
          <p:nvPr userDrawn="1"/>
        </p:nvSpPr>
        <p:spPr>
          <a:xfrm>
            <a:off x="388936" y="885342"/>
            <a:ext cx="3355607"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5" name="Rounded Rectangle 3">
            <a:extLst>
              <a:ext uri="{FF2B5EF4-FFF2-40B4-BE49-F238E27FC236}">
                <a16:creationId xmlns:a16="http://schemas.microsoft.com/office/drawing/2014/main" id="{0742EE83-DEC0-16CE-30CC-B12B7909F763}"/>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E654621D-6D55-6290-26A6-2AF75E2EA519}"/>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2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4"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27"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sp>
        <p:nvSpPr>
          <p:cNvPr id="133"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34" name="Body Level One…"/>
          <p:cNvSpPr txBox="1">
            <a:spLocks noGrp="1"/>
          </p:cNvSpPr>
          <p:nvPr>
            <p:ph type="body" idx="1"/>
          </p:nvPr>
        </p:nvSpPr>
        <p:spPr>
          <a:xfrm>
            <a:off x="4273550"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19ECAD03-B87C-8937-EF4A-F117D6835698}"/>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0ABB0C9B-E827-1A7A-A099-C0BF677AC257}"/>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TextBox 5">
            <a:extLst>
              <a:ext uri="{FF2B5EF4-FFF2-40B4-BE49-F238E27FC236}">
                <a16:creationId xmlns:a16="http://schemas.microsoft.com/office/drawing/2014/main" id="{A4EDF5B8-D4D0-44C0-794B-4A5C43561C47}"/>
              </a:ext>
            </a:extLst>
          </p:cNvPr>
          <p:cNvSpPr txBox="1"/>
          <p:nvPr userDrawn="1"/>
        </p:nvSpPr>
        <p:spPr>
          <a:xfrm>
            <a:off x="388936" y="377342"/>
            <a:ext cx="2803026"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5" name="Rounded Rectangle 3">
            <a:extLst>
              <a:ext uri="{FF2B5EF4-FFF2-40B4-BE49-F238E27FC236}">
                <a16:creationId xmlns:a16="http://schemas.microsoft.com/office/drawing/2014/main" id="{919C3BD3-C065-A6E7-21D8-AA9C209E7B5A}"/>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AB229945-50C1-25DD-FE5F-504983140542}"/>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4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42"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45"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sp>
        <p:nvSpPr>
          <p:cNvPr id="151"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52" name="Body Level One…"/>
          <p:cNvSpPr txBox="1">
            <a:spLocks noGrp="1"/>
          </p:cNvSpPr>
          <p:nvPr>
            <p:ph type="body" idx="1"/>
          </p:nvPr>
        </p:nvSpPr>
        <p:spPr>
          <a:xfrm>
            <a:off x="4273550"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C293FC2E-7900-8AA1-55A9-20A048A86C3F}"/>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CF72F737-EE24-8A48-4A4B-D3C3DC725CB2}"/>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TextBox 6">
            <a:extLst>
              <a:ext uri="{FF2B5EF4-FFF2-40B4-BE49-F238E27FC236}">
                <a16:creationId xmlns:a16="http://schemas.microsoft.com/office/drawing/2014/main" id="{29776D7D-A9BC-C8E9-ECA3-72181FA2208E}"/>
              </a:ext>
            </a:extLst>
          </p:cNvPr>
          <p:cNvSpPr txBox="1"/>
          <p:nvPr userDrawn="1"/>
        </p:nvSpPr>
        <p:spPr>
          <a:xfrm>
            <a:off x="388936" y="463959"/>
            <a:ext cx="3425273"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5" name="Rounded Rectangle 3">
            <a:extLst>
              <a:ext uri="{FF2B5EF4-FFF2-40B4-BE49-F238E27FC236}">
                <a16:creationId xmlns:a16="http://schemas.microsoft.com/office/drawing/2014/main" id="{BCD61F27-CC35-9198-FA4C-0E67E53FEAF8}"/>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7C0D043D-7E44-6AF4-AA04-1DBC43C670C1}"/>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5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60"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63" name="Picture 4" descr="Picture 4"/>
          <p:cNvPicPr>
            <a:picLocks noChangeAspect="1"/>
          </p:cNvPicPr>
          <p:nvPr/>
        </p:nvPicPr>
        <p:blipFill>
          <a:blip r:embed="rId3"/>
          <a:stretch>
            <a:fillRect/>
          </a:stretch>
        </p:blipFill>
        <p:spPr>
          <a:xfrm>
            <a:off x="11189969" y="118166"/>
            <a:ext cx="866716" cy="895042"/>
          </a:xfrm>
          <a:prstGeom prst="rect">
            <a:avLst/>
          </a:prstGeom>
          <a:ln w="12700">
            <a:miter lim="400000"/>
          </a:ln>
        </p:spPr>
      </p:pic>
      <p:sp>
        <p:nvSpPr>
          <p:cNvPr id="169"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70" name="Body Level One…"/>
          <p:cNvSpPr txBox="1">
            <a:spLocks noGrp="1"/>
          </p:cNvSpPr>
          <p:nvPr>
            <p:ph type="body" idx="1"/>
          </p:nvPr>
        </p:nvSpPr>
        <p:spPr>
          <a:xfrm>
            <a:off x="4273550" y="842962"/>
            <a:ext cx="7529514"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17F1BC07-D2A0-0E48-4B97-A55349BE94D9}"/>
              </a:ext>
            </a:extLst>
          </p:cNvPr>
          <p:cNvSpPr txBox="1"/>
          <p:nvPr userDrawn="1"/>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2B4586A0-35A8-8A6A-2F74-AF91CD033A08}"/>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sp>
        <p:nvSpPr>
          <p:cNvPr id="4" name="TextBox 6">
            <a:extLst>
              <a:ext uri="{FF2B5EF4-FFF2-40B4-BE49-F238E27FC236}">
                <a16:creationId xmlns:a16="http://schemas.microsoft.com/office/drawing/2014/main" id="{8C89CA2C-59B9-4011-5AFC-1E6B4961BEE7}"/>
              </a:ext>
            </a:extLst>
          </p:cNvPr>
          <p:cNvSpPr txBox="1"/>
          <p:nvPr userDrawn="1"/>
        </p:nvSpPr>
        <p:spPr>
          <a:xfrm>
            <a:off x="388936" y="885342"/>
            <a:ext cx="229402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5" name="Rounded Rectangle 3">
            <a:extLst>
              <a:ext uri="{FF2B5EF4-FFF2-40B4-BE49-F238E27FC236}">
                <a16:creationId xmlns:a16="http://schemas.microsoft.com/office/drawing/2014/main" id="{FE0F3DCA-66FA-B41C-568A-4CD1EA47AA8D}"/>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32461EC6-B144-6891-EB5B-165C47A790A6}"/>
              </a:ext>
            </a:extLst>
          </p:cNvPr>
          <p:cNvSpPr txBox="1"/>
          <p:nvPr userDrawn="1"/>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1"/>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22"/>
          <a:stretch>
            <a:fillRect/>
          </a:stretch>
        </p:blipFill>
        <p:spPr>
          <a:xfrm>
            <a:off x="11358371" y="138176"/>
            <a:ext cx="685801" cy="711201"/>
          </a:xfrm>
          <a:prstGeom prst="rect">
            <a:avLst/>
          </a:prstGeom>
          <a:ln w="12700">
            <a:miter lim="400000"/>
          </a:ln>
        </p:spPr>
      </p:pic>
      <p:sp>
        <p:nvSpPr>
          <p:cNvPr id="7" name="Subtitle 5"/>
          <p:cNvSpPr txBox="1"/>
          <p:nvPr/>
        </p:nvSpPr>
        <p:spPr>
          <a:xfrm>
            <a:off x="8091774" y="6518695"/>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RRT Advanced Training Package</a:t>
            </a:r>
          </a:p>
        </p:txBody>
      </p:sp>
      <p:sp>
        <p:nvSpPr>
          <p:cNvPr id="8" name="Subtitle 5"/>
          <p:cNvSpPr txBox="1"/>
          <p:nvPr/>
        </p:nvSpPr>
        <p:spPr>
          <a:xfrm>
            <a:off x="8091774" y="6684368"/>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B6.1 Infection Prevention and Control</a:t>
            </a:r>
            <a:endParaRPr dirty="0"/>
          </a:p>
        </p:txBody>
      </p:sp>
      <p:sp>
        <p:nvSpPr>
          <p:cNvPr id="9" name="Rounded Rectangle 4"/>
          <p:cNvSpPr/>
          <p:nvPr/>
        </p:nvSpPr>
        <p:spPr>
          <a:xfrm flipV="1">
            <a:off x="5003343" y="3246970"/>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solidFill>
                <a:srgbClr val="729E03"/>
              </a:solidFill>
            </a:endParaRPr>
          </a:p>
        </p:txBody>
      </p:sp>
      <p:sp>
        <p:nvSpPr>
          <p:cNvPr id="10" name="TextBox 5"/>
          <p:cNvSpPr txBox="1"/>
          <p:nvPr/>
        </p:nvSpPr>
        <p:spPr>
          <a:xfrm>
            <a:off x="4400180" y="2654390"/>
            <a:ext cx="3721502"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4400">
                <a:solidFill>
                  <a:srgbClr val="FFFFFF"/>
                </a:solidFill>
                <a:latin typeface="Source Sans Pro Bold"/>
                <a:ea typeface="Source Sans Pro Bold"/>
                <a:cs typeface="Source Sans Pro Bold"/>
                <a:sym typeface="Source Sans Pro Bold"/>
              </a:defRPr>
            </a:lvl1pPr>
          </a:lstStyle>
          <a:p>
            <a:pPr rtl="1"/>
            <a:endParaRPr lang="ar" sz="3200" b="1" dirty="0"/>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rtl="1"/>
            <a:r>
              <a:t>Title Text</a:t>
            </a:r>
          </a:p>
        </p:txBody>
      </p:sp>
      <p:sp>
        <p:nvSpPr>
          <p:cNvPr id="12" name="Body Level One…"/>
          <p:cNvSpPr txBox="1">
            <a:spLocks noGrp="1"/>
          </p:cNvSpPr>
          <p:nvPr>
            <p:ph type="body" idx="1"/>
          </p:nvPr>
        </p:nvSpPr>
        <p:spPr>
          <a:xfrm>
            <a:off x="609600" y="1600200"/>
            <a:ext cx="10972800" cy="11430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p>
            <a:pPr rtl="1"/>
            <a:r>
              <a:t>Body Level One</a:t>
            </a:r>
          </a:p>
          <a:p>
            <a:pPr lvl="1" rtl="1"/>
            <a:r>
              <a:t>Body Level Two</a:t>
            </a:r>
          </a:p>
          <a:p>
            <a:pPr lvl="2" rtl="1"/>
            <a:r>
              <a:t>Body Level Three</a:t>
            </a:r>
          </a:p>
          <a:p>
            <a:pPr lvl="3" rtl="1"/>
            <a:r>
              <a:t>Body Level Four</a:t>
            </a:r>
          </a:p>
          <a:p>
            <a:pPr lvl="4" rtl="1"/>
            <a:r>
              <a:t>Body Level Five</a:t>
            </a:r>
          </a:p>
        </p:txBody>
      </p:sp>
      <p:sp>
        <p:nvSpPr>
          <p:cNvPr id="13" name="Slide Number">
            <a:extLst>
              <a:ext uri="{FF2B5EF4-FFF2-40B4-BE49-F238E27FC236}">
                <a16:creationId xmlns:a16="http://schemas.microsoft.com/office/drawing/2014/main" id="{D25BAE93-D68B-4281-0AE2-813DC96E2141}"/>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n-lt"/>
              </a:rPr>
              <a:pPr rtl="1"/>
              <a:t>‹N°›</a:t>
            </a:fld>
            <a:endParaRPr lang="hu-HU" sz="1100" dirty="0">
              <a:latin typeface="+mn-lt"/>
            </a:endParaRPr>
          </a:p>
        </p:txBody>
      </p:sp>
      <p:pic>
        <p:nvPicPr>
          <p:cNvPr id="14" name="Image 13"/>
          <p:cNvPicPr>
            <a:picLocks noChangeAspect="1"/>
          </p:cNvPicPr>
          <p:nvPr userDrawn="1"/>
        </p:nvPicPr>
        <p:blipFill>
          <a:blip r:embed="rId23"/>
          <a:stretch>
            <a:fillRect/>
          </a:stretch>
        </p:blipFill>
        <p:spPr>
          <a:xfrm>
            <a:off x="68580" y="6312793"/>
            <a:ext cx="1657350" cy="48468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r" defTabSz="289321" rtl="1" latinLnBrk="0">
        <a:lnSpc>
          <a:spcPct val="90000"/>
        </a:lnSpc>
        <a:spcBef>
          <a:spcPts val="300"/>
        </a:spcBef>
        <a:spcAft>
          <a:spcPts val="0"/>
        </a:spcAft>
        <a:buClrTx/>
        <a:buSzTx/>
        <a:buFontTx/>
        <a:buNone/>
        <a:tabLst/>
        <a:defRPr sz="2400" b="0" i="0" u="none" strike="noStrike" cap="none" spc="0" baseline="0">
          <a:solidFill>
            <a:srgbClr val="000000"/>
          </a:solidFill>
          <a:uFillTx/>
          <a:latin typeface="+mn-lt"/>
          <a:ea typeface="+mn-ea"/>
          <a:cs typeface="+mn-cs"/>
          <a:sym typeface="Source Sans Pro Regular"/>
        </a:defRPr>
      </a:lvl1pPr>
      <a:lvl2pPr marL="216992" marR="0" indent="-72331" algn="r" defTabSz="289321"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2pPr>
      <a:lvl3pPr marL="361652" marR="0" indent="-72331" algn="r" defTabSz="289321"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3pPr>
      <a:lvl4pPr marL="506314" marR="0" indent="-72331" algn="r" defTabSz="289321"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4pPr>
      <a:lvl5pPr marL="650974" marR="0" indent="-72331" algn="r" defTabSz="289321"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5pPr>
      <a:lvl6pPr marL="1070492" marR="0" indent="-347188" algn="r" defTabSz="289321"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6pPr>
      <a:lvl7pPr marL="1215154" marR="0" indent="-347188" algn="r" defTabSz="289321"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7pPr>
      <a:lvl8pPr marL="1359816" marR="0" indent="-347189" algn="r" defTabSz="289321"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8pPr>
      <a:lvl9pPr marL="1504475" marR="0" indent="-347189" algn="r" defTabSz="289321"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n-lt"/>
          <a:ea typeface="+mn-ea"/>
          <a:cs typeface="+mn-cs"/>
          <a:sym typeface="Source Sans Pro Regular"/>
        </a:defRPr>
      </a:lvl9pPr>
    </p:bodyStyle>
    <p:otherStyle>
      <a:lvl1pPr marL="0" marR="0" indent="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hyperlink" Target="https://www.who.int/publications-detail/infection-prevention-and-control-during-health-care-when-novel-coronavirus-(ncov)-infection-is-suspected-20200125" TargetMode="External"/><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s://www.who.int/publications-detail/infection-prevention-and-control-during-health-care-when-novel-coronavirus-(ncov)-infection-is-suspected-20200125" TargetMode="External"/><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hyperlink" Target="https://www.who.int/gpsc/5may/Your_5_Moments_For_Hand_Hygiene_Poster.pdf" TargetMode="External"/><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hyperlink" Target="https://openwho.org/courses/IPC-SP-PPE-EN/" TargetMode="External"/><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19.png"/><Relationship Id="rId4" Type="http://schemas.openxmlformats.org/officeDocument/2006/relationships/hyperlink" Target="https://openwho.org/courses/IPC-PPE-EN/"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apps.who.int/iris/handle/10665/250232" TargetMode="Externa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hyperlink" Target="https://www.who.int/publications-detail/infection-prevention-and-control-during-health-care-when-novel-coronavirus-(ncov)-infection-is-suspected-20200125" TargetMode="External"/><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hyperlink" Target="https://cdn.who.int/media/docs/default-source/documents/health-topics/hand-hygiene-why-how-and-when-brochure.pdf?sfvrsn=9b52e145_2&amp;download=true" TargetMode="External"/><Relationship Id="rId7" Type="http://schemas.openxmlformats.org/officeDocument/2006/relationships/hyperlink" Target="https://www.who.int/teams/risk-communication/health-workers-and-administrators" TargetMode="External"/><Relationship Id="rId2" Type="http://schemas.openxmlformats.org/officeDocument/2006/relationships/hyperlink" Target="https://www.who.int/publications/m/item/standard-precautions-in-health-care" TargetMode="External"/><Relationship Id="rId1" Type="http://schemas.openxmlformats.org/officeDocument/2006/relationships/slideLayout" Target="../slideLayouts/slideLayout7.xml"/><Relationship Id="rId6" Type="http://schemas.openxmlformats.org/officeDocument/2006/relationships/hyperlink" Target="https://apps.who.int/iris/rest/bitstreams/1061263/retrieve" TargetMode="External"/><Relationship Id="rId5" Type="http://schemas.openxmlformats.org/officeDocument/2006/relationships/hyperlink" Target="http://apps.who.int/iris/bitstream/10665/251426/1/9789241549721-eng.pdf?ua=1" TargetMode="External"/><Relationship Id="rId4" Type="http://schemas.openxmlformats.org/officeDocument/2006/relationships/hyperlink" Target="https://www.who.int/gpsc/5may/Your_5_Moments_For_Hand_Hygiene_Poster.pdf"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8" Type="http://schemas.openxmlformats.org/officeDocument/2006/relationships/hyperlink" Target="https://openwho.org/courses/COVID-19-IPC-EN/items/5EKzePU7YSCL2J765gTlZG" TargetMode="External"/><Relationship Id="rId3" Type="http://schemas.openxmlformats.org/officeDocument/2006/relationships/hyperlink" Target="https://openwho.org/courses/IPC-HH-en" TargetMode="External"/><Relationship Id="rId7" Type="http://schemas.openxmlformats.org/officeDocument/2006/relationships/hyperlink" Target="https://openwho.org/courses/care-pregnant-woman-antenatal-clinic-en" TargetMode="External"/><Relationship Id="rId2" Type="http://schemas.openxmlformats.org/officeDocument/2006/relationships/hyperlink" Target="https://openwho.org/channels/ipc" TargetMode="External"/><Relationship Id="rId1" Type="http://schemas.openxmlformats.org/officeDocument/2006/relationships/slideLayout" Target="../slideLayouts/slideLayout8.xml"/><Relationship Id="rId6" Type="http://schemas.openxmlformats.org/officeDocument/2006/relationships/hyperlink" Target="https://openwho.org/courses/IPC-TBP-EN/resume" TargetMode="External"/><Relationship Id="rId11" Type="http://schemas.openxmlformats.org/officeDocument/2006/relationships/hyperlink" Target="https://openwho.org/courses/IPC-IS-EN" TargetMode="External"/><Relationship Id="rId5" Type="http://schemas.openxmlformats.org/officeDocument/2006/relationships/hyperlink" Target="https://openwho.org/courses/IPC-EC-EN/resume" TargetMode="External"/><Relationship Id="rId10" Type="http://schemas.openxmlformats.org/officeDocument/2006/relationships/hyperlink" Target="https://openwho.org/courses/IPC-DECON-EN/resume" TargetMode="External"/><Relationship Id="rId4" Type="http://schemas.openxmlformats.org/officeDocument/2006/relationships/hyperlink" Target="https://openwho.org/courses/IPC-SP-PPE-EN/resume" TargetMode="External"/><Relationship Id="rId9" Type="http://schemas.openxmlformats.org/officeDocument/2006/relationships/hyperlink" Target="https://openwho.org/courses/ipc-health-workers/resume"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 TargetMode="External"/><Relationship Id="rId1" Type="http://schemas.openxmlformats.org/officeDocument/2006/relationships/slideLayout" Target="../slideLayouts/slideLayout13.xml"/><Relationship Id="rId4" Type="http://schemas.openxmlformats.org/officeDocument/2006/relationships/hyperlink" Target="mailto:ihrhrt@who.int"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hyperlink" Target="https://youtu.be/K-2XWtEjfl8"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itle 2"/>
          <p:cNvSpPr txBox="1">
            <a:spLocks noGrp="1"/>
          </p:cNvSpPr>
          <p:nvPr>
            <p:ph type="title"/>
          </p:nvPr>
        </p:nvSpPr>
        <p:spPr>
          <a:xfrm>
            <a:off x="517796" y="1587565"/>
            <a:ext cx="4490140" cy="2410277"/>
          </a:xfrm>
          <a:prstGeom prst="rect">
            <a:avLst/>
          </a:prstGeom>
        </p:spPr>
        <p:txBody>
          <a:bodyPr lIns="45719" tIns="45720" rIns="45719" bIns="45720" rtlCol="1" anchor="ctr">
            <a:normAutofit/>
          </a:bodyPr>
          <a:lstStyle/>
          <a:p>
            <a:pPr rtl="1"/>
            <a:r>
              <a:rPr lang="ar" b="1">
                <a:latin typeface="Sakkal Majalla" panose="02000000000000000000" pitchFamily="2" charset="-78"/>
                <a:cs typeface="Sakkal Majalla" panose="02000000000000000000" pitchFamily="2" charset="-78"/>
              </a:rPr>
              <a:t>الوقاية من العدوى ومكافحتها بالنسبة لفريق الاستجابة السريعة</a:t>
            </a:r>
            <a:endParaRPr lang="fr-FR" b="1">
              <a:latin typeface="Sakkal Majalla" panose="02000000000000000000" pitchFamily="2" charset="-78"/>
              <a:cs typeface="Sakkal Majalla" panose="02000000000000000000" pitchFamily="2" charset="-78"/>
            </a:endParaRPr>
          </a:p>
          <a:p>
            <a:pPr rtl="1"/>
            <a:br>
              <a:rPr dirty="0">
                <a:latin typeface="Sakkal Majalla" panose="02000000000000000000" pitchFamily="2" charset="-78"/>
                <a:cs typeface="Sakkal Majalla" panose="02000000000000000000" pitchFamily="2" charset="-78"/>
              </a:rPr>
            </a:br>
            <a:endParaRPr dirty="0">
              <a:latin typeface="Sakkal Majalla" panose="02000000000000000000" pitchFamily="2" charset="-78"/>
              <a:cs typeface="Sakkal Majalla" panose="02000000000000000000" pitchFamily="2" charset="-78"/>
            </a:endParaRPr>
          </a:p>
        </p:txBody>
      </p:sp>
      <p:sp>
        <p:nvSpPr>
          <p:cNvPr id="326" name="Title 2"/>
          <p:cNvSpPr txBox="1"/>
          <p:nvPr/>
        </p:nvSpPr>
        <p:spPr>
          <a:xfrm>
            <a:off x="426881" y="1051034"/>
            <a:ext cx="4398700" cy="729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rmAutofit/>
          </a:bodyPr>
          <a:lstStyle>
            <a:lvl1pPr algn="r" defTabSz="274855" rtl="1">
              <a:lnSpc>
                <a:spcPct val="90000"/>
              </a:lnSpc>
              <a:defRPr sz="3989">
                <a:solidFill>
                  <a:srgbClr val="FFFFFF"/>
                </a:solidFill>
                <a:latin typeface="Source Sans Pro Bold"/>
                <a:ea typeface="Source Sans Pro Bold"/>
                <a:cs typeface="Source Sans Pro Bold"/>
                <a:sym typeface="Source Sans Pro Bold"/>
              </a:defRPr>
            </a:lvl1pPr>
          </a:lstStyle>
          <a:p>
            <a:pPr rtl="1"/>
            <a:r>
              <a:rPr lang="ar-EG" sz="4400" b="1" dirty="0">
                <a:latin typeface="Sakkal Majalla"/>
                <a:cs typeface="Sakkal Majalla"/>
              </a:rPr>
              <a:t>B6.1</a:t>
            </a:r>
            <a:endParaRPr lang="ar-EG" sz="4400" b="1" dirty="0">
              <a:latin typeface="Sakkal Majalla" panose="02000000000000000000" pitchFamily="2" charset="-78"/>
              <a:cs typeface="Sakkal Majalla" panose="02000000000000000000" pitchFamily="2" charset="-78"/>
            </a:endParaRPr>
          </a:p>
        </p:txBody>
      </p:sp>
      <p:sp>
        <p:nvSpPr>
          <p:cNvPr id="328" name="TextBox 9"/>
          <p:cNvSpPr txBox="1"/>
          <p:nvPr/>
        </p:nvSpPr>
        <p:spPr>
          <a:xfrm>
            <a:off x="567709" y="4147146"/>
            <a:ext cx="2333564" cy="30777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4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اسم المتحدث</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Title 1"/>
          <p:cNvSpPr txBox="1">
            <a:spLocks noGrp="1"/>
          </p:cNvSpPr>
          <p:nvPr>
            <p:ph type="body" sz="half" idx="1"/>
          </p:nvPr>
        </p:nvSpPr>
        <p:spPr>
          <a:prstGeom prst="rect">
            <a:avLst/>
          </a:prstGeom>
        </p:spPr>
        <p:txBody>
          <a:bodyPr lIns="54864" tIns="54864" rIns="54864" bIns="54864"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2. الاحتياطات القياسية</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Google Shape;308;p8"/>
          <p:cNvSpPr txBox="1">
            <a:spLocks noGrp="1"/>
          </p:cNvSpPr>
          <p:nvPr>
            <p:ph type="body" idx="1"/>
          </p:nvPr>
        </p:nvSpPr>
        <p:spPr>
          <a:xfrm>
            <a:off x="2378927" y="2121608"/>
            <a:ext cx="8222167" cy="2614785"/>
          </a:xfrm>
          <a:prstGeom prst="rect">
            <a:avLst/>
          </a:prstGeom>
        </p:spPr>
        <p:txBody>
          <a:bodyPr lIns="0" tIns="0" rIns="0" bIns="0" rtlCol="1"/>
          <a:lstStyle/>
          <a:p>
            <a:pPr rtl="1">
              <a:lnSpc>
                <a:spcPct val="110000"/>
              </a:lnSpc>
              <a:spcBef>
                <a:spcPts val="0"/>
              </a:spcBef>
            </a:pPr>
            <a:r>
              <a:rPr dirty="0" err="1">
                <a:latin typeface="Sakkal Majalla" panose="02000000000000000000" pitchFamily="2" charset="-78"/>
                <a:cs typeface="Sakkal Majalla" panose="02000000000000000000" pitchFamily="2" charset="-78"/>
              </a:rPr>
              <a:t>الاحتياطات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الأساسي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أدنى</a:t>
            </a:r>
            <a:r>
              <a:rPr dirty="0">
                <a:latin typeface="Sakkal Majalla" panose="02000000000000000000" pitchFamily="2" charset="-78"/>
                <a:cs typeface="Sakkal Majalla" panose="02000000000000000000" pitchFamily="2" charset="-78"/>
              </a:rPr>
              <a:t> </a:t>
            </a:r>
            <a:r>
              <a:rPr dirty="0" err="1">
                <a:solidFill>
                  <a:schemeClr val="accent2"/>
                </a:solidFill>
                <a:latin typeface="Sakkal Majalla" panose="02000000000000000000" pitchFamily="2" charset="-78"/>
                <a:ea typeface="Source Sans Pro Bold"/>
                <a:cs typeface="Sakkal Majalla" panose="02000000000000000000" pitchFamily="2" charset="-78"/>
              </a:rPr>
              <a:t>لجميع</a:t>
            </a:r>
            <a:r>
              <a:rPr dirty="0">
                <a:solidFill>
                  <a:schemeClr val="accent2"/>
                </a:solidFill>
                <a:latin typeface="Sakkal Majalla" panose="02000000000000000000" pitchFamily="2" charset="-78"/>
                <a:ea typeface="Source Sans Pro Bold"/>
                <a:cs typeface="Sakkal Majalla" panose="02000000000000000000" pitchFamily="2" charset="-78"/>
              </a:rPr>
              <a:t> </a:t>
            </a:r>
            <a:r>
              <a:rPr dirty="0" err="1">
                <a:solidFill>
                  <a:schemeClr val="accent2"/>
                </a:solidFill>
                <a:latin typeface="Sakkal Majalla" panose="02000000000000000000" pitchFamily="2" charset="-78"/>
                <a:ea typeface="Source Sans Pro Bold"/>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solidFill>
                  <a:schemeClr val="accent2"/>
                </a:solidFill>
                <a:latin typeface="Sakkal Majalla" panose="02000000000000000000" pitchFamily="2" charset="-78"/>
                <a:ea typeface="Source Sans Pro Bold"/>
                <a:cs typeface="Sakkal Majalla" panose="02000000000000000000" pitchFamily="2" charset="-78"/>
              </a:rPr>
              <a:t>جميع</a:t>
            </a:r>
            <a:r>
              <a:rPr dirty="0">
                <a:solidFill>
                  <a:schemeClr val="accent2"/>
                </a:solidFill>
                <a:latin typeface="Sakkal Majalla" panose="02000000000000000000" pitchFamily="2" charset="-78"/>
                <a:ea typeface="Source Sans Pro Bold"/>
                <a:cs typeface="Sakkal Majalla" panose="02000000000000000000" pitchFamily="2" charset="-78"/>
              </a:rPr>
              <a:t> </a:t>
            </a:r>
            <a:r>
              <a:rPr dirty="0" err="1">
                <a:solidFill>
                  <a:schemeClr val="accent2"/>
                </a:solidFill>
                <a:latin typeface="Sakkal Majalla" panose="02000000000000000000" pitchFamily="2" charset="-78"/>
                <a:ea typeface="Source Sans Pro Bold"/>
                <a:cs typeface="Sakkal Majalla" panose="02000000000000000000" pitchFamily="2" charset="-78"/>
              </a:rPr>
              <a:t>الأوقات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بغض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المؤكدة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للمريض</a:t>
            </a:r>
            <a:r>
              <a:rPr dirty="0">
                <a:latin typeface="Sakkal Majalla" panose="02000000000000000000" pitchFamily="2" charset="-78"/>
                <a:cs typeface="Sakkal Majalla" panose="02000000000000000000" pitchFamily="2" charset="-78"/>
              </a:rPr>
              <a:t>.</a:t>
            </a:r>
          </a:p>
          <a:p>
            <a:pPr rtl="1">
              <a:lnSpc>
                <a:spcPct val="110000"/>
              </a:lnSpc>
              <a:spcBef>
                <a:spcPts val="1600"/>
              </a:spcBef>
            </a:pPr>
            <a:r>
              <a:rPr dirty="0" err="1">
                <a:latin typeface="Sakkal Majalla" panose="02000000000000000000" pitchFamily="2" charset="-78"/>
                <a:cs typeface="Sakkal Majalla" panose="02000000000000000000" pitchFamily="2" charset="-78"/>
              </a:rPr>
              <a:t>يعد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الأهمية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نشاط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لتوفير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الحماية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الكافية</a:t>
            </a:r>
            <a:r>
              <a:rPr dirty="0">
                <a:latin typeface="Sakkal Majalla" panose="02000000000000000000" pitchFamily="2" charset="-78"/>
                <a:cs typeface="Sakkal Majalla" panose="02000000000000000000" pitchFamily="2" charset="-78"/>
              </a:rPr>
              <a:t>.</a:t>
            </a:r>
          </a:p>
        </p:txBody>
      </p:sp>
      <p:sp>
        <p:nvSpPr>
          <p:cNvPr id="433" name="Google Shape;266;p2"/>
          <p:cNvSpPr txBox="1"/>
          <p:nvPr/>
        </p:nvSpPr>
        <p:spPr>
          <a:xfrm>
            <a:off x="656462" y="5484702"/>
            <a:ext cx="11033750" cy="27695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lvl1pPr algn="r" rtl="1">
              <a:defRPr sz="1400" u="sng">
                <a:solidFill>
                  <a:srgbClr val="0563C1"/>
                </a:solidFill>
                <a:uFill>
                  <a:solidFill>
                    <a:srgbClr val="0563C1"/>
                  </a:solidFill>
                </a:uFill>
                <a:latin typeface="+mn-lt"/>
                <a:ea typeface="+mn-ea"/>
                <a:cs typeface="+mn-cs"/>
                <a:sym typeface="Source Sans Pro Regular"/>
                <a:hlinkClick r:id="rId3"/>
              </a:defRPr>
            </a:lvl1pPr>
          </a:lstStyle>
          <a:p>
            <a:pPr algn="ctr" rtl="0">
              <a:defRPr>
                <a:solidFill>
                  <a:srgbClr val="000000"/>
                </a:solidFill>
                <a:uFillTx/>
              </a:defRPr>
            </a:pPr>
            <a:r>
              <a:rPr lang="ar" sz="1200" dirty="0">
                <a:solidFill>
                  <a:srgbClr val="0563C1"/>
                </a:solidFill>
                <a:uFill>
                  <a:solidFill>
                    <a:srgbClr val="0563C1"/>
                  </a:solidFill>
                </a:uFill>
                <a:latin typeface="Sakkal Majalla" panose="02000000000000000000" pitchFamily="2" charset="-78"/>
                <a:cs typeface="Sakkal Majalla" panose="02000000000000000000" pitchFamily="2" charset="-78"/>
                <a:hlinkClick r:id="rId3"/>
              </a:rPr>
              <a:t>https://www.who.int/publications-detail/infection-prevention-and-control-during-health-care-when-novel-coronavirus-(ncov)-infection-is-suspected-20200125</a:t>
            </a:r>
          </a:p>
        </p:txBody>
      </p:sp>
      <p:sp>
        <p:nvSpPr>
          <p:cNvPr id="434" name="Google Shape;266;p2"/>
          <p:cNvSpPr txBox="1"/>
          <p:nvPr/>
        </p:nvSpPr>
        <p:spPr>
          <a:xfrm>
            <a:off x="653691" y="4876863"/>
            <a:ext cx="9890750" cy="46162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p>
            <a:pPr algn="ctr" rtl="1">
              <a:defRPr sz="1600">
                <a:latin typeface="+mn-lt"/>
                <a:ea typeface="+mn-ea"/>
                <a:cs typeface="+mn-cs"/>
                <a:sym typeface="Source Sans Pro Regular"/>
              </a:defRPr>
            </a:pPr>
            <a:r>
              <a:rPr lang="ar" sz="1200" dirty="0">
                <a:latin typeface="Sakkal Majalla" panose="02000000000000000000" pitchFamily="2" charset="-78"/>
                <a:cs typeface="Sakkal Majalla" panose="02000000000000000000" pitchFamily="2" charset="-78"/>
              </a:rPr>
              <a:t>المصدر:</a:t>
            </a:r>
            <a:endParaRPr lang="ar-EG" sz="1200" dirty="0">
              <a:latin typeface="Sakkal Majalla" panose="02000000000000000000" pitchFamily="2" charset="-78"/>
              <a:cs typeface="Sakkal Majalla" panose="02000000000000000000" pitchFamily="2" charset="-78"/>
            </a:endParaRPr>
          </a:p>
          <a:p>
            <a:pPr algn="ctr" rtl="0">
              <a:defRPr sz="1600">
                <a:latin typeface="+mn-lt"/>
                <a:ea typeface="+mn-ea"/>
                <a:cs typeface="+mn-cs"/>
                <a:sym typeface="Source Sans Pro Regular"/>
              </a:defRPr>
            </a:pPr>
            <a:r>
              <a:rPr lang="ar" sz="1200" dirty="0">
                <a:latin typeface="Sakkal Majalla" panose="02000000000000000000" pitchFamily="2" charset="-78"/>
                <a:cs typeface="Sakkal Majalla" panose="02000000000000000000" pitchFamily="2" charset="-78"/>
              </a:rPr>
              <a:t> Infection Prevention and Control during health care when Novel Coronavirus (nCov) is suspected</a:t>
            </a:r>
          </a:p>
        </p:txBody>
      </p:sp>
      <p:sp>
        <p:nvSpPr>
          <p:cNvPr id="2" name="Title 1">
            <a:extLst>
              <a:ext uri="{FF2B5EF4-FFF2-40B4-BE49-F238E27FC236}">
                <a16:creationId xmlns:a16="http://schemas.microsoft.com/office/drawing/2014/main" id="{CF2C8D19-409C-4A1B-99D7-B7AF29C1F883}"/>
              </a:ext>
            </a:extLst>
          </p:cNvPr>
          <p:cNvSpPr txBox="1">
            <a:spLocks/>
          </p:cNvSpPr>
          <p:nvPr/>
        </p:nvSpPr>
        <p:spPr>
          <a:xfrm>
            <a:off x="138857" y="92028"/>
            <a:ext cx="5957144" cy="541817"/>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ما الاحتياطات القياسية؟</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Title 12"/>
          <p:cNvSpPr txBox="1">
            <a:spLocks noGrp="1"/>
          </p:cNvSpPr>
          <p:nvPr>
            <p:ph type="title" idx="4294967295"/>
          </p:nvPr>
        </p:nvSpPr>
        <p:spPr>
          <a:xfrm>
            <a:off x="4441521" y="2687082"/>
            <a:ext cx="6996873" cy="1006194"/>
          </a:xfrm>
          <a:prstGeom prst="rect">
            <a:avLst/>
          </a:prstGeom>
        </p:spPr>
        <p:txBody>
          <a:bodyPr rtlCol="1">
            <a:normAutofit/>
          </a:bodyPr>
          <a:lstStyle>
            <a:lvl1pPr algn="ctr" defTabSz="277749" rtl="1">
              <a:defRPr sz="3072">
                <a:solidFill>
                  <a:srgbClr val="C00000"/>
                </a:solidFill>
              </a:defRPr>
            </a:lvl1pPr>
          </a:lstStyle>
          <a:p>
            <a:pPr rtl="1"/>
            <a:r>
              <a:rPr lang="ar" sz="2800" b="1" dirty="0">
                <a:latin typeface="Sakkal Majalla" panose="02000000000000000000" pitchFamily="2" charset="-78"/>
                <a:cs typeface="Sakkal Majalla" panose="02000000000000000000" pitchFamily="2" charset="-78"/>
              </a:rPr>
              <a:t>ما العناصر الأساسية الثمانية للاحتياطات القياسية؟</a:t>
            </a:r>
          </a:p>
        </p:txBody>
      </p:sp>
      <p:sp>
        <p:nvSpPr>
          <p:cNvPr id="2" name="TextBox 1">
            <a:extLst>
              <a:ext uri="{FF2B5EF4-FFF2-40B4-BE49-F238E27FC236}">
                <a16:creationId xmlns:a16="http://schemas.microsoft.com/office/drawing/2014/main" id="{75058D8E-477D-C82C-0229-761B3CCD39E1}"/>
              </a:ext>
            </a:extLst>
          </p:cNvPr>
          <p:cNvSpPr txBox="1"/>
          <p:nvPr/>
        </p:nvSpPr>
        <p:spPr>
          <a:xfrm>
            <a:off x="423429" y="904007"/>
            <a:ext cx="2295316" cy="52321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2800" b="1" i="0" u="none" strike="noStrike" cap="none" spc="0" normalizeH="0" baseline="0">
                <a:ln>
                  <a:noFill/>
                </a:ln>
                <a:solidFill>
                  <a:schemeClr val="bg1"/>
                </a:solidFill>
                <a:effectLst/>
                <a:uFillTx/>
                <a:latin typeface="Sakkal Majalla" panose="02000000000000000000" pitchFamily="2" charset="-78"/>
                <a:cs typeface="Sakkal Majalla" panose="02000000000000000000" pitchFamily="2" charset="-78"/>
                <a:sym typeface="Calibri"/>
              </a:rPr>
              <a:t>الأسئلة ؟</a:t>
            </a:r>
            <a:endParaRPr kumimoji="0" lang="en-US" sz="2800" b="1" i="0" u="none" strike="noStrike" cap="none" spc="0" normalizeH="0" baseline="0" dirty="0">
              <a:ln>
                <a:noFill/>
              </a:ln>
              <a:solidFill>
                <a:schemeClr val="bg1"/>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Google Shape;315;p9"/>
          <p:cNvSpPr txBox="1">
            <a:spLocks noGrp="1"/>
          </p:cNvSpPr>
          <p:nvPr>
            <p:ph type="body" idx="1"/>
          </p:nvPr>
        </p:nvSpPr>
        <p:spPr>
          <a:xfrm>
            <a:off x="2378926" y="1566753"/>
            <a:ext cx="7830394" cy="3724495"/>
          </a:xfrm>
          <a:prstGeom prst="rect">
            <a:avLst/>
          </a:prstGeom>
        </p:spPr>
        <p:txBody>
          <a:bodyPr lIns="0" tIns="0" rIns="0" bIns="0" rtlCol="1"/>
          <a:lstStyle/>
          <a:p>
            <a:pPr marL="523875" lvl="1" indent="-342900" rtl="1">
              <a:lnSpc>
                <a:spcPct val="100000"/>
              </a:lnSpc>
              <a:spcBef>
                <a:spcPts val="0"/>
              </a:spcBef>
              <a:buClr>
                <a:srgbClr val="C00000"/>
              </a:buClr>
              <a:buAutoNum type="arabicPeriod"/>
            </a:pP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dirty="0">
                <a:latin typeface="Sakkal Majalla" panose="02000000000000000000" pitchFamily="2" charset="-78"/>
                <a:cs typeface="Sakkal Majalla" panose="02000000000000000000" pitchFamily="2" charset="-78"/>
              </a:rPr>
              <a:t>.</a:t>
            </a:r>
          </a:p>
          <a:p>
            <a:pPr marL="523875" lvl="1" indent="-342900" rtl="1">
              <a:lnSpc>
                <a:spcPct val="100000"/>
              </a:lnSpc>
              <a:spcBef>
                <a:spcPts val="0"/>
              </a:spcBef>
              <a:buClr>
                <a:srgbClr val="C00000"/>
              </a:buClr>
              <a:buAutoNum type="arabicPeriod"/>
            </a:pP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آداب</a:t>
            </a:r>
            <a:r>
              <a:rPr lang="ar-EG" dirty="0">
                <a:latin typeface="Sakkal Majalla" panose="02000000000000000000" pitchFamily="2" charset="-78"/>
                <a:cs typeface="Sakkal Majalla" panose="02000000000000000000" pitchFamily="2" charset="-78"/>
              </a:rPr>
              <a:t>) ا</a:t>
            </a:r>
            <a:r>
              <a:rPr dirty="0" err="1">
                <a:latin typeface="Sakkal Majalla" panose="02000000000000000000" pitchFamily="2" charset="-78"/>
                <a:cs typeface="Sakkal Majalla" panose="02000000000000000000" pitchFamily="2" charset="-78"/>
              </a:rPr>
              <a:t>لجهاز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التنفسي</a:t>
            </a:r>
            <a:r>
              <a:rPr dirty="0">
                <a:latin typeface="Sakkal Majalla" panose="02000000000000000000" pitchFamily="2" charset="-78"/>
                <a:cs typeface="Sakkal Majalla" panose="02000000000000000000" pitchFamily="2" charset="-78"/>
              </a:rPr>
              <a:t>.</a:t>
            </a:r>
          </a:p>
          <a:p>
            <a:pPr marL="523875" lvl="1" indent="-342900" rtl="1">
              <a:lnSpc>
                <a:spcPct val="100000"/>
              </a:lnSpc>
              <a:spcBef>
                <a:spcPts val="0"/>
              </a:spcBef>
              <a:buClr>
                <a:srgbClr val="C00000"/>
              </a:buClr>
              <a:buAutoNum type="arabicPeriod"/>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للخطر</a:t>
            </a:r>
            <a:r>
              <a:rPr dirty="0">
                <a:latin typeface="Sakkal Majalla" panose="02000000000000000000" pitchFamily="2" charset="-78"/>
                <a:cs typeface="Sakkal Majalla" panose="02000000000000000000" pitchFamily="2" charset="-78"/>
              </a:rPr>
              <a:t>. </a:t>
            </a:r>
          </a:p>
          <a:p>
            <a:pPr marL="523875" lvl="1" indent="-342900" rtl="1">
              <a:lnSpc>
                <a:spcPct val="100000"/>
              </a:lnSpc>
              <a:spcBef>
                <a:spcPts val="0"/>
              </a:spcBef>
              <a:buClr>
                <a:srgbClr val="C00000"/>
              </a:buClr>
              <a:buAutoNum type="arabicPeriod"/>
            </a:pPr>
            <a:r>
              <a:rPr dirty="0" err="1">
                <a:latin typeface="Sakkal Majalla" panose="02000000000000000000" pitchFamily="2" charset="-78"/>
                <a:cs typeface="Sakkal Majalla" panose="02000000000000000000" pitchFamily="2" charset="-78"/>
              </a:rPr>
              <a:t>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الحقن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المأمون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والتعامل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الإصابات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الناجمة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عنها</a:t>
            </a:r>
            <a:r>
              <a:rPr dirty="0">
                <a:latin typeface="Sakkal Majalla" panose="02000000000000000000" pitchFamily="2" charset="-78"/>
                <a:cs typeface="Sakkal Majalla" panose="02000000000000000000" pitchFamily="2" charset="-78"/>
              </a:rPr>
              <a:t>.</a:t>
            </a:r>
          </a:p>
          <a:p>
            <a:pPr marL="523875" lvl="1" indent="-342900" rtl="1">
              <a:lnSpc>
                <a:spcPct val="100000"/>
              </a:lnSpc>
              <a:spcBef>
                <a:spcPts val="0"/>
              </a:spcBef>
              <a:buClr>
                <a:srgbClr val="C00000"/>
              </a:buClr>
              <a:buAutoNum type="arabicPeriod"/>
            </a:pPr>
            <a:r>
              <a:rPr dirty="0" err="1">
                <a:latin typeface="Sakkal Majalla" panose="02000000000000000000" pitchFamily="2" charset="-78"/>
                <a:cs typeface="Sakkal Majalla" panose="02000000000000000000" pitchFamily="2" charset="-78"/>
              </a:rPr>
              <a:t>مناولة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وتنظيفها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وتطهيرها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مأمونة</a:t>
            </a:r>
            <a:r>
              <a:rPr dirty="0">
                <a:latin typeface="Sakkal Majalla" panose="02000000000000000000" pitchFamily="2" charset="-78"/>
                <a:cs typeface="Sakkal Majalla" panose="02000000000000000000" pitchFamily="2" charset="-78"/>
              </a:rPr>
              <a:t>.</a:t>
            </a:r>
          </a:p>
          <a:p>
            <a:pPr marL="523875" lvl="1" indent="-342900" rtl="1">
              <a:lnSpc>
                <a:spcPct val="100000"/>
              </a:lnSpc>
              <a:spcBef>
                <a:spcPts val="0"/>
              </a:spcBef>
              <a:buClr>
                <a:srgbClr val="C00000"/>
              </a:buClr>
              <a:buAutoNum type="arabicPeriod"/>
            </a:pPr>
            <a:r>
              <a:rPr dirty="0" err="1">
                <a:latin typeface="Sakkal Majalla" panose="02000000000000000000" pitchFamily="2" charset="-78"/>
                <a:cs typeface="Sakkal Majalla" panose="02000000000000000000" pitchFamily="2" charset="-78"/>
              </a:rPr>
              <a:t>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p>
          <a:p>
            <a:pPr marL="523875" lvl="1" indent="-342900" rtl="1">
              <a:lnSpc>
                <a:spcPct val="100000"/>
              </a:lnSpc>
              <a:spcBef>
                <a:spcPts val="0"/>
              </a:spcBef>
              <a:buClr>
                <a:srgbClr val="C00000"/>
              </a:buClr>
              <a:buAutoNum type="arabicPeriod"/>
            </a:pPr>
            <a:r>
              <a:rPr dirty="0" err="1">
                <a:latin typeface="Sakkal Majalla" panose="02000000000000000000" pitchFamily="2" charset="-78"/>
                <a:cs typeface="Sakkal Majalla" panose="02000000000000000000" pitchFamily="2" charset="-78"/>
              </a:rPr>
              <a:t>مناولة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البياضات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المتسخة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وتنظيفها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مأمونة</a:t>
            </a:r>
            <a:r>
              <a:rPr dirty="0">
                <a:latin typeface="Sakkal Majalla" panose="02000000000000000000" pitchFamily="2" charset="-78"/>
                <a:cs typeface="Sakkal Majalla" panose="02000000000000000000" pitchFamily="2" charset="-78"/>
              </a:rPr>
              <a:t>.</a:t>
            </a:r>
          </a:p>
          <a:p>
            <a:pPr marL="523875" lvl="1" indent="-342900" rtl="1">
              <a:lnSpc>
                <a:spcPct val="100000"/>
              </a:lnSpc>
              <a:spcBef>
                <a:spcPts val="0"/>
              </a:spcBef>
              <a:buClr>
                <a:srgbClr val="C00000"/>
              </a:buClr>
              <a:buAutoNum type="arabicPeriod"/>
            </a:pPr>
            <a:r>
              <a:rPr dirty="0" err="1">
                <a:latin typeface="Sakkal Majalla" panose="02000000000000000000" pitchFamily="2" charset="-78"/>
                <a:cs typeface="Sakkal Majalla" panose="02000000000000000000" pitchFamily="2" charset="-78"/>
              </a:rPr>
              <a:t>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 </a:t>
            </a:r>
          </a:p>
        </p:txBody>
      </p:sp>
      <p:sp>
        <p:nvSpPr>
          <p:cNvPr id="448" name="TextBox 1"/>
          <p:cNvSpPr txBox="1"/>
          <p:nvPr/>
        </p:nvSpPr>
        <p:spPr>
          <a:xfrm>
            <a:off x="4875785" y="888768"/>
            <a:ext cx="5497657"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العناصر الأساسية الثمانية للاحتياطات القياسية هي:</a:t>
            </a:r>
          </a:p>
        </p:txBody>
      </p:sp>
      <p:sp>
        <p:nvSpPr>
          <p:cNvPr id="449" name="Google Shape;266;p2"/>
          <p:cNvSpPr txBox="1"/>
          <p:nvPr/>
        </p:nvSpPr>
        <p:spPr>
          <a:xfrm>
            <a:off x="777156" y="5604362"/>
            <a:ext cx="11033750" cy="27695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lvl1pPr algn="r" rtl="1">
              <a:defRPr sz="1400" u="sng">
                <a:solidFill>
                  <a:srgbClr val="0563C1"/>
                </a:solidFill>
                <a:uFill>
                  <a:solidFill>
                    <a:srgbClr val="0563C1"/>
                  </a:solidFill>
                </a:uFill>
                <a:latin typeface="+mn-lt"/>
                <a:ea typeface="+mn-ea"/>
                <a:cs typeface="+mn-cs"/>
                <a:sym typeface="Source Sans Pro Regular"/>
                <a:hlinkClick r:id="rId3"/>
              </a:defRPr>
            </a:lvl1pPr>
          </a:lstStyle>
          <a:p>
            <a:pPr algn="ctr" rtl="0">
              <a:defRPr>
                <a:solidFill>
                  <a:srgbClr val="000000"/>
                </a:solidFill>
                <a:uFillTx/>
              </a:defRPr>
            </a:pPr>
            <a:r>
              <a:rPr lang="ar" sz="1200" dirty="0">
                <a:solidFill>
                  <a:srgbClr val="0563C1"/>
                </a:solidFill>
                <a:uFill>
                  <a:solidFill>
                    <a:srgbClr val="0563C1"/>
                  </a:solidFill>
                </a:uFill>
                <a:latin typeface="Sakkal Majalla" panose="02000000000000000000" pitchFamily="2" charset="-78"/>
                <a:cs typeface="Sakkal Majalla" panose="02000000000000000000" pitchFamily="2" charset="-78"/>
                <a:hlinkClick r:id="rId3"/>
              </a:rPr>
              <a:t>https://www.who.int/publications-detail/infection-prevention-and-control-during-health-care-when-novel-coronavirus-(ncov)-infection-is-suspected-20200125</a:t>
            </a:r>
          </a:p>
        </p:txBody>
      </p:sp>
      <p:sp>
        <p:nvSpPr>
          <p:cNvPr id="450" name="Google Shape;266;p2"/>
          <p:cNvSpPr txBox="1"/>
          <p:nvPr/>
        </p:nvSpPr>
        <p:spPr>
          <a:xfrm>
            <a:off x="1348656" y="5124169"/>
            <a:ext cx="9890750" cy="46162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p>
            <a:pPr algn="ctr" rtl="1">
              <a:defRPr sz="1600">
                <a:latin typeface="+mn-lt"/>
                <a:ea typeface="+mn-ea"/>
                <a:cs typeface="+mn-cs"/>
                <a:sym typeface="Source Sans Pro Regular"/>
              </a:defRPr>
            </a:pPr>
            <a:r>
              <a:rPr lang="ar" sz="1200" dirty="0">
                <a:latin typeface="Sakkal Majalla" panose="02000000000000000000" pitchFamily="2" charset="-78"/>
                <a:cs typeface="Sakkal Majalla" panose="02000000000000000000" pitchFamily="2" charset="-78"/>
              </a:rPr>
              <a:t>المصدر:</a:t>
            </a:r>
            <a:endParaRPr lang="ar-EG" sz="1200" dirty="0">
              <a:latin typeface="Sakkal Majalla" panose="02000000000000000000" pitchFamily="2" charset="-78"/>
              <a:cs typeface="Sakkal Majalla" panose="02000000000000000000" pitchFamily="2" charset="-78"/>
            </a:endParaRPr>
          </a:p>
          <a:p>
            <a:pPr algn="ctr" rtl="0">
              <a:defRPr sz="1600">
                <a:latin typeface="+mn-lt"/>
                <a:ea typeface="+mn-ea"/>
                <a:cs typeface="+mn-cs"/>
                <a:sym typeface="Source Sans Pro Regular"/>
              </a:defRPr>
            </a:pPr>
            <a:r>
              <a:rPr lang="ar" sz="1200" dirty="0">
                <a:latin typeface="Sakkal Majalla" panose="02000000000000000000" pitchFamily="2" charset="-78"/>
                <a:cs typeface="Sakkal Majalla" panose="02000000000000000000" pitchFamily="2" charset="-78"/>
              </a:rPr>
              <a:t> Infection Prevention and Control during health care when Novel Coronavirus (nCov) is suspected</a:t>
            </a:r>
          </a:p>
        </p:txBody>
      </p:sp>
      <p:sp>
        <p:nvSpPr>
          <p:cNvPr id="2" name="Title 1">
            <a:extLst>
              <a:ext uri="{FF2B5EF4-FFF2-40B4-BE49-F238E27FC236}">
                <a16:creationId xmlns:a16="http://schemas.microsoft.com/office/drawing/2014/main" id="{C033F186-4EF6-7A5D-31E4-C19C42CB93D4}"/>
              </a:ext>
            </a:extLst>
          </p:cNvPr>
          <p:cNvSpPr txBox="1">
            <a:spLocks/>
          </p:cNvSpPr>
          <p:nvPr/>
        </p:nvSpPr>
        <p:spPr>
          <a:xfrm>
            <a:off x="138856" y="92028"/>
            <a:ext cx="8940881" cy="646113"/>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العناصر الأساسية للاحتياطات القياسية</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Google Shape;300;p7"/>
          <p:cNvSpPr txBox="1">
            <a:spLocks noGrp="1"/>
          </p:cNvSpPr>
          <p:nvPr>
            <p:ph type="body" sz="half" idx="1"/>
          </p:nvPr>
        </p:nvSpPr>
        <p:spPr>
          <a:prstGeom prst="rect">
            <a:avLst/>
          </a:prstGeom>
        </p:spPr>
        <p:txBody>
          <a:bodyPr lIns="54864" tIns="54864" rIns="54864" bIns="54864" rtlCol="1"/>
          <a:lstStyle>
            <a:lvl1pPr algn="r" rtl="1">
              <a:lnSpc>
                <a:spcPct val="110000"/>
              </a:lnSpc>
              <a:spcBef>
                <a:spcPts val="0"/>
              </a:spcBef>
              <a:defRPr sz="3200"/>
            </a:lvl1pPr>
          </a:lstStyle>
          <a:p>
            <a:pPr algn="ctr" rtl="1"/>
            <a:r>
              <a:rPr lang="ar" b="1">
                <a:latin typeface="Sakkal Majalla" panose="02000000000000000000" pitchFamily="2" charset="-78"/>
                <a:cs typeface="Sakkal Majalla" panose="02000000000000000000" pitchFamily="2" charset="-78"/>
              </a:rPr>
              <a:t>2</a:t>
            </a:r>
            <a:r>
              <a:rPr lang="ar-EG" b="1">
                <a:latin typeface="Sakkal Majalla" panose="02000000000000000000" pitchFamily="2" charset="-78"/>
                <a:cs typeface="Sakkal Majalla" panose="02000000000000000000" pitchFamily="2" charset="-78"/>
              </a:rPr>
              <a:t>.</a:t>
            </a:r>
            <a:r>
              <a:rPr lang="ar" b="1">
                <a:latin typeface="Sakkal Majalla" panose="02000000000000000000" pitchFamily="2" charset="-78"/>
                <a:cs typeface="Sakkal Majalla" panose="02000000000000000000" pitchFamily="2" charset="-78"/>
              </a:rPr>
              <a:t>أ</a:t>
            </a:r>
            <a:r>
              <a:rPr lang="ar" b="1" dirty="0">
                <a:latin typeface="Sakkal Majalla" panose="02000000000000000000" pitchFamily="2" charset="-78"/>
                <a:cs typeface="Sakkal Majalla" panose="02000000000000000000" pitchFamily="2" charset="-78"/>
              </a:rPr>
              <a:t>. نظافة اليدين.</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Google Shape;351;p13"/>
          <p:cNvSpPr txBox="1">
            <a:spLocks noGrp="1"/>
          </p:cNvSpPr>
          <p:nvPr>
            <p:ph type="body" sz="half" idx="1"/>
          </p:nvPr>
        </p:nvSpPr>
        <p:spPr>
          <a:xfrm>
            <a:off x="7204839" y="1944895"/>
            <a:ext cx="4517253" cy="3677658"/>
          </a:xfrm>
          <a:prstGeom prst="rect">
            <a:avLst/>
          </a:prstGeom>
        </p:spPr>
        <p:txBody>
          <a:bodyPr lIns="0" tIns="0" rIns="0" bIns="0" rtlCol="1">
            <a:normAutofit/>
          </a:bodyPr>
          <a:lstStyle/>
          <a:p>
            <a:pPr defTabSz="286428" rtl="1">
              <a:lnSpc>
                <a:spcPct val="100000"/>
              </a:lnSpc>
              <a:spcBef>
                <a:spcPts val="0"/>
              </a:spcBef>
              <a:defRPr sz="2178"/>
            </a:pPr>
            <a:r>
              <a:rPr dirty="0" err="1">
                <a:latin typeface="Sakkal Majalla" panose="02000000000000000000" pitchFamily="2" charset="-78"/>
                <a:cs typeface="Sakkal Majalla" panose="02000000000000000000" pitchFamily="2" charset="-78"/>
              </a:rPr>
              <a:t>استخدم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المنتج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والأسلوب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المناسبيْن</a:t>
            </a:r>
            <a:endParaRPr dirty="0">
              <a:latin typeface="Sakkal Majalla" panose="02000000000000000000" pitchFamily="2" charset="-78"/>
              <a:cs typeface="Sakkal Majalla" panose="02000000000000000000" pitchFamily="2" charset="-78"/>
            </a:endParaRPr>
          </a:p>
          <a:p>
            <a:pPr defTabSz="286428" rtl="1">
              <a:lnSpc>
                <a:spcPct val="100000"/>
              </a:lnSpc>
              <a:spcBef>
                <a:spcPts val="1500"/>
              </a:spcBef>
              <a:defRPr sz="2178"/>
            </a:pPr>
            <a:r>
              <a:rPr dirty="0" err="1">
                <a:latin typeface="Sakkal Majalla" panose="02000000000000000000" pitchFamily="2" charset="-78"/>
                <a:cs typeface="Sakkal Majalla" panose="02000000000000000000" pitchFamily="2" charset="-78"/>
              </a:rPr>
              <a:t>يُفضل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كحولي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مُتسختين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بوضوح</a:t>
            </a:r>
            <a:r>
              <a:rPr dirty="0">
                <a:latin typeface="Sakkal Majalla" panose="02000000000000000000" pitchFamily="2" charset="-78"/>
                <a:cs typeface="Sakkal Majalla" panose="02000000000000000000" pitchFamily="2" charset="-78"/>
              </a:rPr>
              <a:t>.</a:t>
            </a:r>
          </a:p>
          <a:p>
            <a:pPr marL="251459" lvl="1" indent="-251459" defTabSz="286428" rtl="1">
              <a:lnSpc>
                <a:spcPct val="100000"/>
              </a:lnSpc>
              <a:spcBef>
                <a:spcPts val="1000"/>
              </a:spcBef>
              <a:buClr>
                <a:srgbClr val="729E03"/>
              </a:buClr>
              <a:buSzPts val="2100"/>
              <a:buFont typeface="Arial"/>
              <a:defRPr sz="2178"/>
            </a:pPr>
            <a:r>
              <a:rPr dirty="0" err="1">
                <a:latin typeface="Sakkal Majalla" panose="02000000000000000000" pitchFamily="2" charset="-78"/>
                <a:cs typeface="Sakkal Majalla" panose="02000000000000000000" pitchFamily="2" charset="-78"/>
              </a:rPr>
              <a:t>افرُك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يديك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لمدة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20-30 </a:t>
            </a:r>
            <a:r>
              <a:rPr dirty="0" err="1">
                <a:latin typeface="Sakkal Majalla" panose="02000000000000000000" pitchFamily="2" charset="-78"/>
                <a:cs typeface="Sakkal Majalla" panose="02000000000000000000" pitchFamily="2" charset="-78"/>
              </a:rPr>
              <a:t>ثانيةً</a:t>
            </a:r>
            <a:r>
              <a:rPr dirty="0">
                <a:latin typeface="Sakkal Majalla" panose="02000000000000000000" pitchFamily="2" charset="-78"/>
                <a:cs typeface="Sakkal Majalla" panose="02000000000000000000" pitchFamily="2" charset="-78"/>
              </a:rPr>
              <a:t>!</a:t>
            </a:r>
          </a:p>
          <a:p>
            <a:pPr defTabSz="286428" rtl="1">
              <a:lnSpc>
                <a:spcPct val="100000"/>
              </a:lnSpc>
              <a:spcBef>
                <a:spcPts val="1500"/>
              </a:spcBef>
              <a:defRPr sz="2178"/>
            </a:pPr>
            <a:r>
              <a:rPr dirty="0" err="1">
                <a:latin typeface="Sakkal Majalla" panose="02000000000000000000" pitchFamily="2" charset="-78"/>
                <a:cs typeface="Sakkal Majalla" panose="02000000000000000000" pitchFamily="2" charset="-78"/>
              </a:rPr>
              <a:t>يُستخدم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الصابون</a:t>
            </a:r>
            <a:r>
              <a:rPr lang="ar-EG"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الجاري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ومنشفة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متسختين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بوضوح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ملوثتين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بروتينية</a:t>
            </a:r>
            <a:r>
              <a:rPr dirty="0">
                <a:latin typeface="Sakkal Majalla" panose="02000000000000000000" pitchFamily="2" charset="-78"/>
                <a:cs typeface="Sakkal Majalla" panose="02000000000000000000" pitchFamily="2" charset="-78"/>
              </a:rPr>
              <a:t>.</a:t>
            </a:r>
          </a:p>
          <a:p>
            <a:pPr marL="251459" lvl="1" indent="-251459" defTabSz="286428" rtl="1">
              <a:lnSpc>
                <a:spcPct val="100000"/>
              </a:lnSpc>
              <a:spcBef>
                <a:spcPts val="1000"/>
              </a:spcBef>
              <a:buClr>
                <a:srgbClr val="729E03"/>
              </a:buClr>
              <a:buSzPts val="2100"/>
              <a:buFont typeface="Arial"/>
              <a:defRPr sz="2178"/>
            </a:pPr>
            <a:r>
              <a:rPr dirty="0" err="1">
                <a:latin typeface="Sakkal Majalla" panose="02000000000000000000" pitchFamily="2" charset="-78"/>
                <a:cs typeface="Sakkal Majalla" panose="02000000000000000000" pitchFamily="2" charset="-78"/>
              </a:rPr>
              <a:t>اغسِل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يديك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لمدة</a:t>
            </a:r>
            <a:r>
              <a:rPr lang="ar-EG" dirty="0">
                <a:latin typeface="Sakkal Majalla" panose="02000000000000000000" pitchFamily="2" charset="-78"/>
                <a:cs typeface="Sakkal Majalla" panose="02000000000000000000" pitchFamily="2" charset="-78"/>
              </a:rPr>
              <a:t> 40-60 </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ثانيةً</a:t>
            </a:r>
            <a:r>
              <a:rPr dirty="0">
                <a:latin typeface="Sakkal Majalla" panose="02000000000000000000" pitchFamily="2" charset="-78"/>
                <a:cs typeface="Sakkal Majalla" panose="02000000000000000000" pitchFamily="2" charset="-78"/>
              </a:rPr>
              <a:t>!</a:t>
            </a:r>
          </a:p>
        </p:txBody>
      </p:sp>
      <p:sp>
        <p:nvSpPr>
          <p:cNvPr id="461" name="TextBox 2"/>
          <p:cNvSpPr txBox="1"/>
          <p:nvPr/>
        </p:nvSpPr>
        <p:spPr>
          <a:xfrm>
            <a:off x="469908" y="5248522"/>
            <a:ext cx="674385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a:latin typeface="+mn-lt"/>
                <a:ea typeface="+mn-ea"/>
                <a:cs typeface="+mn-cs"/>
                <a:sym typeface="Source Sans Pro Regular"/>
              </a:defRPr>
            </a:pPr>
            <a:endParaRPr dirty="0"/>
          </a:p>
          <a:p>
            <a:pPr algn="l" rtl="0">
              <a:defRPr sz="1000">
                <a:solidFill>
                  <a:srgbClr val="0000EE"/>
                </a:solidFill>
                <a:latin typeface="+mn-lt"/>
                <a:ea typeface="+mn-ea"/>
                <a:cs typeface="+mn-cs"/>
                <a:sym typeface="Source Sans Pro Regular"/>
              </a:defRPr>
            </a:pPr>
            <a:r>
              <a:rPr dirty="0"/>
              <a:t>https://www.who.int/teams/integrated-health-services/infection-prevention-control/hand-hygiene/training-tools</a:t>
            </a:r>
          </a:p>
        </p:txBody>
      </p:sp>
      <p:sp>
        <p:nvSpPr>
          <p:cNvPr id="2" name="Title 1">
            <a:extLst>
              <a:ext uri="{FF2B5EF4-FFF2-40B4-BE49-F238E27FC236}">
                <a16:creationId xmlns:a16="http://schemas.microsoft.com/office/drawing/2014/main" id="{BEBB0D8A-7D54-150F-EA68-4BCBD4ED3110}"/>
              </a:ext>
            </a:extLst>
          </p:cNvPr>
          <p:cNvSpPr txBox="1">
            <a:spLocks/>
          </p:cNvSpPr>
          <p:nvPr/>
        </p:nvSpPr>
        <p:spPr>
          <a:xfrm>
            <a:off x="138856" y="92028"/>
            <a:ext cx="8940881" cy="646113"/>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كيف ننظف اليدين؟</a:t>
            </a:r>
          </a:p>
        </p:txBody>
      </p:sp>
      <p:pic>
        <p:nvPicPr>
          <p:cNvPr id="2050" name="Picture 2" descr="منع و مكافحة العدوى ل العامة رشادات اإل بالمرافق الصحية">
            <a:extLst>
              <a:ext uri="{FF2B5EF4-FFF2-40B4-BE49-F238E27FC236}">
                <a16:creationId xmlns:a16="http://schemas.microsoft.com/office/drawing/2014/main" id="{B2391F6D-9EAC-64AF-8921-EB2D3502BA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110" y="1278080"/>
            <a:ext cx="2888672" cy="404377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غسل اليدين في المشافي">
            <a:extLst>
              <a:ext uri="{FF2B5EF4-FFF2-40B4-BE49-F238E27FC236}">
                <a16:creationId xmlns:a16="http://schemas.microsoft.com/office/drawing/2014/main" id="{49AF3D6E-BC7D-AF1E-A4F4-2DB58823658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7990" y="1336559"/>
            <a:ext cx="2870893" cy="40437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Google Shape;700;p11"/>
          <p:cNvSpPr txBox="1"/>
          <p:nvPr/>
        </p:nvSpPr>
        <p:spPr>
          <a:xfrm>
            <a:off x="4907798" y="5189079"/>
            <a:ext cx="5940596" cy="3540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nchor="b">
            <a:noAutofit/>
          </a:bodyPr>
          <a:lstStyle/>
          <a:p>
            <a:pPr defTabSz="566927" rtl="1">
              <a:defRPr sz="558">
                <a:latin typeface="+mn-lt"/>
                <a:ea typeface="+mn-ea"/>
                <a:cs typeface="+mn-cs"/>
                <a:sym typeface="Source Sans Pro Regular"/>
              </a:defRPr>
            </a:pPr>
            <a:r>
              <a:rPr lang="ar" sz="1100"/>
              <a:t>المصدر: </a:t>
            </a:r>
            <a:r>
              <a:rPr lang="ar" sz="1100" u="sng">
                <a:solidFill>
                  <a:srgbClr val="0563C1"/>
                </a:solidFill>
                <a:uFill>
                  <a:solidFill>
                    <a:srgbClr val="0563C1"/>
                  </a:solidFill>
                </a:uFill>
                <a:hlinkClick r:id="rId3"/>
              </a:rPr>
              <a:t>https://www.who.int/gpsc/5may/Your_5_Moments_For_Hand_Hygiene_Poster.pdf</a:t>
            </a:r>
          </a:p>
        </p:txBody>
      </p:sp>
      <p:sp>
        <p:nvSpPr>
          <p:cNvPr id="744" name="Rectangle 6"/>
          <p:cNvSpPr txBox="1"/>
          <p:nvPr/>
        </p:nvSpPr>
        <p:spPr>
          <a:xfrm>
            <a:off x="7737056" y="2178780"/>
            <a:ext cx="3277184"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4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تشجع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تطبيق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اللحظات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a:t>
            </a:r>
          </a:p>
        </p:txBody>
      </p:sp>
      <p:sp>
        <p:nvSpPr>
          <p:cNvPr id="4" name="Title 1">
            <a:extLst>
              <a:ext uri="{FF2B5EF4-FFF2-40B4-BE49-F238E27FC236}">
                <a16:creationId xmlns:a16="http://schemas.microsoft.com/office/drawing/2014/main" id="{4955BBC5-0759-7307-1C83-1DB681AEADA4}"/>
              </a:ext>
            </a:extLst>
          </p:cNvPr>
          <p:cNvSpPr txBox="1">
            <a:spLocks/>
          </p:cNvSpPr>
          <p:nvPr/>
        </p:nvSpPr>
        <p:spPr>
          <a:xfrm>
            <a:off x="0" y="92028"/>
            <a:ext cx="9375648" cy="646113"/>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متى تجب نظافة اليدين: اللحظات الخمس التي حددتها منظمة الصحة العالمية</a:t>
            </a:r>
          </a:p>
        </p:txBody>
      </p:sp>
      <p:pic>
        <p:nvPicPr>
          <p:cNvPr id="1026" name="Picture 2" descr="الإجراءات الوقائية القياسية: نظافة اليدين">
            <a:extLst>
              <a:ext uri="{FF2B5EF4-FFF2-40B4-BE49-F238E27FC236}">
                <a16:creationId xmlns:a16="http://schemas.microsoft.com/office/drawing/2014/main" id="{14D5AE6E-B699-AA60-737E-DA091A33C4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4866" y="1449792"/>
            <a:ext cx="5238750" cy="3571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2" name="Group 353"/>
          <p:cNvGrpSpPr/>
          <p:nvPr/>
        </p:nvGrpSpPr>
        <p:grpSpPr>
          <a:xfrm>
            <a:off x="2571748" y="1322734"/>
            <a:ext cx="7048505" cy="4212533"/>
            <a:chOff x="0" y="0"/>
            <a:chExt cx="7048503" cy="4212531"/>
          </a:xfrm>
        </p:grpSpPr>
        <p:pic>
          <p:nvPicPr>
            <p:cNvPr id="749" name="image12.jpeg" descr="image12.jpeg"/>
            <p:cNvPicPr>
              <a:picLocks noChangeAspect="1"/>
            </p:cNvPicPr>
            <p:nvPr/>
          </p:nvPicPr>
          <p:blipFill>
            <a:blip r:embed="rId2"/>
            <a:stretch>
              <a:fillRect/>
            </a:stretch>
          </p:blipFill>
          <p:spPr>
            <a:xfrm>
              <a:off x="0" y="0"/>
              <a:ext cx="7048504" cy="3849573"/>
            </a:xfrm>
            <a:prstGeom prst="rect">
              <a:avLst/>
            </a:prstGeom>
            <a:ln w="12700" cap="flat">
              <a:noFill/>
              <a:miter lim="400000"/>
            </a:ln>
            <a:effectLst/>
          </p:spPr>
        </p:pic>
        <p:sp>
          <p:nvSpPr>
            <p:cNvPr id="750" name="Shape 348"/>
            <p:cNvSpPr txBox="1"/>
            <p:nvPr/>
          </p:nvSpPr>
          <p:spPr>
            <a:xfrm>
              <a:off x="701040" y="3743724"/>
              <a:ext cx="1600201" cy="468808"/>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numCol="1" rtlCol="1" anchor="t">
              <a:spAutoFit/>
            </a:bodyPr>
            <a:lstStyle>
              <a:lvl1pPr algn="r" rtl="1">
                <a:lnSpc>
                  <a:spcPts val="4000"/>
                </a:lnSpc>
                <a:defRPr>
                  <a:solidFill>
                    <a:srgbClr val="002060"/>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ظهر اليد</a:t>
              </a:r>
            </a:p>
          </p:txBody>
        </p:sp>
        <p:sp>
          <p:nvSpPr>
            <p:cNvPr id="751" name="Shape 349"/>
            <p:cNvSpPr txBox="1"/>
            <p:nvPr/>
          </p:nvSpPr>
          <p:spPr>
            <a:xfrm>
              <a:off x="2926080" y="3743724"/>
              <a:ext cx="1676402" cy="468808"/>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numCol="1" rtlCol="1" anchor="t">
              <a:spAutoFit/>
            </a:bodyPr>
            <a:lstStyle>
              <a:lvl1pPr algn="r" rtl="1">
                <a:lnSpc>
                  <a:spcPts val="4000"/>
                </a:lnSpc>
                <a:defRPr>
                  <a:solidFill>
                    <a:srgbClr val="002060"/>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راحة اليد</a:t>
              </a:r>
            </a:p>
          </p:txBody>
        </p:sp>
      </p:grpSp>
      <p:sp>
        <p:nvSpPr>
          <p:cNvPr id="2" name="Title 1">
            <a:extLst>
              <a:ext uri="{FF2B5EF4-FFF2-40B4-BE49-F238E27FC236}">
                <a16:creationId xmlns:a16="http://schemas.microsoft.com/office/drawing/2014/main" id="{7DC9E2D7-4886-E103-8EE7-FD4433D2526A}"/>
              </a:ext>
            </a:extLst>
          </p:cNvPr>
          <p:cNvSpPr txBox="1">
            <a:spLocks/>
          </p:cNvSpPr>
          <p:nvPr/>
        </p:nvSpPr>
        <p:spPr>
          <a:xfrm>
            <a:off x="138856" y="92028"/>
            <a:ext cx="8940881" cy="646113"/>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المناطق التي تُغفل عادةً أثناء نظافة اليدين</a:t>
            </a:r>
          </a:p>
        </p:txBody>
      </p:sp>
      <p:sp>
        <p:nvSpPr>
          <p:cNvPr id="3" name="TextBox 2">
            <a:extLst>
              <a:ext uri="{FF2B5EF4-FFF2-40B4-BE49-F238E27FC236}">
                <a16:creationId xmlns:a16="http://schemas.microsoft.com/office/drawing/2014/main" id="{C69281C1-F9FD-4FBC-DF32-017BDE0D0FED}"/>
              </a:ext>
            </a:extLst>
          </p:cNvPr>
          <p:cNvSpPr txBox="1"/>
          <p:nvPr/>
        </p:nvSpPr>
        <p:spPr>
          <a:xfrm>
            <a:off x="8634841" y="2296389"/>
            <a:ext cx="985411" cy="43088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100" b="0" i="0" u="none" strike="noStrike" cap="none" spc="0" normalizeH="0" baseline="0" dirty="0">
                <a:ln>
                  <a:noFill/>
                </a:ln>
                <a:solidFill>
                  <a:srgbClr val="000000"/>
                </a:solidFill>
                <a:effectLst/>
                <a:uFillTx/>
                <a:latin typeface="Calibri"/>
                <a:ea typeface="Calibri"/>
                <a:cs typeface="Calibri"/>
                <a:sym typeface="Calibri"/>
              </a:rPr>
              <a:t>المناطق التي تُغفل عادةً</a:t>
            </a:r>
            <a:r>
              <a:rPr kumimoji="0" lang="en-US" sz="1100" b="0" i="0" u="none" strike="noStrike" cap="none" spc="0" normalizeH="0" baseline="0" dirty="0">
                <a:ln>
                  <a:noFill/>
                </a:ln>
                <a:solidFill>
                  <a:srgbClr val="000000"/>
                </a:solidFill>
                <a:effectLst/>
                <a:uFillTx/>
                <a:latin typeface="Calibri"/>
                <a:ea typeface="Calibri"/>
                <a:cs typeface="Calibri"/>
                <a:sym typeface="Calibri"/>
              </a:rPr>
              <a:t> </a:t>
            </a:r>
            <a:r>
              <a:rPr lang="ar-EG" sz="1100" dirty="0"/>
              <a:t> في الغالب</a:t>
            </a:r>
            <a:endParaRPr kumimoji="0" lang="en-US" sz="11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4" name="TextBox 3">
            <a:extLst>
              <a:ext uri="{FF2B5EF4-FFF2-40B4-BE49-F238E27FC236}">
                <a16:creationId xmlns:a16="http://schemas.microsoft.com/office/drawing/2014/main" id="{F499FA5A-A1FE-B8A4-1921-BBD54AF917BC}"/>
              </a:ext>
            </a:extLst>
          </p:cNvPr>
          <p:cNvSpPr txBox="1"/>
          <p:nvPr/>
        </p:nvSpPr>
        <p:spPr>
          <a:xfrm>
            <a:off x="8579423" y="3032078"/>
            <a:ext cx="985411" cy="43088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100" b="0" i="0" u="none" strike="noStrike" cap="none" spc="0" normalizeH="0" baseline="0" dirty="0">
                <a:ln>
                  <a:noFill/>
                </a:ln>
                <a:solidFill>
                  <a:srgbClr val="000000"/>
                </a:solidFill>
                <a:effectLst/>
                <a:uFillTx/>
                <a:latin typeface="Calibri"/>
                <a:ea typeface="Calibri"/>
                <a:cs typeface="Calibri"/>
                <a:sym typeface="Calibri"/>
              </a:rPr>
              <a:t>المناطق التي تُغفل عادةً</a:t>
            </a:r>
            <a:endParaRPr kumimoji="0" lang="en-US" sz="11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5" name="TextBox 4">
            <a:extLst>
              <a:ext uri="{FF2B5EF4-FFF2-40B4-BE49-F238E27FC236}">
                <a16:creationId xmlns:a16="http://schemas.microsoft.com/office/drawing/2014/main" id="{5A117326-E237-FB6B-7C6A-63210E9B25A9}"/>
              </a:ext>
            </a:extLst>
          </p:cNvPr>
          <p:cNvSpPr txBox="1"/>
          <p:nvPr/>
        </p:nvSpPr>
        <p:spPr>
          <a:xfrm>
            <a:off x="8633111" y="3744740"/>
            <a:ext cx="985411" cy="43088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100" b="0" i="0" u="none" strike="noStrike" cap="none" spc="0" normalizeH="0" baseline="0" dirty="0">
                <a:ln>
                  <a:noFill/>
                </a:ln>
                <a:solidFill>
                  <a:srgbClr val="000000"/>
                </a:solidFill>
                <a:effectLst/>
                <a:uFillTx/>
                <a:latin typeface="Calibri"/>
                <a:ea typeface="Calibri"/>
                <a:cs typeface="Calibri"/>
                <a:sym typeface="Calibri"/>
              </a:rPr>
              <a:t>المناطق التي تُغفل على نحوٍ أقل</a:t>
            </a:r>
            <a:endParaRPr kumimoji="0" lang="en-US" sz="1100" b="0" i="0" u="none" strike="noStrike" cap="none" spc="0" normalizeH="0" baseline="0" dirty="0">
              <a:ln>
                <a:noFill/>
              </a:ln>
              <a:solidFill>
                <a:srgbClr val="000000"/>
              </a:solidFill>
              <a:effectLst/>
              <a:uFillTx/>
              <a:latin typeface="Calibri"/>
              <a:ea typeface="Calibri"/>
              <a:cs typeface="Calibri"/>
              <a:sym typeface="Calibri"/>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 name="Google Shape;300;p7"/>
          <p:cNvSpPr txBox="1">
            <a:spLocks noGrp="1"/>
          </p:cNvSpPr>
          <p:nvPr>
            <p:ph type="body" sz="half" idx="1"/>
          </p:nvPr>
        </p:nvSpPr>
        <p:spPr>
          <a:prstGeom prst="rect">
            <a:avLst/>
          </a:prstGeom>
        </p:spPr>
        <p:txBody>
          <a:bodyPr lIns="54864" tIns="54864" rIns="54864" bIns="54864"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2.ب. نظافة الجهاز التنفسي</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 name="Google Shape;377;p16"/>
          <p:cNvSpPr txBox="1">
            <a:spLocks noGrp="1"/>
          </p:cNvSpPr>
          <p:nvPr>
            <p:ph type="body" sz="half" idx="1"/>
          </p:nvPr>
        </p:nvSpPr>
        <p:spPr>
          <a:xfrm>
            <a:off x="814552" y="2568042"/>
            <a:ext cx="6600498" cy="2942411"/>
          </a:xfrm>
          <a:prstGeom prst="rect">
            <a:avLst/>
          </a:prstGeom>
        </p:spPr>
        <p:txBody>
          <a:bodyPr lIns="0" tIns="0" rIns="0" bIns="0" rtlCol="1"/>
          <a:lstStyle/>
          <a:p>
            <a:pPr marL="509206" indent="-509206" defTabSz="286428" rtl="1">
              <a:lnSpc>
                <a:spcPct val="100000"/>
              </a:lnSpc>
              <a:spcBef>
                <a:spcPts val="0"/>
              </a:spcBef>
              <a:buClr>
                <a:srgbClr val="729E03"/>
              </a:buClr>
              <a:buSzPct val="100000"/>
              <a:buAutoNum type="arabicPeriod"/>
              <a:defRPr sz="2376"/>
            </a:pPr>
            <a:r>
              <a:rPr dirty="0" err="1">
                <a:latin typeface="Sakkal Majalla" panose="02000000000000000000" pitchFamily="2" charset="-78"/>
                <a:cs typeface="Sakkal Majalla" panose="02000000000000000000" pitchFamily="2" charset="-78"/>
              </a:rPr>
              <a:t>أدِر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وجهك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بعيدًا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الآخرين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السعال</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العطس</a:t>
            </a:r>
            <a:r>
              <a:rPr dirty="0">
                <a:latin typeface="Sakkal Majalla" panose="02000000000000000000" pitchFamily="2" charset="-78"/>
                <a:cs typeface="Sakkal Majalla" panose="02000000000000000000" pitchFamily="2" charset="-78"/>
              </a:rPr>
              <a:t>.</a:t>
            </a:r>
          </a:p>
          <a:p>
            <a:pPr marL="509206" indent="-509206" defTabSz="286428" rtl="1">
              <a:spcBef>
                <a:spcPts val="1500"/>
              </a:spcBef>
              <a:buClr>
                <a:srgbClr val="729E03"/>
              </a:buClr>
              <a:buSzPct val="100000"/>
              <a:buAutoNum type="arabicPeriod"/>
              <a:defRPr sz="2376"/>
            </a:pPr>
            <a:r>
              <a:rPr dirty="0">
                <a:latin typeface="Sakkal Majalla" panose="02000000000000000000" pitchFamily="2" charset="-78"/>
                <a:cs typeface="Sakkal Majalla" panose="02000000000000000000" pitchFamily="2" charset="-78"/>
              </a:rPr>
              <a:t>غ</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طّ</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أنفك</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و</a:t>
            </a:r>
            <a:r>
              <a:rPr dirty="0" err="1">
                <a:latin typeface="Sakkal Majalla" panose="02000000000000000000" pitchFamily="2" charset="-78"/>
                <a:cs typeface="Sakkal Majalla" panose="02000000000000000000" pitchFamily="2" charset="-78"/>
              </a:rPr>
              <a:t>فمك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بمنديل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ببطن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مرفقك</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09206" indent="-509206" defTabSz="286428" rtl="1">
              <a:lnSpc>
                <a:spcPct val="100000"/>
              </a:lnSpc>
              <a:spcBef>
                <a:spcPts val="1500"/>
              </a:spcBef>
              <a:buClr>
                <a:srgbClr val="729E03"/>
              </a:buClr>
              <a:buSzPct val="100000"/>
              <a:buAutoNum type="arabicPeriod"/>
              <a:defRPr sz="2376"/>
            </a:pP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استخدمت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منديلًا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فورًا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المهملات</a:t>
            </a:r>
            <a:r>
              <a:rPr dirty="0">
                <a:latin typeface="Sakkal Majalla" panose="02000000000000000000" pitchFamily="2" charset="-78"/>
                <a:cs typeface="Sakkal Majalla" panose="02000000000000000000" pitchFamily="2" charset="-78"/>
              </a:rPr>
              <a:t>.</a:t>
            </a:r>
          </a:p>
          <a:p>
            <a:pPr marL="509206" indent="-509206" defTabSz="286428" rtl="1">
              <a:lnSpc>
                <a:spcPct val="100000"/>
              </a:lnSpc>
              <a:spcBef>
                <a:spcPts val="1500"/>
              </a:spcBef>
              <a:buClr>
                <a:srgbClr val="729E03"/>
              </a:buClr>
              <a:buSzPct val="100000"/>
              <a:buAutoNum type="arabicPeriod"/>
              <a:defRPr sz="2376"/>
            </a:pPr>
            <a:r>
              <a:rPr dirty="0" err="1">
                <a:latin typeface="Sakkal Majalla" panose="02000000000000000000" pitchFamily="2" charset="-78"/>
                <a:cs typeface="Sakkal Majalla" panose="02000000000000000000" pitchFamily="2" charset="-78"/>
              </a:rPr>
              <a:t>نظِّف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يديك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ملامسة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إفرازات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الجهاز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التنفسي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المناديل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المُستخدمة</a:t>
            </a:r>
            <a:r>
              <a:rPr dirty="0">
                <a:latin typeface="Sakkal Majalla" panose="02000000000000000000" pitchFamily="2" charset="-78"/>
                <a:cs typeface="Sakkal Majalla" panose="02000000000000000000" pitchFamily="2" charset="-78"/>
              </a:rPr>
              <a:t>.</a:t>
            </a:r>
          </a:p>
        </p:txBody>
      </p:sp>
      <p:pic>
        <p:nvPicPr>
          <p:cNvPr id="761" name="Google Shape;370;p15" descr="Google Shape;370;p15"/>
          <p:cNvPicPr>
            <a:picLocks noChangeAspect="1"/>
          </p:cNvPicPr>
          <p:nvPr/>
        </p:nvPicPr>
        <p:blipFill>
          <a:blip r:embed="rId3"/>
          <a:stretch>
            <a:fillRect/>
          </a:stretch>
        </p:blipFill>
        <p:spPr>
          <a:xfrm>
            <a:off x="7633317" y="2175062"/>
            <a:ext cx="3277412" cy="2962275"/>
          </a:xfrm>
          <a:prstGeom prst="rect">
            <a:avLst/>
          </a:prstGeom>
          <a:ln w="12700">
            <a:miter lim="400000"/>
          </a:ln>
        </p:spPr>
      </p:pic>
      <p:sp>
        <p:nvSpPr>
          <p:cNvPr id="762" name="Rectangle 1"/>
          <p:cNvSpPr txBox="1"/>
          <p:nvPr/>
        </p:nvSpPr>
        <p:spPr>
          <a:xfrm>
            <a:off x="138857" y="1025798"/>
            <a:ext cx="11033763" cy="91821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lnSpc>
                <a:spcPct val="110000"/>
              </a:lnSpc>
              <a:defRPr sz="24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تسهم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الجهاز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التنفسي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آداب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السعال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الميكروبات</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الجراثيم</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تُسبب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التنفسية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الزكام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والإنفلونزا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B3620ABF-A047-8C48-54B3-6EF1878FB8F3}"/>
              </a:ext>
            </a:extLst>
          </p:cNvPr>
          <p:cNvSpPr txBox="1">
            <a:spLocks/>
          </p:cNvSpPr>
          <p:nvPr/>
        </p:nvSpPr>
        <p:spPr>
          <a:xfrm>
            <a:off x="138857" y="92028"/>
            <a:ext cx="10265772" cy="591553"/>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كيف تُطبَّق إجراءات/ آداب نظافة الجهاز التنفسي؟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Google Shape;308;p8"/>
          <p:cNvSpPr txBox="1">
            <a:spLocks noGrp="1"/>
          </p:cNvSpPr>
          <p:nvPr>
            <p:ph type="body" idx="1"/>
          </p:nvPr>
        </p:nvSpPr>
        <p:spPr>
          <a:xfrm>
            <a:off x="4248566" y="1740083"/>
            <a:ext cx="7329646" cy="3365341"/>
          </a:xfrm>
          <a:prstGeom prst="rect">
            <a:avLst/>
          </a:prstGeom>
        </p:spPr>
        <p:txBody>
          <a:bodyPr lIns="0" tIns="0" rIns="0" bIns="0" rtlCol="1" anchor="t">
            <a:normAutofit/>
          </a:bodyPr>
          <a:lstStyle/>
          <a:p>
            <a:pPr rtl="1"/>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المُوجّ</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ه </a:t>
            </a:r>
            <a:r>
              <a:rPr dirty="0" err="1">
                <a:latin typeface="Sakkal Majalla" panose="02000000000000000000" pitchFamily="2" charset="-78"/>
                <a:cs typeface="Sakkal Majalla" panose="02000000000000000000" pitchFamily="2" charset="-78"/>
              </a:rPr>
              <a:t>خصيصًا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استناد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التصدي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تزويد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بالمعارف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والمواقف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بفعالية</a:t>
            </a:r>
            <a:r>
              <a:rPr dirty="0">
                <a:latin typeface="Sakkal Majalla" panose="02000000000000000000" pitchFamily="2" charset="-78"/>
                <a:cs typeface="Sakkal Majalla" panose="02000000000000000000" pitchFamily="2" charset="-78"/>
              </a:rPr>
              <a:t>. </a:t>
            </a: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تُعدُّ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مكونات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p:txBody>
      </p:sp>
      <p:sp>
        <p:nvSpPr>
          <p:cNvPr id="4" name="Google Shape;307;p8">
            <a:extLst>
              <a:ext uri="{FF2B5EF4-FFF2-40B4-BE49-F238E27FC236}">
                <a16:creationId xmlns:a16="http://schemas.microsoft.com/office/drawing/2014/main" id="{E83F1AF5-3964-895A-10F1-7200C788E061}"/>
              </a:ext>
            </a:extLst>
          </p:cNvPr>
          <p:cNvSpPr txBox="1">
            <a:spLocks noGrp="1"/>
          </p:cNvSpPr>
          <p:nvPr>
            <p:ph type="title"/>
          </p:nvPr>
        </p:nvSpPr>
        <p:spPr>
          <a:xfrm>
            <a:off x="388937" y="630314"/>
            <a:ext cx="2292430" cy="809966"/>
          </a:xfrm>
          <a:prstGeom prst="rect">
            <a:avLst/>
          </a:prstGeom>
        </p:spPr>
        <p:txBody>
          <a:bodyPr lIns="0" tIns="0" rIns="0" bIns="0" rtlCol="1" anchor="b"/>
          <a:lstStyle/>
          <a:p>
            <a:pPr rtl="1"/>
            <a:r>
              <a:rPr lang="ar" b="1" dirty="0">
                <a:latin typeface="Sakkal Majalla" panose="02000000000000000000" pitchFamily="2" charset="-78"/>
                <a:cs typeface="Sakkal Majalla" panose="02000000000000000000" pitchFamily="2" charset="-78"/>
              </a:rPr>
              <a:t>مقدمة</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Google Shape;300;p7"/>
          <p:cNvSpPr txBox="1">
            <a:spLocks noGrp="1"/>
          </p:cNvSpPr>
          <p:nvPr>
            <p:ph type="body" sz="half" idx="1"/>
          </p:nvPr>
        </p:nvSpPr>
        <p:spPr>
          <a:prstGeom prst="rect">
            <a:avLst/>
          </a:prstGeom>
        </p:spPr>
        <p:txBody>
          <a:bodyPr lIns="54864" tIns="54864" rIns="54864" bIns="54864"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2.ج. معدات الوقاية الشخصية وفقًا للخطر</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 name="Google Shape;700;p11"/>
          <p:cNvSpPr txBox="1"/>
          <p:nvPr/>
        </p:nvSpPr>
        <p:spPr>
          <a:xfrm>
            <a:off x="7472878" y="5162201"/>
            <a:ext cx="3213717" cy="29734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nchor="b">
            <a:normAutofit lnSpcReduction="10000"/>
          </a:bodyPr>
          <a:lstStyle/>
          <a:p>
            <a:pPr rtl="1">
              <a:lnSpc>
                <a:spcPct val="90000"/>
              </a:lnSpc>
              <a:defRPr sz="8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دورات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endParaRPr lang="ar-EG" dirty="0">
              <a:latin typeface="Sakkal Majalla" panose="02000000000000000000" pitchFamily="2" charset="-78"/>
              <a:cs typeface="Sakkal Majalla" panose="02000000000000000000" pitchFamily="2" charset="-78"/>
            </a:endParaRPr>
          </a:p>
          <a:p>
            <a:pPr algn="l" rtl="0">
              <a:lnSpc>
                <a:spcPct val="90000"/>
              </a:lnSpc>
              <a:defRPr sz="800">
                <a:latin typeface="+mn-lt"/>
                <a:ea typeface="+mn-ea"/>
                <a:cs typeface="+mn-cs"/>
                <a:sym typeface="Source Sans Pro Regular"/>
              </a:defRPr>
            </a:pPr>
            <a:r>
              <a:rPr dirty="0">
                <a:latin typeface="Sakkal Majalla" panose="02000000000000000000" pitchFamily="2" charset="-78"/>
                <a:cs typeface="Sakkal Majalla" panose="02000000000000000000" pitchFamily="2" charset="-78"/>
              </a:rPr>
              <a:t>:</a:t>
            </a:r>
            <a:r>
              <a:rPr lang="a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3"/>
              </a:rPr>
              <a:t>https://openwho.org/courses/IPC-SP-PPE-EN/</a:t>
            </a:r>
            <a:endParaRPr dirty="0">
              <a:solidFill>
                <a:srgbClr val="FF0000"/>
              </a:solidFill>
              <a:latin typeface="Sakkal Majalla" panose="02000000000000000000" pitchFamily="2" charset="-78"/>
              <a:cs typeface="Sakkal Majalla" panose="02000000000000000000" pitchFamily="2" charset="-78"/>
            </a:endParaRPr>
          </a:p>
          <a:p>
            <a:pPr algn="l" rtl="0">
              <a:lnSpc>
                <a:spcPct val="90000"/>
              </a:lnSpc>
              <a:defRPr sz="800">
                <a:solidFill>
                  <a:srgbClr val="FF0000"/>
                </a:solidFill>
                <a:latin typeface="+mn-lt"/>
                <a:ea typeface="+mn-ea"/>
                <a:cs typeface="+mn-cs"/>
                <a:sym typeface="Source Sans Pro Regular"/>
              </a:defRPr>
            </a:pPr>
            <a:r>
              <a:rPr lang="a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4"/>
              </a:rPr>
              <a:t>https://openwho.org/courses/IPC-PPE-EN/</a:t>
            </a:r>
          </a:p>
        </p:txBody>
      </p:sp>
      <p:graphicFrame>
        <p:nvGraphicFramePr>
          <p:cNvPr id="771" name="Tabella 5"/>
          <p:cNvGraphicFramePr/>
          <p:nvPr>
            <p:extLst>
              <p:ext uri="{D42A27DB-BD31-4B8C-83A1-F6EECF244321}">
                <p14:modId xmlns:p14="http://schemas.microsoft.com/office/powerpoint/2010/main" val="3554562947"/>
              </p:ext>
            </p:extLst>
          </p:nvPr>
        </p:nvGraphicFramePr>
        <p:xfrm>
          <a:off x="438486" y="1298906"/>
          <a:ext cx="5719114" cy="1626235"/>
        </p:xfrm>
        <a:graphic>
          <a:graphicData uri="http://schemas.openxmlformats.org/drawingml/2006/table">
            <a:tbl>
              <a:tblPr firstRow="1" firstCol="1">
                <a:tableStyleId>{4C3C2611-4C71-4FC5-86AE-919BDF0F9419}</a:tableStyleId>
              </a:tblPr>
              <a:tblGrid>
                <a:gridCol w="1037000">
                  <a:extLst>
                    <a:ext uri="{9D8B030D-6E8A-4147-A177-3AD203B41FA5}">
                      <a16:colId xmlns:a16="http://schemas.microsoft.com/office/drawing/2014/main" val="20000"/>
                    </a:ext>
                  </a:extLst>
                </a:gridCol>
                <a:gridCol w="4682114">
                  <a:extLst>
                    <a:ext uri="{9D8B030D-6E8A-4147-A177-3AD203B41FA5}">
                      <a16:colId xmlns:a16="http://schemas.microsoft.com/office/drawing/2014/main" val="20001"/>
                    </a:ext>
                  </a:extLst>
                </a:gridCol>
              </a:tblGrid>
              <a:tr h="370840">
                <a:tc>
                  <a:txBody>
                    <a:bodyPr/>
                    <a:lstStyle/>
                    <a:p>
                      <a:pPr algn="r" defTabSz="289321" rtl="1">
                        <a:defRPr b="0">
                          <a:latin typeface="+mn-lt"/>
                          <a:ea typeface="+mn-ea"/>
                          <a:cs typeface="+mn-cs"/>
                        </a:defRPr>
                      </a:pPr>
                      <a:endParaRPr dirty="0">
                        <a:latin typeface="Sakkal Majalla" panose="02000000000000000000" pitchFamily="2" charset="-78"/>
                        <a:cs typeface="Sakkal Majalla" panose="02000000000000000000" pitchFamily="2" charset="-78"/>
                      </a:endParaRPr>
                    </a:p>
                  </a:txBody>
                  <a:tcPr marL="45720" marR="45720" horzOverflow="overflow">
                    <a:solidFill>
                      <a:srgbClr val="E5E5E5"/>
                    </a:solidFill>
                  </a:tcPr>
                </a:tc>
                <a:tc>
                  <a:txBody>
                    <a:bodyPr/>
                    <a:lstStyle/>
                    <a:p>
                      <a:pPr rtl="1">
                        <a:defRPr sz="1600" b="0">
                          <a:solidFill>
                            <a:srgbClr val="000000"/>
                          </a:solidFill>
                          <a:latin typeface="+mn-lt"/>
                          <a:ea typeface="+mn-ea"/>
                          <a:cs typeface="+mn-cs"/>
                        </a:defRPr>
                      </a:pPr>
                      <a:r>
                        <a:rPr lang="ar" sz="1800" b="1" dirty="0">
                          <a:solidFill>
                            <a:srgbClr val="C00000"/>
                          </a:solidFill>
                          <a:latin typeface="Sakkal Majalla" panose="02000000000000000000" pitchFamily="2" charset="-78"/>
                          <a:cs typeface="Sakkal Majalla" panose="02000000000000000000" pitchFamily="2" charset="-78"/>
                        </a:rPr>
                        <a:t>ما أنواع معدات الوقاية الشخصية</a:t>
                      </a:r>
                    </a:p>
                  </a:txBody>
                  <a:tcPr marL="45720" marR="45720" horzOverflow="overflow">
                    <a:noFill/>
                  </a:tcPr>
                </a:tc>
                <a:extLst>
                  <a:ext uri="{0D108BD9-81ED-4DB2-BD59-A6C34878D82A}">
                    <a16:rowId xmlns:a16="http://schemas.microsoft.com/office/drawing/2014/main" val="10000"/>
                  </a:ext>
                </a:extLst>
              </a:tr>
              <a:tr h="370840">
                <a:tc>
                  <a:txBody>
                    <a:bodyPr/>
                    <a:lstStyle/>
                    <a:p>
                      <a:pPr algn="r" defTabSz="289321" rtl="1">
                        <a:defRPr b="0">
                          <a:solidFill>
                            <a:srgbClr val="000000"/>
                          </a:solidFill>
                          <a:latin typeface="+mn-lt"/>
                          <a:ea typeface="+mn-ea"/>
                          <a:cs typeface="+mn-cs"/>
                        </a:defRPr>
                      </a:pPr>
                      <a:endParaRPr>
                        <a:latin typeface="Sakkal Majalla" panose="02000000000000000000" pitchFamily="2" charset="-78"/>
                        <a:cs typeface="Sakkal Majalla" panose="02000000000000000000" pitchFamily="2" charset="-78"/>
                      </a:endParaRPr>
                    </a:p>
                  </a:txBody>
                  <a:tcPr marL="45720" marR="45720" horzOverflow="overflow">
                    <a:noFill/>
                  </a:tcPr>
                </a:tc>
                <a:tc>
                  <a:txBody>
                    <a:bodyPr/>
                    <a:lstStyle/>
                    <a:p>
                      <a:pPr defTabSz="289321" rtl="1">
                        <a:lnSpc>
                          <a:spcPts val="1500"/>
                        </a:lnSpc>
                        <a:defRPr sz="1800"/>
                      </a:pPr>
                      <a:r>
                        <a:rPr lang="ar" sz="1800" dirty="0">
                          <a:latin typeface="Sakkal Majalla" panose="02000000000000000000" pitchFamily="2" charset="-78"/>
                          <a:ea typeface="+mn-ea"/>
                          <a:cs typeface="Sakkal Majalla" panose="02000000000000000000" pitchFamily="2" charset="-78"/>
                        </a:rPr>
                        <a:t>معدات الوقاية الشخصية هي المعدات التي توفر الحماية من التعرُّض لسوائل الجسم وتحدُّ من خطر العدوى.
يمثل الاستخدام المناسب لمعدات الوقاية الشخصية أحد مكونات الاحتياطات القياسية</a:t>
                      </a:r>
                      <a:r>
                        <a:rPr lang="ar-EG" sz="1800" dirty="0">
                          <a:latin typeface="Sakkal Majalla" panose="02000000000000000000" pitchFamily="2" charset="-78"/>
                          <a:ea typeface="+mn-ea"/>
                          <a:cs typeface="Sakkal Majalla" panose="02000000000000000000" pitchFamily="2" charset="-78"/>
                        </a:rPr>
                        <a:t>. و</a:t>
                      </a:r>
                      <a:r>
                        <a:rPr lang="ar" sz="1800" dirty="0">
                          <a:latin typeface="Sakkal Majalla" panose="02000000000000000000" pitchFamily="2" charset="-78"/>
                          <a:ea typeface="+mn-ea"/>
                          <a:cs typeface="Sakkal Majalla" panose="02000000000000000000" pitchFamily="2" charset="-78"/>
                        </a:rPr>
                        <a:t>يستند اختيار معدات الوقاية الشخصية إلى طبيعة التعامل مع المريض وإلى التعرُّض المتوقع لعامل مُعدٍ</a:t>
                      </a:r>
                      <a:r>
                        <a:rPr lang="ar-EG" sz="1800" dirty="0">
                          <a:latin typeface="Sakkal Majalla" panose="02000000000000000000" pitchFamily="2" charset="-78"/>
                          <a:ea typeface="+mn-ea"/>
                          <a:cs typeface="Sakkal Majalla" panose="02000000000000000000" pitchFamily="2" charset="-78"/>
                        </a:rPr>
                        <a:t>/ </a:t>
                      </a:r>
                      <a:r>
                        <a:rPr lang="ar" sz="1800" dirty="0">
                          <a:latin typeface="Sakkal Majalla" panose="02000000000000000000" pitchFamily="2" charset="-78"/>
                          <a:ea typeface="+mn-ea"/>
                          <a:cs typeface="Sakkal Majalla" panose="02000000000000000000" pitchFamily="2" charset="-78"/>
                        </a:rPr>
                        <a:t> عوامل مُعْدية.</a:t>
                      </a:r>
                    </a:p>
                  </a:txBody>
                  <a:tcPr marL="45720" marR="45720" horzOverflow="overflow">
                    <a:lnB w="38100">
                      <a:solidFill>
                        <a:srgbClr val="F57F32"/>
                      </a:solidFill>
                    </a:lnB>
                    <a:solidFill>
                      <a:srgbClr val="E5E5E5"/>
                    </a:solidFill>
                  </a:tcPr>
                </a:tc>
                <a:extLst>
                  <a:ext uri="{0D108BD9-81ED-4DB2-BD59-A6C34878D82A}">
                    <a16:rowId xmlns:a16="http://schemas.microsoft.com/office/drawing/2014/main" val="10001"/>
                  </a:ext>
                </a:extLst>
              </a:tr>
            </a:tbl>
          </a:graphicData>
        </a:graphic>
      </p:graphicFrame>
      <p:graphicFrame>
        <p:nvGraphicFramePr>
          <p:cNvPr id="772" name="Tabella 5"/>
          <p:cNvGraphicFramePr/>
          <p:nvPr>
            <p:extLst>
              <p:ext uri="{D42A27DB-BD31-4B8C-83A1-F6EECF244321}">
                <p14:modId xmlns:p14="http://schemas.microsoft.com/office/powerpoint/2010/main" val="3712412538"/>
              </p:ext>
            </p:extLst>
          </p:nvPr>
        </p:nvGraphicFramePr>
        <p:xfrm>
          <a:off x="438484" y="3477871"/>
          <a:ext cx="5719114" cy="1245235"/>
        </p:xfrm>
        <a:graphic>
          <a:graphicData uri="http://schemas.openxmlformats.org/drawingml/2006/table">
            <a:tbl>
              <a:tblPr firstRow="1" firstCol="1">
                <a:tableStyleId>{4C3C2611-4C71-4FC5-86AE-919BDF0F9419}</a:tableStyleId>
              </a:tblPr>
              <a:tblGrid>
                <a:gridCol w="1040144">
                  <a:extLst>
                    <a:ext uri="{9D8B030D-6E8A-4147-A177-3AD203B41FA5}">
                      <a16:colId xmlns:a16="http://schemas.microsoft.com/office/drawing/2014/main" val="20000"/>
                    </a:ext>
                  </a:extLst>
                </a:gridCol>
                <a:gridCol w="4678970">
                  <a:extLst>
                    <a:ext uri="{9D8B030D-6E8A-4147-A177-3AD203B41FA5}">
                      <a16:colId xmlns:a16="http://schemas.microsoft.com/office/drawing/2014/main" val="20001"/>
                    </a:ext>
                  </a:extLst>
                </a:gridCol>
              </a:tblGrid>
              <a:tr h="370840">
                <a:tc>
                  <a:txBody>
                    <a:bodyPr/>
                    <a:lstStyle/>
                    <a:p>
                      <a:pPr algn="r" defTabSz="289321" rtl="1">
                        <a:lnSpc>
                          <a:spcPts val="1500"/>
                        </a:lnSpc>
                        <a:defRPr b="0">
                          <a:latin typeface="+mn-lt"/>
                          <a:ea typeface="+mn-ea"/>
                          <a:cs typeface="+mn-cs"/>
                        </a:defRPr>
                      </a:pPr>
                      <a:endParaRPr sz="1800" dirty="0">
                        <a:latin typeface="Sakkal Majalla" panose="02000000000000000000" pitchFamily="2" charset="-78"/>
                        <a:cs typeface="Sakkal Majalla" panose="02000000000000000000" pitchFamily="2" charset="-78"/>
                      </a:endParaRPr>
                    </a:p>
                  </a:txBody>
                  <a:tcPr marL="45720" marR="45720" horzOverflow="overflow">
                    <a:solidFill>
                      <a:srgbClr val="E5E5E5"/>
                    </a:solidFill>
                  </a:tcPr>
                </a:tc>
                <a:tc>
                  <a:txBody>
                    <a:bodyPr/>
                    <a:lstStyle/>
                    <a:p>
                      <a:pPr rtl="1">
                        <a:lnSpc>
                          <a:spcPts val="1500"/>
                        </a:lnSpc>
                        <a:defRPr sz="1800" b="0">
                          <a:solidFill>
                            <a:srgbClr val="000000"/>
                          </a:solidFill>
                        </a:defRPr>
                      </a:pPr>
                      <a:r>
                        <a:rPr lang="ar" sz="1800" b="1">
                          <a:solidFill>
                            <a:srgbClr val="C00000"/>
                          </a:solidFill>
                          <a:latin typeface="Sakkal Majalla" panose="02000000000000000000" pitchFamily="2" charset="-78"/>
                          <a:ea typeface="+mn-ea"/>
                          <a:cs typeface="Sakkal Majalla" panose="02000000000000000000" pitchFamily="2" charset="-78"/>
                        </a:rPr>
                        <a:t>لماذا</a:t>
                      </a:r>
                    </a:p>
                  </a:txBody>
                  <a:tcPr marL="45720" marR="45720" horzOverflow="overflow">
                    <a:noFill/>
                  </a:tcPr>
                </a:tc>
                <a:extLst>
                  <a:ext uri="{0D108BD9-81ED-4DB2-BD59-A6C34878D82A}">
                    <a16:rowId xmlns:a16="http://schemas.microsoft.com/office/drawing/2014/main" val="10000"/>
                  </a:ext>
                </a:extLst>
              </a:tr>
              <a:tr h="370840">
                <a:tc>
                  <a:txBody>
                    <a:bodyPr/>
                    <a:lstStyle/>
                    <a:p>
                      <a:pPr algn="r" defTabSz="289321" rtl="1">
                        <a:lnSpc>
                          <a:spcPts val="1500"/>
                        </a:lnSpc>
                        <a:defRPr b="0">
                          <a:solidFill>
                            <a:srgbClr val="000000"/>
                          </a:solidFill>
                          <a:latin typeface="+mn-lt"/>
                          <a:ea typeface="+mn-ea"/>
                          <a:cs typeface="+mn-cs"/>
                        </a:defRPr>
                      </a:pPr>
                      <a:endParaRPr sz="1800">
                        <a:latin typeface="Sakkal Majalla" panose="02000000000000000000" pitchFamily="2" charset="-78"/>
                        <a:cs typeface="Sakkal Majalla" panose="02000000000000000000" pitchFamily="2" charset="-78"/>
                      </a:endParaRPr>
                    </a:p>
                  </a:txBody>
                  <a:tcPr marL="45720" marR="45720" horzOverflow="overflow">
                    <a:noFill/>
                  </a:tcPr>
                </a:tc>
                <a:tc>
                  <a:txBody>
                    <a:bodyPr/>
                    <a:lstStyle/>
                    <a:p>
                      <a:pPr defTabSz="289321" rtl="1">
                        <a:lnSpc>
                          <a:spcPts val="1500"/>
                        </a:lnSpc>
                        <a:defRPr sz="1800"/>
                      </a:pPr>
                      <a:r>
                        <a:rPr lang="ar" sz="1800" dirty="0">
                          <a:latin typeface="Sakkal Majalla" panose="02000000000000000000" pitchFamily="2" charset="-78"/>
                          <a:ea typeface="+mn-ea"/>
                          <a:cs typeface="Sakkal Majalla" panose="02000000000000000000" pitchFamily="2" charset="-78"/>
                        </a:rPr>
                        <a:t>ينبغي أن يرتدي العاملون في مجال الرعاية الصحية معدات الوقاية الشخصية عند وجود خطر التعرُّض لمواد معدية، مثل الدم أو سوائل الجسم، والمعدات أو اللوازم الطبية المستعملة مع المرضى، أو الأسطح البيئية الملوثة. </a:t>
                      </a:r>
                    </a:p>
                  </a:txBody>
                  <a:tcPr marL="45720" marR="45720" horzOverflow="overflow">
                    <a:lnB w="38100">
                      <a:solidFill>
                        <a:srgbClr val="F57F32"/>
                      </a:solidFill>
                    </a:lnB>
                    <a:solidFill>
                      <a:srgbClr val="E5E5E5"/>
                    </a:solidFill>
                  </a:tcPr>
                </a:tc>
                <a:extLst>
                  <a:ext uri="{0D108BD9-81ED-4DB2-BD59-A6C34878D82A}">
                    <a16:rowId xmlns:a16="http://schemas.microsoft.com/office/drawing/2014/main" val="10001"/>
                  </a:ext>
                </a:extLst>
              </a:tr>
            </a:tbl>
          </a:graphicData>
        </a:graphic>
      </p:graphicFrame>
      <p:pic>
        <p:nvPicPr>
          <p:cNvPr id="773" name="Picture 12" descr="Picture 12"/>
          <p:cNvPicPr>
            <a:picLocks noChangeAspect="1"/>
          </p:cNvPicPr>
          <p:nvPr/>
        </p:nvPicPr>
        <p:blipFill>
          <a:blip r:embed="rId5"/>
          <a:srcRect l="61641" t="43254" r="10750" b="23158"/>
          <a:stretch>
            <a:fillRect/>
          </a:stretch>
        </p:blipFill>
        <p:spPr>
          <a:xfrm>
            <a:off x="6244256" y="1300579"/>
            <a:ext cx="4766689" cy="3861622"/>
          </a:xfrm>
          <a:prstGeom prst="rect">
            <a:avLst/>
          </a:prstGeom>
          <a:ln w="12700">
            <a:miter lim="400000"/>
          </a:ln>
        </p:spPr>
      </p:pic>
      <p:sp>
        <p:nvSpPr>
          <p:cNvPr id="2" name="Title 1">
            <a:extLst>
              <a:ext uri="{FF2B5EF4-FFF2-40B4-BE49-F238E27FC236}">
                <a16:creationId xmlns:a16="http://schemas.microsoft.com/office/drawing/2014/main" id="{2A63ECD9-265C-BC78-A657-A221EB07A967}"/>
              </a:ext>
            </a:extLst>
          </p:cNvPr>
          <p:cNvSpPr txBox="1">
            <a:spLocks/>
          </p:cNvSpPr>
          <p:nvPr/>
        </p:nvSpPr>
        <p:spPr>
          <a:xfrm>
            <a:off x="138856" y="92028"/>
            <a:ext cx="8940881" cy="646113"/>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ما معدات الوقاية الشخصية؟ </a:t>
            </a:r>
          </a:p>
        </p:txBody>
      </p:sp>
      <p:sp>
        <p:nvSpPr>
          <p:cNvPr id="3" name="TextBox 2">
            <a:extLst>
              <a:ext uri="{FF2B5EF4-FFF2-40B4-BE49-F238E27FC236}">
                <a16:creationId xmlns:a16="http://schemas.microsoft.com/office/drawing/2014/main" id="{C2E2753F-8685-21B8-A93A-359552BBAB16}"/>
              </a:ext>
            </a:extLst>
          </p:cNvPr>
          <p:cNvSpPr txBox="1"/>
          <p:nvPr/>
        </p:nvSpPr>
        <p:spPr>
          <a:xfrm>
            <a:off x="8833179" y="4714089"/>
            <a:ext cx="493113"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العينان</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4" name="TextBox 3">
            <a:extLst>
              <a:ext uri="{FF2B5EF4-FFF2-40B4-BE49-F238E27FC236}">
                <a16:creationId xmlns:a16="http://schemas.microsoft.com/office/drawing/2014/main" id="{C26573E4-420B-8B7B-8D09-DE0668B24DE6}"/>
              </a:ext>
            </a:extLst>
          </p:cNvPr>
          <p:cNvSpPr txBox="1"/>
          <p:nvPr/>
        </p:nvSpPr>
        <p:spPr>
          <a:xfrm>
            <a:off x="6797128" y="4734903"/>
            <a:ext cx="493113"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العينان</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5" name="TextBox 4">
            <a:extLst>
              <a:ext uri="{FF2B5EF4-FFF2-40B4-BE49-F238E27FC236}">
                <a16:creationId xmlns:a16="http://schemas.microsoft.com/office/drawing/2014/main" id="{264BE71F-5395-FF3A-1275-069E7A5D9A93}"/>
              </a:ext>
            </a:extLst>
          </p:cNvPr>
          <p:cNvSpPr txBox="1"/>
          <p:nvPr/>
        </p:nvSpPr>
        <p:spPr>
          <a:xfrm>
            <a:off x="6797128" y="3519435"/>
            <a:ext cx="912927"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الأنف + الفم</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6" name="TextBox 5">
            <a:extLst>
              <a:ext uri="{FF2B5EF4-FFF2-40B4-BE49-F238E27FC236}">
                <a16:creationId xmlns:a16="http://schemas.microsoft.com/office/drawing/2014/main" id="{42F5184A-88B0-0927-6F8A-F1B0B831C409}"/>
              </a:ext>
            </a:extLst>
          </p:cNvPr>
          <p:cNvSpPr txBox="1"/>
          <p:nvPr/>
        </p:nvSpPr>
        <p:spPr>
          <a:xfrm>
            <a:off x="8935209" y="3488595"/>
            <a:ext cx="912927"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الأنف + الفم</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7" name="TextBox 6">
            <a:extLst>
              <a:ext uri="{FF2B5EF4-FFF2-40B4-BE49-F238E27FC236}">
                <a16:creationId xmlns:a16="http://schemas.microsoft.com/office/drawing/2014/main" id="{F9810F56-59FE-4EFB-9593-D4F54F357EDA}"/>
              </a:ext>
            </a:extLst>
          </p:cNvPr>
          <p:cNvSpPr txBox="1"/>
          <p:nvPr/>
        </p:nvSpPr>
        <p:spPr>
          <a:xfrm>
            <a:off x="8833179" y="2235640"/>
            <a:ext cx="912927"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اليدان</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8" name="TextBox 7">
            <a:extLst>
              <a:ext uri="{FF2B5EF4-FFF2-40B4-BE49-F238E27FC236}">
                <a16:creationId xmlns:a16="http://schemas.microsoft.com/office/drawing/2014/main" id="{85F8E857-4ADE-86E4-C1E6-CCB7AA88E32A}"/>
              </a:ext>
            </a:extLst>
          </p:cNvPr>
          <p:cNvSpPr txBox="1"/>
          <p:nvPr/>
        </p:nvSpPr>
        <p:spPr>
          <a:xfrm>
            <a:off x="6559951" y="2235639"/>
            <a:ext cx="912927"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الجسم</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9" name="TextBox 8">
            <a:extLst>
              <a:ext uri="{FF2B5EF4-FFF2-40B4-BE49-F238E27FC236}">
                <a16:creationId xmlns:a16="http://schemas.microsoft.com/office/drawing/2014/main" id="{A83C9A07-A909-4DCA-A6AE-1199CDF40712}"/>
              </a:ext>
            </a:extLst>
          </p:cNvPr>
          <p:cNvSpPr txBox="1"/>
          <p:nvPr/>
        </p:nvSpPr>
        <p:spPr>
          <a:xfrm>
            <a:off x="6974850" y="1444170"/>
            <a:ext cx="810491"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200" b="1" i="0" u="none" strike="noStrike" cap="none" spc="0" normalizeH="0" baseline="0" dirty="0">
                <a:ln>
                  <a:noFill/>
                </a:ln>
                <a:solidFill>
                  <a:srgbClr val="000000"/>
                </a:solidFill>
                <a:effectLst/>
                <a:uFillTx/>
                <a:latin typeface="Calibri"/>
                <a:ea typeface="Calibri"/>
                <a:cs typeface="Calibri"/>
                <a:sym typeface="Calibri"/>
              </a:rPr>
              <a:t>الرداء الواقي</a:t>
            </a:r>
            <a:endParaRPr kumimoji="0" lang="en-US" sz="1200" b="1" i="0" u="none" strike="noStrike" cap="none" spc="0" normalizeH="0" baseline="0" dirty="0">
              <a:ln>
                <a:noFill/>
              </a:ln>
              <a:solidFill>
                <a:srgbClr val="000000"/>
              </a:solidFill>
              <a:effectLst/>
              <a:uFillTx/>
              <a:latin typeface="Calibri"/>
              <a:ea typeface="Calibri"/>
              <a:cs typeface="Calibri"/>
              <a:sym typeface="Calibri"/>
            </a:endParaRPr>
          </a:p>
        </p:txBody>
      </p:sp>
      <p:sp>
        <p:nvSpPr>
          <p:cNvPr id="10" name="TextBox 9">
            <a:extLst>
              <a:ext uri="{FF2B5EF4-FFF2-40B4-BE49-F238E27FC236}">
                <a16:creationId xmlns:a16="http://schemas.microsoft.com/office/drawing/2014/main" id="{CD500706-66B0-E347-B22A-5B3A8DA26B32}"/>
              </a:ext>
            </a:extLst>
          </p:cNvPr>
          <p:cNvSpPr txBox="1"/>
          <p:nvPr/>
        </p:nvSpPr>
        <p:spPr>
          <a:xfrm>
            <a:off x="9215822" y="1484394"/>
            <a:ext cx="810491"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lang="ar-EG" sz="1200" b="1" dirty="0"/>
              <a:t>القفازات</a:t>
            </a:r>
            <a:endParaRPr kumimoji="0" lang="en-US" sz="1200" b="1" i="0" u="none" strike="noStrike" cap="none" spc="0" normalizeH="0" baseline="0" dirty="0">
              <a:ln>
                <a:noFill/>
              </a:ln>
              <a:solidFill>
                <a:srgbClr val="000000"/>
              </a:solidFill>
              <a:effectLst/>
              <a:uFillTx/>
              <a:latin typeface="Calibri"/>
              <a:ea typeface="Calibri"/>
              <a:cs typeface="Calibri"/>
              <a:sym typeface="Calibri"/>
            </a:endParaRPr>
          </a:p>
        </p:txBody>
      </p:sp>
      <p:sp>
        <p:nvSpPr>
          <p:cNvPr id="11" name="TextBox 10">
            <a:extLst>
              <a:ext uri="{FF2B5EF4-FFF2-40B4-BE49-F238E27FC236}">
                <a16:creationId xmlns:a16="http://schemas.microsoft.com/office/drawing/2014/main" id="{9E160BD9-E928-956A-3374-D6DF9D1A0269}"/>
              </a:ext>
            </a:extLst>
          </p:cNvPr>
          <p:cNvSpPr txBox="1"/>
          <p:nvPr/>
        </p:nvSpPr>
        <p:spPr>
          <a:xfrm>
            <a:off x="6933287" y="2767018"/>
            <a:ext cx="1089232"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lang="ar-EG" sz="1200" b="1" dirty="0"/>
              <a:t>القناع الطبي</a:t>
            </a:r>
            <a:endParaRPr kumimoji="0" lang="en-US" sz="1200" b="1" i="0" u="none" strike="noStrike" cap="none" spc="0" normalizeH="0" baseline="0" dirty="0">
              <a:ln>
                <a:noFill/>
              </a:ln>
              <a:solidFill>
                <a:srgbClr val="000000"/>
              </a:solidFill>
              <a:effectLst/>
              <a:uFillTx/>
              <a:latin typeface="Calibri"/>
              <a:ea typeface="Calibri"/>
              <a:cs typeface="Calibri"/>
              <a:sym typeface="Calibri"/>
            </a:endParaRPr>
          </a:p>
        </p:txBody>
      </p:sp>
      <p:sp>
        <p:nvSpPr>
          <p:cNvPr id="12" name="TextBox 11">
            <a:extLst>
              <a:ext uri="{FF2B5EF4-FFF2-40B4-BE49-F238E27FC236}">
                <a16:creationId xmlns:a16="http://schemas.microsoft.com/office/drawing/2014/main" id="{80C0DE2E-A71E-27FD-2940-718D22A2A9E8}"/>
              </a:ext>
            </a:extLst>
          </p:cNvPr>
          <p:cNvSpPr txBox="1"/>
          <p:nvPr/>
        </p:nvSpPr>
        <p:spPr>
          <a:xfrm>
            <a:off x="9202649" y="2761323"/>
            <a:ext cx="1089232"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lang="ar-EG" sz="1200" b="1" dirty="0"/>
              <a:t>قناع تنفس</a:t>
            </a:r>
            <a:endParaRPr kumimoji="0" lang="en-US" sz="1200" b="1" i="0" u="none" strike="noStrike" cap="none" spc="0" normalizeH="0" baseline="0" dirty="0">
              <a:ln>
                <a:noFill/>
              </a:ln>
              <a:solidFill>
                <a:srgbClr val="000000"/>
              </a:solidFill>
              <a:effectLst/>
              <a:uFillTx/>
              <a:latin typeface="Calibri"/>
              <a:ea typeface="Calibri"/>
              <a:cs typeface="Calibri"/>
              <a:sym typeface="Calibri"/>
            </a:endParaRPr>
          </a:p>
        </p:txBody>
      </p:sp>
      <p:sp>
        <p:nvSpPr>
          <p:cNvPr id="13" name="TextBox 12">
            <a:extLst>
              <a:ext uri="{FF2B5EF4-FFF2-40B4-BE49-F238E27FC236}">
                <a16:creationId xmlns:a16="http://schemas.microsoft.com/office/drawing/2014/main" id="{27BDD531-2C05-9DE4-010B-3276576EA916}"/>
              </a:ext>
            </a:extLst>
          </p:cNvPr>
          <p:cNvSpPr txBox="1"/>
          <p:nvPr/>
        </p:nvSpPr>
        <p:spPr>
          <a:xfrm>
            <a:off x="9173691" y="4006148"/>
            <a:ext cx="1089232"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lang="ar-EG" sz="1200" b="1" dirty="0"/>
              <a:t>واقي الوجه</a:t>
            </a:r>
            <a:endParaRPr kumimoji="0" lang="en-US" sz="1200" b="1" i="0" u="none" strike="noStrike" cap="none" spc="0" normalizeH="0" baseline="0" dirty="0">
              <a:ln>
                <a:noFill/>
              </a:ln>
              <a:solidFill>
                <a:srgbClr val="000000"/>
              </a:solidFill>
              <a:effectLst/>
              <a:uFillTx/>
              <a:latin typeface="Calibri"/>
              <a:ea typeface="Calibri"/>
              <a:cs typeface="Calibri"/>
              <a:sym typeface="Calibri"/>
            </a:endParaRPr>
          </a:p>
        </p:txBody>
      </p:sp>
      <p:sp>
        <p:nvSpPr>
          <p:cNvPr id="14" name="TextBox 13">
            <a:extLst>
              <a:ext uri="{FF2B5EF4-FFF2-40B4-BE49-F238E27FC236}">
                <a16:creationId xmlns:a16="http://schemas.microsoft.com/office/drawing/2014/main" id="{6FFD7561-E14E-F03C-DC52-133A0A8C3D89}"/>
              </a:ext>
            </a:extLst>
          </p:cNvPr>
          <p:cNvSpPr txBox="1"/>
          <p:nvPr/>
        </p:nvSpPr>
        <p:spPr>
          <a:xfrm>
            <a:off x="6929383" y="3979075"/>
            <a:ext cx="1089232"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lang="ar-EG" sz="1200" b="1" dirty="0"/>
              <a:t>النظارات الواقية</a:t>
            </a:r>
            <a:endParaRPr kumimoji="0" lang="en-US" sz="1200" b="1" i="0" u="none" strike="noStrike" cap="none" spc="0" normalizeH="0" baseline="0" dirty="0">
              <a:ln>
                <a:noFill/>
              </a:ln>
              <a:solidFill>
                <a:srgbClr val="000000"/>
              </a:solidFill>
              <a:effectLst/>
              <a:uFillTx/>
              <a:latin typeface="Calibri"/>
              <a:ea typeface="Calibri"/>
              <a:cs typeface="Calibri"/>
              <a:sym typeface="Calibri"/>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 name="Image" descr="Image"/>
          <p:cNvPicPr>
            <a:picLocks noChangeAspect="1"/>
          </p:cNvPicPr>
          <p:nvPr/>
        </p:nvPicPr>
        <p:blipFill>
          <a:blip r:embed="rId3"/>
          <a:srcRect l="75192"/>
          <a:stretch>
            <a:fillRect/>
          </a:stretch>
        </p:blipFill>
        <p:spPr>
          <a:xfrm>
            <a:off x="7333740" y="1810834"/>
            <a:ext cx="2274499" cy="2293681"/>
          </a:xfrm>
          <a:prstGeom prst="rect">
            <a:avLst/>
          </a:prstGeom>
          <a:ln w="12700">
            <a:miter lim="400000"/>
          </a:ln>
        </p:spPr>
      </p:pic>
      <p:sp>
        <p:nvSpPr>
          <p:cNvPr id="779" name="Rounded Rectangle"/>
          <p:cNvSpPr/>
          <p:nvPr/>
        </p:nvSpPr>
        <p:spPr>
          <a:xfrm>
            <a:off x="7835986" y="2373800"/>
            <a:ext cx="1270001" cy="1270001"/>
          </a:xfrm>
          <a:prstGeom prst="roundRect">
            <a:avLst>
              <a:gd name="adj" fmla="val 15000"/>
            </a:avLst>
          </a:prstGeom>
          <a:solidFill>
            <a:srgbClr val="FFFFFF"/>
          </a:solidFill>
          <a:ln w="12700">
            <a:miter lim="400000"/>
          </a:ln>
        </p:spPr>
        <p:txBody>
          <a:bodyPr lIns="45719" rIns="45719" rtlCol="1" anchor="ctr"/>
          <a:lstStyle/>
          <a:p>
            <a:pPr rtl="1"/>
            <a:endParaRPr>
              <a:latin typeface="Sakkal Majalla" panose="02000000000000000000" pitchFamily="2" charset="-78"/>
              <a:cs typeface="Sakkal Majalla" panose="02000000000000000000" pitchFamily="2" charset="-78"/>
            </a:endParaRPr>
          </a:p>
        </p:txBody>
      </p:sp>
      <p:pic>
        <p:nvPicPr>
          <p:cNvPr id="780" name="Image" descr="Image"/>
          <p:cNvPicPr>
            <a:picLocks noChangeAspect="1"/>
          </p:cNvPicPr>
          <p:nvPr/>
        </p:nvPicPr>
        <p:blipFill>
          <a:blip r:embed="rId3"/>
          <a:srcRect l="75192"/>
          <a:stretch>
            <a:fillRect/>
          </a:stretch>
        </p:blipFill>
        <p:spPr>
          <a:xfrm>
            <a:off x="9572544" y="1810834"/>
            <a:ext cx="2274499" cy="2293681"/>
          </a:xfrm>
          <a:prstGeom prst="rect">
            <a:avLst/>
          </a:prstGeom>
          <a:ln w="12700">
            <a:miter lim="400000"/>
          </a:ln>
        </p:spPr>
      </p:pic>
      <p:sp>
        <p:nvSpPr>
          <p:cNvPr id="781" name="Rounded Rectangle"/>
          <p:cNvSpPr/>
          <p:nvPr/>
        </p:nvSpPr>
        <p:spPr>
          <a:xfrm>
            <a:off x="10074790" y="2373800"/>
            <a:ext cx="1270001" cy="1270001"/>
          </a:xfrm>
          <a:prstGeom prst="roundRect">
            <a:avLst>
              <a:gd name="adj" fmla="val 15000"/>
            </a:avLst>
          </a:prstGeom>
          <a:solidFill>
            <a:srgbClr val="FFFFFF"/>
          </a:solidFill>
          <a:ln w="12700">
            <a:miter lim="400000"/>
          </a:ln>
        </p:spPr>
        <p:txBody>
          <a:bodyPr lIns="45719" rIns="45719" rtlCol="1" anchor="ctr"/>
          <a:lstStyle/>
          <a:p>
            <a:pPr rtl="1"/>
            <a:endParaRPr>
              <a:latin typeface="Sakkal Majalla" panose="02000000000000000000" pitchFamily="2" charset="-78"/>
              <a:cs typeface="Sakkal Majalla" panose="02000000000000000000" pitchFamily="2" charset="-78"/>
            </a:endParaRPr>
          </a:p>
        </p:txBody>
      </p:sp>
      <p:sp>
        <p:nvSpPr>
          <p:cNvPr id="783" name="Shape 402"/>
          <p:cNvSpPr txBox="1"/>
          <p:nvPr/>
        </p:nvSpPr>
        <p:spPr>
          <a:xfrm>
            <a:off x="5063808" y="4151561"/>
            <a:ext cx="1784532"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a:latin typeface="+mn-lt"/>
                <a:ea typeface="+mn-ea"/>
                <a:cs typeface="+mn-cs"/>
                <a:sym typeface="Source Sans Pro Regular"/>
              </a:defRPr>
            </a:lvl1pPr>
          </a:lstStyle>
          <a:p>
            <a:pPr rtl="1"/>
            <a:r>
              <a:rPr lang="ar" sz="2400">
                <a:latin typeface="Sakkal Majalla" panose="02000000000000000000" pitchFamily="2" charset="-78"/>
                <a:cs typeface="Sakkal Majalla" panose="02000000000000000000" pitchFamily="2" charset="-78"/>
              </a:rPr>
              <a:t>واقيات الوجه</a:t>
            </a:r>
          </a:p>
        </p:txBody>
      </p:sp>
      <p:sp>
        <p:nvSpPr>
          <p:cNvPr id="784" name="Shape 403"/>
          <p:cNvSpPr txBox="1"/>
          <p:nvPr/>
        </p:nvSpPr>
        <p:spPr>
          <a:xfrm>
            <a:off x="2772293" y="4151561"/>
            <a:ext cx="1784533"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a:latin typeface="+mn-lt"/>
                <a:ea typeface="+mn-ea"/>
                <a:cs typeface="+mn-cs"/>
                <a:sym typeface="Source Sans Pro Regular"/>
              </a:defRPr>
            </a:lvl1pPr>
          </a:lstStyle>
          <a:p>
            <a:pPr rtl="1"/>
            <a:r>
              <a:rPr lang="ar" sz="2400" dirty="0">
                <a:latin typeface="Sakkal Majalla" panose="02000000000000000000" pitchFamily="2" charset="-78"/>
                <a:cs typeface="Sakkal Majalla" panose="02000000000000000000" pitchFamily="2" charset="-78"/>
              </a:rPr>
              <a:t>أقنعة</a:t>
            </a:r>
          </a:p>
        </p:txBody>
      </p:sp>
      <p:sp>
        <p:nvSpPr>
          <p:cNvPr id="785" name="Shape 412"/>
          <p:cNvSpPr txBox="1"/>
          <p:nvPr/>
        </p:nvSpPr>
        <p:spPr>
          <a:xfrm>
            <a:off x="1029358" y="5153541"/>
            <a:ext cx="10495275" cy="60960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noAutofit/>
          </a:bodyPr>
          <a:lstStyle/>
          <a:p>
            <a:pPr algn="ctr" defTabSz="367405" rtl="1">
              <a:spcBef>
                <a:spcPts val="200"/>
              </a:spcBef>
              <a:defRPr sz="1968">
                <a:solidFill>
                  <a:schemeClr val="accent2"/>
                </a:solidFill>
                <a:latin typeface="+mn-lt"/>
                <a:ea typeface="+mn-ea"/>
                <a:cs typeface="+mn-cs"/>
                <a:sym typeface="Source Sans Pro Regular"/>
              </a:defRPr>
            </a:pPr>
            <a:r>
              <a:rPr lang="ar" sz="2400" b="1" dirty="0">
                <a:latin typeface="Sakkal Majalla" panose="02000000000000000000" pitchFamily="2" charset="-78"/>
                <a:cs typeface="Sakkal Majalla" panose="02000000000000000000" pitchFamily="2" charset="-78"/>
              </a:rPr>
              <a:t>تذكَّر! تقييم المخاطر أمرٌ ضروريٌ</a:t>
            </a:r>
            <a:r>
              <a:rPr lang="ar-EG" sz="2400" b="1" dirty="0">
                <a:latin typeface="Sakkal Majalla" panose="02000000000000000000" pitchFamily="2" charset="-78"/>
                <a:cs typeface="Sakkal Majalla" panose="02000000000000000000" pitchFamily="2" charset="-78"/>
              </a:rPr>
              <a:t>ّ</a:t>
            </a:r>
            <a:r>
              <a:rPr lang="ar" sz="2400" b="1" dirty="0">
                <a:latin typeface="Sakkal Majalla" panose="02000000000000000000" pitchFamily="2" charset="-78"/>
                <a:cs typeface="Sakkal Majalla" panose="02000000000000000000" pitchFamily="2" charset="-78"/>
              </a:rPr>
              <a:t>. عليك تقييم جميع أنشطة الرعاية الصحية لتحديد أنواع معدات الوقاية الشخصية الموضحة.</a:t>
            </a:r>
          </a:p>
        </p:txBody>
      </p:sp>
      <p:sp>
        <p:nvSpPr>
          <p:cNvPr id="786" name="Shape 406"/>
          <p:cNvSpPr txBox="1"/>
          <p:nvPr/>
        </p:nvSpPr>
        <p:spPr>
          <a:xfrm>
            <a:off x="9968682" y="4106571"/>
            <a:ext cx="1482216" cy="73866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a:latin typeface="+mn-lt"/>
                <a:ea typeface="+mn-ea"/>
                <a:cs typeface="+mn-cs"/>
                <a:sym typeface="Source Sans Pro Regular"/>
              </a:defRPr>
            </a:lvl1pPr>
          </a:lstStyle>
          <a:p>
            <a:pPr rtl="1"/>
            <a:r>
              <a:rPr lang="ar" sz="2400" dirty="0">
                <a:latin typeface="Sakkal Majalla" panose="02000000000000000000" pitchFamily="2" charset="-78"/>
                <a:cs typeface="Sakkal Majalla" panose="02000000000000000000" pitchFamily="2" charset="-78"/>
              </a:rPr>
              <a:t>كمامات مرشحة للجسيمات</a:t>
            </a:r>
          </a:p>
        </p:txBody>
      </p:sp>
      <p:pic>
        <p:nvPicPr>
          <p:cNvPr id="787" name="image5.jpeg" descr="image5.jpeg"/>
          <p:cNvPicPr>
            <a:picLocks noChangeAspect="1"/>
          </p:cNvPicPr>
          <p:nvPr/>
        </p:nvPicPr>
        <p:blipFill>
          <a:blip r:embed="rId4"/>
          <a:stretch>
            <a:fillRect/>
          </a:stretch>
        </p:blipFill>
        <p:spPr>
          <a:xfrm>
            <a:off x="480778" y="2045666"/>
            <a:ext cx="1745556" cy="1728438"/>
          </a:xfrm>
          <a:prstGeom prst="rect">
            <a:avLst/>
          </a:prstGeom>
          <a:ln w="28575">
            <a:solidFill>
              <a:srgbClr val="FFFFFF"/>
            </a:solidFill>
            <a:bevel/>
          </a:ln>
        </p:spPr>
      </p:pic>
      <p:sp>
        <p:nvSpPr>
          <p:cNvPr id="788" name="Shape 403"/>
          <p:cNvSpPr txBox="1"/>
          <p:nvPr/>
        </p:nvSpPr>
        <p:spPr>
          <a:xfrm>
            <a:off x="461289" y="4151561"/>
            <a:ext cx="1784533"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a:latin typeface="+mn-lt"/>
                <a:ea typeface="+mn-ea"/>
                <a:cs typeface="+mn-cs"/>
                <a:sym typeface="Source Sans Pro Regular"/>
              </a:defRPr>
            </a:lvl1pPr>
          </a:lstStyle>
          <a:p>
            <a:pPr rtl="1"/>
            <a:r>
              <a:rPr lang="ar" sz="2400">
                <a:latin typeface="Sakkal Majalla" panose="02000000000000000000" pitchFamily="2" charset="-78"/>
                <a:cs typeface="Sakkal Majalla" panose="02000000000000000000" pitchFamily="2" charset="-78"/>
              </a:rPr>
              <a:t>قفازات</a:t>
            </a:r>
          </a:p>
        </p:txBody>
      </p:sp>
      <p:pic>
        <p:nvPicPr>
          <p:cNvPr id="790" name="Image" descr="Image"/>
          <p:cNvPicPr>
            <a:picLocks noChangeAspect="1"/>
          </p:cNvPicPr>
          <p:nvPr/>
        </p:nvPicPr>
        <p:blipFill>
          <a:blip r:embed="rId3"/>
          <a:srcRect r="23725"/>
          <a:stretch>
            <a:fillRect/>
          </a:stretch>
        </p:blipFill>
        <p:spPr>
          <a:xfrm>
            <a:off x="375722" y="1810764"/>
            <a:ext cx="6993344" cy="2293681"/>
          </a:xfrm>
          <a:prstGeom prst="rect">
            <a:avLst/>
          </a:prstGeom>
          <a:ln w="12700">
            <a:miter lim="400000"/>
          </a:ln>
        </p:spPr>
      </p:pic>
      <p:pic>
        <p:nvPicPr>
          <p:cNvPr id="791" name="Elemento grafico 26" descr="Elemento grafico 26"/>
          <p:cNvPicPr>
            <a:picLocks noChangeAspect="1"/>
          </p:cNvPicPr>
          <p:nvPr/>
        </p:nvPicPr>
        <p:blipFill>
          <a:blip r:embed="rId5"/>
          <a:srcRect l="74609" t="52467" b="24397"/>
          <a:stretch>
            <a:fillRect/>
          </a:stretch>
        </p:blipFill>
        <p:spPr>
          <a:xfrm>
            <a:off x="9906613" y="2314374"/>
            <a:ext cx="1374595" cy="1191032"/>
          </a:xfrm>
          <a:prstGeom prst="rect">
            <a:avLst/>
          </a:prstGeom>
          <a:ln w="12700">
            <a:miter lim="400000"/>
          </a:ln>
        </p:spPr>
      </p:pic>
      <p:sp>
        <p:nvSpPr>
          <p:cNvPr id="792" name="Group 407"/>
          <p:cNvSpPr/>
          <p:nvPr/>
        </p:nvSpPr>
        <p:spPr>
          <a:xfrm>
            <a:off x="7741567" y="4186313"/>
            <a:ext cx="1482215" cy="369332"/>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a:latin typeface="+mn-lt"/>
                <a:ea typeface="+mn-ea"/>
                <a:cs typeface="+mn-cs"/>
                <a:sym typeface="Source Sans Pro Regular"/>
              </a:defRPr>
            </a:lvl1pPr>
          </a:lstStyle>
          <a:p>
            <a:pPr rtl="1"/>
            <a:r>
              <a:rPr lang="ar" sz="2400" dirty="0">
                <a:latin typeface="Sakkal Majalla" panose="02000000000000000000" pitchFamily="2" charset="-78"/>
                <a:cs typeface="Sakkal Majalla" panose="02000000000000000000" pitchFamily="2" charset="-78"/>
              </a:rPr>
              <a:t>النظارات الواقية</a:t>
            </a:r>
          </a:p>
        </p:txBody>
      </p:sp>
      <p:pic>
        <p:nvPicPr>
          <p:cNvPr id="793" name="image13.png" descr="image13.png"/>
          <p:cNvPicPr>
            <a:picLocks noChangeAspect="1"/>
          </p:cNvPicPr>
          <p:nvPr/>
        </p:nvPicPr>
        <p:blipFill>
          <a:blip r:embed="rId6"/>
          <a:stretch>
            <a:fillRect/>
          </a:stretch>
        </p:blipFill>
        <p:spPr>
          <a:xfrm>
            <a:off x="7807986" y="2442379"/>
            <a:ext cx="1349376" cy="1030451"/>
          </a:xfrm>
          <a:prstGeom prst="rect">
            <a:avLst/>
          </a:prstGeom>
          <a:ln w="25400">
            <a:solidFill>
              <a:srgbClr val="FFFFFF"/>
            </a:solidFill>
            <a:bevel/>
          </a:ln>
        </p:spPr>
      </p:pic>
      <p:sp>
        <p:nvSpPr>
          <p:cNvPr id="2" name="Title 1">
            <a:extLst>
              <a:ext uri="{FF2B5EF4-FFF2-40B4-BE49-F238E27FC236}">
                <a16:creationId xmlns:a16="http://schemas.microsoft.com/office/drawing/2014/main" id="{1B579C89-9A0A-283E-AF04-69CA478AA540}"/>
              </a:ext>
            </a:extLst>
          </p:cNvPr>
          <p:cNvSpPr txBox="1">
            <a:spLocks/>
          </p:cNvSpPr>
          <p:nvPr/>
        </p:nvSpPr>
        <p:spPr>
          <a:xfrm>
            <a:off x="138857" y="92028"/>
            <a:ext cx="3882728" cy="646113"/>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أنواع معدات الوقاية الشخصية</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1" name="Group 393"/>
          <p:cNvGrpSpPr/>
          <p:nvPr/>
        </p:nvGrpSpPr>
        <p:grpSpPr>
          <a:xfrm>
            <a:off x="7113460" y="1301414"/>
            <a:ext cx="2245948" cy="2979578"/>
            <a:chOff x="-1" y="-1"/>
            <a:chExt cx="2245947" cy="2979576"/>
          </a:xfrm>
        </p:grpSpPr>
        <p:pic>
          <p:nvPicPr>
            <p:cNvPr id="799" name="image11.png" descr="image11.png"/>
            <p:cNvPicPr>
              <a:picLocks noChangeAspect="1"/>
            </p:cNvPicPr>
            <p:nvPr/>
          </p:nvPicPr>
          <p:blipFill>
            <a:blip r:embed="rId3"/>
            <a:stretch>
              <a:fillRect/>
            </a:stretch>
          </p:blipFill>
          <p:spPr>
            <a:xfrm>
              <a:off x="1" y="610320"/>
              <a:ext cx="2245945" cy="2369255"/>
            </a:xfrm>
            <a:prstGeom prst="rect">
              <a:avLst/>
            </a:prstGeom>
            <a:ln w="25400" cap="flat">
              <a:solidFill>
                <a:srgbClr val="FFFFFF"/>
              </a:solidFill>
              <a:prstDash val="solid"/>
              <a:bevel/>
            </a:ln>
            <a:effectLst/>
          </p:spPr>
        </p:pic>
        <p:sp>
          <p:nvSpPr>
            <p:cNvPr id="800" name="Shape 392"/>
            <p:cNvSpPr txBox="1"/>
            <p:nvPr/>
          </p:nvSpPr>
          <p:spPr>
            <a:xfrm>
              <a:off x="-1" y="-1"/>
              <a:ext cx="2236359" cy="369332"/>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numCol="1" rtlCol="1" anchor="t">
              <a:spAutoFit/>
            </a:bodyPr>
            <a:lstStyle>
              <a:lvl1pPr algn="ctr" rtl="1">
                <a:defRPr>
                  <a:latin typeface="+mn-lt"/>
                  <a:ea typeface="+mn-ea"/>
                  <a:cs typeface="+mn-cs"/>
                  <a:sym typeface="Source Sans Pro Regular"/>
                </a:defRPr>
              </a:lvl1pPr>
            </a:lstStyle>
            <a:p>
              <a:pPr rtl="1"/>
              <a:r>
                <a:rPr lang="ar" sz="2400">
                  <a:latin typeface="Sakkal Majalla" panose="02000000000000000000" pitchFamily="2" charset="-78"/>
                  <a:cs typeface="Sakkal Majalla" panose="02000000000000000000" pitchFamily="2" charset="-78"/>
                </a:rPr>
                <a:t>المئزر (المريلة)</a:t>
              </a:r>
            </a:p>
          </p:txBody>
        </p:sp>
      </p:grpSp>
      <p:grpSp>
        <p:nvGrpSpPr>
          <p:cNvPr id="804" name="Group 396"/>
          <p:cNvGrpSpPr/>
          <p:nvPr/>
        </p:nvGrpSpPr>
        <p:grpSpPr>
          <a:xfrm>
            <a:off x="2842180" y="1301414"/>
            <a:ext cx="2119899" cy="3333645"/>
            <a:chOff x="-1" y="-1"/>
            <a:chExt cx="2119897" cy="3333643"/>
          </a:xfrm>
        </p:grpSpPr>
        <p:pic>
          <p:nvPicPr>
            <p:cNvPr id="802" name="image12.png" descr="image12.png"/>
            <p:cNvPicPr>
              <a:picLocks noChangeAspect="1"/>
            </p:cNvPicPr>
            <p:nvPr/>
          </p:nvPicPr>
          <p:blipFill>
            <a:blip r:embed="rId4"/>
            <a:stretch>
              <a:fillRect/>
            </a:stretch>
          </p:blipFill>
          <p:spPr>
            <a:xfrm>
              <a:off x="-1" y="832079"/>
              <a:ext cx="1959733" cy="2501563"/>
            </a:xfrm>
            <a:prstGeom prst="rect">
              <a:avLst/>
            </a:prstGeom>
            <a:ln w="25400" cap="flat">
              <a:solidFill>
                <a:srgbClr val="FFFFFF"/>
              </a:solidFill>
              <a:prstDash val="solid"/>
              <a:bevel/>
            </a:ln>
            <a:effectLst/>
          </p:spPr>
        </p:pic>
        <p:sp>
          <p:nvSpPr>
            <p:cNvPr id="803" name="Shape 395"/>
            <p:cNvSpPr txBox="1"/>
            <p:nvPr/>
          </p:nvSpPr>
          <p:spPr>
            <a:xfrm>
              <a:off x="148193" y="-1"/>
              <a:ext cx="1971703" cy="369332"/>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numCol="1" rtlCol="1" anchor="t">
              <a:spAutoFit/>
            </a:bodyPr>
            <a:lstStyle>
              <a:lvl1pPr algn="ctr" rtl="1">
                <a:defRPr>
                  <a:latin typeface="+mn-lt"/>
                  <a:ea typeface="+mn-ea"/>
                  <a:cs typeface="+mn-cs"/>
                  <a:sym typeface="Source Sans Pro Regular"/>
                </a:defRPr>
              </a:lvl1pPr>
            </a:lstStyle>
            <a:p>
              <a:pPr rtl="1"/>
              <a:r>
                <a:rPr lang="ar" sz="2400">
                  <a:latin typeface="Sakkal Majalla" panose="02000000000000000000" pitchFamily="2" charset="-78"/>
                  <a:cs typeface="Sakkal Majalla" panose="02000000000000000000" pitchFamily="2" charset="-78"/>
                </a:rPr>
                <a:t>الرداء الواقي</a:t>
              </a:r>
            </a:p>
          </p:txBody>
        </p:sp>
      </p:grpSp>
      <p:sp>
        <p:nvSpPr>
          <p:cNvPr id="805" name="Shape 412"/>
          <p:cNvSpPr txBox="1"/>
          <p:nvPr/>
        </p:nvSpPr>
        <p:spPr>
          <a:xfrm>
            <a:off x="1029358" y="5153541"/>
            <a:ext cx="10495275" cy="60960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noAutofit/>
          </a:bodyPr>
          <a:lstStyle/>
          <a:p>
            <a:pPr algn="ctr" defTabSz="367405" rtl="1">
              <a:spcBef>
                <a:spcPts val="200"/>
              </a:spcBef>
              <a:defRPr sz="1968">
                <a:solidFill>
                  <a:schemeClr val="accent2"/>
                </a:solidFill>
                <a:latin typeface="+mn-lt"/>
                <a:ea typeface="+mn-ea"/>
                <a:cs typeface="+mn-cs"/>
                <a:sym typeface="Source Sans Pro Regular"/>
              </a:defRPr>
            </a:pPr>
            <a:r>
              <a:rPr lang="ar" sz="2400" b="1" dirty="0">
                <a:latin typeface="Sakkal Majalla" panose="02000000000000000000" pitchFamily="2" charset="-78"/>
                <a:cs typeface="Sakkal Majalla" panose="02000000000000000000" pitchFamily="2" charset="-78"/>
              </a:rPr>
              <a:t>تذكَّر! تقييم المخاطر أمرٌ ضروريٌ</a:t>
            </a:r>
            <a:r>
              <a:rPr lang="ar-EG" sz="2400" b="1" dirty="0">
                <a:latin typeface="Sakkal Majalla" panose="02000000000000000000" pitchFamily="2" charset="-78"/>
                <a:cs typeface="Sakkal Majalla" panose="02000000000000000000" pitchFamily="2" charset="-78"/>
              </a:rPr>
              <a:t>ّ</a:t>
            </a:r>
            <a:r>
              <a:rPr lang="ar" sz="2400" b="1" dirty="0">
                <a:latin typeface="Sakkal Majalla" panose="02000000000000000000" pitchFamily="2" charset="-78"/>
                <a:cs typeface="Sakkal Majalla" panose="02000000000000000000" pitchFamily="2" charset="-78"/>
              </a:rPr>
              <a:t>. عليك تقييم جميع أنشطة الرعاية الصحية لتحديد أنواع معدات الوقاية الشخصية الموضحة.</a:t>
            </a:r>
          </a:p>
        </p:txBody>
      </p:sp>
      <p:sp>
        <p:nvSpPr>
          <p:cNvPr id="6" name="Title 1">
            <a:extLst>
              <a:ext uri="{FF2B5EF4-FFF2-40B4-BE49-F238E27FC236}">
                <a16:creationId xmlns:a16="http://schemas.microsoft.com/office/drawing/2014/main" id="{3ED65124-0A50-8599-0AAA-24B8FAE14F21}"/>
              </a:ext>
            </a:extLst>
          </p:cNvPr>
          <p:cNvSpPr txBox="1">
            <a:spLocks/>
          </p:cNvSpPr>
          <p:nvPr/>
        </p:nvSpPr>
        <p:spPr>
          <a:xfrm>
            <a:off x="107867" y="114424"/>
            <a:ext cx="3882728" cy="646113"/>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أنواع معدات الوقاية الشخصية</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0" name="Google Shape;422;p19"/>
          <p:cNvSpPr txBox="1">
            <a:spLocks noGrp="1"/>
          </p:cNvSpPr>
          <p:nvPr>
            <p:ph type="body" idx="1"/>
          </p:nvPr>
        </p:nvSpPr>
        <p:spPr>
          <a:xfrm>
            <a:off x="2005202" y="1719447"/>
            <a:ext cx="8196015" cy="3905210"/>
          </a:xfrm>
          <a:prstGeom prst="rect">
            <a:avLst/>
          </a:prstGeom>
        </p:spPr>
        <p:txBody>
          <a:bodyPr lIns="0" tIns="0" rIns="0" bIns="0" rtlCol="1"/>
          <a:lstStyle/>
          <a:p>
            <a:pPr rtl="1">
              <a:lnSpc>
                <a:spcPct val="110000"/>
              </a:lnSpc>
              <a:spcBef>
                <a:spcPts val="0"/>
              </a:spcBef>
              <a:defRPr u="sng"/>
            </a:pPr>
            <a:r>
              <a:rPr u="sng" dirty="0" err="1">
                <a:solidFill>
                  <a:schemeClr val="accent3"/>
                </a:solidFill>
                <a:latin typeface="Sakkal Majalla" panose="02000000000000000000" pitchFamily="2" charset="-78"/>
                <a:cs typeface="Sakkal Majalla" panose="02000000000000000000" pitchFamily="2" charset="-78"/>
              </a:rPr>
              <a:t>تقييم</a:t>
            </a:r>
            <a:r>
              <a:rPr u="sng" dirty="0">
                <a:solidFill>
                  <a:schemeClr val="accent3"/>
                </a:solidFill>
                <a:latin typeface="Sakkal Majalla" panose="02000000000000000000" pitchFamily="2" charset="-78"/>
                <a:cs typeface="Sakkal Majalla" panose="02000000000000000000" pitchFamily="2" charset="-78"/>
              </a:rPr>
              <a:t> </a:t>
            </a:r>
            <a:r>
              <a:rPr u="sng" dirty="0" err="1">
                <a:solidFill>
                  <a:schemeClr val="accent3"/>
                </a:solidFill>
                <a:latin typeface="Sakkal Majalla" panose="02000000000000000000" pitchFamily="2" charset="-78"/>
                <a:cs typeface="Sakkal Majalla" panose="02000000000000000000" pitchFamily="2" charset="-78"/>
              </a:rPr>
              <a:t>المخاطر</a:t>
            </a:r>
            <a:r>
              <a:rPr dirty="0">
                <a:solidFill>
                  <a:schemeClr val="accent3"/>
                </a:solidFill>
                <a:latin typeface="Sakkal Majalla" panose="02000000000000000000" pitchFamily="2" charset="-78"/>
                <a:cs typeface="Sakkal Majalla" panose="02000000000000000000" pitchFamily="2" charset="-78"/>
              </a:rPr>
              <a:t>:</a:t>
            </a:r>
            <a:r>
              <a:rPr lang="ar-EG" dirty="0">
                <a:solidFill>
                  <a:schemeClr val="accent3"/>
                </a:solidFill>
                <a:latin typeface="Sakkal Majalla" panose="02000000000000000000" pitchFamily="2" charset="-78"/>
                <a:cs typeface="Sakkal Majalla" panose="02000000000000000000" pitchFamily="2" charset="-78"/>
              </a:rPr>
              <a:t> </a:t>
            </a:r>
            <a:r>
              <a:rPr lang="ar-EG" u="none" dirty="0">
                <a:latin typeface="Sakkal Majalla" panose="02000000000000000000" pitchFamily="2" charset="-78"/>
                <a:cs typeface="Sakkal Majalla" panose="02000000000000000000" pitchFamily="2" charset="-78"/>
              </a:rPr>
              <a:t> هو </a:t>
            </a:r>
            <a:r>
              <a:rPr lang="ar" u="none" dirty="0">
                <a:latin typeface="Sakkal Majalla" panose="02000000000000000000" pitchFamily="2" charset="-78"/>
                <a:cs typeface="Sakkal Majalla" panose="02000000000000000000" pitchFamily="2" charset="-78"/>
              </a:rPr>
              <a:t>النهج الذي ينتهجه جميع مقدمي الرعاية الصحية للحد من مخاطر انتقال الميكروبات والمُمرضات المُحتملة فيما بين مقدمي الرعاية الصحية، والمرضى، والبيئة.</a:t>
            </a:r>
            <a:endParaRPr strike="sngStrike" dirty="0">
              <a:latin typeface="Sakkal Majalla" panose="02000000000000000000" pitchFamily="2" charset="-78"/>
              <a:cs typeface="Sakkal Majalla" panose="02000000000000000000" pitchFamily="2" charset="-78"/>
            </a:endParaRPr>
          </a:p>
          <a:p>
            <a:pPr rtl="1">
              <a:lnSpc>
                <a:spcPct val="110000"/>
              </a:lnSpc>
              <a:spcBef>
                <a:spcPts val="0"/>
              </a:spcBef>
              <a:defRPr strike="sngStrike"/>
            </a:pPr>
            <a:endParaRPr strike="sngStrike" dirty="0">
              <a:latin typeface="Sakkal Majalla" panose="02000000000000000000" pitchFamily="2" charset="-78"/>
              <a:cs typeface="Sakkal Majalla" panose="02000000000000000000" pitchFamily="2" charset="-78"/>
            </a:endParaRPr>
          </a:p>
          <a:p>
            <a:pPr marL="826769" lvl="2" indent="-285750" rtl="1">
              <a:lnSpc>
                <a:spcPct val="110000"/>
              </a:lnSpc>
              <a:spcBef>
                <a:spcPts val="1100"/>
              </a:spcBef>
              <a:buClr>
                <a:srgbClr val="729E03"/>
              </a:buClr>
              <a:buSzPts val="2400"/>
              <a:buFont typeface="Arial"/>
            </a:pPr>
            <a:r>
              <a:rPr lang="ar" dirty="0">
                <a:latin typeface="Sakkal Majalla" panose="02000000000000000000" pitchFamily="2" charset="-78"/>
                <a:cs typeface="Sakkal Majalla" panose="02000000000000000000" pitchFamily="2" charset="-78"/>
              </a:rPr>
              <a:t>حدّ</a:t>
            </a:r>
            <a:r>
              <a:rPr lang="ar-EG" dirty="0">
                <a:latin typeface="Sakkal Majalla" panose="02000000000000000000" pitchFamily="2" charset="-78"/>
                <a:cs typeface="Sakkal Majalla" panose="02000000000000000000" pitchFamily="2" charset="-78"/>
              </a:rPr>
              <a:t>ِ</a:t>
            </a:r>
            <a:r>
              <a:rPr lang="ar" dirty="0">
                <a:latin typeface="Sakkal Majalla" panose="02000000000000000000" pitchFamily="2" charset="-78"/>
                <a:cs typeface="Sakkal Majalla" panose="02000000000000000000" pitchFamily="2" charset="-78"/>
              </a:rPr>
              <a:t>د أنواع معدات الوقاية الشخصية التي سترتديها حسب هذا التقييم.</a:t>
            </a:r>
            <a:endParaRPr dirty="0">
              <a:latin typeface="Sakkal Majalla" panose="02000000000000000000" pitchFamily="2" charset="-78"/>
              <a:cs typeface="Sakkal Majalla" panose="02000000000000000000" pitchFamily="2" charset="-78"/>
            </a:endParaRPr>
          </a:p>
          <a:p>
            <a:pPr marL="826769" lvl="2" indent="-285750" rtl="1">
              <a:lnSpc>
                <a:spcPct val="110000"/>
              </a:lnSpc>
              <a:spcBef>
                <a:spcPts val="1100"/>
              </a:spcBef>
              <a:buClr>
                <a:srgbClr val="729E03"/>
              </a:buClr>
              <a:buSzPts val="2400"/>
              <a:buFont typeface="Arial"/>
            </a:pPr>
            <a:r>
              <a:rPr dirty="0" err="1">
                <a:latin typeface="Sakkal Majalla" panose="02000000000000000000" pitchFamily="2" charset="-78"/>
                <a:cs typeface="Sakkal Majalla" panose="02000000000000000000" pitchFamily="2" charset="-78"/>
              </a:rPr>
              <a:t>نظِّف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يديك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وفق</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اللحظات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الخمس</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حددتها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826769" lvl="2" indent="-285750" rtl="1">
              <a:lnSpc>
                <a:spcPct val="110000"/>
              </a:lnSpc>
              <a:spcBef>
                <a:spcPts val="1100"/>
              </a:spcBef>
              <a:buClr>
                <a:srgbClr val="729E03"/>
              </a:buClr>
              <a:buSzPts val="2400"/>
              <a:buFont typeface="Arial"/>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تطبيق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a:t>
            </a:r>
          </a:p>
          <a:p>
            <a:pPr marL="0" lvl="1" indent="180975" algn="ctr" rtl="1">
              <a:lnSpc>
                <a:spcPct val="110000"/>
              </a:lnSpc>
              <a:spcBef>
                <a:spcPts val="1100"/>
              </a:spcBef>
              <a:buSzTx/>
              <a:buNone/>
              <a:defRPr u="sng">
                <a:solidFill>
                  <a:srgbClr val="FF0000"/>
                </a:solidFill>
              </a:defRPr>
            </a:pPr>
            <a:r>
              <a:rPr dirty="0" err="1">
                <a:latin typeface="Sakkal Majalla" panose="02000000000000000000" pitchFamily="2" charset="-78"/>
                <a:cs typeface="Sakkal Majalla" panose="02000000000000000000" pitchFamily="2" charset="-78"/>
              </a:rPr>
              <a:t>اجعلها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روتينية</a:t>
            </a:r>
            <a:r>
              <a:rPr dirty="0">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BE7AA139-7868-9F50-E777-BB3C737FDE87}"/>
              </a:ext>
            </a:extLst>
          </p:cNvPr>
          <p:cNvSpPr txBox="1">
            <a:spLocks/>
          </p:cNvSpPr>
          <p:nvPr/>
        </p:nvSpPr>
        <p:spPr>
          <a:xfrm>
            <a:off x="138857" y="92029"/>
            <a:ext cx="8596770" cy="44063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تقييم المخاطر والاحتياطات القياسية</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 name="Google Shape;445;p22"/>
          <p:cNvSpPr txBox="1">
            <a:spLocks noGrp="1"/>
          </p:cNvSpPr>
          <p:nvPr>
            <p:ph type="body" idx="1"/>
          </p:nvPr>
        </p:nvSpPr>
        <p:spPr>
          <a:xfrm>
            <a:off x="851338" y="1562576"/>
            <a:ext cx="10131974" cy="4809828"/>
          </a:xfrm>
          <a:prstGeom prst="rect">
            <a:avLst/>
          </a:prstGeom>
        </p:spPr>
        <p:txBody>
          <a:bodyPr lIns="0" tIns="0" rIns="0" bIns="0" rtlCol="1">
            <a:normAutofit/>
          </a:bodyPr>
          <a:lstStyle/>
          <a:p>
            <a:pPr defTabSz="263283" rtl="1">
              <a:lnSpc>
                <a:spcPct val="100000"/>
              </a:lnSpc>
              <a:defRPr sz="2184"/>
            </a:pPr>
            <a:r>
              <a:rPr lang="ar" sz="2800" dirty="0">
                <a:latin typeface="Sakkal Majalla" panose="02000000000000000000" pitchFamily="2" charset="-78"/>
                <a:cs typeface="Sakkal Majalla" panose="02000000000000000000" pitchFamily="2" charset="-78"/>
              </a:rPr>
              <a:t>ينبغي ارتداء معدات الوقاية الشخصية اللازمة قبل الشروع في تنفيذ الإجراء أو المهمة.</a:t>
            </a:r>
          </a:p>
          <a:p>
            <a:pPr defTabSz="263283" rtl="1">
              <a:lnSpc>
                <a:spcPct val="100000"/>
              </a:lnSpc>
              <a:defRPr sz="2184"/>
            </a:pPr>
            <a:r>
              <a:rPr lang="ar" sz="2800" dirty="0">
                <a:latin typeface="Sakkal Majalla" panose="02000000000000000000" pitchFamily="2" charset="-78"/>
                <a:cs typeface="Sakkal Majalla" panose="02000000000000000000" pitchFamily="2" charset="-78"/>
              </a:rPr>
              <a:t>ين</a:t>
            </a:r>
            <a:r>
              <a:rPr lang="ar-EG" sz="2800" dirty="0">
                <a:latin typeface="Sakkal Majalla" panose="02000000000000000000" pitchFamily="2" charset="-78"/>
                <a:cs typeface="Sakkal Majalla" panose="02000000000000000000" pitchFamily="2" charset="-78"/>
              </a:rPr>
              <a:t>ب</a:t>
            </a:r>
            <a:r>
              <a:rPr lang="ar" sz="2800" dirty="0">
                <a:latin typeface="Sakkal Majalla" panose="02000000000000000000" pitchFamily="2" charset="-78"/>
                <a:cs typeface="Sakkal Majalla" panose="02000000000000000000" pitchFamily="2" charset="-78"/>
              </a:rPr>
              <a:t>غي دائمًا اتباع إجراءات نظافة اليدين </a:t>
            </a:r>
            <a:r>
              <a:rPr lang="ar-EG" sz="2800" dirty="0">
                <a:latin typeface="Sakkal Majalla" panose="02000000000000000000" pitchFamily="2" charset="-78"/>
                <a:cs typeface="Sakkal Majalla" panose="02000000000000000000" pitchFamily="2" charset="-78"/>
              </a:rPr>
              <a:t>في </a:t>
            </a:r>
            <a:r>
              <a:rPr lang="ar" sz="2800" dirty="0">
                <a:latin typeface="Sakkal Majalla" panose="02000000000000000000" pitchFamily="2" charset="-78"/>
                <a:cs typeface="Sakkal Majalla" panose="02000000000000000000" pitchFamily="2" charset="-78"/>
              </a:rPr>
              <a:t>أثناء ارتداء معدات الوقاية الشخصية وخلعها.</a:t>
            </a:r>
            <a:endParaRPr lang="fr-FR" sz="2800" dirty="0">
              <a:latin typeface="Sakkal Majalla" panose="02000000000000000000" pitchFamily="2" charset="-78"/>
              <a:cs typeface="Sakkal Majalla" panose="02000000000000000000" pitchFamily="2" charset="-78"/>
            </a:endParaRPr>
          </a:p>
          <a:p>
            <a:pPr defTabSz="263283" rtl="1">
              <a:lnSpc>
                <a:spcPct val="100000"/>
              </a:lnSpc>
              <a:defRPr sz="2184"/>
            </a:pPr>
            <a:endParaRPr sz="2800" dirty="0">
              <a:latin typeface="Sakkal Majalla" panose="02000000000000000000" pitchFamily="2" charset="-78"/>
              <a:cs typeface="Sakkal Majalla" panose="02000000000000000000" pitchFamily="2" charset="-78"/>
            </a:endParaRPr>
          </a:p>
          <a:p>
            <a:pPr defTabSz="263283" rtl="1">
              <a:lnSpc>
                <a:spcPct val="100000"/>
              </a:lnSpc>
              <a:defRPr sz="2184"/>
            </a:pPr>
            <a:r>
              <a:rPr lang="ar" sz="2800" dirty="0">
                <a:latin typeface="Sakkal Majalla" panose="02000000000000000000" pitchFamily="2" charset="-78"/>
                <a:cs typeface="Sakkal Majalla" panose="02000000000000000000" pitchFamily="2" charset="-78"/>
              </a:rPr>
              <a:t>لا  ينبغي تعديل وضع معدات الوقاية الشخصية أو لمسها </a:t>
            </a:r>
            <a:r>
              <a:rPr lang="ar-EG" sz="2800" dirty="0">
                <a:latin typeface="Sakkal Majalla" panose="02000000000000000000" pitchFamily="2" charset="-78"/>
                <a:cs typeface="Sakkal Majalla" panose="02000000000000000000" pitchFamily="2" charset="-78"/>
              </a:rPr>
              <a:t>في </a:t>
            </a:r>
            <a:r>
              <a:rPr lang="ar" sz="2800" dirty="0">
                <a:latin typeface="Sakkal Majalla" panose="02000000000000000000" pitchFamily="2" charset="-78"/>
                <a:cs typeface="Sakkal Majalla" panose="02000000000000000000" pitchFamily="2" charset="-78"/>
              </a:rPr>
              <a:t>أثناء تقديم الرعاية للمريض، وعلى وجه الخصوص:</a:t>
            </a:r>
          </a:p>
          <a:p>
            <a:pPr marL="764495" lvl="2" indent="-162953" defTabSz="263283" rtl="1">
              <a:lnSpc>
                <a:spcPct val="100000"/>
              </a:lnSpc>
              <a:buClr>
                <a:srgbClr val="729E03"/>
              </a:buClr>
              <a:buSzPts val="2100"/>
              <a:buFont typeface="Arial"/>
              <a:defRPr sz="2184"/>
            </a:pPr>
            <a:r>
              <a:rPr lang="ar" sz="2800" dirty="0">
                <a:latin typeface="Sakkal Majalla" panose="02000000000000000000" pitchFamily="2" charset="-78"/>
                <a:cs typeface="Sakkal Majalla" panose="02000000000000000000" pitchFamily="2" charset="-78"/>
              </a:rPr>
              <a:t> لا تلمس وجهك مطلقًا بينما ترتدي معدات الوقاية الشخصية.</a:t>
            </a:r>
          </a:p>
          <a:p>
            <a:pPr marL="764495" lvl="2" indent="-162953" defTabSz="263283" rtl="1">
              <a:lnSpc>
                <a:spcPct val="100000"/>
              </a:lnSpc>
              <a:buClr>
                <a:srgbClr val="729E03"/>
              </a:buClr>
              <a:buSzPts val="2100"/>
              <a:buFont typeface="Arial"/>
              <a:defRPr sz="2184"/>
            </a:pPr>
            <a:r>
              <a:rPr lang="ar" sz="2800" dirty="0">
                <a:latin typeface="Sakkal Majalla" panose="02000000000000000000" pitchFamily="2" charset="-78"/>
                <a:cs typeface="Sakkal Majalla" panose="02000000000000000000" pitchFamily="2" charset="-78"/>
              </a:rPr>
              <a:t> إذا تلوثت معدات الوقاية الشخصية تلوثًا كبيرًا بالدم أو سوائل الجسم، ينبغي خلعها بالطريقة المناسبة وارتداء أخرى جديدة دون أي تأخير. ينبغي أيضًا تغيير معدات الوقاية الشخصية إذا تعرضت للتلف.</a:t>
            </a:r>
          </a:p>
        </p:txBody>
      </p:sp>
      <p:sp>
        <p:nvSpPr>
          <p:cNvPr id="4" name="Title 1">
            <a:extLst>
              <a:ext uri="{FF2B5EF4-FFF2-40B4-BE49-F238E27FC236}">
                <a16:creationId xmlns:a16="http://schemas.microsoft.com/office/drawing/2014/main" id="{09D16FE1-3FCA-B5B5-A302-20887FC0B381}"/>
              </a:ext>
            </a:extLst>
          </p:cNvPr>
          <p:cNvSpPr txBox="1">
            <a:spLocks/>
          </p:cNvSpPr>
          <p:nvPr/>
        </p:nvSpPr>
        <p:spPr>
          <a:xfrm>
            <a:off x="138857" y="92029"/>
            <a:ext cx="8596770" cy="44063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ما مبادئ استخدام معدات الوقاية الشخصية؟</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 name="Google Shape;445;p22"/>
          <p:cNvSpPr txBox="1">
            <a:spLocks noGrp="1"/>
          </p:cNvSpPr>
          <p:nvPr>
            <p:ph type="body" idx="1"/>
          </p:nvPr>
        </p:nvSpPr>
        <p:spPr>
          <a:xfrm>
            <a:off x="851338" y="1772783"/>
            <a:ext cx="10131974" cy="4599621"/>
          </a:xfrm>
          <a:prstGeom prst="rect">
            <a:avLst/>
          </a:prstGeom>
        </p:spPr>
        <p:txBody>
          <a:bodyPr lIns="0" tIns="0" rIns="0" bIns="0" rtlCol="1">
            <a:normAutofit/>
          </a:bodyPr>
          <a:lstStyle/>
          <a:p>
            <a:pPr marL="0" lvl="1" indent="0" defTabSz="263283" rtl="1">
              <a:lnSpc>
                <a:spcPct val="100000"/>
              </a:lnSpc>
              <a:buSzTx/>
              <a:buNone/>
              <a:defRPr sz="2184"/>
            </a:pPr>
            <a:r>
              <a:rPr lang="ar" sz="2800">
                <a:latin typeface="Sakkal Majalla" panose="02000000000000000000" pitchFamily="2" charset="-78"/>
                <a:cs typeface="Sakkal Majalla" panose="02000000000000000000" pitchFamily="2" charset="-78"/>
              </a:rPr>
              <a:t>اخلع معدات الوقاية الشخصية فور الانتهاء من تقديم الرعاية للمريض، أو عند الخروج من منطقة يُشتبه في إمكانية التعرُّض فيها لمواد مُعْدية أو أسطح بيئية ملوثة، لمنع انتشار المواد المُعْدية. </a:t>
            </a:r>
            <a:endParaRPr lang="fr-FR" sz="2800" dirty="0">
              <a:latin typeface="Sakkal Majalla" panose="02000000000000000000" pitchFamily="2" charset="-78"/>
              <a:cs typeface="Sakkal Majalla" panose="02000000000000000000" pitchFamily="2" charset="-78"/>
            </a:endParaRPr>
          </a:p>
          <a:p>
            <a:pPr marL="0" lvl="1" indent="0" defTabSz="263283" rtl="1">
              <a:lnSpc>
                <a:spcPct val="100000"/>
              </a:lnSpc>
              <a:buSzTx/>
              <a:buNone/>
              <a:defRPr sz="2184"/>
            </a:pPr>
            <a:endParaRPr sz="2800" dirty="0">
              <a:latin typeface="Sakkal Majalla" panose="02000000000000000000" pitchFamily="2" charset="-78"/>
              <a:cs typeface="Sakkal Majalla" panose="02000000000000000000" pitchFamily="2" charset="-78"/>
            </a:endParaRPr>
          </a:p>
          <a:p>
            <a:pPr marL="832104" lvl="1" indent="-231140" defTabSz="263283" rtl="1">
              <a:lnSpc>
                <a:spcPct val="100000"/>
              </a:lnSpc>
              <a:buClr>
                <a:srgbClr val="729E03"/>
              </a:buClr>
              <a:defRPr sz="2184"/>
            </a:pPr>
            <a:r>
              <a:rPr lang="ar" sz="2800">
                <a:latin typeface="Sakkal Majalla" panose="02000000000000000000" pitchFamily="2" charset="-78"/>
                <a:cs typeface="Sakkal Majalla" panose="02000000000000000000" pitchFamily="2" charset="-78"/>
              </a:rPr>
              <a:t>ينبغي خلع معدات الوقاية الشخصية بالطريقة الصحيحة قبل الدخول إلى منطقة رعاية مريض آخر، أو تقديم الرعاية لمريض مختلف (إذا كان المرضى منفصلين).</a:t>
            </a:r>
          </a:p>
          <a:p>
            <a:pPr marL="832104" lvl="1" indent="-231140" defTabSz="263283" rtl="1">
              <a:lnSpc>
                <a:spcPct val="100000"/>
              </a:lnSpc>
              <a:buClr>
                <a:srgbClr val="729E03"/>
              </a:buClr>
              <a:defRPr sz="2184"/>
            </a:pPr>
            <a:r>
              <a:rPr lang="ar" sz="2800">
                <a:latin typeface="Sakkal Majalla" panose="02000000000000000000" pitchFamily="2" charset="-78"/>
                <a:cs typeface="Sakkal Majalla" panose="02000000000000000000" pitchFamily="2" charset="-78"/>
              </a:rPr>
              <a:t>تأكد من التخلص بطريقة سليمة من معدات الوقاية الشخصية الملوثة وتطهير الأسطح والمواد القابلة لإعادة الاستخدام وفقًا لذلك.</a:t>
            </a:r>
          </a:p>
        </p:txBody>
      </p:sp>
      <p:sp>
        <p:nvSpPr>
          <p:cNvPr id="4" name="Title 1">
            <a:extLst>
              <a:ext uri="{FF2B5EF4-FFF2-40B4-BE49-F238E27FC236}">
                <a16:creationId xmlns:a16="http://schemas.microsoft.com/office/drawing/2014/main" id="{09D16FE1-3FCA-B5B5-A302-20887FC0B381}"/>
              </a:ext>
            </a:extLst>
          </p:cNvPr>
          <p:cNvSpPr txBox="1">
            <a:spLocks/>
          </p:cNvSpPr>
          <p:nvPr/>
        </p:nvSpPr>
        <p:spPr>
          <a:xfrm>
            <a:off x="138857" y="44964"/>
            <a:ext cx="8596770" cy="44063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ما مبادئ استخدام معدات الوقاية الشخصية؟</a:t>
            </a:r>
          </a:p>
        </p:txBody>
      </p:sp>
    </p:spTree>
    <p:extLst>
      <p:ext uri="{BB962C8B-B14F-4D97-AF65-F5344CB8AC3E}">
        <p14:creationId xmlns:p14="http://schemas.microsoft.com/office/powerpoint/2010/main" val="60253389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 name="Google Shape;300;p7"/>
          <p:cNvSpPr txBox="1">
            <a:spLocks noGrp="1"/>
          </p:cNvSpPr>
          <p:nvPr>
            <p:ph type="body" sz="quarter" idx="1"/>
          </p:nvPr>
        </p:nvSpPr>
        <p:spPr>
          <a:xfrm>
            <a:off x="2195975" y="1697751"/>
            <a:ext cx="7800050" cy="1870076"/>
          </a:xfrm>
          <a:prstGeom prst="rect">
            <a:avLst/>
          </a:prstGeom>
        </p:spPr>
        <p:txBody>
          <a:bodyPr lIns="54864" tIns="54864" rIns="54864" bIns="54864"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2.د. ممارسات الحقن المأمون، والتعامل مع الأدوات الحادة، والوقاية من الإصابات الناجمة عنها</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 name="Double-click to edit"/>
          <p:cNvSpPr txBox="1">
            <a:spLocks noGrp="1"/>
          </p:cNvSpPr>
          <p:nvPr>
            <p:ph type="body" idx="1"/>
          </p:nvPr>
        </p:nvSpPr>
        <p:spPr>
          <a:prstGeom prst="rect">
            <a:avLst/>
          </a:prstGeom>
        </p:spPr>
        <p:txBody>
          <a:bodyPr rtlCol="1"/>
          <a:lstStyle/>
          <a:p>
            <a:pPr rtl="1"/>
            <a:endParaRPr/>
          </a:p>
        </p:txBody>
      </p:sp>
      <p:sp>
        <p:nvSpPr>
          <p:cNvPr id="826" name="Google Shape;456;p23"/>
          <p:cNvSpPr txBox="1"/>
          <p:nvPr/>
        </p:nvSpPr>
        <p:spPr>
          <a:xfrm>
            <a:off x="3608819" y="6384186"/>
            <a:ext cx="4974362" cy="26920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p>
            <a:pPr rtl="1">
              <a:defRPr sz="1100" u="sng">
                <a:latin typeface="+mn-lt"/>
                <a:ea typeface="+mn-ea"/>
                <a:cs typeface="+mn-cs"/>
                <a:sym typeface="Source Sans Pro Regular"/>
              </a:defRPr>
            </a:pPr>
            <a:r>
              <a:t>https://www.who.int/infection-prevention/tools/injections/training-education/en/</a:t>
            </a:r>
            <a:r>
              <a:rPr lang="ar" u="none"/>
              <a:t> </a:t>
            </a:r>
          </a:p>
        </p:txBody>
      </p:sp>
      <p:graphicFrame>
        <p:nvGraphicFramePr>
          <p:cNvPr id="827" name="Table 1"/>
          <p:cNvGraphicFramePr/>
          <p:nvPr>
            <p:extLst>
              <p:ext uri="{D42A27DB-BD31-4B8C-83A1-F6EECF244321}">
                <p14:modId xmlns:p14="http://schemas.microsoft.com/office/powerpoint/2010/main" val="388925357"/>
              </p:ext>
            </p:extLst>
          </p:nvPr>
        </p:nvGraphicFramePr>
        <p:xfrm>
          <a:off x="1540384" y="1219019"/>
          <a:ext cx="9687322" cy="5227766"/>
        </p:xfrm>
        <a:graphic>
          <a:graphicData uri="http://schemas.openxmlformats.org/drawingml/2006/table">
            <a:tbl>
              <a:tblPr rtl="1" bandRow="1">
                <a:tableStyleId>{4C3C2611-4C71-4FC5-86AE-919BDF0F9419}</a:tableStyleId>
              </a:tblPr>
              <a:tblGrid>
                <a:gridCol w="4681433">
                  <a:extLst>
                    <a:ext uri="{9D8B030D-6E8A-4147-A177-3AD203B41FA5}">
                      <a16:colId xmlns:a16="http://schemas.microsoft.com/office/drawing/2014/main" val="20000"/>
                    </a:ext>
                  </a:extLst>
                </a:gridCol>
                <a:gridCol w="5005889">
                  <a:extLst>
                    <a:ext uri="{9D8B030D-6E8A-4147-A177-3AD203B41FA5}">
                      <a16:colId xmlns:a16="http://schemas.microsoft.com/office/drawing/2014/main" val="20001"/>
                    </a:ext>
                  </a:extLst>
                </a:gridCol>
              </a:tblGrid>
              <a:tr h="708107">
                <a:tc>
                  <a:txBody>
                    <a:bodyPr/>
                    <a:lstStyle/>
                    <a:p>
                      <a:pPr algn="ctr" defTabSz="457200" rtl="1">
                        <a:defRPr sz="1800"/>
                      </a:pPr>
                      <a:r>
                        <a:rPr lang="ar" sz="2400" dirty="0">
                          <a:sym typeface="Calibri"/>
                        </a:rPr>
                        <a:t>1) مكان عمل نظيف</a:t>
                      </a:r>
                    </a:p>
                  </a:txBody>
                  <a:tcPr marL="104140" marR="104140" marT="55245" marB="55245" horzOverflow="overflow">
                    <a:lnL w="12700">
                      <a:solidFill>
                        <a:srgbClr val="000000"/>
                      </a:solidFill>
                      <a:miter lim="400000"/>
                    </a:lnL>
                    <a:lnR w="12700">
                      <a:solidFill>
                        <a:srgbClr val="000000"/>
                      </a:solidFill>
                    </a:lnR>
                    <a:lnT w="12700">
                      <a:solidFill>
                        <a:srgbClr val="000000"/>
                      </a:solidFill>
                      <a:miter lim="400000"/>
                    </a:lnT>
                    <a:lnB w="12700">
                      <a:solidFill>
                        <a:srgbClr val="000000"/>
                      </a:solidFill>
                    </a:lnB>
                    <a:solidFill>
                      <a:srgbClr val="FFFFFF"/>
                    </a:solidFill>
                  </a:tcPr>
                </a:tc>
                <a:tc>
                  <a:txBody>
                    <a:bodyPr/>
                    <a:lstStyle/>
                    <a:p>
                      <a:pPr defTabSz="289321" rtl="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miter lim="400000"/>
                    </a:lnT>
                    <a:lnB w="12700">
                      <a:solidFill>
                        <a:srgbClr val="000000"/>
                      </a:solidFill>
                    </a:lnB>
                    <a:solidFill>
                      <a:srgbClr val="FFFFFF"/>
                    </a:solidFill>
                  </a:tcPr>
                </a:tc>
                <a:extLst>
                  <a:ext uri="{0D108BD9-81ED-4DB2-BD59-A6C34878D82A}">
                    <a16:rowId xmlns:a16="http://schemas.microsoft.com/office/drawing/2014/main" val="10000"/>
                  </a:ext>
                </a:extLst>
              </a:tr>
              <a:tr h="708107">
                <a:tc>
                  <a:txBody>
                    <a:bodyPr/>
                    <a:lstStyle/>
                    <a:p>
                      <a:pPr algn="ctr" defTabSz="457200" rtl="1">
                        <a:defRPr sz="1800"/>
                      </a:pPr>
                      <a:r>
                        <a:rPr lang="ar" sz="2400" dirty="0">
                          <a:sym typeface="Calibri"/>
                        </a:rPr>
                        <a:t>2) نظافة اليدين</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lnB>
                    <a:solidFill>
                      <a:srgbClr val="FFFFFF"/>
                    </a:solidFill>
                  </a:tcPr>
                </a:tc>
                <a:tc>
                  <a:txBody>
                    <a:bodyPr/>
                    <a:lstStyle/>
                    <a:p>
                      <a:pPr defTabSz="289321" rtl="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708107">
                <a:tc>
                  <a:txBody>
                    <a:bodyPr/>
                    <a:lstStyle/>
                    <a:p>
                      <a:pPr algn="ctr" defTabSz="457200" rtl="1">
                        <a:defRPr sz="1800"/>
                      </a:pPr>
                      <a:r>
                        <a:rPr lang="ar" sz="2400" dirty="0">
                          <a:sym typeface="Calibri"/>
                        </a:rPr>
                        <a:t>3) مِحْقَنة مُعقمة مُصمَّمة وفقًا لمعايير السلامة</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lnB>
                    <a:solidFill>
                      <a:srgbClr val="FFFFFF"/>
                    </a:solidFill>
                  </a:tcPr>
                </a:tc>
                <a:tc>
                  <a:txBody>
                    <a:bodyPr/>
                    <a:lstStyle/>
                    <a:p>
                      <a:pPr defTabSz="289321" rtl="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708107">
                <a:tc>
                  <a:txBody>
                    <a:bodyPr/>
                    <a:lstStyle/>
                    <a:p>
                      <a:pPr algn="ctr" defTabSz="457200" rtl="1">
                        <a:defRPr sz="1800"/>
                      </a:pPr>
                      <a:r>
                        <a:rPr lang="ar" sz="2400" dirty="0">
                          <a:sym typeface="Calibri"/>
                        </a:rPr>
                        <a:t>4) قنينة معقمة للأدوية والمُخفِّفات</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lnB>
                    <a:solidFill>
                      <a:srgbClr val="FFFFFF"/>
                    </a:solidFill>
                  </a:tcPr>
                </a:tc>
                <a:tc>
                  <a:txBody>
                    <a:bodyPr/>
                    <a:lstStyle/>
                    <a:p>
                      <a:pPr defTabSz="289321" rtl="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845221">
                <a:tc>
                  <a:txBody>
                    <a:bodyPr/>
                    <a:lstStyle/>
                    <a:p>
                      <a:pPr algn="ctr" defTabSz="457200" rtl="1">
                        <a:defRPr sz="1800"/>
                      </a:pPr>
                      <a:r>
                        <a:rPr lang="ar" sz="2400" dirty="0">
                          <a:latin typeface="+mn-lt"/>
                          <a:ea typeface="+mn-ea"/>
                          <a:cs typeface="+mn-cs"/>
                        </a:rPr>
                        <a:t>5) منظف ومُطَهِّر للجلد</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lnB>
                    <a:solidFill>
                      <a:srgbClr val="FFFFFF"/>
                    </a:solidFill>
                  </a:tcPr>
                </a:tc>
                <a:tc>
                  <a:txBody>
                    <a:bodyPr/>
                    <a:lstStyle/>
                    <a:p>
                      <a:pPr defTabSz="289321" rtl="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708107">
                <a:tc>
                  <a:txBody>
                    <a:bodyPr/>
                    <a:lstStyle/>
                    <a:p>
                      <a:pPr algn="ctr" defTabSz="457200" rtl="1">
                        <a:defRPr sz="1800"/>
                      </a:pPr>
                      <a:r>
                        <a:rPr lang="ar" sz="2400" dirty="0">
                          <a:sym typeface="Calibri"/>
                        </a:rPr>
                        <a:t>6) الجمع السليم للأدوات الحادة</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lnB>
                    <a:solidFill>
                      <a:srgbClr val="FFFFFF"/>
                    </a:solidFill>
                  </a:tcPr>
                </a:tc>
                <a:tc>
                  <a:txBody>
                    <a:bodyPr/>
                    <a:lstStyle/>
                    <a:p>
                      <a:pPr defTabSz="289321" rtl="1">
                        <a:defRPr sz="500">
                          <a:sym typeface="Calibri"/>
                        </a:defRPr>
                      </a:pPr>
                      <a:endParaRPr/>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708107">
                <a:tc>
                  <a:txBody>
                    <a:bodyPr/>
                    <a:lstStyle/>
                    <a:p>
                      <a:pPr algn="ctr" defTabSz="457200" rtl="1">
                        <a:defRPr sz="1800"/>
                      </a:pPr>
                      <a:r>
                        <a:rPr lang="ar" sz="2400" dirty="0">
                          <a:sym typeface="Calibri"/>
                        </a:rPr>
                        <a:t>7) الإدارة السليمة للنفايات</a:t>
                      </a:r>
                    </a:p>
                  </a:txBody>
                  <a:tcPr marL="104140" marR="104140" marT="55245" marB="55245" horzOverflow="overflow">
                    <a:lnL w="12700">
                      <a:solidFill>
                        <a:srgbClr val="000000"/>
                      </a:solidFill>
                      <a:miter lim="400000"/>
                    </a:lnL>
                    <a:lnR w="12700">
                      <a:solidFill>
                        <a:srgbClr val="000000"/>
                      </a:solidFill>
                    </a:lnR>
                    <a:lnT w="12700">
                      <a:solidFill>
                        <a:srgbClr val="000000"/>
                      </a:solidFill>
                    </a:lnT>
                    <a:lnB w="12700">
                      <a:solidFill>
                        <a:srgbClr val="000000"/>
                      </a:solidFill>
                      <a:miter lim="400000"/>
                    </a:lnB>
                    <a:solidFill>
                      <a:srgbClr val="FFFFFF"/>
                    </a:solidFill>
                  </a:tcPr>
                </a:tc>
                <a:tc>
                  <a:txBody>
                    <a:bodyPr/>
                    <a:lstStyle/>
                    <a:p>
                      <a:pPr defTabSz="289321" rtl="1">
                        <a:defRPr sz="500">
                          <a:sym typeface="Calibri"/>
                        </a:defRPr>
                      </a:pPr>
                      <a:endParaRPr dirty="0"/>
                    </a:p>
                  </a:txBody>
                  <a:tcPr marL="104140" marR="104140" marT="55245" marB="55245" horzOverflow="overflow">
                    <a:lnL w="12700">
                      <a:solidFill>
                        <a:srgbClr val="000000"/>
                      </a:solidFill>
                    </a:lnL>
                    <a:lnR w="12700">
                      <a:solidFill>
                        <a:srgbClr val="000000"/>
                      </a:solidFill>
                      <a:miter lim="400000"/>
                    </a:lnR>
                    <a:lnT w="12700">
                      <a:solidFill>
                        <a:srgbClr val="000000"/>
                      </a:solidFill>
                    </a:lnT>
                    <a:lnB w="12700">
                      <a:solidFill>
                        <a:srgbClr val="000000"/>
                      </a:solidFill>
                      <a:miter lim="400000"/>
                    </a:lnB>
                    <a:solidFill>
                      <a:srgbClr val="FFFFFF"/>
                    </a:solidFill>
                  </a:tcPr>
                </a:tc>
                <a:extLst>
                  <a:ext uri="{0D108BD9-81ED-4DB2-BD59-A6C34878D82A}">
                    <a16:rowId xmlns:a16="http://schemas.microsoft.com/office/drawing/2014/main" val="10006"/>
                  </a:ext>
                </a:extLst>
              </a:tr>
            </a:tbl>
          </a:graphicData>
        </a:graphic>
      </p:graphicFrame>
      <p:pic>
        <p:nvPicPr>
          <p:cNvPr id="828" name="Image" descr="Image"/>
          <p:cNvPicPr>
            <a:picLocks noChangeAspect="1"/>
          </p:cNvPicPr>
          <p:nvPr/>
        </p:nvPicPr>
        <p:blipFill>
          <a:blip r:embed="rId3"/>
          <a:srcRect l="32580" t="12947" r="32580" b="27147"/>
          <a:stretch>
            <a:fillRect/>
          </a:stretch>
        </p:blipFill>
        <p:spPr>
          <a:xfrm>
            <a:off x="2727103" y="1412063"/>
            <a:ext cx="2400403" cy="5106723"/>
          </a:xfrm>
          <a:prstGeom prst="rect">
            <a:avLst/>
          </a:prstGeom>
          <a:ln w="12700">
            <a:miter lim="400000"/>
          </a:ln>
        </p:spPr>
      </p:pic>
      <p:sp>
        <p:nvSpPr>
          <p:cNvPr id="2" name="Title 1">
            <a:extLst>
              <a:ext uri="{FF2B5EF4-FFF2-40B4-BE49-F238E27FC236}">
                <a16:creationId xmlns:a16="http://schemas.microsoft.com/office/drawing/2014/main" id="{2F6001FF-D2E5-B54C-6483-CA4485FD6418}"/>
              </a:ext>
            </a:extLst>
          </p:cNvPr>
          <p:cNvSpPr txBox="1">
            <a:spLocks/>
          </p:cNvSpPr>
          <p:nvPr/>
        </p:nvSpPr>
        <p:spPr>
          <a:xfrm>
            <a:off x="138857" y="92029"/>
            <a:ext cx="6251552" cy="37556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7 خطوات لممارسات الحقن المأمونة</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 name="Google Shape;300;p7"/>
          <p:cNvSpPr txBox="1">
            <a:spLocks noGrp="1"/>
          </p:cNvSpPr>
          <p:nvPr>
            <p:ph type="body" sz="quarter" idx="1"/>
          </p:nvPr>
        </p:nvSpPr>
        <p:spPr>
          <a:xfrm>
            <a:off x="2111892" y="1708262"/>
            <a:ext cx="7968216" cy="1870076"/>
          </a:xfrm>
          <a:prstGeom prst="rect">
            <a:avLst/>
          </a:prstGeom>
        </p:spPr>
        <p:txBody>
          <a:bodyPr lIns="54864" tIns="54864" rIns="54864" bIns="54864"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2.هـ. مناولة معدات رعاية المرضى، وتنظيفها، وتطهيرها بطريقة مأمونة</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Google Shape;308;p8"/>
          <p:cNvSpPr txBox="1">
            <a:spLocks noGrp="1"/>
          </p:cNvSpPr>
          <p:nvPr>
            <p:ph type="body" idx="1"/>
          </p:nvPr>
        </p:nvSpPr>
        <p:spPr>
          <a:xfrm>
            <a:off x="4277753" y="1900488"/>
            <a:ext cx="7308851" cy="2919614"/>
          </a:xfrm>
          <a:prstGeom prst="rect">
            <a:avLst/>
          </a:prstGeom>
        </p:spPr>
        <p:txBody>
          <a:bodyPr lIns="0" tIns="0" rIns="0" bIns="0" rtlCol="1"/>
          <a:lstStyle/>
          <a:p>
            <a:pPr algn="just" rtl="1">
              <a:defRPr>
                <a:solidFill>
                  <a:srgbClr val="FF0000"/>
                </a:solidFill>
              </a:defRPr>
            </a:pPr>
            <a:endParaRPr dirty="0">
              <a:latin typeface="Sakkal Majalla" panose="02000000000000000000" pitchFamily="2" charset="-78"/>
              <a:cs typeface="Sakkal Majalla" panose="02000000000000000000" pitchFamily="2" charset="-78"/>
            </a:endParaRPr>
          </a:p>
          <a:p>
            <a:pPr algn="just" rtl="1">
              <a:defRPr>
                <a:solidFill>
                  <a:srgbClr val="FF0000"/>
                </a:solidFill>
              </a:defRPr>
            </a:pP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كنت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كاملًا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واحتياجات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 </a:t>
            </a:r>
            <a:r>
              <a:rPr dirty="0" err="1">
                <a:latin typeface="Sakkal Majalla" panose="02000000000000000000" pitchFamily="2" charset="-78"/>
                <a:cs typeface="Sakkal Majalla" panose="02000000000000000000" pitchFamily="2" charset="-78"/>
              </a:rPr>
              <a:t>المستهدفة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p>
          <a:p>
            <a:pPr algn="just" rtl="1">
              <a:defRPr>
                <a:solidFill>
                  <a:srgbClr val="FF0000"/>
                </a:solidFill>
              </a:defRPr>
            </a:pPr>
            <a:endParaRPr dirty="0">
              <a:latin typeface="Sakkal Majalla" panose="02000000000000000000" pitchFamily="2" charset="-78"/>
              <a:cs typeface="Sakkal Majalla" panose="02000000000000000000" pitchFamily="2" charset="-78"/>
            </a:endParaRPr>
          </a:p>
          <a:p>
            <a:pPr algn="just" rtl="1">
              <a:defRPr>
                <a:solidFill>
                  <a:srgbClr val="FF0000"/>
                </a:solidFill>
              </a:defRP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شرائح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ملاحظات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المُيسِّرين</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و/</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تعديله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يتناسب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ببلدك</a:t>
            </a:r>
            <a:r>
              <a:rPr dirty="0">
                <a:latin typeface="Sakkal Majalla" panose="02000000000000000000" pitchFamily="2" charset="-78"/>
                <a:cs typeface="Sakkal Majalla" panose="02000000000000000000" pitchFamily="2" charset="-78"/>
              </a:rPr>
              <a:t>.</a:t>
            </a:r>
          </a:p>
        </p:txBody>
      </p:sp>
      <p:sp>
        <p:nvSpPr>
          <p:cNvPr id="4" name="Title 1">
            <a:extLst>
              <a:ext uri="{FF2B5EF4-FFF2-40B4-BE49-F238E27FC236}">
                <a16:creationId xmlns:a16="http://schemas.microsoft.com/office/drawing/2014/main" id="{96489B53-AD5E-7FE1-0A00-C862AE7C7A0D}"/>
              </a:ext>
            </a:extLst>
          </p:cNvPr>
          <p:cNvSpPr txBox="1">
            <a:spLocks noGrp="1"/>
          </p:cNvSpPr>
          <p:nvPr>
            <p:ph type="title"/>
          </p:nvPr>
        </p:nvSpPr>
        <p:spPr>
          <a:xfrm>
            <a:off x="135588" y="452180"/>
            <a:ext cx="2989376" cy="1183995"/>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ملاحظات إلى المُيسِّرين:</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 name="Google Shape;462;p24"/>
          <p:cNvGrpSpPr/>
          <p:nvPr/>
        </p:nvGrpSpPr>
        <p:grpSpPr>
          <a:xfrm>
            <a:off x="921686" y="1031714"/>
            <a:ext cx="10348627" cy="3849837"/>
            <a:chOff x="-1" y="-1"/>
            <a:chExt cx="10348626" cy="3849836"/>
          </a:xfrm>
        </p:grpSpPr>
        <p:sp>
          <p:nvSpPr>
            <p:cNvPr id="837" name="Oval"/>
            <p:cNvSpPr/>
            <p:nvPr/>
          </p:nvSpPr>
          <p:spPr>
            <a:xfrm>
              <a:off x="-1" y="-1"/>
              <a:ext cx="10348626" cy="3849836"/>
            </a:xfrm>
            <a:prstGeom prst="ellipse">
              <a:avLst/>
            </a:prstGeom>
            <a:solidFill>
              <a:srgbClr val="E8F6FC"/>
            </a:solidFill>
            <a:ln w="12700" cap="flat">
              <a:noFill/>
              <a:miter lim="400000"/>
            </a:ln>
            <a:effectLst/>
          </p:spPr>
          <p:txBody>
            <a:bodyPr wrap="square" lIns="45719" tIns="45719" rIns="45719" bIns="45719" numCol="1" rtlCol="1" anchor="t">
              <a:noAutofit/>
            </a:bodyPr>
            <a:lstStyle/>
            <a:p>
              <a:pPr algn="ctr" rtl="1">
                <a:defRPr sz="24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838" name="Decontamination…"/>
            <p:cNvSpPr txBox="1"/>
            <p:nvPr/>
          </p:nvSpPr>
          <p:spPr>
            <a:xfrm>
              <a:off x="1561245" y="563794"/>
              <a:ext cx="7226132" cy="1692729"/>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699" tIns="45699" rIns="45699" bIns="45699" numCol="1" rtlCol="1" anchor="t">
              <a:spAutoFit/>
            </a:bodyPr>
            <a:lstStyle/>
            <a:p>
              <a:pPr algn="ctr" rtl="1">
                <a:defRPr sz="3200">
                  <a:solidFill>
                    <a:srgbClr val="FF0000"/>
                  </a:solidFill>
                  <a:latin typeface="+mn-lt"/>
                  <a:ea typeface="+mn-ea"/>
                  <a:cs typeface="+mn-cs"/>
                  <a:sym typeface="Source Sans Pro Regular"/>
                </a:defRPr>
              </a:pPr>
              <a:r>
                <a:rPr lang="ar" b="1" dirty="0">
                  <a:latin typeface="Sakkal Majalla" panose="02000000000000000000" pitchFamily="2" charset="-78"/>
                  <a:cs typeface="Sakkal Majalla" panose="02000000000000000000" pitchFamily="2" charset="-78"/>
                </a:rPr>
                <a:t>إزالة التلوث</a:t>
              </a:r>
            </a:p>
            <a:p>
              <a:pPr algn="ctr" rtl="1">
                <a:defRPr sz="2400">
                  <a:solidFill>
                    <a:schemeClr val="accent4"/>
                  </a:solidFill>
                  <a:latin typeface="+mn-lt"/>
                  <a:ea typeface="+mn-ea"/>
                  <a:cs typeface="+mn-cs"/>
                  <a:sym typeface="Source Sans Pro Regular"/>
                </a:defRPr>
              </a:pPr>
              <a:r>
                <a:rPr dirty="0" err="1">
                  <a:solidFill>
                    <a:schemeClr val="tx1"/>
                  </a:solidFill>
                  <a:latin typeface="Sakkal Majalla" panose="02000000000000000000" pitchFamily="2" charset="-78"/>
                  <a:cs typeface="Sakkal Majalla" panose="02000000000000000000" pitchFamily="2" charset="-78"/>
                </a:rPr>
                <a:t>عمليات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إزالة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الأوساخ</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والميكروبات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المُسببة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للأمراض</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a:t>
              </a:r>
              <a:r>
                <a:rPr lang="ar-EG" dirty="0">
                  <a:solidFill>
                    <a:schemeClr val="tx1"/>
                  </a:solidFill>
                  <a:latin typeface="Sakkal Majalla" panose="02000000000000000000" pitchFamily="2" charset="-78"/>
                  <a:cs typeface="Sakkal Majalla" panose="02000000000000000000" pitchFamily="2" charset="-78"/>
                </a:rPr>
                <a:t>:</a:t>
              </a:r>
              <a:endParaRPr dirty="0">
                <a:solidFill>
                  <a:schemeClr val="tx1"/>
                </a:solidFill>
                <a:latin typeface="Sakkal Majalla" panose="02000000000000000000" pitchFamily="2" charset="-78"/>
                <a:cs typeface="Sakkal Majalla" panose="02000000000000000000" pitchFamily="2" charset="-78"/>
              </a:endParaRPr>
            </a:p>
            <a:p>
              <a:pPr algn="ctr" rtl="1">
                <a:defRPr sz="2400">
                  <a:latin typeface="+mn-lt"/>
                  <a:ea typeface="+mn-ea"/>
                  <a:cs typeface="+mn-cs"/>
                  <a:sym typeface="Source Sans Pro Regular"/>
                </a:defRPr>
              </a:pPr>
              <a:r>
                <a:rPr dirty="0" err="1">
                  <a:solidFill>
                    <a:schemeClr val="tx1"/>
                  </a:solidFill>
                  <a:latin typeface="Sakkal Majalla" panose="02000000000000000000" pitchFamily="2" charset="-78"/>
                  <a:cs typeface="Sakkal Majalla" panose="02000000000000000000" pitchFamily="2" charset="-78"/>
                </a:rPr>
                <a:t>الأجسام</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حتى</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يكون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المأمون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مناولتها</a:t>
              </a:r>
              <a:r>
                <a:rPr lang="ar-EG" dirty="0">
                  <a:solidFill>
                    <a:schemeClr val="tx1"/>
                  </a:solidFill>
                  <a:latin typeface="Sakkal Majalla" panose="02000000000000000000" pitchFamily="2" charset="-78"/>
                  <a:cs typeface="Sakkal Majalla" panose="02000000000000000000" pitchFamily="2" charset="-78"/>
                </a:rPr>
                <a:t>.</a:t>
              </a:r>
              <a:r>
                <a:rPr dirty="0">
                  <a:solidFill>
                    <a:schemeClr val="tx1"/>
                  </a:solidFill>
                  <a:latin typeface="Sakkal Majalla" panose="02000000000000000000" pitchFamily="2" charset="-78"/>
                  <a:cs typeface="Sakkal Majalla" panose="02000000000000000000" pitchFamily="2" charset="-78"/>
                </a:rPr>
                <a:t> </a:t>
              </a:r>
            </a:p>
            <a:p>
              <a:pPr algn="ctr" rtl="1">
                <a:defRPr sz="2400">
                  <a:latin typeface="+mn-lt"/>
                  <a:ea typeface="+mn-ea"/>
                  <a:cs typeface="+mn-cs"/>
                  <a:sym typeface="Source Sans Pro Regular"/>
                </a:defRPr>
              </a:pPr>
              <a:r>
                <a:rPr dirty="0" err="1">
                  <a:solidFill>
                    <a:schemeClr val="tx1"/>
                  </a:solidFill>
                  <a:latin typeface="Sakkal Majalla" panose="02000000000000000000" pitchFamily="2" charset="-78"/>
                  <a:cs typeface="Sakkal Majalla" panose="02000000000000000000" pitchFamily="2" charset="-78"/>
                </a:rPr>
                <a:t>الأجسام</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تخضع</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لمزيدٍ</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a:t>
              </a:r>
              <a:r>
                <a:rPr dirty="0">
                  <a:solidFill>
                    <a:schemeClr val="tx1"/>
                  </a:solidFill>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المعالجة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lang="ar" dirty="0">
                  <a:solidFill>
                    <a:schemeClr val="tx1"/>
                  </a:solidFill>
                  <a:latin typeface="Sakkal Majalla" panose="02000000000000000000" pitchFamily="2" charset="-78"/>
                  <a:cs typeface="Sakkal Majalla" panose="02000000000000000000" pitchFamily="2" charset="-78"/>
                </a:rPr>
                <a:t>.</a:t>
              </a:r>
              <a:endParaRPr dirty="0">
                <a:solidFill>
                  <a:schemeClr val="tx1"/>
                </a:solidFill>
                <a:latin typeface="Sakkal Majalla" panose="02000000000000000000" pitchFamily="2" charset="-78"/>
                <a:cs typeface="Sakkal Majalla" panose="02000000000000000000" pitchFamily="2" charset="-78"/>
              </a:endParaRPr>
            </a:p>
          </p:txBody>
        </p:sp>
      </p:grpSp>
      <p:sp>
        <p:nvSpPr>
          <p:cNvPr id="841" name="Google Shape;463;p24"/>
          <p:cNvSpPr txBox="1">
            <a:spLocks noGrp="1"/>
          </p:cNvSpPr>
          <p:nvPr>
            <p:ph type="body" sz="half" idx="1"/>
          </p:nvPr>
        </p:nvSpPr>
        <p:spPr>
          <a:xfrm>
            <a:off x="1465056" y="6004362"/>
            <a:ext cx="9575485" cy="509671"/>
          </a:xfrm>
          <a:prstGeom prst="rect">
            <a:avLst/>
          </a:prstGeom>
        </p:spPr>
        <p:txBody>
          <a:bodyPr lIns="0" tIns="0" rIns="0" bIns="0" rtlCol="1">
            <a:normAutofit fontScale="70000" lnSpcReduction="20000"/>
          </a:bodyPr>
          <a:lstStyle/>
          <a:p>
            <a:pPr rtl="1">
              <a:lnSpc>
                <a:spcPct val="120000"/>
              </a:lnSpc>
              <a:spcBef>
                <a:spcPts val="0"/>
              </a:spcBef>
              <a:defRPr sz="2300"/>
            </a:pPr>
            <a:r>
              <a:rPr lang="ar" sz="1200" dirty="0">
                <a:latin typeface="Sakkal Majalla" panose="02000000000000000000" pitchFamily="2" charset="-78"/>
                <a:cs typeface="Sakkal Majalla" panose="02000000000000000000" pitchFamily="2" charset="-78"/>
              </a:rPr>
              <a:t> المصدر:</a:t>
            </a:r>
            <a:endParaRPr lang="en-US" sz="1200" dirty="0">
              <a:latin typeface="Sakkal Majalla" panose="02000000000000000000" pitchFamily="2" charset="-78"/>
              <a:cs typeface="Sakkal Majalla" panose="02000000000000000000" pitchFamily="2" charset="-78"/>
            </a:endParaRPr>
          </a:p>
          <a:p>
            <a:pPr algn="ctr" rtl="0">
              <a:lnSpc>
                <a:spcPct val="120000"/>
              </a:lnSpc>
              <a:spcBef>
                <a:spcPts val="0"/>
              </a:spcBef>
              <a:defRPr sz="2300"/>
            </a:pPr>
            <a:r>
              <a:rPr lang="ar" sz="1200" dirty="0">
                <a:latin typeface="Sakkal Majalla" panose="02000000000000000000" pitchFamily="2" charset="-78"/>
                <a:cs typeface="Sakkal Majalla" panose="02000000000000000000" pitchFamily="2" charset="-78"/>
              </a:rPr>
              <a:t> World Health Organization. 2016. Decontamination and reprocessing of medical devices for health-care facilities. World Health Organization. </a:t>
            </a:r>
            <a:endParaRPr lang="hu-HU" sz="1200" dirty="0">
              <a:latin typeface="Sakkal Majalla" panose="02000000000000000000" pitchFamily="2" charset="-78"/>
              <a:cs typeface="Sakkal Majalla" panose="02000000000000000000" pitchFamily="2" charset="-78"/>
            </a:endParaRPr>
          </a:p>
          <a:p>
            <a:pPr algn="ctr" rtl="1">
              <a:lnSpc>
                <a:spcPct val="120000"/>
              </a:lnSpc>
              <a:spcBef>
                <a:spcPts val="0"/>
              </a:spcBef>
              <a:defRPr sz="2300"/>
            </a:pPr>
            <a:r>
              <a:rPr lang="ar" sz="1200" dirty="0">
                <a:latin typeface="Sakkal Majalla" panose="02000000000000000000" pitchFamily="2" charset="-78"/>
                <a:cs typeface="Sakkal Majalla" panose="02000000000000000000" pitchFamily="2" charset="-78"/>
              </a:rPr>
              <a:t>تم الاطلاع عليه على الرابط الآتي:</a:t>
            </a:r>
            <a:endParaRPr lang="en-US" sz="1200" dirty="0">
              <a:latin typeface="Sakkal Majalla" panose="02000000000000000000" pitchFamily="2" charset="-78"/>
              <a:cs typeface="Sakkal Majalla" panose="02000000000000000000" pitchFamily="2" charset="-78"/>
            </a:endParaRPr>
          </a:p>
          <a:p>
            <a:pPr algn="ctr" rtl="0">
              <a:lnSpc>
                <a:spcPct val="120000"/>
              </a:lnSpc>
              <a:spcBef>
                <a:spcPts val="0"/>
              </a:spcBef>
              <a:defRPr sz="2300"/>
            </a:pPr>
            <a:r>
              <a:rPr lang="ar" sz="1200" u="sng" dirty="0">
                <a:solidFill>
                  <a:srgbClr val="0563C1"/>
                </a:solidFill>
                <a:latin typeface="Sakkal Majalla" panose="02000000000000000000" pitchFamily="2" charset="-78"/>
                <a:cs typeface="Sakkal Majalla" panose="02000000000000000000" pitchFamily="2" charset="-78"/>
              </a:rPr>
              <a:t> </a:t>
            </a:r>
            <a:r>
              <a:rPr lang="ar" sz="1200"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https://apps.who.int/iris/handle/10665/250232</a:t>
            </a:r>
          </a:p>
        </p:txBody>
      </p:sp>
      <p:grpSp>
        <p:nvGrpSpPr>
          <p:cNvPr id="844" name="Google Shape;465;p24"/>
          <p:cNvGrpSpPr/>
          <p:nvPr/>
        </p:nvGrpSpPr>
        <p:grpSpPr>
          <a:xfrm>
            <a:off x="2370041" y="4161470"/>
            <a:ext cx="2664299" cy="720082"/>
            <a:chOff x="0" y="0"/>
            <a:chExt cx="2664297" cy="720080"/>
          </a:xfrm>
        </p:grpSpPr>
        <p:sp>
          <p:nvSpPr>
            <p:cNvPr id="842" name="Rounded Rectangle"/>
            <p:cNvSpPr/>
            <p:nvPr/>
          </p:nvSpPr>
          <p:spPr>
            <a:xfrm>
              <a:off x="0" y="0"/>
              <a:ext cx="2664297" cy="720080"/>
            </a:xfrm>
            <a:prstGeom prst="roundRect">
              <a:avLst>
                <a:gd name="adj" fmla="val 16667"/>
              </a:avLst>
            </a:prstGeom>
            <a:solidFill>
              <a:srgbClr val="0070C0"/>
            </a:solidFill>
            <a:ln w="12700" cap="flat">
              <a:noFill/>
              <a:miter lim="400000"/>
            </a:ln>
            <a:effectLst/>
          </p:spPr>
          <p:txBody>
            <a:bodyPr wrap="square" lIns="45719" tIns="45719" rIns="45719" bIns="45719" numCol="1" rtlCol="1" anchor="ctr">
              <a:noAutofit/>
            </a:bodyPr>
            <a:lstStyle/>
            <a:p>
              <a:pPr algn="ctr" rtl="1">
                <a:defRPr sz="2400">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843" name="Cleaning"/>
            <p:cNvSpPr txBox="1"/>
            <p:nvPr/>
          </p:nvSpPr>
          <p:spPr>
            <a:xfrm>
              <a:off x="80876" y="98451"/>
              <a:ext cx="2502544" cy="523177"/>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699" tIns="45699" rIns="45699" bIns="45699" numCol="1" rtlCol="1" anchor="ctr">
              <a:spAutoFit/>
            </a:bodyPr>
            <a:lstStyle>
              <a:lvl1pPr algn="ctr" rtl="1">
                <a:defRPr sz="28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التنظيف</a:t>
              </a:r>
            </a:p>
          </p:txBody>
        </p:sp>
      </p:grpSp>
      <p:grpSp>
        <p:nvGrpSpPr>
          <p:cNvPr id="847" name="Google Shape;466;p24"/>
          <p:cNvGrpSpPr/>
          <p:nvPr/>
        </p:nvGrpSpPr>
        <p:grpSpPr>
          <a:xfrm>
            <a:off x="5159919" y="4161470"/>
            <a:ext cx="2520282" cy="720082"/>
            <a:chOff x="0" y="0"/>
            <a:chExt cx="2520281" cy="720080"/>
          </a:xfrm>
        </p:grpSpPr>
        <p:sp>
          <p:nvSpPr>
            <p:cNvPr id="845" name="Rounded Rectangle"/>
            <p:cNvSpPr/>
            <p:nvPr/>
          </p:nvSpPr>
          <p:spPr>
            <a:xfrm>
              <a:off x="0" y="0"/>
              <a:ext cx="2520281" cy="720080"/>
            </a:xfrm>
            <a:prstGeom prst="roundRect">
              <a:avLst>
                <a:gd name="adj" fmla="val 16667"/>
              </a:avLst>
            </a:prstGeom>
            <a:solidFill>
              <a:srgbClr val="FF6600"/>
            </a:solidFill>
            <a:ln w="12700" cap="flat">
              <a:noFill/>
              <a:miter lim="400000"/>
            </a:ln>
            <a:effectLst/>
          </p:spPr>
          <p:txBody>
            <a:bodyPr wrap="square" lIns="45719" tIns="45719" rIns="45719" bIns="45719" numCol="1" rtlCol="1" anchor="ctr">
              <a:noAutofit/>
            </a:bodyP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846" name="Disinfecting"/>
            <p:cNvSpPr txBox="1"/>
            <p:nvPr/>
          </p:nvSpPr>
          <p:spPr>
            <a:xfrm>
              <a:off x="80876" y="98451"/>
              <a:ext cx="2358528" cy="523177"/>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699" tIns="45699" rIns="45699" bIns="45699" numCol="1" rtlCol="1" anchor="ctr">
              <a:spAutoFit/>
            </a:bodyPr>
            <a:lstStyle>
              <a:lvl1pPr algn="ctr" rtl="1">
                <a:defRPr sz="28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التطهير</a:t>
              </a:r>
            </a:p>
          </p:txBody>
        </p:sp>
      </p:grpSp>
      <p:grpSp>
        <p:nvGrpSpPr>
          <p:cNvPr id="850" name="Google Shape;467;p24"/>
          <p:cNvGrpSpPr/>
          <p:nvPr/>
        </p:nvGrpSpPr>
        <p:grpSpPr>
          <a:xfrm>
            <a:off x="7805779" y="4161470"/>
            <a:ext cx="2520282" cy="720082"/>
            <a:chOff x="0" y="0"/>
            <a:chExt cx="2520281" cy="720080"/>
          </a:xfrm>
        </p:grpSpPr>
        <p:sp>
          <p:nvSpPr>
            <p:cNvPr id="848" name="Rounded Rectangle"/>
            <p:cNvSpPr/>
            <p:nvPr/>
          </p:nvSpPr>
          <p:spPr>
            <a:xfrm>
              <a:off x="0" y="0"/>
              <a:ext cx="2520281" cy="720080"/>
            </a:xfrm>
            <a:prstGeom prst="roundRect">
              <a:avLst>
                <a:gd name="adj" fmla="val 16667"/>
              </a:avLst>
            </a:prstGeom>
            <a:solidFill>
              <a:srgbClr val="00B050"/>
            </a:solidFill>
            <a:ln w="12700" cap="flat">
              <a:noFill/>
              <a:miter lim="400000"/>
            </a:ln>
            <a:effectLst/>
          </p:spPr>
          <p:txBody>
            <a:bodyPr wrap="square" lIns="45719" tIns="45719" rIns="45719" bIns="45719" numCol="1" rtlCol="1" anchor="ctr">
              <a:noAutofit/>
            </a:bodyPr>
            <a:lstStyle/>
            <a:p>
              <a:pPr algn="ctr" rtl="1">
                <a:defRPr sz="2400">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849" name="Sterilization"/>
            <p:cNvSpPr txBox="1"/>
            <p:nvPr/>
          </p:nvSpPr>
          <p:spPr>
            <a:xfrm>
              <a:off x="80876" y="98451"/>
              <a:ext cx="2358528" cy="523177"/>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699" tIns="45699" rIns="45699" bIns="45699" numCol="1" rtlCol="1" anchor="ctr">
              <a:spAutoFit/>
            </a:bodyPr>
            <a:lstStyle>
              <a:lvl1pPr algn="ctr" rtl="1">
                <a:defRPr sz="2800">
                  <a:solidFill>
                    <a:srgbClr val="FFFFFF"/>
                  </a:solidFill>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التعقيم</a:t>
              </a:r>
              <a:endParaRPr dirty="0">
                <a:latin typeface="Sakkal Majalla" panose="02000000000000000000" pitchFamily="2" charset="-78"/>
                <a:cs typeface="Sakkal Majalla" panose="02000000000000000000" pitchFamily="2" charset="-78"/>
              </a:endParaRPr>
            </a:p>
          </p:txBody>
        </p:sp>
      </p:grpSp>
      <p:pic>
        <p:nvPicPr>
          <p:cNvPr id="851" name="Google Shape;468;p24" descr="Google Shape;468;p24"/>
          <p:cNvPicPr>
            <a:picLocks noChangeAspect="1"/>
          </p:cNvPicPr>
          <p:nvPr/>
        </p:nvPicPr>
        <p:blipFill>
          <a:blip r:embed="rId3"/>
          <a:stretch>
            <a:fillRect/>
          </a:stretch>
        </p:blipFill>
        <p:spPr>
          <a:xfrm>
            <a:off x="418898" y="3377425"/>
            <a:ext cx="1768175" cy="2521434"/>
          </a:xfrm>
          <a:prstGeom prst="rect">
            <a:avLst/>
          </a:prstGeom>
          <a:ln w="12700">
            <a:miter lim="400000"/>
          </a:ln>
          <a:effectLst>
            <a:outerShdw blurRad="292100" dist="139700" dir="2700000" rotWithShape="0">
              <a:srgbClr val="333333">
                <a:alpha val="64705"/>
              </a:srgbClr>
            </a:outerShdw>
          </a:effectLst>
        </p:spPr>
      </p:pic>
      <p:sp>
        <p:nvSpPr>
          <p:cNvPr id="2" name="Title 1">
            <a:extLst>
              <a:ext uri="{FF2B5EF4-FFF2-40B4-BE49-F238E27FC236}">
                <a16:creationId xmlns:a16="http://schemas.microsoft.com/office/drawing/2014/main" id="{C93E5C9E-4F05-D190-E2C0-DCF0E11C6366}"/>
              </a:ext>
            </a:extLst>
          </p:cNvPr>
          <p:cNvSpPr txBox="1">
            <a:spLocks/>
          </p:cNvSpPr>
          <p:nvPr/>
        </p:nvSpPr>
        <p:spPr>
          <a:xfrm>
            <a:off x="138857" y="92029"/>
            <a:ext cx="5054580" cy="44063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ما المقصود بإزالة التلوث؟</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6" name="Google Shape;473;p25"/>
          <p:cNvGrpSpPr/>
          <p:nvPr/>
        </p:nvGrpSpPr>
        <p:grpSpPr>
          <a:xfrm>
            <a:off x="182554" y="1907321"/>
            <a:ext cx="2664297" cy="720081"/>
            <a:chOff x="0" y="0"/>
            <a:chExt cx="2664296" cy="720079"/>
          </a:xfrm>
        </p:grpSpPr>
        <p:sp>
          <p:nvSpPr>
            <p:cNvPr id="854" name="Rounded Rectangle"/>
            <p:cNvSpPr/>
            <p:nvPr/>
          </p:nvSpPr>
          <p:spPr>
            <a:xfrm>
              <a:off x="0" y="0"/>
              <a:ext cx="2664297" cy="720080"/>
            </a:xfrm>
            <a:prstGeom prst="roundRect">
              <a:avLst>
                <a:gd name="adj" fmla="val 16667"/>
              </a:avLst>
            </a:prstGeom>
            <a:solidFill>
              <a:srgbClr val="0070C0"/>
            </a:solidFill>
            <a:ln w="12700" cap="flat">
              <a:noFill/>
              <a:miter lim="400000"/>
            </a:ln>
            <a:effectLst/>
          </p:spPr>
          <p:txBody>
            <a:bodyPr wrap="square" lIns="45719" tIns="45719" rIns="45719" bIns="45719" numCol="1" rtlCol="1" anchor="ctr">
              <a:noAutofit/>
            </a:bodyP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855" name="Cleaning"/>
            <p:cNvSpPr txBox="1"/>
            <p:nvPr/>
          </p:nvSpPr>
          <p:spPr>
            <a:xfrm>
              <a:off x="80876" y="136539"/>
              <a:ext cx="2502544" cy="44700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699" tIns="45699" rIns="45699" bIns="45699" numCol="1" rtlCol="1" anchor="ctr">
              <a:spAutoFit/>
            </a:bodyPr>
            <a:lstStyle>
              <a:lvl1pPr algn="ctr" rtl="1">
                <a:defRPr sz="22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التنظيف</a:t>
              </a:r>
            </a:p>
          </p:txBody>
        </p:sp>
      </p:grpSp>
      <p:sp>
        <p:nvSpPr>
          <p:cNvPr id="857" name="Google Shape;474;p25"/>
          <p:cNvSpPr/>
          <p:nvPr/>
        </p:nvSpPr>
        <p:spPr>
          <a:xfrm>
            <a:off x="3099828" y="1382791"/>
            <a:ext cx="5689369" cy="1446507"/>
          </a:xfrm>
          <a:prstGeom prst="rect">
            <a:avLst/>
          </a:prstGeom>
          <a:ln>
            <a:solidFill>
              <a:schemeClr val="accent1"/>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lvl1pPr algn="r" rtl="1">
              <a:defRPr sz="22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الخطوة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المطلوبة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لإزالة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التلوث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المادي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تسببه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مواد</a:t>
            </a:r>
            <a:r>
              <a:rPr dirty="0">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خارجي</a:t>
            </a:r>
            <a:r>
              <a:rPr>
                <a:latin typeface="Sakkal Majalla" panose="02000000000000000000" pitchFamily="2" charset="-78"/>
                <a:cs typeface="Sakkal Majalla" panose="02000000000000000000" pitchFamily="2" charset="-78"/>
              </a:rPr>
              <a:t>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والأوساخ</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أيضًا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العضوية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والإفرازات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والإفراغات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والميكروبات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جهاز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طبي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التعقيم</a:t>
            </a:r>
            <a:r>
              <a:rPr dirty="0">
                <a:latin typeface="Sakkal Majalla" panose="02000000000000000000" pitchFamily="2" charset="-78"/>
                <a:cs typeface="Sakkal Majalla" panose="02000000000000000000" pitchFamily="2" charset="-78"/>
              </a:rPr>
              <a:t>.</a:t>
            </a:r>
          </a:p>
        </p:txBody>
      </p:sp>
      <p:grpSp>
        <p:nvGrpSpPr>
          <p:cNvPr id="860" name="Google Shape;475;p25"/>
          <p:cNvGrpSpPr/>
          <p:nvPr/>
        </p:nvGrpSpPr>
        <p:grpSpPr>
          <a:xfrm>
            <a:off x="182555" y="4002063"/>
            <a:ext cx="2664297" cy="720081"/>
            <a:chOff x="0" y="0"/>
            <a:chExt cx="2664296" cy="720079"/>
          </a:xfrm>
        </p:grpSpPr>
        <p:sp>
          <p:nvSpPr>
            <p:cNvPr id="858" name="Rounded Rectangle"/>
            <p:cNvSpPr/>
            <p:nvPr/>
          </p:nvSpPr>
          <p:spPr>
            <a:xfrm>
              <a:off x="0" y="0"/>
              <a:ext cx="2664297" cy="720080"/>
            </a:xfrm>
            <a:prstGeom prst="roundRect">
              <a:avLst>
                <a:gd name="adj" fmla="val 16667"/>
              </a:avLst>
            </a:prstGeom>
            <a:solidFill>
              <a:srgbClr val="FF6600"/>
            </a:solidFill>
            <a:ln w="12700" cap="flat">
              <a:noFill/>
              <a:miter lim="400000"/>
            </a:ln>
            <a:effectLst/>
          </p:spPr>
          <p:txBody>
            <a:bodyPr wrap="square" lIns="45719" tIns="45719" rIns="45719" bIns="45719" numCol="1" rtlCol="1" anchor="ctr">
              <a:noAutofit/>
            </a:bodyP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859" name="Disinfecting"/>
            <p:cNvSpPr txBox="1"/>
            <p:nvPr/>
          </p:nvSpPr>
          <p:spPr>
            <a:xfrm>
              <a:off x="80876" y="136539"/>
              <a:ext cx="2502544" cy="44700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699" tIns="45699" rIns="45699" bIns="45699" numCol="1" rtlCol="1" anchor="ctr">
              <a:spAutoFit/>
            </a:bodyPr>
            <a:lstStyle>
              <a:lvl1pPr algn="ctr" rtl="1">
                <a:defRPr sz="22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التطهير</a:t>
              </a:r>
            </a:p>
          </p:txBody>
        </p:sp>
      </p:grpSp>
      <p:grpSp>
        <p:nvGrpSpPr>
          <p:cNvPr id="863" name="Google Shape;476;p25"/>
          <p:cNvGrpSpPr/>
          <p:nvPr/>
        </p:nvGrpSpPr>
        <p:grpSpPr>
          <a:xfrm>
            <a:off x="159110" y="5376725"/>
            <a:ext cx="2687742" cy="720080"/>
            <a:chOff x="0" y="0"/>
            <a:chExt cx="2687741" cy="720079"/>
          </a:xfrm>
        </p:grpSpPr>
        <p:sp>
          <p:nvSpPr>
            <p:cNvPr id="861" name="Rounded Rectangle"/>
            <p:cNvSpPr/>
            <p:nvPr/>
          </p:nvSpPr>
          <p:spPr>
            <a:xfrm>
              <a:off x="0" y="0"/>
              <a:ext cx="2687742" cy="720080"/>
            </a:xfrm>
            <a:prstGeom prst="roundRect">
              <a:avLst>
                <a:gd name="adj" fmla="val 16667"/>
              </a:avLst>
            </a:prstGeom>
            <a:solidFill>
              <a:srgbClr val="00B050"/>
            </a:solidFill>
            <a:ln w="12700" cap="flat">
              <a:noFill/>
              <a:miter lim="400000"/>
            </a:ln>
            <a:effectLst/>
          </p:spPr>
          <p:txBody>
            <a:bodyPr wrap="square" lIns="45719" tIns="45719" rIns="45719" bIns="45719" numCol="1" rtlCol="1" anchor="ctr">
              <a:noAutofit/>
            </a:bodyPr>
            <a:lstStyle/>
            <a:p>
              <a:pPr algn="ctr" rtl="1">
                <a:defRPr>
                  <a:latin typeface="+mn-lt"/>
                  <a:ea typeface="+mn-ea"/>
                  <a:cs typeface="+mn-cs"/>
                  <a:sym typeface="Source Sans Pro Regular"/>
                </a:defRPr>
              </a:pPr>
              <a:endParaRPr dirty="0">
                <a:latin typeface="Sakkal Majalla" panose="02000000000000000000" pitchFamily="2" charset="-78"/>
                <a:cs typeface="Sakkal Majalla" panose="02000000000000000000" pitchFamily="2" charset="-78"/>
              </a:endParaRPr>
            </a:p>
          </p:txBody>
        </p:sp>
        <p:sp>
          <p:nvSpPr>
            <p:cNvPr id="862" name="Sterilization"/>
            <p:cNvSpPr txBox="1"/>
            <p:nvPr/>
          </p:nvSpPr>
          <p:spPr>
            <a:xfrm>
              <a:off x="80875" y="136539"/>
              <a:ext cx="2525991" cy="44700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699" tIns="45699" rIns="45699" bIns="45699" numCol="1" rtlCol="1" anchor="ctr">
              <a:spAutoFit/>
            </a:bodyPr>
            <a:lstStyle>
              <a:lvl1pPr algn="ctr" rtl="1">
                <a:defRPr sz="22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التعقيم</a:t>
              </a:r>
            </a:p>
          </p:txBody>
        </p:sp>
      </p:grpSp>
      <p:sp>
        <p:nvSpPr>
          <p:cNvPr id="864" name="Google Shape;477;p25"/>
          <p:cNvSpPr/>
          <p:nvPr/>
        </p:nvSpPr>
        <p:spPr>
          <a:xfrm>
            <a:off x="3100493" y="3736299"/>
            <a:ext cx="5689370" cy="769399"/>
          </a:xfrm>
          <a:prstGeom prst="rect">
            <a:avLst/>
          </a:prstGeom>
          <a:ln>
            <a:solidFill>
              <a:srgbClr val="FF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lvl1pPr algn="r" rtl="1">
              <a:defRPr sz="22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هو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خفض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الميكروبات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ضررًا</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تؤدي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تثبيط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الأَبْواغ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الجُرثومية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والبريونات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الفيروسات</a:t>
            </a:r>
            <a:r>
              <a:rPr dirty="0">
                <a:latin typeface="Sakkal Majalla" panose="02000000000000000000" pitchFamily="2" charset="-78"/>
                <a:cs typeface="Sakkal Majalla" panose="02000000000000000000" pitchFamily="2" charset="-78"/>
              </a:rPr>
              <a:t>.</a:t>
            </a:r>
          </a:p>
        </p:txBody>
      </p:sp>
      <p:sp>
        <p:nvSpPr>
          <p:cNvPr id="865" name="Google Shape;478;p25"/>
          <p:cNvSpPr/>
          <p:nvPr/>
        </p:nvSpPr>
        <p:spPr>
          <a:xfrm>
            <a:off x="3100493" y="5335249"/>
            <a:ext cx="5689370" cy="1107953"/>
          </a:xfrm>
          <a:prstGeom prst="rect">
            <a:avLst/>
          </a:prstGeom>
          <a:ln>
            <a:solidFill>
              <a:srgbClr val="00B05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lvl1pPr algn="r" rtl="1">
              <a:defRPr sz="22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متحقق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ومستخدمة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لاعتبار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جسمٍ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خال</a:t>
            </a:r>
            <a:r>
              <a:rPr lang="ar-EG" dirty="0">
                <a:latin typeface="Sakkal Majalla" panose="02000000000000000000" pitchFamily="2" charset="-78"/>
                <a:cs typeface="Sakkal Majalla" panose="02000000000000000000" pitchFamily="2" charset="-78"/>
              </a:rPr>
              <a:t>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الميكروبات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الفيروسات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والأَبْواغ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الجُرثومية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ليس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البريونات</a:t>
            </a:r>
            <a:r>
              <a:rPr dirty="0">
                <a:latin typeface="Sakkal Majalla" panose="02000000000000000000" pitchFamily="2" charset="-78"/>
                <a:cs typeface="Sakkal Majalla" panose="02000000000000000000" pitchFamily="2" charset="-78"/>
              </a:rPr>
              <a:t>.</a:t>
            </a:r>
          </a:p>
        </p:txBody>
      </p:sp>
      <p:sp>
        <p:nvSpPr>
          <p:cNvPr id="866" name="Google Shape;479;p25"/>
          <p:cNvSpPr txBox="1"/>
          <p:nvPr/>
        </p:nvSpPr>
        <p:spPr>
          <a:xfrm>
            <a:off x="1514703" y="970822"/>
            <a:ext cx="8004001" cy="3416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nchor="b">
            <a:spAutoFit/>
          </a:bodyPr>
          <a:lstStyle>
            <a:lvl1pPr algn="ctr" rtl="1">
              <a:lnSpc>
                <a:spcPct val="90000"/>
              </a:lnSpc>
              <a:defRPr sz="2000">
                <a:latin typeface="+mn-lt"/>
                <a:ea typeface="+mn-ea"/>
                <a:cs typeface="+mn-cs"/>
                <a:sym typeface="Source Sans Pro Regular"/>
              </a:defRPr>
            </a:lvl1pPr>
          </a:lstStyle>
          <a:p>
            <a:pPr rtl="1"/>
            <a:r>
              <a:rPr lang="ar" sz="2400" b="1" dirty="0">
                <a:solidFill>
                  <a:srgbClr val="C00000"/>
                </a:solidFill>
                <a:latin typeface="Sakkal Majalla" panose="02000000000000000000" pitchFamily="2" charset="-78"/>
                <a:cs typeface="Sakkal Majalla" panose="02000000000000000000" pitchFamily="2" charset="-78"/>
              </a:rPr>
              <a:t>تُعرَّف خطوات إزالة التلوث على النحو الآتي:</a:t>
            </a:r>
          </a:p>
        </p:txBody>
      </p:sp>
      <p:sp>
        <p:nvSpPr>
          <p:cNvPr id="867" name="Google Shape;474;p25"/>
          <p:cNvSpPr/>
          <p:nvPr/>
        </p:nvSpPr>
        <p:spPr>
          <a:xfrm>
            <a:off x="8836434" y="1382791"/>
            <a:ext cx="3200400" cy="369289"/>
          </a:xfrm>
          <a:prstGeom prst="rect">
            <a:avLst/>
          </a:prstGeom>
          <a:ln>
            <a:solidFill>
              <a:schemeClr val="accent1"/>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lvl1pPr algn="r" rtl="1">
              <a:defRPr>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مثال</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a:t>
            </a:r>
          </a:p>
        </p:txBody>
      </p:sp>
      <p:sp>
        <p:nvSpPr>
          <p:cNvPr id="868" name="Google Shape;477;p25"/>
          <p:cNvSpPr/>
          <p:nvPr/>
        </p:nvSpPr>
        <p:spPr>
          <a:xfrm>
            <a:off x="8836434" y="3736299"/>
            <a:ext cx="3107257" cy="646288"/>
          </a:xfrm>
          <a:prstGeom prst="rect">
            <a:avLst/>
          </a:prstGeom>
          <a:ln>
            <a:solidFill>
              <a:srgbClr val="FF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lvl1pPr algn="r" rtl="1">
              <a:defRPr>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مثال</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إرسال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مؤكدة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الإنعاش</a:t>
            </a:r>
            <a:r>
              <a:rPr dirty="0">
                <a:latin typeface="Sakkal Majalla" panose="02000000000000000000" pitchFamily="2" charset="-78"/>
                <a:cs typeface="Sakkal Majalla" panose="02000000000000000000" pitchFamily="2" charset="-78"/>
              </a:rPr>
              <a:t>.</a:t>
            </a:r>
          </a:p>
        </p:txBody>
      </p:sp>
      <p:sp>
        <p:nvSpPr>
          <p:cNvPr id="869" name="Google Shape;478;p25"/>
          <p:cNvSpPr/>
          <p:nvPr/>
        </p:nvSpPr>
        <p:spPr>
          <a:xfrm>
            <a:off x="8836434" y="5335249"/>
            <a:ext cx="3037560" cy="369289"/>
          </a:xfrm>
          <a:prstGeom prst="rect">
            <a:avLst/>
          </a:prstGeom>
          <a:ln>
            <a:solidFill>
              <a:srgbClr val="00B05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lvl1pPr algn="r" rtl="1">
              <a:defRPr>
                <a:solidFill>
                  <a:srgbClr val="002060"/>
                </a:solidFill>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مثال</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تعقيم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الجراحية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مريض</a:t>
            </a:r>
            <a:r>
              <a:rPr dirty="0">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7AC82FAE-0CB9-95DF-4A74-8C6687B0B35E}"/>
              </a:ext>
            </a:extLst>
          </p:cNvPr>
          <p:cNvSpPr txBox="1">
            <a:spLocks/>
          </p:cNvSpPr>
          <p:nvPr/>
        </p:nvSpPr>
        <p:spPr>
          <a:xfrm>
            <a:off x="155166" y="92029"/>
            <a:ext cx="5054580" cy="44063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ما المقصود بإزالة التلوث؟</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 name="Google Shape;300;p7"/>
          <p:cNvSpPr txBox="1">
            <a:spLocks noGrp="1"/>
          </p:cNvSpPr>
          <p:nvPr>
            <p:ph type="body" sz="half" idx="1"/>
          </p:nvPr>
        </p:nvSpPr>
        <p:spPr>
          <a:prstGeom prst="rect">
            <a:avLst/>
          </a:prstGeom>
        </p:spPr>
        <p:txBody>
          <a:bodyPr lIns="54864" tIns="54864" rIns="54864" bIns="54864"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2.و. تنظيف البيئة </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 name="Shape 109"/>
          <p:cNvSpPr txBox="1">
            <a:spLocks noGrp="1"/>
          </p:cNvSpPr>
          <p:nvPr>
            <p:ph type="body" idx="1"/>
          </p:nvPr>
        </p:nvSpPr>
        <p:spPr>
          <a:xfrm>
            <a:off x="1040167" y="1469307"/>
            <a:ext cx="10111666" cy="4431765"/>
          </a:xfrm>
          <a:prstGeom prst="rect">
            <a:avLst/>
          </a:prstGeom>
        </p:spPr>
        <p:txBody>
          <a:bodyPr rtlCol="1"/>
          <a:lstStyle/>
          <a:p>
            <a:pPr marL="222250" indent="-222250" rtl="1">
              <a:buClr>
                <a:schemeClr val="accent3"/>
              </a:buClr>
              <a:buSzPct val="100000"/>
              <a:buChar char="•"/>
              <a:defRPr sz="2100"/>
            </a:pPr>
            <a:endParaRPr dirty="0">
              <a:latin typeface="Sakkal Majalla" panose="02000000000000000000" pitchFamily="2" charset="-78"/>
              <a:cs typeface="Sakkal Majalla" panose="02000000000000000000" pitchFamily="2" charset="-78"/>
            </a:endParaRPr>
          </a:p>
          <a:p>
            <a:pPr marL="254000" indent="-254000" rtl="1">
              <a:buClr>
                <a:schemeClr val="accent3"/>
              </a:buClr>
              <a:buSzPct val="100000"/>
              <a:buChar char="•"/>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تلامس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مباشرة</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إفرازاتهم</a:t>
            </a:r>
            <a:r>
              <a:rPr lang="ar-EG" dirty="0">
                <a:latin typeface="Sakkal Majalla" panose="02000000000000000000" pitchFamily="2" charset="-78"/>
                <a:cs typeface="Sakkal Majalla" panose="02000000000000000000" pitchFamily="2" charset="-78"/>
              </a:rPr>
              <a:t>.</a:t>
            </a:r>
            <a:endParaRPr lang="hu-HU" dirty="0">
              <a:latin typeface="Sakkal Majalla" panose="02000000000000000000" pitchFamily="2" charset="-78"/>
              <a:cs typeface="Sakkal Majalla" panose="02000000000000000000" pitchFamily="2" charset="-78"/>
            </a:endParaRPr>
          </a:p>
          <a:p>
            <a:pPr marL="254000" indent="-254000" rtl="1">
              <a:buClr>
                <a:schemeClr val="accent3"/>
              </a:buClr>
              <a:buSzPct val="100000"/>
              <a:buChar char="•"/>
            </a:pPr>
            <a:endParaRPr sz="2100" dirty="0">
              <a:latin typeface="Sakkal Majalla" panose="02000000000000000000" pitchFamily="2" charset="-78"/>
              <a:cs typeface="Sakkal Majalla" panose="02000000000000000000" pitchFamily="2" charset="-78"/>
            </a:endParaRPr>
          </a:p>
          <a:p>
            <a:pPr marL="254000" indent="-254000" rtl="1">
              <a:buClr>
                <a:schemeClr val="accent3"/>
              </a:buClr>
              <a:buSzPct val="100000"/>
              <a:buChar char="•"/>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نحو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توليد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الرذاذ</a:t>
            </a:r>
            <a:r>
              <a:rPr dirty="0">
                <a:latin typeface="Sakkal Majalla" panose="02000000000000000000" pitchFamily="2" charset="-78"/>
                <a:cs typeface="Sakkal Majalla" panose="02000000000000000000" pitchFamily="2" charset="-78"/>
              </a:rPr>
              <a:t>.</a:t>
            </a:r>
            <a:endParaRPr lang="hu-HU" dirty="0">
              <a:latin typeface="Sakkal Majalla" panose="02000000000000000000" pitchFamily="2" charset="-78"/>
              <a:cs typeface="Sakkal Majalla" panose="02000000000000000000" pitchFamily="2" charset="-78"/>
            </a:endParaRPr>
          </a:p>
          <a:p>
            <a:pPr marL="254000" indent="-254000" rtl="1">
              <a:buClr>
                <a:schemeClr val="accent3"/>
              </a:buClr>
              <a:buSzPct val="100000"/>
              <a:buChar char="•"/>
            </a:pPr>
            <a:endParaRPr dirty="0">
              <a:latin typeface="Sakkal Majalla" panose="02000000000000000000" pitchFamily="2" charset="-78"/>
              <a:cs typeface="Sakkal Majalla" panose="02000000000000000000" pitchFamily="2" charset="-78"/>
            </a:endParaRPr>
          </a:p>
          <a:p>
            <a:pPr marL="254000" indent="-254000" rtl="1">
              <a:buClr>
                <a:schemeClr val="accent3"/>
              </a:buClr>
              <a:buSzPct val="100000"/>
              <a:buChar char="•"/>
            </a:pPr>
            <a:r>
              <a:rPr dirty="0" err="1">
                <a:latin typeface="Sakkal Majalla" panose="02000000000000000000" pitchFamily="2" charset="-78"/>
                <a:cs typeface="Sakkal Majalla" panose="02000000000000000000" pitchFamily="2" charset="-78"/>
              </a:rPr>
              <a:t>تُقلل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وحدها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العبء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للميكروبات</a:t>
            </a:r>
            <a:r>
              <a:rPr dirty="0">
                <a:latin typeface="Sakkal Majalla" panose="02000000000000000000" pitchFamily="2" charset="-78"/>
                <a:cs typeface="Sakkal Majalla" panose="02000000000000000000" pitchFamily="2" charset="-78"/>
              </a:rPr>
              <a:t>.</a:t>
            </a:r>
            <a:endParaRPr lang="hu-HU" dirty="0">
              <a:latin typeface="Sakkal Majalla" panose="02000000000000000000" pitchFamily="2" charset="-78"/>
              <a:cs typeface="Sakkal Majalla" panose="02000000000000000000" pitchFamily="2" charset="-78"/>
            </a:endParaRPr>
          </a:p>
          <a:p>
            <a:pPr marL="254000" indent="-254000" rtl="1">
              <a:buClr>
                <a:schemeClr val="accent3"/>
              </a:buClr>
              <a:buSzPct val="100000"/>
              <a:buChar char="•"/>
            </a:pPr>
            <a:endParaRPr dirty="0">
              <a:latin typeface="Sakkal Majalla" panose="02000000000000000000" pitchFamily="2" charset="-78"/>
              <a:cs typeface="Sakkal Majalla" panose="02000000000000000000" pitchFamily="2" charset="-78"/>
            </a:endParaRPr>
          </a:p>
          <a:p>
            <a:pPr marL="254000" indent="-254000" rtl="1">
              <a:buClr>
                <a:schemeClr val="accent3"/>
              </a:buClr>
              <a:buSzPct val="100000"/>
              <a:buChar char="•"/>
            </a:pPr>
            <a:r>
              <a:rPr dirty="0" err="1">
                <a:latin typeface="Sakkal Majalla" panose="02000000000000000000" pitchFamily="2" charset="-78"/>
                <a:cs typeface="Sakkal Majalla" panose="02000000000000000000" pitchFamily="2" charset="-78"/>
              </a:rPr>
              <a:t>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هناك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التنظيف</a:t>
            </a:r>
            <a:r>
              <a:rPr dirty="0">
                <a:latin typeface="Sakkal Majalla" panose="02000000000000000000" pitchFamily="2" charset="-78"/>
                <a:cs typeface="Sakkal Majalla" panose="02000000000000000000" pitchFamily="2" charset="-78"/>
              </a:rPr>
              <a:t> </a:t>
            </a:r>
            <a:r>
              <a:rPr lang="ar" u="sng" dirty="0">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التطهير</a:t>
            </a:r>
            <a:r>
              <a:rPr lang="ar-EG"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تطهير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الأجسام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a:t>
            </a:r>
            <a:r>
              <a:rPr dirty="0">
                <a:latin typeface="Sakkal Majalla" panose="02000000000000000000" pitchFamily="2" charset="-78"/>
                <a:cs typeface="Sakkal Majalla" panose="02000000000000000000" pitchFamily="2" charset="-78"/>
              </a:rPr>
              <a:t> </a:t>
            </a:r>
            <a:r>
              <a:rPr lang="ar" u="sng" dirty="0">
                <a:latin typeface="Sakkal Majalla" panose="02000000000000000000" pitchFamily="2" charset="-78"/>
                <a:cs typeface="Sakkal Majalla" panose="02000000000000000000" pitchFamily="2" charset="-78"/>
              </a:rPr>
              <a:t>تُنظف أولًا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العضوية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إفراغات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وإفرازاته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والأتربة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والأوساخ</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2ADC480C-84FC-8DF2-7E9B-02FC20E7D406}"/>
              </a:ext>
            </a:extLst>
          </p:cNvPr>
          <p:cNvSpPr txBox="1">
            <a:spLocks/>
          </p:cNvSpPr>
          <p:nvPr/>
        </p:nvSpPr>
        <p:spPr>
          <a:xfrm>
            <a:off x="138857" y="92029"/>
            <a:ext cx="5054580" cy="44063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تنظيف البيئة</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877">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877">
                                            <p:txEl>
                                              <p:pRg st="3" end="3"/>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877">
                                            <p:txEl>
                                              <p:pRg st="5" end="5"/>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87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build="p" bldLvl="5" animBg="1" advAuto="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 name="Google Shape;300;p7"/>
          <p:cNvSpPr txBox="1">
            <a:spLocks noGrp="1"/>
          </p:cNvSpPr>
          <p:nvPr>
            <p:ph type="body" sz="quarter" idx="1"/>
          </p:nvPr>
        </p:nvSpPr>
        <p:spPr>
          <a:xfrm>
            <a:off x="3896066" y="1690491"/>
            <a:ext cx="4682945" cy="1870076"/>
          </a:xfrm>
          <a:prstGeom prst="rect">
            <a:avLst/>
          </a:prstGeom>
        </p:spPr>
        <p:txBody>
          <a:bodyPr lIns="54864" tIns="54864" rIns="54864" bIns="54864" rtlCol="1">
            <a:normAutofit/>
          </a:bodyPr>
          <a:lstStyle>
            <a:lvl1pPr algn="r" rtl="1">
              <a:spcBef>
                <a:spcPts val="0"/>
              </a:spcBef>
              <a:defRPr sz="2800"/>
            </a:lvl1pPr>
          </a:lstStyle>
          <a:p>
            <a:pPr algn="ctr" rtl="1"/>
            <a:r>
              <a:rPr lang="ar" sz="3200" b="1" dirty="0">
                <a:latin typeface="Sakkal Majalla" panose="02000000000000000000" pitchFamily="2" charset="-78"/>
                <a:cs typeface="Sakkal Majalla" panose="02000000000000000000" pitchFamily="2" charset="-78"/>
              </a:rPr>
              <a:t>2.ز. مناولة البياضات المتسخة وتنظيفها بطريقة مأمونة</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A5537-A88A-8322-A504-225DABADDDA8}"/>
              </a:ext>
            </a:extLst>
          </p:cNvPr>
          <p:cNvSpPr txBox="1">
            <a:spLocks/>
          </p:cNvSpPr>
          <p:nvPr/>
        </p:nvSpPr>
        <p:spPr>
          <a:xfrm>
            <a:off x="138856" y="92029"/>
            <a:ext cx="8081865" cy="44063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كيف تُدير التعامل مع البياضات المستعملة في الأجنحة؟</a:t>
            </a:r>
          </a:p>
        </p:txBody>
      </p:sp>
      <p:sp>
        <p:nvSpPr>
          <p:cNvPr id="5" name="Szövegdoboz 4">
            <a:extLst>
              <a:ext uri="{FF2B5EF4-FFF2-40B4-BE49-F238E27FC236}">
                <a16:creationId xmlns:a16="http://schemas.microsoft.com/office/drawing/2014/main" id="{0B317A0D-1055-43BB-EAD3-17DFFABE08AA}"/>
              </a:ext>
            </a:extLst>
          </p:cNvPr>
          <p:cNvSpPr txBox="1"/>
          <p:nvPr/>
        </p:nvSpPr>
        <p:spPr>
          <a:xfrm>
            <a:off x="1182210" y="1213010"/>
            <a:ext cx="9827580" cy="40626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marL="338666" indent="-338666" defTabSz="457200" rtl="1">
              <a:lnSpc>
                <a:spcPct val="100000"/>
              </a:lnSpc>
              <a:spcBef>
                <a:spcPts val="0"/>
              </a:spcBef>
              <a:buClr>
                <a:srgbClr val="729E03"/>
              </a:buClr>
              <a:buSzPct val="100000"/>
              <a:buChar char="•"/>
              <a:defRPr>
                <a:latin typeface="Arial"/>
                <a:ea typeface="Arial"/>
                <a:cs typeface="Arial"/>
                <a:sym typeface="Arial"/>
              </a:defRPr>
            </a:pPr>
            <a:r>
              <a:rPr lang="ar" sz="2400">
                <a:latin typeface="Sakkal Majalla" panose="02000000000000000000" pitchFamily="2" charset="-78"/>
                <a:cs typeface="Sakkal Majalla" panose="02000000000000000000" pitchFamily="2" charset="-78"/>
              </a:rPr>
              <a:t>ناوِل البياضات المتسخة بأقل قدر من الحركة لتجنب التلوُّث.</a:t>
            </a:r>
          </a:p>
          <a:p>
            <a:pPr marL="338666" indent="-338666" defTabSz="457200" rtl="1">
              <a:lnSpc>
                <a:spcPct val="100000"/>
              </a:lnSpc>
              <a:spcBef>
                <a:spcPts val="0"/>
              </a:spcBef>
              <a:buClr>
                <a:schemeClr val="accent3"/>
              </a:buClr>
              <a:buSzPct val="100000"/>
              <a:buChar char="•"/>
              <a:defRPr>
                <a:latin typeface="Arial"/>
                <a:ea typeface="Arial"/>
                <a:cs typeface="Arial"/>
                <a:sym typeface="Arial"/>
              </a:defRPr>
            </a:pPr>
            <a:endParaRPr lang="en-US" sz="2400" dirty="0">
              <a:latin typeface="Sakkal Majalla" panose="02000000000000000000" pitchFamily="2" charset="-78"/>
              <a:ea typeface="Times Roman"/>
              <a:cs typeface="Sakkal Majalla" panose="02000000000000000000" pitchFamily="2" charset="-78"/>
              <a:sym typeface="Times Roman"/>
            </a:endParaRPr>
          </a:p>
          <a:p>
            <a:pPr marL="338666" indent="-338666" defTabSz="457200" rtl="1">
              <a:lnSpc>
                <a:spcPct val="100000"/>
              </a:lnSpc>
              <a:spcBef>
                <a:spcPts val="0"/>
              </a:spcBef>
              <a:buClr>
                <a:srgbClr val="729E03"/>
              </a:buClr>
              <a:buSzPct val="100000"/>
              <a:buChar char="•"/>
              <a:defRPr>
                <a:latin typeface="Arial"/>
                <a:ea typeface="Arial"/>
                <a:cs typeface="Arial"/>
                <a:sym typeface="Arial"/>
              </a:defRPr>
            </a:pPr>
            <a:r>
              <a:rPr lang="ar" sz="2400">
                <a:latin typeface="Sakkal Majalla" panose="02000000000000000000" pitchFamily="2" charset="-78"/>
                <a:cs typeface="Sakkal Majalla" panose="02000000000000000000" pitchFamily="2" charset="-78"/>
              </a:rPr>
              <a:t>ضع البياضات المتسخة في أكياس/ حاويات في نقطة الرعاية.</a:t>
            </a:r>
          </a:p>
          <a:p>
            <a:pPr marL="338666" indent="-338666" defTabSz="457200" rtl="1">
              <a:lnSpc>
                <a:spcPct val="100000"/>
              </a:lnSpc>
              <a:spcBef>
                <a:spcPts val="0"/>
              </a:spcBef>
              <a:buClr>
                <a:schemeClr val="accent3"/>
              </a:buClr>
              <a:buSzPct val="100000"/>
              <a:buChar char="•"/>
              <a:defRPr>
                <a:latin typeface="Arial"/>
                <a:ea typeface="Arial"/>
                <a:cs typeface="Arial"/>
                <a:sym typeface="Arial"/>
              </a:defRPr>
            </a:pPr>
            <a:endParaRPr lang="en-US" sz="2400" dirty="0">
              <a:latin typeface="Sakkal Majalla" panose="02000000000000000000" pitchFamily="2" charset="-78"/>
              <a:ea typeface="Times Roman"/>
              <a:cs typeface="Sakkal Majalla" panose="02000000000000000000" pitchFamily="2" charset="-78"/>
              <a:sym typeface="Times Roman"/>
            </a:endParaRPr>
          </a:p>
          <a:p>
            <a:pPr marL="338666" indent="-338666" defTabSz="457200" rtl="1">
              <a:lnSpc>
                <a:spcPct val="100000"/>
              </a:lnSpc>
              <a:spcBef>
                <a:spcPts val="0"/>
              </a:spcBef>
              <a:buClr>
                <a:srgbClr val="729E03"/>
              </a:buClr>
              <a:buSzPct val="100000"/>
              <a:buChar char="•"/>
              <a:defRPr>
                <a:latin typeface="Arial"/>
                <a:ea typeface="Arial"/>
                <a:cs typeface="Arial"/>
                <a:sym typeface="Arial"/>
              </a:defRPr>
            </a:pPr>
            <a:r>
              <a:rPr lang="ar" sz="2400">
                <a:latin typeface="Sakkal Majalla" panose="02000000000000000000" pitchFamily="2" charset="-78"/>
                <a:cs typeface="Sakkal Majalla" panose="02000000000000000000" pitchFamily="2" charset="-78"/>
              </a:rPr>
              <a:t>إذا كانت البياضات شديدة الاتساخ: (1) أزِل الأوساخ الشديدة (مثل البراز أو القيء) وأنت ترتدي القفازات باستخدام أداة مسطحة صلبة؛ و(2) تخلص من المواد الصلبة في المرحاض، وتخلص من المناشف في سلة النفايات؛ و(3) ضع البياضات المتسخة في حاوية مانعة للتسرب تحمل واسمًا واضحًا (مثل كيس وسلة مغلقة) في منطقة رعاية المرضى.</a:t>
            </a:r>
          </a:p>
          <a:p>
            <a:pPr defTabSz="457200" rtl="1">
              <a:lnSpc>
                <a:spcPct val="100000"/>
              </a:lnSpc>
              <a:spcBef>
                <a:spcPts val="0"/>
              </a:spcBef>
              <a:defRPr>
                <a:latin typeface="Arial"/>
                <a:ea typeface="Arial"/>
                <a:cs typeface="Arial"/>
                <a:sym typeface="Arial"/>
              </a:defRPr>
            </a:pPr>
            <a:endParaRPr lang="en-US" sz="2400" dirty="0">
              <a:latin typeface="Sakkal Majalla" panose="02000000000000000000" pitchFamily="2" charset="-78"/>
              <a:ea typeface="Times Roman"/>
              <a:cs typeface="Sakkal Majalla" panose="02000000000000000000" pitchFamily="2" charset="-78"/>
              <a:sym typeface="Times Roman"/>
            </a:endParaRPr>
          </a:p>
          <a:p>
            <a:pPr marL="338666" indent="-338666" defTabSz="457200" rtl="1">
              <a:lnSpc>
                <a:spcPct val="100000"/>
              </a:lnSpc>
              <a:spcBef>
                <a:spcPts val="0"/>
              </a:spcBef>
              <a:buClr>
                <a:srgbClr val="729E03"/>
              </a:buClr>
              <a:buSzPct val="100000"/>
              <a:buChar char="•"/>
              <a:defRPr>
                <a:latin typeface="Arial"/>
                <a:ea typeface="Arial"/>
                <a:cs typeface="Arial"/>
                <a:sym typeface="Arial"/>
              </a:defRPr>
            </a:pPr>
            <a:r>
              <a:rPr lang="ar" sz="2400">
                <a:latin typeface="Sakkal Majalla" panose="02000000000000000000" pitchFamily="2" charset="-78"/>
                <a:cs typeface="Sakkal Majalla" panose="02000000000000000000" pitchFamily="2" charset="-78"/>
              </a:rPr>
              <a:t>ارتدِ معدات الوقاية الشخصية وفقًا للخطر عند مناولة البياضات المستعملة أو المتسخة. </a:t>
            </a:r>
          </a:p>
          <a:p>
            <a:pPr marL="0" marR="0" indent="0" algn="l" defTabSz="914400" rtl="1" fontAlgn="auto" latinLnBrk="0" hangingPunct="0">
              <a:lnSpc>
                <a:spcPct val="100000"/>
              </a:lnSpc>
              <a:spcBef>
                <a:spcPts val="0"/>
              </a:spcBef>
              <a:spcAft>
                <a:spcPts val="0"/>
              </a:spcAft>
              <a:buClrTx/>
              <a:buSzTx/>
              <a:buFontTx/>
              <a:buNone/>
              <a:tabLst/>
            </a:pPr>
            <a:endParaRPr kumimoji="0" lang="hu-HU" sz="18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 name="Google Shape;300;p7"/>
          <p:cNvSpPr txBox="1">
            <a:spLocks noGrp="1"/>
          </p:cNvSpPr>
          <p:nvPr>
            <p:ph type="body" sz="half" idx="1"/>
          </p:nvPr>
        </p:nvSpPr>
        <p:spPr>
          <a:prstGeom prst="rect">
            <a:avLst/>
          </a:prstGeom>
        </p:spPr>
        <p:txBody>
          <a:bodyPr lIns="54864" tIns="54864" rIns="54864" bIns="54864"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2.ح. إدارة النفايات</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3" name="Google Shape;545;p34" descr="Google Shape;545;p34"/>
          <p:cNvPicPr>
            <a:picLocks noChangeAspect="1"/>
          </p:cNvPicPr>
          <p:nvPr/>
        </p:nvPicPr>
        <p:blipFill>
          <a:blip r:embed="rId3"/>
          <a:stretch>
            <a:fillRect/>
          </a:stretch>
        </p:blipFill>
        <p:spPr>
          <a:xfrm>
            <a:off x="1660633" y="1332817"/>
            <a:ext cx="8423276" cy="3871913"/>
          </a:xfrm>
          <a:prstGeom prst="rect">
            <a:avLst/>
          </a:prstGeom>
          <a:ln w="12700">
            <a:miter lim="400000"/>
          </a:ln>
        </p:spPr>
      </p:pic>
      <p:sp>
        <p:nvSpPr>
          <p:cNvPr id="895" name="Google Shape;547;p34"/>
          <p:cNvSpPr txBox="1"/>
          <p:nvPr/>
        </p:nvSpPr>
        <p:spPr>
          <a:xfrm>
            <a:off x="531856" y="5529660"/>
            <a:ext cx="11128289" cy="46162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699" tIns="45699" rIns="45699" bIns="45699" rtlCol="1">
            <a:spAutoFit/>
          </a:bodyPr>
          <a:lstStyle>
            <a:lvl1pPr algn="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تقع مسؤولية المعالجة المأمونة للنفايات التي تتولد عن أنشطة الرعاية على عاتق جميع العاملين</a:t>
            </a:r>
          </a:p>
        </p:txBody>
      </p:sp>
      <p:sp>
        <p:nvSpPr>
          <p:cNvPr id="2" name="Title 1">
            <a:extLst>
              <a:ext uri="{FF2B5EF4-FFF2-40B4-BE49-F238E27FC236}">
                <a16:creationId xmlns:a16="http://schemas.microsoft.com/office/drawing/2014/main" id="{CB280BA3-D862-2E37-46B7-578BBE9F2C34}"/>
              </a:ext>
            </a:extLst>
          </p:cNvPr>
          <p:cNvSpPr txBox="1">
            <a:spLocks/>
          </p:cNvSpPr>
          <p:nvPr/>
        </p:nvSpPr>
        <p:spPr>
          <a:xfrm>
            <a:off x="138855" y="92029"/>
            <a:ext cx="8818713" cy="44063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خطوات عملية إدارة النفايات هي:</a:t>
            </a:r>
          </a:p>
        </p:txBody>
      </p:sp>
      <p:sp>
        <p:nvSpPr>
          <p:cNvPr id="3" name="TextBox 2">
            <a:extLst>
              <a:ext uri="{FF2B5EF4-FFF2-40B4-BE49-F238E27FC236}">
                <a16:creationId xmlns:a16="http://schemas.microsoft.com/office/drawing/2014/main" id="{05DD649E-EF7E-DABE-599A-8B73217AAE59}"/>
              </a:ext>
            </a:extLst>
          </p:cNvPr>
          <p:cNvSpPr txBox="1"/>
          <p:nvPr/>
        </p:nvSpPr>
        <p:spPr>
          <a:xfrm>
            <a:off x="1639851" y="2512941"/>
            <a:ext cx="1527464" cy="338552"/>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600" b="0" i="0" u="none" strike="noStrike" cap="none" spc="0" normalizeH="0" baseline="0" dirty="0">
                <a:ln>
                  <a:noFill/>
                </a:ln>
                <a:solidFill>
                  <a:schemeClr val="bg1"/>
                </a:solidFill>
                <a:effectLst/>
                <a:uFillTx/>
                <a:latin typeface="Calibri"/>
                <a:ea typeface="Calibri"/>
                <a:cs typeface="Calibri"/>
                <a:sym typeface="Calibri"/>
              </a:rPr>
              <a:t>التقليل إلى الحد الأدنى</a:t>
            </a:r>
            <a:endParaRPr kumimoji="0" lang="en-US" sz="16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5" name="TextBox 4">
            <a:extLst>
              <a:ext uri="{FF2B5EF4-FFF2-40B4-BE49-F238E27FC236}">
                <a16:creationId xmlns:a16="http://schemas.microsoft.com/office/drawing/2014/main" id="{7F8B9FDA-896C-A8E1-929B-CE3F8D7190E9}"/>
              </a:ext>
            </a:extLst>
          </p:cNvPr>
          <p:cNvSpPr txBox="1"/>
          <p:nvPr/>
        </p:nvSpPr>
        <p:spPr>
          <a:xfrm>
            <a:off x="3963951" y="2488746"/>
            <a:ext cx="1527464" cy="338552"/>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600" b="0" i="0" u="none" strike="noStrike" cap="none" spc="0" normalizeH="0" baseline="0" dirty="0">
                <a:ln>
                  <a:noFill/>
                </a:ln>
                <a:solidFill>
                  <a:schemeClr val="bg1"/>
                </a:solidFill>
                <a:effectLst/>
                <a:uFillTx/>
                <a:latin typeface="Calibri"/>
                <a:ea typeface="Calibri"/>
                <a:cs typeface="Calibri"/>
                <a:sym typeface="Calibri"/>
              </a:rPr>
              <a:t>الفصل</a:t>
            </a:r>
            <a:endParaRPr kumimoji="0" lang="en-US" sz="16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6" name="TextBox 5">
            <a:extLst>
              <a:ext uri="{FF2B5EF4-FFF2-40B4-BE49-F238E27FC236}">
                <a16:creationId xmlns:a16="http://schemas.microsoft.com/office/drawing/2014/main" id="{D24EEE23-83B3-D52B-597D-BFF41DAA8B24}"/>
              </a:ext>
            </a:extLst>
          </p:cNvPr>
          <p:cNvSpPr txBox="1"/>
          <p:nvPr/>
        </p:nvSpPr>
        <p:spPr>
          <a:xfrm>
            <a:off x="6260198" y="2524695"/>
            <a:ext cx="1527464" cy="338552"/>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600" b="0" i="0" u="none" strike="noStrike" cap="none" spc="0" normalizeH="0" baseline="0" dirty="0">
                <a:ln>
                  <a:noFill/>
                </a:ln>
                <a:solidFill>
                  <a:schemeClr val="bg1"/>
                </a:solidFill>
                <a:effectLst/>
                <a:uFillTx/>
                <a:latin typeface="Calibri"/>
                <a:ea typeface="Calibri"/>
                <a:cs typeface="Calibri"/>
                <a:sym typeface="Calibri"/>
              </a:rPr>
              <a:t>الجمع</a:t>
            </a:r>
            <a:endParaRPr kumimoji="0" lang="en-US" sz="16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7" name="TextBox 6">
            <a:extLst>
              <a:ext uri="{FF2B5EF4-FFF2-40B4-BE49-F238E27FC236}">
                <a16:creationId xmlns:a16="http://schemas.microsoft.com/office/drawing/2014/main" id="{818DE35F-4478-ADF1-4AC7-25145C6CE6A2}"/>
              </a:ext>
            </a:extLst>
          </p:cNvPr>
          <p:cNvSpPr txBox="1"/>
          <p:nvPr/>
        </p:nvSpPr>
        <p:spPr>
          <a:xfrm>
            <a:off x="8577227" y="2512941"/>
            <a:ext cx="1527464" cy="338552"/>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600" b="0" i="0" u="none" strike="noStrike" cap="none" spc="0" normalizeH="0" baseline="0" dirty="0">
                <a:ln>
                  <a:noFill/>
                </a:ln>
                <a:solidFill>
                  <a:schemeClr val="bg1"/>
                </a:solidFill>
                <a:effectLst/>
                <a:uFillTx/>
                <a:latin typeface="Calibri"/>
                <a:ea typeface="Calibri"/>
                <a:cs typeface="Calibri"/>
                <a:sym typeface="Calibri"/>
              </a:rPr>
              <a:t>النقل</a:t>
            </a:r>
            <a:endParaRPr kumimoji="0" lang="en-US" sz="16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8" name="TextBox 7">
            <a:extLst>
              <a:ext uri="{FF2B5EF4-FFF2-40B4-BE49-F238E27FC236}">
                <a16:creationId xmlns:a16="http://schemas.microsoft.com/office/drawing/2014/main" id="{55B6D910-7CBE-337A-AEE7-2ECFF9FFDB3E}"/>
              </a:ext>
            </a:extLst>
          </p:cNvPr>
          <p:cNvSpPr txBox="1"/>
          <p:nvPr/>
        </p:nvSpPr>
        <p:spPr>
          <a:xfrm>
            <a:off x="3330106" y="4866178"/>
            <a:ext cx="1527464" cy="338552"/>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600" b="0" i="0" u="none" strike="noStrike" cap="none" spc="0" normalizeH="0" baseline="0" dirty="0">
                <a:ln>
                  <a:noFill/>
                </a:ln>
                <a:solidFill>
                  <a:schemeClr val="bg1"/>
                </a:solidFill>
                <a:effectLst/>
                <a:uFillTx/>
                <a:latin typeface="Calibri"/>
                <a:ea typeface="Calibri"/>
                <a:cs typeface="Calibri"/>
                <a:sym typeface="Calibri"/>
              </a:rPr>
              <a:t>التخزين</a:t>
            </a:r>
            <a:endParaRPr kumimoji="0" lang="en-US" sz="16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9" name="TextBox 8">
            <a:extLst>
              <a:ext uri="{FF2B5EF4-FFF2-40B4-BE49-F238E27FC236}">
                <a16:creationId xmlns:a16="http://schemas.microsoft.com/office/drawing/2014/main" id="{DDAD53B7-9809-E1A1-200E-55B9511FDE93}"/>
              </a:ext>
            </a:extLst>
          </p:cNvPr>
          <p:cNvSpPr txBox="1"/>
          <p:nvPr/>
        </p:nvSpPr>
        <p:spPr>
          <a:xfrm>
            <a:off x="5654206" y="4866178"/>
            <a:ext cx="1527464" cy="338552"/>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600" b="0" i="0" u="none" strike="noStrike" cap="none" spc="0" normalizeH="0" baseline="0" dirty="0">
                <a:ln>
                  <a:noFill/>
                </a:ln>
                <a:solidFill>
                  <a:schemeClr val="bg1"/>
                </a:solidFill>
                <a:effectLst/>
                <a:uFillTx/>
                <a:latin typeface="Calibri"/>
                <a:ea typeface="Calibri"/>
                <a:cs typeface="Calibri"/>
                <a:sym typeface="Calibri"/>
              </a:rPr>
              <a:t>المعالجة</a:t>
            </a:r>
            <a:endParaRPr kumimoji="0" lang="en-US" sz="16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10" name="TextBox 9">
            <a:extLst>
              <a:ext uri="{FF2B5EF4-FFF2-40B4-BE49-F238E27FC236}">
                <a16:creationId xmlns:a16="http://schemas.microsoft.com/office/drawing/2014/main" id="{E341DBE6-2AFF-5AF5-44A3-667DFA0F6B2D}"/>
              </a:ext>
            </a:extLst>
          </p:cNvPr>
          <p:cNvSpPr txBox="1"/>
          <p:nvPr/>
        </p:nvSpPr>
        <p:spPr>
          <a:xfrm>
            <a:off x="7947133" y="4866178"/>
            <a:ext cx="1527464" cy="338552"/>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600" b="0" i="0" u="none" strike="noStrike" cap="none" spc="0" normalizeH="0" baseline="0" dirty="0">
                <a:ln>
                  <a:noFill/>
                </a:ln>
                <a:solidFill>
                  <a:schemeClr val="bg1"/>
                </a:solidFill>
                <a:effectLst/>
                <a:uFillTx/>
                <a:latin typeface="Calibri"/>
                <a:ea typeface="Calibri"/>
                <a:cs typeface="Calibri"/>
                <a:sym typeface="Calibri"/>
              </a:rPr>
              <a:t>التخلص</a:t>
            </a:r>
            <a:endParaRPr kumimoji="0" lang="en-US" sz="16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 name="Title 1"/>
          <p:cNvSpPr txBox="1">
            <a:spLocks noGrp="1"/>
          </p:cNvSpPr>
          <p:nvPr>
            <p:ph type="body" sz="half" idx="1"/>
          </p:nvPr>
        </p:nvSpPr>
        <p:spPr>
          <a:prstGeom prst="rect">
            <a:avLst/>
          </a:prstGeom>
        </p:spPr>
        <p:txBody>
          <a:bodyPr lIns="54864" tIns="54864" rIns="54864" bIns="54864"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3. احتياطات مكافحة انتقال العدوى</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3" name="Google Shape;647;p43"/>
          <p:cNvSpPr txBox="1">
            <a:spLocks noGrp="1"/>
          </p:cNvSpPr>
          <p:nvPr>
            <p:ph type="body" idx="1"/>
          </p:nvPr>
        </p:nvSpPr>
        <p:spPr>
          <a:xfrm>
            <a:off x="1217722" y="1370859"/>
            <a:ext cx="9756556" cy="4116282"/>
          </a:xfrm>
          <a:prstGeom prst="rect">
            <a:avLst/>
          </a:prstGeom>
        </p:spPr>
        <p:txBody>
          <a:bodyPr lIns="0" tIns="0" rIns="0" bIns="0" rtlCol="1"/>
          <a:lstStyle/>
          <a:p>
            <a:pPr rtl="1">
              <a:spcBef>
                <a:spcPts val="0"/>
              </a:spcBef>
              <a:defRPr>
                <a:solidFill>
                  <a:srgbClr val="FF0000"/>
                </a:solidFill>
              </a:defRPr>
            </a:pPr>
            <a:endParaRPr dirty="0">
              <a:latin typeface="Sakkal Majalla" panose="02000000000000000000" pitchFamily="2" charset="-78"/>
              <a:cs typeface="Sakkal Majalla" panose="02000000000000000000" pitchFamily="2" charset="-78"/>
            </a:endParaRPr>
          </a:p>
          <a:p>
            <a:pPr marL="254000" indent="-254000" rtl="1">
              <a:spcBef>
                <a:spcPts val="0"/>
              </a:spcBef>
              <a:buClr>
                <a:srgbClr val="729E03"/>
              </a:buClr>
              <a:buSzPct val="100000"/>
              <a:buChar char="•"/>
            </a:pP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تظهر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عليهم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يُشتبه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إصابتهم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ناجمة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السراية</a:t>
            </a:r>
            <a:r>
              <a:rPr dirty="0">
                <a:latin typeface="Sakkal Majalla" panose="02000000000000000000" pitchFamily="2" charset="-78"/>
                <a:cs typeface="Sakkal Majalla" panose="02000000000000000000" pitchFamily="2" charset="-78"/>
              </a:rPr>
              <a:t>.</a:t>
            </a:r>
          </a:p>
          <a:p>
            <a:pPr marL="254000" indent="-254000" rtl="1">
              <a:spcBef>
                <a:spcPts val="1600"/>
              </a:spcBef>
              <a:buClr>
                <a:srgbClr val="729E03"/>
              </a:buClr>
              <a:buSzPct val="100000"/>
              <a:buChar char="•"/>
            </a:pPr>
            <a:r>
              <a:rPr dirty="0" err="1">
                <a:latin typeface="Sakkal Majalla" panose="02000000000000000000" pitchFamily="2" charset="-78"/>
                <a:cs typeface="Sakkal Majalla" panose="02000000000000000000" pitchFamily="2" charset="-78"/>
              </a:rPr>
              <a:t>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يُعتبر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مهمًّا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المنظور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الوبائي</a:t>
            </a:r>
            <a:r>
              <a:rPr dirty="0">
                <a:latin typeface="Sakkal Majalla" panose="02000000000000000000" pitchFamily="2" charset="-78"/>
                <a:cs typeface="Sakkal Majalla" panose="02000000000000000000" pitchFamily="2" charset="-78"/>
              </a:rPr>
              <a:t>.</a:t>
            </a:r>
          </a:p>
          <a:p>
            <a:pPr marL="254000" indent="-254000" rtl="1">
              <a:lnSpc>
                <a:spcPct val="110000"/>
              </a:lnSpc>
              <a:spcBef>
                <a:spcPts val="1600"/>
              </a:spcBef>
              <a:buClr>
                <a:srgbClr val="729E03"/>
              </a:buClr>
              <a:buSzPct val="100000"/>
              <a:buChar char="•"/>
            </a:pPr>
            <a:r>
              <a:rPr dirty="0" err="1">
                <a:latin typeface="Sakkal Majalla" panose="02000000000000000000" pitchFamily="2" charset="-78"/>
                <a:cs typeface="Sakkal Majalla" panose="02000000000000000000" pitchFamily="2" charset="-78"/>
              </a:rPr>
              <a:t>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التدخلات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انتقال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محدد</a:t>
            </a:r>
            <a:r>
              <a:rPr dirty="0">
                <a:latin typeface="Sakkal Majalla" panose="02000000000000000000" pitchFamily="2" charset="-78"/>
                <a:cs typeface="Sakkal Majalla" panose="02000000000000000000" pitchFamily="2" charset="-78"/>
              </a:rPr>
              <a:t>.</a:t>
            </a:r>
          </a:p>
          <a:p>
            <a:pPr marL="254000" indent="-254000" rtl="1">
              <a:lnSpc>
                <a:spcPct val="110000"/>
              </a:lnSpc>
              <a:spcBef>
                <a:spcPts val="1600"/>
              </a:spcBef>
              <a:buClr>
                <a:srgbClr val="729E03"/>
              </a:buClr>
              <a:buSzPct val="100000"/>
              <a:buChar char="•"/>
            </a:pPr>
            <a:r>
              <a:rPr dirty="0" err="1">
                <a:latin typeface="Sakkal Majalla" panose="02000000000000000000" pitchFamily="2" charset="-78"/>
                <a:cs typeface="Sakkal Majalla" panose="02000000000000000000" pitchFamily="2" charset="-78"/>
              </a:rPr>
              <a:t>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التطبيق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المنهجي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القياسية</a:t>
            </a:r>
            <a:r>
              <a:rPr dirty="0">
                <a:latin typeface="Sakkal Majalla" panose="02000000000000000000" pitchFamily="2" charset="-78"/>
                <a:cs typeface="Sakkal Majalla" panose="02000000000000000000" pitchFamily="2" charset="-78"/>
              </a:rPr>
              <a:t>.</a:t>
            </a:r>
          </a:p>
        </p:txBody>
      </p:sp>
      <p:sp>
        <p:nvSpPr>
          <p:cNvPr id="3" name="Title 1">
            <a:extLst>
              <a:ext uri="{FF2B5EF4-FFF2-40B4-BE49-F238E27FC236}">
                <a16:creationId xmlns:a16="http://schemas.microsoft.com/office/drawing/2014/main" id="{8EEB6E1B-3524-8AF4-DE78-586632A01422}"/>
              </a:ext>
            </a:extLst>
          </p:cNvPr>
          <p:cNvSpPr txBox="1">
            <a:spLocks/>
          </p:cNvSpPr>
          <p:nvPr/>
        </p:nvSpPr>
        <p:spPr>
          <a:xfrm>
            <a:off x="0" y="82503"/>
            <a:ext cx="10048009" cy="520169"/>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2700" b="1" dirty="0">
                <a:latin typeface="Sakkal Majalla" panose="02000000000000000000" pitchFamily="2" charset="-78"/>
                <a:cs typeface="Sakkal Majalla" panose="02000000000000000000" pitchFamily="2" charset="-78"/>
              </a:rPr>
              <a:t>في أيٍّ من المواقف التالية ينبغي تطبيق احتياطات مكافحة العدوى؟</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Text Placeholder 14"/>
          <p:cNvSpPr txBox="1">
            <a:spLocks noGrp="1"/>
          </p:cNvSpPr>
          <p:nvPr>
            <p:ph type="body" idx="1"/>
          </p:nvPr>
        </p:nvSpPr>
        <p:spPr>
          <a:xfrm>
            <a:off x="4228766" y="2114411"/>
            <a:ext cx="7253619" cy="2629178"/>
          </a:xfrm>
          <a:prstGeom prst="rect">
            <a:avLst/>
          </a:prstGeom>
        </p:spPr>
        <p:txBody>
          <a:bodyPr rtlCol="1">
            <a:normAutofit/>
          </a:bodyPr>
          <a:lstStyle/>
          <a:p>
            <a:pPr rtl="1">
              <a:spcBef>
                <a:spcPts val="500"/>
              </a:spcBef>
            </a:pPr>
            <a:r>
              <a:rPr lang="ar" b="1" dirty="0">
                <a:solidFill>
                  <a:schemeClr val="tx1"/>
                </a:solidFill>
                <a:latin typeface="Sakkal Majalla" panose="02000000000000000000" pitchFamily="2" charset="-78"/>
                <a:cs typeface="Sakkal Majalla" panose="02000000000000000000" pitchFamily="2" charset="-78"/>
              </a:rPr>
              <a:t>بنهاية هذه الجلسة، سيكون بمقدوركم:</a:t>
            </a:r>
          </a:p>
          <a:p>
            <a:pPr rtl="1">
              <a:spcBef>
                <a:spcPts val="500"/>
              </a:spcBef>
            </a:pPr>
            <a:endParaRPr dirty="0">
              <a:latin typeface="Sakkal Majalla" panose="02000000000000000000" pitchFamily="2" charset="-78"/>
              <a:cs typeface="Sakkal Majalla" panose="02000000000000000000" pitchFamily="2" charset="-78"/>
            </a:endParaRPr>
          </a:p>
          <a:p>
            <a:pPr marL="254000" indent="-254000" rtl="1">
              <a:spcBef>
                <a:spcPts val="500"/>
              </a:spcBef>
              <a:buClr>
                <a:srgbClr val="729E03"/>
              </a:buClr>
              <a:buSzPct val="100000"/>
              <a:buFont typeface="Arial"/>
              <a:buChar char="•"/>
            </a:pPr>
            <a:r>
              <a:rPr dirty="0" err="1">
                <a:latin typeface="Sakkal Majalla" panose="02000000000000000000" pitchFamily="2" charset="-78"/>
                <a:cs typeface="Sakkal Majalla" panose="02000000000000000000" pitchFamily="2" charset="-78"/>
              </a:rPr>
              <a:t>تطبيق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القياسية</a:t>
            </a:r>
            <a:r>
              <a:rPr dirty="0">
                <a:latin typeface="Sakkal Majalla" panose="02000000000000000000" pitchFamily="2" charset="-78"/>
                <a:cs typeface="Sakkal Majalla" panose="02000000000000000000" pitchFamily="2" charset="-78"/>
              </a:rPr>
              <a:t>.</a:t>
            </a:r>
          </a:p>
          <a:p>
            <a:pPr marL="254000" indent="-254000" rtl="1">
              <a:spcBef>
                <a:spcPts val="500"/>
              </a:spcBef>
              <a:buClr>
                <a:srgbClr val="729E03"/>
              </a:buClr>
              <a:buSzPct val="100000"/>
              <a:buFont typeface="Arial"/>
              <a:buChar char="•"/>
            </a:pP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انتقال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الاقتضاء</a:t>
            </a:r>
            <a:r>
              <a:rPr dirty="0">
                <a:latin typeface="Sakkal Majalla" panose="02000000000000000000" pitchFamily="2" charset="-78"/>
                <a:cs typeface="Sakkal Majalla" panose="02000000000000000000" pitchFamily="2" charset="-78"/>
              </a:rPr>
              <a:t>.</a:t>
            </a:r>
          </a:p>
          <a:p>
            <a:pPr marL="254000" indent="-254000" rtl="1">
              <a:spcBef>
                <a:spcPts val="500"/>
              </a:spcBef>
              <a:buClr>
                <a:srgbClr val="729E03"/>
              </a:buClr>
              <a:buSzPct val="100000"/>
              <a:buFont typeface="Arial"/>
              <a:buChar char="•"/>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نوع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الاحتياط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تطبيقه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انتقال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a:t>
            </a:r>
            <a:r>
              <a:rPr dirty="0">
                <a:latin typeface="Sakkal Majalla" panose="02000000000000000000" pitchFamily="2" charset="-78"/>
                <a:cs typeface="Sakkal Majalla" panose="02000000000000000000" pitchFamily="2" charset="-78"/>
              </a:rPr>
              <a:t>.</a:t>
            </a:r>
          </a:p>
          <a:p>
            <a:pPr marL="254000" indent="-254000" rtl="1">
              <a:spcBef>
                <a:spcPts val="500"/>
              </a:spcBef>
              <a:buClr>
                <a:srgbClr val="729E03"/>
              </a:buClr>
              <a:buSzPct val="100000"/>
              <a:buFont typeface="Arial"/>
              <a:buChar char="•"/>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خطوات </a:t>
            </a:r>
            <a:r>
              <a:rPr dirty="0" err="1">
                <a:latin typeface="Sakkal Majalla" panose="02000000000000000000" pitchFamily="2" charset="-78"/>
                <a:cs typeface="Sakkal Majalla" panose="02000000000000000000" pitchFamily="2" charset="-78"/>
              </a:rPr>
              <a:t>ارتداء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وخلعها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صحيحة</a:t>
            </a:r>
            <a:r>
              <a:rPr dirty="0">
                <a:latin typeface="Sakkal Majalla" panose="02000000000000000000" pitchFamily="2" charset="-78"/>
                <a:cs typeface="Sakkal Majalla" panose="02000000000000000000" pitchFamily="2" charset="-78"/>
              </a:rPr>
              <a:t>.</a:t>
            </a:r>
          </a:p>
        </p:txBody>
      </p:sp>
      <p:sp>
        <p:nvSpPr>
          <p:cNvPr id="4" name="Google Shape;307;p8">
            <a:extLst>
              <a:ext uri="{FF2B5EF4-FFF2-40B4-BE49-F238E27FC236}">
                <a16:creationId xmlns:a16="http://schemas.microsoft.com/office/drawing/2014/main" id="{8C00F171-8E48-C519-0EB3-BF0AE2341C11}"/>
              </a:ext>
            </a:extLst>
          </p:cNvPr>
          <p:cNvSpPr txBox="1">
            <a:spLocks noGrp="1"/>
          </p:cNvSpPr>
          <p:nvPr>
            <p:ph type="title"/>
          </p:nvPr>
        </p:nvSpPr>
        <p:spPr>
          <a:xfrm>
            <a:off x="357763" y="630315"/>
            <a:ext cx="2397092" cy="839972"/>
          </a:xfrm>
          <a:prstGeom prst="rect">
            <a:avLst/>
          </a:prstGeom>
        </p:spPr>
        <p:txBody>
          <a:bodyPr lIns="0" tIns="0" rIns="0" bIns="0" rtlCol="1" anchor="b">
            <a:noAutofit/>
          </a:bodyPr>
          <a:lstStyle/>
          <a:p>
            <a:pPr rtl="1"/>
            <a:r>
              <a:rPr lang="ar" b="1" dirty="0">
                <a:latin typeface="Sakkal Majalla" panose="02000000000000000000" pitchFamily="2" charset="-78"/>
                <a:cs typeface="Sakkal Majalla" panose="02000000000000000000" pitchFamily="2" charset="-78"/>
              </a:rPr>
              <a:t>أهداف التعلُّم</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0" name="Google Shape;657;p44"/>
          <p:cNvGrpSpPr/>
          <p:nvPr/>
        </p:nvGrpSpPr>
        <p:grpSpPr>
          <a:xfrm>
            <a:off x="617850" y="562362"/>
            <a:ext cx="10814052" cy="6087724"/>
            <a:chOff x="0" y="0"/>
            <a:chExt cx="10814051" cy="6087722"/>
          </a:xfrm>
        </p:grpSpPr>
        <p:sp>
          <p:nvSpPr>
            <p:cNvPr id="908" name="Rounded Rectangle"/>
            <p:cNvSpPr/>
            <p:nvPr/>
          </p:nvSpPr>
          <p:spPr>
            <a:xfrm>
              <a:off x="0" y="785676"/>
              <a:ext cx="10803116" cy="4516371"/>
            </a:xfrm>
            <a:prstGeom prst="roundRect">
              <a:avLst>
                <a:gd name="adj" fmla="val 16667"/>
              </a:avLst>
            </a:prstGeom>
            <a:solidFill>
              <a:srgbClr val="A2DBF2"/>
            </a:solidFill>
            <a:ln w="1905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909" name="Standard Precautions…"/>
            <p:cNvSpPr txBox="1"/>
            <p:nvPr/>
          </p:nvSpPr>
          <p:spPr>
            <a:xfrm>
              <a:off x="141772" y="0"/>
              <a:ext cx="10672280" cy="6087723"/>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699" tIns="45699" rIns="45699" bIns="45699" numCol="1" rtlCol="1" anchor="ctr">
              <a:noAutofit/>
            </a:bodyPr>
            <a:lstStyle/>
            <a:p>
              <a:pPr algn="ctr" rtl="1">
                <a:defRPr sz="2100">
                  <a:solidFill>
                    <a:srgbClr val="FFFFFF"/>
                  </a:solidFill>
                  <a:latin typeface="+mn-lt"/>
                  <a:ea typeface="+mn-ea"/>
                  <a:cs typeface="+mn-cs"/>
                  <a:sym typeface="Source Sans Pro Regular"/>
                </a:defRPr>
              </a:pPr>
              <a:endParaRPr dirty="0">
                <a:latin typeface="Sakkal Majalla" panose="02000000000000000000" pitchFamily="2" charset="-78"/>
                <a:cs typeface="Sakkal Majalla" panose="02000000000000000000" pitchFamily="2" charset="-78"/>
              </a:endParaRPr>
            </a:p>
            <a:p>
              <a:pPr algn="ctr" rtl="1">
                <a:defRPr sz="2100">
                  <a:solidFill>
                    <a:srgbClr val="FFFFFF"/>
                  </a:solidFill>
                  <a:latin typeface="+mn-lt"/>
                  <a:ea typeface="+mn-ea"/>
                  <a:cs typeface="+mn-cs"/>
                  <a:sym typeface="Source Sans Pro Regular"/>
                </a:defRPr>
              </a:pPr>
              <a:endParaRPr dirty="0">
                <a:latin typeface="Sakkal Majalla" panose="02000000000000000000" pitchFamily="2" charset="-78"/>
                <a:cs typeface="Sakkal Majalla" panose="02000000000000000000" pitchFamily="2" charset="-78"/>
              </a:endParaRPr>
            </a:p>
            <a:p>
              <a:pPr algn="ctr" rtl="1">
                <a:defRPr sz="2100">
                  <a:solidFill>
                    <a:srgbClr val="548235"/>
                  </a:solidFill>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القياسية</a:t>
              </a:r>
              <a:endParaRPr dirty="0">
                <a:latin typeface="Sakkal Majalla" panose="02000000000000000000" pitchFamily="2" charset="-78"/>
                <a:cs typeface="Sakkal Majalla" panose="02000000000000000000" pitchFamily="2" charset="-78"/>
              </a:endParaRPr>
            </a:p>
            <a:p>
              <a:pPr algn="ctr" rtl="1">
                <a:defRPr sz="2100">
                  <a:solidFill>
                    <a:srgbClr val="548235"/>
                  </a:solidFill>
                  <a:latin typeface="+mn-lt"/>
                  <a:ea typeface="+mn-ea"/>
                  <a:cs typeface="+mn-cs"/>
                  <a:sym typeface="Source Sans Pro Regular"/>
                </a:defRPr>
              </a:pPr>
              <a:r>
                <a:rPr dirty="0">
                  <a:latin typeface="Sakkal Majalla" panose="02000000000000000000" pitchFamily="2" charset="-78"/>
                  <a:cs typeface="Sakkal Majalla" panose="02000000000000000000" pitchFamily="2" charset="-78"/>
                </a:rPr>
                <a:t>+</a:t>
              </a:r>
            </a:p>
            <a:p>
              <a:pPr algn="ctr" rtl="1">
                <a:defRPr sz="21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ترتيبات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للإقامة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العزل</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أي</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مفردة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ومسافات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ومرحاض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algn="ctr" rtl="1">
                <a:defRPr sz="2100">
                  <a:latin typeface="+mn-lt"/>
                  <a:ea typeface="+mn-ea"/>
                  <a:cs typeface="+mn-cs"/>
                  <a:sym typeface="Source Sans Pro Regular"/>
                </a:defRPr>
              </a:pPr>
              <a:r>
                <a:rPr dirty="0">
                  <a:latin typeface="Sakkal Majalla" panose="02000000000000000000" pitchFamily="2" charset="-78"/>
                  <a:cs typeface="Sakkal Majalla" panose="02000000000000000000" pitchFamily="2" charset="-78"/>
                </a:rPr>
                <a:t>+</a:t>
              </a:r>
            </a:p>
            <a:p>
              <a:pPr algn="ctr" rtl="1">
                <a:defRPr sz="21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اللافتات</a:t>
              </a:r>
              <a:endParaRPr dirty="0">
                <a:latin typeface="Sakkal Majalla" panose="02000000000000000000" pitchFamily="2" charset="-78"/>
                <a:cs typeface="Sakkal Majalla" panose="02000000000000000000" pitchFamily="2" charset="-78"/>
              </a:endParaRPr>
            </a:p>
            <a:p>
              <a:pPr algn="ctr" rtl="1">
                <a:defRPr sz="2100">
                  <a:latin typeface="+mn-lt"/>
                  <a:ea typeface="+mn-ea"/>
                  <a:cs typeface="+mn-cs"/>
                  <a:sym typeface="Source Sans Pro Regular"/>
                </a:defRPr>
              </a:pPr>
              <a:r>
                <a:rPr dirty="0">
                  <a:latin typeface="Sakkal Majalla" panose="02000000000000000000" pitchFamily="2" charset="-78"/>
                  <a:cs typeface="Sakkal Majalla" panose="02000000000000000000" pitchFamily="2" charset="-78"/>
                </a:rPr>
                <a:t>+</a:t>
              </a:r>
            </a:p>
            <a:p>
              <a:pPr algn="ctr" rtl="1">
                <a:defRPr sz="21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endParaRPr dirty="0">
                <a:latin typeface="Sakkal Majalla" panose="02000000000000000000" pitchFamily="2" charset="-78"/>
                <a:cs typeface="Sakkal Majalla" panose="02000000000000000000" pitchFamily="2" charset="-78"/>
              </a:endParaRPr>
            </a:p>
            <a:p>
              <a:pPr algn="ctr" rtl="1">
                <a:defRPr sz="2100">
                  <a:latin typeface="+mn-lt"/>
                  <a:ea typeface="+mn-ea"/>
                  <a:cs typeface="+mn-cs"/>
                  <a:sym typeface="Source Sans Pro Regular"/>
                </a:defRPr>
              </a:pPr>
              <a:r>
                <a:rPr dirty="0">
                  <a:latin typeface="Sakkal Majalla" panose="02000000000000000000" pitchFamily="2" charset="-78"/>
                  <a:cs typeface="Sakkal Majalla" panose="02000000000000000000" pitchFamily="2" charset="-78"/>
                </a:rPr>
                <a:t>+</a:t>
              </a:r>
            </a:p>
            <a:p>
              <a:pPr algn="ctr" rtl="1">
                <a:defRPr sz="21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تخصيص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الإضافي</a:t>
              </a:r>
              <a:endParaRPr dirty="0">
                <a:latin typeface="Sakkal Majalla" panose="02000000000000000000" pitchFamily="2" charset="-78"/>
                <a:cs typeface="Sakkal Majalla" panose="02000000000000000000" pitchFamily="2" charset="-78"/>
              </a:endParaRPr>
            </a:p>
            <a:p>
              <a:pPr algn="ctr" rtl="1">
                <a:defRPr sz="2100">
                  <a:latin typeface="+mn-lt"/>
                  <a:ea typeface="+mn-ea"/>
                  <a:cs typeface="+mn-cs"/>
                  <a:sym typeface="Source Sans Pro Regular"/>
                </a:defRPr>
              </a:pPr>
              <a:r>
                <a:rPr dirty="0">
                  <a:latin typeface="Sakkal Majalla" panose="02000000000000000000" pitchFamily="2" charset="-78"/>
                  <a:cs typeface="Sakkal Majalla" panose="02000000000000000000" pitchFamily="2" charset="-78"/>
                </a:rPr>
                <a:t>+</a:t>
              </a:r>
            </a:p>
            <a:p>
              <a:pPr algn="ctr" rtl="1">
                <a:defRPr sz="21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التنقل</a:t>
              </a:r>
              <a:endParaRPr dirty="0">
                <a:latin typeface="Sakkal Majalla" panose="02000000000000000000" pitchFamily="2" charset="-78"/>
                <a:cs typeface="Sakkal Majalla" panose="02000000000000000000" pitchFamily="2" charset="-78"/>
              </a:endParaRPr>
            </a:p>
            <a:p>
              <a:pPr algn="ctr" rtl="1">
                <a:defRPr sz="2100">
                  <a:latin typeface="+mn-lt"/>
                  <a:ea typeface="+mn-ea"/>
                  <a:cs typeface="+mn-cs"/>
                  <a:sym typeface="Source Sans Pro Regular"/>
                </a:defRPr>
              </a:pPr>
              <a:r>
                <a:rPr dirty="0">
                  <a:latin typeface="Sakkal Majalla" panose="02000000000000000000" pitchFamily="2" charset="-78"/>
                  <a:cs typeface="Sakkal Majalla" panose="02000000000000000000" pitchFamily="2" charset="-78"/>
                </a:rPr>
                <a:t>+</a:t>
              </a:r>
            </a:p>
            <a:p>
              <a:pPr algn="ctr" rtl="1">
                <a:defRPr sz="21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التواصل</a:t>
              </a:r>
              <a:endParaRPr dirty="0">
                <a:solidFill>
                  <a:srgbClr val="FFFFFF"/>
                </a:solidFill>
                <a:latin typeface="Sakkal Majalla" panose="02000000000000000000" pitchFamily="2" charset="-78"/>
                <a:cs typeface="Sakkal Majalla" panose="02000000000000000000" pitchFamily="2" charset="-78"/>
              </a:endParaRPr>
            </a:p>
            <a:p>
              <a:pPr algn="ctr" rtl="1">
                <a:defRPr sz="2100">
                  <a:solidFill>
                    <a:srgbClr val="FFFFFF"/>
                  </a:solidFill>
                  <a:latin typeface="+mn-lt"/>
                  <a:ea typeface="+mn-ea"/>
                  <a:cs typeface="+mn-cs"/>
                  <a:sym typeface="Source Sans Pro Regular"/>
                </a:defRPr>
              </a:pPr>
              <a:endParaRPr dirty="0">
                <a:solidFill>
                  <a:srgbClr val="FFFFFF"/>
                </a:solidFill>
                <a:latin typeface="Sakkal Majalla" panose="02000000000000000000" pitchFamily="2" charset="-78"/>
                <a:cs typeface="Sakkal Majalla" panose="02000000000000000000" pitchFamily="2" charset="-78"/>
              </a:endParaRPr>
            </a:p>
          </p:txBody>
        </p:sp>
      </p:grpSp>
      <p:sp>
        <p:nvSpPr>
          <p:cNvPr id="911" name="TextBox 1"/>
          <p:cNvSpPr txBox="1"/>
          <p:nvPr/>
        </p:nvSpPr>
        <p:spPr>
          <a:xfrm>
            <a:off x="216263" y="731980"/>
            <a:ext cx="8487135"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تشمل احتياطات مكافحة انتقال العدوى:</a:t>
            </a:r>
          </a:p>
        </p:txBody>
      </p:sp>
      <p:sp>
        <p:nvSpPr>
          <p:cNvPr id="912" name="Google Shape;655;p44"/>
          <p:cNvSpPr txBox="1">
            <a:spLocks noGrp="1"/>
          </p:cNvSpPr>
          <p:nvPr>
            <p:ph type="body" sz="quarter" idx="1"/>
          </p:nvPr>
        </p:nvSpPr>
        <p:spPr>
          <a:xfrm>
            <a:off x="1443347" y="5984559"/>
            <a:ext cx="9305306" cy="311080"/>
          </a:xfrm>
          <a:prstGeom prst="rect">
            <a:avLst/>
          </a:prstGeom>
        </p:spPr>
        <p:txBody>
          <a:bodyPr lIns="0" tIns="0" rIns="0" bIns="0" rtlCol="1">
            <a:normAutofit fontScale="85000" lnSpcReduction="10000"/>
          </a:bodyPr>
          <a:lstStyle>
            <a:lvl1pPr algn="r" rtl="1">
              <a:defRPr sz="1200"/>
            </a:lvl1pPr>
          </a:lstStyle>
          <a:p>
            <a:pPr rtl="1"/>
            <a:r>
              <a:rPr lang="ar" sz="1100" dirty="0">
                <a:latin typeface="Sakkal Majalla" panose="02000000000000000000" pitchFamily="2" charset="-78"/>
                <a:cs typeface="Sakkal Majalla" panose="02000000000000000000" pitchFamily="2" charset="-78"/>
              </a:rPr>
              <a:t>مُقتبَس من:</a:t>
            </a:r>
            <a:endParaRPr lang="en-US" sz="1100" dirty="0">
              <a:latin typeface="Sakkal Majalla" panose="02000000000000000000" pitchFamily="2" charset="-78"/>
              <a:cs typeface="Sakkal Majalla" panose="02000000000000000000" pitchFamily="2" charset="-78"/>
            </a:endParaRPr>
          </a:p>
          <a:p>
            <a:pPr algn="l" rtl="0"/>
            <a:r>
              <a:rPr lang="ar" sz="1100" dirty="0">
                <a:latin typeface="Sakkal Majalla" panose="02000000000000000000" pitchFamily="2" charset="-78"/>
                <a:cs typeface="Sakkal Majalla" panose="02000000000000000000" pitchFamily="2" charset="-78"/>
              </a:rPr>
              <a:t>Ontario Agency for Health Protection and Promotion, Provincial Infectious Diseases Advisory Committee. Routine Practices and Additional Precautions in All Health Care Settings. 3rd edition. Toronto, ON: Queen’s Printer for Ontario; November 2012. </a:t>
            </a:r>
          </a:p>
        </p:txBody>
      </p:sp>
      <p:sp>
        <p:nvSpPr>
          <p:cNvPr id="2" name="Title 1">
            <a:extLst>
              <a:ext uri="{FF2B5EF4-FFF2-40B4-BE49-F238E27FC236}">
                <a16:creationId xmlns:a16="http://schemas.microsoft.com/office/drawing/2014/main" id="{40DEB1E5-E07D-FD1D-87E8-AC9EFD662906}"/>
              </a:ext>
            </a:extLst>
          </p:cNvPr>
          <p:cNvSpPr txBox="1">
            <a:spLocks/>
          </p:cNvSpPr>
          <p:nvPr/>
        </p:nvSpPr>
        <p:spPr>
          <a:xfrm>
            <a:off x="138855" y="130268"/>
            <a:ext cx="8818713" cy="44063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ما المقصود باحتياطات مكافحة انتقال العدوى؟ </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 name="Google Shape;696;p49"/>
          <p:cNvSpPr txBox="1">
            <a:spLocks noGrp="1"/>
          </p:cNvSpPr>
          <p:nvPr>
            <p:ph type="body" sz="half" idx="1"/>
          </p:nvPr>
        </p:nvSpPr>
        <p:spPr>
          <a:xfrm>
            <a:off x="5586631" y="1545936"/>
            <a:ext cx="5431131" cy="4317921"/>
          </a:xfrm>
          <a:prstGeom prst="rect">
            <a:avLst/>
          </a:prstGeom>
        </p:spPr>
        <p:txBody>
          <a:bodyPr lIns="0" tIns="0" rIns="0" bIns="0" rtlCol="1">
            <a:noAutofit/>
          </a:bodyPr>
          <a:lstStyle/>
          <a:p>
            <a:pPr defTabSz="286428" rtl="1">
              <a:spcBef>
                <a:spcPts val="200"/>
              </a:spcBef>
              <a:defRPr sz="1979"/>
            </a:pPr>
            <a:r>
              <a:rPr lang="ar" sz="2000" dirty="0">
                <a:latin typeface="Sakkal Majalla" panose="02000000000000000000" pitchFamily="2" charset="-78"/>
                <a:cs typeface="Sakkal Majalla" panose="02000000000000000000" pitchFamily="2" charset="-78"/>
              </a:rPr>
              <a:t>يُفضل تخصيص غرفة مفردة.</a:t>
            </a:r>
          </a:p>
          <a:p>
            <a:pPr defTabSz="286428" rtl="1">
              <a:spcBef>
                <a:spcPts val="200"/>
              </a:spcBef>
              <a:defRPr sz="1979"/>
            </a:pPr>
            <a:r>
              <a:rPr lang="ar" sz="2000" dirty="0">
                <a:latin typeface="Sakkal Majalla" panose="02000000000000000000" pitchFamily="2" charset="-78"/>
                <a:cs typeface="Sakkal Majalla" panose="02000000000000000000" pitchFamily="2" charset="-78"/>
              </a:rPr>
              <a:t>نظافة اليدين.</a:t>
            </a:r>
          </a:p>
          <a:p>
            <a:pPr marL="629278" lvl="2" indent="-282892" defTabSz="286428" rtl="1">
              <a:buClr>
                <a:srgbClr val="729E03"/>
              </a:buClr>
              <a:buSzPts val="1900"/>
              <a:buFont typeface="Courier New"/>
              <a:buChar char="o"/>
              <a:defRPr sz="1979"/>
            </a:pPr>
            <a:r>
              <a:rPr lang="ar" sz="2000" dirty="0">
                <a:latin typeface="Sakkal Majalla" panose="02000000000000000000" pitchFamily="2" charset="-78"/>
                <a:cs typeface="Sakkal Majalla" panose="02000000000000000000" pitchFamily="2" charset="-78"/>
              </a:rPr>
              <a:t> وفق «اللحظات الخمس» التي حددتها منظمة الصحة العالمية، قبل مُخالطة المريض وبعدها - وبعد نزع معدات الوقاية الشخصية. </a:t>
            </a:r>
          </a:p>
          <a:p>
            <a:pPr marL="629278" lvl="2" indent="-282892" defTabSz="286428" rtl="1">
              <a:buClr>
                <a:srgbClr val="729E03"/>
              </a:buClr>
              <a:buSzPts val="1900"/>
              <a:buFont typeface="Courier New"/>
              <a:buChar char="o"/>
              <a:defRPr sz="1979"/>
            </a:pPr>
            <a:r>
              <a:rPr lang="ar" sz="2000" dirty="0">
                <a:latin typeface="Sakkal Majalla" panose="02000000000000000000" pitchFamily="2" charset="-78"/>
                <a:cs typeface="Sakkal Majalla" panose="02000000000000000000" pitchFamily="2" charset="-78"/>
              </a:rPr>
              <a:t>تجنَّب ملامسة العينين، أو الأنف، أو الفم بقفازات ملوثة أو بيدين عاريتين.</a:t>
            </a:r>
          </a:p>
          <a:p>
            <a:pPr defTabSz="286428" rtl="1">
              <a:defRPr sz="1979"/>
            </a:pPr>
            <a:r>
              <a:rPr lang="ar" sz="2000" dirty="0">
                <a:latin typeface="Sakkal Majalla" panose="02000000000000000000" pitchFamily="2" charset="-78"/>
                <a:cs typeface="Sakkal Majalla" panose="02000000000000000000" pitchFamily="2" charset="-78"/>
              </a:rPr>
              <a:t>معدات الوقاية الشخصية: الرداء الواقي + القفازات</a:t>
            </a:r>
          </a:p>
          <a:p>
            <a:pPr defTabSz="286428" rtl="1">
              <a:defRPr sz="1979"/>
            </a:pPr>
            <a:r>
              <a:rPr lang="ar" sz="2000" dirty="0">
                <a:latin typeface="Sakkal Majalla" panose="02000000000000000000" pitchFamily="2" charset="-78"/>
                <a:cs typeface="Sakkal Majalla" panose="02000000000000000000" pitchFamily="2" charset="-78"/>
              </a:rPr>
              <a:t>تدابير أخرى:</a:t>
            </a:r>
          </a:p>
          <a:p>
            <a:pPr marL="619220" indent="-254603" defTabSz="286428" rtl="1">
              <a:buClr>
                <a:srgbClr val="729E03"/>
              </a:buClr>
              <a:buSzPts val="1900"/>
              <a:buFont typeface="Courier New"/>
              <a:buChar char="o"/>
              <a:defRPr sz="1979"/>
            </a:pPr>
            <a:r>
              <a:rPr lang="ar" sz="2000" dirty="0">
                <a:latin typeface="Sakkal Majalla" panose="02000000000000000000" pitchFamily="2" charset="-78"/>
                <a:cs typeface="Sakkal Majalla" panose="02000000000000000000" pitchFamily="2" charset="-78"/>
              </a:rPr>
              <a:t>المعدات: التنظيف، والتطهير، والتعقيم</a:t>
            </a:r>
          </a:p>
          <a:p>
            <a:pPr marL="619220" indent="-254603" defTabSz="286428" rtl="1">
              <a:buClr>
                <a:srgbClr val="729E03"/>
              </a:buClr>
              <a:buSzPts val="1900"/>
              <a:buFont typeface="Courier New"/>
              <a:buChar char="o"/>
              <a:defRPr sz="1979"/>
            </a:pPr>
            <a:r>
              <a:rPr lang="ar" sz="2000" dirty="0">
                <a:latin typeface="Sakkal Majalla" panose="02000000000000000000" pitchFamily="2" charset="-78"/>
                <a:cs typeface="Sakkal Majalla" panose="02000000000000000000" pitchFamily="2" charset="-78"/>
              </a:rPr>
              <a:t>زيادة وتيرة تنظيف البيئة</a:t>
            </a:r>
          </a:p>
          <a:p>
            <a:pPr marL="0" lvl="1" indent="578358" defTabSz="286428" rtl="1">
              <a:buSzTx/>
              <a:buNone/>
              <a:defRPr sz="1979"/>
            </a:pPr>
            <a:r>
              <a:rPr lang="ar" sz="2000" dirty="0">
                <a:latin typeface="Sakkal Majalla" panose="02000000000000000000" pitchFamily="2" charset="-78"/>
                <a:cs typeface="Sakkal Majalla" panose="02000000000000000000" pitchFamily="2" charset="-78"/>
              </a:rPr>
              <a:t>تجنَّب تلويث الأسطح غير المُستعملة في تقديم الرعاية المباشرة للمريض (مثل مقابض الأبواب، ومفاتيح الإنارة، والهواتف المحمولة)</a:t>
            </a:r>
          </a:p>
        </p:txBody>
      </p:sp>
      <p:pic>
        <p:nvPicPr>
          <p:cNvPr id="921" name="Picture 1" descr="Picture 1"/>
          <p:cNvPicPr>
            <a:picLocks noChangeAspect="1"/>
          </p:cNvPicPr>
          <p:nvPr/>
        </p:nvPicPr>
        <p:blipFill>
          <a:blip r:embed="rId3"/>
          <a:stretch>
            <a:fillRect/>
          </a:stretch>
        </p:blipFill>
        <p:spPr>
          <a:xfrm>
            <a:off x="1174238" y="819631"/>
            <a:ext cx="4171951" cy="4972051"/>
          </a:xfrm>
          <a:prstGeom prst="rect">
            <a:avLst/>
          </a:prstGeom>
          <a:ln w="12700">
            <a:miter lim="400000"/>
          </a:ln>
        </p:spPr>
      </p:pic>
      <p:sp>
        <p:nvSpPr>
          <p:cNvPr id="2" name="Title 1">
            <a:extLst>
              <a:ext uri="{FF2B5EF4-FFF2-40B4-BE49-F238E27FC236}">
                <a16:creationId xmlns:a16="http://schemas.microsoft.com/office/drawing/2014/main" id="{BE90BF49-0A64-309B-3267-9BA4D1E64712}"/>
              </a:ext>
            </a:extLst>
          </p:cNvPr>
          <p:cNvSpPr txBox="1">
            <a:spLocks/>
          </p:cNvSpPr>
          <p:nvPr/>
        </p:nvSpPr>
        <p:spPr>
          <a:xfrm>
            <a:off x="138855" y="92029"/>
            <a:ext cx="5957145" cy="489862"/>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2800" b="1" dirty="0">
                <a:latin typeface="Sakkal Majalla" panose="02000000000000000000" pitchFamily="2" charset="-78"/>
                <a:cs typeface="Sakkal Majalla" panose="02000000000000000000" pitchFamily="2" charset="-78"/>
              </a:rPr>
              <a:t>احتياطات مكافحة انتقال العدوى عن طريق التلامس </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 name="Google Shape;706;p50"/>
          <p:cNvSpPr txBox="1">
            <a:spLocks noGrp="1"/>
          </p:cNvSpPr>
          <p:nvPr>
            <p:ph type="body" sz="half" idx="1"/>
          </p:nvPr>
        </p:nvSpPr>
        <p:spPr>
          <a:xfrm>
            <a:off x="5530849" y="1204231"/>
            <a:ext cx="4745441" cy="4804262"/>
          </a:xfrm>
          <a:prstGeom prst="rect">
            <a:avLst/>
          </a:prstGeom>
        </p:spPr>
        <p:txBody>
          <a:bodyPr lIns="0" tIns="0" rIns="0" bIns="0" rtlCol="1">
            <a:normAutofit/>
          </a:bodyPr>
          <a:lstStyle/>
          <a:p>
            <a:pPr marL="0" lvl="1" indent="134531" defTabSz="286428" rtl="1">
              <a:spcBef>
                <a:spcPts val="0"/>
              </a:spcBef>
              <a:buSzTx/>
              <a:buNone/>
              <a:defRPr sz="1979"/>
            </a:pPr>
            <a:r>
              <a:rPr lang="ar" sz="2000" dirty="0">
                <a:latin typeface="Sakkal Majalla" panose="02000000000000000000" pitchFamily="2" charset="-78"/>
                <a:cs typeface="Sakkal Majalla" panose="02000000000000000000" pitchFamily="2" charset="-78"/>
              </a:rPr>
              <a:t>غرفة مفردة</a:t>
            </a:r>
          </a:p>
          <a:p>
            <a:pPr marL="613562" lvl="2" indent="-211855" defTabSz="286428" rtl="1">
              <a:spcBef>
                <a:spcPts val="700"/>
              </a:spcBef>
              <a:buClr>
                <a:srgbClr val="729E03"/>
              </a:buClr>
              <a:buSzPts val="1900"/>
              <a:buFont typeface="Arial"/>
              <a:defRPr sz="1979"/>
            </a:pPr>
            <a:r>
              <a:rPr lang="ar" sz="2000" dirty="0">
                <a:latin typeface="Sakkal Majalla" panose="02000000000000000000" pitchFamily="2" charset="-78"/>
                <a:cs typeface="Sakkal Majalla" panose="02000000000000000000" pitchFamily="2" charset="-78"/>
              </a:rPr>
              <a:t>إذا لم تتوافر غرف مفردة، ينبغي فصل المرضى عن الآخرين بمسافة لا تقل عن متر</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0" lvl="1" indent="134531" defTabSz="286428" rtl="1">
              <a:spcBef>
                <a:spcPts val="700"/>
              </a:spcBef>
              <a:buSzTx/>
              <a:buNone/>
              <a:defRPr sz="1979"/>
            </a:pPr>
            <a:r>
              <a:rPr lang="ar" sz="2000" dirty="0">
                <a:latin typeface="Sakkal Majalla" panose="02000000000000000000" pitchFamily="2" charset="-78"/>
                <a:cs typeface="Sakkal Majalla" panose="02000000000000000000" pitchFamily="2" charset="-78"/>
              </a:rPr>
              <a:t>معدات الوقاية الشخصية</a:t>
            </a:r>
          </a:p>
          <a:p>
            <a:pPr marL="626764" lvl="2" indent="-237001" defTabSz="286428" rtl="1">
              <a:spcBef>
                <a:spcPts val="700"/>
              </a:spcBef>
              <a:buClr>
                <a:srgbClr val="729E03"/>
              </a:buClr>
              <a:buSzPts val="1900"/>
              <a:buFont typeface="Arial"/>
              <a:tabLst>
                <a:tab pos="381000" algn="l"/>
              </a:tabLst>
              <a:defRPr sz="1979"/>
            </a:pPr>
            <a:r>
              <a:rPr lang="ar" sz="2000" dirty="0">
                <a:latin typeface="Sakkal Majalla" panose="02000000000000000000" pitchFamily="2" charset="-78"/>
                <a:cs typeface="Sakkal Majalla" panose="02000000000000000000" pitchFamily="2" charset="-78"/>
              </a:rPr>
              <a:t> قناع طبي</a:t>
            </a:r>
          </a:p>
          <a:p>
            <a:pPr marL="684599" lvl="2" indent="-282892" defTabSz="286428" rtl="1">
              <a:spcBef>
                <a:spcPts val="700"/>
              </a:spcBef>
              <a:buClr>
                <a:srgbClr val="729E03"/>
              </a:buClr>
              <a:buSzPts val="1900"/>
              <a:buFont typeface="Arial"/>
              <a:tabLst>
                <a:tab pos="381000" algn="l"/>
              </a:tabLst>
              <a:defRPr sz="1979"/>
            </a:pPr>
            <a:r>
              <a:rPr lang="ar" sz="2000" dirty="0">
                <a:latin typeface="Sakkal Majalla" panose="02000000000000000000" pitchFamily="2" charset="-78"/>
                <a:cs typeface="Sakkal Majalla" panose="02000000000000000000" pitchFamily="2" charset="-78"/>
              </a:rPr>
              <a:t>واقي العينين (نظارات واقية أو واقٍ للوجه)</a:t>
            </a:r>
          </a:p>
          <a:p>
            <a:pPr marL="684599" lvl="2" indent="-282892" defTabSz="286428" rtl="1">
              <a:spcBef>
                <a:spcPts val="700"/>
              </a:spcBef>
              <a:buClr>
                <a:srgbClr val="729E03"/>
              </a:buClr>
              <a:buSzPts val="1900"/>
              <a:buFont typeface="Arial"/>
              <a:tabLst>
                <a:tab pos="381000" algn="l"/>
              </a:tabLst>
              <a:defRPr sz="1979"/>
            </a:pPr>
            <a:r>
              <a:rPr lang="ar" sz="2000" dirty="0">
                <a:latin typeface="Sakkal Majalla" panose="02000000000000000000" pitchFamily="2" charset="-78"/>
                <a:cs typeface="Sakkal Majalla" panose="02000000000000000000" pitchFamily="2" charset="-78"/>
              </a:rPr>
              <a:t>الرداء الواقي</a:t>
            </a:r>
          </a:p>
          <a:p>
            <a:pPr marL="684599" lvl="2" indent="-282892" defTabSz="286428" rtl="1">
              <a:spcBef>
                <a:spcPts val="700"/>
              </a:spcBef>
              <a:buClr>
                <a:srgbClr val="729E03"/>
              </a:buClr>
              <a:buSzPts val="1900"/>
              <a:buFont typeface="Arial"/>
              <a:tabLst>
                <a:tab pos="381000" algn="l"/>
              </a:tabLst>
              <a:defRPr sz="1979"/>
            </a:pPr>
            <a:r>
              <a:rPr lang="ar" sz="2000" dirty="0">
                <a:latin typeface="Sakkal Majalla" panose="02000000000000000000" pitchFamily="2" charset="-78"/>
                <a:cs typeface="Sakkal Majalla" panose="02000000000000000000" pitchFamily="2" charset="-78"/>
              </a:rPr>
              <a:t>قفازات</a:t>
            </a:r>
          </a:p>
          <a:p>
            <a:pPr marL="0" lvl="1" indent="134531" defTabSz="286428" rtl="1">
              <a:spcBef>
                <a:spcPts val="700"/>
              </a:spcBef>
              <a:buSzTx/>
              <a:buNone/>
              <a:defRPr sz="1979"/>
            </a:pPr>
            <a:r>
              <a:rPr lang="ar" sz="2000" dirty="0">
                <a:latin typeface="Sakkal Majalla" panose="02000000000000000000" pitchFamily="2" charset="-78"/>
                <a:cs typeface="Sakkal Majalla" panose="02000000000000000000" pitchFamily="2" charset="-78"/>
              </a:rPr>
              <a:t>الحد من الحركة: على المريض أن يظل في غرفته</a:t>
            </a:r>
          </a:p>
          <a:p>
            <a:pPr marL="613562" lvl="2" indent="-211855" defTabSz="286428" rtl="1">
              <a:spcBef>
                <a:spcPts val="700"/>
              </a:spcBef>
              <a:buClr>
                <a:srgbClr val="729E03"/>
              </a:buClr>
              <a:buSzPts val="1900"/>
              <a:buFont typeface="Arial"/>
              <a:defRPr sz="1979"/>
            </a:pPr>
            <a:r>
              <a:rPr lang="ar" sz="2000" dirty="0">
                <a:latin typeface="Sakkal Majalla" panose="02000000000000000000" pitchFamily="2" charset="-78"/>
                <a:cs typeface="Sakkal Majalla" panose="02000000000000000000" pitchFamily="2" charset="-78"/>
              </a:rPr>
              <a:t>إذا كان تنقل/ تحرك المريض واجبًا، فاطلب منه أن يستعمل قناعًا طبيًّا وأن يسلك مسارات محددة مسبقًا للحدِّ من تعرض العاملين، والمرضى الآخرين، والزائرين.</a:t>
            </a:r>
          </a:p>
        </p:txBody>
      </p:sp>
      <p:pic>
        <p:nvPicPr>
          <p:cNvPr id="928" name="Picture 1" descr="Picture 1"/>
          <p:cNvPicPr>
            <a:picLocks noChangeAspect="1"/>
          </p:cNvPicPr>
          <p:nvPr/>
        </p:nvPicPr>
        <p:blipFill>
          <a:blip r:embed="rId3"/>
          <a:stretch>
            <a:fillRect/>
          </a:stretch>
        </p:blipFill>
        <p:spPr>
          <a:xfrm>
            <a:off x="1138957" y="849507"/>
            <a:ext cx="4038601" cy="5158986"/>
          </a:xfrm>
          <a:prstGeom prst="rect">
            <a:avLst/>
          </a:prstGeom>
          <a:ln w="12700">
            <a:miter lim="400000"/>
          </a:ln>
        </p:spPr>
      </p:pic>
      <p:sp>
        <p:nvSpPr>
          <p:cNvPr id="2" name="Title 1">
            <a:extLst>
              <a:ext uri="{FF2B5EF4-FFF2-40B4-BE49-F238E27FC236}">
                <a16:creationId xmlns:a16="http://schemas.microsoft.com/office/drawing/2014/main" id="{F9F1969F-7E7E-147D-14D2-C0DCB203782D}"/>
              </a:ext>
            </a:extLst>
          </p:cNvPr>
          <p:cNvSpPr txBox="1">
            <a:spLocks/>
          </p:cNvSpPr>
          <p:nvPr/>
        </p:nvSpPr>
        <p:spPr>
          <a:xfrm>
            <a:off x="138855" y="0"/>
            <a:ext cx="6220381" cy="706581"/>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احتياطات مكافحة انتقال العدوى عن طريق الرذاذ </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3" name="Google Shape;746;p55"/>
          <p:cNvSpPr txBox="1">
            <a:spLocks noGrp="1"/>
          </p:cNvSpPr>
          <p:nvPr>
            <p:ph type="body" idx="1"/>
          </p:nvPr>
        </p:nvSpPr>
        <p:spPr>
          <a:xfrm>
            <a:off x="1834384" y="1979263"/>
            <a:ext cx="8523231" cy="2899474"/>
          </a:xfrm>
          <a:prstGeom prst="rect">
            <a:avLst/>
          </a:prstGeom>
        </p:spPr>
        <p:txBody>
          <a:bodyPr lIns="0" tIns="0" rIns="0" bIns="0" rtlCol="1"/>
          <a:lstStyle/>
          <a:p>
            <a:pPr marL="370204" indent="-370204" rtl="1">
              <a:spcBef>
                <a:spcPts val="0"/>
              </a:spcBef>
              <a:buClr>
                <a:srgbClr val="729E03"/>
              </a:buClr>
              <a:buSzPts val="2400"/>
              <a:buFont typeface="Arial"/>
              <a:buChar char="•"/>
              <a:defRPr>
                <a:solidFill>
                  <a:schemeClr val="accent3"/>
                </a:solidFill>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غرفة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مفردة</a:t>
            </a:r>
            <a:r>
              <a:rPr dirty="0">
                <a:latin typeface="Sakkal Majalla" panose="02000000000000000000" pitchFamily="2" charset="-78"/>
                <a:cs typeface="Sakkal Majalla" panose="02000000000000000000" pitchFamily="2" charset="-78"/>
              </a:rPr>
              <a:t> </a:t>
            </a:r>
            <a:endParaRPr lang="hu-HU" dirty="0">
              <a:solidFill>
                <a:srgbClr val="729E03"/>
              </a:solidFill>
              <a:latin typeface="Sakkal Majalla" panose="02000000000000000000" pitchFamily="2" charset="-78"/>
              <a:cs typeface="Sakkal Majalla" panose="02000000000000000000" pitchFamily="2" charset="-78"/>
            </a:endParaRPr>
          </a:p>
          <a:p>
            <a:pPr marL="370204" indent="-370204" rtl="1">
              <a:spcBef>
                <a:spcPts val="0"/>
              </a:spcBef>
              <a:buClr>
                <a:srgbClr val="729E03"/>
              </a:buClr>
              <a:buSzPts val="2400"/>
              <a:buFont typeface="Arial"/>
              <a:buChar char="•"/>
              <a:defRPr>
                <a:solidFill>
                  <a:schemeClr val="accent3"/>
                </a:solidFill>
                <a:latin typeface="Source Sans Pro Bold"/>
                <a:ea typeface="Source Sans Pro Bold"/>
                <a:cs typeface="Source Sans Pro Bold"/>
                <a:sym typeface="Source Sans Pro Bold"/>
              </a:defRPr>
            </a:pPr>
            <a:endParaRPr dirty="0">
              <a:solidFill>
                <a:srgbClr val="729E03"/>
              </a:solidFill>
              <a:latin typeface="Sakkal Majalla" panose="02000000000000000000" pitchFamily="2" charset="-78"/>
              <a:cs typeface="Sakkal Majalla" panose="02000000000000000000" pitchFamily="2" charset="-78"/>
            </a:endParaRPr>
          </a:p>
          <a:p>
            <a:pPr marL="370204" indent="-370204" rtl="1">
              <a:spcBef>
                <a:spcPts val="0"/>
              </a:spcBef>
              <a:buClr>
                <a:srgbClr val="729E03"/>
              </a:buClr>
              <a:buSzPts val="2400"/>
              <a:buFont typeface="Arial"/>
              <a:buChar char="•"/>
            </a:pPr>
            <a:r>
              <a:rPr dirty="0" err="1">
                <a:solidFill>
                  <a:schemeClr val="accent3"/>
                </a:solidFill>
                <a:latin typeface="Sakkal Majalla" panose="02000000000000000000" pitchFamily="2" charset="-78"/>
                <a:ea typeface="Source Sans Pro Bold"/>
                <a:cs typeface="Sakkal Majalla" panose="02000000000000000000" pitchFamily="2" charset="-78"/>
              </a:rPr>
              <a:t>التهوية</a:t>
            </a:r>
            <a:r>
              <a:rPr dirty="0">
                <a:solidFill>
                  <a:schemeClr val="accent3"/>
                </a:solidFill>
                <a:latin typeface="Sakkal Majalla" panose="02000000000000000000" pitchFamily="2" charset="-78"/>
                <a:ea typeface="Source Sans Pro Bold"/>
                <a:cs typeface="Sakkal Majalla" panose="02000000000000000000" pitchFamily="2" charset="-78"/>
              </a:rPr>
              <a:t> </a:t>
            </a:r>
            <a:r>
              <a:rPr dirty="0" err="1">
                <a:solidFill>
                  <a:schemeClr val="accent3"/>
                </a:solidFill>
                <a:latin typeface="Sakkal Majalla" panose="02000000000000000000" pitchFamily="2" charset="-78"/>
                <a:ea typeface="Source Sans Pro Bold"/>
                <a:cs typeface="Sakkal Majalla" panose="02000000000000000000" pitchFamily="2" charset="-78"/>
              </a:rPr>
              <a:t>الكافية</a:t>
            </a:r>
            <a:r>
              <a:rPr lang="ar-EG" dirty="0">
                <a:solidFill>
                  <a:schemeClr val="accent3"/>
                </a:solidFill>
                <a:latin typeface="Sakkal Majalla" panose="02000000000000000000" pitchFamily="2" charset="-78"/>
                <a:ea typeface="Source Sans Pro Bold"/>
                <a:cs typeface="Sakkal Majalla" panose="02000000000000000000" pitchFamily="2" charset="-78"/>
              </a:rPr>
              <a:t>:</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التهوية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الطبيعية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تدفُّق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الهواء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بمقدار</a:t>
            </a:r>
            <a:r>
              <a:rPr dirty="0">
                <a:latin typeface="Sakkal Majalla" panose="02000000000000000000" pitchFamily="2" charset="-78"/>
                <a:cs typeface="Sakkal Majalla" panose="02000000000000000000" pitchFamily="2" charset="-78"/>
              </a:rPr>
              <a:t> 160 </a:t>
            </a:r>
            <a:r>
              <a:rPr dirty="0" err="1">
                <a:latin typeface="Sakkal Majalla" panose="02000000000000000000" pitchFamily="2" charset="-78"/>
                <a:cs typeface="Sakkal Majalla" panose="02000000000000000000" pitchFamily="2" charset="-78"/>
              </a:rPr>
              <a:t>لتر</a:t>
            </a:r>
            <a:r>
              <a:rPr lang="ar-EG"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ثانية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للمريض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الواحد</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سالبة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الضغط</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(12 </a:t>
            </a:r>
            <a:r>
              <a:rPr dirty="0" err="1">
                <a:latin typeface="Sakkal Majalla" panose="02000000000000000000" pitchFamily="2" charset="-78"/>
                <a:cs typeface="Sakkal Majalla" panose="02000000000000000000" pitchFamily="2" charset="-78"/>
              </a:rPr>
              <a:t>تغييرًا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للهواء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الواحدة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والتحكم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اتجاه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تدفُّق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الهواء</a:t>
            </a:r>
            <a:r>
              <a:rPr dirty="0">
                <a:latin typeface="Sakkal Majalla" panose="02000000000000000000" pitchFamily="2" charset="-78"/>
                <a:cs typeface="Sakkal Majalla" panose="02000000000000000000" pitchFamily="2" charset="-78"/>
              </a:rPr>
              <a:t>.</a:t>
            </a:r>
            <a:endParaRPr lang="hu-HU" dirty="0">
              <a:latin typeface="Sakkal Majalla" panose="02000000000000000000" pitchFamily="2" charset="-78"/>
              <a:cs typeface="Sakkal Majalla" panose="02000000000000000000" pitchFamily="2" charset="-78"/>
            </a:endParaRPr>
          </a:p>
          <a:p>
            <a:pPr marL="370204" indent="-370204" rtl="1">
              <a:spcBef>
                <a:spcPts val="0"/>
              </a:spcBef>
              <a:buClr>
                <a:srgbClr val="729E03"/>
              </a:buClr>
              <a:buSzPts val="2400"/>
              <a:buFont typeface="Arial"/>
              <a:buChar char="•"/>
            </a:pPr>
            <a:endParaRPr dirty="0">
              <a:latin typeface="Sakkal Majalla" panose="02000000000000000000" pitchFamily="2" charset="-78"/>
              <a:cs typeface="Sakkal Majalla" panose="02000000000000000000" pitchFamily="2" charset="-78"/>
            </a:endParaRPr>
          </a:p>
          <a:p>
            <a:pPr marL="370204" indent="-370204" rtl="1">
              <a:spcBef>
                <a:spcPts val="0"/>
              </a:spcBef>
              <a:buClr>
                <a:srgbClr val="729E03"/>
              </a:buClr>
              <a:buSzPts val="2400"/>
              <a:buFont typeface="Arial"/>
              <a:buChar char="•"/>
            </a:pPr>
            <a:r>
              <a:rPr dirty="0" err="1">
                <a:solidFill>
                  <a:schemeClr val="accent3"/>
                </a:solidFill>
                <a:latin typeface="Sakkal Majalla" panose="02000000000000000000" pitchFamily="2" charset="-78"/>
                <a:ea typeface="Source Sans Pro Bold"/>
                <a:cs typeface="Sakkal Majalla" panose="02000000000000000000" pitchFamily="2" charset="-78"/>
              </a:rPr>
              <a:t>معدات</a:t>
            </a:r>
            <a:r>
              <a:rPr dirty="0">
                <a:solidFill>
                  <a:schemeClr val="accent3"/>
                </a:solidFill>
                <a:latin typeface="Sakkal Majalla" panose="02000000000000000000" pitchFamily="2" charset="-78"/>
                <a:ea typeface="Source Sans Pro Bold"/>
                <a:cs typeface="Sakkal Majalla" panose="02000000000000000000" pitchFamily="2" charset="-78"/>
              </a:rPr>
              <a:t> </a:t>
            </a:r>
            <a:r>
              <a:rPr dirty="0" err="1">
                <a:solidFill>
                  <a:schemeClr val="accent3"/>
                </a:solidFill>
                <a:latin typeface="Sakkal Majalla" panose="02000000000000000000" pitchFamily="2" charset="-78"/>
                <a:ea typeface="Source Sans Pro Bold"/>
                <a:cs typeface="Sakkal Majalla" panose="02000000000000000000" pitchFamily="2" charset="-78"/>
              </a:rPr>
              <a:t>الوقاية</a:t>
            </a:r>
            <a:r>
              <a:rPr dirty="0">
                <a:solidFill>
                  <a:schemeClr val="accent3"/>
                </a:solidFill>
                <a:latin typeface="Sakkal Majalla" panose="02000000000000000000" pitchFamily="2" charset="-78"/>
                <a:ea typeface="Source Sans Pro Bold"/>
                <a:cs typeface="Sakkal Majalla" panose="02000000000000000000" pitchFamily="2" charset="-78"/>
              </a:rPr>
              <a:t> </a:t>
            </a:r>
            <a:r>
              <a:rPr dirty="0" err="1">
                <a:solidFill>
                  <a:schemeClr val="accent3"/>
                </a:solidFill>
                <a:latin typeface="Sakkal Majalla" panose="02000000000000000000" pitchFamily="2" charset="-78"/>
                <a:ea typeface="Source Sans Pro Bold"/>
                <a:cs typeface="Sakkal Majalla" panose="02000000000000000000" pitchFamily="2" charset="-78"/>
              </a:rPr>
              <a:t>الشخصية</a:t>
            </a:r>
            <a:r>
              <a:rPr lang="ar-EG" dirty="0">
                <a:solidFill>
                  <a:schemeClr val="accent3"/>
                </a:solidFill>
                <a:latin typeface="Sakkal Majalla" panose="02000000000000000000" pitchFamily="2" charset="-78"/>
                <a:ea typeface="Source Sans Pro Bold"/>
                <a:cs typeface="Sakkal Majalla" panose="02000000000000000000" pitchFamily="2" charset="-78"/>
              </a:rPr>
              <a:t>:</a:t>
            </a:r>
            <a:r>
              <a:rPr lang="ar-EG" dirty="0">
                <a:latin typeface="Sakkal Majalla" panose="02000000000000000000" pitchFamily="2" charset="-78"/>
                <a:cs typeface="Sakkal Majalla" panose="02000000000000000000" pitchFamily="2" charset="-78"/>
              </a:rPr>
              <a:t> (</a:t>
            </a:r>
            <a:r>
              <a:rPr lang="en-US" dirty="0">
                <a:latin typeface="Sakkal Majalla" panose="02000000000000000000" pitchFamily="2" charset="-78"/>
                <a:cs typeface="Sakkal Majalla" panose="02000000000000000000" pitchFamily="2" charset="-78"/>
              </a:rPr>
              <a:t>n95، FFP2، FFP3، </a:t>
            </a:r>
            <a:r>
              <a:rPr lang="ar-EG" dirty="0">
                <a:latin typeface="Sakkal Majalla" panose="02000000000000000000" pitchFamily="2" charset="-78"/>
                <a:cs typeface="Sakkal Majalla" panose="02000000000000000000" pitchFamily="2" charset="-78"/>
              </a:rPr>
              <a:t>أو ما يعادلها)</a:t>
            </a:r>
            <a:r>
              <a:rPr lang="en-US"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a:t>
            </a:r>
          </a:p>
        </p:txBody>
      </p:sp>
      <p:sp>
        <p:nvSpPr>
          <p:cNvPr id="935" name="Google Shape;266;p2"/>
          <p:cNvSpPr txBox="1"/>
          <p:nvPr/>
        </p:nvSpPr>
        <p:spPr>
          <a:xfrm>
            <a:off x="440280" y="5664837"/>
            <a:ext cx="11311441" cy="28190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699" tIns="45699" rIns="45699" bIns="45699" rtlCol="1">
            <a:spAutoFit/>
          </a:bodyPr>
          <a:lstStyle>
            <a:lvl1pPr algn="r" rtl="1">
              <a:defRPr sz="1200" u="sng">
                <a:solidFill>
                  <a:srgbClr val="0563C1"/>
                </a:solidFill>
                <a:uFill>
                  <a:solidFill>
                    <a:srgbClr val="0563C1"/>
                  </a:solidFill>
                </a:uFill>
                <a:latin typeface="+mn-lt"/>
                <a:ea typeface="+mn-ea"/>
                <a:cs typeface="+mn-cs"/>
                <a:sym typeface="Source Sans Pro Regular"/>
                <a:hlinkClick r:id="rId3"/>
              </a:defRPr>
            </a:lvl1pPr>
          </a:lstStyle>
          <a:p>
            <a:pPr rtl="1">
              <a:defRPr>
                <a:solidFill>
                  <a:srgbClr val="000000"/>
                </a:solidFill>
                <a:uFillTx/>
              </a:defRPr>
            </a:pPr>
            <a:r>
              <a:t>https://www.who.int/publications-detail/infection-prevention-and-control-during-health-care-when-novel-coronavirus-(ncov)-infection-is-suspected-20200125</a:t>
            </a:r>
          </a:p>
        </p:txBody>
      </p:sp>
      <p:sp>
        <p:nvSpPr>
          <p:cNvPr id="2" name="Title 1">
            <a:extLst>
              <a:ext uri="{FF2B5EF4-FFF2-40B4-BE49-F238E27FC236}">
                <a16:creationId xmlns:a16="http://schemas.microsoft.com/office/drawing/2014/main" id="{F790EADF-AD77-3467-D023-D93D3E2264DB}"/>
              </a:ext>
            </a:extLst>
          </p:cNvPr>
          <p:cNvSpPr txBox="1">
            <a:spLocks/>
          </p:cNvSpPr>
          <p:nvPr/>
        </p:nvSpPr>
        <p:spPr>
          <a:xfrm>
            <a:off x="138854" y="92028"/>
            <a:ext cx="9248986" cy="505379"/>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ما التدابير التي تمثل احتياطات مكافحة العدوى المنقولة بالهواء؟</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1" name="Picture 2" descr="Picture 2"/>
          <p:cNvPicPr>
            <a:picLocks noChangeAspect="1"/>
          </p:cNvPicPr>
          <p:nvPr/>
        </p:nvPicPr>
        <p:blipFill>
          <a:blip r:embed="rId2"/>
          <a:stretch>
            <a:fillRect/>
          </a:stretch>
        </p:blipFill>
        <p:spPr>
          <a:xfrm>
            <a:off x="4191182" y="823103"/>
            <a:ext cx="3809636" cy="5211795"/>
          </a:xfrm>
          <a:prstGeom prst="rect">
            <a:avLst/>
          </a:prstGeom>
          <a:ln w="12700">
            <a:miter lim="400000"/>
          </a:ln>
        </p:spPr>
      </p:pic>
      <p:sp>
        <p:nvSpPr>
          <p:cNvPr id="2" name="Title 1">
            <a:extLst>
              <a:ext uri="{FF2B5EF4-FFF2-40B4-BE49-F238E27FC236}">
                <a16:creationId xmlns:a16="http://schemas.microsoft.com/office/drawing/2014/main" id="{231892A5-C62D-B253-989F-CD56141230E4}"/>
              </a:ext>
            </a:extLst>
          </p:cNvPr>
          <p:cNvSpPr txBox="1">
            <a:spLocks/>
          </p:cNvSpPr>
          <p:nvPr/>
        </p:nvSpPr>
        <p:spPr>
          <a:xfrm>
            <a:off x="-114299" y="-103908"/>
            <a:ext cx="10172699" cy="727363"/>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2800" b="1" dirty="0">
                <a:latin typeface="Sakkal Majalla" panose="02000000000000000000" pitchFamily="2" charset="-78"/>
                <a:cs typeface="Sakkal Majalla" panose="02000000000000000000" pitchFamily="2" charset="-78"/>
              </a:rPr>
              <a:t>خطوات ارتداء معدات الوقاية الشخصية وفقًا لاحتياطات مكافحة انتقال العدوى عن طريق التلامس/ عن طريق الرذاذ:</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 name="Shape 794"/>
          <p:cNvSpPr txBox="1">
            <a:spLocks noGrp="1"/>
          </p:cNvSpPr>
          <p:nvPr>
            <p:ph type="body" sz="half" idx="1"/>
          </p:nvPr>
        </p:nvSpPr>
        <p:spPr>
          <a:xfrm>
            <a:off x="4368145" y="1838325"/>
            <a:ext cx="7256296" cy="3181351"/>
          </a:xfrm>
          <a:prstGeom prst="rect">
            <a:avLst/>
          </a:prstGeom>
        </p:spPr>
        <p:txBody>
          <a:bodyPr lIns="0" tIns="0" rIns="0" bIns="0" rtlCol="1">
            <a:normAutofit/>
          </a:bodyPr>
          <a:lstStyle/>
          <a:p>
            <a:pPr marL="896111" indent="-896111" defTabSz="283535" rtl="1">
              <a:spcBef>
                <a:spcPts val="1700"/>
              </a:spcBef>
              <a:buClr>
                <a:srgbClr val="729E03"/>
              </a:buClr>
              <a:buSzPct val="100000"/>
              <a:buAutoNum type="arabicPeriod"/>
              <a:defRPr sz="2744"/>
            </a:pPr>
            <a:r>
              <a:rPr lang="ar" dirty="0">
                <a:latin typeface="Sakkal Majalla" panose="02000000000000000000" pitchFamily="2" charset="-78"/>
                <a:cs typeface="Sakkal Majalla" panose="02000000000000000000" pitchFamily="2" charset="-78"/>
              </a:rPr>
              <a:t>الوقاية من العدوى ومكافحتها أمرٌ ضروري للجميع - مُقدمي الرعاية، والمرضى، والأسرة، والمجتمع المحلي.</a:t>
            </a:r>
          </a:p>
          <a:p>
            <a:pPr marL="896111" indent="-896111" defTabSz="283535" rtl="1">
              <a:spcBef>
                <a:spcPts val="1700"/>
              </a:spcBef>
              <a:buClr>
                <a:srgbClr val="729E03"/>
              </a:buClr>
              <a:buSzPct val="100000"/>
              <a:buAutoNum type="arabicPeriod"/>
              <a:defRPr sz="2744"/>
            </a:pPr>
            <a:r>
              <a:rPr dirty="0" err="1">
                <a:latin typeface="Sakkal Majalla" panose="02000000000000000000" pitchFamily="2" charset="-78"/>
                <a:cs typeface="Sakkal Majalla" panose="02000000000000000000" pitchFamily="2" charset="-78"/>
              </a:rPr>
              <a:t>استخدم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يستوجبها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والمُمرض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896111" indent="-896111" defTabSz="283535" rtl="1">
              <a:spcBef>
                <a:spcPts val="1700"/>
              </a:spcBef>
              <a:buClr>
                <a:srgbClr val="729E03"/>
              </a:buClr>
              <a:buSzPct val="100000"/>
              <a:buAutoNum type="arabicPeriod"/>
              <a:defRPr sz="2744"/>
            </a:pPr>
            <a:r>
              <a:rPr dirty="0" err="1">
                <a:latin typeface="Sakkal Majalla" panose="02000000000000000000" pitchFamily="2" charset="-78"/>
                <a:cs typeface="Sakkal Majalla" panose="02000000000000000000" pitchFamily="2" charset="-78"/>
              </a:rPr>
              <a:t>تُستخدم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انتقال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دائمًا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بالإضافة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القياسية</a:t>
            </a:r>
            <a:r>
              <a:rPr dirty="0">
                <a:latin typeface="Sakkal Majalla" panose="02000000000000000000" pitchFamily="2" charset="-78"/>
                <a:cs typeface="Sakkal Majalla" panose="02000000000000000000" pitchFamily="2" charset="-78"/>
              </a:rPr>
              <a:t>.</a:t>
            </a:r>
          </a:p>
        </p:txBody>
      </p:sp>
      <p:sp>
        <p:nvSpPr>
          <p:cNvPr id="2" name="TextBox 1">
            <a:extLst>
              <a:ext uri="{FF2B5EF4-FFF2-40B4-BE49-F238E27FC236}">
                <a16:creationId xmlns:a16="http://schemas.microsoft.com/office/drawing/2014/main" id="{E4311CDB-8D93-88AA-8796-D9FDF6B095CD}"/>
              </a:ext>
            </a:extLst>
          </p:cNvPr>
          <p:cNvSpPr txBox="1"/>
          <p:nvPr/>
        </p:nvSpPr>
        <p:spPr>
          <a:xfrm>
            <a:off x="409904" y="710706"/>
            <a:ext cx="2387109" cy="584773"/>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3200" b="1" i="0" u="none" strike="noStrike" cap="none" spc="0" normalizeH="0" baseline="0" dirty="0">
                <a:ln>
                  <a:noFill/>
                </a:ln>
                <a:solidFill>
                  <a:schemeClr val="bg1"/>
                </a:solidFill>
                <a:effectLst/>
                <a:uFillTx/>
                <a:latin typeface="Calibri"/>
                <a:ea typeface="Calibri"/>
                <a:cs typeface="Calibri"/>
                <a:sym typeface="Calibri"/>
              </a:rPr>
              <a:t>الرسائل الرئيسية</a:t>
            </a:r>
            <a:endParaRPr kumimoji="0" lang="en-US" sz="3200" b="1"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 name="Title 1"/>
          <p:cNvSpPr txBox="1">
            <a:spLocks noGrp="1"/>
          </p:cNvSpPr>
          <p:nvPr>
            <p:ph type="body" sz="half" idx="1"/>
          </p:nvPr>
        </p:nvSpPr>
        <p:spPr>
          <a:prstGeom prst="rect">
            <a:avLst/>
          </a:prstGeom>
        </p:spPr>
        <p:txBody>
          <a:bodyPr lIns="54864" tIns="54864" rIns="54864" bIns="54864"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4. المراجع والمبادئ التوجيهية</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 name="Content Placeholder 3"/>
          <p:cNvSpPr txBox="1"/>
          <p:nvPr/>
        </p:nvSpPr>
        <p:spPr>
          <a:xfrm>
            <a:off x="4296076" y="584799"/>
            <a:ext cx="7287764" cy="59170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l" rtl="0">
              <a:spcBef>
                <a:spcPts val="300"/>
              </a:spcBef>
              <a:defRPr sz="1600">
                <a:solidFill>
                  <a:srgbClr val="002060"/>
                </a:solidFill>
                <a:latin typeface="+mn-lt"/>
                <a:ea typeface="+mn-ea"/>
                <a:cs typeface="+mn-cs"/>
                <a:sym typeface="Source Sans Pro Regular"/>
              </a:defRPr>
            </a:pPr>
            <a:r>
              <a:rPr lang="ar" sz="1600" dirty="0"/>
              <a:t>Standard precautions in health care: Aide-memoire, WHO Oct 2007</a:t>
            </a:r>
            <a:br>
              <a:rPr sz="1600" dirty="0"/>
            </a:br>
            <a:r>
              <a:rPr lang="ar" sz="1600" u="sng" dirty="0">
                <a:solidFill>
                  <a:srgbClr val="0563C1"/>
                </a:solidFill>
                <a:uFill>
                  <a:solidFill>
                    <a:srgbClr val="0563C1"/>
                  </a:solidFill>
                </a:uFill>
                <a:hlinkClick r:id="rId2"/>
              </a:rPr>
              <a:t>https://www.who.int/publications/m/item/standard-precautions-in-health-care</a:t>
            </a:r>
            <a:endParaRPr sz="1600" dirty="0">
              <a:solidFill>
                <a:srgbClr val="10253F"/>
              </a:solidFill>
            </a:endParaRPr>
          </a:p>
          <a:p>
            <a:pPr algn="r" rtl="0">
              <a:spcBef>
                <a:spcPts val="500"/>
              </a:spcBef>
              <a:defRPr sz="1600">
                <a:solidFill>
                  <a:srgbClr val="FF0000"/>
                </a:solidFill>
                <a:latin typeface="+mn-lt"/>
                <a:ea typeface="+mn-ea"/>
                <a:cs typeface="+mn-cs"/>
                <a:sym typeface="Source Sans Pro Regular"/>
              </a:defRPr>
            </a:pPr>
            <a:endParaRPr sz="1600" dirty="0">
              <a:solidFill>
                <a:srgbClr val="10253F"/>
              </a:solidFill>
            </a:endParaRPr>
          </a:p>
          <a:p>
            <a:pPr algn="l" rtl="0">
              <a:spcBef>
                <a:spcPts val="300"/>
              </a:spcBef>
              <a:defRPr sz="1600">
                <a:solidFill>
                  <a:srgbClr val="10253F"/>
                </a:solidFill>
                <a:latin typeface="+mn-lt"/>
                <a:ea typeface="+mn-ea"/>
                <a:cs typeface="+mn-cs"/>
                <a:sym typeface="Source Sans Pro Regular"/>
              </a:defRPr>
            </a:pPr>
            <a:r>
              <a:rPr lang="ar" sz="1600" dirty="0"/>
              <a:t>Hand Hygiene: Why, How &amp; When?</a:t>
            </a:r>
            <a:endParaRPr sz="1600" dirty="0">
              <a:latin typeface="Arial"/>
              <a:ea typeface="Arial"/>
              <a:cs typeface="Arial"/>
              <a:sym typeface="Arial"/>
            </a:endParaRPr>
          </a:p>
          <a:p>
            <a:pPr algn="l" rtl="0">
              <a:spcBef>
                <a:spcPts val="300"/>
              </a:spcBef>
              <a:defRPr sz="1600">
                <a:solidFill>
                  <a:srgbClr val="10253F"/>
                </a:solidFill>
                <a:latin typeface="+mn-lt"/>
                <a:ea typeface="+mn-ea"/>
                <a:cs typeface="+mn-cs"/>
                <a:sym typeface="Source Sans Pro Regular"/>
              </a:defRPr>
            </a:pPr>
            <a:r>
              <a:rPr lang="ar" sz="1600" u="sng" dirty="0">
                <a:solidFill>
                  <a:srgbClr val="0563C1"/>
                </a:solidFill>
                <a:uFill>
                  <a:solidFill>
                    <a:srgbClr val="0563C1"/>
                  </a:solidFill>
                </a:uFill>
                <a:hlinkClick r:id="rId3"/>
              </a:rPr>
              <a:t>https://cdn.who.int/media/docs/default-source/documents/health-topics/hand-hygiene-why-how-and-when-brochure.pdf?sfvrsn=9b52e145_2&amp;download=true</a:t>
            </a:r>
            <a:r>
              <a:rPr lang="ar" sz="1600" dirty="0"/>
              <a:t>  </a:t>
            </a:r>
            <a:endParaRPr sz="1600" dirty="0">
              <a:latin typeface="Arial"/>
              <a:ea typeface="Arial"/>
              <a:cs typeface="Arial"/>
              <a:sym typeface="Arial"/>
            </a:endParaRPr>
          </a:p>
          <a:p>
            <a:pPr algn="l" rtl="0">
              <a:spcBef>
                <a:spcPts val="500"/>
              </a:spcBef>
              <a:defRPr sz="1600">
                <a:solidFill>
                  <a:srgbClr val="10253F"/>
                </a:solidFill>
                <a:latin typeface="+mn-lt"/>
                <a:ea typeface="+mn-ea"/>
                <a:cs typeface="+mn-cs"/>
                <a:sym typeface="Source Sans Pro Regular"/>
              </a:defRPr>
            </a:pPr>
            <a:endParaRPr sz="1600" dirty="0">
              <a:latin typeface="Arial"/>
              <a:ea typeface="Arial"/>
              <a:cs typeface="Arial"/>
              <a:sym typeface="Arial"/>
            </a:endParaRPr>
          </a:p>
          <a:p>
            <a:pPr algn="l" rtl="0">
              <a:spcBef>
                <a:spcPts val="300"/>
              </a:spcBef>
              <a:defRPr sz="1600">
                <a:solidFill>
                  <a:srgbClr val="002060"/>
                </a:solidFill>
                <a:latin typeface="+mn-lt"/>
                <a:ea typeface="+mn-ea"/>
                <a:cs typeface="+mn-cs"/>
                <a:sym typeface="Source Sans Pro Regular"/>
              </a:defRPr>
            </a:pPr>
            <a:r>
              <a:rPr lang="ar" sz="1600" dirty="0"/>
              <a:t>My 5 Moments for Hand Hygiene. World Health Organization. </a:t>
            </a:r>
          </a:p>
          <a:p>
            <a:pPr algn="l" rtl="0">
              <a:spcBef>
                <a:spcPts val="300"/>
              </a:spcBef>
              <a:defRPr sz="1600">
                <a:solidFill>
                  <a:srgbClr val="10253F"/>
                </a:solidFill>
                <a:latin typeface="+mn-lt"/>
                <a:ea typeface="+mn-ea"/>
                <a:cs typeface="+mn-cs"/>
                <a:sym typeface="Source Sans Pro Regular"/>
              </a:defRPr>
            </a:pPr>
            <a:r>
              <a:rPr lang="ar" sz="1600" u="sng" dirty="0">
                <a:solidFill>
                  <a:srgbClr val="0563C1"/>
                </a:solidFill>
                <a:uFill>
                  <a:solidFill>
                    <a:srgbClr val="0563C1"/>
                  </a:solidFill>
                </a:uFill>
                <a:hlinkClick r:id="rId4"/>
              </a:rPr>
              <a:t>https://www.who.int/gpsc/5may/Your_5_Moments_For_Hand_Hygiene_Poster.pdf</a:t>
            </a:r>
          </a:p>
          <a:p>
            <a:pPr algn="l" rtl="0">
              <a:spcBef>
                <a:spcPts val="500"/>
              </a:spcBef>
              <a:defRPr sz="1600">
                <a:solidFill>
                  <a:srgbClr val="10253F"/>
                </a:solidFill>
                <a:latin typeface="+mn-lt"/>
                <a:ea typeface="+mn-ea"/>
                <a:cs typeface="+mn-cs"/>
                <a:sym typeface="Source Sans Pro Regular"/>
              </a:defRPr>
            </a:pPr>
            <a:endParaRPr sz="1600" u="sng" dirty="0">
              <a:solidFill>
                <a:srgbClr val="0563C1"/>
              </a:solidFill>
              <a:uFill>
                <a:solidFill>
                  <a:srgbClr val="0563C1"/>
                </a:solidFill>
              </a:uFill>
              <a:hlinkClick r:id="rId4"/>
            </a:endParaRPr>
          </a:p>
          <a:p>
            <a:pPr algn="l" rtl="0">
              <a:spcBef>
                <a:spcPts val="300"/>
              </a:spcBef>
              <a:defRPr sz="1600">
                <a:solidFill>
                  <a:srgbClr val="10253F"/>
                </a:solidFill>
                <a:latin typeface="+mn-lt"/>
                <a:ea typeface="+mn-ea"/>
                <a:cs typeface="+mn-cs"/>
                <a:sym typeface="Source Sans Pro Regular"/>
              </a:defRPr>
            </a:pPr>
            <a:r>
              <a:rPr lang="ar" sz="1600" dirty="0"/>
              <a:t>Personal protective equipment for use in a filovirus disease outbreak Rapid advice guideline, WHO 2016 </a:t>
            </a:r>
            <a:r>
              <a:rPr lang="ar" sz="1600" u="sng" dirty="0">
                <a:solidFill>
                  <a:srgbClr val="0563C1"/>
                </a:solidFill>
                <a:uFill>
                  <a:solidFill>
                    <a:srgbClr val="0563C1"/>
                  </a:solidFill>
                </a:uFill>
                <a:hlinkClick r:id="rId5"/>
              </a:rPr>
              <a:t>http://apps.who.int/iris/bitstream/10665/251426/1/9789241549721-eng.pdf?ua=1</a:t>
            </a:r>
            <a:r>
              <a:rPr lang="ar" sz="1600" dirty="0"/>
              <a:t> </a:t>
            </a:r>
          </a:p>
          <a:p>
            <a:pPr algn="l" rtl="0">
              <a:spcBef>
                <a:spcPts val="500"/>
              </a:spcBef>
              <a:defRPr sz="1600">
                <a:solidFill>
                  <a:srgbClr val="10253F"/>
                </a:solidFill>
                <a:latin typeface="+mn-lt"/>
                <a:ea typeface="+mn-ea"/>
                <a:cs typeface="+mn-cs"/>
                <a:sym typeface="Source Sans Pro Regular"/>
              </a:defRPr>
            </a:pPr>
            <a:endParaRPr sz="1600" dirty="0"/>
          </a:p>
          <a:p>
            <a:pPr algn="l" rtl="0">
              <a:spcBef>
                <a:spcPts val="300"/>
              </a:spcBef>
              <a:defRPr sz="1600">
                <a:solidFill>
                  <a:srgbClr val="10253F"/>
                </a:solidFill>
                <a:latin typeface="+mn-lt"/>
                <a:ea typeface="+mn-ea"/>
                <a:cs typeface="+mn-cs"/>
                <a:sym typeface="Source Sans Pro Regular"/>
              </a:defRPr>
            </a:pPr>
            <a:r>
              <a:rPr lang="ar" sz="1600" dirty="0"/>
              <a:t>Decontamination and Reprocessing of Medical Devices for Health-care Facilities</a:t>
            </a:r>
            <a:endParaRPr sz="1600" dirty="0">
              <a:latin typeface="Arial"/>
              <a:ea typeface="Arial"/>
              <a:cs typeface="Arial"/>
              <a:sym typeface="Arial"/>
            </a:endParaRPr>
          </a:p>
          <a:p>
            <a:pPr algn="l" rtl="0">
              <a:spcBef>
                <a:spcPts val="300"/>
              </a:spcBef>
              <a:defRPr sz="1600">
                <a:solidFill>
                  <a:srgbClr val="10253F"/>
                </a:solidFill>
                <a:latin typeface="+mn-lt"/>
                <a:ea typeface="+mn-ea"/>
                <a:cs typeface="+mn-cs"/>
                <a:sym typeface="Source Sans Pro Regular"/>
              </a:defRPr>
            </a:pPr>
            <a:r>
              <a:rPr lang="ar" sz="1600" u="sng" dirty="0">
                <a:solidFill>
                  <a:srgbClr val="0563C1"/>
                </a:solidFill>
                <a:uFill>
                  <a:solidFill>
                    <a:srgbClr val="0563C1"/>
                  </a:solidFill>
                </a:uFill>
                <a:hlinkClick r:id="rId6"/>
              </a:rPr>
              <a:t>https://apps.who.int/iris/rest/bitstreams/1061263/retrieve</a:t>
            </a:r>
          </a:p>
          <a:p>
            <a:pPr algn="l" rtl="0">
              <a:spcBef>
                <a:spcPts val="500"/>
              </a:spcBef>
              <a:defRPr sz="1600">
                <a:solidFill>
                  <a:srgbClr val="10253F"/>
                </a:solidFill>
                <a:latin typeface="+mn-lt"/>
                <a:ea typeface="+mn-ea"/>
                <a:cs typeface="+mn-cs"/>
                <a:sym typeface="Source Sans Pro Regular"/>
              </a:defRPr>
            </a:pPr>
            <a:endParaRPr sz="1600" u="sng" dirty="0">
              <a:solidFill>
                <a:srgbClr val="0563C1"/>
              </a:solidFill>
              <a:uFill>
                <a:solidFill>
                  <a:srgbClr val="0563C1"/>
                </a:solidFill>
              </a:uFill>
              <a:hlinkClick r:id="rId6"/>
            </a:endParaRPr>
          </a:p>
          <a:p>
            <a:pPr algn="l" rtl="0">
              <a:defRPr sz="1600">
                <a:solidFill>
                  <a:srgbClr val="3C4245"/>
                </a:solidFill>
                <a:latin typeface="+mn-lt"/>
                <a:ea typeface="+mn-ea"/>
                <a:cs typeface="+mn-cs"/>
                <a:sym typeface="Source Sans Pro Regular"/>
              </a:defRPr>
            </a:pPr>
            <a:r>
              <a:rPr lang="ar" sz="1600" dirty="0"/>
              <a:t>COVID-19 information for health workers and administrators</a:t>
            </a:r>
            <a:endParaRPr sz="1600" dirty="0">
              <a:solidFill>
                <a:srgbClr val="10253F"/>
              </a:solidFill>
            </a:endParaRPr>
          </a:p>
          <a:p>
            <a:pPr algn="l" rtl="0">
              <a:defRPr sz="1600">
                <a:solidFill>
                  <a:srgbClr val="10253F"/>
                </a:solidFill>
                <a:latin typeface="+mn-lt"/>
                <a:ea typeface="+mn-ea"/>
                <a:cs typeface="+mn-cs"/>
                <a:sym typeface="Source Sans Pro Regular"/>
              </a:defRPr>
            </a:pPr>
            <a:r>
              <a:rPr lang="ar" sz="1600" u="sng" dirty="0">
                <a:solidFill>
                  <a:srgbClr val="0563C1"/>
                </a:solidFill>
                <a:uFill>
                  <a:solidFill>
                    <a:srgbClr val="0563C1"/>
                  </a:solidFill>
                </a:uFill>
                <a:hlinkClick r:id="rId7"/>
              </a:rPr>
              <a:t>https://www.who.int/teams/risk-communication/health-workers-and-administrators</a:t>
            </a:r>
          </a:p>
          <a:p>
            <a:pPr algn="l" rtl="0">
              <a:spcBef>
                <a:spcPts val="500"/>
              </a:spcBef>
              <a:defRPr sz="1600">
                <a:solidFill>
                  <a:srgbClr val="10253F"/>
                </a:solidFill>
                <a:latin typeface="+mn-lt"/>
                <a:ea typeface="+mn-ea"/>
                <a:cs typeface="+mn-cs"/>
                <a:sym typeface="Source Sans Pro Regular"/>
              </a:defRPr>
            </a:pPr>
            <a:endParaRPr sz="1600" u="sng" dirty="0">
              <a:solidFill>
                <a:srgbClr val="0563C1"/>
              </a:solidFill>
              <a:uFill>
                <a:solidFill>
                  <a:srgbClr val="0563C1"/>
                </a:solidFill>
              </a:uFill>
              <a:hlinkClick r:id="rId7"/>
            </a:endParaRPr>
          </a:p>
        </p:txBody>
      </p:sp>
      <p:sp>
        <p:nvSpPr>
          <p:cNvPr id="2" name="TextBox 1">
            <a:extLst>
              <a:ext uri="{FF2B5EF4-FFF2-40B4-BE49-F238E27FC236}">
                <a16:creationId xmlns:a16="http://schemas.microsoft.com/office/drawing/2014/main" id="{86994F23-7B55-7EF0-00A1-8E7824830E9E}"/>
              </a:ext>
            </a:extLst>
          </p:cNvPr>
          <p:cNvSpPr txBox="1"/>
          <p:nvPr/>
        </p:nvSpPr>
        <p:spPr>
          <a:xfrm>
            <a:off x="-4408" y="403916"/>
            <a:ext cx="2914650" cy="954105"/>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kumimoji="0" lang="ar-EG" sz="2800" b="1" i="0" u="none" strike="noStrike" cap="none" spc="0" normalizeH="0" baseline="0" dirty="0">
                <a:ln>
                  <a:noFill/>
                </a:ln>
                <a:solidFill>
                  <a:schemeClr val="bg1"/>
                </a:solidFill>
                <a:effectLst/>
                <a:uFillTx/>
                <a:latin typeface="+mj-lt"/>
                <a:ea typeface="+mj-ea"/>
                <a:cs typeface="+mj-cs"/>
                <a:sym typeface="Calibri"/>
              </a:rPr>
              <a:t>المراجع والمبادئ التوجيهية</a:t>
            </a:r>
            <a:endParaRPr kumimoji="0" lang="en-US" sz="2800" b="1" i="0" u="none" strike="noStrike" cap="none" spc="0" normalizeH="0" baseline="0" dirty="0">
              <a:ln>
                <a:noFill/>
              </a:ln>
              <a:solidFill>
                <a:schemeClr val="bg1"/>
              </a:solidFill>
              <a:effectLst/>
              <a:uFillTx/>
              <a:latin typeface="+mj-lt"/>
              <a:ea typeface="+mj-ea"/>
              <a:cs typeface="+mj-cs"/>
              <a:sym typeface="Calibri"/>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9" name="Title 1"/>
          <p:cNvSpPr txBox="1">
            <a:spLocks noGrp="1"/>
          </p:cNvSpPr>
          <p:nvPr>
            <p:ph type="body" sz="half" idx="1"/>
          </p:nvPr>
        </p:nvSpPr>
        <p:spPr>
          <a:prstGeom prst="rect">
            <a:avLst/>
          </a:prstGeom>
        </p:spPr>
        <p:txBody>
          <a:bodyPr lIns="54864" tIns="54864" rIns="54864" bIns="54864"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5. موارد تعلُّم إضافية</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 name="Content Placeholder 2"/>
          <p:cNvSpPr txBox="1">
            <a:spLocks noGrp="1"/>
          </p:cNvSpPr>
          <p:nvPr>
            <p:ph type="body" idx="1"/>
          </p:nvPr>
        </p:nvSpPr>
        <p:spPr>
          <a:xfrm>
            <a:off x="4199978" y="1354989"/>
            <a:ext cx="7529514" cy="4148022"/>
          </a:xfrm>
          <a:prstGeom prst="rect">
            <a:avLst/>
          </a:prstGeom>
        </p:spPr>
        <p:txBody>
          <a:bodyPr rtlCol="1">
            <a:normAutofit lnSpcReduction="10000"/>
          </a:bodyPr>
          <a:lstStyle/>
          <a:p>
            <a:pPr algn="r">
              <a:defRPr sz="2000"/>
            </a:pPr>
            <a:r>
              <a:rPr dirty="0" err="1"/>
              <a:t>لمزيد</a:t>
            </a:r>
            <a:r>
              <a:rPr dirty="0"/>
              <a:t> </a:t>
            </a:r>
            <a:r>
              <a:rPr dirty="0" err="1"/>
              <a:t>من</a:t>
            </a:r>
            <a:r>
              <a:rPr dirty="0"/>
              <a:t> </a:t>
            </a:r>
            <a:r>
              <a:rPr dirty="0" err="1"/>
              <a:t>المعلومات</a:t>
            </a:r>
            <a:r>
              <a:rPr dirty="0"/>
              <a:t>، </a:t>
            </a:r>
            <a:r>
              <a:rPr dirty="0" err="1"/>
              <a:t>يمكنك</a:t>
            </a:r>
            <a:r>
              <a:rPr dirty="0"/>
              <a:t> </a:t>
            </a:r>
            <a:r>
              <a:rPr dirty="0" err="1"/>
              <a:t>استعراض</a:t>
            </a:r>
            <a:r>
              <a:rPr dirty="0"/>
              <a:t> </a:t>
            </a:r>
            <a:r>
              <a:rPr dirty="0" err="1"/>
              <a:t>الدورات</a:t>
            </a:r>
            <a:r>
              <a:rPr dirty="0"/>
              <a:t> </a:t>
            </a:r>
            <a:r>
              <a:rPr dirty="0" err="1"/>
              <a:t>التدريبية</a:t>
            </a:r>
            <a:r>
              <a:rPr dirty="0"/>
              <a:t> </a:t>
            </a:r>
            <a:r>
              <a:rPr dirty="0" err="1"/>
              <a:t>التالية</a:t>
            </a:r>
            <a:r>
              <a:rPr dirty="0"/>
              <a:t> </a:t>
            </a:r>
            <a:r>
              <a:rPr dirty="0" err="1"/>
              <a:t>المتاحة</a:t>
            </a:r>
            <a:r>
              <a:rPr dirty="0"/>
              <a:t> </a:t>
            </a:r>
            <a:r>
              <a:rPr dirty="0" err="1"/>
              <a:t>على</a:t>
            </a:r>
            <a:r>
              <a:rPr dirty="0"/>
              <a:t> </a:t>
            </a:r>
            <a:r>
              <a:rPr lang="ar" u="sng" dirty="0">
                <a:solidFill>
                  <a:srgbClr val="0563C1"/>
                </a:solidFill>
                <a:uFill>
                  <a:solidFill>
                    <a:srgbClr val="0563C1"/>
                  </a:solidFill>
                </a:uFill>
                <a:hlinkClick r:id="rId2"/>
              </a:rPr>
              <a:t>قناة التعلّم الخاصة بمنصة </a:t>
            </a:r>
            <a:r>
              <a:rPr lang="ar"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OpenWHO</a:t>
            </a:r>
            <a:r>
              <a:rPr lang="ar" u="sng" dirty="0">
                <a:solidFill>
                  <a:srgbClr val="0563C1"/>
                </a:solidFill>
                <a:uFill>
                  <a:solidFill>
                    <a:srgbClr val="0563C1"/>
                  </a:solidFill>
                </a:uFill>
                <a:hlinkClick r:id="rId2"/>
              </a:rPr>
              <a:t> في مجال الوقاية من العدوى ومكافحتها:</a:t>
            </a:r>
          </a:p>
          <a:p>
            <a:pPr marL="254000" lvl="1" indent="-254000" rtl="1">
              <a:spcBef>
                <a:spcPts val="100"/>
              </a:spcBef>
              <a:buClr>
                <a:schemeClr val="accent3"/>
              </a:buClr>
              <a:buFont typeface="Arial"/>
              <a:defRPr sz="2000"/>
            </a:pPr>
            <a:r>
              <a:rPr dirty="0" err="1"/>
              <a:t>الإجراءات</a:t>
            </a:r>
            <a:r>
              <a:rPr dirty="0"/>
              <a:t> </a:t>
            </a:r>
            <a:r>
              <a:rPr dirty="0" err="1"/>
              <a:t>الوقائية</a:t>
            </a:r>
            <a:r>
              <a:rPr dirty="0"/>
              <a:t> </a:t>
            </a:r>
            <a:r>
              <a:rPr dirty="0" err="1"/>
              <a:t>القياسية</a:t>
            </a:r>
            <a:r>
              <a:rPr dirty="0"/>
              <a:t>:</a:t>
            </a:r>
          </a:p>
          <a:p>
            <a:pPr marL="508000" lvl="2" indent="-254000" rtl="1">
              <a:spcBef>
                <a:spcPts val="100"/>
              </a:spcBef>
              <a:buClr>
                <a:srgbClr val="729E03"/>
              </a:buClr>
              <a:buSzPct val="75000"/>
              <a:buFont typeface="Arial"/>
              <a:buChar char="๏"/>
              <a:defRPr sz="2000"/>
            </a:pPr>
            <a:r>
              <a:rPr lang="ar" u="sng" dirty="0">
                <a:solidFill>
                  <a:srgbClr val="0563C1"/>
                </a:solidFill>
                <a:uFill>
                  <a:solidFill>
                    <a:srgbClr val="0563C1"/>
                  </a:solidFill>
                </a:uFill>
                <a:hlinkClick r:id="rId3"/>
              </a:rPr>
              <a:t>نظافة اليدين.</a:t>
            </a:r>
          </a:p>
          <a:p>
            <a:pPr marL="508000" lvl="2" indent="-254000" algn="l" rtl="0">
              <a:spcBef>
                <a:spcPts val="100"/>
              </a:spcBef>
              <a:buClr>
                <a:srgbClr val="729E03"/>
              </a:buClr>
              <a:buSzPct val="75000"/>
              <a:buFont typeface="Arial"/>
              <a:buChar char="๏"/>
              <a:defRPr sz="2000"/>
            </a:pPr>
            <a:r>
              <a:rPr lang="ar" u="sng" dirty="0">
                <a:solidFill>
                  <a:srgbClr val="0563C1"/>
                </a:solidFill>
                <a:uFill>
                  <a:solidFill>
                    <a:srgbClr val="0563C1"/>
                  </a:solidFill>
                </a:uFill>
                <a:hlinkClick r:id="rId4"/>
              </a:rPr>
              <a:t>The role of personal protective equipment</a:t>
            </a:r>
          </a:p>
          <a:p>
            <a:pPr marL="508000" lvl="2" indent="-254000" algn="l" rtl="0">
              <a:spcBef>
                <a:spcPts val="100"/>
              </a:spcBef>
              <a:buClr>
                <a:srgbClr val="729E03"/>
              </a:buClr>
              <a:buSzPct val="75000"/>
              <a:buFont typeface="Arial"/>
              <a:buChar char="๏"/>
              <a:defRPr sz="2000"/>
            </a:pPr>
            <a:r>
              <a:rPr lang="ar" u="sng" dirty="0">
                <a:solidFill>
                  <a:srgbClr val="0563C1"/>
                </a:solidFill>
                <a:uFill>
                  <a:solidFill>
                    <a:srgbClr val="0563C1"/>
                  </a:solidFill>
                </a:uFill>
                <a:hlinkClick r:id="rId5"/>
              </a:rPr>
              <a:t>Environmental cleaning and disnfection</a:t>
            </a:r>
            <a:endParaRPr u="sng" dirty="0">
              <a:solidFill>
                <a:srgbClr val="0563C1"/>
              </a:solidFill>
              <a:uFill>
                <a:solidFill>
                  <a:srgbClr val="0563C1"/>
                </a:solidFill>
              </a:uFill>
              <a:hlinkClick r:id="rId5"/>
            </a:endParaRPr>
          </a:p>
          <a:p>
            <a:pPr marL="508000" lvl="1" indent="-254000" algn="l" rtl="0">
              <a:spcBef>
                <a:spcPts val="100"/>
              </a:spcBef>
              <a:buClr>
                <a:srgbClr val="729E03"/>
              </a:buClr>
              <a:buSzPct val="75000"/>
              <a:buFont typeface="Arial"/>
              <a:buChar char="๏"/>
              <a:defRPr sz="2000"/>
            </a:pPr>
            <a:r>
              <a:rPr lang="ar" u="sng" dirty="0">
                <a:solidFill>
                  <a:srgbClr val="0563C1"/>
                </a:solidFill>
                <a:uFill>
                  <a:solidFill>
                    <a:srgbClr val="0563C1"/>
                  </a:solidFill>
                </a:uFill>
                <a:hlinkClick r:id="rId6"/>
              </a:rPr>
              <a:t>Transmission based precautions</a:t>
            </a:r>
          </a:p>
          <a:p>
            <a:pPr marL="508000" lvl="1" indent="-254000" algn="l" rtl="0">
              <a:spcBef>
                <a:spcPts val="100"/>
              </a:spcBef>
              <a:buClr>
                <a:srgbClr val="729E03"/>
              </a:buClr>
              <a:buSzPct val="75000"/>
              <a:buFont typeface="Arial"/>
              <a:buChar char="๏"/>
              <a:defRPr sz="2000"/>
            </a:pPr>
            <a:r>
              <a:rPr lang="ar" u="sng" dirty="0">
                <a:solidFill>
                  <a:srgbClr val="0563C1"/>
                </a:solidFill>
                <a:uFill>
                  <a:solidFill>
                    <a:srgbClr val="0563C1"/>
                  </a:solidFill>
                </a:uFill>
                <a:hlinkClick r:id="rId7"/>
              </a:rPr>
              <a:t>Infection prevention and control in Maternal and newborn care</a:t>
            </a:r>
          </a:p>
          <a:p>
            <a:pPr marL="508000" lvl="1" indent="-254000" rtl="1">
              <a:spcBef>
                <a:spcPts val="100"/>
              </a:spcBef>
              <a:buClr>
                <a:srgbClr val="729E03"/>
              </a:buClr>
              <a:buSzPct val="75000"/>
              <a:buFont typeface="Arial"/>
              <a:buChar char="๏"/>
              <a:defRPr sz="2000"/>
            </a:pPr>
            <a:r>
              <a:rPr lang="ar" u="sng" dirty="0">
                <a:solidFill>
                  <a:srgbClr val="0563C1"/>
                </a:solidFill>
                <a:uFill>
                  <a:solidFill>
                    <a:srgbClr val="0563C1"/>
                  </a:solidFill>
                </a:uFill>
                <a:hlinkClick r:id="rId8"/>
              </a:rPr>
              <a:t>الوقاية من العدوى ومكافحتها للفيروس المسبب لكوفيد-19</a:t>
            </a:r>
          </a:p>
          <a:p>
            <a:pPr marL="508000" lvl="1" indent="-254000" algn="l" rtl="0">
              <a:spcBef>
                <a:spcPts val="100"/>
              </a:spcBef>
              <a:buClr>
                <a:srgbClr val="729E03"/>
              </a:buClr>
              <a:buSzPct val="75000"/>
              <a:buFont typeface="Arial"/>
              <a:buChar char="๏"/>
              <a:defRPr sz="2000"/>
            </a:pPr>
            <a:r>
              <a:rPr lang="ar" u="sng" dirty="0">
                <a:solidFill>
                  <a:srgbClr val="0563C1"/>
                </a:solidFill>
                <a:uFill>
                  <a:solidFill>
                    <a:srgbClr val="0563C1"/>
                  </a:solidFill>
                </a:uFill>
                <a:hlinkClick r:id="rId9"/>
              </a:rPr>
              <a:t>Prevention, identfication and management of health worker infections in the context of COVID -19</a:t>
            </a:r>
          </a:p>
          <a:p>
            <a:pPr marL="508000" lvl="1" indent="-254000" algn="l" rtl="0">
              <a:spcBef>
                <a:spcPts val="100"/>
              </a:spcBef>
              <a:buClr>
                <a:srgbClr val="729E03"/>
              </a:buClr>
              <a:buSzPct val="75000"/>
              <a:buFont typeface="Arial"/>
              <a:buChar char="๏"/>
              <a:defRPr sz="2000"/>
            </a:pPr>
            <a:r>
              <a:rPr lang="ar" u="sng" dirty="0">
                <a:solidFill>
                  <a:srgbClr val="0563C1"/>
                </a:solidFill>
                <a:uFill>
                  <a:solidFill>
                    <a:srgbClr val="0563C1"/>
                  </a:solidFill>
                </a:uFill>
                <a:hlinkClick r:id="rId10"/>
              </a:rPr>
              <a:t>Decontamination and sterilization of medical devices</a:t>
            </a:r>
            <a:r>
              <a:rPr dirty="0"/>
              <a:t> </a:t>
            </a:r>
          </a:p>
          <a:p>
            <a:pPr marL="508000" lvl="1" indent="-254000" algn="l" rtl="0">
              <a:spcBef>
                <a:spcPts val="100"/>
              </a:spcBef>
              <a:buClr>
                <a:srgbClr val="729E03"/>
              </a:buClr>
              <a:buSzPct val="75000"/>
              <a:buFont typeface="Arial"/>
              <a:buChar char="๏"/>
              <a:defRPr sz="2000"/>
            </a:pPr>
            <a:r>
              <a:rPr lang="ar" u="sng" dirty="0">
                <a:solidFill>
                  <a:srgbClr val="0563C1"/>
                </a:solidFill>
                <a:uFill>
                  <a:solidFill>
                    <a:srgbClr val="0563C1"/>
                  </a:solidFill>
                </a:uFill>
                <a:hlinkClick r:id="rId11"/>
              </a:rPr>
              <a:t>Standard precautions: Injection safety and needle-stick injury management</a:t>
            </a:r>
          </a:p>
        </p:txBody>
      </p:sp>
      <p:sp>
        <p:nvSpPr>
          <p:cNvPr id="2" name="TextBox 1">
            <a:extLst>
              <a:ext uri="{FF2B5EF4-FFF2-40B4-BE49-F238E27FC236}">
                <a16:creationId xmlns:a16="http://schemas.microsoft.com/office/drawing/2014/main" id="{67FDE8D2-39DC-A995-8805-8598DBEE468F}"/>
              </a:ext>
            </a:extLst>
          </p:cNvPr>
          <p:cNvSpPr txBox="1"/>
          <p:nvPr/>
        </p:nvSpPr>
        <p:spPr>
          <a:xfrm>
            <a:off x="58764" y="570903"/>
            <a:ext cx="3366654" cy="830995"/>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fontAlgn="auto" latinLnBrk="0" hangingPunct="0">
              <a:lnSpc>
                <a:spcPct val="100000"/>
              </a:lnSpc>
              <a:spcBef>
                <a:spcPts val="0"/>
              </a:spcBef>
              <a:spcAft>
                <a:spcPts val="0"/>
              </a:spcAft>
              <a:buClrTx/>
              <a:buSzTx/>
              <a:buFontTx/>
              <a:buNone/>
              <a:tabLst/>
            </a:pPr>
            <a:r>
              <a:rPr kumimoji="0" lang="ar-EG" sz="4800" b="0" i="0" u="none" strike="noStrike" cap="none" spc="0" normalizeH="0" baseline="0" dirty="0">
                <a:ln>
                  <a:noFill/>
                </a:ln>
                <a:solidFill>
                  <a:schemeClr val="bg1"/>
                </a:solidFill>
                <a:effectLst/>
                <a:uFillTx/>
                <a:latin typeface="Sakkal Majalla" panose="02000000000000000000" pitchFamily="2" charset="-78"/>
                <a:ea typeface="+mj-ea"/>
                <a:cs typeface="Sakkal Majalla" panose="02000000000000000000" pitchFamily="2" charset="-78"/>
                <a:sym typeface="Calibri"/>
              </a:rPr>
              <a:t>موارد تعلُّم إضافية</a:t>
            </a:r>
            <a:endParaRPr kumimoji="0" lang="en-US" sz="4800" b="0" i="0" u="none" strike="noStrike" cap="none" spc="0" normalizeH="0" baseline="0" dirty="0">
              <a:ln>
                <a:noFill/>
              </a:ln>
              <a:solidFill>
                <a:schemeClr val="bg1"/>
              </a:solidFill>
              <a:effectLst/>
              <a:uFillTx/>
              <a:latin typeface="Sakkal Majalla" panose="02000000000000000000" pitchFamily="2" charset="-78"/>
              <a:ea typeface="+mj-ea"/>
              <a:cs typeface="Sakkal Majalla" panose="02000000000000000000" pitchFamily="2" charset="-78"/>
              <a:sym typeface="Calibri"/>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Google Shape;308;p8"/>
          <p:cNvSpPr txBox="1">
            <a:spLocks noGrp="1"/>
          </p:cNvSpPr>
          <p:nvPr>
            <p:ph type="body" idx="1"/>
          </p:nvPr>
        </p:nvSpPr>
        <p:spPr>
          <a:xfrm>
            <a:off x="4242377" y="1664927"/>
            <a:ext cx="7340023" cy="3528147"/>
          </a:xfrm>
          <a:prstGeom prst="rect">
            <a:avLst/>
          </a:prstGeom>
        </p:spPr>
        <p:txBody>
          <a:bodyPr lIns="0" tIns="0" rIns="0" bIns="0" rtlCol="1">
            <a:normAutofit fontScale="92500" lnSpcReduction="10000"/>
          </a:bodyPr>
          <a:lstStyle/>
          <a:p>
            <a:pPr marL="457200" indent="-457200" rtl="1">
              <a:spcBef>
                <a:spcPts val="500"/>
              </a:spcBef>
              <a:buClr>
                <a:srgbClr val="729E03"/>
              </a:buClr>
              <a:buSzPct val="100000"/>
              <a:buAutoNum type="arabicPeriod"/>
              <a:defRPr sz="2800"/>
            </a:pPr>
            <a:r>
              <a:rPr>
                <a:latin typeface="Sakkal Majalla" panose="02000000000000000000" pitchFamily="2" charset="-78"/>
                <a:cs typeface="Sakkal Majalla" panose="02000000000000000000" pitchFamily="2" charset="-78"/>
              </a:rPr>
              <a:t>لمحة عامة عن الوقاية من العدوى ومكافحتها</a:t>
            </a:r>
          </a:p>
          <a:p>
            <a:pPr marL="457200" indent="-457200" rtl="1">
              <a:spcBef>
                <a:spcPts val="500"/>
              </a:spcBef>
              <a:buClr>
                <a:schemeClr val="accent3"/>
              </a:buClr>
              <a:buSzPct val="100000"/>
              <a:buAutoNum type="arabicPeriod"/>
              <a:defRPr sz="2800"/>
            </a:pPr>
            <a:endParaRPr dirty="0">
              <a:latin typeface="Sakkal Majalla" panose="02000000000000000000" pitchFamily="2" charset="-78"/>
              <a:cs typeface="Sakkal Majalla" panose="02000000000000000000" pitchFamily="2" charset="-78"/>
            </a:endParaRPr>
          </a:p>
          <a:p>
            <a:pPr marL="457200" indent="-457200" rtl="1">
              <a:spcBef>
                <a:spcPts val="500"/>
              </a:spcBef>
              <a:buClr>
                <a:schemeClr val="accent3"/>
              </a:buClr>
              <a:buSzPct val="100000"/>
              <a:buAutoNum type="arabicPeriod" startAt="2"/>
              <a:defRPr sz="2800"/>
            </a:pPr>
            <a:r>
              <a:rPr>
                <a:latin typeface="Sakkal Majalla" panose="02000000000000000000" pitchFamily="2" charset="-78"/>
                <a:cs typeface="Sakkal Majalla" panose="02000000000000000000" pitchFamily="2" charset="-78"/>
              </a:rPr>
              <a:t>الاحتياطات القياسية</a:t>
            </a:r>
          </a:p>
          <a:p>
            <a:pPr marL="457200" indent="-457200" rtl="1">
              <a:spcBef>
                <a:spcPts val="500"/>
              </a:spcBef>
              <a:buClr>
                <a:schemeClr val="accent3"/>
              </a:buClr>
              <a:buSzPct val="100000"/>
              <a:buAutoNum type="arabicPeriod" startAt="2"/>
              <a:defRPr sz="2800"/>
            </a:pPr>
            <a:endParaRPr dirty="0">
              <a:latin typeface="Sakkal Majalla" panose="02000000000000000000" pitchFamily="2" charset="-78"/>
              <a:cs typeface="Sakkal Majalla" panose="02000000000000000000" pitchFamily="2" charset="-78"/>
            </a:endParaRPr>
          </a:p>
          <a:p>
            <a:pPr marL="457200" indent="-457200" rtl="1">
              <a:spcBef>
                <a:spcPts val="500"/>
              </a:spcBef>
              <a:buClr>
                <a:srgbClr val="729E03"/>
              </a:buClr>
              <a:buSzPct val="100000"/>
              <a:buAutoNum type="arabicPeriod" startAt="3"/>
              <a:defRPr sz="2800"/>
            </a:pPr>
            <a:r>
              <a:rPr>
                <a:latin typeface="Sakkal Majalla" panose="02000000000000000000" pitchFamily="2" charset="-78"/>
                <a:cs typeface="Sakkal Majalla" panose="02000000000000000000" pitchFamily="2" charset="-78"/>
              </a:rPr>
              <a:t>احتياطات مكافحة انتقال العدوى</a:t>
            </a:r>
          </a:p>
          <a:p>
            <a:pPr marL="457200" indent="-457200" rtl="1">
              <a:spcBef>
                <a:spcPts val="500"/>
              </a:spcBef>
              <a:buClr>
                <a:schemeClr val="accent3"/>
              </a:buClr>
              <a:buSzPct val="100000"/>
              <a:buAutoNum type="arabicPeriod" startAt="3"/>
              <a:defRPr sz="2800"/>
            </a:pPr>
            <a:endParaRPr dirty="0">
              <a:latin typeface="Sakkal Majalla" panose="02000000000000000000" pitchFamily="2" charset="-78"/>
              <a:cs typeface="Sakkal Majalla" panose="02000000000000000000" pitchFamily="2" charset="-78"/>
            </a:endParaRPr>
          </a:p>
          <a:p>
            <a:pPr marL="457200" indent="-457200" rtl="1">
              <a:spcBef>
                <a:spcPts val="500"/>
              </a:spcBef>
              <a:buClr>
                <a:srgbClr val="729E03"/>
              </a:buClr>
              <a:buSzPct val="100000"/>
              <a:buAutoNum type="arabicPeriod" startAt="4"/>
              <a:defRPr sz="2800"/>
            </a:pPr>
            <a:r>
              <a:rPr>
                <a:latin typeface="Sakkal Majalla" panose="02000000000000000000" pitchFamily="2" charset="-78"/>
                <a:cs typeface="Sakkal Majalla" panose="02000000000000000000" pitchFamily="2" charset="-78"/>
              </a:rPr>
              <a:t>المراجع والمبادئ التوجيهية</a:t>
            </a:r>
          </a:p>
          <a:p>
            <a:pPr marL="457200" indent="-457200" rtl="1">
              <a:spcBef>
                <a:spcPts val="500"/>
              </a:spcBef>
              <a:buClr>
                <a:schemeClr val="accent3"/>
              </a:buClr>
              <a:buSzPct val="100000"/>
              <a:buAutoNum type="arabicPeriod" startAt="4"/>
              <a:defRPr sz="2800"/>
            </a:pPr>
            <a:endParaRPr dirty="0">
              <a:latin typeface="Sakkal Majalla" panose="02000000000000000000" pitchFamily="2" charset="-78"/>
              <a:cs typeface="Sakkal Majalla" panose="02000000000000000000" pitchFamily="2" charset="-78"/>
            </a:endParaRPr>
          </a:p>
          <a:p>
            <a:pPr marL="514350" indent="-514350" rtl="1">
              <a:buClr>
                <a:srgbClr val="729E03"/>
              </a:buClr>
              <a:buSzPct val="100000"/>
              <a:buAutoNum type="arabicPeriod" startAt="5"/>
              <a:defRPr sz="2800"/>
            </a:pPr>
            <a:r>
              <a:rPr>
                <a:latin typeface="Sakkal Majalla" panose="02000000000000000000" pitchFamily="2" charset="-78"/>
                <a:cs typeface="Sakkal Majalla" panose="02000000000000000000" pitchFamily="2" charset="-78"/>
              </a:rPr>
              <a:t>موارد تدريبية إضافية</a:t>
            </a:r>
          </a:p>
        </p:txBody>
      </p:sp>
      <p:sp>
        <p:nvSpPr>
          <p:cNvPr id="4" name="Google Shape;307;p8">
            <a:extLst>
              <a:ext uri="{FF2B5EF4-FFF2-40B4-BE49-F238E27FC236}">
                <a16:creationId xmlns:a16="http://schemas.microsoft.com/office/drawing/2014/main" id="{7CB43E46-E29E-E086-FCF2-784E4194F73B}"/>
              </a:ext>
            </a:extLst>
          </p:cNvPr>
          <p:cNvSpPr txBox="1">
            <a:spLocks noGrp="1"/>
          </p:cNvSpPr>
          <p:nvPr>
            <p:ph type="title"/>
          </p:nvPr>
        </p:nvSpPr>
        <p:spPr>
          <a:xfrm>
            <a:off x="357763" y="630315"/>
            <a:ext cx="2502195" cy="839972"/>
          </a:xfrm>
          <a:prstGeom prst="rect">
            <a:avLst/>
          </a:prstGeom>
        </p:spPr>
        <p:txBody>
          <a:bodyPr lIns="0" tIns="0" rIns="0" bIns="0" rtlCol="1" anchor="b"/>
          <a:lstStyle/>
          <a:p>
            <a:pPr rtl="1"/>
            <a:r>
              <a:rPr lang="ar" b="1" dirty="0">
                <a:latin typeface="Sakkal Majalla" panose="02000000000000000000" pitchFamily="2" charset="-78"/>
                <a:cs typeface="Sakkal Majalla" panose="02000000000000000000" pitchFamily="2" charset="-78"/>
              </a:rPr>
              <a:t>عناصر العرض</a:t>
            </a:r>
            <a:endParaRPr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7439C18-3321-8E27-20E0-25DC9FFBE286}"/>
              </a:ext>
            </a:extLst>
          </p:cNvPr>
          <p:cNvSpPr txBox="1"/>
          <p:nvPr/>
        </p:nvSpPr>
        <p:spPr>
          <a:xfrm>
            <a:off x="4378960" y="2237232"/>
            <a:ext cx="3708400" cy="92332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5400" b="0" i="0" u="none" strike="noStrike" cap="none" spc="0" normalizeH="0" baseline="0" dirty="0">
                <a:ln>
                  <a:noFill/>
                </a:ln>
                <a:solidFill>
                  <a:schemeClr val="bg1"/>
                </a:solidFill>
                <a:effectLst/>
                <a:uFillTx/>
                <a:latin typeface="Calibri"/>
                <a:ea typeface="Calibri"/>
                <a:cs typeface="Calibri"/>
                <a:sym typeface="Calibri"/>
              </a:rPr>
              <a:t>شكرًا لكم</a:t>
            </a:r>
            <a:endParaRPr kumimoji="0" lang="en-US" sz="54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030139-7F49-19FD-4F12-E60ECA0F296A}"/>
              </a:ext>
            </a:extLst>
          </p:cNvPr>
          <p:cNvSpPr txBox="1"/>
          <p:nvPr/>
        </p:nvSpPr>
        <p:spPr>
          <a:xfrm>
            <a:off x="970742" y="37107"/>
            <a:ext cx="2438400" cy="523218"/>
          </a:xfrm>
          <a:prstGeom prst="rect">
            <a:avLst/>
          </a:prstGeom>
          <a:solidFill>
            <a:srgbClr val="951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2800" b="1" dirty="0">
                <a:solidFill>
                  <a:schemeClr val="bg1"/>
                </a:solidFill>
                <a:latin typeface="Sakkal Majalla" panose="02000000000000000000" pitchFamily="2" charset="-78"/>
                <a:cs typeface="Sakkal Majalla" panose="02000000000000000000" pitchFamily="2" charset="-78"/>
              </a:rPr>
              <a:t>إخلاء المسؤولية</a:t>
            </a:r>
            <a:endParaRPr kumimoji="0" lang="en-US" sz="2800" b="1" i="0" u="none" strike="noStrike" cap="none" spc="0" normalizeH="0" baseline="0" dirty="0">
              <a:ln>
                <a:noFill/>
              </a:ln>
              <a:solidFill>
                <a:schemeClr val="bg1"/>
              </a:solidFill>
              <a:effectLst/>
              <a:uFillTx/>
              <a:latin typeface="Sakkal Majalla" panose="02000000000000000000" pitchFamily="2" charset="-78"/>
              <a:cs typeface="Sakkal Majalla" panose="02000000000000000000" pitchFamily="2" charset="-78"/>
              <a:sym typeface="Calibri"/>
            </a:endParaRPr>
          </a:p>
        </p:txBody>
      </p:sp>
      <p:sp>
        <p:nvSpPr>
          <p:cNvPr id="3" name="TextBox 2">
            <a:extLst>
              <a:ext uri="{FF2B5EF4-FFF2-40B4-BE49-F238E27FC236}">
                <a16:creationId xmlns:a16="http://schemas.microsoft.com/office/drawing/2014/main" id="{B7266E03-9C14-A065-667B-5D4DC1326641}"/>
              </a:ext>
            </a:extLst>
          </p:cNvPr>
          <p:cNvSpPr txBox="1"/>
          <p:nvPr/>
        </p:nvSpPr>
        <p:spPr>
          <a:xfrm>
            <a:off x="382733" y="764595"/>
            <a:ext cx="10972799" cy="5424305"/>
          </a:xfrm>
          <a:prstGeom prst="rect">
            <a:avLst/>
          </a:prstGeom>
          <a:solidFill>
            <a:schemeClr val="accent5">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منصة منظمة الصحة العالمية للتعلُّم في مجال الأمن الصِ</a:t>
            </a:r>
            <a:r>
              <a:rPr lang="ar-EG"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a:t>
            </a:r>
            <a:r>
              <a:rPr lang="ar-MA" sz="1700">
                <a:solidFill>
                  <a:srgbClr val="000000"/>
                </a:solidFill>
                <a:effectLst/>
                <a:latin typeface="Calibri" panose="020F0502020204030204" pitchFamily="34" charset="0"/>
                <a:ea typeface="Segoe UI" panose="020B0502040204020203" pitchFamily="34" charset="0"/>
                <a:cs typeface="Calibri" panose="020F0502020204030204" pitchFamily="34" charset="0"/>
              </a:rPr>
              <a:t>حيِّ </a:t>
            </a: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مواد تدريبية</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حقوق هذه المواد التدريبية محفوظة لصالح منظمة الصحة العالمية بموجب حق المؤلف (© منظمة الصحة العالمية 2022). جميع الحقوق محفوظة.</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يخضع استخدامك لهذه المواد إلى «</a:t>
            </a:r>
            <a:r>
              <a:rPr lang="ar-MA" sz="1700" u="sng" dirty="0">
                <a:solidFill>
                  <a:srgbClr val="0000FF"/>
                </a:solidFill>
                <a:latin typeface="Calibri" panose="020F0502020204030204" pitchFamily="34" charset="0"/>
                <a:cs typeface="Calibri" panose="020F0502020204030204" pitchFamily="34" charset="0"/>
              </a:rPr>
              <a:t>شروط الاستخدام - منصة منظمة الصحة العالمية للتعلُّم في مجال الأمن الصِّحيِّ، مواد تدريبية</a:t>
            </a: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التي قبلتها عند تنزيلها، وهي متاحة على منصة التعلُّم في مجال الأمن الصِّحيِّ على الرابط الآتي: (</a:t>
            </a:r>
            <a:r>
              <a:rPr lang="en-US" sz="17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2"/>
              </a:rPr>
              <a:t>https://extranet.who.int/hslp</a:t>
            </a: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إذا أحدثت تغييرات في محتويات هذه المواد أو عدَّلتها أو ترجمتها أو نقَّحتها بأي طريقة أخرى، فعليك أن تُوضِّح أن المنظمة ليس لها علاقة من قريبٍ أو بعيدٍ بهذه التعديلات، ولا يجوز أن تستخدم اسم المنظمة أو شعارها في هذه المواد المُعدَّلة.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7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7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وإذا أحدثت تغييرات في محتويات هذه المواد أو عدَّلتها أو ترجمتها أو نقَّحتها بأي طريقة أخرى، فعليك أن تُفصح عن مصدر المواد من خلال الإسناد الآتي: «هذه المواد التدريبية هي نسخة معدلة من «برنامج التدريب المتقدم لفِرَق الاستجابة السريعة» (متاح على الرابط الآتي: </a:t>
            </a:r>
            <a:r>
              <a:rPr lang="en-US" sz="17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https://extranet.who.int/hslp</a:t>
            </a:r>
            <a:r>
              <a:rPr lang="ar-MA" sz="17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a:t>
            </a:r>
            <a:r>
              <a:rPr lang="ar-MA" sz="17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وحقوقها محفوظة لصالح منظمة الصحة العالمية بموجب حق المؤلف (© منظمة الصحة العالمية، 2022)، ومُستخدمة بتصريح من منظمة الصحة العالمية. وتُخلي منظمة الصحة العالمية مسؤوليتها تمامًا عن أي تعديلات أو </a:t>
            </a:r>
            <a:r>
              <a:rPr lang="ar-MA" sz="1700" dirty="0" err="1">
                <a:solidFill>
                  <a:srgbClr val="000000"/>
                </a:solidFill>
                <a:effectLst/>
                <a:latin typeface="Calibri" panose="020F0502020204030204" pitchFamily="34" charset="0"/>
                <a:ea typeface="Segoe UI" panose="020B0502040204020203" pitchFamily="34" charset="0"/>
                <a:cs typeface="Arial" panose="020B0604020202020204" pitchFamily="34" charset="0"/>
              </a:rPr>
              <a:t>تنقيحات</a:t>
            </a:r>
            <a:r>
              <a:rPr lang="ar-MA" sz="17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على المواد الخاصة بها المحمية بموجب حق المؤلف».  </a:t>
            </a:r>
            <a:endParaRPr lang="en-US" sz="1700" dirty="0">
              <a:effectLst/>
              <a:latin typeface="Calibri" panose="020F0502020204030204" pitchFamily="34" charset="0"/>
              <a:ea typeface="Calibri" panose="020F0502020204030204" pitchFamily="34" charset="0"/>
              <a:cs typeface="Arial" panose="020B0604020202020204" pitchFamily="34" charset="0"/>
            </a:endParaRPr>
          </a:p>
          <a:p>
            <a:r>
              <a:rPr lang="ar-MA" sz="1700" dirty="0">
                <a:solidFill>
                  <a:srgbClr val="000000"/>
                </a:solidFill>
                <a:effectLst/>
                <a:ea typeface="Segoe UI" panose="020B0502040204020203" pitchFamily="34" charset="0"/>
                <a:cs typeface="Calibri" panose="020F0502020204030204" pitchFamily="34" charset="0"/>
              </a:rPr>
              <a:t>وعلاوةً على ذلك، يُرجَى إخطار المنظمة بأي تعديلات قد تطرأ على هذه المواد التي تستخدمها علانيةً، لأغراض حفظ السجلات ومواصلة التطوير، عن طريق إرسال رسالة على عنوان البريد الإلكتروني التالي:</a:t>
            </a:r>
            <a:r>
              <a:rPr lang="en-US" sz="17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4"/>
              </a:rPr>
              <a:t>ihrhrt@who.int</a:t>
            </a:r>
            <a:r>
              <a:rPr lang="en-US" sz="1700" dirty="0">
                <a:solidFill>
                  <a:srgbClr val="000000"/>
                </a:solidFill>
                <a:effectLst/>
                <a:latin typeface="Calibri" panose="020F0502020204030204" pitchFamily="34" charset="0"/>
                <a:ea typeface="Segoe UI" panose="020B0502040204020203" pitchFamily="34" charset="0"/>
              </a:rPr>
              <a:t> </a:t>
            </a:r>
            <a:r>
              <a:rPr lang="ar-MA" sz="1700" dirty="0">
                <a:solidFill>
                  <a:srgbClr val="000000"/>
                </a:solidFill>
                <a:effectLst/>
                <a:ea typeface="Segoe UI" panose="020B0502040204020203" pitchFamily="34" charset="0"/>
                <a:cs typeface="Calibri" panose="020F0502020204030204" pitchFamily="34" charset="0"/>
              </a:rPr>
              <a:t>.</a:t>
            </a:r>
            <a:endParaRPr lang="en-US" sz="1700"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Title 1"/>
          <p:cNvSpPr txBox="1">
            <a:spLocks noGrp="1"/>
          </p:cNvSpPr>
          <p:nvPr>
            <p:ph type="body" sz="quarter" idx="1"/>
          </p:nvPr>
        </p:nvSpPr>
        <p:spPr>
          <a:xfrm>
            <a:off x="2783867" y="1855407"/>
            <a:ext cx="6990755" cy="1704539"/>
          </a:xfrm>
          <a:prstGeom prst="rect">
            <a:avLst/>
          </a:prstGeom>
        </p:spPr>
        <p:txBody>
          <a:bodyPr lIns="54864" tIns="54864" rIns="54864" bIns="54864" rtlCol="1"/>
          <a:lstStyle/>
          <a:p>
            <a:pPr rtl="1">
              <a:spcBef>
                <a:spcPts val="0"/>
              </a:spcBef>
              <a:defRPr sz="3200"/>
            </a:pPr>
            <a:r>
              <a:rPr lang="ar" b="1" dirty="0">
                <a:latin typeface="Sakkal Majalla" panose="02000000000000000000" pitchFamily="2" charset="-78"/>
                <a:cs typeface="Sakkal Majalla" panose="02000000000000000000" pitchFamily="2" charset="-78"/>
              </a:rPr>
              <a:t>1. لمحة عامة عن الوقاية من العدوى ومكافحتها</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Text Placeholder 12"/>
          <p:cNvSpPr txBox="1">
            <a:spLocks noGrp="1"/>
          </p:cNvSpPr>
          <p:nvPr>
            <p:ph type="body" sz="half" idx="1"/>
          </p:nvPr>
        </p:nvSpPr>
        <p:spPr>
          <a:xfrm>
            <a:off x="826293" y="1717777"/>
            <a:ext cx="6714543" cy="4839486"/>
          </a:xfrm>
          <a:prstGeom prst="rect">
            <a:avLst/>
          </a:prstGeom>
        </p:spPr>
        <p:txBody>
          <a:bodyPr rtlCol="1">
            <a:noAutofit/>
          </a:bodyPr>
          <a:lstStyle/>
          <a:p>
            <a:pPr defTabSz="286428" rtl="1">
              <a:spcBef>
                <a:spcPts val="200"/>
              </a:spcBef>
              <a:defRPr sz="2376"/>
            </a:pPr>
            <a:r>
              <a:rPr lang="ar" sz="2800" b="1" dirty="0">
                <a:solidFill>
                  <a:srgbClr val="C00000"/>
                </a:solidFill>
                <a:latin typeface="Sakkal Majalla" panose="02000000000000000000" pitchFamily="2" charset="-78"/>
                <a:cs typeface="Sakkal Majalla" panose="02000000000000000000" pitchFamily="2" charset="-78"/>
              </a:rPr>
              <a:t>الوقايةُ من العدوى ومكافحتها نهجٌ علميٌّ:</a:t>
            </a:r>
            <a:endParaRPr lang="hu-HU" sz="2800" b="1" dirty="0">
              <a:solidFill>
                <a:srgbClr val="C00000"/>
              </a:solidFill>
              <a:latin typeface="Sakkal Majalla" panose="02000000000000000000" pitchFamily="2" charset="-78"/>
              <a:cs typeface="Sakkal Majalla" panose="02000000000000000000" pitchFamily="2" charset="-78"/>
            </a:endParaRPr>
          </a:p>
          <a:p>
            <a:pPr defTabSz="286428" rtl="1">
              <a:spcBef>
                <a:spcPts val="200"/>
              </a:spcBef>
              <a:defRPr sz="2376"/>
            </a:pPr>
            <a:endParaRPr b="1" dirty="0">
              <a:solidFill>
                <a:srgbClr val="C00000"/>
              </a:solidFill>
              <a:latin typeface="Sakkal Majalla" panose="02000000000000000000" pitchFamily="2" charset="-78"/>
              <a:cs typeface="Sakkal Majalla" panose="02000000000000000000" pitchFamily="2" charset="-78"/>
            </a:endParaRPr>
          </a:p>
          <a:p>
            <a:pPr marL="251459" lvl="1" indent="-251459" defTabSz="286428" rtl="1">
              <a:spcBef>
                <a:spcPts val="0"/>
              </a:spcBef>
              <a:buClr>
                <a:srgbClr val="C00000"/>
              </a:buClr>
              <a:buFont typeface="Arial"/>
              <a:defRPr sz="2376"/>
            </a:pPr>
            <a:r>
              <a:rPr dirty="0" err="1">
                <a:latin typeface="Sakkal Majalla" panose="02000000000000000000" pitchFamily="2" charset="-78"/>
                <a:cs typeface="Sakkal Majalla" panose="02000000000000000000" pitchFamily="2" charset="-78"/>
              </a:rPr>
              <a:t>يشتمل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والعاملين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للضرر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بسبب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a:t>
            </a:r>
          </a:p>
          <a:p>
            <a:pPr marL="251459" lvl="1" indent="-251459" defTabSz="286428" rtl="1">
              <a:spcBef>
                <a:spcPts val="0"/>
              </a:spcBef>
              <a:buClr>
                <a:srgbClr val="C00000"/>
              </a:buClr>
              <a:buFont typeface="Arial"/>
              <a:defRPr sz="2376"/>
            </a:pPr>
            <a:r>
              <a:rPr dirty="0" err="1">
                <a:latin typeface="Sakkal Majalla" panose="02000000000000000000" pitchFamily="2" charset="-78"/>
                <a:cs typeface="Sakkal Majalla" panose="02000000000000000000" pitchFamily="2" charset="-78"/>
              </a:rPr>
              <a:t>مترسخٌ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مبادئ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والوبائيات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والعلوم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الاجتماعية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وتعزيز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a:t>
            </a:r>
          </a:p>
          <a:p>
            <a:pPr marL="251459" lvl="1" indent="-251459" defTabSz="286428" rtl="1">
              <a:spcBef>
                <a:spcPts val="0"/>
              </a:spcBef>
              <a:buClr>
                <a:srgbClr val="C00000"/>
              </a:buClr>
              <a:buFont typeface="Arial"/>
              <a:defRPr sz="2376"/>
            </a:pPr>
            <a:r>
              <a:rPr dirty="0" err="1">
                <a:latin typeface="Sakkal Majalla" panose="02000000000000000000" pitchFamily="2" charset="-78"/>
                <a:cs typeface="Sakkal Majalla" panose="02000000000000000000" pitchFamily="2" charset="-78"/>
              </a:rPr>
              <a:t>متأصلٌ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وجودة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الخدمات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a:t>
            </a:r>
          </a:p>
        </p:txBody>
      </p:sp>
      <p:sp>
        <p:nvSpPr>
          <p:cNvPr id="364" name="Title 1"/>
          <p:cNvSpPr txBox="1">
            <a:spLocks noGrp="1"/>
          </p:cNvSpPr>
          <p:nvPr>
            <p:ph type="title"/>
          </p:nvPr>
        </p:nvSpPr>
        <p:spPr>
          <a:xfrm>
            <a:off x="138856" y="92028"/>
            <a:ext cx="8940881" cy="646113"/>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ما المقصود بالوقاية من العدوى ومكافحتها؟</a:t>
            </a:r>
          </a:p>
        </p:txBody>
      </p:sp>
      <p:pic>
        <p:nvPicPr>
          <p:cNvPr id="365" name="Elemento grafico 10" descr="Elemento grafico 10"/>
          <p:cNvPicPr>
            <a:picLocks noChangeAspect="1"/>
          </p:cNvPicPr>
          <p:nvPr/>
        </p:nvPicPr>
        <p:blipFill>
          <a:blip r:embed="rId3"/>
          <a:srcRect b="29084"/>
          <a:stretch>
            <a:fillRect/>
          </a:stretch>
        </p:blipFill>
        <p:spPr>
          <a:xfrm>
            <a:off x="8118140" y="1978912"/>
            <a:ext cx="3562038" cy="3157577"/>
          </a:xfrm>
          <a:prstGeom prst="rect">
            <a:avLst/>
          </a:prstGeom>
          <a:ln w="12700">
            <a:miter lim="400000"/>
          </a:ln>
        </p:spPr>
      </p:pic>
      <p:sp>
        <p:nvSpPr>
          <p:cNvPr id="366" name="Rettangolo con angoli arrotondati 5"/>
          <p:cNvSpPr/>
          <p:nvPr/>
        </p:nvSpPr>
        <p:spPr>
          <a:xfrm>
            <a:off x="7777319" y="1578569"/>
            <a:ext cx="3792391" cy="3476778"/>
          </a:xfrm>
          <a:prstGeom prst="roundRect">
            <a:avLst>
              <a:gd name="adj" fmla="val 13855"/>
            </a:avLst>
          </a:prstGeom>
          <a:solidFill>
            <a:srgbClr val="25408F"/>
          </a:solidFill>
          <a:ln w="12700">
            <a:miter lim="400000"/>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pic>
        <p:nvPicPr>
          <p:cNvPr id="367" name="Elemento grafico 10" descr="Elemento grafico 10"/>
          <p:cNvPicPr>
            <a:picLocks noChangeAspect="1"/>
          </p:cNvPicPr>
          <p:nvPr/>
        </p:nvPicPr>
        <p:blipFill>
          <a:blip r:embed="rId3"/>
          <a:srcRect b="29084"/>
          <a:stretch>
            <a:fillRect/>
          </a:stretch>
        </p:blipFill>
        <p:spPr>
          <a:xfrm>
            <a:off x="7892495" y="1578569"/>
            <a:ext cx="3562038" cy="3157577"/>
          </a:xfrm>
          <a:prstGeom prst="rect">
            <a:avLst/>
          </a:prstGeom>
          <a:ln w="12700">
            <a:miter lim="400000"/>
          </a:ln>
        </p:spPr>
      </p:pic>
      <p:sp>
        <p:nvSpPr>
          <p:cNvPr id="368" name="TextBox 6"/>
          <p:cNvSpPr txBox="1"/>
          <p:nvPr/>
        </p:nvSpPr>
        <p:spPr>
          <a:xfrm>
            <a:off x="1119343" y="5213444"/>
            <a:ext cx="6426676"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rtl="1">
              <a:defRPr>
                <a:solidFill>
                  <a:srgbClr val="10253F"/>
                </a:solidFill>
                <a:latin typeface="+mn-lt"/>
                <a:ea typeface="+mn-ea"/>
                <a:cs typeface="+mn-cs"/>
                <a:sym typeface="Source Sans Pro Regular"/>
              </a:defRPr>
            </a:pPr>
            <a:r>
              <a:rPr lang="ar" sz="1100" dirty="0">
                <a:latin typeface="Sakkal Majalla" panose="02000000000000000000" pitchFamily="2" charset="-78"/>
                <a:cs typeface="Sakkal Majalla" panose="02000000000000000000" pitchFamily="2" charset="-78"/>
              </a:rPr>
              <a:t>فيديو:</a:t>
            </a:r>
            <a:endParaRPr lang="ar-EG" sz="1100" dirty="0">
              <a:latin typeface="Sakkal Majalla" panose="02000000000000000000" pitchFamily="2" charset="-78"/>
              <a:cs typeface="Sakkal Majalla" panose="02000000000000000000" pitchFamily="2" charset="-78"/>
            </a:endParaRPr>
          </a:p>
          <a:p>
            <a:pPr algn="l" rtl="0">
              <a:defRPr>
                <a:solidFill>
                  <a:srgbClr val="10253F"/>
                </a:solidFill>
                <a:latin typeface="+mn-lt"/>
                <a:ea typeface="+mn-ea"/>
                <a:cs typeface="+mn-cs"/>
                <a:sym typeface="Source Sans Pro Regular"/>
              </a:defRPr>
            </a:pPr>
            <a:r>
              <a:rPr lang="ar" sz="1100" dirty="0">
                <a:latin typeface="Sakkal Majalla" panose="02000000000000000000" pitchFamily="2" charset="-78"/>
                <a:cs typeface="Sakkal Majalla" panose="02000000000000000000" pitchFamily="2" charset="-78"/>
              </a:rPr>
              <a:t> Health care without avoidable infections - peoples' lives depend on it </a:t>
            </a:r>
            <a:r>
              <a:rPr lang="ar" sz="1100"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4"/>
              </a:rPr>
              <a:t>https://youtu.be/K-2XWtEjfl8</a:t>
            </a:r>
            <a:r>
              <a:rPr lang="ar" sz="1100" dirty="0">
                <a:latin typeface="Sakkal Majalla" panose="02000000000000000000" pitchFamily="2" charset="-78"/>
                <a:cs typeface="Sakkal Majalla" panose="02000000000000000000" pitchFamily="2" charset="-78"/>
              </a:rPr>
              <a:t> </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Google Shape;746;p13"/>
          <p:cNvSpPr/>
          <p:nvPr/>
        </p:nvSpPr>
        <p:spPr>
          <a:xfrm>
            <a:off x="561602" y="1776707"/>
            <a:ext cx="1095881" cy="1095881"/>
          </a:xfrm>
          <a:prstGeom prst="ellipse">
            <a:avLst/>
          </a:prstGeom>
          <a:blipFill>
            <a:blip r:embed="rId3"/>
            <a:stretch>
              <a:fillRect/>
            </a:stretch>
          </a:blipFill>
          <a:ln w="44450">
            <a:solidFill>
              <a:srgbClr val="767171"/>
            </a:solidFill>
            <a:miter/>
          </a:ln>
        </p:spPr>
        <p:txBody>
          <a:bodyPr lIns="45719" rIns="45719" rtlCol="1" anchor="ctr"/>
          <a:lstStyle/>
          <a:p>
            <a:pP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375" name="Google Shape;749;p13"/>
          <p:cNvSpPr/>
          <p:nvPr/>
        </p:nvSpPr>
        <p:spPr>
          <a:xfrm>
            <a:off x="5469378" y="4715128"/>
            <a:ext cx="1095881" cy="1095881"/>
          </a:xfrm>
          <a:prstGeom prst="ellipse">
            <a:avLst/>
          </a:prstGeom>
          <a:blipFill>
            <a:blip r:embed="rId4"/>
            <a:stretch>
              <a:fillRect/>
            </a:stretch>
          </a:blipFill>
          <a:ln w="44450">
            <a:solidFill>
              <a:srgbClr val="767171"/>
            </a:solidFill>
            <a:miter/>
          </a:ln>
        </p:spPr>
        <p:txBody>
          <a:bodyPr lIns="45719" rIns="45719" rtlCol="1" anchor="ctr"/>
          <a:lstStyle/>
          <a:p>
            <a:pPr rtl="1">
              <a:defRPr>
                <a:latin typeface="+mn-lt"/>
                <a:ea typeface="+mn-ea"/>
                <a:cs typeface="+mn-cs"/>
                <a:sym typeface="Source Sans Pro Regular"/>
              </a:defRPr>
            </a:pPr>
            <a:endParaRPr sz="2000">
              <a:latin typeface="Sakkal Majalla" panose="02000000000000000000" pitchFamily="2" charset="-78"/>
              <a:cs typeface="Sakkal Majalla" panose="02000000000000000000" pitchFamily="2" charset="-78"/>
            </a:endParaRPr>
          </a:p>
        </p:txBody>
      </p:sp>
      <p:sp>
        <p:nvSpPr>
          <p:cNvPr id="376" name="Google Shape;752;p13"/>
          <p:cNvSpPr/>
          <p:nvPr/>
        </p:nvSpPr>
        <p:spPr>
          <a:xfrm>
            <a:off x="3015489" y="3257124"/>
            <a:ext cx="1095881" cy="1095881"/>
          </a:xfrm>
          <a:prstGeom prst="ellipse">
            <a:avLst/>
          </a:prstGeom>
          <a:blipFill>
            <a:blip r:embed="rId5"/>
            <a:stretch>
              <a:fillRect/>
            </a:stretch>
          </a:blipFill>
          <a:ln w="44450">
            <a:solidFill>
              <a:srgbClr val="767171"/>
            </a:solidFill>
            <a:miter/>
          </a:ln>
        </p:spPr>
        <p:txBody>
          <a:bodyPr lIns="45719" rIns="45719" rtlCol="1" anchor="ctr"/>
          <a:lstStyle/>
          <a:p>
            <a:pPr rtl="1">
              <a:defRPr>
                <a:latin typeface="+mn-lt"/>
                <a:ea typeface="+mn-ea"/>
                <a:cs typeface="+mn-cs"/>
                <a:sym typeface="Source Sans Pro Regular"/>
              </a:defRPr>
            </a:pPr>
            <a:endParaRPr sz="2000">
              <a:latin typeface="Sakkal Majalla" panose="02000000000000000000" pitchFamily="2" charset="-78"/>
              <a:cs typeface="Sakkal Majalla" panose="02000000000000000000" pitchFamily="2" charset="-78"/>
            </a:endParaRPr>
          </a:p>
        </p:txBody>
      </p:sp>
      <p:sp>
        <p:nvSpPr>
          <p:cNvPr id="377" name="Ovale 7"/>
          <p:cNvSpPr/>
          <p:nvPr/>
        </p:nvSpPr>
        <p:spPr>
          <a:xfrm>
            <a:off x="452925" y="1670461"/>
            <a:ext cx="1313235" cy="1313235"/>
          </a:xfrm>
          <a:prstGeom prst="ellipse">
            <a:avLst/>
          </a:prstGeom>
          <a:ln w="44450">
            <a:solidFill>
              <a:srgbClr val="767171"/>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378" name="Ovale 9"/>
          <p:cNvSpPr/>
          <p:nvPr/>
        </p:nvSpPr>
        <p:spPr>
          <a:xfrm>
            <a:off x="2906811" y="3148445"/>
            <a:ext cx="1313235" cy="1313235"/>
          </a:xfrm>
          <a:prstGeom prst="ellipse">
            <a:avLst/>
          </a:prstGeom>
          <a:ln w="44450">
            <a:solidFill>
              <a:srgbClr val="767171"/>
            </a:solidFill>
            <a:miter/>
          </a:ln>
        </p:spPr>
        <p:txBody>
          <a:bodyPr lIns="45719" rIns="45719" rtlCol="1" anchor="ctr"/>
          <a:lstStyle/>
          <a:p>
            <a:pPr algn="ctr" rtl="1">
              <a:defRPr>
                <a:solidFill>
                  <a:srgbClr val="FFFFFF"/>
                </a:solidFill>
                <a:latin typeface="+mn-lt"/>
                <a:ea typeface="+mn-ea"/>
                <a:cs typeface="+mn-cs"/>
                <a:sym typeface="Source Sans Pro Regular"/>
              </a:defRPr>
            </a:pPr>
            <a:endParaRPr sz="2000">
              <a:latin typeface="Sakkal Majalla" panose="02000000000000000000" pitchFamily="2" charset="-78"/>
              <a:cs typeface="Sakkal Majalla" panose="02000000000000000000" pitchFamily="2" charset="-78"/>
            </a:endParaRPr>
          </a:p>
        </p:txBody>
      </p:sp>
      <p:sp>
        <p:nvSpPr>
          <p:cNvPr id="379" name="Ovale 10"/>
          <p:cNvSpPr/>
          <p:nvPr/>
        </p:nvSpPr>
        <p:spPr>
          <a:xfrm>
            <a:off x="5360701" y="4606450"/>
            <a:ext cx="1313235" cy="1313235"/>
          </a:xfrm>
          <a:prstGeom prst="ellipse">
            <a:avLst/>
          </a:prstGeom>
          <a:ln w="44450">
            <a:solidFill>
              <a:srgbClr val="767171"/>
            </a:solidFill>
            <a:miter/>
          </a:ln>
        </p:spPr>
        <p:txBody>
          <a:bodyPr lIns="45719" rIns="45719" rtlCol="1" anchor="ctr"/>
          <a:lstStyle/>
          <a:p>
            <a:pPr algn="ctr" rtl="1">
              <a:defRPr>
                <a:solidFill>
                  <a:srgbClr val="FFFFFF"/>
                </a:solidFill>
                <a:latin typeface="+mn-lt"/>
                <a:ea typeface="+mn-ea"/>
                <a:cs typeface="+mn-cs"/>
                <a:sym typeface="Source Sans Pro Regular"/>
              </a:defRPr>
            </a:pPr>
            <a:endParaRPr sz="2000">
              <a:latin typeface="Sakkal Majalla" panose="02000000000000000000" pitchFamily="2" charset="-78"/>
              <a:cs typeface="Sakkal Majalla" panose="02000000000000000000" pitchFamily="2" charset="-78"/>
            </a:endParaRPr>
          </a:p>
        </p:txBody>
      </p:sp>
      <p:grpSp>
        <p:nvGrpSpPr>
          <p:cNvPr id="382" name="Rettangolo con angoli arrotondati 11"/>
          <p:cNvGrpSpPr/>
          <p:nvPr/>
        </p:nvGrpSpPr>
        <p:grpSpPr>
          <a:xfrm>
            <a:off x="2010817" y="1818712"/>
            <a:ext cx="4538220" cy="844348"/>
            <a:chOff x="0" y="0"/>
            <a:chExt cx="4538218" cy="844347"/>
          </a:xfrm>
        </p:grpSpPr>
        <p:sp>
          <p:nvSpPr>
            <p:cNvPr id="380" name="Rounded Rectangle"/>
            <p:cNvSpPr/>
            <p:nvPr/>
          </p:nvSpPr>
          <p:spPr>
            <a:xfrm>
              <a:off x="0" y="0"/>
              <a:ext cx="4538218" cy="844347"/>
            </a:xfrm>
            <a:prstGeom prst="roundRect">
              <a:avLst>
                <a:gd name="adj" fmla="val 16667"/>
              </a:avLst>
            </a:prstGeom>
            <a:solidFill>
              <a:srgbClr val="E5E5E5"/>
            </a:solidFill>
            <a:ln w="12700" cap="flat">
              <a:noFill/>
              <a:miter lim="400000"/>
            </a:ln>
            <a:effectLst/>
          </p:spPr>
          <p:txBody>
            <a:bodyPr wrap="square" lIns="45719" tIns="45719" rIns="45719" bIns="45719" numCol="1" rtlCol="1" anchor="ctr">
              <a:noAutofit/>
            </a:bodyPr>
            <a:lstStyle/>
            <a:p>
              <a:pPr algn="ctr" rtl="1">
                <a:defRPr sz="2000">
                  <a:latin typeface="+mn-lt"/>
                  <a:ea typeface="+mn-ea"/>
                  <a:cs typeface="+mn-cs"/>
                  <a:sym typeface="Source Sans Pro Regular"/>
                </a:defRPr>
              </a:pPr>
              <a:endParaRPr sz="2400">
                <a:latin typeface="Sakkal Majalla" panose="02000000000000000000" pitchFamily="2" charset="-78"/>
                <a:cs typeface="Sakkal Majalla" panose="02000000000000000000" pitchFamily="2" charset="-78"/>
              </a:endParaRPr>
            </a:p>
          </p:txBody>
        </p:sp>
        <p:sp>
          <p:nvSpPr>
            <p:cNvPr id="381" name="Protecting yourself"/>
            <p:cNvSpPr txBox="1"/>
            <p:nvPr/>
          </p:nvSpPr>
          <p:spPr>
            <a:xfrm>
              <a:off x="86938" y="191342"/>
              <a:ext cx="4364342" cy="461662"/>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lvl1pPr algn="ctr" rtl="1">
                <a:defRPr sz="2000">
                  <a:latin typeface="+mn-lt"/>
                  <a:ea typeface="+mn-ea"/>
                  <a:cs typeface="+mn-cs"/>
                  <a:sym typeface="Source Sans Pro Regular"/>
                </a:defRPr>
              </a:lvl1pPr>
            </a:lstStyle>
            <a:p>
              <a:pPr rtl="1"/>
              <a:r>
                <a:rPr sz="2400">
                  <a:latin typeface="Sakkal Majalla" panose="02000000000000000000" pitchFamily="2" charset="-78"/>
                  <a:cs typeface="Sakkal Majalla" panose="02000000000000000000" pitchFamily="2" charset="-78"/>
                </a:rPr>
                <a:t>حماية نفسك.</a:t>
              </a:r>
            </a:p>
          </p:txBody>
        </p:sp>
      </p:grpSp>
      <p:grpSp>
        <p:nvGrpSpPr>
          <p:cNvPr id="385" name="Rettangolo con angoli arrotondati 12"/>
          <p:cNvGrpSpPr/>
          <p:nvPr/>
        </p:nvGrpSpPr>
        <p:grpSpPr>
          <a:xfrm>
            <a:off x="4549468" y="3286395"/>
            <a:ext cx="4538219" cy="844348"/>
            <a:chOff x="0" y="0"/>
            <a:chExt cx="4538218" cy="844347"/>
          </a:xfrm>
        </p:grpSpPr>
        <p:sp>
          <p:nvSpPr>
            <p:cNvPr id="383" name="Rounded Rectangle"/>
            <p:cNvSpPr/>
            <p:nvPr/>
          </p:nvSpPr>
          <p:spPr>
            <a:xfrm>
              <a:off x="0" y="0"/>
              <a:ext cx="4538218" cy="844347"/>
            </a:xfrm>
            <a:prstGeom prst="roundRect">
              <a:avLst>
                <a:gd name="adj" fmla="val 16667"/>
              </a:avLst>
            </a:prstGeom>
            <a:solidFill>
              <a:srgbClr val="E5E5E5"/>
            </a:solidFill>
            <a:ln w="12700" cap="flat">
              <a:noFill/>
              <a:miter lim="400000"/>
            </a:ln>
            <a:effectLst/>
          </p:spPr>
          <p:txBody>
            <a:bodyPr wrap="square" lIns="45719" tIns="45719" rIns="45719" bIns="45719" numCol="1" rtlCol="1" anchor="ctr">
              <a:noAutofit/>
            </a:bodyPr>
            <a:lstStyle/>
            <a:p>
              <a:pPr algn="ctr" rtl="1">
                <a:defRPr sz="2000">
                  <a:latin typeface="+mn-lt"/>
                  <a:ea typeface="+mn-ea"/>
                  <a:cs typeface="+mn-cs"/>
                  <a:sym typeface="Source Sans Pro Regular"/>
                </a:defRPr>
              </a:pPr>
              <a:endParaRPr sz="2400">
                <a:latin typeface="Sakkal Majalla" panose="02000000000000000000" pitchFamily="2" charset="-78"/>
                <a:cs typeface="Sakkal Majalla" panose="02000000000000000000" pitchFamily="2" charset="-78"/>
              </a:endParaRPr>
            </a:p>
          </p:txBody>
        </p:sp>
        <p:sp>
          <p:nvSpPr>
            <p:cNvPr id="384" name="Protecting your patients"/>
            <p:cNvSpPr txBox="1"/>
            <p:nvPr/>
          </p:nvSpPr>
          <p:spPr>
            <a:xfrm>
              <a:off x="86938" y="191342"/>
              <a:ext cx="4364342" cy="461662"/>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lvl1pPr algn="ctr" rtl="1">
                <a:defRPr sz="2000">
                  <a:latin typeface="+mn-lt"/>
                  <a:ea typeface="+mn-ea"/>
                  <a:cs typeface="+mn-cs"/>
                  <a:sym typeface="Source Sans Pro Regular"/>
                </a:defRPr>
              </a:lvl1pPr>
            </a:lstStyle>
            <a:p>
              <a:pPr rtl="1"/>
              <a:r>
                <a:rPr sz="2400">
                  <a:latin typeface="Sakkal Majalla" panose="02000000000000000000" pitchFamily="2" charset="-78"/>
                  <a:cs typeface="Sakkal Majalla" panose="02000000000000000000" pitchFamily="2" charset="-78"/>
                </a:rPr>
                <a:t>حماية مرضاك.</a:t>
              </a:r>
            </a:p>
          </p:txBody>
        </p:sp>
      </p:grpSp>
      <p:grpSp>
        <p:nvGrpSpPr>
          <p:cNvPr id="388" name="Rettangolo con angoli arrotondati 13"/>
          <p:cNvGrpSpPr/>
          <p:nvPr/>
        </p:nvGrpSpPr>
        <p:grpSpPr>
          <a:xfrm>
            <a:off x="7088119" y="4731665"/>
            <a:ext cx="4538220" cy="844348"/>
            <a:chOff x="0" y="0"/>
            <a:chExt cx="4538218" cy="844347"/>
          </a:xfrm>
        </p:grpSpPr>
        <p:sp>
          <p:nvSpPr>
            <p:cNvPr id="386" name="Rounded Rectangle"/>
            <p:cNvSpPr/>
            <p:nvPr/>
          </p:nvSpPr>
          <p:spPr>
            <a:xfrm>
              <a:off x="0" y="0"/>
              <a:ext cx="4538218" cy="844347"/>
            </a:xfrm>
            <a:prstGeom prst="roundRect">
              <a:avLst>
                <a:gd name="adj" fmla="val 16667"/>
              </a:avLst>
            </a:prstGeom>
            <a:solidFill>
              <a:srgbClr val="E5E5E5"/>
            </a:solidFill>
            <a:ln w="12700" cap="flat">
              <a:noFill/>
              <a:miter lim="400000"/>
            </a:ln>
            <a:effectLst/>
          </p:spPr>
          <p:txBody>
            <a:bodyPr wrap="square" lIns="45719" tIns="45719" rIns="45719" bIns="45719" numCol="1" rtlCol="1" anchor="ctr">
              <a:noAutofit/>
            </a:bodyPr>
            <a:lstStyle/>
            <a:p>
              <a:pPr algn="ctr" rtl="1">
                <a:lnSpc>
                  <a:spcPct val="90000"/>
                </a:lnSpc>
                <a:defRPr sz="2000">
                  <a:latin typeface="+mn-lt"/>
                  <a:ea typeface="+mn-ea"/>
                  <a:cs typeface="+mn-cs"/>
                  <a:sym typeface="Source Sans Pro Regular"/>
                </a:defRPr>
              </a:pPr>
              <a:endParaRPr sz="2400">
                <a:latin typeface="Sakkal Majalla" panose="02000000000000000000" pitchFamily="2" charset="-78"/>
                <a:cs typeface="Sakkal Majalla" panose="02000000000000000000" pitchFamily="2" charset="-78"/>
              </a:endParaRPr>
            </a:p>
          </p:txBody>
        </p:sp>
        <p:sp>
          <p:nvSpPr>
            <p:cNvPr id="387" name="Protecting your family &amp; community"/>
            <p:cNvSpPr txBox="1"/>
            <p:nvPr/>
          </p:nvSpPr>
          <p:spPr>
            <a:xfrm>
              <a:off x="86938" y="205192"/>
              <a:ext cx="4364342" cy="433962"/>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lvl1pPr algn="ctr" rtl="1">
                <a:lnSpc>
                  <a:spcPct val="90000"/>
                </a:lnSpc>
                <a:defRPr sz="2000">
                  <a:latin typeface="+mn-lt"/>
                  <a:ea typeface="+mn-ea"/>
                  <a:cs typeface="+mn-cs"/>
                  <a:sym typeface="Source Sans Pro Regular"/>
                </a:defRPr>
              </a:lvl1pPr>
            </a:lstStyle>
            <a:p>
              <a:pPr rtl="1"/>
              <a:r>
                <a:rPr sz="2400">
                  <a:latin typeface="Sakkal Majalla" panose="02000000000000000000" pitchFamily="2" charset="-78"/>
                  <a:cs typeface="Sakkal Majalla" panose="02000000000000000000" pitchFamily="2" charset="-78"/>
                </a:rPr>
                <a:t>حماية أسرتك ومجتمعك المحلي.</a:t>
              </a:r>
            </a:p>
          </p:txBody>
        </p:sp>
      </p:grpSp>
      <p:sp>
        <p:nvSpPr>
          <p:cNvPr id="389" name="Google Shape;700;p11"/>
          <p:cNvSpPr txBox="1"/>
          <p:nvPr/>
        </p:nvSpPr>
        <p:spPr>
          <a:xfrm>
            <a:off x="470201" y="5749838"/>
            <a:ext cx="3089864" cy="39636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nchor="b">
            <a:normAutofit/>
          </a:bodyPr>
          <a:lstStyle>
            <a:lvl1pPr algn="r" rtl="1">
              <a:lnSpc>
                <a:spcPct val="110000"/>
              </a:lnSpc>
              <a:defRPr sz="900">
                <a:latin typeface="+mn-lt"/>
                <a:ea typeface="+mn-ea"/>
                <a:cs typeface="+mn-cs"/>
                <a:sym typeface="Source Sans Pro Regular"/>
              </a:defRPr>
            </a:lvl1pPr>
          </a:lstStyle>
          <a:p>
            <a:pPr rtl="1"/>
            <a:r>
              <a:rPr sz="1000" dirty="0" err="1">
                <a:latin typeface="Sakkal Majalla" panose="02000000000000000000" pitchFamily="2" charset="-78"/>
                <a:cs typeface="Sakkal Majalla" panose="02000000000000000000" pitchFamily="2" charset="-78"/>
              </a:rPr>
              <a:t>المصدر</a:t>
            </a:r>
            <a:r>
              <a:rPr sz="1000" dirty="0">
                <a:latin typeface="Sakkal Majalla" panose="02000000000000000000" pitchFamily="2" charset="-78"/>
                <a:cs typeface="Sakkal Majalla" panose="02000000000000000000" pitchFamily="2" charset="-78"/>
              </a:rPr>
              <a:t>:</a:t>
            </a:r>
            <a:endParaRPr lang="ar-EG" sz="1000" dirty="0">
              <a:latin typeface="Sakkal Majalla" panose="02000000000000000000" pitchFamily="2" charset="-78"/>
              <a:cs typeface="Sakkal Majalla" panose="02000000000000000000" pitchFamily="2" charset="-78"/>
            </a:endParaRPr>
          </a:p>
          <a:p>
            <a:pPr algn="l" rtl="0"/>
            <a:r>
              <a:rPr sz="1000" dirty="0">
                <a:latin typeface="Sakkal Majalla" panose="02000000000000000000" pitchFamily="2" charset="-78"/>
                <a:cs typeface="Sakkal Majalla" panose="02000000000000000000" pitchFamily="2" charset="-78"/>
              </a:rPr>
              <a:t> WHO 2015  Safe &amp; Quality Health Services Package</a:t>
            </a:r>
          </a:p>
        </p:txBody>
      </p:sp>
      <p:sp>
        <p:nvSpPr>
          <p:cNvPr id="390" name="TextBox 2"/>
          <p:cNvSpPr txBox="1"/>
          <p:nvPr/>
        </p:nvSpPr>
        <p:spPr>
          <a:xfrm>
            <a:off x="3110921" y="1145350"/>
            <a:ext cx="6740748"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2400">
                <a:latin typeface="+mn-lt"/>
                <a:ea typeface="+mn-ea"/>
                <a:cs typeface="+mn-cs"/>
                <a:sym typeface="Source Sans Pro Regular"/>
              </a:defRPr>
            </a:lvl1pPr>
          </a:lstStyle>
          <a:p>
            <a:pPr rtl="1"/>
            <a:r>
              <a:rPr lang="ar" sz="2800" b="1" dirty="0">
                <a:solidFill>
                  <a:srgbClr val="C00000"/>
                </a:solidFill>
                <a:latin typeface="Sakkal Majalla" panose="02000000000000000000" pitchFamily="2" charset="-78"/>
                <a:cs typeface="Sakkal Majalla" panose="02000000000000000000" pitchFamily="2" charset="-78"/>
              </a:rPr>
              <a:t>تتمثل الفوائد الشائعة للوقاية من العدوى ومكافحتها فيما يلي:</a:t>
            </a:r>
          </a:p>
        </p:txBody>
      </p:sp>
      <p:sp>
        <p:nvSpPr>
          <p:cNvPr id="2" name="Title 1">
            <a:extLst>
              <a:ext uri="{FF2B5EF4-FFF2-40B4-BE49-F238E27FC236}">
                <a16:creationId xmlns:a16="http://schemas.microsoft.com/office/drawing/2014/main" id="{5DA08E28-69E5-A046-EB18-5FF9B3AC50A7}"/>
              </a:ext>
            </a:extLst>
          </p:cNvPr>
          <p:cNvSpPr txBox="1">
            <a:spLocks/>
          </p:cNvSpPr>
          <p:nvPr/>
        </p:nvSpPr>
        <p:spPr>
          <a:xfrm>
            <a:off x="138857" y="92029"/>
            <a:ext cx="5957144" cy="445568"/>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ما فوائد الوقاية من العدوى ومكافحتها؟</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Shape 233"/>
          <p:cNvSpPr txBox="1"/>
          <p:nvPr/>
        </p:nvSpPr>
        <p:spPr>
          <a:xfrm>
            <a:off x="681541" y="1657659"/>
            <a:ext cx="4267204" cy="258386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normAutofit/>
          </a:bodyPr>
          <a:lstStyle/>
          <a:p>
            <a:pPr marL="356234" indent="-356234" rtl="1">
              <a:spcBef>
                <a:spcPts val="600"/>
              </a:spcBef>
              <a:buClr>
                <a:srgbClr val="FFFFFF"/>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كي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تنتشر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lang="ar" u="sng" dirty="0">
                <a:latin typeface="Sakkal Majalla" panose="02000000000000000000" pitchFamily="2" charset="-78"/>
                <a:cs typeface="Sakkal Majalla" panose="02000000000000000000" pitchFamily="2" charset="-78"/>
              </a:rPr>
              <a:t>يجب أن تكون جميع الحلقات مترابطة.</a:t>
            </a:r>
          </a:p>
          <a:p>
            <a:pPr marL="356234" indent="-356234" rtl="1">
              <a:spcBef>
                <a:spcPts val="600"/>
              </a:spcBef>
              <a:buClr>
                <a:srgbClr val="FFFFFF"/>
              </a:buClr>
              <a:buSzPct val="100000"/>
              <a:buFont typeface="Arial"/>
              <a:buChar char="•"/>
              <a:defRPr sz="2400" u="sng">
                <a:latin typeface="+mn-lt"/>
                <a:ea typeface="+mn-ea"/>
                <a:cs typeface="+mn-cs"/>
                <a:sym typeface="Source Sans Pro Regular"/>
              </a:defRPr>
            </a:pPr>
            <a:endParaRPr u="sng" dirty="0">
              <a:latin typeface="Sakkal Majalla" panose="02000000000000000000" pitchFamily="2" charset="-78"/>
              <a:cs typeface="Sakkal Majalla" panose="02000000000000000000" pitchFamily="2" charset="-78"/>
            </a:endParaRPr>
          </a:p>
          <a:p>
            <a:pPr marL="356234" indent="-356234" rtl="1">
              <a:spcBef>
                <a:spcPts val="600"/>
              </a:spcBef>
              <a:buClr>
                <a:srgbClr val="FFFFFF"/>
              </a:buClr>
              <a:buSzPct val="100000"/>
              <a:buFont typeface="Arial"/>
              <a:buChar char="•"/>
              <a:defRPr sz="2400" u="sng">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سيؤدي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كسر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حلقات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السلسلة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lang="ar" u="none" dirty="0">
                <a:latin typeface="Sakkal Majalla" panose="02000000000000000000" pitchFamily="2" charset="-78"/>
                <a:cs typeface="Sakkal Majalla" panose="02000000000000000000" pitchFamily="2" charset="-78"/>
              </a:rPr>
              <a:t>وقف انتقال العدوى.</a:t>
            </a:r>
          </a:p>
        </p:txBody>
      </p:sp>
      <p:grpSp>
        <p:nvGrpSpPr>
          <p:cNvPr id="423" name="Groupe 16"/>
          <p:cNvGrpSpPr/>
          <p:nvPr/>
        </p:nvGrpSpPr>
        <p:grpSpPr>
          <a:xfrm>
            <a:off x="5790090" y="619471"/>
            <a:ext cx="4749769" cy="4626079"/>
            <a:chOff x="-1" y="0"/>
            <a:chExt cx="4749768" cy="4626078"/>
          </a:xfrm>
        </p:grpSpPr>
        <p:grpSp>
          <p:nvGrpSpPr>
            <p:cNvPr id="398" name="Figura a mano libera: forma 5"/>
            <p:cNvGrpSpPr/>
            <p:nvPr/>
          </p:nvGrpSpPr>
          <p:grpSpPr>
            <a:xfrm>
              <a:off x="1652512" y="0"/>
              <a:ext cx="1444742" cy="809762"/>
              <a:chOff x="-1" y="0"/>
              <a:chExt cx="1444741" cy="809761"/>
            </a:xfrm>
          </p:grpSpPr>
          <p:sp>
            <p:nvSpPr>
              <p:cNvPr id="396"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rtlCol="1" anchor="ctr">
                <a:noAutofit/>
              </a:bodyPr>
              <a:lstStyle/>
              <a:p>
                <a:pPr algn="ctr" defTabSz="6223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397" name="Infectious Agent"/>
              <p:cNvSpPr txBox="1"/>
              <p:nvPr/>
            </p:nvSpPr>
            <p:spPr>
              <a:xfrm>
                <a:off x="6349" y="211463"/>
                <a:ext cx="1432041" cy="386835"/>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92868" tIns="92868" rIns="92868" bIns="92868" numCol="1" rtlCol="1" anchor="ctr">
                <a:spAutoFit/>
              </a:bodyPr>
              <a:lstStyle>
                <a:lvl1pPr algn="ctr" defTabSz="622300" rtl="1">
                  <a:lnSpc>
                    <a:spcPct val="90000"/>
                  </a:lnSpc>
                  <a:spcBef>
                    <a:spcPts val="500"/>
                  </a:spcBef>
                  <a:defRPr sz="1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العامل المُعدي</a:t>
                </a:r>
              </a:p>
            </p:txBody>
          </p:sp>
        </p:grpSp>
        <p:sp>
          <p:nvSpPr>
            <p:cNvPr id="399" name="Figura a mano libera: forma 6"/>
            <p:cNvSpPr/>
            <p:nvPr/>
          </p:nvSpPr>
          <p:spPr>
            <a:xfrm>
              <a:off x="3231813" y="608123"/>
              <a:ext cx="373354" cy="2463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cubicBezTo>
                    <a:pt x="7734" y="5892"/>
                    <a:pt x="14984" y="13141"/>
                    <a:pt x="21600" y="21600"/>
                  </a:cubicBezTo>
                </a:path>
              </a:pathLst>
            </a:custGeom>
            <a:noFill/>
            <a:ln w="38100" cap="flat">
              <a:solidFill>
                <a:srgbClr val="25408F"/>
              </a:solidFill>
              <a:prstDash val="solid"/>
              <a:miter lim="800000"/>
              <a:tailEnd type="triangle" w="med" len="me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402" name="Figura a mano libera: forma 7"/>
            <p:cNvGrpSpPr/>
            <p:nvPr/>
          </p:nvGrpSpPr>
          <p:grpSpPr>
            <a:xfrm>
              <a:off x="3305025" y="954078"/>
              <a:ext cx="1444742" cy="809763"/>
              <a:chOff x="-1" y="0"/>
              <a:chExt cx="1444741" cy="809761"/>
            </a:xfrm>
          </p:grpSpPr>
          <p:sp>
            <p:nvSpPr>
              <p:cNvPr id="400"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rtlCol="1" anchor="ctr">
                <a:noAutofit/>
              </a:bodyPr>
              <a:lstStyle/>
              <a:p>
                <a:pPr algn="ctr" defTabSz="6223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401" name="Reservoir"/>
              <p:cNvSpPr txBox="1"/>
              <p:nvPr/>
            </p:nvSpPr>
            <p:spPr>
              <a:xfrm>
                <a:off x="6349" y="211462"/>
                <a:ext cx="1432041" cy="386834"/>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92868" tIns="92868" rIns="92868" bIns="92868" numCol="1" rtlCol="1" anchor="ctr">
                <a:spAutoFit/>
              </a:bodyPr>
              <a:lstStyle>
                <a:lvl1pPr algn="ctr" defTabSz="622300" rtl="1">
                  <a:lnSpc>
                    <a:spcPct val="90000"/>
                  </a:lnSpc>
                  <a:spcBef>
                    <a:spcPts val="500"/>
                  </a:spcBef>
                  <a:defRPr sz="1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المستودع</a:t>
                </a:r>
              </a:p>
            </p:txBody>
          </p:sp>
        </p:grpSp>
        <p:sp>
          <p:nvSpPr>
            <p:cNvPr id="403" name="Figura a mano libera: forma 8"/>
            <p:cNvSpPr/>
            <p:nvPr/>
          </p:nvSpPr>
          <p:spPr>
            <a:xfrm>
              <a:off x="4253288" y="1977394"/>
              <a:ext cx="29752" cy="671288"/>
            </a:xfrm>
            <a:custGeom>
              <a:avLst/>
              <a:gdLst/>
              <a:ahLst/>
              <a:cxnLst>
                <a:cxn ang="0">
                  <a:pos x="wd2" y="hd2"/>
                </a:cxn>
                <a:cxn ang="5400000">
                  <a:pos x="wd2" y="hd2"/>
                </a:cxn>
                <a:cxn ang="10800000">
                  <a:pos x="wd2" y="hd2"/>
                </a:cxn>
                <a:cxn ang="16200000">
                  <a:pos x="wd2" y="hd2"/>
                </a:cxn>
              </a:cxnLst>
              <a:rect l="0" t="0" r="r" b="b"/>
              <a:pathLst>
                <a:path w="16200" h="21600" extrusionOk="0">
                  <a:moveTo>
                    <a:pt x="0" y="0"/>
                  </a:moveTo>
                  <a:lnTo>
                    <a:pt x="0" y="0"/>
                  </a:lnTo>
                  <a:cubicBezTo>
                    <a:pt x="21600" y="7143"/>
                    <a:pt x="21600" y="14457"/>
                    <a:pt x="0" y="21600"/>
                  </a:cubicBezTo>
                </a:path>
              </a:pathLst>
            </a:custGeom>
            <a:noFill/>
            <a:ln w="38100" cap="flat">
              <a:solidFill>
                <a:srgbClr val="25408F"/>
              </a:solidFill>
              <a:prstDash val="solid"/>
              <a:miter lim="800000"/>
              <a:tailEnd type="triangle" w="med" len="me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406" name="Figura a mano libera: forma 9"/>
            <p:cNvGrpSpPr/>
            <p:nvPr/>
          </p:nvGrpSpPr>
          <p:grpSpPr>
            <a:xfrm>
              <a:off x="3305025" y="2862235"/>
              <a:ext cx="1444742" cy="809763"/>
              <a:chOff x="-1" y="0"/>
              <a:chExt cx="1444741" cy="809761"/>
            </a:xfrm>
          </p:grpSpPr>
          <p:sp>
            <p:nvSpPr>
              <p:cNvPr id="404"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rtlCol="1" anchor="ctr">
                <a:noAutofit/>
              </a:bodyPr>
              <a:lstStyle/>
              <a:p>
                <a:pPr algn="ctr" defTabSz="6223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405" name="Port of Exit"/>
              <p:cNvSpPr txBox="1"/>
              <p:nvPr/>
            </p:nvSpPr>
            <p:spPr>
              <a:xfrm>
                <a:off x="6349" y="211462"/>
                <a:ext cx="1432041" cy="386834"/>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92868" tIns="92868" rIns="92868" bIns="92868" numCol="1" rtlCol="1" anchor="ctr">
                <a:spAutoFit/>
              </a:bodyPr>
              <a:lstStyle>
                <a:lvl1pPr algn="ctr" defTabSz="622300" rtl="1">
                  <a:lnSpc>
                    <a:spcPct val="90000"/>
                  </a:lnSpc>
                  <a:spcBef>
                    <a:spcPts val="500"/>
                  </a:spcBef>
                  <a:defRPr sz="1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مكان خروج العدوى</a:t>
                </a:r>
              </a:p>
            </p:txBody>
          </p:sp>
        </p:grpSp>
        <p:sp>
          <p:nvSpPr>
            <p:cNvPr id="407" name="Figura a mano libera: forma 10"/>
            <p:cNvSpPr/>
            <p:nvPr/>
          </p:nvSpPr>
          <p:spPr>
            <a:xfrm>
              <a:off x="3231814" y="3771620"/>
              <a:ext cx="373354" cy="24633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984" y="8459"/>
                    <a:pt x="7734" y="15708"/>
                    <a:pt x="0" y="21600"/>
                  </a:cubicBezTo>
                </a:path>
              </a:pathLst>
            </a:custGeom>
            <a:noFill/>
            <a:ln w="38100" cap="flat">
              <a:solidFill>
                <a:srgbClr val="25408F"/>
              </a:solidFill>
              <a:prstDash val="solid"/>
              <a:miter lim="800000"/>
              <a:tailEnd type="triangle" w="med" len="me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410" name="Figura a mano libera: forma 11"/>
            <p:cNvGrpSpPr/>
            <p:nvPr/>
          </p:nvGrpSpPr>
          <p:grpSpPr>
            <a:xfrm>
              <a:off x="1652512" y="3816315"/>
              <a:ext cx="1444742" cy="809763"/>
              <a:chOff x="-1" y="0"/>
              <a:chExt cx="1444741" cy="809761"/>
            </a:xfrm>
          </p:grpSpPr>
          <p:sp>
            <p:nvSpPr>
              <p:cNvPr id="408"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rtlCol="1" anchor="ctr">
                <a:noAutofit/>
              </a:bodyPr>
              <a:lstStyle/>
              <a:p>
                <a:pPr algn="ctr" defTabSz="6223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409" name="Mode of Transmission"/>
              <p:cNvSpPr txBox="1"/>
              <p:nvPr/>
            </p:nvSpPr>
            <p:spPr>
              <a:xfrm>
                <a:off x="6349" y="211463"/>
                <a:ext cx="1432041" cy="386834"/>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92868" tIns="92868" rIns="92868" bIns="92868" numCol="1" rtlCol="1" anchor="ctr">
                <a:spAutoFit/>
              </a:bodyPr>
              <a:lstStyle>
                <a:lvl1pPr algn="ctr" defTabSz="622300" rtl="1">
                  <a:lnSpc>
                    <a:spcPct val="90000"/>
                  </a:lnSpc>
                  <a:spcBef>
                    <a:spcPts val="500"/>
                  </a:spcBef>
                  <a:defRPr sz="1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طريقة انتقال العدوى</a:t>
                </a:r>
              </a:p>
            </p:txBody>
          </p:sp>
        </p:grpSp>
        <p:sp>
          <p:nvSpPr>
            <p:cNvPr id="411" name="Figura a mano libera: forma 12"/>
            <p:cNvSpPr/>
            <p:nvPr/>
          </p:nvSpPr>
          <p:spPr>
            <a:xfrm>
              <a:off x="1144597" y="3771620"/>
              <a:ext cx="373354" cy="2463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21600"/>
                  </a:lnTo>
                  <a:cubicBezTo>
                    <a:pt x="13866" y="15708"/>
                    <a:pt x="6616" y="8459"/>
                    <a:pt x="0" y="0"/>
                  </a:cubicBezTo>
                </a:path>
              </a:pathLst>
            </a:custGeom>
            <a:noFill/>
            <a:ln w="38100" cap="flat">
              <a:solidFill>
                <a:srgbClr val="25408F"/>
              </a:solidFill>
              <a:prstDash val="solid"/>
              <a:miter lim="800000"/>
              <a:tailEnd type="triangle" w="med" len="me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414" name="Figura a mano libera: forma 13"/>
            <p:cNvGrpSpPr/>
            <p:nvPr/>
          </p:nvGrpSpPr>
          <p:grpSpPr>
            <a:xfrm>
              <a:off x="-1" y="2862235"/>
              <a:ext cx="1444742" cy="809763"/>
              <a:chOff x="-1" y="0"/>
              <a:chExt cx="1444741" cy="809761"/>
            </a:xfrm>
          </p:grpSpPr>
          <p:sp>
            <p:nvSpPr>
              <p:cNvPr id="412"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rtlCol="1" anchor="ctr">
                <a:noAutofit/>
              </a:bodyPr>
              <a:lstStyle/>
              <a:p>
                <a:pPr algn="ctr" defTabSz="6223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413" name="Portal of Entry"/>
              <p:cNvSpPr txBox="1"/>
              <p:nvPr/>
            </p:nvSpPr>
            <p:spPr>
              <a:xfrm>
                <a:off x="6349" y="114514"/>
                <a:ext cx="1432041" cy="580733"/>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92868" tIns="92868" rIns="92868" bIns="92868" numCol="1" rtlCol="1" anchor="ctr">
                <a:spAutoFit/>
              </a:bodyPr>
              <a:lstStyle>
                <a:lvl1pPr algn="ctr" defTabSz="622300" rtl="1">
                  <a:lnSpc>
                    <a:spcPct val="90000"/>
                  </a:lnSpc>
                  <a:spcBef>
                    <a:spcPts val="500"/>
                  </a:spcBef>
                  <a:defRPr sz="14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مكان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دخول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المَضيف</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sp>
          <p:nvSpPr>
            <p:cNvPr id="415" name="Figura a mano libera: forma 14"/>
            <p:cNvSpPr/>
            <p:nvPr/>
          </p:nvSpPr>
          <p:spPr>
            <a:xfrm>
              <a:off x="466724" y="1977394"/>
              <a:ext cx="29753" cy="671288"/>
            </a:xfrm>
            <a:custGeom>
              <a:avLst/>
              <a:gdLst/>
              <a:ahLst/>
              <a:cxnLst>
                <a:cxn ang="0">
                  <a:pos x="wd2" y="hd2"/>
                </a:cxn>
                <a:cxn ang="5400000">
                  <a:pos x="wd2" y="hd2"/>
                </a:cxn>
                <a:cxn ang="10800000">
                  <a:pos x="wd2" y="hd2"/>
                </a:cxn>
                <a:cxn ang="16200000">
                  <a:pos x="wd2" y="hd2"/>
                </a:cxn>
              </a:cxnLst>
              <a:rect l="0" t="0" r="r" b="b"/>
              <a:pathLst>
                <a:path w="16200" h="21600" extrusionOk="0">
                  <a:moveTo>
                    <a:pt x="16200" y="21600"/>
                  </a:moveTo>
                  <a:lnTo>
                    <a:pt x="16200" y="21600"/>
                  </a:lnTo>
                  <a:cubicBezTo>
                    <a:pt x="-5400" y="14457"/>
                    <a:pt x="-5400" y="7143"/>
                    <a:pt x="16200" y="0"/>
                  </a:cubicBezTo>
                </a:path>
              </a:pathLst>
            </a:custGeom>
            <a:noFill/>
            <a:ln w="38100" cap="flat">
              <a:solidFill>
                <a:srgbClr val="25408F"/>
              </a:solidFill>
              <a:prstDash val="solid"/>
              <a:miter lim="800000"/>
              <a:tailEnd type="triangle" w="med" len="me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418" name="Figura a mano libera: forma 15"/>
            <p:cNvGrpSpPr/>
            <p:nvPr/>
          </p:nvGrpSpPr>
          <p:grpSpPr>
            <a:xfrm>
              <a:off x="-1" y="954078"/>
              <a:ext cx="1444742" cy="809763"/>
              <a:chOff x="-1" y="0"/>
              <a:chExt cx="1444741" cy="809761"/>
            </a:xfrm>
          </p:grpSpPr>
          <p:sp>
            <p:nvSpPr>
              <p:cNvPr id="416" name="Shape"/>
              <p:cNvSpPr/>
              <p:nvPr/>
            </p:nvSpPr>
            <p:spPr>
              <a:xfrm>
                <a:off x="-1" y="0"/>
                <a:ext cx="1444741" cy="809761"/>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903" y="0"/>
                      <a:pt x="2018" y="0"/>
                    </a:cubicBezTo>
                    <a:lnTo>
                      <a:pt x="19582" y="0"/>
                    </a:lnTo>
                    <a:cubicBezTo>
                      <a:pt x="20697" y="0"/>
                      <a:pt x="21600" y="1612"/>
                      <a:pt x="21600" y="3600"/>
                    </a:cubicBezTo>
                    <a:lnTo>
                      <a:pt x="21600" y="18000"/>
                    </a:lnTo>
                    <a:cubicBezTo>
                      <a:pt x="21600" y="19988"/>
                      <a:pt x="20697" y="21600"/>
                      <a:pt x="19582" y="21600"/>
                    </a:cubicBezTo>
                    <a:lnTo>
                      <a:pt x="2018" y="21600"/>
                    </a:lnTo>
                    <a:cubicBezTo>
                      <a:pt x="903" y="21600"/>
                      <a:pt x="0" y="19988"/>
                      <a:pt x="0" y="18000"/>
                    </a:cubicBezTo>
                    <a:lnTo>
                      <a:pt x="0" y="3600"/>
                    </a:lnTo>
                    <a:close/>
                  </a:path>
                </a:pathLst>
              </a:custGeom>
              <a:solidFill>
                <a:srgbClr val="E5E5E5"/>
              </a:solidFill>
              <a:ln w="12700" cap="flat">
                <a:solidFill>
                  <a:srgbClr val="FFFFFF"/>
                </a:solidFill>
                <a:prstDash val="solid"/>
                <a:miter lim="800000"/>
              </a:ln>
              <a:effectLst/>
            </p:spPr>
            <p:txBody>
              <a:bodyPr wrap="square" lIns="45719" tIns="45719" rIns="45719" bIns="45719" numCol="1" rtlCol="1" anchor="ctr">
                <a:noAutofit/>
              </a:bodyPr>
              <a:lstStyle/>
              <a:p>
                <a:pPr algn="ctr" defTabSz="6223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417" name="Susceptible Host"/>
              <p:cNvSpPr txBox="1"/>
              <p:nvPr/>
            </p:nvSpPr>
            <p:spPr>
              <a:xfrm>
                <a:off x="6349" y="211462"/>
                <a:ext cx="1432041" cy="386834"/>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92868" tIns="92868" rIns="92868" bIns="92868" numCol="1" rtlCol="1" anchor="ctr">
                <a:spAutoFit/>
              </a:bodyPr>
              <a:lstStyle>
                <a:lvl1pPr algn="ctr" defTabSz="622300" rtl="1">
                  <a:lnSpc>
                    <a:spcPct val="90000"/>
                  </a:lnSpc>
                  <a:spcBef>
                    <a:spcPts val="500"/>
                  </a:spcBef>
                  <a:defRPr sz="1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المضيف المُعرَّض للإصابة</a:t>
                </a:r>
              </a:p>
            </p:txBody>
          </p:sp>
        </p:grpSp>
        <p:sp>
          <p:nvSpPr>
            <p:cNvPr id="419" name="Figura a mano libera: forma 16"/>
            <p:cNvSpPr/>
            <p:nvPr/>
          </p:nvSpPr>
          <p:spPr>
            <a:xfrm>
              <a:off x="1144597" y="621038"/>
              <a:ext cx="373354" cy="24633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21600"/>
                  </a:lnTo>
                  <a:cubicBezTo>
                    <a:pt x="6616" y="13141"/>
                    <a:pt x="13866" y="5892"/>
                    <a:pt x="21600" y="0"/>
                  </a:cubicBezTo>
                </a:path>
              </a:pathLst>
            </a:custGeom>
            <a:solidFill>
              <a:srgbClr val="25408F"/>
            </a:solidFill>
            <a:ln w="38100" cap="flat">
              <a:solidFill>
                <a:srgbClr val="25408F"/>
              </a:solidFill>
              <a:prstDash val="solid"/>
              <a:miter lim="800000"/>
              <a:tailEnd type="triangle" w="med" len="med"/>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grpSp>
          <p:nvGrpSpPr>
            <p:cNvPr id="422" name="Ovale 17"/>
            <p:cNvGrpSpPr/>
            <p:nvPr/>
          </p:nvGrpSpPr>
          <p:grpSpPr>
            <a:xfrm>
              <a:off x="1487597" y="1403593"/>
              <a:ext cx="1817431" cy="1817431"/>
              <a:chOff x="0" y="0"/>
              <a:chExt cx="1817429" cy="1817429"/>
            </a:xfrm>
          </p:grpSpPr>
          <p:sp>
            <p:nvSpPr>
              <p:cNvPr id="420" name="Circle"/>
              <p:cNvSpPr/>
              <p:nvPr/>
            </p:nvSpPr>
            <p:spPr>
              <a:xfrm>
                <a:off x="0" y="0"/>
                <a:ext cx="1817430" cy="1817430"/>
              </a:xfrm>
              <a:prstGeom prst="ellipse">
                <a:avLst/>
              </a:prstGeom>
              <a:noFill/>
              <a:ln w="38100" cap="flat">
                <a:solidFill>
                  <a:srgbClr val="BD203C"/>
                </a:solidFill>
                <a:prstDash val="lgDashDot"/>
                <a:miter lim="800000"/>
              </a:ln>
              <a:effectLst/>
            </p:spPr>
            <p:txBody>
              <a:bodyPr wrap="square" lIns="45719" tIns="45719" rIns="45719" bIns="45719" numCol="1" rtlCol="1" anchor="ctr">
                <a:noAutofit/>
              </a:bodyPr>
              <a:lstStyle/>
              <a:p>
                <a:pPr algn="ct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421" name="CHAIN OF INFECTION"/>
              <p:cNvSpPr txBox="1"/>
              <p:nvPr/>
            </p:nvSpPr>
            <p:spPr>
              <a:xfrm>
                <a:off x="330925" y="608994"/>
                <a:ext cx="1155579" cy="59944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lvl1pPr algn="ctr" rtl="1">
                  <a:defRPr sz="16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سلسلة انتقال العدوى</a:t>
                </a:r>
              </a:p>
            </p:txBody>
          </p:sp>
        </p:grpSp>
      </p:grpSp>
      <p:sp>
        <p:nvSpPr>
          <p:cNvPr id="424" name="Rectangle 1"/>
          <p:cNvSpPr/>
          <p:nvPr/>
        </p:nvSpPr>
        <p:spPr>
          <a:xfrm>
            <a:off x="357188" y="5339922"/>
            <a:ext cx="11477624" cy="369332"/>
          </a:xfrm>
          <a:prstGeom prst="rect">
            <a:avLst/>
          </a:prstGeom>
          <a:solidFill>
            <a:srgbClr val="C00000"/>
          </a:solidFill>
          <a:ln w="12700">
            <a:solidFill>
              <a:schemeClr val="accent2"/>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ctr" rtl="1">
              <a:spcBef>
                <a:spcPts val="600"/>
              </a:spcBef>
              <a:defRPr>
                <a:solidFill>
                  <a:srgbClr val="FFFFFF"/>
                </a:solidFill>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يمكننا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كسر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الحلقات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تطبيق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الأوقات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الاقتضاء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تطبيق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احتياطات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انتقال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4083187D-7C0E-1F69-C75C-7CD26919D74D}"/>
              </a:ext>
            </a:extLst>
          </p:cNvPr>
          <p:cNvSpPr txBox="1">
            <a:spLocks/>
          </p:cNvSpPr>
          <p:nvPr/>
        </p:nvSpPr>
        <p:spPr>
          <a:xfrm>
            <a:off x="138857" y="92029"/>
            <a:ext cx="5825526" cy="383126"/>
          </a:xfrm>
          <a:prstGeom prst="rect">
            <a:avLst/>
          </a:prstGeom>
        </p:spPr>
        <p:txBody>
          <a:bodyPr rtlCol="1"/>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سلسلة انتقال العدوى </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xmlns:a14="http://schemas.microsoft.com/office/drawing/2010/main" xmlns:m="http://schemas.openxmlformats.org/officeDocument/2006/math">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395">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395">
                                            <p:txEl>
                                              <p:pRg st="0" end="0"/>
                                            </p:txEl>
                                          </p:spTgt>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iterate>
                                    <p:tmAbs val="0"/>
                                  </p:iterate>
                                  <p:childTnLst>
                                    <p:set>
                                      <p:cBhvr>
                                        <p:cTn id="11" fill="hold"/>
                                        <p:tgtEl>
                                          <p:spTgt spid="395">
                                            <p:txEl>
                                              <p:pRg st="1" end="1"/>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iterate>
                                    <p:tmAbs val="0"/>
                                  </p:iterate>
                                  <p:childTnLst>
                                    <p:set>
                                      <p:cBhvr>
                                        <p:cTn id="14" fill="hold"/>
                                        <p:tgtEl>
                                          <p:spTgt spid="3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 grpId="0" build="p" bldLvl="5" animBg="1" advAuto="0"/>
    </p:bldLst>
  </p:timing>
</p:sld>
</file>

<file path=ppt/theme/theme1.xml><?xml version="1.0" encoding="utf-8"?>
<a:theme xmlns:a="http://schemas.openxmlformats.org/drawingml/2006/main" name="1_RRT_Theme_v3">
  <a:themeElements>
    <a:clrScheme name="1_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_v3">
      <a:majorFont>
        <a:latin typeface="Helvetica"/>
        <a:ea typeface="Helvetica"/>
        <a:cs typeface="Helvetica"/>
      </a:majorFont>
      <a:minorFont>
        <a:latin typeface="Source Sans Pro Regular"/>
        <a:ea typeface="Source Sans Pro Regular"/>
        <a:cs typeface="Source Sans Pro Regular"/>
      </a:minorFont>
    </a:fontScheme>
    <a:fmtScheme name="1_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RT_Theme_v3">
  <a:themeElements>
    <a:clrScheme name="1_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_v3">
      <a:majorFont>
        <a:latin typeface="Helvetica"/>
        <a:ea typeface="Helvetica"/>
        <a:cs typeface="Helvetica"/>
      </a:majorFont>
      <a:minorFont>
        <a:latin typeface="Source Sans Pro Regular"/>
        <a:ea typeface="Source Sans Pro Regular"/>
        <a:cs typeface="Source Sans Pro Regular"/>
      </a:minorFont>
    </a:fontScheme>
    <a:fmtScheme name="1_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Props1.xml><?xml version="1.0" encoding="utf-8"?>
<ds:datastoreItem xmlns:ds="http://schemas.openxmlformats.org/officeDocument/2006/customXml" ds:itemID="{AD1A3A29-AEFE-4FC0-B79F-CBAF080B29ED}"/>
</file>

<file path=customXml/itemProps2.xml><?xml version="1.0" encoding="utf-8"?>
<ds:datastoreItem xmlns:ds="http://schemas.openxmlformats.org/officeDocument/2006/customXml" ds:itemID="{C63DA85E-381B-41A7-A3CD-89366683574A}">
  <ds:schemaRefs>
    <ds:schemaRef ds:uri="http://schemas.microsoft.com/sharepoint/v3/contenttype/forms"/>
  </ds:schemaRefs>
</ds:datastoreItem>
</file>

<file path=customXml/itemProps3.xml><?xml version="1.0" encoding="utf-8"?>
<ds:datastoreItem xmlns:ds="http://schemas.openxmlformats.org/officeDocument/2006/customXml" ds:itemID="{C9CB0E68-FDC8-4613-8759-3CB00DA300BB}">
  <ds:schemaRefs>
    <ds:schemaRef ds:uri="http://purl.org/dc/terms/"/>
    <ds:schemaRef ds:uri="450f158c-397a-4a9d-b005-a44c92e0fccb"/>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e2a64997-203d-4655-a595-383c2eb1e865"/>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3519</TotalTime>
  <Words>3972</Words>
  <Application>Microsoft Office PowerPoint</Application>
  <PresentationFormat>Grand écran</PresentationFormat>
  <Paragraphs>463</Paragraphs>
  <Slides>51</Slides>
  <Notes>26</Notes>
  <HiddenSlides>0</HiddenSlides>
  <MMClips>0</MMClips>
  <ScaleCrop>false</ScaleCrop>
  <HeadingPairs>
    <vt:vector size="4" baseType="variant">
      <vt:variant>
        <vt:lpstr>Thème</vt:lpstr>
      </vt:variant>
      <vt:variant>
        <vt:i4>1</vt:i4>
      </vt:variant>
      <vt:variant>
        <vt:lpstr>Titres des diapositives</vt:lpstr>
      </vt:variant>
      <vt:variant>
        <vt:i4>51</vt:i4>
      </vt:variant>
    </vt:vector>
  </HeadingPairs>
  <TitlesOfParts>
    <vt:vector size="52" baseType="lpstr">
      <vt:lpstr>1_RRT_Theme_v3</vt:lpstr>
      <vt:lpstr>الوقاية من العدوى ومكافحتها بالنسبة لفريق الاستجابة السريعة  </vt:lpstr>
      <vt:lpstr>مقدمة</vt:lpstr>
      <vt:lpstr>ملاحظات إلى المُيسِّرين:</vt:lpstr>
      <vt:lpstr>أهداف التعلُّم</vt:lpstr>
      <vt:lpstr>عناصر العرض</vt:lpstr>
      <vt:lpstr>Présentation PowerPoint</vt:lpstr>
      <vt:lpstr>ما المقصود بالوقاية من العدوى ومكافحتها؟</vt:lpstr>
      <vt:lpstr>Présentation PowerPoint</vt:lpstr>
      <vt:lpstr>Présentation PowerPoint</vt:lpstr>
      <vt:lpstr>Présentation PowerPoint</vt:lpstr>
      <vt:lpstr>Présentation PowerPoint</vt:lpstr>
      <vt:lpstr>ما العناصر الأساسية الثمانية للاحتياطات القياسية؟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الوقاية من العدوى ومكافحتها بالنسبة لفريق الاستجابة السريعة  </dc:title>
  <dc:creator>Hp</dc:creator>
  <cp:lastModifiedBy>Hind</cp:lastModifiedBy>
  <cp:revision>179</cp:revision>
  <dcterms:modified xsi:type="dcterms:W3CDTF">2024-03-19T17:59:54Z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3326800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