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18"/>
  </p:notesMasterIdLst>
  <p:sldIdLst>
    <p:sldId id="256" r:id="rId5"/>
    <p:sldId id="257" r:id="rId6"/>
    <p:sldId id="258" r:id="rId7"/>
    <p:sldId id="410" r:id="rId8"/>
    <p:sldId id="260" r:id="rId9"/>
    <p:sldId id="261" r:id="rId10"/>
    <p:sldId id="346" r:id="rId11"/>
    <p:sldId id="332" r:id="rId12"/>
    <p:sldId id="334" r:id="rId13"/>
    <p:sldId id="333" r:id="rId14"/>
    <p:sldId id="265" r:id="rId15"/>
    <p:sldId id="336" r:id="rId16"/>
    <p:sldId id="337" r:id="rId17"/>
    <p:sldId id="338" r:id="rId18"/>
    <p:sldId id="339" r:id="rId19"/>
    <p:sldId id="340" r:id="rId20"/>
    <p:sldId id="342" r:id="rId21"/>
    <p:sldId id="343" r:id="rId22"/>
    <p:sldId id="344" r:id="rId23"/>
    <p:sldId id="347" r:id="rId24"/>
    <p:sldId id="348" r:id="rId25"/>
    <p:sldId id="349" r:id="rId26"/>
    <p:sldId id="350" r:id="rId27"/>
    <p:sldId id="351" r:id="rId28"/>
    <p:sldId id="352" r:id="rId29"/>
    <p:sldId id="354" r:id="rId30"/>
    <p:sldId id="355" r:id="rId31"/>
    <p:sldId id="356" r:id="rId32"/>
    <p:sldId id="345" r:id="rId33"/>
    <p:sldId id="357" r:id="rId34"/>
    <p:sldId id="358" r:id="rId35"/>
    <p:sldId id="359" r:id="rId36"/>
    <p:sldId id="360" r:id="rId37"/>
    <p:sldId id="361" r:id="rId38"/>
    <p:sldId id="362" r:id="rId39"/>
    <p:sldId id="363" r:id="rId40"/>
    <p:sldId id="364" r:id="rId41"/>
    <p:sldId id="365" r:id="rId42"/>
    <p:sldId id="366" r:id="rId43"/>
    <p:sldId id="367" r:id="rId44"/>
    <p:sldId id="368" r:id="rId45"/>
    <p:sldId id="369" r:id="rId46"/>
    <p:sldId id="370" r:id="rId47"/>
    <p:sldId id="371" r:id="rId48"/>
    <p:sldId id="372" r:id="rId49"/>
    <p:sldId id="373" r:id="rId50"/>
    <p:sldId id="374" r:id="rId51"/>
    <p:sldId id="275" r:id="rId52"/>
    <p:sldId id="375" r:id="rId53"/>
    <p:sldId id="377" r:id="rId54"/>
    <p:sldId id="376" r:id="rId55"/>
    <p:sldId id="378" r:id="rId56"/>
    <p:sldId id="379" r:id="rId57"/>
    <p:sldId id="380" r:id="rId58"/>
    <p:sldId id="381" r:id="rId59"/>
    <p:sldId id="382" r:id="rId60"/>
    <p:sldId id="383" r:id="rId61"/>
    <p:sldId id="384" r:id="rId62"/>
    <p:sldId id="385" r:id="rId63"/>
    <p:sldId id="386" r:id="rId64"/>
    <p:sldId id="387" r:id="rId65"/>
    <p:sldId id="388" r:id="rId66"/>
    <p:sldId id="389" r:id="rId67"/>
    <p:sldId id="390" r:id="rId68"/>
    <p:sldId id="393" r:id="rId69"/>
    <p:sldId id="394" r:id="rId70"/>
    <p:sldId id="395" r:id="rId71"/>
    <p:sldId id="396" r:id="rId72"/>
    <p:sldId id="397" r:id="rId73"/>
    <p:sldId id="398" r:id="rId74"/>
    <p:sldId id="411" r:id="rId75"/>
    <p:sldId id="399" r:id="rId76"/>
    <p:sldId id="401" r:id="rId77"/>
    <p:sldId id="400" r:id="rId78"/>
    <p:sldId id="402" r:id="rId79"/>
    <p:sldId id="403" r:id="rId80"/>
    <p:sldId id="405" r:id="rId81"/>
    <p:sldId id="412" r:id="rId82"/>
    <p:sldId id="406" r:id="rId83"/>
    <p:sldId id="407" r:id="rId84"/>
    <p:sldId id="408" r:id="rId85"/>
    <p:sldId id="409" r:id="rId86"/>
    <p:sldId id="414" r:id="rId87"/>
    <p:sldId id="415" r:id="rId88"/>
    <p:sldId id="416" r:id="rId89"/>
    <p:sldId id="417" r:id="rId90"/>
    <p:sldId id="418" r:id="rId91"/>
    <p:sldId id="419" r:id="rId92"/>
    <p:sldId id="420" r:id="rId93"/>
    <p:sldId id="421" r:id="rId94"/>
    <p:sldId id="422" r:id="rId95"/>
    <p:sldId id="423" r:id="rId96"/>
    <p:sldId id="424" r:id="rId97"/>
    <p:sldId id="425" r:id="rId98"/>
    <p:sldId id="426" r:id="rId99"/>
    <p:sldId id="427" r:id="rId100"/>
    <p:sldId id="428" r:id="rId101"/>
    <p:sldId id="429" r:id="rId102"/>
    <p:sldId id="430" r:id="rId103"/>
    <p:sldId id="431" r:id="rId104"/>
    <p:sldId id="432" r:id="rId105"/>
    <p:sldId id="433" r:id="rId106"/>
    <p:sldId id="434" r:id="rId107"/>
    <p:sldId id="436" r:id="rId108"/>
    <p:sldId id="435" r:id="rId109"/>
    <p:sldId id="437" r:id="rId110"/>
    <p:sldId id="438" r:id="rId111"/>
    <p:sldId id="439" r:id="rId112"/>
    <p:sldId id="440" r:id="rId113"/>
    <p:sldId id="441" r:id="rId114"/>
    <p:sldId id="413" r:id="rId115"/>
    <p:sldId id="392" r:id="rId116"/>
    <p:sldId id="391" r:id="rId117"/>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Hind" initials="H" lastIdx="2" clrIdx="0">
    <p:extLst>
      <p:ext uri="{19B8F6BF-5375-455C-9EA6-DF929625EA0E}">
        <p15:presenceInfo xmlns:p15="http://schemas.microsoft.com/office/powerpoint/2012/main" userId="Hind" providerId="None"/>
      </p:ext>
    </p:extLst>
  </p:cmAuthor>
  <p:cmAuthor id="2" name="HP" initials="H" lastIdx="2" clrIdx="1">
    <p:extLst>
      <p:ext uri="{19B8F6BF-5375-455C-9EA6-DF929625EA0E}">
        <p15:presenceInfo xmlns:p15="http://schemas.microsoft.com/office/powerpoint/2012/main" userId="HP" providerId="None"/>
      </p:ext>
    </p:extLst>
  </p:cmAuthor>
  <p:cmAuthor id="3" name="Walaa" initials="W" lastIdx="1" clrIdx="2">
    <p:extLst>
      <p:ext uri="{19B8F6BF-5375-455C-9EA6-DF929625EA0E}">
        <p15:presenceInfo xmlns:p15="http://schemas.microsoft.com/office/powerpoint/2012/main" userId="Wala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A2000B"/>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066731-133E-5D49-36E6-FFDB1ECCC4ED}" v="163" dt="2024-03-19T10:59:46.94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006" autoAdjust="0"/>
    <p:restoredTop sz="85714" autoAdjust="0"/>
  </p:normalViewPr>
  <p:slideViewPr>
    <p:cSldViewPr snapToGrid="0">
      <p:cViewPr varScale="1">
        <p:scale>
          <a:sx n="57" d="100"/>
          <a:sy n="57" d="100"/>
        </p:scale>
        <p:origin x="121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tableStyles" Target="tableStyle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notesMaster" Target="notesMasters/notesMaster1.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microsoft.com/office/2016/11/relationships/changesInfo" Target="changesInfos/changesInfo1.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commentAuthors" Target="commentAuthors.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presProps" Target="presProps.xml"/><Relationship Id="rId125"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viewProps" Target="viewProps.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08066731-133E-5D49-36E6-FFDB1ECCC4ED}"/>
    <pc:docChg chg="modSld">
      <pc:chgData name="EZZINE, Hind" userId="S::ezzineh@who.int::edcab00f-6318-46e5-a4a9-188b01ee222f" providerId="AD" clId="Web-{08066731-133E-5D49-36E6-FFDB1ECCC4ED}" dt="2024-03-19T10:59:46.852" v="141"/>
      <pc:docMkLst>
        <pc:docMk/>
      </pc:docMkLst>
      <pc:sldChg chg="modSp">
        <pc:chgData name="EZZINE, Hind" userId="S::ezzineh@who.int::edcab00f-6318-46e5-a4a9-188b01ee222f" providerId="AD" clId="Web-{08066731-133E-5D49-36E6-FFDB1ECCC4ED}" dt="2024-03-19T10:44:19.492" v="1" actId="20577"/>
        <pc:sldMkLst>
          <pc:docMk/>
          <pc:sldMk cId="0" sldId="256"/>
        </pc:sldMkLst>
        <pc:spChg chg="mod">
          <ac:chgData name="EZZINE, Hind" userId="S::ezzineh@who.int::edcab00f-6318-46e5-a4a9-188b01ee222f" providerId="AD" clId="Web-{08066731-133E-5D49-36E6-FFDB1ECCC4ED}" dt="2024-03-19T10:44:19.492" v="1" actId="20577"/>
          <ac:spMkLst>
            <pc:docMk/>
            <pc:sldMk cId="0" sldId="256"/>
            <ac:spMk id="283" creationId="{00000000-0000-0000-0000-000000000000}"/>
          </ac:spMkLst>
        </pc:spChg>
      </pc:sldChg>
      <pc:sldChg chg="modSp">
        <pc:chgData name="EZZINE, Hind" userId="S::ezzineh@who.int::edcab00f-6318-46e5-a4a9-188b01ee222f" providerId="AD" clId="Web-{08066731-133E-5D49-36E6-FFDB1ECCC4ED}" dt="2024-03-19T10:44:33.649" v="3" actId="14100"/>
        <pc:sldMkLst>
          <pc:docMk/>
          <pc:sldMk cId="0" sldId="258"/>
        </pc:sldMkLst>
        <pc:spChg chg="mod">
          <ac:chgData name="EZZINE, Hind" userId="S::ezzineh@who.int::edcab00f-6318-46e5-a4a9-188b01ee222f" providerId="AD" clId="Web-{08066731-133E-5D49-36E6-FFDB1ECCC4ED}" dt="2024-03-19T10:44:33.649" v="3" actId="14100"/>
          <ac:spMkLst>
            <pc:docMk/>
            <pc:sldMk cId="0" sldId="258"/>
            <ac:spMk id="289" creationId="{00000000-0000-0000-0000-000000000000}"/>
          </ac:spMkLst>
        </pc:spChg>
      </pc:sldChg>
      <pc:sldChg chg="modSp">
        <pc:chgData name="EZZINE, Hind" userId="S::ezzineh@who.int::edcab00f-6318-46e5-a4a9-188b01ee222f" providerId="AD" clId="Web-{08066731-133E-5D49-36E6-FFDB1ECCC4ED}" dt="2024-03-19T10:50:36.099" v="67" actId="14100"/>
        <pc:sldMkLst>
          <pc:docMk/>
          <pc:sldMk cId="0" sldId="275"/>
        </pc:sldMkLst>
        <pc:spChg chg="mod">
          <ac:chgData name="EZZINE, Hind" userId="S::ezzineh@who.int::edcab00f-6318-46e5-a4a9-188b01ee222f" providerId="AD" clId="Web-{08066731-133E-5D49-36E6-FFDB1ECCC4ED}" dt="2024-03-19T10:50:36.099" v="67" actId="14100"/>
          <ac:spMkLst>
            <pc:docMk/>
            <pc:sldMk cId="0" sldId="275"/>
            <ac:spMk id="364" creationId="{00000000-0000-0000-0000-000000000000}"/>
          </ac:spMkLst>
        </pc:spChg>
      </pc:sldChg>
      <pc:sldChg chg="modSp">
        <pc:chgData name="EZZINE, Hind" userId="S::ezzineh@who.int::edcab00f-6318-46e5-a4a9-188b01ee222f" providerId="AD" clId="Web-{08066731-133E-5D49-36E6-FFDB1ECCC4ED}" dt="2024-03-19T10:45:29.760" v="8" actId="1076"/>
        <pc:sldMkLst>
          <pc:docMk/>
          <pc:sldMk cId="2585711718" sldId="347"/>
        </pc:sldMkLst>
        <pc:spChg chg="mod">
          <ac:chgData name="EZZINE, Hind" userId="S::ezzineh@who.int::edcab00f-6318-46e5-a4a9-188b01ee222f" providerId="AD" clId="Web-{08066731-133E-5D49-36E6-FFDB1ECCC4ED}" dt="2024-03-19T10:45:29.760" v="8" actId="1076"/>
          <ac:spMkLst>
            <pc:docMk/>
            <pc:sldMk cId="2585711718" sldId="347"/>
            <ac:spMk id="289" creationId="{00000000-0000-0000-0000-000000000000}"/>
          </ac:spMkLst>
        </pc:spChg>
      </pc:sldChg>
      <pc:sldChg chg="modSp">
        <pc:chgData name="EZZINE, Hind" userId="S::ezzineh@who.int::edcab00f-6318-46e5-a4a9-188b01ee222f" providerId="AD" clId="Web-{08066731-133E-5D49-36E6-FFDB1ECCC4ED}" dt="2024-03-19T10:45:39.245" v="10" actId="1076"/>
        <pc:sldMkLst>
          <pc:docMk/>
          <pc:sldMk cId="2275872633" sldId="348"/>
        </pc:sldMkLst>
        <pc:spChg chg="mod">
          <ac:chgData name="EZZINE, Hind" userId="S::ezzineh@who.int::edcab00f-6318-46e5-a4a9-188b01ee222f" providerId="AD" clId="Web-{08066731-133E-5D49-36E6-FFDB1ECCC4ED}" dt="2024-03-19T10:45:35.917" v="9" actId="1076"/>
          <ac:spMkLst>
            <pc:docMk/>
            <pc:sldMk cId="2275872633" sldId="348"/>
            <ac:spMk id="7" creationId="{00000000-0000-0000-0000-000000000000}"/>
          </ac:spMkLst>
        </pc:spChg>
        <pc:spChg chg="mod">
          <ac:chgData name="EZZINE, Hind" userId="S::ezzineh@who.int::edcab00f-6318-46e5-a4a9-188b01ee222f" providerId="AD" clId="Web-{08066731-133E-5D49-36E6-FFDB1ECCC4ED}" dt="2024-03-19T10:45:39.245" v="10" actId="1076"/>
          <ac:spMkLst>
            <pc:docMk/>
            <pc:sldMk cId="2275872633" sldId="348"/>
            <ac:spMk id="9" creationId="{00000000-0000-0000-0000-000000000000}"/>
          </ac:spMkLst>
        </pc:spChg>
      </pc:sldChg>
      <pc:sldChg chg="modSp">
        <pc:chgData name="EZZINE, Hind" userId="S::ezzineh@who.int::edcab00f-6318-46e5-a4a9-188b01ee222f" providerId="AD" clId="Web-{08066731-133E-5D49-36E6-FFDB1ECCC4ED}" dt="2024-03-19T10:45:50.777" v="16" actId="1076"/>
        <pc:sldMkLst>
          <pc:docMk/>
          <pc:sldMk cId="3511943656" sldId="349"/>
        </pc:sldMkLst>
        <pc:spChg chg="mod">
          <ac:chgData name="EZZINE, Hind" userId="S::ezzineh@who.int::edcab00f-6318-46e5-a4a9-188b01ee222f" providerId="AD" clId="Web-{08066731-133E-5D49-36E6-FFDB1ECCC4ED}" dt="2024-03-19T10:45:50.777" v="16" actId="1076"/>
          <ac:spMkLst>
            <pc:docMk/>
            <pc:sldMk cId="3511943656" sldId="349"/>
            <ac:spMk id="3" creationId="{00000000-0000-0000-0000-000000000000}"/>
          </ac:spMkLst>
        </pc:spChg>
        <pc:spChg chg="mod">
          <ac:chgData name="EZZINE, Hind" userId="S::ezzineh@who.int::edcab00f-6318-46e5-a4a9-188b01ee222f" providerId="AD" clId="Web-{08066731-133E-5D49-36E6-FFDB1ECCC4ED}" dt="2024-03-19T10:45:50.730" v="14" actId="1076"/>
          <ac:spMkLst>
            <pc:docMk/>
            <pc:sldMk cId="3511943656" sldId="349"/>
            <ac:spMk id="7" creationId="{00000000-0000-0000-0000-000000000000}"/>
          </ac:spMkLst>
        </pc:spChg>
        <pc:spChg chg="mod">
          <ac:chgData name="EZZINE, Hind" userId="S::ezzineh@who.int::edcab00f-6318-46e5-a4a9-188b01ee222f" providerId="AD" clId="Web-{08066731-133E-5D49-36E6-FFDB1ECCC4ED}" dt="2024-03-19T10:45:50.762" v="15" actId="1076"/>
          <ac:spMkLst>
            <pc:docMk/>
            <pc:sldMk cId="3511943656" sldId="349"/>
            <ac:spMk id="9" creationId="{00000000-0000-0000-0000-000000000000}"/>
          </ac:spMkLst>
        </pc:spChg>
      </pc:sldChg>
      <pc:sldChg chg="modSp">
        <pc:chgData name="EZZINE, Hind" userId="S::ezzineh@who.int::edcab00f-6318-46e5-a4a9-188b01ee222f" providerId="AD" clId="Web-{08066731-133E-5D49-36E6-FFDB1ECCC4ED}" dt="2024-03-19T10:46:00.277" v="18" actId="1076"/>
        <pc:sldMkLst>
          <pc:docMk/>
          <pc:sldMk cId="1652898892" sldId="350"/>
        </pc:sldMkLst>
        <pc:spChg chg="mod">
          <ac:chgData name="EZZINE, Hind" userId="S::ezzineh@who.int::edcab00f-6318-46e5-a4a9-188b01ee222f" providerId="AD" clId="Web-{08066731-133E-5D49-36E6-FFDB1ECCC4ED}" dt="2024-03-19T10:46:00.261" v="17" actId="1076"/>
          <ac:spMkLst>
            <pc:docMk/>
            <pc:sldMk cId="1652898892" sldId="350"/>
            <ac:spMk id="7" creationId="{00000000-0000-0000-0000-000000000000}"/>
          </ac:spMkLst>
        </pc:spChg>
        <pc:spChg chg="mod">
          <ac:chgData name="EZZINE, Hind" userId="S::ezzineh@who.int::edcab00f-6318-46e5-a4a9-188b01ee222f" providerId="AD" clId="Web-{08066731-133E-5D49-36E6-FFDB1ECCC4ED}" dt="2024-03-19T10:46:00.277" v="18" actId="1076"/>
          <ac:spMkLst>
            <pc:docMk/>
            <pc:sldMk cId="1652898892" sldId="350"/>
            <ac:spMk id="9" creationId="{00000000-0000-0000-0000-000000000000}"/>
          </ac:spMkLst>
        </pc:spChg>
      </pc:sldChg>
      <pc:sldChg chg="modSp">
        <pc:chgData name="EZZINE, Hind" userId="S::ezzineh@who.int::edcab00f-6318-46e5-a4a9-188b01ee222f" providerId="AD" clId="Web-{08066731-133E-5D49-36E6-FFDB1ECCC4ED}" dt="2024-03-19T10:46:08.559" v="20" actId="1076"/>
        <pc:sldMkLst>
          <pc:docMk/>
          <pc:sldMk cId="2487163504" sldId="351"/>
        </pc:sldMkLst>
        <pc:spChg chg="mod">
          <ac:chgData name="EZZINE, Hind" userId="S::ezzineh@who.int::edcab00f-6318-46e5-a4a9-188b01ee222f" providerId="AD" clId="Web-{08066731-133E-5D49-36E6-FFDB1ECCC4ED}" dt="2024-03-19T10:46:08.559" v="20" actId="1076"/>
          <ac:spMkLst>
            <pc:docMk/>
            <pc:sldMk cId="2487163504" sldId="351"/>
            <ac:spMk id="6" creationId="{00000000-0000-0000-0000-000000000000}"/>
          </ac:spMkLst>
        </pc:spChg>
        <pc:spChg chg="mod">
          <ac:chgData name="EZZINE, Hind" userId="S::ezzineh@who.int::edcab00f-6318-46e5-a4a9-188b01ee222f" providerId="AD" clId="Web-{08066731-133E-5D49-36E6-FFDB1ECCC4ED}" dt="2024-03-19T10:46:08.543" v="19" actId="1076"/>
          <ac:spMkLst>
            <pc:docMk/>
            <pc:sldMk cId="2487163504" sldId="351"/>
            <ac:spMk id="7" creationId="{00000000-0000-0000-0000-000000000000}"/>
          </ac:spMkLst>
        </pc:spChg>
      </pc:sldChg>
      <pc:sldChg chg="modSp">
        <pc:chgData name="EZZINE, Hind" userId="S::ezzineh@who.int::edcab00f-6318-46e5-a4a9-188b01ee222f" providerId="AD" clId="Web-{08066731-133E-5D49-36E6-FFDB1ECCC4ED}" dt="2024-03-19T10:46:20.121" v="22" actId="1076"/>
        <pc:sldMkLst>
          <pc:docMk/>
          <pc:sldMk cId="4224566004" sldId="352"/>
        </pc:sldMkLst>
        <pc:spChg chg="mod">
          <ac:chgData name="EZZINE, Hind" userId="S::ezzineh@who.int::edcab00f-6318-46e5-a4a9-188b01ee222f" providerId="AD" clId="Web-{08066731-133E-5D49-36E6-FFDB1ECCC4ED}" dt="2024-03-19T10:46:20.121" v="22" actId="1076"/>
          <ac:spMkLst>
            <pc:docMk/>
            <pc:sldMk cId="4224566004" sldId="352"/>
            <ac:spMk id="6" creationId="{00000000-0000-0000-0000-000000000000}"/>
          </ac:spMkLst>
        </pc:spChg>
        <pc:spChg chg="mod">
          <ac:chgData name="EZZINE, Hind" userId="S::ezzineh@who.int::edcab00f-6318-46e5-a4a9-188b01ee222f" providerId="AD" clId="Web-{08066731-133E-5D49-36E6-FFDB1ECCC4ED}" dt="2024-03-19T10:46:20.106" v="21" actId="1076"/>
          <ac:spMkLst>
            <pc:docMk/>
            <pc:sldMk cId="4224566004" sldId="352"/>
            <ac:spMk id="7" creationId="{00000000-0000-0000-0000-000000000000}"/>
          </ac:spMkLst>
        </pc:spChg>
      </pc:sldChg>
      <pc:sldChg chg="modSp">
        <pc:chgData name="EZZINE, Hind" userId="S::ezzineh@who.int::edcab00f-6318-46e5-a4a9-188b01ee222f" providerId="AD" clId="Web-{08066731-133E-5D49-36E6-FFDB1ECCC4ED}" dt="2024-03-19T10:46:26.903" v="25" actId="1076"/>
        <pc:sldMkLst>
          <pc:docMk/>
          <pc:sldMk cId="130692518" sldId="354"/>
        </pc:sldMkLst>
        <pc:spChg chg="mod">
          <ac:chgData name="EZZINE, Hind" userId="S::ezzineh@who.int::edcab00f-6318-46e5-a4a9-188b01ee222f" providerId="AD" clId="Web-{08066731-133E-5D49-36E6-FFDB1ECCC4ED}" dt="2024-03-19T10:46:26.887" v="24" actId="1076"/>
          <ac:spMkLst>
            <pc:docMk/>
            <pc:sldMk cId="130692518" sldId="354"/>
            <ac:spMk id="3" creationId="{00000000-0000-0000-0000-000000000000}"/>
          </ac:spMkLst>
        </pc:spChg>
        <pc:spChg chg="mod">
          <ac:chgData name="EZZINE, Hind" userId="S::ezzineh@who.int::edcab00f-6318-46e5-a4a9-188b01ee222f" providerId="AD" clId="Web-{08066731-133E-5D49-36E6-FFDB1ECCC4ED}" dt="2024-03-19T10:46:26.903" v="25" actId="1076"/>
          <ac:spMkLst>
            <pc:docMk/>
            <pc:sldMk cId="130692518" sldId="354"/>
            <ac:spMk id="5" creationId="{00000000-0000-0000-0000-000000000000}"/>
          </ac:spMkLst>
        </pc:spChg>
        <pc:spChg chg="mod">
          <ac:chgData name="EZZINE, Hind" userId="S::ezzineh@who.int::edcab00f-6318-46e5-a4a9-188b01ee222f" providerId="AD" clId="Web-{08066731-133E-5D49-36E6-FFDB1ECCC4ED}" dt="2024-03-19T10:46:26.887" v="23" actId="1076"/>
          <ac:spMkLst>
            <pc:docMk/>
            <pc:sldMk cId="130692518" sldId="354"/>
            <ac:spMk id="319" creationId="{00000000-0000-0000-0000-000000000000}"/>
          </ac:spMkLst>
        </pc:spChg>
      </pc:sldChg>
      <pc:sldChg chg="modSp">
        <pc:chgData name="EZZINE, Hind" userId="S::ezzineh@who.int::edcab00f-6318-46e5-a4a9-188b01ee222f" providerId="AD" clId="Web-{08066731-133E-5D49-36E6-FFDB1ECCC4ED}" dt="2024-03-19T10:46:46.201" v="32" actId="1076"/>
        <pc:sldMkLst>
          <pc:docMk/>
          <pc:sldMk cId="1259807703" sldId="356"/>
        </pc:sldMkLst>
        <pc:spChg chg="mod">
          <ac:chgData name="EZZINE, Hind" userId="S::ezzineh@who.int::edcab00f-6318-46e5-a4a9-188b01ee222f" providerId="AD" clId="Web-{08066731-133E-5D49-36E6-FFDB1ECCC4ED}" dt="2024-03-19T10:46:41.763" v="29" actId="1076"/>
          <ac:spMkLst>
            <pc:docMk/>
            <pc:sldMk cId="1259807703" sldId="356"/>
            <ac:spMk id="2" creationId="{00000000-0000-0000-0000-000000000000}"/>
          </ac:spMkLst>
        </pc:spChg>
        <pc:spChg chg="mod">
          <ac:chgData name="EZZINE, Hind" userId="S::ezzineh@who.int::edcab00f-6318-46e5-a4a9-188b01ee222f" providerId="AD" clId="Web-{08066731-133E-5D49-36E6-FFDB1ECCC4ED}" dt="2024-03-19T10:46:41.732" v="28" actId="1076"/>
          <ac:spMkLst>
            <pc:docMk/>
            <pc:sldMk cId="1259807703" sldId="356"/>
            <ac:spMk id="6" creationId="{00000000-0000-0000-0000-000000000000}"/>
          </ac:spMkLst>
        </pc:spChg>
        <pc:spChg chg="mod">
          <ac:chgData name="EZZINE, Hind" userId="S::ezzineh@who.int::edcab00f-6318-46e5-a4a9-188b01ee222f" providerId="AD" clId="Web-{08066731-133E-5D49-36E6-FFDB1ECCC4ED}" dt="2024-03-19T10:46:41.685" v="27" actId="1076"/>
          <ac:spMkLst>
            <pc:docMk/>
            <pc:sldMk cId="1259807703" sldId="356"/>
            <ac:spMk id="7" creationId="{00000000-0000-0000-0000-000000000000}"/>
          </ac:spMkLst>
        </pc:spChg>
        <pc:spChg chg="mod">
          <ac:chgData name="EZZINE, Hind" userId="S::ezzineh@who.int::edcab00f-6318-46e5-a4a9-188b01ee222f" providerId="AD" clId="Web-{08066731-133E-5D49-36E6-FFDB1ECCC4ED}" dt="2024-03-19T10:46:41.778" v="30" actId="1076"/>
          <ac:spMkLst>
            <pc:docMk/>
            <pc:sldMk cId="1259807703" sldId="356"/>
            <ac:spMk id="8" creationId="{00000000-0000-0000-0000-000000000000}"/>
          </ac:spMkLst>
        </pc:spChg>
        <pc:spChg chg="mod">
          <ac:chgData name="EZZINE, Hind" userId="S::ezzineh@who.int::edcab00f-6318-46e5-a4a9-188b01ee222f" providerId="AD" clId="Web-{08066731-133E-5D49-36E6-FFDB1ECCC4ED}" dt="2024-03-19T10:46:41.794" v="31" actId="1076"/>
          <ac:spMkLst>
            <pc:docMk/>
            <pc:sldMk cId="1259807703" sldId="356"/>
            <ac:spMk id="9" creationId="{00000000-0000-0000-0000-000000000000}"/>
          </ac:spMkLst>
        </pc:spChg>
        <pc:spChg chg="mod">
          <ac:chgData name="EZZINE, Hind" userId="S::ezzineh@who.int::edcab00f-6318-46e5-a4a9-188b01ee222f" providerId="AD" clId="Web-{08066731-133E-5D49-36E6-FFDB1ECCC4ED}" dt="2024-03-19T10:46:46.201" v="32" actId="1076"/>
          <ac:spMkLst>
            <pc:docMk/>
            <pc:sldMk cId="1259807703" sldId="356"/>
            <ac:spMk id="11" creationId="{00000000-0000-0000-0000-000000000000}"/>
          </ac:spMkLst>
        </pc:spChg>
      </pc:sldChg>
      <pc:sldChg chg="modSp">
        <pc:chgData name="EZZINE, Hind" userId="S::ezzineh@who.int::edcab00f-6318-46e5-a4a9-188b01ee222f" providerId="AD" clId="Web-{08066731-133E-5D49-36E6-FFDB1ECCC4ED}" dt="2024-03-19T10:47:14.201" v="34" actId="1076"/>
        <pc:sldMkLst>
          <pc:docMk/>
          <pc:sldMk cId="1288627159" sldId="357"/>
        </pc:sldMkLst>
        <pc:spChg chg="mod">
          <ac:chgData name="EZZINE, Hind" userId="S::ezzineh@who.int::edcab00f-6318-46e5-a4a9-188b01ee222f" providerId="AD" clId="Web-{08066731-133E-5D49-36E6-FFDB1ECCC4ED}" dt="2024-03-19T10:47:14.170" v="33" actId="1076"/>
          <ac:spMkLst>
            <pc:docMk/>
            <pc:sldMk cId="1288627159" sldId="357"/>
            <ac:spMk id="7" creationId="{00000000-0000-0000-0000-000000000000}"/>
          </ac:spMkLst>
        </pc:spChg>
        <pc:spChg chg="mod">
          <ac:chgData name="EZZINE, Hind" userId="S::ezzineh@who.int::edcab00f-6318-46e5-a4a9-188b01ee222f" providerId="AD" clId="Web-{08066731-133E-5D49-36E6-FFDB1ECCC4ED}" dt="2024-03-19T10:47:14.201" v="34" actId="1076"/>
          <ac:spMkLst>
            <pc:docMk/>
            <pc:sldMk cId="1288627159" sldId="357"/>
            <ac:spMk id="9" creationId="{00000000-0000-0000-0000-000000000000}"/>
          </ac:spMkLst>
        </pc:spChg>
      </pc:sldChg>
      <pc:sldChg chg="modSp">
        <pc:chgData name="EZZINE, Hind" userId="S::ezzineh@who.int::edcab00f-6318-46e5-a4a9-188b01ee222f" providerId="AD" clId="Web-{08066731-133E-5D49-36E6-FFDB1ECCC4ED}" dt="2024-03-19T10:47:21.577" v="36" actId="1076"/>
        <pc:sldMkLst>
          <pc:docMk/>
          <pc:sldMk cId="3973023998" sldId="358"/>
        </pc:sldMkLst>
        <pc:spChg chg="mod">
          <ac:chgData name="EZZINE, Hind" userId="S::ezzineh@who.int::edcab00f-6318-46e5-a4a9-188b01ee222f" providerId="AD" clId="Web-{08066731-133E-5D49-36E6-FFDB1ECCC4ED}" dt="2024-03-19T10:47:21.545" v="35" actId="1076"/>
          <ac:spMkLst>
            <pc:docMk/>
            <pc:sldMk cId="3973023998" sldId="358"/>
            <ac:spMk id="7" creationId="{00000000-0000-0000-0000-000000000000}"/>
          </ac:spMkLst>
        </pc:spChg>
        <pc:spChg chg="mod">
          <ac:chgData name="EZZINE, Hind" userId="S::ezzineh@who.int::edcab00f-6318-46e5-a4a9-188b01ee222f" providerId="AD" clId="Web-{08066731-133E-5D49-36E6-FFDB1ECCC4ED}" dt="2024-03-19T10:47:21.577" v="36" actId="1076"/>
          <ac:spMkLst>
            <pc:docMk/>
            <pc:sldMk cId="3973023998" sldId="358"/>
            <ac:spMk id="9" creationId="{00000000-0000-0000-0000-000000000000}"/>
          </ac:spMkLst>
        </pc:spChg>
      </pc:sldChg>
      <pc:sldChg chg="modSp">
        <pc:chgData name="EZZINE, Hind" userId="S::ezzineh@who.int::edcab00f-6318-46e5-a4a9-188b01ee222f" providerId="AD" clId="Web-{08066731-133E-5D49-36E6-FFDB1ECCC4ED}" dt="2024-03-19T10:47:30.140" v="38" actId="1076"/>
        <pc:sldMkLst>
          <pc:docMk/>
          <pc:sldMk cId="1023578307" sldId="359"/>
        </pc:sldMkLst>
        <pc:spChg chg="mod">
          <ac:chgData name="EZZINE, Hind" userId="S::ezzineh@who.int::edcab00f-6318-46e5-a4a9-188b01ee222f" providerId="AD" clId="Web-{08066731-133E-5D49-36E6-FFDB1ECCC4ED}" dt="2024-03-19T10:47:30.108" v="37" actId="1076"/>
          <ac:spMkLst>
            <pc:docMk/>
            <pc:sldMk cId="1023578307" sldId="359"/>
            <ac:spMk id="7" creationId="{00000000-0000-0000-0000-000000000000}"/>
          </ac:spMkLst>
        </pc:spChg>
        <pc:spChg chg="mod">
          <ac:chgData name="EZZINE, Hind" userId="S::ezzineh@who.int::edcab00f-6318-46e5-a4a9-188b01ee222f" providerId="AD" clId="Web-{08066731-133E-5D49-36E6-FFDB1ECCC4ED}" dt="2024-03-19T10:47:30.140" v="38" actId="1076"/>
          <ac:spMkLst>
            <pc:docMk/>
            <pc:sldMk cId="1023578307" sldId="359"/>
            <ac:spMk id="9" creationId="{00000000-0000-0000-0000-000000000000}"/>
          </ac:spMkLst>
        </pc:spChg>
      </pc:sldChg>
      <pc:sldChg chg="modSp">
        <pc:chgData name="EZZINE, Hind" userId="S::ezzineh@who.int::edcab00f-6318-46e5-a4a9-188b01ee222f" providerId="AD" clId="Web-{08066731-133E-5D49-36E6-FFDB1ECCC4ED}" dt="2024-03-19T10:48:19.641" v="41" actId="1076"/>
        <pc:sldMkLst>
          <pc:docMk/>
          <pc:sldMk cId="3785909218" sldId="360"/>
        </pc:sldMkLst>
        <pc:spChg chg="mod">
          <ac:chgData name="EZZINE, Hind" userId="S::ezzineh@who.int::edcab00f-6318-46e5-a4a9-188b01ee222f" providerId="AD" clId="Web-{08066731-133E-5D49-36E6-FFDB1ECCC4ED}" dt="2024-03-19T10:48:19.438" v="39" actId="1076"/>
          <ac:spMkLst>
            <pc:docMk/>
            <pc:sldMk cId="3785909218" sldId="360"/>
            <ac:spMk id="7" creationId="{00000000-0000-0000-0000-000000000000}"/>
          </ac:spMkLst>
        </pc:spChg>
        <pc:spChg chg="mod">
          <ac:chgData name="EZZINE, Hind" userId="S::ezzineh@who.int::edcab00f-6318-46e5-a4a9-188b01ee222f" providerId="AD" clId="Web-{08066731-133E-5D49-36E6-FFDB1ECCC4ED}" dt="2024-03-19T10:48:19.516" v="40" actId="1076"/>
          <ac:spMkLst>
            <pc:docMk/>
            <pc:sldMk cId="3785909218" sldId="360"/>
            <ac:spMk id="9" creationId="{00000000-0000-0000-0000-000000000000}"/>
          </ac:spMkLst>
        </pc:spChg>
        <pc:graphicFrameChg chg="mod">
          <ac:chgData name="EZZINE, Hind" userId="S::ezzineh@who.int::edcab00f-6318-46e5-a4a9-188b01ee222f" providerId="AD" clId="Web-{08066731-133E-5D49-36E6-FFDB1ECCC4ED}" dt="2024-03-19T10:48:19.641" v="41" actId="1076"/>
          <ac:graphicFrameMkLst>
            <pc:docMk/>
            <pc:sldMk cId="3785909218" sldId="360"/>
            <ac:graphicFrameMk id="5" creationId="{00000000-0000-0000-0000-000000000000}"/>
          </ac:graphicFrameMkLst>
        </pc:graphicFrameChg>
      </pc:sldChg>
      <pc:sldChg chg="modSp">
        <pc:chgData name="EZZINE, Hind" userId="S::ezzineh@who.int::edcab00f-6318-46e5-a4a9-188b01ee222f" providerId="AD" clId="Web-{08066731-133E-5D49-36E6-FFDB1ECCC4ED}" dt="2024-03-19T10:48:40.595" v="45" actId="1076"/>
        <pc:sldMkLst>
          <pc:docMk/>
          <pc:sldMk cId="2368250259" sldId="361"/>
        </pc:sldMkLst>
        <pc:spChg chg="mod">
          <ac:chgData name="EZZINE, Hind" userId="S::ezzineh@who.int::edcab00f-6318-46e5-a4a9-188b01ee222f" providerId="AD" clId="Web-{08066731-133E-5D49-36E6-FFDB1ECCC4ED}" dt="2024-03-19T10:48:40.595" v="45" actId="1076"/>
          <ac:spMkLst>
            <pc:docMk/>
            <pc:sldMk cId="2368250259" sldId="361"/>
            <ac:spMk id="8" creationId="{00000000-0000-0000-0000-000000000000}"/>
          </ac:spMkLst>
        </pc:spChg>
        <pc:spChg chg="mod">
          <ac:chgData name="EZZINE, Hind" userId="S::ezzineh@who.int::edcab00f-6318-46e5-a4a9-188b01ee222f" providerId="AD" clId="Web-{08066731-133E-5D49-36E6-FFDB1ECCC4ED}" dt="2024-03-19T10:48:31.876" v="42" actId="1076"/>
          <ac:spMkLst>
            <pc:docMk/>
            <pc:sldMk cId="2368250259" sldId="361"/>
            <ac:spMk id="9" creationId="{00000000-0000-0000-0000-000000000000}"/>
          </ac:spMkLst>
        </pc:spChg>
      </pc:sldChg>
      <pc:sldChg chg="modSp">
        <pc:chgData name="EZZINE, Hind" userId="S::ezzineh@who.int::edcab00f-6318-46e5-a4a9-188b01ee222f" providerId="AD" clId="Web-{08066731-133E-5D49-36E6-FFDB1ECCC4ED}" dt="2024-03-19T10:48:49.658" v="48" actId="1076"/>
        <pc:sldMkLst>
          <pc:docMk/>
          <pc:sldMk cId="2579998858" sldId="362"/>
        </pc:sldMkLst>
        <pc:spChg chg="mod">
          <ac:chgData name="EZZINE, Hind" userId="S::ezzineh@who.int::edcab00f-6318-46e5-a4a9-188b01ee222f" providerId="AD" clId="Web-{08066731-133E-5D49-36E6-FFDB1ECCC4ED}" dt="2024-03-19T10:48:49.642" v="47" actId="1076"/>
          <ac:spMkLst>
            <pc:docMk/>
            <pc:sldMk cId="2579998858" sldId="362"/>
            <ac:spMk id="3" creationId="{00000000-0000-0000-0000-000000000000}"/>
          </ac:spMkLst>
        </pc:spChg>
        <pc:spChg chg="mod">
          <ac:chgData name="EZZINE, Hind" userId="S::ezzineh@who.int::edcab00f-6318-46e5-a4a9-188b01ee222f" providerId="AD" clId="Web-{08066731-133E-5D49-36E6-FFDB1ECCC4ED}" dt="2024-03-19T10:48:49.658" v="48" actId="1076"/>
          <ac:spMkLst>
            <pc:docMk/>
            <pc:sldMk cId="2579998858" sldId="362"/>
            <ac:spMk id="5" creationId="{00000000-0000-0000-0000-000000000000}"/>
          </ac:spMkLst>
        </pc:spChg>
        <pc:spChg chg="mod">
          <ac:chgData name="EZZINE, Hind" userId="S::ezzineh@who.int::edcab00f-6318-46e5-a4a9-188b01ee222f" providerId="AD" clId="Web-{08066731-133E-5D49-36E6-FFDB1ECCC4ED}" dt="2024-03-19T10:48:49.627" v="46" actId="1076"/>
          <ac:spMkLst>
            <pc:docMk/>
            <pc:sldMk cId="2579998858" sldId="362"/>
            <ac:spMk id="319" creationId="{00000000-0000-0000-0000-000000000000}"/>
          </ac:spMkLst>
        </pc:spChg>
      </pc:sldChg>
      <pc:sldChg chg="modSp">
        <pc:chgData name="EZZINE, Hind" userId="S::ezzineh@who.int::edcab00f-6318-46e5-a4a9-188b01ee222f" providerId="AD" clId="Web-{08066731-133E-5D49-36E6-FFDB1ECCC4ED}" dt="2024-03-19T10:48:56.939" v="51" actId="1076"/>
        <pc:sldMkLst>
          <pc:docMk/>
          <pc:sldMk cId="433382434" sldId="363"/>
        </pc:sldMkLst>
        <pc:spChg chg="mod">
          <ac:chgData name="EZZINE, Hind" userId="S::ezzineh@who.int::edcab00f-6318-46e5-a4a9-188b01ee222f" providerId="AD" clId="Web-{08066731-133E-5D49-36E6-FFDB1ECCC4ED}" dt="2024-03-19T10:48:56.908" v="50" actId="1076"/>
          <ac:spMkLst>
            <pc:docMk/>
            <pc:sldMk cId="433382434" sldId="363"/>
            <ac:spMk id="3" creationId="{00000000-0000-0000-0000-000000000000}"/>
          </ac:spMkLst>
        </pc:spChg>
        <pc:spChg chg="mod">
          <ac:chgData name="EZZINE, Hind" userId="S::ezzineh@who.int::edcab00f-6318-46e5-a4a9-188b01ee222f" providerId="AD" clId="Web-{08066731-133E-5D49-36E6-FFDB1ECCC4ED}" dt="2024-03-19T10:48:56.939" v="51" actId="1076"/>
          <ac:spMkLst>
            <pc:docMk/>
            <pc:sldMk cId="433382434" sldId="363"/>
            <ac:spMk id="6" creationId="{00000000-0000-0000-0000-000000000000}"/>
          </ac:spMkLst>
        </pc:spChg>
        <pc:spChg chg="mod">
          <ac:chgData name="EZZINE, Hind" userId="S::ezzineh@who.int::edcab00f-6318-46e5-a4a9-188b01ee222f" providerId="AD" clId="Web-{08066731-133E-5D49-36E6-FFDB1ECCC4ED}" dt="2024-03-19T10:48:56.892" v="49" actId="1076"/>
          <ac:spMkLst>
            <pc:docMk/>
            <pc:sldMk cId="433382434" sldId="363"/>
            <ac:spMk id="319" creationId="{00000000-0000-0000-0000-000000000000}"/>
          </ac:spMkLst>
        </pc:spChg>
      </pc:sldChg>
      <pc:sldChg chg="modSp">
        <pc:chgData name="EZZINE, Hind" userId="S::ezzineh@who.int::edcab00f-6318-46e5-a4a9-188b01ee222f" providerId="AD" clId="Web-{08066731-133E-5D49-36E6-FFDB1ECCC4ED}" dt="2024-03-19T10:49:11.924" v="54"/>
        <pc:sldMkLst>
          <pc:docMk/>
          <pc:sldMk cId="4211722746" sldId="364"/>
        </pc:sldMkLst>
        <pc:spChg chg="mod">
          <ac:chgData name="EZZINE, Hind" userId="S::ezzineh@who.int::edcab00f-6318-46e5-a4a9-188b01ee222f" providerId="AD" clId="Web-{08066731-133E-5D49-36E6-FFDB1ECCC4ED}" dt="2024-03-19T10:49:11.924" v="54"/>
          <ac:spMkLst>
            <pc:docMk/>
            <pc:sldMk cId="4211722746" sldId="364"/>
            <ac:spMk id="2" creationId="{00000000-0000-0000-0000-000000000000}"/>
          </ac:spMkLst>
        </pc:spChg>
        <pc:spChg chg="mod">
          <ac:chgData name="EZZINE, Hind" userId="S::ezzineh@who.int::edcab00f-6318-46e5-a4a9-188b01ee222f" providerId="AD" clId="Web-{08066731-133E-5D49-36E6-FFDB1ECCC4ED}" dt="2024-03-19T10:49:06.596" v="53" actId="1076"/>
          <ac:spMkLst>
            <pc:docMk/>
            <pc:sldMk cId="4211722746" sldId="364"/>
            <ac:spMk id="3" creationId="{00000000-0000-0000-0000-000000000000}"/>
          </ac:spMkLst>
        </pc:spChg>
        <pc:spChg chg="mod">
          <ac:chgData name="EZZINE, Hind" userId="S::ezzineh@who.int::edcab00f-6318-46e5-a4a9-188b01ee222f" providerId="AD" clId="Web-{08066731-133E-5D49-36E6-FFDB1ECCC4ED}" dt="2024-03-19T10:49:06.565" v="52" actId="1076"/>
          <ac:spMkLst>
            <pc:docMk/>
            <pc:sldMk cId="4211722746" sldId="364"/>
            <ac:spMk id="319" creationId="{00000000-0000-0000-0000-000000000000}"/>
          </ac:spMkLst>
        </pc:spChg>
      </pc:sldChg>
      <pc:sldChg chg="modSp">
        <pc:chgData name="EZZINE, Hind" userId="S::ezzineh@who.int::edcab00f-6318-46e5-a4a9-188b01ee222f" providerId="AD" clId="Web-{08066731-133E-5D49-36E6-FFDB1ECCC4ED}" dt="2024-03-19T10:49:34.941" v="56" actId="14100"/>
        <pc:sldMkLst>
          <pc:docMk/>
          <pc:sldMk cId="3810697674" sldId="367"/>
        </pc:sldMkLst>
        <pc:spChg chg="mod">
          <ac:chgData name="EZZINE, Hind" userId="S::ezzineh@who.int::edcab00f-6318-46e5-a4a9-188b01ee222f" providerId="AD" clId="Web-{08066731-133E-5D49-36E6-FFDB1ECCC4ED}" dt="2024-03-19T10:49:34.941" v="56" actId="14100"/>
          <ac:spMkLst>
            <pc:docMk/>
            <pc:sldMk cId="3810697674" sldId="367"/>
            <ac:spMk id="8" creationId="{00000000-0000-0000-0000-000000000000}"/>
          </ac:spMkLst>
        </pc:spChg>
      </pc:sldChg>
      <pc:sldChg chg="modSp">
        <pc:chgData name="EZZINE, Hind" userId="S::ezzineh@who.int::edcab00f-6318-46e5-a4a9-188b01ee222f" providerId="AD" clId="Web-{08066731-133E-5D49-36E6-FFDB1ECCC4ED}" dt="2024-03-19T10:49:44.910" v="58" actId="1076"/>
        <pc:sldMkLst>
          <pc:docMk/>
          <pc:sldMk cId="3541717098" sldId="368"/>
        </pc:sldMkLst>
        <pc:spChg chg="mod">
          <ac:chgData name="EZZINE, Hind" userId="S::ezzineh@who.int::edcab00f-6318-46e5-a4a9-188b01ee222f" providerId="AD" clId="Web-{08066731-133E-5D49-36E6-FFDB1ECCC4ED}" dt="2024-03-19T10:49:44.910" v="58" actId="1076"/>
          <ac:spMkLst>
            <pc:docMk/>
            <pc:sldMk cId="3541717098" sldId="368"/>
            <ac:spMk id="3" creationId="{00000000-0000-0000-0000-000000000000}"/>
          </ac:spMkLst>
        </pc:spChg>
        <pc:spChg chg="mod">
          <ac:chgData name="EZZINE, Hind" userId="S::ezzineh@who.int::edcab00f-6318-46e5-a4a9-188b01ee222f" providerId="AD" clId="Web-{08066731-133E-5D49-36E6-FFDB1ECCC4ED}" dt="2024-03-19T10:49:44.894" v="57" actId="1076"/>
          <ac:spMkLst>
            <pc:docMk/>
            <pc:sldMk cId="3541717098" sldId="368"/>
            <ac:spMk id="319" creationId="{00000000-0000-0000-0000-000000000000}"/>
          </ac:spMkLst>
        </pc:spChg>
      </pc:sldChg>
      <pc:sldChg chg="modSp">
        <pc:chgData name="EZZINE, Hind" userId="S::ezzineh@who.int::edcab00f-6318-46e5-a4a9-188b01ee222f" providerId="AD" clId="Web-{08066731-133E-5D49-36E6-FFDB1ECCC4ED}" dt="2024-03-19T10:49:51.769" v="60" actId="1076"/>
        <pc:sldMkLst>
          <pc:docMk/>
          <pc:sldMk cId="4027364498" sldId="369"/>
        </pc:sldMkLst>
        <pc:spChg chg="mod">
          <ac:chgData name="EZZINE, Hind" userId="S::ezzineh@who.int::edcab00f-6318-46e5-a4a9-188b01ee222f" providerId="AD" clId="Web-{08066731-133E-5D49-36E6-FFDB1ECCC4ED}" dt="2024-03-19T10:49:51.769" v="60" actId="1076"/>
          <ac:spMkLst>
            <pc:docMk/>
            <pc:sldMk cId="4027364498" sldId="369"/>
            <ac:spMk id="3" creationId="{00000000-0000-0000-0000-000000000000}"/>
          </ac:spMkLst>
        </pc:spChg>
        <pc:spChg chg="mod">
          <ac:chgData name="EZZINE, Hind" userId="S::ezzineh@who.int::edcab00f-6318-46e5-a4a9-188b01ee222f" providerId="AD" clId="Web-{08066731-133E-5D49-36E6-FFDB1ECCC4ED}" dt="2024-03-19T10:49:51.722" v="59" actId="1076"/>
          <ac:spMkLst>
            <pc:docMk/>
            <pc:sldMk cId="4027364498" sldId="369"/>
            <ac:spMk id="319" creationId="{00000000-0000-0000-0000-000000000000}"/>
          </ac:spMkLst>
        </pc:spChg>
      </pc:sldChg>
      <pc:sldChg chg="modSp">
        <pc:chgData name="EZZINE, Hind" userId="S::ezzineh@who.int::edcab00f-6318-46e5-a4a9-188b01ee222f" providerId="AD" clId="Web-{08066731-133E-5D49-36E6-FFDB1ECCC4ED}" dt="2024-03-19T10:50:02.942" v="62" actId="1076"/>
        <pc:sldMkLst>
          <pc:docMk/>
          <pc:sldMk cId="3520520426" sldId="370"/>
        </pc:sldMkLst>
        <pc:spChg chg="mod">
          <ac:chgData name="EZZINE, Hind" userId="S::ezzineh@who.int::edcab00f-6318-46e5-a4a9-188b01ee222f" providerId="AD" clId="Web-{08066731-133E-5D49-36E6-FFDB1ECCC4ED}" dt="2024-03-19T10:50:02.942" v="62" actId="1076"/>
          <ac:spMkLst>
            <pc:docMk/>
            <pc:sldMk cId="3520520426" sldId="370"/>
            <ac:spMk id="3" creationId="{00000000-0000-0000-0000-000000000000}"/>
          </ac:spMkLst>
        </pc:spChg>
        <pc:spChg chg="mod">
          <ac:chgData name="EZZINE, Hind" userId="S::ezzineh@who.int::edcab00f-6318-46e5-a4a9-188b01ee222f" providerId="AD" clId="Web-{08066731-133E-5D49-36E6-FFDB1ECCC4ED}" dt="2024-03-19T10:50:02.910" v="61" actId="1076"/>
          <ac:spMkLst>
            <pc:docMk/>
            <pc:sldMk cId="3520520426" sldId="370"/>
            <ac:spMk id="319" creationId="{00000000-0000-0000-0000-000000000000}"/>
          </ac:spMkLst>
        </pc:spChg>
      </pc:sldChg>
      <pc:sldChg chg="modSp">
        <pc:chgData name="EZZINE, Hind" userId="S::ezzineh@who.int::edcab00f-6318-46e5-a4a9-188b01ee222f" providerId="AD" clId="Web-{08066731-133E-5D49-36E6-FFDB1ECCC4ED}" dt="2024-03-19T10:50:17.020" v="65" actId="14100"/>
        <pc:sldMkLst>
          <pc:docMk/>
          <pc:sldMk cId="227036749" sldId="371"/>
        </pc:sldMkLst>
        <pc:spChg chg="mod">
          <ac:chgData name="EZZINE, Hind" userId="S::ezzineh@who.int::edcab00f-6318-46e5-a4a9-188b01ee222f" providerId="AD" clId="Web-{08066731-133E-5D49-36E6-FFDB1ECCC4ED}" dt="2024-03-19T10:50:11.364" v="64" actId="1076"/>
          <ac:spMkLst>
            <pc:docMk/>
            <pc:sldMk cId="227036749" sldId="371"/>
            <ac:spMk id="3" creationId="{00000000-0000-0000-0000-000000000000}"/>
          </ac:spMkLst>
        </pc:spChg>
        <pc:spChg chg="mod">
          <ac:chgData name="EZZINE, Hind" userId="S::ezzineh@who.int::edcab00f-6318-46e5-a4a9-188b01ee222f" providerId="AD" clId="Web-{08066731-133E-5D49-36E6-FFDB1ECCC4ED}" dt="2024-03-19T10:50:17.020" v="65" actId="14100"/>
          <ac:spMkLst>
            <pc:docMk/>
            <pc:sldMk cId="227036749" sldId="371"/>
            <ac:spMk id="319" creationId="{00000000-0000-0000-0000-000000000000}"/>
          </ac:spMkLst>
        </pc:spChg>
      </pc:sldChg>
      <pc:sldChg chg="modSp">
        <pc:chgData name="EZZINE, Hind" userId="S::ezzineh@who.int::edcab00f-6318-46e5-a4a9-188b01ee222f" providerId="AD" clId="Web-{08066731-133E-5D49-36E6-FFDB1ECCC4ED}" dt="2024-03-19T10:50:50.693" v="70" actId="1076"/>
        <pc:sldMkLst>
          <pc:docMk/>
          <pc:sldMk cId="843974966" sldId="377"/>
        </pc:sldMkLst>
        <pc:spChg chg="mod">
          <ac:chgData name="EZZINE, Hind" userId="S::ezzineh@who.int::edcab00f-6318-46e5-a4a9-188b01ee222f" providerId="AD" clId="Web-{08066731-133E-5D49-36E6-FFDB1ECCC4ED}" dt="2024-03-19T10:50:50.693" v="70" actId="1076"/>
          <ac:spMkLst>
            <pc:docMk/>
            <pc:sldMk cId="843974966" sldId="377"/>
            <ac:spMk id="2" creationId="{00000000-0000-0000-0000-000000000000}"/>
          </ac:spMkLst>
        </pc:spChg>
      </pc:sldChg>
      <pc:sldChg chg="modSp">
        <pc:chgData name="EZZINE, Hind" userId="S::ezzineh@who.int::edcab00f-6318-46e5-a4a9-188b01ee222f" providerId="AD" clId="Web-{08066731-133E-5D49-36E6-FFDB1ECCC4ED}" dt="2024-03-19T10:51:10.272" v="72" actId="1076"/>
        <pc:sldMkLst>
          <pc:docMk/>
          <pc:sldMk cId="1801309380" sldId="383"/>
        </pc:sldMkLst>
        <pc:spChg chg="mod">
          <ac:chgData name="EZZINE, Hind" userId="S::ezzineh@who.int::edcab00f-6318-46e5-a4a9-188b01ee222f" providerId="AD" clId="Web-{08066731-133E-5D49-36E6-FFDB1ECCC4ED}" dt="2024-03-19T10:51:10.272" v="72" actId="1076"/>
          <ac:spMkLst>
            <pc:docMk/>
            <pc:sldMk cId="1801309380" sldId="383"/>
            <ac:spMk id="364" creationId="{00000000-0000-0000-0000-000000000000}"/>
          </ac:spMkLst>
        </pc:spChg>
      </pc:sldChg>
      <pc:sldChg chg="modSp">
        <pc:chgData name="EZZINE, Hind" userId="S::ezzineh@who.int::edcab00f-6318-46e5-a4a9-188b01ee222f" providerId="AD" clId="Web-{08066731-133E-5D49-36E6-FFDB1ECCC4ED}" dt="2024-03-19T10:51:23.960" v="73" actId="1076"/>
        <pc:sldMkLst>
          <pc:docMk/>
          <pc:sldMk cId="2190214065" sldId="384"/>
        </pc:sldMkLst>
        <pc:spChg chg="mod">
          <ac:chgData name="EZZINE, Hind" userId="S::ezzineh@who.int::edcab00f-6318-46e5-a4a9-188b01ee222f" providerId="AD" clId="Web-{08066731-133E-5D49-36E6-FFDB1ECCC4ED}" dt="2024-03-19T10:51:23.960" v="73" actId="1076"/>
          <ac:spMkLst>
            <pc:docMk/>
            <pc:sldMk cId="2190214065" sldId="384"/>
            <ac:spMk id="364" creationId="{00000000-0000-0000-0000-000000000000}"/>
          </ac:spMkLst>
        </pc:spChg>
      </pc:sldChg>
      <pc:sldChg chg="modSp">
        <pc:chgData name="EZZINE, Hind" userId="S::ezzineh@who.int::edcab00f-6318-46e5-a4a9-188b01ee222f" providerId="AD" clId="Web-{08066731-133E-5D49-36E6-FFDB1ECCC4ED}" dt="2024-03-19T10:51:33.835" v="75" actId="1076"/>
        <pc:sldMkLst>
          <pc:docMk/>
          <pc:sldMk cId="513199047" sldId="385"/>
        </pc:sldMkLst>
        <pc:spChg chg="mod">
          <ac:chgData name="EZZINE, Hind" userId="S::ezzineh@who.int::edcab00f-6318-46e5-a4a9-188b01ee222f" providerId="AD" clId="Web-{08066731-133E-5D49-36E6-FFDB1ECCC4ED}" dt="2024-03-19T10:51:33.835" v="75" actId="1076"/>
          <ac:spMkLst>
            <pc:docMk/>
            <pc:sldMk cId="513199047" sldId="385"/>
            <ac:spMk id="364" creationId="{00000000-0000-0000-0000-000000000000}"/>
          </ac:spMkLst>
        </pc:spChg>
      </pc:sldChg>
      <pc:sldChg chg="modSp">
        <pc:chgData name="EZZINE, Hind" userId="S::ezzineh@who.int::edcab00f-6318-46e5-a4a9-188b01ee222f" providerId="AD" clId="Web-{08066731-133E-5D49-36E6-FFDB1ECCC4ED}" dt="2024-03-19T10:52:49.978" v="83" actId="1076"/>
        <pc:sldMkLst>
          <pc:docMk/>
          <pc:sldMk cId="664593575" sldId="386"/>
        </pc:sldMkLst>
        <pc:spChg chg="mod">
          <ac:chgData name="EZZINE, Hind" userId="S::ezzineh@who.int::edcab00f-6318-46e5-a4a9-188b01ee222f" providerId="AD" clId="Web-{08066731-133E-5D49-36E6-FFDB1ECCC4ED}" dt="2024-03-19T10:52:12.712" v="78" actId="20577"/>
          <ac:spMkLst>
            <pc:docMk/>
            <pc:sldMk cId="664593575" sldId="386"/>
            <ac:spMk id="2" creationId="{00000000-0000-0000-0000-000000000000}"/>
          </ac:spMkLst>
        </pc:spChg>
        <pc:spChg chg="mod">
          <ac:chgData name="EZZINE, Hind" userId="S::ezzineh@who.int::edcab00f-6318-46e5-a4a9-188b01ee222f" providerId="AD" clId="Web-{08066731-133E-5D49-36E6-FFDB1ECCC4ED}" dt="2024-03-19T10:52:45.556" v="82" actId="1076"/>
          <ac:spMkLst>
            <pc:docMk/>
            <pc:sldMk cId="664593575" sldId="386"/>
            <ac:spMk id="3" creationId="{00000000-0000-0000-0000-000000000000}"/>
          </ac:spMkLst>
        </pc:spChg>
        <pc:spChg chg="mod">
          <ac:chgData name="EZZINE, Hind" userId="S::ezzineh@who.int::edcab00f-6318-46e5-a4a9-188b01ee222f" providerId="AD" clId="Web-{08066731-133E-5D49-36E6-FFDB1ECCC4ED}" dt="2024-03-19T10:52:49.978" v="83" actId="1076"/>
          <ac:spMkLst>
            <pc:docMk/>
            <pc:sldMk cId="664593575" sldId="386"/>
            <ac:spMk id="364" creationId="{00000000-0000-0000-0000-000000000000}"/>
          </ac:spMkLst>
        </pc:spChg>
      </pc:sldChg>
      <pc:sldChg chg="modSp">
        <pc:chgData name="EZZINE, Hind" userId="S::ezzineh@who.int::edcab00f-6318-46e5-a4a9-188b01ee222f" providerId="AD" clId="Web-{08066731-133E-5D49-36E6-FFDB1ECCC4ED}" dt="2024-03-19T10:52:57.697" v="84" actId="1076"/>
        <pc:sldMkLst>
          <pc:docMk/>
          <pc:sldMk cId="1071469396" sldId="387"/>
        </pc:sldMkLst>
        <pc:spChg chg="mod">
          <ac:chgData name="EZZINE, Hind" userId="S::ezzineh@who.int::edcab00f-6318-46e5-a4a9-188b01ee222f" providerId="AD" clId="Web-{08066731-133E-5D49-36E6-FFDB1ECCC4ED}" dt="2024-03-19T10:52:33.665" v="81" actId="20577"/>
          <ac:spMkLst>
            <pc:docMk/>
            <pc:sldMk cId="1071469396" sldId="387"/>
            <ac:spMk id="2" creationId="{00000000-0000-0000-0000-000000000000}"/>
          </ac:spMkLst>
        </pc:spChg>
        <pc:spChg chg="mod">
          <ac:chgData name="EZZINE, Hind" userId="S::ezzineh@who.int::edcab00f-6318-46e5-a4a9-188b01ee222f" providerId="AD" clId="Web-{08066731-133E-5D49-36E6-FFDB1ECCC4ED}" dt="2024-03-19T10:52:57.697" v="84" actId="1076"/>
          <ac:spMkLst>
            <pc:docMk/>
            <pc:sldMk cId="1071469396" sldId="387"/>
            <ac:spMk id="3" creationId="{00000000-0000-0000-0000-000000000000}"/>
          </ac:spMkLst>
        </pc:spChg>
      </pc:sldChg>
      <pc:sldChg chg="modSp">
        <pc:chgData name="EZZINE, Hind" userId="S::ezzineh@who.int::edcab00f-6318-46e5-a4a9-188b01ee222f" providerId="AD" clId="Web-{08066731-133E-5D49-36E6-FFDB1ECCC4ED}" dt="2024-03-19T10:53:09.307" v="86" actId="1076"/>
        <pc:sldMkLst>
          <pc:docMk/>
          <pc:sldMk cId="4054118488" sldId="388"/>
        </pc:sldMkLst>
        <pc:spChg chg="mod">
          <ac:chgData name="EZZINE, Hind" userId="S::ezzineh@who.int::edcab00f-6318-46e5-a4a9-188b01ee222f" providerId="AD" clId="Web-{08066731-133E-5D49-36E6-FFDB1ECCC4ED}" dt="2024-03-19T10:53:09.307" v="86" actId="1076"/>
          <ac:spMkLst>
            <pc:docMk/>
            <pc:sldMk cId="4054118488" sldId="388"/>
            <ac:spMk id="3" creationId="{00000000-0000-0000-0000-000000000000}"/>
          </ac:spMkLst>
        </pc:spChg>
        <pc:spChg chg="mod">
          <ac:chgData name="EZZINE, Hind" userId="S::ezzineh@who.int::edcab00f-6318-46e5-a4a9-188b01ee222f" providerId="AD" clId="Web-{08066731-133E-5D49-36E6-FFDB1ECCC4ED}" dt="2024-03-19T10:53:05.745" v="85" actId="1076"/>
          <ac:spMkLst>
            <pc:docMk/>
            <pc:sldMk cId="4054118488" sldId="388"/>
            <ac:spMk id="364" creationId="{00000000-0000-0000-0000-000000000000}"/>
          </ac:spMkLst>
        </pc:spChg>
      </pc:sldChg>
      <pc:sldChg chg="modSp">
        <pc:chgData name="EZZINE, Hind" userId="S::ezzineh@who.int::edcab00f-6318-46e5-a4a9-188b01ee222f" providerId="AD" clId="Web-{08066731-133E-5D49-36E6-FFDB1ECCC4ED}" dt="2024-03-19T10:59:46.852" v="141"/>
        <pc:sldMkLst>
          <pc:docMk/>
          <pc:sldMk cId="1199459347" sldId="391"/>
        </pc:sldMkLst>
        <pc:spChg chg="mod">
          <ac:chgData name="EZZINE, Hind" userId="S::ezzineh@who.int::edcab00f-6318-46e5-a4a9-188b01ee222f" providerId="AD" clId="Web-{08066731-133E-5D49-36E6-FFDB1ECCC4ED}" dt="2024-03-19T10:59:46.852" v="141"/>
          <ac:spMkLst>
            <pc:docMk/>
            <pc:sldMk cId="1199459347" sldId="391"/>
            <ac:spMk id="5" creationId="{3CFE1839-6C8F-7A4F-A189-01EBBD4D1EC6}"/>
          </ac:spMkLst>
        </pc:spChg>
      </pc:sldChg>
      <pc:sldChg chg="modSp">
        <pc:chgData name="EZZINE, Hind" userId="S::ezzineh@who.int::edcab00f-6318-46e5-a4a9-188b01ee222f" providerId="AD" clId="Web-{08066731-133E-5D49-36E6-FFDB1ECCC4ED}" dt="2024-03-19T10:53:41.496" v="89" actId="20577"/>
        <pc:sldMkLst>
          <pc:docMk/>
          <pc:sldMk cId="4012503670" sldId="393"/>
        </pc:sldMkLst>
        <pc:spChg chg="mod">
          <ac:chgData name="EZZINE, Hind" userId="S::ezzineh@who.int::edcab00f-6318-46e5-a4a9-188b01ee222f" providerId="AD" clId="Web-{08066731-133E-5D49-36E6-FFDB1ECCC4ED}" dt="2024-03-19T10:53:41.496" v="89" actId="20577"/>
          <ac:spMkLst>
            <pc:docMk/>
            <pc:sldMk cId="4012503670" sldId="393"/>
            <ac:spMk id="6" creationId="{00000000-0000-0000-0000-000000000000}"/>
          </ac:spMkLst>
        </pc:spChg>
      </pc:sldChg>
      <pc:sldChg chg="modSp">
        <pc:chgData name="EZZINE, Hind" userId="S::ezzineh@who.int::edcab00f-6318-46e5-a4a9-188b01ee222f" providerId="AD" clId="Web-{08066731-133E-5D49-36E6-FFDB1ECCC4ED}" dt="2024-03-19T10:53:50.512" v="90" actId="1076"/>
        <pc:sldMkLst>
          <pc:docMk/>
          <pc:sldMk cId="782695147" sldId="394"/>
        </pc:sldMkLst>
        <pc:spChg chg="mod">
          <ac:chgData name="EZZINE, Hind" userId="S::ezzineh@who.int::edcab00f-6318-46e5-a4a9-188b01ee222f" providerId="AD" clId="Web-{08066731-133E-5D49-36E6-FFDB1ECCC4ED}" dt="2024-03-19T10:53:50.512" v="90" actId="1076"/>
          <ac:spMkLst>
            <pc:docMk/>
            <pc:sldMk cId="782695147" sldId="394"/>
            <ac:spMk id="3" creationId="{00000000-0000-0000-0000-000000000000}"/>
          </ac:spMkLst>
        </pc:spChg>
      </pc:sldChg>
      <pc:sldChg chg="modSp">
        <pc:chgData name="EZZINE, Hind" userId="S::ezzineh@who.int::edcab00f-6318-46e5-a4a9-188b01ee222f" providerId="AD" clId="Web-{08066731-133E-5D49-36E6-FFDB1ECCC4ED}" dt="2024-03-19T10:54:02.028" v="91" actId="1076"/>
        <pc:sldMkLst>
          <pc:docMk/>
          <pc:sldMk cId="2444177938" sldId="396"/>
        </pc:sldMkLst>
        <pc:spChg chg="mod">
          <ac:chgData name="EZZINE, Hind" userId="S::ezzineh@who.int::edcab00f-6318-46e5-a4a9-188b01ee222f" providerId="AD" clId="Web-{08066731-133E-5D49-36E6-FFDB1ECCC4ED}" dt="2024-03-19T10:54:02.028" v="91" actId="1076"/>
          <ac:spMkLst>
            <pc:docMk/>
            <pc:sldMk cId="2444177938" sldId="396"/>
            <ac:spMk id="3" creationId="{00000000-0000-0000-0000-000000000000}"/>
          </ac:spMkLst>
        </pc:spChg>
      </pc:sldChg>
      <pc:sldChg chg="modSp">
        <pc:chgData name="EZZINE, Hind" userId="S::ezzineh@who.int::edcab00f-6318-46e5-a4a9-188b01ee222f" providerId="AD" clId="Web-{08066731-133E-5D49-36E6-FFDB1ECCC4ED}" dt="2024-03-19T10:54:12.434" v="92" actId="1076"/>
        <pc:sldMkLst>
          <pc:docMk/>
          <pc:sldMk cId="1078074098" sldId="398"/>
        </pc:sldMkLst>
        <pc:spChg chg="mod">
          <ac:chgData name="EZZINE, Hind" userId="S::ezzineh@who.int::edcab00f-6318-46e5-a4a9-188b01ee222f" providerId="AD" clId="Web-{08066731-133E-5D49-36E6-FFDB1ECCC4ED}" dt="2024-03-19T10:54:12.434" v="92" actId="1076"/>
          <ac:spMkLst>
            <pc:docMk/>
            <pc:sldMk cId="1078074098" sldId="398"/>
            <ac:spMk id="289" creationId="{00000000-0000-0000-0000-000000000000}"/>
          </ac:spMkLst>
        </pc:spChg>
      </pc:sldChg>
      <pc:sldChg chg="modSp">
        <pc:chgData name="EZZINE, Hind" userId="S::ezzineh@who.int::edcab00f-6318-46e5-a4a9-188b01ee222f" providerId="AD" clId="Web-{08066731-133E-5D49-36E6-FFDB1ECCC4ED}" dt="2024-03-19T10:54:28.200" v="95" actId="1076"/>
        <pc:sldMkLst>
          <pc:docMk/>
          <pc:sldMk cId="4163503401" sldId="399"/>
        </pc:sldMkLst>
        <pc:spChg chg="mod">
          <ac:chgData name="EZZINE, Hind" userId="S::ezzineh@who.int::edcab00f-6318-46e5-a4a9-188b01ee222f" providerId="AD" clId="Web-{08066731-133E-5D49-36E6-FFDB1ECCC4ED}" dt="2024-03-19T10:54:28.200" v="95" actId="1076"/>
          <ac:spMkLst>
            <pc:docMk/>
            <pc:sldMk cId="4163503401" sldId="399"/>
            <ac:spMk id="3" creationId="{00000000-0000-0000-0000-000000000000}"/>
          </ac:spMkLst>
        </pc:spChg>
      </pc:sldChg>
      <pc:sldChg chg="modSp">
        <pc:chgData name="EZZINE, Hind" userId="S::ezzineh@who.int::edcab00f-6318-46e5-a4a9-188b01ee222f" providerId="AD" clId="Web-{08066731-133E-5D49-36E6-FFDB1ECCC4ED}" dt="2024-03-19T10:54:34.263" v="96" actId="1076"/>
        <pc:sldMkLst>
          <pc:docMk/>
          <pc:sldMk cId="4293897080" sldId="401"/>
        </pc:sldMkLst>
        <pc:spChg chg="mod">
          <ac:chgData name="EZZINE, Hind" userId="S::ezzineh@who.int::edcab00f-6318-46e5-a4a9-188b01ee222f" providerId="AD" clId="Web-{08066731-133E-5D49-36E6-FFDB1ECCC4ED}" dt="2024-03-19T10:54:34.263" v="96" actId="1076"/>
          <ac:spMkLst>
            <pc:docMk/>
            <pc:sldMk cId="4293897080" sldId="401"/>
            <ac:spMk id="3" creationId="{00000000-0000-0000-0000-000000000000}"/>
          </ac:spMkLst>
        </pc:spChg>
      </pc:sldChg>
      <pc:sldChg chg="modSp">
        <pc:chgData name="EZZINE, Hind" userId="S::ezzineh@who.int::edcab00f-6318-46e5-a4a9-188b01ee222f" providerId="AD" clId="Web-{08066731-133E-5D49-36E6-FFDB1ECCC4ED}" dt="2024-03-19T10:54:45.295" v="97" actId="1076"/>
        <pc:sldMkLst>
          <pc:docMk/>
          <pc:sldMk cId="1097390350" sldId="403"/>
        </pc:sldMkLst>
        <pc:spChg chg="mod">
          <ac:chgData name="EZZINE, Hind" userId="S::ezzineh@who.int::edcab00f-6318-46e5-a4a9-188b01ee222f" providerId="AD" clId="Web-{08066731-133E-5D49-36E6-FFDB1ECCC4ED}" dt="2024-03-19T10:54:45.295" v="97" actId="1076"/>
          <ac:spMkLst>
            <pc:docMk/>
            <pc:sldMk cId="1097390350" sldId="403"/>
            <ac:spMk id="3" creationId="{00000000-0000-0000-0000-000000000000}"/>
          </ac:spMkLst>
        </pc:spChg>
      </pc:sldChg>
      <pc:sldChg chg="modSp">
        <pc:chgData name="EZZINE, Hind" userId="S::ezzineh@who.int::edcab00f-6318-46e5-a4a9-188b01ee222f" providerId="AD" clId="Web-{08066731-133E-5D49-36E6-FFDB1ECCC4ED}" dt="2024-03-19T10:54:55.561" v="98" actId="1076"/>
        <pc:sldMkLst>
          <pc:docMk/>
          <pc:sldMk cId="2725879452" sldId="405"/>
        </pc:sldMkLst>
        <pc:spChg chg="mod">
          <ac:chgData name="EZZINE, Hind" userId="S::ezzineh@who.int::edcab00f-6318-46e5-a4a9-188b01ee222f" providerId="AD" clId="Web-{08066731-133E-5D49-36E6-FFDB1ECCC4ED}" dt="2024-03-19T10:54:55.561" v="98" actId="1076"/>
          <ac:spMkLst>
            <pc:docMk/>
            <pc:sldMk cId="2725879452" sldId="405"/>
            <ac:spMk id="289" creationId="{00000000-0000-0000-0000-000000000000}"/>
          </ac:spMkLst>
        </pc:spChg>
      </pc:sldChg>
      <pc:sldChg chg="modSp">
        <pc:chgData name="EZZINE, Hind" userId="S::ezzineh@who.int::edcab00f-6318-46e5-a4a9-188b01ee222f" providerId="AD" clId="Web-{08066731-133E-5D49-36E6-FFDB1ECCC4ED}" dt="2024-03-19T10:55:25.999" v="103" actId="1076"/>
        <pc:sldMkLst>
          <pc:docMk/>
          <pc:sldMk cId="1812574351" sldId="406"/>
        </pc:sldMkLst>
        <pc:spChg chg="mod">
          <ac:chgData name="EZZINE, Hind" userId="S::ezzineh@who.int::edcab00f-6318-46e5-a4a9-188b01ee222f" providerId="AD" clId="Web-{08066731-133E-5D49-36E6-FFDB1ECCC4ED}" dt="2024-03-19T10:55:25.999" v="103" actId="1076"/>
          <ac:spMkLst>
            <pc:docMk/>
            <pc:sldMk cId="1812574351" sldId="406"/>
            <ac:spMk id="3" creationId="{00000000-0000-0000-0000-000000000000}"/>
          </ac:spMkLst>
        </pc:spChg>
        <pc:graphicFrameChg chg="mod">
          <ac:chgData name="EZZINE, Hind" userId="S::ezzineh@who.int::edcab00f-6318-46e5-a4a9-188b01ee222f" providerId="AD" clId="Web-{08066731-133E-5D49-36E6-FFDB1ECCC4ED}" dt="2024-03-19T10:55:19.624" v="102" actId="1076"/>
          <ac:graphicFrameMkLst>
            <pc:docMk/>
            <pc:sldMk cId="1812574351" sldId="406"/>
            <ac:graphicFrameMk id="2" creationId="{28DC5150-579B-B4A0-C166-5062F3F68B48}"/>
          </ac:graphicFrameMkLst>
        </pc:graphicFrameChg>
      </pc:sldChg>
      <pc:sldChg chg="modSp">
        <pc:chgData name="EZZINE, Hind" userId="S::ezzineh@who.int::edcab00f-6318-46e5-a4a9-188b01ee222f" providerId="AD" clId="Web-{08066731-133E-5D49-36E6-FFDB1ECCC4ED}" dt="2024-03-19T10:55:39.203" v="104" actId="1076"/>
        <pc:sldMkLst>
          <pc:docMk/>
          <pc:sldMk cId="1863321141" sldId="408"/>
        </pc:sldMkLst>
        <pc:spChg chg="mod">
          <ac:chgData name="EZZINE, Hind" userId="S::ezzineh@who.int::edcab00f-6318-46e5-a4a9-188b01ee222f" providerId="AD" clId="Web-{08066731-133E-5D49-36E6-FFDB1ECCC4ED}" dt="2024-03-19T10:55:39.203" v="104" actId="1076"/>
          <ac:spMkLst>
            <pc:docMk/>
            <pc:sldMk cId="1863321141" sldId="408"/>
            <ac:spMk id="3" creationId="{00000000-0000-0000-0000-000000000000}"/>
          </ac:spMkLst>
        </pc:spChg>
      </pc:sldChg>
      <pc:sldChg chg="modSp">
        <pc:chgData name="EZZINE, Hind" userId="S::ezzineh@who.int::edcab00f-6318-46e5-a4a9-188b01ee222f" providerId="AD" clId="Web-{08066731-133E-5D49-36E6-FFDB1ECCC4ED}" dt="2024-03-19T10:55:45.562" v="105" actId="1076"/>
        <pc:sldMkLst>
          <pc:docMk/>
          <pc:sldMk cId="3511113516" sldId="409"/>
        </pc:sldMkLst>
        <pc:spChg chg="mod">
          <ac:chgData name="EZZINE, Hind" userId="S::ezzineh@who.int::edcab00f-6318-46e5-a4a9-188b01ee222f" providerId="AD" clId="Web-{08066731-133E-5D49-36E6-FFDB1ECCC4ED}" dt="2024-03-19T10:55:45.562" v="105" actId="1076"/>
          <ac:spMkLst>
            <pc:docMk/>
            <pc:sldMk cId="3511113516" sldId="409"/>
            <ac:spMk id="3" creationId="{00000000-0000-0000-0000-000000000000}"/>
          </ac:spMkLst>
        </pc:spChg>
      </pc:sldChg>
      <pc:sldChg chg="modSp">
        <pc:chgData name="EZZINE, Hind" userId="S::ezzineh@who.int::edcab00f-6318-46e5-a4a9-188b01ee222f" providerId="AD" clId="Web-{08066731-133E-5D49-36E6-FFDB1ECCC4ED}" dt="2024-03-19T10:44:44.868" v="5" actId="14100"/>
        <pc:sldMkLst>
          <pc:docMk/>
          <pc:sldMk cId="2564941800" sldId="410"/>
        </pc:sldMkLst>
        <pc:spChg chg="mod">
          <ac:chgData name="EZZINE, Hind" userId="S::ezzineh@who.int::edcab00f-6318-46e5-a4a9-188b01ee222f" providerId="AD" clId="Web-{08066731-133E-5D49-36E6-FFDB1ECCC4ED}" dt="2024-03-19T10:44:44.868" v="5" actId="14100"/>
          <ac:spMkLst>
            <pc:docMk/>
            <pc:sldMk cId="2564941800" sldId="410"/>
            <ac:spMk id="289" creationId="{00000000-0000-0000-0000-000000000000}"/>
          </ac:spMkLst>
        </pc:spChg>
      </pc:sldChg>
      <pc:sldChg chg="modSp">
        <pc:chgData name="EZZINE, Hind" userId="S::ezzineh@who.int::edcab00f-6318-46e5-a4a9-188b01ee222f" providerId="AD" clId="Web-{08066731-133E-5D49-36E6-FFDB1ECCC4ED}" dt="2024-03-19T10:54:20.591" v="94" actId="1076"/>
        <pc:sldMkLst>
          <pc:docMk/>
          <pc:sldMk cId="3860985525" sldId="411"/>
        </pc:sldMkLst>
        <pc:spChg chg="mod">
          <ac:chgData name="EZZINE, Hind" userId="S::ezzineh@who.int::edcab00f-6318-46e5-a4a9-188b01ee222f" providerId="AD" clId="Web-{08066731-133E-5D49-36E6-FFDB1ECCC4ED}" dt="2024-03-19T10:54:20.591" v="94" actId="1076"/>
          <ac:spMkLst>
            <pc:docMk/>
            <pc:sldMk cId="3860985525" sldId="411"/>
            <ac:spMk id="2" creationId="{00000000-0000-0000-0000-000000000000}"/>
          </ac:spMkLst>
        </pc:spChg>
        <pc:spChg chg="mod">
          <ac:chgData name="EZZINE, Hind" userId="S::ezzineh@who.int::edcab00f-6318-46e5-a4a9-188b01ee222f" providerId="AD" clId="Web-{08066731-133E-5D49-36E6-FFDB1ECCC4ED}" dt="2024-03-19T10:54:16.106" v="93" actId="1076"/>
          <ac:spMkLst>
            <pc:docMk/>
            <pc:sldMk cId="3860985525" sldId="411"/>
            <ac:spMk id="289" creationId="{00000000-0000-0000-0000-000000000000}"/>
          </ac:spMkLst>
        </pc:spChg>
      </pc:sldChg>
      <pc:sldChg chg="modSp">
        <pc:chgData name="EZZINE, Hind" userId="S::ezzineh@who.int::edcab00f-6318-46e5-a4a9-188b01ee222f" providerId="AD" clId="Web-{08066731-133E-5D49-36E6-FFDB1ECCC4ED}" dt="2024-03-19T10:55:07.952" v="101" actId="1076"/>
        <pc:sldMkLst>
          <pc:docMk/>
          <pc:sldMk cId="3162979561" sldId="412"/>
        </pc:sldMkLst>
        <pc:spChg chg="mod">
          <ac:chgData name="EZZINE, Hind" userId="S::ezzineh@who.int::edcab00f-6318-46e5-a4a9-188b01ee222f" providerId="AD" clId="Web-{08066731-133E-5D49-36E6-FFDB1ECCC4ED}" dt="2024-03-19T10:55:03.592" v="100" actId="14100"/>
          <ac:spMkLst>
            <pc:docMk/>
            <pc:sldMk cId="3162979561" sldId="412"/>
            <ac:spMk id="289" creationId="{00000000-0000-0000-0000-000000000000}"/>
          </ac:spMkLst>
        </pc:spChg>
        <pc:graphicFrameChg chg="mod">
          <ac:chgData name="EZZINE, Hind" userId="S::ezzineh@who.int::edcab00f-6318-46e5-a4a9-188b01ee222f" providerId="AD" clId="Web-{08066731-133E-5D49-36E6-FFDB1ECCC4ED}" dt="2024-03-19T10:55:07.952" v="101" actId="1076"/>
          <ac:graphicFrameMkLst>
            <pc:docMk/>
            <pc:sldMk cId="3162979561" sldId="412"/>
            <ac:graphicFrameMk id="4" creationId="{00000000-0000-0000-0000-000000000000}"/>
          </ac:graphicFrameMkLst>
        </pc:graphicFrameChg>
      </pc:sldChg>
      <pc:sldChg chg="modSp">
        <pc:chgData name="EZZINE, Hind" userId="S::ezzineh@who.int::edcab00f-6318-46e5-a4a9-188b01ee222f" providerId="AD" clId="Web-{08066731-133E-5D49-36E6-FFDB1ECCC4ED}" dt="2024-03-19T10:56:11.438" v="111" actId="1076"/>
        <pc:sldMkLst>
          <pc:docMk/>
          <pc:sldMk cId="59714296" sldId="415"/>
        </pc:sldMkLst>
        <pc:spChg chg="mod">
          <ac:chgData name="EZZINE, Hind" userId="S::ezzineh@who.int::edcab00f-6318-46e5-a4a9-188b01ee222f" providerId="AD" clId="Web-{08066731-133E-5D49-36E6-FFDB1ECCC4ED}" dt="2024-03-19T10:56:11.438" v="111" actId="1076"/>
          <ac:spMkLst>
            <pc:docMk/>
            <pc:sldMk cId="59714296" sldId="415"/>
            <ac:spMk id="364" creationId="{00000000-0000-0000-0000-000000000000}"/>
          </ac:spMkLst>
        </pc:spChg>
      </pc:sldChg>
      <pc:sldChg chg="modSp">
        <pc:chgData name="EZZINE, Hind" userId="S::ezzineh@who.int::edcab00f-6318-46e5-a4a9-188b01ee222f" providerId="AD" clId="Web-{08066731-133E-5D49-36E6-FFDB1ECCC4ED}" dt="2024-03-19T10:56:05.204" v="109" actId="1076"/>
        <pc:sldMkLst>
          <pc:docMk/>
          <pc:sldMk cId="3929817666" sldId="416"/>
        </pc:sldMkLst>
        <pc:spChg chg="mod">
          <ac:chgData name="EZZINE, Hind" userId="S::ezzineh@who.int::edcab00f-6318-46e5-a4a9-188b01ee222f" providerId="AD" clId="Web-{08066731-133E-5D49-36E6-FFDB1ECCC4ED}" dt="2024-03-19T10:56:05.204" v="109" actId="1076"/>
          <ac:spMkLst>
            <pc:docMk/>
            <pc:sldMk cId="3929817666" sldId="416"/>
            <ac:spMk id="364" creationId="{00000000-0000-0000-0000-000000000000}"/>
          </ac:spMkLst>
        </pc:spChg>
      </pc:sldChg>
      <pc:sldChg chg="modSp">
        <pc:chgData name="EZZINE, Hind" userId="S::ezzineh@who.int::edcab00f-6318-46e5-a4a9-188b01ee222f" providerId="AD" clId="Web-{08066731-133E-5D49-36E6-FFDB1ECCC4ED}" dt="2024-03-19T10:56:31.580" v="112" actId="14100"/>
        <pc:sldMkLst>
          <pc:docMk/>
          <pc:sldMk cId="1335647611" sldId="417"/>
        </pc:sldMkLst>
        <pc:spChg chg="mod">
          <ac:chgData name="EZZINE, Hind" userId="S::ezzineh@who.int::edcab00f-6318-46e5-a4a9-188b01ee222f" providerId="AD" clId="Web-{08066731-133E-5D49-36E6-FFDB1ECCC4ED}" dt="2024-03-19T10:56:31.580" v="112" actId="14100"/>
          <ac:spMkLst>
            <pc:docMk/>
            <pc:sldMk cId="1335647611" sldId="417"/>
            <ac:spMk id="364" creationId="{00000000-0000-0000-0000-000000000000}"/>
          </ac:spMkLst>
        </pc:spChg>
      </pc:sldChg>
      <pc:sldChg chg="modSp">
        <pc:chgData name="EZZINE, Hind" userId="S::ezzineh@who.int::edcab00f-6318-46e5-a4a9-188b01ee222f" providerId="AD" clId="Web-{08066731-133E-5D49-36E6-FFDB1ECCC4ED}" dt="2024-03-19T10:56:44.361" v="114" actId="14100"/>
        <pc:sldMkLst>
          <pc:docMk/>
          <pc:sldMk cId="3337017368" sldId="418"/>
        </pc:sldMkLst>
        <pc:spChg chg="mod">
          <ac:chgData name="EZZINE, Hind" userId="S::ezzineh@who.int::edcab00f-6318-46e5-a4a9-188b01ee222f" providerId="AD" clId="Web-{08066731-133E-5D49-36E6-FFDB1ECCC4ED}" dt="2024-03-19T10:56:44.361" v="114" actId="14100"/>
          <ac:spMkLst>
            <pc:docMk/>
            <pc:sldMk cId="3337017368" sldId="418"/>
            <ac:spMk id="364" creationId="{00000000-0000-0000-0000-000000000000}"/>
          </ac:spMkLst>
        </pc:spChg>
      </pc:sldChg>
      <pc:sldChg chg="modSp">
        <pc:chgData name="EZZINE, Hind" userId="S::ezzineh@who.int::edcab00f-6318-46e5-a4a9-188b01ee222f" providerId="AD" clId="Web-{08066731-133E-5D49-36E6-FFDB1ECCC4ED}" dt="2024-03-19T10:56:48.924" v="115" actId="14100"/>
        <pc:sldMkLst>
          <pc:docMk/>
          <pc:sldMk cId="198442699" sldId="419"/>
        </pc:sldMkLst>
        <pc:spChg chg="mod">
          <ac:chgData name="EZZINE, Hind" userId="S::ezzineh@who.int::edcab00f-6318-46e5-a4a9-188b01ee222f" providerId="AD" clId="Web-{08066731-133E-5D49-36E6-FFDB1ECCC4ED}" dt="2024-03-19T10:56:48.924" v="115" actId="14100"/>
          <ac:spMkLst>
            <pc:docMk/>
            <pc:sldMk cId="198442699" sldId="419"/>
            <ac:spMk id="364" creationId="{00000000-0000-0000-0000-000000000000}"/>
          </ac:spMkLst>
        </pc:spChg>
      </pc:sldChg>
      <pc:sldChg chg="modSp">
        <pc:chgData name="EZZINE, Hind" userId="S::ezzineh@who.int::edcab00f-6318-46e5-a4a9-188b01ee222f" providerId="AD" clId="Web-{08066731-133E-5D49-36E6-FFDB1ECCC4ED}" dt="2024-03-19T10:57:03.940" v="118" actId="1076"/>
        <pc:sldMkLst>
          <pc:docMk/>
          <pc:sldMk cId="3552096608" sldId="420"/>
        </pc:sldMkLst>
        <pc:spChg chg="mod">
          <ac:chgData name="EZZINE, Hind" userId="S::ezzineh@who.int::edcab00f-6318-46e5-a4a9-188b01ee222f" providerId="AD" clId="Web-{08066731-133E-5D49-36E6-FFDB1ECCC4ED}" dt="2024-03-19T10:57:03.940" v="118" actId="1076"/>
          <ac:spMkLst>
            <pc:docMk/>
            <pc:sldMk cId="3552096608" sldId="420"/>
            <ac:spMk id="364" creationId="{00000000-0000-0000-0000-000000000000}"/>
          </ac:spMkLst>
        </pc:spChg>
      </pc:sldChg>
      <pc:sldChg chg="modSp">
        <pc:chgData name="EZZINE, Hind" userId="S::ezzineh@who.int::edcab00f-6318-46e5-a4a9-188b01ee222f" providerId="AD" clId="Web-{08066731-133E-5D49-36E6-FFDB1ECCC4ED}" dt="2024-03-19T10:57:12.987" v="120" actId="14100"/>
        <pc:sldMkLst>
          <pc:docMk/>
          <pc:sldMk cId="4238699786" sldId="422"/>
        </pc:sldMkLst>
        <pc:spChg chg="mod">
          <ac:chgData name="EZZINE, Hind" userId="S::ezzineh@who.int::edcab00f-6318-46e5-a4a9-188b01ee222f" providerId="AD" clId="Web-{08066731-133E-5D49-36E6-FFDB1ECCC4ED}" dt="2024-03-19T10:57:12.987" v="120" actId="14100"/>
          <ac:spMkLst>
            <pc:docMk/>
            <pc:sldMk cId="4238699786" sldId="422"/>
            <ac:spMk id="364" creationId="{00000000-0000-0000-0000-000000000000}"/>
          </ac:spMkLst>
        </pc:spChg>
      </pc:sldChg>
      <pc:sldChg chg="modSp">
        <pc:chgData name="EZZINE, Hind" userId="S::ezzineh@who.int::edcab00f-6318-46e5-a4a9-188b01ee222f" providerId="AD" clId="Web-{08066731-133E-5D49-36E6-FFDB1ECCC4ED}" dt="2024-03-19T10:57:22.769" v="123" actId="14100"/>
        <pc:sldMkLst>
          <pc:docMk/>
          <pc:sldMk cId="3150148596" sldId="423"/>
        </pc:sldMkLst>
        <pc:spChg chg="mod">
          <ac:chgData name="EZZINE, Hind" userId="S::ezzineh@who.int::edcab00f-6318-46e5-a4a9-188b01ee222f" providerId="AD" clId="Web-{08066731-133E-5D49-36E6-FFDB1ECCC4ED}" dt="2024-03-19T10:57:22.769" v="123" actId="14100"/>
          <ac:spMkLst>
            <pc:docMk/>
            <pc:sldMk cId="3150148596" sldId="423"/>
            <ac:spMk id="364" creationId="{00000000-0000-0000-0000-000000000000}"/>
          </ac:spMkLst>
        </pc:spChg>
      </pc:sldChg>
      <pc:sldChg chg="modSp">
        <pc:chgData name="EZZINE, Hind" userId="S::ezzineh@who.int::edcab00f-6318-46e5-a4a9-188b01ee222f" providerId="AD" clId="Web-{08066731-133E-5D49-36E6-FFDB1ECCC4ED}" dt="2024-03-19T10:57:40.801" v="126" actId="1076"/>
        <pc:sldMkLst>
          <pc:docMk/>
          <pc:sldMk cId="1369941528" sldId="424"/>
        </pc:sldMkLst>
        <pc:spChg chg="mod">
          <ac:chgData name="EZZINE, Hind" userId="S::ezzineh@who.int::edcab00f-6318-46e5-a4a9-188b01ee222f" providerId="AD" clId="Web-{08066731-133E-5D49-36E6-FFDB1ECCC4ED}" dt="2024-03-19T10:57:31.457" v="124" actId="14100"/>
          <ac:spMkLst>
            <pc:docMk/>
            <pc:sldMk cId="1369941528" sldId="424"/>
            <ac:spMk id="5" creationId="{00000000-0000-0000-0000-000000000000}"/>
          </ac:spMkLst>
        </pc:spChg>
        <pc:spChg chg="mod">
          <ac:chgData name="EZZINE, Hind" userId="S::ezzineh@who.int::edcab00f-6318-46e5-a4a9-188b01ee222f" providerId="AD" clId="Web-{08066731-133E-5D49-36E6-FFDB1ECCC4ED}" dt="2024-03-19T10:57:40.769" v="125" actId="1076"/>
          <ac:spMkLst>
            <pc:docMk/>
            <pc:sldMk cId="1369941528" sldId="424"/>
            <ac:spMk id="364" creationId="{00000000-0000-0000-0000-000000000000}"/>
          </ac:spMkLst>
        </pc:spChg>
        <pc:graphicFrameChg chg="mod">
          <ac:chgData name="EZZINE, Hind" userId="S::ezzineh@who.int::edcab00f-6318-46e5-a4a9-188b01ee222f" providerId="AD" clId="Web-{08066731-133E-5D49-36E6-FFDB1ECCC4ED}" dt="2024-03-19T10:57:40.801" v="126" actId="1076"/>
          <ac:graphicFrameMkLst>
            <pc:docMk/>
            <pc:sldMk cId="1369941528" sldId="424"/>
            <ac:graphicFrameMk id="2" creationId="{00000000-0000-0000-0000-000000000000}"/>
          </ac:graphicFrameMkLst>
        </pc:graphicFrameChg>
      </pc:sldChg>
      <pc:sldChg chg="modSp">
        <pc:chgData name="EZZINE, Hind" userId="S::ezzineh@who.int::edcab00f-6318-46e5-a4a9-188b01ee222f" providerId="AD" clId="Web-{08066731-133E-5D49-36E6-FFDB1ECCC4ED}" dt="2024-03-19T10:57:49.160" v="128" actId="14100"/>
        <pc:sldMkLst>
          <pc:docMk/>
          <pc:sldMk cId="2094373625" sldId="426"/>
        </pc:sldMkLst>
        <pc:spChg chg="mod">
          <ac:chgData name="EZZINE, Hind" userId="S::ezzineh@who.int::edcab00f-6318-46e5-a4a9-188b01ee222f" providerId="AD" clId="Web-{08066731-133E-5D49-36E6-FFDB1ECCC4ED}" dt="2024-03-19T10:57:49.160" v="128" actId="14100"/>
          <ac:spMkLst>
            <pc:docMk/>
            <pc:sldMk cId="2094373625" sldId="426"/>
            <ac:spMk id="364" creationId="{00000000-0000-0000-0000-000000000000}"/>
          </ac:spMkLst>
        </pc:spChg>
      </pc:sldChg>
      <pc:sldChg chg="modSp">
        <pc:chgData name="EZZINE, Hind" userId="S::ezzineh@who.int::edcab00f-6318-46e5-a4a9-188b01ee222f" providerId="AD" clId="Web-{08066731-133E-5D49-36E6-FFDB1ECCC4ED}" dt="2024-03-19T10:57:57.598" v="130" actId="14100"/>
        <pc:sldMkLst>
          <pc:docMk/>
          <pc:sldMk cId="382880287" sldId="427"/>
        </pc:sldMkLst>
        <pc:spChg chg="mod">
          <ac:chgData name="EZZINE, Hind" userId="S::ezzineh@who.int::edcab00f-6318-46e5-a4a9-188b01ee222f" providerId="AD" clId="Web-{08066731-133E-5D49-36E6-FFDB1ECCC4ED}" dt="2024-03-19T10:57:57.598" v="130" actId="14100"/>
          <ac:spMkLst>
            <pc:docMk/>
            <pc:sldMk cId="382880287" sldId="427"/>
            <ac:spMk id="364" creationId="{00000000-0000-0000-0000-000000000000}"/>
          </ac:spMkLst>
        </pc:spChg>
      </pc:sldChg>
      <pc:sldChg chg="modSp">
        <pc:chgData name="EZZINE, Hind" userId="S::ezzineh@who.int::edcab00f-6318-46e5-a4a9-188b01ee222f" providerId="AD" clId="Web-{08066731-133E-5D49-36E6-FFDB1ECCC4ED}" dt="2024-03-19T10:58:07.442" v="131" actId="14100"/>
        <pc:sldMkLst>
          <pc:docMk/>
          <pc:sldMk cId="4195245665" sldId="429"/>
        </pc:sldMkLst>
        <pc:spChg chg="mod">
          <ac:chgData name="EZZINE, Hind" userId="S::ezzineh@who.int::edcab00f-6318-46e5-a4a9-188b01ee222f" providerId="AD" clId="Web-{08066731-133E-5D49-36E6-FFDB1ECCC4ED}" dt="2024-03-19T10:58:07.442" v="131" actId="14100"/>
          <ac:spMkLst>
            <pc:docMk/>
            <pc:sldMk cId="4195245665" sldId="429"/>
            <ac:spMk id="364" creationId="{00000000-0000-0000-0000-000000000000}"/>
          </ac:spMkLst>
        </pc:spChg>
      </pc:sldChg>
      <pc:sldChg chg="modSp">
        <pc:chgData name="EZZINE, Hind" userId="S::ezzineh@who.int::edcab00f-6318-46e5-a4a9-188b01ee222f" providerId="AD" clId="Web-{08066731-133E-5D49-36E6-FFDB1ECCC4ED}" dt="2024-03-19T10:58:22.130" v="133" actId="1076"/>
        <pc:sldMkLst>
          <pc:docMk/>
          <pc:sldMk cId="3684140264" sldId="430"/>
        </pc:sldMkLst>
        <pc:spChg chg="mod">
          <ac:chgData name="EZZINE, Hind" userId="S::ezzineh@who.int::edcab00f-6318-46e5-a4a9-188b01ee222f" providerId="AD" clId="Web-{08066731-133E-5D49-36E6-FFDB1ECCC4ED}" dt="2024-03-19T10:58:22.130" v="133" actId="1076"/>
          <ac:spMkLst>
            <pc:docMk/>
            <pc:sldMk cId="3684140264" sldId="430"/>
            <ac:spMk id="2" creationId="{00000000-0000-0000-0000-000000000000}"/>
          </ac:spMkLst>
        </pc:spChg>
        <pc:spChg chg="mod">
          <ac:chgData name="EZZINE, Hind" userId="S::ezzineh@who.int::edcab00f-6318-46e5-a4a9-188b01ee222f" providerId="AD" clId="Web-{08066731-133E-5D49-36E6-FFDB1ECCC4ED}" dt="2024-03-19T10:58:14.833" v="132" actId="14100"/>
          <ac:spMkLst>
            <pc:docMk/>
            <pc:sldMk cId="3684140264" sldId="430"/>
            <ac:spMk id="364" creationId="{00000000-0000-0000-0000-000000000000}"/>
          </ac:spMkLst>
        </pc:spChg>
      </pc:sldChg>
      <pc:sldChg chg="modSp">
        <pc:chgData name="EZZINE, Hind" userId="S::ezzineh@who.int::edcab00f-6318-46e5-a4a9-188b01ee222f" providerId="AD" clId="Web-{08066731-133E-5D49-36E6-FFDB1ECCC4ED}" dt="2024-03-19T10:58:28.630" v="134" actId="14100"/>
        <pc:sldMkLst>
          <pc:docMk/>
          <pc:sldMk cId="3230926703" sldId="431"/>
        </pc:sldMkLst>
        <pc:spChg chg="mod">
          <ac:chgData name="EZZINE, Hind" userId="S::ezzineh@who.int::edcab00f-6318-46e5-a4a9-188b01ee222f" providerId="AD" clId="Web-{08066731-133E-5D49-36E6-FFDB1ECCC4ED}" dt="2024-03-19T10:58:28.630" v="134" actId="14100"/>
          <ac:spMkLst>
            <pc:docMk/>
            <pc:sldMk cId="3230926703" sldId="431"/>
            <ac:spMk id="364" creationId="{00000000-0000-0000-0000-000000000000}"/>
          </ac:spMkLst>
        </pc:spChg>
      </pc:sldChg>
      <pc:sldChg chg="modSp">
        <pc:chgData name="EZZINE, Hind" userId="S::ezzineh@who.int::edcab00f-6318-46e5-a4a9-188b01ee222f" providerId="AD" clId="Web-{08066731-133E-5D49-36E6-FFDB1ECCC4ED}" dt="2024-03-19T10:58:34.396" v="135" actId="14100"/>
        <pc:sldMkLst>
          <pc:docMk/>
          <pc:sldMk cId="937201253" sldId="432"/>
        </pc:sldMkLst>
        <pc:spChg chg="mod">
          <ac:chgData name="EZZINE, Hind" userId="S::ezzineh@who.int::edcab00f-6318-46e5-a4a9-188b01ee222f" providerId="AD" clId="Web-{08066731-133E-5D49-36E6-FFDB1ECCC4ED}" dt="2024-03-19T10:58:34.396" v="135" actId="14100"/>
          <ac:spMkLst>
            <pc:docMk/>
            <pc:sldMk cId="937201253" sldId="432"/>
            <ac:spMk id="364" creationId="{00000000-0000-0000-0000-000000000000}"/>
          </ac:spMkLst>
        </pc:spChg>
      </pc:sldChg>
      <pc:sldChg chg="modSp">
        <pc:chgData name="EZZINE, Hind" userId="S::ezzineh@who.int::edcab00f-6318-46e5-a4a9-188b01ee222f" providerId="AD" clId="Web-{08066731-133E-5D49-36E6-FFDB1ECCC4ED}" dt="2024-03-19T10:58:41.522" v="136" actId="14100"/>
        <pc:sldMkLst>
          <pc:docMk/>
          <pc:sldMk cId="1639759023" sldId="434"/>
        </pc:sldMkLst>
        <pc:spChg chg="mod">
          <ac:chgData name="EZZINE, Hind" userId="S::ezzineh@who.int::edcab00f-6318-46e5-a4a9-188b01ee222f" providerId="AD" clId="Web-{08066731-133E-5D49-36E6-FFDB1ECCC4ED}" dt="2024-03-19T10:58:41.522" v="136" actId="14100"/>
          <ac:spMkLst>
            <pc:docMk/>
            <pc:sldMk cId="1639759023" sldId="434"/>
            <ac:spMk id="364" creationId="{00000000-0000-0000-0000-000000000000}"/>
          </ac:spMkLst>
        </pc:spChg>
      </pc:sldChg>
      <pc:sldChg chg="modSp">
        <pc:chgData name="EZZINE, Hind" userId="S::ezzineh@who.int::edcab00f-6318-46e5-a4a9-188b01ee222f" providerId="AD" clId="Web-{08066731-133E-5D49-36E6-FFDB1ECCC4ED}" dt="2024-03-19T10:58:46.319" v="137" actId="14100"/>
        <pc:sldMkLst>
          <pc:docMk/>
          <pc:sldMk cId="1124483770" sldId="436"/>
        </pc:sldMkLst>
        <pc:spChg chg="mod">
          <ac:chgData name="EZZINE, Hind" userId="S::ezzineh@who.int::edcab00f-6318-46e5-a4a9-188b01ee222f" providerId="AD" clId="Web-{08066731-133E-5D49-36E6-FFDB1ECCC4ED}" dt="2024-03-19T10:58:46.319" v="137" actId="14100"/>
          <ac:spMkLst>
            <pc:docMk/>
            <pc:sldMk cId="1124483770" sldId="436"/>
            <ac:spMk id="364" creationId="{00000000-0000-0000-0000-000000000000}"/>
          </ac:spMkLst>
        </pc:spChg>
      </pc:sldChg>
      <pc:sldChg chg="modSp">
        <pc:chgData name="EZZINE, Hind" userId="S::ezzineh@who.int::edcab00f-6318-46e5-a4a9-188b01ee222f" providerId="AD" clId="Web-{08066731-133E-5D49-36E6-FFDB1ECCC4ED}" dt="2024-03-19T10:59:02.663" v="139" actId="1076"/>
        <pc:sldMkLst>
          <pc:docMk/>
          <pc:sldMk cId="4130838851" sldId="439"/>
        </pc:sldMkLst>
        <pc:spChg chg="mod">
          <ac:chgData name="EZZINE, Hind" userId="S::ezzineh@who.int::edcab00f-6318-46e5-a4a9-188b01ee222f" providerId="AD" clId="Web-{08066731-133E-5D49-36E6-FFDB1ECCC4ED}" dt="2024-03-19T10:59:02.663" v="139" actId="1076"/>
          <ac:spMkLst>
            <pc:docMk/>
            <pc:sldMk cId="4130838851" sldId="439"/>
            <ac:spMk id="364"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file:///C:\Users\DELL\Desktop\06052017%20Line%20list%20Cluster%20of%20%20%20%20%20%20unexplained%20events-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9.774268035110531E-2"/>
          <c:y val="4.5910743978614409E-2"/>
          <c:w val="0.8792471439463555"/>
          <c:h val="0.75773504230610955"/>
        </c:manualLayout>
      </c:layout>
      <c:barChart>
        <c:barDir val="col"/>
        <c:grouping val="clustered"/>
        <c:varyColors val="0"/>
        <c:ser>
          <c:idx val="0"/>
          <c:order val="0"/>
          <c:tx>
            <c:strRef>
              <c:f>Sheet9!$H$2</c:f>
              <c:strCache>
                <c:ptCount val="1"/>
                <c:pt idx="0">
                  <c:v>الحالات</c:v>
                </c:pt>
              </c:strCache>
            </c:strRef>
          </c:tx>
          <c:invertIfNegative val="0"/>
          <c:cat>
            <c:strRef>
              <c:f>Sheet9!$G$3:$G$12</c:f>
              <c:strCache>
                <c:ptCount val="10"/>
                <c:pt idx="0">
                  <c:v>اليوم 0</c:v>
                </c:pt>
                <c:pt idx="1">
                  <c:v>اليوم 1</c:v>
                </c:pt>
                <c:pt idx="2">
                  <c:v>اليوم 2</c:v>
                </c:pt>
                <c:pt idx="3">
                  <c:v>اليوم 3</c:v>
                </c:pt>
                <c:pt idx="4">
                  <c:v>اليوم 4</c:v>
                </c:pt>
                <c:pt idx="5">
                  <c:v>اليوم 5</c:v>
                </c:pt>
                <c:pt idx="6">
                  <c:v>اليوم 6</c:v>
                </c:pt>
                <c:pt idx="7">
                  <c:v>اليوم 7</c:v>
                </c:pt>
                <c:pt idx="8">
                  <c:v>اليوم 8</c:v>
                </c:pt>
                <c:pt idx="9">
                  <c:v>اليوم 9</c:v>
                </c:pt>
              </c:strCache>
            </c:strRef>
          </c:cat>
          <c:val>
            <c:numRef>
              <c:f>Sheet9!$H$3:$H$12</c:f>
              <c:numCache>
                <c:formatCode>General</c:formatCode>
                <c:ptCount val="10"/>
                <c:pt idx="0">
                  <c:v>2</c:v>
                </c:pt>
                <c:pt idx="1">
                  <c:v>11</c:v>
                </c:pt>
                <c:pt idx="2">
                  <c:v>8</c:v>
                </c:pt>
                <c:pt idx="3">
                  <c:v>0</c:v>
                </c:pt>
                <c:pt idx="4">
                  <c:v>1</c:v>
                </c:pt>
                <c:pt idx="5">
                  <c:v>2</c:v>
                </c:pt>
                <c:pt idx="6">
                  <c:v>0</c:v>
                </c:pt>
                <c:pt idx="7">
                  <c:v>0</c:v>
                </c:pt>
                <c:pt idx="8">
                  <c:v>2</c:v>
                </c:pt>
                <c:pt idx="9">
                  <c:v>1</c:v>
                </c:pt>
              </c:numCache>
            </c:numRef>
          </c:val>
          <c:extLst>
            <c:ext xmlns:c16="http://schemas.microsoft.com/office/drawing/2014/chart" uri="{C3380CC4-5D6E-409C-BE32-E72D297353CC}">
              <c16:uniqueId val="{00000000-D2D9-4456-A483-88B857D3165F}"/>
            </c:ext>
          </c:extLst>
        </c:ser>
        <c:dLbls>
          <c:showLegendKey val="0"/>
          <c:showVal val="0"/>
          <c:showCatName val="0"/>
          <c:showSerName val="0"/>
          <c:showPercent val="0"/>
          <c:showBubbleSize val="0"/>
        </c:dLbls>
        <c:gapWidth val="0"/>
        <c:axId val="603846152"/>
        <c:axId val="603848896"/>
      </c:barChart>
      <c:catAx>
        <c:axId val="603846152"/>
        <c:scaling>
          <c:orientation val="minMax"/>
        </c:scaling>
        <c:delete val="0"/>
        <c:axPos val="b"/>
        <c:title>
          <c:tx>
            <c:rich>
              <a:bodyPr/>
              <a:lstStyle/>
              <a:p>
                <a:pPr>
                  <a:defRPr>
                    <a:latin typeface="Sakkal Majalla" panose="02000000000000000000" pitchFamily="2" charset="-78"/>
                    <a:cs typeface="Sakkal Majalla" panose="02000000000000000000" pitchFamily="2" charset="-78"/>
                  </a:defRPr>
                </a:pPr>
                <a:r>
                  <a:rPr lang="en-US">
                    <a:latin typeface="Sakkal Majalla" panose="02000000000000000000" pitchFamily="2" charset="-78"/>
                    <a:cs typeface="Sakkal Majalla" panose="02000000000000000000" pitchFamily="2" charset="-78"/>
                  </a:rPr>
                  <a:t>عدد الأيام من التعرُّض وحتى بداية الاعتلال</a:t>
                </a:r>
              </a:p>
            </c:rich>
          </c:tx>
          <c:layout>
            <c:manualLayout>
              <c:xMode val="edge"/>
              <c:yMode val="edge"/>
              <c:x val="0.49175380857938611"/>
              <c:y val="0.8958992013864493"/>
            </c:manualLayout>
          </c:layout>
          <c:overlay val="0"/>
        </c:title>
        <c:numFmt formatCode="General" sourceLinked="0"/>
        <c:majorTickMark val="none"/>
        <c:minorTickMark val="none"/>
        <c:tickLblPos val="nextTo"/>
        <c:crossAx val="603848896"/>
        <c:crosses val="autoZero"/>
        <c:auto val="1"/>
        <c:lblAlgn val="ctr"/>
        <c:lblOffset val="100"/>
        <c:noMultiLvlLbl val="0"/>
      </c:catAx>
      <c:valAx>
        <c:axId val="603848896"/>
        <c:scaling>
          <c:orientation val="minMax"/>
        </c:scaling>
        <c:delete val="0"/>
        <c:axPos val="l"/>
        <c:title>
          <c:tx>
            <c:rich>
              <a:bodyPr/>
              <a:lstStyle/>
              <a:p>
                <a:pPr>
                  <a:defRPr/>
                </a:pPr>
                <a:r>
                  <a:rPr lang="en-US"/>
                  <a:t>عدد الحالات</a:t>
                </a:r>
              </a:p>
            </c:rich>
          </c:tx>
          <c:overlay val="0"/>
        </c:title>
        <c:numFmt formatCode="General" sourceLinked="1"/>
        <c:majorTickMark val="out"/>
        <c:minorTickMark val="none"/>
        <c:tickLblPos val="nextTo"/>
        <c:crossAx val="603846152"/>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9" name="Shape 27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34128205"/>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who.int/emergencies/outbreak-toolkit/standardized-data-collection-tools"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9" name="Shape 299"/>
          <p:cNvSpPr>
            <a:spLocks noGrp="1"/>
          </p:cNvSpPr>
          <p:nvPr>
            <p:ph type="body" sz="quarter" idx="1"/>
          </p:nvPr>
        </p:nvSpPr>
        <p:spPr>
          <a:prstGeom prst="rect">
            <a:avLst/>
          </a:prstGeom>
        </p:spPr>
        <p:txBody>
          <a:bodyPr rtlCol="1"/>
          <a:lstStyle/>
          <a:p>
            <a:pPr rtl="1"/>
            <a:endParaRPr dirty="0"/>
          </a:p>
        </p:txBody>
      </p:sp>
    </p:spTree>
    <p:extLst>
      <p:ext uri="{BB962C8B-B14F-4D97-AF65-F5344CB8AC3E}">
        <p14:creationId xmlns:p14="http://schemas.microsoft.com/office/powerpoint/2010/main" val="258516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1442325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r>
              <a:rPr lang="ar" sz="1200" dirty="0">
                <a:effectLst/>
                <a:latin typeface="+mn-lt"/>
                <a:ea typeface="+mn-ea"/>
                <a:cs typeface="+mn-cs"/>
                <a:sym typeface="Source Sans Pro Regular"/>
              </a:rPr>
              <a:t>إن أمكن، ارسم خريطة (إذا كنت تستخدم برنامج R أو برنامج</a:t>
            </a:r>
            <a:r>
              <a:rPr lang="ar-EG" sz="1200" dirty="0">
                <a:effectLst/>
                <a:latin typeface="+mn-lt"/>
                <a:ea typeface="+mn-ea"/>
                <a:cs typeface="+mn-cs"/>
                <a:sym typeface="Source Sans Pro Regular"/>
              </a:rPr>
              <a:t>ًا</a:t>
            </a:r>
            <a:r>
              <a:rPr lang="ar" sz="1200" dirty="0">
                <a:effectLst/>
                <a:latin typeface="+mn-lt"/>
                <a:ea typeface="+mn-ea"/>
                <a:cs typeface="+mn-cs"/>
                <a:sym typeface="Source Sans Pro Regular"/>
              </a:rPr>
              <a:t> آخر من برامج أنظمة المعلومات الجغرافية)، ولكن نظرًا لأن الفترة الزمنية محدودة، يمكن أيضًا إعداد جدول يُظهر التوزّع الجغرافي. </a:t>
            </a:r>
            <a:endParaRPr lang="fr-FR" sz="1200" dirty="0">
              <a:effectLst/>
              <a:latin typeface="+mn-lt"/>
              <a:ea typeface="+mn-ea"/>
              <a:cs typeface="+mn-cs"/>
              <a:sym typeface="Source Sans Pro Regular"/>
            </a:endParaRPr>
          </a:p>
          <a:p>
            <a:pPr rtl="1"/>
            <a:r>
              <a:rPr lang="ar" sz="1200" dirty="0">
                <a:effectLst/>
                <a:latin typeface="+mn-lt"/>
                <a:ea typeface="+mn-ea"/>
                <a:cs typeface="+mn-cs"/>
                <a:sym typeface="Source Sans Pro Regular"/>
              </a:rPr>
              <a:t> </a:t>
            </a:r>
            <a:endParaRPr lang="fr-FR" sz="1200" dirty="0">
              <a:effectLst/>
              <a:latin typeface="+mn-lt"/>
              <a:ea typeface="+mn-ea"/>
              <a:cs typeface="+mn-cs"/>
              <a:sym typeface="Source Sans Pro Regular"/>
            </a:endParaRPr>
          </a:p>
          <a:p>
            <a:pPr rtl="1"/>
            <a:r>
              <a:rPr lang="ar" sz="1200" dirty="0">
                <a:effectLst/>
                <a:latin typeface="+mn-lt"/>
                <a:ea typeface="+mn-ea"/>
                <a:cs typeface="+mn-cs"/>
                <a:sym typeface="Source Sans Pro Regular"/>
              </a:rPr>
              <a:t>يجب أن يشير عنوان الخريطة إلى عدد الحالات الموصوفة، والتاريخ، والمعالم الرئيسية إن أمكن: السوق، والكنائس، والمدارس، والطرق، مما قد يساعد في فهم ما حدث.</a:t>
            </a:r>
            <a:endParaRPr lang="fr-FR" sz="1200" dirty="0">
              <a:effectLst/>
              <a:latin typeface="+mn-lt"/>
              <a:ea typeface="+mn-ea"/>
              <a:cs typeface="+mn-cs"/>
              <a:sym typeface="Source Sans Pro Regular"/>
            </a:endParaRPr>
          </a:p>
          <a:p>
            <a:pPr rtl="1"/>
            <a:endParaRPr lang="en-US" dirty="0"/>
          </a:p>
        </p:txBody>
      </p:sp>
    </p:spTree>
    <p:extLst>
      <p:ext uri="{BB962C8B-B14F-4D97-AF65-F5344CB8AC3E}">
        <p14:creationId xmlns:p14="http://schemas.microsoft.com/office/powerpoint/2010/main" val="1321064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3693355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3906297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3895203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r>
              <a:rPr lang="ar-EG" dirty="0">
                <a:latin typeface="Sakkal Majalla" panose="02000000000000000000" pitchFamily="2" charset="-78"/>
                <a:cs typeface="Sakkal Majalla" panose="02000000000000000000" pitchFamily="2" charset="-78"/>
              </a:rPr>
              <a:t>ملاحظة: لا يُعتبر الوصف البسيط لتوزّع الحالات وخصائصها كافيًا. يجب أن يفسر أخصائي الوبائيات البيانات على نحو مفهوم للمضي قدمًا في الاستقصاء.</a:t>
            </a:r>
          </a:p>
          <a:p>
            <a:pPr rtl="1"/>
            <a:r>
              <a:rPr lang="ar-EG" dirty="0">
                <a:latin typeface="Sakkal Majalla" panose="02000000000000000000" pitchFamily="2" charset="-78"/>
                <a:cs typeface="Sakkal Majalla" panose="02000000000000000000" pitchFamily="2" charset="-78"/>
              </a:rPr>
              <a:t>ويكفي في بعض الأحيان إجراء تحليل جيد للوصول إلى استنتاج، ولا تكون هناك حاجة دائمًا لإجراء المزيد من الدراسات التحليلية (دراسة الحالات والشواهد ودراسات أترابية)</a:t>
            </a:r>
            <a:r>
              <a:rPr lang="ar-EG" b="1"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endParaRPr lang="ar-EG" sz="1200" dirty="0">
              <a:solidFill>
                <a:srgbClr val="FF0000"/>
              </a:solidFill>
              <a:effectLst/>
              <a:latin typeface="Sakkal Majalla" panose="02000000000000000000" pitchFamily="2" charset="-78"/>
              <a:ea typeface="+mn-ea"/>
              <a:cs typeface="Sakkal Majalla" panose="02000000000000000000" pitchFamily="2" charset="-78"/>
              <a:sym typeface="Source Sans Pro Regular"/>
            </a:endParaRPr>
          </a:p>
        </p:txBody>
      </p:sp>
    </p:spTree>
    <p:extLst>
      <p:ext uri="{BB962C8B-B14F-4D97-AF65-F5344CB8AC3E}">
        <p14:creationId xmlns:p14="http://schemas.microsoft.com/office/powerpoint/2010/main" val="15912605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381164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137343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4099703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1124398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969080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27522851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7789837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r>
              <a:rPr lang="ar" dirty="0"/>
              <a:t>لاحظ أن إجراء الدراسات التحليلية يستغرق وقتًا طويلًا وموارد، ويجب أن يكون هناك وضوح تام بشأن أهداف وقيود هذه الدراسات المُخصصة للتنفيذ في الميدان قبل الشروع فيها. </a:t>
            </a:r>
          </a:p>
          <a:p>
            <a:pPr rtl="1"/>
            <a:r>
              <a:rPr lang="ar-MA" sz="1800" dirty="0">
                <a:effectLst/>
                <a:latin typeface="Source Sans Pro" panose="020B0503030403020204" pitchFamily="34" charset="0"/>
                <a:ea typeface="Source Sans Pro" panose="020B0503030403020204" pitchFamily="34" charset="0"/>
                <a:cs typeface="Times New Roman" panose="02020603050405020304" pitchFamily="18" charset="0"/>
              </a:rPr>
              <a:t>وقد لا تؤدي العديد من دراسات الحالات والشواهد إلى نتائج بسبب العديد من القيود عند إجرائها (اختيار الحالات الضابطة، وعدم وجود هدف واضح للدراسة لأن الفرضية الأولية غير واضحة، وما إلى ذلك)</a:t>
            </a:r>
            <a:r>
              <a:rPr lang="ar-EG" sz="1800" dirty="0">
                <a:effectLst/>
                <a:latin typeface="Source Sans Pro" panose="020B0503030403020204" pitchFamily="34" charset="0"/>
                <a:ea typeface="Source Sans Pro" panose="020B0503030403020204" pitchFamily="34" charset="0"/>
                <a:cs typeface="Times New Roman" panose="02020603050405020304" pitchFamily="18" charset="0"/>
              </a:rPr>
              <a:t>.</a:t>
            </a:r>
            <a:endParaRPr lang="en-US" dirty="0"/>
          </a:p>
        </p:txBody>
      </p:sp>
    </p:spTree>
    <p:extLst>
      <p:ext uri="{BB962C8B-B14F-4D97-AF65-F5344CB8AC3E}">
        <p14:creationId xmlns:p14="http://schemas.microsoft.com/office/powerpoint/2010/main" val="3320160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35214614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ource Sans Pro Regular"/>
                <a:ea typeface="Arial"/>
                <a:cs typeface="Arial"/>
              </a:rPr>
              <a:t>إذا كانت قائمة المشاركين كاملة ودقيقة، وإذا كان يمكن توفير الموارد البشرية اللازمة لتتبع كل مشارك، يمكننا مناقشة مسألة تتبع جميع المشاركين‬‬‬‬‬‬ وإجراء دراسة أترابية.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ource Sans Pro Regular"/>
              <a:ea typeface="Arial"/>
              <a:cs typeface="Arial"/>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ource Sans Pro Regular"/>
                <a:ea typeface="Arial"/>
                <a:cs typeface="Arial"/>
              </a:rPr>
              <a:t>في هذه الحالة، هناك حاجة إلى الإسراع في تحديد المرض الذي يحصد أرواح العديد من الشباب، والقرار الأنسب هو إجراء دراسة الحالة والشواهد لأنها تستلزم موارد ووقتًا أقل.</a:t>
            </a:r>
            <a:endParaRPr lang="fr-FR" sz="2400" dirty="0">
              <a:solidFill>
                <a:srgbClr val="10253F"/>
              </a:solidFill>
              <a:latin typeface="Source Sans Pro Regular"/>
              <a:ea typeface="Arial"/>
              <a:cs typeface="Arial"/>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ource Sans Pro Regular"/>
                <a:ea typeface="Arial"/>
                <a:cs typeface="Arial"/>
              </a:rPr>
              <a:t> </a:t>
            </a:r>
            <a:endParaRPr lang="fr-FR" sz="2400" dirty="0">
              <a:solidFill>
                <a:srgbClr val="10253F"/>
              </a:solidFill>
              <a:latin typeface="Source Sans Pro Regular"/>
              <a:ea typeface="Arial"/>
              <a:cs typeface="Arial"/>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ource Sans Pro Regular"/>
                <a:ea typeface="Arial"/>
                <a:cs typeface="Arial"/>
              </a:rPr>
              <a:t>يتمثل الهدف من هذه الدراسة في تحديد المنتج الذي قد يُسبب هذا المرض، والتأكد من وقف انتشاره. </a:t>
            </a:r>
            <a:endParaRPr lang="fr-FR" sz="2400" dirty="0">
              <a:solidFill>
                <a:srgbClr val="10253F"/>
              </a:solidFill>
              <a:latin typeface="Source Sans Pro Regular"/>
              <a:ea typeface="Arial"/>
              <a:cs typeface="Arial"/>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ource Sans Pro Regular"/>
                <a:ea typeface="Arial"/>
                <a:cs typeface="Arial"/>
              </a:rPr>
              <a:t>حجم العينة صغير. ولتجنب أي خانات فارغة، من الأفضل مطابقة عدة حالات ضابطة مع حالة واحدة. </a:t>
            </a:r>
            <a:endParaRPr lang="fr-FR" sz="2400" dirty="0">
              <a:solidFill>
                <a:srgbClr val="10253F"/>
              </a:solidFill>
              <a:latin typeface="Source Sans Pro Regular"/>
              <a:ea typeface="Arial"/>
              <a:cs typeface="Arial"/>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ource Sans Pro Regular"/>
                <a:ea typeface="Arial"/>
                <a:cs typeface="Arial"/>
              </a:rPr>
              <a:t>يُوصى بالاستعانة بأخصائي وبائيات يتمتع بالخبرة اللازمة لإجراء دراسة الحالة والشواهد. </a:t>
            </a:r>
            <a:endParaRPr lang="fr-FR" sz="2400" dirty="0">
              <a:solidFill>
                <a:srgbClr val="10253F"/>
              </a:solidFill>
              <a:latin typeface="Source Sans Pro Regular"/>
              <a:ea typeface="Arial"/>
              <a:cs typeface="Arial"/>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ource Sans Pro Regular"/>
              <a:ea typeface="Arial"/>
              <a:cs typeface="Arial"/>
            </a:endParaRPr>
          </a:p>
          <a:p>
            <a:pPr rtl="1"/>
            <a:endParaRPr lang="en-US" dirty="0"/>
          </a:p>
        </p:txBody>
      </p:sp>
    </p:spTree>
    <p:extLst>
      <p:ext uri="{BB962C8B-B14F-4D97-AF65-F5344CB8AC3E}">
        <p14:creationId xmlns:p14="http://schemas.microsoft.com/office/powerpoint/2010/main" val="17165825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33913578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22089932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41803185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1861996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457711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7438795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5814812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hangingPunct="1"/>
            <a:r>
              <a:rPr lang="ar" dirty="0"/>
              <a:t>في مرحلة معينة من الاستقصاء، يحتاج أخصائي الوبائيات إلى التراجع والابتعاد عن الاستقصاء الحالي من أجل: </a:t>
            </a:r>
            <a:endParaRPr lang="fr-FR" dirty="0"/>
          </a:p>
          <a:p>
            <a:pPr marL="457200" lvl="0" indent="-457200" rtl="1" eaLnBrk="0" fontAlgn="base">
              <a:buClr>
                <a:srgbClr val="65A000"/>
              </a:buClr>
              <a:buFont typeface="+mj-lt"/>
              <a:buAutoNum type="arabicPeriod"/>
            </a:pPr>
            <a:r>
              <a:rPr lang="ar" dirty="0"/>
              <a:t>تجميع كل المعلومات المُجمَّعة من خلال جمع البيانات وتحليلها، وإجراء المقابلات مع مصادر المعلومات الرئيسية وقادة المجتمع المحلي، والحديث غير الرسمي مع السائقين والبائعين والأطباء والعاملين الصحيين والزملاء من البلد وأي شخص في المجتمع المحلي. </a:t>
            </a:r>
            <a:endParaRPr lang="fr-FR" dirty="0"/>
          </a:p>
          <a:p>
            <a:pPr marL="457200" lvl="0" indent="-457200" rtl="1" eaLnBrk="0" fontAlgn="base">
              <a:buClr>
                <a:srgbClr val="65A000"/>
              </a:buClr>
              <a:buFont typeface="+mj-lt"/>
              <a:buAutoNum type="arabicPeriod"/>
            </a:pPr>
            <a:r>
              <a:rPr lang="ar" dirty="0"/>
              <a:t>التحقق مما إذا كانت كل فرضية مطروحة قد اختُبرت وخلصت إلى نتيجة بشأنها، إما بقبولها أو رفضها. ويجب أن يحدث ذلك باستخدام أدلة وحُجج ملموسة. </a:t>
            </a:r>
            <a:endParaRPr lang="fr-FR" dirty="0"/>
          </a:p>
          <a:p>
            <a:pPr marL="457200" lvl="0" indent="-457200" rtl="1" eaLnBrk="0" fontAlgn="base">
              <a:buClr>
                <a:srgbClr val="65A000"/>
              </a:buClr>
              <a:buFont typeface="+mj-lt"/>
              <a:buAutoNum type="arabicPeriod"/>
            </a:pPr>
            <a:r>
              <a:rPr lang="ar" dirty="0"/>
              <a:t>تقييم ما إذا كانت تدابير المكافحة التي اقتُرحت حتى الآن مقبولة، ومنفذة، وذات تأثير. </a:t>
            </a:r>
            <a:endParaRPr lang="fr-FR" dirty="0"/>
          </a:p>
        </p:txBody>
      </p:sp>
    </p:spTree>
    <p:extLst>
      <p:ext uri="{BB962C8B-B14F-4D97-AF65-F5344CB8AC3E}">
        <p14:creationId xmlns:p14="http://schemas.microsoft.com/office/powerpoint/2010/main" val="356161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0385871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r>
              <a:rPr lang="ar" sz="1200" dirty="0">
                <a:effectLst/>
                <a:latin typeface="+mn-lt"/>
                <a:ea typeface="+mn-ea"/>
                <a:cs typeface="+mn-cs"/>
                <a:sym typeface="Source Sans Pro Regular"/>
              </a:rPr>
              <a:t>المختبر السريري الذي يخدم المستشفيات ومرافق الرعاية الصحية: إجراء اختبار تشخيصي لعينات المرضى</a:t>
            </a:r>
            <a:endParaRPr lang="fr-FR" dirty="0">
              <a:effectLst/>
            </a:endParaRPr>
          </a:p>
          <a:p>
            <a:pPr rtl="1"/>
            <a:r>
              <a:rPr lang="ar" sz="1200" dirty="0">
                <a:effectLst/>
                <a:latin typeface="+mn-lt"/>
                <a:ea typeface="+mn-ea"/>
                <a:cs typeface="+mn-cs"/>
                <a:sym typeface="Source Sans Pro Regular"/>
              </a:rPr>
              <a:t> </a:t>
            </a:r>
            <a:endParaRPr lang="fr-FR" sz="1200" dirty="0">
              <a:effectLst/>
              <a:latin typeface="+mn-lt"/>
              <a:ea typeface="+mn-ea"/>
              <a:cs typeface="+mn-cs"/>
              <a:sym typeface="Source Sans Pro Regular"/>
            </a:endParaRPr>
          </a:p>
          <a:p>
            <a:pPr rtl="1"/>
            <a:r>
              <a:rPr lang="ar" sz="1200" dirty="0">
                <a:effectLst/>
                <a:latin typeface="+mn-lt"/>
                <a:ea typeface="+mn-ea"/>
                <a:cs typeface="+mn-cs"/>
                <a:sym typeface="Source Sans Pro Regular"/>
              </a:rPr>
              <a:t>في العديد من الفاشيات، تؤخذ عينات كثيرة وتُرسَل إلى المختبر داخل البلد أو خارجه. </a:t>
            </a:r>
            <a:r>
              <a:rPr lang="ar-EG" sz="1200" dirty="0">
                <a:effectLst/>
                <a:latin typeface="+mn-lt"/>
                <a:ea typeface="+mn-ea"/>
                <a:cs typeface="+mn-cs"/>
                <a:sym typeface="Source Sans Pro Regular"/>
              </a:rPr>
              <a:t>و</a:t>
            </a:r>
            <a:r>
              <a:rPr lang="ar" sz="1200" dirty="0">
                <a:effectLst/>
                <a:latin typeface="+mn-lt"/>
                <a:ea typeface="+mn-ea"/>
                <a:cs typeface="+mn-cs"/>
                <a:sym typeface="Source Sans Pro Regular"/>
              </a:rPr>
              <a:t>في حالات عديدة، لا يُعاد سوى عدد قليل من النتائج الإيجابية. وعندما يحدث ذلك، يتوقف الاستقصاء عادةً. </a:t>
            </a:r>
            <a:endParaRPr lang="fr-FR" sz="1200" dirty="0">
              <a:effectLst/>
              <a:latin typeface="+mn-lt"/>
              <a:ea typeface="+mn-ea"/>
              <a:cs typeface="+mn-cs"/>
              <a:sym typeface="Source Sans Pro Regular"/>
            </a:endParaRPr>
          </a:p>
          <a:p>
            <a:pPr rtl="1"/>
            <a:r>
              <a:rPr lang="ar" sz="1200" dirty="0">
                <a:effectLst/>
                <a:latin typeface="+mn-lt"/>
                <a:ea typeface="+mn-ea"/>
                <a:cs typeface="+mn-cs"/>
                <a:sym typeface="Source Sans Pro Regular"/>
              </a:rPr>
              <a:t>وفي الواقع، يجب أن يتتبع أخصائي الوبائيات جميع العينات المختبرية المرسَلة، ويحصل على النتائج، ويخطر الطبيب بها، بحيث يُبلغ</a:t>
            </a:r>
            <a:r>
              <a:rPr lang="ar-EG" sz="1200" dirty="0">
                <a:effectLst/>
                <a:latin typeface="+mn-lt"/>
                <a:ea typeface="+mn-ea"/>
                <a:cs typeface="+mn-cs"/>
                <a:sym typeface="Source Sans Pro Regular"/>
              </a:rPr>
              <a:t>ها </a:t>
            </a:r>
            <a:r>
              <a:rPr lang="ar" sz="1200" dirty="0">
                <a:effectLst/>
                <a:latin typeface="+mn-lt"/>
                <a:ea typeface="+mn-ea"/>
                <a:cs typeface="+mn-cs"/>
                <a:sym typeface="Source Sans Pro Regular"/>
              </a:rPr>
              <a:t>بدوره </a:t>
            </a:r>
            <a:r>
              <a:rPr lang="ar-EG" sz="1200" dirty="0">
                <a:effectLst/>
                <a:latin typeface="+mn-lt"/>
                <a:ea typeface="+mn-ea"/>
                <a:cs typeface="+mn-cs"/>
                <a:sym typeface="Source Sans Pro Regular"/>
              </a:rPr>
              <a:t>إلى </a:t>
            </a:r>
            <a:r>
              <a:rPr lang="ar" sz="1200" dirty="0">
                <a:effectLst/>
                <a:latin typeface="+mn-lt"/>
                <a:ea typeface="+mn-ea"/>
                <a:cs typeface="+mn-cs"/>
                <a:sym typeface="Source Sans Pro Regular"/>
              </a:rPr>
              <a:t>المريض، ويشمل ذلك النتائج السلبية.</a:t>
            </a:r>
            <a:endParaRPr lang="fr-FR" sz="1200" dirty="0">
              <a:effectLst/>
              <a:latin typeface="+mn-lt"/>
              <a:ea typeface="+mn-ea"/>
              <a:cs typeface="+mn-cs"/>
              <a:sym typeface="Source Sans Pro Regular"/>
            </a:endParaRPr>
          </a:p>
          <a:p>
            <a:pPr rtl="1"/>
            <a:r>
              <a:rPr lang="ar" sz="1200" dirty="0">
                <a:effectLst/>
                <a:latin typeface="+mn-lt"/>
                <a:ea typeface="+mn-ea"/>
                <a:cs typeface="+mn-cs"/>
                <a:sym typeface="Source Sans Pro Regular"/>
              </a:rPr>
              <a:t>وتُعد مطابقة العينة مع المريض واحدةً من أكبر المشكلات في الفاشية: فيجب أن يُنظم التحديد الجيد للعينة، بمجرد أن تؤخذ من المريض. </a:t>
            </a:r>
            <a:r>
              <a:rPr lang="ar-EG" sz="1200" dirty="0">
                <a:effectLst/>
                <a:latin typeface="+mn-lt"/>
                <a:ea typeface="+mn-ea"/>
                <a:cs typeface="+mn-cs"/>
                <a:sym typeface="Source Sans Pro Regular"/>
              </a:rPr>
              <a:t>و</a:t>
            </a:r>
            <a:r>
              <a:rPr lang="ar" sz="1200" dirty="0">
                <a:effectLst/>
                <a:latin typeface="+mn-lt"/>
                <a:ea typeface="+mn-ea"/>
                <a:cs typeface="+mn-cs"/>
                <a:sym typeface="Source Sans Pro Regular"/>
              </a:rPr>
              <a:t>عادةً ما تُستخدم المعرفات الفريدة لذلك الغرض: الربط بين المريض والعينات البيولوجية. </a:t>
            </a:r>
            <a:endParaRPr lang="en-US" dirty="0"/>
          </a:p>
        </p:txBody>
      </p:sp>
    </p:spTree>
    <p:extLst>
      <p:ext uri="{BB962C8B-B14F-4D97-AF65-F5344CB8AC3E}">
        <p14:creationId xmlns:p14="http://schemas.microsoft.com/office/powerpoint/2010/main" val="17334181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fontAlgn="base"/>
            <a:r>
              <a:rPr lang="ar"/>
              <a:t>فحص الطعام أو مصادر المياه أو مواد البناء أو الأسطح البيئية، وأخذ عينات منها.</a:t>
            </a:r>
            <a:endParaRPr lang="fr-FR" dirty="0"/>
          </a:p>
          <a:p>
            <a:pPr rtl="1" fontAlgn="base"/>
            <a:r>
              <a:rPr lang="ar"/>
              <a:t>وهذا من شأنه أن يوفر معلومات عن التعرُّض للعامل المُسبب للمرض، أو التلوث أثناء عملية إعداد الطعام، أو تصنيعه، أو التعرُّض أثناء الأنشطة الترفيهية، وتوثيق البيئة الملوثة. </a:t>
            </a:r>
            <a:endParaRPr lang="fr-FR" dirty="0"/>
          </a:p>
          <a:p>
            <a:pPr rtl="1"/>
            <a:r>
              <a:rPr lang="ar"/>
              <a:t> </a:t>
            </a:r>
            <a:endParaRPr lang="fr-FR" dirty="0"/>
          </a:p>
        </p:txBody>
      </p:sp>
    </p:spTree>
    <p:extLst>
      <p:ext uri="{BB962C8B-B14F-4D97-AF65-F5344CB8AC3E}">
        <p14:creationId xmlns:p14="http://schemas.microsoft.com/office/powerpoint/2010/main" val="39113556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r>
              <a:rPr lang="ar"/>
              <a:t>في مختبرات الصحة العامة المحلية، والحكومية، والاتحادية: يمكنك تجربة اختبار المياه، والتربة، والغبار، والأطعمة، والعينات السريرية، وإجراء الفحوص الجنائية والبصمة الجزيئية في نهاية المطاف.  </a:t>
            </a:r>
            <a:endParaRPr lang="fr-FR" dirty="0"/>
          </a:p>
          <a:p>
            <a:pPr rtl="1"/>
            <a:r>
              <a:rPr lang="ar"/>
              <a:t>ومن شأن البصمة الجزيئية أن تساعد في تحديد العامل المُسبب للمرض والنمط الفرعي، وفي ربط الحالات بالمصادر عن طريق تحديد السلالة.</a:t>
            </a:r>
            <a:endParaRPr lang="fr-FR" dirty="0"/>
          </a:p>
          <a:p>
            <a:pPr rtl="1"/>
            <a:r>
              <a:rPr lang="ar"/>
              <a:t>يمكن أن تبلغ المختبرات السريرية في المستشفيات ومختبرات الصحة العامة عن الحالات. ولكن في العديد من البلدان، تُرسل العينات التي تُجمع أثناء الاستقصاء إلى مختبرات الصحة العامة. </a:t>
            </a:r>
            <a:endParaRPr lang="fr-FR" dirty="0"/>
          </a:p>
          <a:p>
            <a:pPr lvl="0" rtl="1"/>
            <a:endParaRPr lang="fr-FR" dirty="0"/>
          </a:p>
          <a:p>
            <a:pPr rtl="1"/>
            <a:endParaRPr lang="en-US" dirty="0"/>
          </a:p>
          <a:p>
            <a:pPr lvl="0" rtl="1"/>
            <a:endParaRPr lang="fr-FR" dirty="0"/>
          </a:p>
          <a:p>
            <a:pPr rtl="1"/>
            <a:endParaRPr lang="en-US" dirty="0"/>
          </a:p>
        </p:txBody>
      </p:sp>
    </p:spTree>
    <p:extLst>
      <p:ext uri="{BB962C8B-B14F-4D97-AF65-F5344CB8AC3E}">
        <p14:creationId xmlns:p14="http://schemas.microsoft.com/office/powerpoint/2010/main" val="34485206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23096638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38102026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11401252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1111302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11948303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16238362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41156735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15056493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9423093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11889284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9633786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1609993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marL="0" marR="0" lvl="0" indent="0" defTabSz="914400" rtl="1" eaLnBrk="1" fontAlgn="auto" latinLnBrk="0" hangingPunct="1">
              <a:lnSpc>
                <a:spcPct val="100000"/>
              </a:lnSpc>
              <a:spcBef>
                <a:spcPts val="400"/>
              </a:spcBef>
              <a:spcAft>
                <a:spcPts val="0"/>
              </a:spcAft>
              <a:buClrTx/>
              <a:buSzTx/>
              <a:buFontTx/>
              <a:buNone/>
              <a:tabLst/>
              <a:defRPr/>
            </a:pPr>
            <a:r>
              <a:rPr dirty="0" err="1"/>
              <a:t>التعليق</a:t>
            </a:r>
            <a:r>
              <a:rPr lang="ar-EG" dirty="0"/>
              <a:t>: </a:t>
            </a:r>
            <a:r>
              <a:rPr dirty="0" err="1"/>
              <a:t>تسليط</a:t>
            </a:r>
            <a:r>
              <a:rPr dirty="0"/>
              <a:t> </a:t>
            </a:r>
            <a:r>
              <a:rPr dirty="0" err="1"/>
              <a:t>الضوء</a:t>
            </a:r>
            <a:r>
              <a:rPr dirty="0"/>
              <a:t> </a:t>
            </a:r>
            <a:r>
              <a:rPr dirty="0" err="1"/>
              <a:t>على</a:t>
            </a:r>
            <a:r>
              <a:rPr dirty="0"/>
              <a:t> </a:t>
            </a:r>
            <a:r>
              <a:rPr dirty="0" err="1"/>
              <a:t>صعوبة</a:t>
            </a:r>
            <a:r>
              <a:rPr dirty="0"/>
              <a:t> </a:t>
            </a:r>
            <a:r>
              <a:rPr dirty="0" err="1"/>
              <a:t>وجود</a:t>
            </a:r>
            <a:r>
              <a:rPr dirty="0"/>
              <a:t> </a:t>
            </a:r>
            <a:r>
              <a:rPr dirty="0" err="1"/>
              <a:t>تعريف</a:t>
            </a:r>
            <a:r>
              <a:rPr dirty="0"/>
              <a:t> </a:t>
            </a:r>
            <a:r>
              <a:rPr dirty="0" err="1"/>
              <a:t>واحد</a:t>
            </a:r>
            <a:r>
              <a:rPr dirty="0"/>
              <a:t> </a:t>
            </a:r>
            <a:r>
              <a:rPr dirty="0" err="1"/>
              <a:t>للحالة</a:t>
            </a:r>
            <a:r>
              <a:rPr dirty="0"/>
              <a:t>، </a:t>
            </a:r>
            <a:r>
              <a:rPr dirty="0" err="1"/>
              <a:t>والفرق</a:t>
            </a:r>
            <a:r>
              <a:rPr dirty="0"/>
              <a:t> </a:t>
            </a:r>
            <a:r>
              <a:rPr dirty="0" err="1"/>
              <a:t>بين</a:t>
            </a:r>
            <a:r>
              <a:rPr dirty="0"/>
              <a:t> </a:t>
            </a:r>
            <a:r>
              <a:rPr dirty="0" err="1"/>
              <a:t>المعايير</a:t>
            </a:r>
            <a:r>
              <a:rPr dirty="0"/>
              <a:t> </a:t>
            </a:r>
            <a:r>
              <a:rPr dirty="0" err="1"/>
              <a:t>المستخدمة</a:t>
            </a:r>
            <a:r>
              <a:rPr dirty="0"/>
              <a:t> </a:t>
            </a:r>
            <a:r>
              <a:rPr dirty="0" err="1"/>
              <a:t>للتحقق</a:t>
            </a:r>
            <a:r>
              <a:rPr dirty="0"/>
              <a:t> </a:t>
            </a:r>
            <a:r>
              <a:rPr dirty="0" err="1"/>
              <a:t>من</a:t>
            </a:r>
            <a:r>
              <a:rPr dirty="0"/>
              <a:t> </a:t>
            </a:r>
            <a:r>
              <a:rPr dirty="0" err="1"/>
              <a:t>الحالات</a:t>
            </a:r>
            <a:r>
              <a:rPr dirty="0"/>
              <a:t> </a:t>
            </a:r>
            <a:r>
              <a:rPr dirty="0" err="1"/>
              <a:t>وتصنيف</a:t>
            </a:r>
            <a:r>
              <a:rPr dirty="0"/>
              <a:t> </a:t>
            </a:r>
            <a:r>
              <a:rPr dirty="0" err="1"/>
              <a:t>تعريف</a:t>
            </a:r>
            <a:r>
              <a:rPr dirty="0"/>
              <a:t> </a:t>
            </a:r>
            <a:r>
              <a:rPr dirty="0" err="1"/>
              <a:t>الحالة</a:t>
            </a:r>
            <a:r>
              <a:rPr dirty="0"/>
              <a:t>.</a:t>
            </a:r>
            <a:endParaRPr lang="fr-FR" sz="1200" dirty="0">
              <a:effectLst/>
              <a:latin typeface="+mn-lt"/>
              <a:ea typeface="+mn-ea"/>
              <a:cs typeface="+mn-cs"/>
              <a:sym typeface="Source Sans Pro Regular"/>
            </a:endParaRPr>
          </a:p>
          <a:p>
            <a:pPr rtl="1"/>
            <a:endParaRPr lang="en-US" dirty="0"/>
          </a:p>
        </p:txBody>
      </p:sp>
    </p:spTree>
    <p:extLst>
      <p:ext uri="{BB962C8B-B14F-4D97-AF65-F5344CB8AC3E}">
        <p14:creationId xmlns:p14="http://schemas.microsoft.com/office/powerpoint/2010/main" val="3987601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448759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3" name="Shape 30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738943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marL="0" marR="0" lvl="0" indent="0" defTabSz="914400" rtl="1" eaLnBrk="1" fontAlgn="auto" latinLnBrk="0" hangingPunct="1">
              <a:lnSpc>
                <a:spcPct val="100000"/>
              </a:lnSpc>
              <a:spcBef>
                <a:spcPts val="400"/>
              </a:spcBef>
              <a:spcAft>
                <a:spcPts val="0"/>
              </a:spcAft>
              <a:buClrTx/>
              <a:buSzTx/>
              <a:buFontTx/>
              <a:buNone/>
              <a:tabLst/>
              <a:defRPr/>
            </a:pPr>
            <a:r>
              <a:rPr lang="ar" dirty="0"/>
              <a:t>يمكن الرجوع إلى مجموعة الأدوات الخاصة بالفاشيات للاطلاع على استبيان لعدة أمراض وللمرض غير المعروف، ويمكنك الدخول على الموقع الإلكتروني من خلال الرابط الآتي:</a:t>
            </a:r>
            <a:endParaRPr lang="ar-EG" dirty="0"/>
          </a:p>
          <a:p>
            <a:pPr marL="0" marR="0" lvl="0" indent="0" defTabSz="914400" rtl="1" eaLnBrk="1" fontAlgn="auto" latinLnBrk="0" hangingPunct="1">
              <a:lnSpc>
                <a:spcPct val="100000"/>
              </a:lnSpc>
              <a:spcBef>
                <a:spcPts val="400"/>
              </a:spcBef>
              <a:spcAft>
                <a:spcPts val="0"/>
              </a:spcAft>
              <a:buClrTx/>
              <a:buSzTx/>
              <a:buFontTx/>
              <a:buNone/>
              <a:tabLst/>
              <a:defRPr/>
            </a:pPr>
            <a:r>
              <a:rPr lang="en" u="sng" dirty="0">
                <a:hlinkClick r:id="rId3"/>
              </a:rPr>
              <a:t>Standardized data collection tools (who.int)</a:t>
            </a:r>
            <a:endParaRPr lang="en-US" b="1" dirty="0"/>
          </a:p>
          <a:p>
            <a:pPr rtl="1"/>
            <a:endParaRPr lang="en-US" dirty="0"/>
          </a:p>
        </p:txBody>
      </p:sp>
    </p:spTree>
    <p:extLst>
      <p:ext uri="{BB962C8B-B14F-4D97-AF65-F5344CB8AC3E}">
        <p14:creationId xmlns:p14="http://schemas.microsoft.com/office/powerpoint/2010/main" val="2334412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rtlCol="1"/>
          <a:lstStyle/>
          <a:p>
            <a:pPr marL="0" marR="0" lvl="0" indent="0" defTabSz="914400" rtl="1" eaLnBrk="1" fontAlgn="auto" latinLnBrk="0" hangingPunct="1">
              <a:lnSpc>
                <a:spcPct val="100000"/>
              </a:lnSpc>
              <a:spcBef>
                <a:spcPts val="400"/>
              </a:spcBef>
              <a:spcAft>
                <a:spcPts val="0"/>
              </a:spcAft>
              <a:buClrTx/>
              <a:buSzTx/>
              <a:buFontTx/>
              <a:buNone/>
              <a:tabLst/>
              <a:defRPr/>
            </a:pPr>
            <a:r>
              <a:rPr lang="ar">
                <a:solidFill>
                  <a:srgbClr val="10253F"/>
                </a:solidFill>
                <a:latin typeface="+mn-lt"/>
                <a:ea typeface="Arial"/>
                <a:cs typeface="Arial"/>
              </a:rPr>
              <a:t>معدل الهجمات في تاريخ 1 أيار/ مايو هو 31 / 110 28%. لاحظ أن المقام غير مؤكد لأنه كان من الصعب حصر جميع الحاضرين نظرًا لأن الدعوة كانت مفتوحة لجميع القرويين. ولم يرغب البعض في أن يُسجل في القائمة. </a:t>
            </a:r>
            <a:endParaRPr lang="fr-FR" dirty="0">
              <a:solidFill>
                <a:srgbClr val="10253F"/>
              </a:solidFill>
              <a:latin typeface="+mn-lt"/>
              <a:ea typeface="Arial"/>
              <a:cs typeface="Arial"/>
            </a:endParaRPr>
          </a:p>
          <a:p>
            <a:pPr rtl="1"/>
            <a:endParaRPr lang="en-US" dirty="0"/>
          </a:p>
        </p:txBody>
      </p:sp>
    </p:spTree>
    <p:extLst>
      <p:ext uri="{BB962C8B-B14F-4D97-AF65-F5344CB8AC3E}">
        <p14:creationId xmlns:p14="http://schemas.microsoft.com/office/powerpoint/2010/main" val="16850681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defTabSz="289320" rtl="1">
              <a:spcBef>
                <a:spcPts val="300"/>
              </a:spcBef>
              <a:defRPr sz="3200">
                <a:latin typeface="Source Sans Pro Bold"/>
                <a:ea typeface="Source Sans Pro Bold"/>
                <a:cs typeface="Source Sans Pro Bold"/>
                <a:sym typeface="Source Sans Pro Bold"/>
              </a:defRPr>
            </a:lvl1pPr>
            <a:lvl2pPr marL="216990" indent="-72330" algn="r" defTabSz="289320" rtl="1">
              <a:spcBef>
                <a:spcPts val="300"/>
              </a:spcBef>
              <a:defRPr sz="3200">
                <a:latin typeface="Source Sans Pro Bold"/>
                <a:ea typeface="Source Sans Pro Bold"/>
                <a:cs typeface="Source Sans Pro Bold"/>
                <a:sym typeface="Source Sans Pro Bold"/>
              </a:defRPr>
            </a:lvl2pPr>
            <a:lvl3pPr marL="361649" indent="-72330" algn="r" defTabSz="289320" rtl="1">
              <a:spcBef>
                <a:spcPts val="300"/>
              </a:spcBef>
              <a:defRPr sz="3200">
                <a:latin typeface="Source Sans Pro Bold"/>
                <a:ea typeface="Source Sans Pro Bold"/>
                <a:cs typeface="Source Sans Pro Bold"/>
                <a:sym typeface="Source Sans Pro Bold"/>
              </a:defRPr>
            </a:lvl3pPr>
            <a:lvl4pPr marL="506309" indent="-72329" algn="r" defTabSz="289320" rtl="1">
              <a:spcBef>
                <a:spcPts val="300"/>
              </a:spcBef>
              <a:defRPr sz="3200">
                <a:latin typeface="Source Sans Pro Bold"/>
                <a:ea typeface="Source Sans Pro Bold"/>
                <a:cs typeface="Source Sans Pro Bold"/>
                <a:sym typeface="Source Sans Pro Bold"/>
              </a:defRPr>
            </a:lvl4pPr>
            <a:lvl5pPr marL="650968" indent="-72329" algn="r" defTabSz="289320" rtl="1">
              <a:spcBef>
                <a:spcPts val="300"/>
              </a:spcBef>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8"/>
            <a:ext cx="4490141" cy="2410276"/>
          </a:xfrm>
          <a:prstGeom prst="rect">
            <a:avLst/>
          </a:prstGeom>
        </p:spPr>
        <p:txBody>
          <a:bodyPr rtlCol="1"/>
          <a:lstStyle>
            <a:lvl1pPr algn="r" defTabSz="289320" rtl="1">
              <a:defRPr sz="3200"/>
            </a:lvl1pPr>
          </a:lstStyle>
          <a:p>
            <a:pPr rtl="1"/>
            <a:r>
              <a:t>Title Text</a:t>
            </a:r>
          </a:p>
        </p:txBody>
      </p:sp>
      <p:sp>
        <p:nvSpPr>
          <p:cNvPr id="3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14" name="Image 13"/>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4"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8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0"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rtlCol="1"/>
          <a:lstStyle>
            <a:lvl1pPr algn="r" defTabSz="289320" rtl="1">
              <a:spcBef>
                <a:spcPts val="300"/>
              </a:spcBef>
              <a:defRPr sz="2000"/>
            </a:lvl1pPr>
            <a:lvl2pPr marL="216990" indent="-72330" algn="r" defTabSz="289320" rtl="1">
              <a:spcBef>
                <a:spcPts val="300"/>
              </a:spcBef>
              <a:defRPr sz="2000"/>
            </a:lvl2pPr>
            <a:lvl3pPr marL="361649" indent="-72330" algn="r" defTabSz="289320" rtl="1">
              <a:spcBef>
                <a:spcPts val="300"/>
              </a:spcBef>
              <a:defRPr sz="2000"/>
            </a:lvl3pPr>
            <a:lvl4pPr marL="506309" indent="-72329" algn="r" defTabSz="289320" rtl="1">
              <a:spcBef>
                <a:spcPts val="300"/>
              </a:spcBef>
              <a:defRPr sz="2000"/>
            </a:lvl4pPr>
            <a:lvl5pPr marL="650968" indent="-72329" algn="r" defTabSz="289320" rtl="1">
              <a:spcBef>
                <a:spcPts val="300"/>
              </a:spcBef>
              <a:defRPr sz="2000"/>
            </a:lvl5pPr>
          </a:lstStyle>
          <a:p>
            <a:pPr rtl="1"/>
            <a:r>
              <a:rPr dirty="0"/>
              <a:t>Body Level One</a:t>
            </a:r>
          </a:p>
          <a:p>
            <a:pPr lvl="1" rtl="1"/>
            <a:r>
              <a:rPr dirty="0"/>
              <a:t>Body Level Two</a:t>
            </a:r>
          </a:p>
          <a:p>
            <a:pPr lvl="2" rtl="1"/>
            <a:r>
              <a:rPr dirty="0"/>
              <a:t>Body Level Three</a:t>
            </a:r>
          </a:p>
          <a:p>
            <a:pPr lvl="3" rtl="1"/>
            <a:r>
              <a:rPr dirty="0"/>
              <a:t>Body Level Four</a:t>
            </a:r>
          </a:p>
          <a:p>
            <a:pPr lvl="4" rtl="1"/>
            <a:r>
              <a:rPr dirty="0"/>
              <a:t>Body Level Five</a:t>
            </a:r>
          </a:p>
        </p:txBody>
      </p:sp>
      <p:sp>
        <p:nvSpPr>
          <p:cNvPr id="19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867AEFB4-735B-CDE5-1B09-6BAEAB031DFA}"/>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03"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05" name="TextBox 4"/>
          <p:cNvSpPr txBox="1"/>
          <p:nvPr/>
        </p:nvSpPr>
        <p:spPr>
          <a:xfrm>
            <a:off x="275896" y="11103"/>
            <a:ext cx="4406232"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dirty="0"/>
          </a:p>
        </p:txBody>
      </p:sp>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rtlCol="1"/>
          <a:lstStyle>
            <a:lvl1pPr algn="r" defTabSz="289320" rtl="1">
              <a:spcBef>
                <a:spcPts val="300"/>
              </a:spcBef>
              <a:defRPr sz="2000"/>
            </a:lvl1pPr>
            <a:lvl2pPr marL="216990" indent="-72330" algn="r" defTabSz="289320" rtl="1">
              <a:spcBef>
                <a:spcPts val="300"/>
              </a:spcBef>
              <a:defRPr sz="2000"/>
            </a:lvl2pPr>
            <a:lvl3pPr marL="361649" indent="-72330" algn="r" defTabSz="289320" rtl="1">
              <a:spcBef>
                <a:spcPts val="300"/>
              </a:spcBef>
              <a:defRPr sz="2000"/>
            </a:lvl3pPr>
            <a:lvl4pPr marL="506309" indent="-72329" algn="r" defTabSz="289320" rtl="1">
              <a:spcBef>
                <a:spcPts val="300"/>
              </a:spcBef>
              <a:defRPr sz="2000"/>
            </a:lvl4pPr>
            <a:lvl5pPr marL="650968" indent="-72329" algn="r" defTabSz="289320" rtl="1">
              <a:spcBef>
                <a:spcPts val="300"/>
              </a:spcBef>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0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C8CAB424-59E0-07C8-A918-C7F7A23CF9CE}"/>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0"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22" name="Title Text"/>
          <p:cNvSpPr txBox="1">
            <a:spLocks noGrp="1"/>
          </p:cNvSpPr>
          <p:nvPr>
            <p:ph type="title"/>
          </p:nvPr>
        </p:nvSpPr>
        <p:spPr>
          <a:xfrm>
            <a:off x="297713" y="70581"/>
            <a:ext cx="3571875" cy="646114"/>
          </a:xfrm>
          <a:prstGeom prst="rect">
            <a:avLst/>
          </a:prstGeom>
        </p:spPr>
        <p:txBody>
          <a:bodyPr rtlCol="1"/>
          <a:lstStyle>
            <a:lvl1pPr algn="r" defTabSz="289320" rtl="1">
              <a:defRPr sz="3200"/>
            </a:lvl1pPr>
          </a:lstStyle>
          <a:p>
            <a:pPr rtl="1"/>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2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93732C37-07CF-319F-52C3-39B43F129EC7}"/>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2"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53" name="Subtitle 5"/>
          <p:cNvSpPr txBox="1"/>
          <p:nvPr/>
        </p:nvSpPr>
        <p:spPr>
          <a:xfrm>
            <a:off x="8161022"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C1 Facilitators</a:t>
            </a:r>
          </a:p>
        </p:txBody>
      </p:sp>
      <p:sp>
        <p:nvSpPr>
          <p:cNvPr id="254"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55" name="Click to add text"/>
          <p:cNvSpPr txBox="1">
            <a:spLocks noGrp="1"/>
          </p:cNvSpPr>
          <p:nvPr>
            <p:ph type="title" hasCustomPrompt="1"/>
          </p:nvPr>
        </p:nvSpPr>
        <p:spPr>
          <a:xfrm>
            <a:off x="297713" y="70581"/>
            <a:ext cx="3571875" cy="646114"/>
          </a:xfrm>
          <a:prstGeom prst="rect">
            <a:avLst/>
          </a:prstGeom>
        </p:spPr>
        <p:txBody>
          <a:bodyPr rtlCol="1"/>
          <a:lstStyle>
            <a:lvl1pPr algn="r" defTabSz="289320" rtl="1">
              <a:defRPr sz="3200">
                <a:latin typeface="+mn-lt"/>
                <a:ea typeface="+mn-ea"/>
                <a:cs typeface="+mn-cs"/>
                <a:sym typeface="Source Sans Pro Regular"/>
              </a:defRPr>
            </a:lvl1pPr>
          </a:lstStyle>
          <a:p>
            <a:pPr rtl="1"/>
            <a:r>
              <a:t>Click to add text</a:t>
            </a:r>
          </a:p>
        </p:txBody>
      </p:sp>
      <p:sp>
        <p:nvSpPr>
          <p:cNvPr id="25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8D625210-ADCC-FFE6-3305-5B47E1EDA1F6}"/>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1" y="-11679"/>
            <a:ext cx="7809876" cy="72837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68"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70"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rtlCol="1"/>
          <a:lstStyle>
            <a:lvl1pPr algn="r" defTabSz="289320" rtl="1">
              <a:defRPr sz="3200">
                <a:latin typeface="+mn-lt"/>
                <a:ea typeface="+mn-ea"/>
                <a:cs typeface="+mn-cs"/>
                <a:sym typeface="Source Sans Pro Regular"/>
              </a:defRPr>
            </a:lvl1pPr>
          </a:lstStyle>
          <a:p>
            <a:pPr rtl="1"/>
            <a:r>
              <a:t>Click to add text</a:t>
            </a:r>
          </a:p>
        </p:txBody>
      </p:sp>
      <p:sp>
        <p:nvSpPr>
          <p:cNvPr id="27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1F6C5B27-944A-7AB1-4B10-9F8B9F443456}"/>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3"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rtlCol="1"/>
          <a:lstStyle>
            <a:lvl1pPr algn="r" defTabSz="289320" rtl="1">
              <a:defRPr sz="3200"/>
            </a:lvl1pPr>
          </a:lstStyle>
          <a:p>
            <a:pPr rtl="1"/>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4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65EF7AEB-B4AD-5E89-53D4-C5E75EAC497C}"/>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0"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314598" y="586782"/>
            <a:ext cx="3264196" cy="1146575"/>
          </a:xfrm>
          <a:prstGeom prst="rect">
            <a:avLst/>
          </a:prstGeom>
        </p:spPr>
        <p:txBody>
          <a:bodyPr rtlCol="1"/>
          <a:lstStyle>
            <a:lvl1pPr algn="r" defTabSz="289320" rtl="1">
              <a:defRPr sz="3200"/>
            </a:lvl1pPr>
          </a:lstStyle>
          <a:p>
            <a:pPr rtl="1"/>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65" name="Rounded Rectangle 7"/>
          <p:cNvSpPr/>
          <p:nvPr/>
        </p:nvSpPr>
        <p:spPr>
          <a:xfrm flipV="1">
            <a:off x="389002" y="162822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6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F60F942A-D935-6E3F-E796-5ABCA7511D09}"/>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78"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8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81" name="TextBox 5"/>
          <p:cNvSpPr txBox="1"/>
          <p:nvPr/>
        </p:nvSpPr>
        <p:spPr>
          <a:xfrm>
            <a:off x="403462" y="668220"/>
            <a:ext cx="280302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dirty="0"/>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8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FE5DE857-75BC-69E8-FD67-AC5C4FC03BEB}"/>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96"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98"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9" name="TextBox 5"/>
          <p:cNvSpPr txBox="1"/>
          <p:nvPr/>
        </p:nvSpPr>
        <p:spPr>
          <a:xfrm>
            <a:off x="403462" y="668220"/>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dirty="0"/>
          </a:p>
        </p:txBody>
      </p:sp>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10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424D48E7-0661-E76D-7D70-D3B2188B6746}"/>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14"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16"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20"/>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dirty="0"/>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12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D2CD453F-6C24-17B4-2135-BC3EA906A752}"/>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32"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34"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35"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dirty="0"/>
          </a:p>
        </p:txBody>
      </p:sp>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13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9F2791D6-CADF-9466-5850-2B4149D73321}"/>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6"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defTabSz="289320" rtl="1">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rtl="1">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rtl="1">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rtl="1">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rtl="1">
              <a:spcBef>
                <a:spcPts val="300"/>
              </a:spcBef>
              <a:defRPr sz="2400">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16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8F2C1765-CF74-AC5D-43D4-C5894CA417A7}"/>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1"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7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4ADDB92B-ED15-07B6-826C-17331065F337}"/>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6"/>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7"/>
          <a:stretch>
            <a:fillRect/>
          </a:stretch>
        </p:blipFill>
        <p:spPr>
          <a:xfrm>
            <a:off x="11358371" y="138176"/>
            <a:ext cx="685801" cy="711201"/>
          </a:xfrm>
          <a:prstGeom prst="rect">
            <a:avLst/>
          </a:prstGeom>
          <a:ln w="12700">
            <a:miter lim="400000"/>
          </a:ln>
        </p:spPr>
      </p:pic>
      <p:sp>
        <p:nvSpPr>
          <p:cNvPr id="6" name="Subtitle 5"/>
          <p:cNvSpPr txBox="1"/>
          <p:nvPr/>
        </p:nvSpPr>
        <p:spPr>
          <a:xfrm>
            <a:off x="8161022" y="653273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0"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rPr dirty="0"/>
              <a:t>Body Level One</a:t>
            </a:r>
          </a:p>
          <a:p>
            <a:pPr lvl="1" rtl="1"/>
            <a:r>
              <a:rPr dirty="0"/>
              <a:t>Body Level Two</a:t>
            </a:r>
          </a:p>
          <a:p>
            <a:pPr lvl="2" rtl="1"/>
            <a:r>
              <a:rPr dirty="0"/>
              <a:t>Body Level Three</a:t>
            </a:r>
          </a:p>
          <a:p>
            <a:pPr lvl="3" rtl="1"/>
            <a:r>
              <a:rPr dirty="0"/>
              <a:t>Body Level Four</a:t>
            </a:r>
          </a:p>
          <a:p>
            <a:pPr lvl="4" rtl="1"/>
            <a:r>
              <a:rPr dirty="0"/>
              <a:t>Body Level Five</a:t>
            </a:r>
          </a:p>
        </p:txBody>
      </p:sp>
      <p:sp>
        <p:nvSpPr>
          <p:cNvPr id="12" name="Slide Number"/>
          <p:cNvSpPr txBox="1">
            <a:spLocks noGrp="1"/>
          </p:cNvSpPr>
          <p:nvPr>
            <p:ph type="sldNum" sz="quarter" idx="2"/>
          </p:nvPr>
        </p:nvSpPr>
        <p:spPr>
          <a:xfrm>
            <a:off x="11480800" y="6330332"/>
            <a:ext cx="280874" cy="320041"/>
          </a:xfrm>
          <a:prstGeom prst="rect">
            <a:avLst/>
          </a:prstGeom>
          <a:ln w="12700">
            <a:miter lim="400000"/>
          </a:ln>
        </p:spPr>
        <p:txBody>
          <a:bodyPr wrap="none" lIns="45719" rIns="45719" rtlCol="1">
            <a:spAutoFit/>
          </a:bodyPr>
          <a:lstStyle>
            <a:lvl1pPr algn="r" rtl="1">
              <a:defRPr sz="1400">
                <a:solidFill>
                  <a:srgbClr val="FFFFFF"/>
                </a:solidFill>
                <a:latin typeface="+mn-lt"/>
                <a:ea typeface="+mn-ea"/>
                <a:cs typeface="+mn-cs"/>
                <a:sym typeface="Source Sans Pro Regular"/>
              </a:defRPr>
            </a:lvl1pPr>
          </a:lstStyle>
          <a:p>
            <a:pPr rtl="1"/>
            <a:fld id="{86CB4B4D-7CA3-9044-876B-883B54F8677D}" type="slidenum">
              <a:t>‹N°›</a:t>
            </a:fld>
            <a:endParaRPr/>
          </a:p>
        </p:txBody>
      </p:sp>
      <p:sp>
        <p:nvSpPr>
          <p:cNvPr id="13" name="Slide Number">
            <a:extLst>
              <a:ext uri="{FF2B5EF4-FFF2-40B4-BE49-F238E27FC236}">
                <a16:creationId xmlns:a16="http://schemas.microsoft.com/office/drawing/2014/main" id="{D796BA25-24FC-FAEA-3340-B22E13F6E377}"/>
              </a:ext>
            </a:extLst>
          </p:cNvPr>
          <p:cNvSpPr txBox="1">
            <a:spLocks/>
          </p:cNvSpPr>
          <p:nvPr userDrawn="1"/>
        </p:nvSpPr>
        <p:spPr>
          <a:xfrm>
            <a:off x="11836400" y="6561216"/>
            <a:ext cx="370827"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18"/>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1" r:id="rId12"/>
    <p:sldLayoutId id="2147483663" r:id="rId13"/>
    <p:sldLayoutId id="2147483664" r:id="rId14"/>
  </p:sldLayoutIdLst>
  <p:transition spd="med"/>
  <p:txStyles>
    <p:titleStyle>
      <a:lvl1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16990" rtl="1"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10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Box 3"/>
          <p:cNvSpPr txBox="1"/>
          <p:nvPr/>
        </p:nvSpPr>
        <p:spPr>
          <a:xfrm>
            <a:off x="431254" y="2078527"/>
            <a:ext cx="4215697" cy="6463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p>
            <a:pPr>
              <a:defRPr sz="4400">
                <a:solidFill>
                  <a:srgbClr val="FFFFFF"/>
                </a:solidFill>
                <a:latin typeface="Source Sans Pro Bold"/>
                <a:ea typeface="Source Sans Pro Bold"/>
                <a:cs typeface="Source Sans Pro Bold"/>
                <a:sym typeface="Source Sans Pro Bold"/>
              </a:defRPr>
            </a:pPr>
            <a:r>
              <a:rPr lang="fr-FR" sz="3600" b="1" dirty="0">
                <a:latin typeface="Sakkal Majalla"/>
                <a:cs typeface="Sakkal Majalla"/>
              </a:rPr>
              <a:t>  B4.4 </a:t>
            </a:r>
            <a:r>
              <a:rPr lang="ar" sz="3600" b="1" dirty="0">
                <a:latin typeface="Sakkal Majalla"/>
                <a:cs typeface="Sakkal Majalla"/>
              </a:rPr>
              <a:t>دراسة حالة </a:t>
            </a:r>
            <a:endParaRPr b="1" dirty="0">
              <a:latin typeface="Sakkal Majalla" panose="02000000000000000000" pitchFamily="2" charset="-78"/>
              <a:cs typeface="Sakkal Majalla" panose="02000000000000000000" pitchFamily="2" charset="-78"/>
            </a:endParaRPr>
          </a:p>
        </p:txBody>
      </p:sp>
      <p:sp>
        <p:nvSpPr>
          <p:cNvPr id="284" name="TextBox 8"/>
          <p:cNvSpPr txBox="1"/>
          <p:nvPr/>
        </p:nvSpPr>
        <p:spPr>
          <a:xfrm>
            <a:off x="567709" y="4147146"/>
            <a:ext cx="2333563"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
        <p:nvSpPr>
          <p:cNvPr id="2" name="Title 2">
            <a:extLst>
              <a:ext uri="{FF2B5EF4-FFF2-40B4-BE49-F238E27FC236}">
                <a16:creationId xmlns:a16="http://schemas.microsoft.com/office/drawing/2014/main" id="{6F8C0244-BCB3-EFEC-28AF-08DCA746B6CE}"/>
              </a:ext>
            </a:extLst>
          </p:cNvPr>
          <p:cNvSpPr txBox="1">
            <a:spLocks/>
          </p:cNvSpPr>
          <p:nvPr/>
        </p:nvSpPr>
        <p:spPr>
          <a:xfrm>
            <a:off x="5739451" y="3588501"/>
            <a:ext cx="6178346" cy="1488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Autofit/>
          </a:bodyPr>
          <a:lstStyle>
            <a:lvl1pPr marL="0" marR="0" indent="0" algn="r" defTabSz="289320" rtl="1" latinLnBrk="0">
              <a:lnSpc>
                <a:spcPct val="90000"/>
              </a:lnSpc>
              <a:spcBef>
                <a:spcPts val="70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algn="ctr" defTabSz="162019" rtl="1">
              <a:spcBef>
                <a:spcPts val="400"/>
              </a:spcBef>
              <a:defRPr sz="1792">
                <a:solidFill>
                  <a:srgbClr val="002060"/>
                </a:solidFill>
              </a:defRPr>
            </a:pPr>
            <a:endParaRPr lang="ar-EG" sz="2000" dirty="0">
              <a:latin typeface="Sakkal Majalla" panose="02000000000000000000" pitchFamily="2" charset="-78"/>
              <a:cs typeface="Sakkal Majalla" panose="02000000000000000000" pitchFamily="2" charset="-78"/>
            </a:endParaRPr>
          </a:p>
          <a:p>
            <a:pPr algn="ctr" defTabSz="162019" rtl="1">
              <a:spcBef>
                <a:spcPts val="400"/>
              </a:spcBef>
              <a:defRPr sz="1792">
                <a:solidFill>
                  <a:srgbClr val="002060"/>
                </a:solidFill>
              </a:defRPr>
            </a:pPr>
            <a:r>
              <a:rPr lang="ar-EG" sz="2000" i="1" dirty="0">
                <a:latin typeface="Sakkal Majalla" panose="02000000000000000000" pitchFamily="2" charset="-78"/>
                <a:cs typeface="Sakkal Majalla" panose="02000000000000000000" pitchFamily="2" charset="-78"/>
              </a:rPr>
              <a:t>«استقصاء فاشية مرض غير معروف في «</a:t>
            </a:r>
            <a:r>
              <a:rPr lang="ar-EG" sz="2000" i="1" dirty="0" err="1">
                <a:latin typeface="Sakkal Majalla" panose="02000000000000000000" pitchFamily="2" charset="-78"/>
                <a:cs typeface="Sakkal Majalla" panose="02000000000000000000" pitchFamily="2" charset="-78"/>
              </a:rPr>
              <a:t>سيوات</a:t>
            </a:r>
            <a:r>
              <a:rPr lang="ar-EG" sz="2000" i="1" dirty="0">
                <a:latin typeface="Sakkal Majalla" panose="02000000000000000000" pitchFamily="2" charset="-78"/>
                <a:cs typeface="Sakkal Majalla" panose="02000000000000000000" pitchFamily="2" charset="-78"/>
              </a:rPr>
              <a:t>»، نيسان/ أبريل 2017»</a:t>
            </a:r>
            <a:endParaRPr sz="1400" i="1" dirty="0">
              <a:latin typeface="Sakkal Majalla" panose="02000000000000000000" pitchFamily="2" charset="-78"/>
              <a:cs typeface="Sakkal Majalla" panose="02000000000000000000" pitchFamily="2" charset="-78"/>
            </a:endParaRPr>
          </a:p>
        </p:txBody>
      </p:sp>
      <p:sp>
        <p:nvSpPr>
          <p:cNvPr id="6" name="TextBox 3"/>
          <p:cNvSpPr txBox="1"/>
          <p:nvPr/>
        </p:nvSpPr>
        <p:spPr>
          <a:xfrm>
            <a:off x="431254" y="656240"/>
            <a:ext cx="1514476" cy="369332"/>
          </a:xfrm>
          <a:prstGeom prst="rect">
            <a:avLst/>
          </a:prstGeom>
          <a:solidFill>
            <a:srgbClr val="FFFF00"/>
          </a:solidFill>
          <a:ln>
            <a:solidFill>
              <a:srgbClr val="FFFFFF"/>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r" rtl="1">
              <a:defRPr>
                <a:latin typeface="Source Sans Pro Regular"/>
                <a:ea typeface="Source Sans Pro Regular"/>
                <a:cs typeface="Source Sans Pro Regular"/>
                <a:sym typeface="Source Sans Pro Regular"/>
              </a:defRPr>
            </a:lvl1pPr>
          </a:lstStyle>
          <a:p>
            <a:pPr rtl="1" hangingPunct="0"/>
            <a:r>
              <a:rPr lang="ar" kern="0">
                <a:solidFill>
                  <a:srgbClr val="000000"/>
                </a:solidFill>
                <a:highlight>
                  <a:srgbClr val="FFFF00"/>
                </a:highlight>
                <a:latin typeface="Sakkal Majalla" panose="02000000000000000000" pitchFamily="2" charset="-78"/>
                <a:cs typeface="Sakkal Majalla" panose="02000000000000000000" pitchFamily="2" charset="-78"/>
              </a:rPr>
              <a:t>شعار/ علم البلد</a:t>
            </a:r>
            <a:endParaRPr lang="en-US" kern="0" dirty="0">
              <a:solidFill>
                <a:srgbClr val="000000"/>
              </a:solidFill>
              <a:highlight>
                <a:srgbClr val="FFFF00"/>
              </a:highlight>
              <a:latin typeface="Sakkal Majalla" panose="02000000000000000000" pitchFamily="2" charset="-78"/>
              <a:cs typeface="Sakkal Majalla" panose="02000000000000000000" pitchFamily="2" charset="-78"/>
            </a:endParaRPr>
          </a:p>
        </p:txBody>
      </p:sp>
      <p:sp>
        <p:nvSpPr>
          <p:cNvPr id="8" name="Subtitle 2"/>
          <p:cNvSpPr txBox="1"/>
          <p:nvPr/>
        </p:nvSpPr>
        <p:spPr>
          <a:xfrm>
            <a:off x="6529396" y="1940504"/>
            <a:ext cx="5388401"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ctr" rtl="1">
              <a:spcBef>
                <a:spcPts val="700"/>
              </a:spcBef>
              <a:defRPr sz="3200">
                <a:solidFill>
                  <a:srgbClr val="002060"/>
                </a:solidFill>
                <a:latin typeface="Source Sans Pro Bold"/>
                <a:ea typeface="Source Sans Pro Bold"/>
                <a:cs typeface="Source Sans Pro Bold"/>
                <a:sym typeface="Source Sans Pro Bold"/>
              </a:defRPr>
            </a:lvl1pPr>
          </a:lstStyle>
          <a:p>
            <a:pPr rtl="1" hangingPunct="0"/>
            <a:r>
              <a:rPr lang="ar" b="1" kern="0">
                <a:solidFill>
                  <a:srgbClr val="000000"/>
                </a:solidFill>
                <a:highlight>
                  <a:srgbClr val="FFFF00"/>
                </a:highlight>
                <a:latin typeface="Sakkal Majalla" panose="02000000000000000000" pitchFamily="2" charset="-78"/>
                <a:cs typeface="Sakkal Majalla" panose="02000000000000000000" pitchFamily="2" charset="-78"/>
              </a:rPr>
              <a:t>مكان التدريب، البلد، التواريخ</a:t>
            </a:r>
            <a:endParaRPr lang="en-US" b="1" kern="0" dirty="0">
              <a:solidFill>
                <a:srgbClr val="000000"/>
              </a:solidFill>
              <a:highlight>
                <a:srgbClr val="FFFF00"/>
              </a:highlight>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2" y="105858"/>
            <a:ext cx="4463186"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a:latin typeface="Sakkal Majalla" panose="02000000000000000000" pitchFamily="2" charset="-78"/>
                <a:cs typeface="Sakkal Majalla" panose="02000000000000000000" pitchFamily="2" charset="-78"/>
              </a:rPr>
              <a:t>الحلقة 1</a:t>
            </a:r>
            <a:r>
              <a:rPr lang="ar-EG" b="1">
                <a:latin typeface="Sakkal Majalla" panose="02000000000000000000" pitchFamily="2" charset="-78"/>
                <a:cs typeface="Sakkal Majalla" panose="02000000000000000000" pitchFamily="2" charset="-78"/>
              </a:rPr>
              <a:t>.</a:t>
            </a:r>
            <a:r>
              <a:rPr lang="ar" b="1">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الخطوة 1</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325242" y="1415347"/>
            <a:ext cx="11436431" cy="2428870"/>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marR="0" indent="0" rtl="1" hangingPunc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endParaRPr lang="en-US" sz="2200" kern="0" dirty="0">
              <a:solidFill>
                <a:srgbClr val="000000"/>
              </a:solidFill>
              <a:latin typeface="Sakkal Majalla" panose="02000000000000000000" pitchFamily="2" charset="-78"/>
              <a:ea typeface="Arial"/>
              <a:cs typeface="Sakkal Majalla" panose="02000000000000000000" pitchFamily="2" charset="-78"/>
            </a:endParaRPr>
          </a:p>
          <a:p>
            <a:pPr marL="0" marR="0" lvl="0" indent="0" rtl="1">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r>
              <a:rPr lang="ar" b="1" dirty="0">
                <a:solidFill>
                  <a:srgbClr val="65A000"/>
                </a:solidFill>
                <a:latin typeface="Sakkal Majalla" panose="02000000000000000000" pitchFamily="2" charset="-78"/>
                <a:ea typeface="Arial"/>
                <a:cs typeface="Sakkal Majalla" panose="02000000000000000000" pitchFamily="2" charset="-78"/>
              </a:rPr>
              <a:t>السؤال 1أ: </a:t>
            </a:r>
            <a:r>
              <a:rPr lang="ar" dirty="0">
                <a:solidFill>
                  <a:srgbClr val="000000"/>
                </a:solidFill>
                <a:latin typeface="Sakkal Majalla" panose="02000000000000000000" pitchFamily="2" charset="-78"/>
                <a:ea typeface="Arial"/>
                <a:cs typeface="Sakkal Majalla" panose="02000000000000000000" pitchFamily="2" charset="-78"/>
              </a:rPr>
              <a:t>في ضوء هذه المعلومات، ما الأسئلة التالية التي تود أن تطرحها؟ اذكرها (الهدف: الحد الأدنى من المعلومات لاتخاذ الإجراءات اللازمة)</a:t>
            </a:r>
            <a:r>
              <a:rPr lang="ar-EG" dirty="0">
                <a:solidFill>
                  <a:srgbClr val="000000"/>
                </a:solidFill>
                <a:latin typeface="Sakkal Majalla" panose="02000000000000000000" pitchFamily="2" charset="-78"/>
                <a:ea typeface="Arial"/>
                <a:cs typeface="Sakkal Majalla" panose="02000000000000000000" pitchFamily="2" charset="-78"/>
              </a:rPr>
              <a:t>.</a:t>
            </a:r>
            <a:endParaRPr lang="ar" dirty="0">
              <a:solidFill>
                <a:srgbClr val="000000"/>
              </a:solidFill>
              <a:latin typeface="Sakkal Majalla" panose="02000000000000000000" pitchFamily="2" charset="-78"/>
              <a:ea typeface="Arial"/>
              <a:cs typeface="Sakkal Majalla" panose="02000000000000000000" pitchFamily="2" charset="-78"/>
            </a:endParaRPr>
          </a:p>
          <a:p>
            <a:pPr marL="307975" marR="0" lvl="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fr-FR" dirty="0">
              <a:solidFill>
                <a:srgbClr val="000000"/>
              </a:solidFill>
              <a:latin typeface="Sakkal Majalla" panose="02000000000000000000" pitchFamily="2" charset="-78"/>
              <a:ea typeface="Arial"/>
              <a:cs typeface="Sakkal Majalla" panose="02000000000000000000" pitchFamily="2" charset="-78"/>
            </a:endParaRPr>
          </a:p>
          <a:p>
            <a:pPr marL="0" marR="0" lvl="0" indent="0" rtl="1">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r>
              <a:rPr lang="ar" b="1" dirty="0">
                <a:solidFill>
                  <a:srgbClr val="65A000"/>
                </a:solidFill>
                <a:latin typeface="Sakkal Majalla" panose="02000000000000000000" pitchFamily="2" charset="-78"/>
                <a:ea typeface="Arial"/>
                <a:cs typeface="Sakkal Majalla" panose="02000000000000000000" pitchFamily="2" charset="-78"/>
              </a:rPr>
              <a:t>السؤال 1ب: </a:t>
            </a:r>
            <a:r>
              <a:rPr lang="ar" dirty="0">
                <a:solidFill>
                  <a:srgbClr val="000000"/>
                </a:solidFill>
                <a:latin typeface="Sakkal Majalla" panose="02000000000000000000" pitchFamily="2" charset="-78"/>
                <a:ea typeface="Arial"/>
                <a:cs typeface="Sakkal Majalla" panose="02000000000000000000" pitchFamily="2" charset="-78"/>
              </a:rPr>
              <a:t>كيف يمكنك أن تدعم الأشخاص الموجودين في الميدان في هذه المرحلة؟ (تأكيد الفاشية)</a:t>
            </a:r>
            <a:endParaRPr lang="fr-FR" dirty="0">
              <a:solidFill>
                <a:srgbClr val="000000"/>
              </a:solidFill>
              <a:latin typeface="Sakkal Majalla" panose="02000000000000000000" pitchFamily="2" charset="-78"/>
              <a:ea typeface="Arial"/>
              <a:cs typeface="Sakkal Majalla" panose="02000000000000000000" pitchFamily="2" charset="-78"/>
            </a:endParaRPr>
          </a:p>
          <a:p>
            <a:pPr marL="0" marR="0" indent="0" rtl="1" hangingPunc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endParaRPr sz="2200" kern="0" dirty="0">
              <a:solidFill>
                <a:srgbClr val="000000"/>
              </a:solidFill>
              <a:latin typeface="Sakkal Majalla" panose="02000000000000000000" pitchFamily="2" charset="-78"/>
              <a:ea typeface="Arial"/>
              <a:cs typeface="Sakkal Majalla" panose="02000000000000000000" pitchFamily="2" charset="-78"/>
              <a:sym typeface="Source Sans Pro Regular"/>
            </a:endParaRPr>
          </a:p>
        </p:txBody>
      </p:sp>
      <p:sp>
        <p:nvSpPr>
          <p:cNvPr id="9" name="object 2"/>
          <p:cNvSpPr txBox="1">
            <a:spLocks/>
          </p:cNvSpPr>
          <p:nvPr/>
        </p:nvSpPr>
        <p:spPr>
          <a:xfrm>
            <a:off x="325242" y="859052"/>
            <a:ext cx="7447256" cy="41908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800" b="1" kern="0">
                <a:solidFill>
                  <a:srgbClr val="9B1E1A"/>
                </a:solidFill>
                <a:latin typeface="Sakkal Majalla" panose="02000000000000000000" pitchFamily="2" charset="-78"/>
                <a:ea typeface="+mj-ea"/>
                <a:cs typeface="Sakkal Majalla" panose="02000000000000000000" pitchFamily="2" charset="-78"/>
              </a:rPr>
              <a:t>السؤال 1</a:t>
            </a:r>
            <a:endParaRPr lang="fr-FR" sz="2800" b="1" kern="0" dirty="0">
              <a:solidFill>
                <a:srgbClr val="9B1E1A"/>
              </a:solidFill>
              <a:latin typeface="Sakkal Majalla" panose="02000000000000000000" pitchFamily="2" charset="-78"/>
              <a:ea typeface="+mj-ea"/>
              <a:cs typeface="Sakkal Majalla" panose="02000000000000000000" pitchFamily="2" charset="-78"/>
            </a:endParaRPr>
          </a:p>
        </p:txBody>
      </p:sp>
    </p:spTree>
    <p:extLst>
      <p:ext uri="{BB962C8B-B14F-4D97-AF65-F5344CB8AC3E}">
        <p14:creationId xmlns:p14="http://schemas.microsoft.com/office/powerpoint/2010/main" val="2405274182"/>
      </p:ext>
    </p:extLst>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59763" y="1445586"/>
            <a:ext cx="10972801" cy="4282064"/>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(تابع) إجابة السؤال 9:</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 </a:t>
            </a:r>
          </a:p>
          <a:p>
            <a:pPr rtl="1"/>
            <a:r>
              <a:rPr lang="ar" b="1" dirty="0">
                <a:solidFill>
                  <a:schemeClr val="tx1"/>
                </a:solidFill>
                <a:latin typeface="Sakkal Majalla" panose="02000000000000000000" pitchFamily="2" charset="-78"/>
                <a:cs typeface="Sakkal Majalla" panose="02000000000000000000" pitchFamily="2" charset="-78"/>
              </a:rPr>
              <a:t>3. إجراء تحليل متكامل للفاشية</a:t>
            </a:r>
            <a:endParaRPr lang="fr-FR" b="1" dirty="0">
              <a:solidFill>
                <a:schemeClr val="tx1"/>
              </a:solidFill>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يسمح هذا النهج بدمج مزيدٍ من الجوانب التي ينبغي وضعها في الاعتبار </a:t>
            </a:r>
            <a:r>
              <a:rPr lang="ar-EG" dirty="0">
                <a:latin typeface="Sakkal Majalla" panose="02000000000000000000" pitchFamily="2" charset="-78"/>
                <a:cs typeface="Sakkal Majalla" panose="02000000000000000000" pitchFamily="2" charset="-78"/>
              </a:rPr>
              <a:t>في </a:t>
            </a:r>
            <a:r>
              <a:rPr lang="ar" dirty="0">
                <a:latin typeface="Sakkal Majalla" panose="02000000000000000000" pitchFamily="2" charset="-78"/>
                <a:cs typeface="Sakkal Majalla" panose="02000000000000000000" pitchFamily="2" charset="-78"/>
              </a:rPr>
              <a:t>أثناء الاستجابة للفاشية: الأثر الاجتماعي والاقتصادي، ومفاهيم السكان المتضررين ومعتقداتهم، وكيفية تسجيل الفاشية والمعلومات التي تُنشر ودمجها في الخطاب العام. </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endParaRPr lang="en-US" dirty="0">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وهو أمرٌ مفيدٌ </a:t>
            </a:r>
            <a:r>
              <a:rPr lang="ar-EG" dirty="0">
                <a:latin typeface="Sakkal Majalla" panose="02000000000000000000" pitchFamily="2" charset="-78"/>
                <a:cs typeface="Sakkal Majalla" panose="02000000000000000000" pitchFamily="2" charset="-78"/>
              </a:rPr>
              <a:t>جدًّا</a:t>
            </a:r>
            <a:r>
              <a:rPr lang="a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lang="ar" dirty="0">
                <a:latin typeface="Sakkal Majalla" panose="02000000000000000000" pitchFamily="2" charset="-78"/>
                <a:cs typeface="Sakkal Majalla" panose="02000000000000000000" pitchFamily="2" charset="-78"/>
              </a:rPr>
              <a:t>أثناء الاستجابة المطولة والمعقدة لأمراض من نوعية مرض الإيبولا. </a:t>
            </a:r>
          </a:p>
          <a:p>
            <a:pPr marL="457200" indent="-457200" rtl="1" eaLnBrk="0" fontAlgn="base" hangingPunct="0">
              <a:lnSpc>
                <a:spcPct val="100000"/>
              </a:lnSpc>
              <a:buClr>
                <a:srgbClr val="65A000"/>
              </a:buClr>
              <a:buFont typeface="Arial" panose="020B0604020202020204" pitchFamily="34" charset="0"/>
              <a:buChar char="•"/>
            </a:pPr>
            <a:endParaRPr lang="en-US" dirty="0">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ويتضمن هذا النهج تعاونًا قويً</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ا بين أخصائيي الوبائيات، وعلماء الاجتماع، وعلماء الأنثروبولوجيا، والاقتصاديين، وغيرهم من التخصصات الأخرى المشاركة في الاستجابة للفاشية.  </a:t>
            </a:r>
            <a:endParaRPr lang="fr-FR" dirty="0">
              <a:latin typeface="Sakkal Majalla" panose="02000000000000000000" pitchFamily="2" charset="-78"/>
              <a:cs typeface="Sakkal Majalla" panose="02000000000000000000" pitchFamily="2" charset="-78"/>
            </a:endParaRPr>
          </a:p>
          <a:p>
            <a:pPr rtl="1" eaLnBrk="0" fontAlgn="base" hangingPunct="0">
              <a:lnSpc>
                <a:spcPct val="100000"/>
              </a:lnSpc>
              <a:buClr>
                <a:srgbClr val="65A000"/>
              </a:buClr>
            </a:pPr>
            <a:endParaRPr lang="fr-FR" sz="2200"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0"/>
            <a:ext cx="7180289" cy="584775"/>
          </a:xfrm>
          <a:prstGeom prst="rect">
            <a:avLst/>
          </a:prstGeom>
        </p:spPr>
        <p:txBody>
          <a:bodyPr wrap="squar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rPr>
              <a:t>الحلقة 9: استخلاص المعلومات (5)</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3230926703"/>
      </p:ext>
    </p:extLst>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59763" y="1593350"/>
            <a:ext cx="10972801" cy="4321478"/>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(تابع) إجابة السؤال 9:</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 </a:t>
            </a:r>
          </a:p>
          <a:p>
            <a:pPr rtl="1"/>
            <a:r>
              <a:rPr lang="ar" b="1" dirty="0">
                <a:solidFill>
                  <a:schemeClr val="tx1"/>
                </a:solidFill>
                <a:latin typeface="Sakkal Majalla" panose="02000000000000000000" pitchFamily="2" charset="-78"/>
                <a:cs typeface="Sakkal Majalla" panose="02000000000000000000" pitchFamily="2" charset="-78"/>
              </a:rPr>
              <a:t>3. (تابع) إجراء تحليل متكامل للفاشية</a:t>
            </a:r>
          </a:p>
          <a:p>
            <a:pPr rtl="1" eaLnBrk="0" fontAlgn="base" hangingPunct="0">
              <a:lnSpc>
                <a:spcPct val="100000"/>
              </a:lnSpc>
              <a:buClr>
                <a:srgbClr val="65A000"/>
              </a:buClr>
            </a:pPr>
            <a:endParaRPr lang="fr-FR" sz="2200" dirty="0">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مثال على الدراسات: </a:t>
            </a:r>
            <a:endParaRPr lang="fr-FR" dirty="0">
              <a:latin typeface="Sakkal Majalla" panose="02000000000000000000" pitchFamily="2" charset="-78"/>
              <a:cs typeface="Sakkal Majalla" panose="02000000000000000000" pitchFamily="2" charset="-78"/>
            </a:endParaRPr>
          </a:p>
          <a:p>
            <a:pPr marL="674190" lvl="1" indent="-457200" rtl="1" eaLnBrk="0" fontAlgn="base" hangingPunct="0">
              <a:lnSpc>
                <a:spcPct val="100000"/>
              </a:lnSpc>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الأنثروبولوجيا: دراسة وتفسير المفاهيم، والسلوكيات، التي قد تؤثر على الوقاية ورد الفعل. </a:t>
            </a:r>
            <a:endParaRPr lang="fr-FR" dirty="0">
              <a:latin typeface="Sakkal Majalla" panose="02000000000000000000" pitchFamily="2" charset="-78"/>
              <a:cs typeface="Sakkal Majalla" panose="02000000000000000000" pitchFamily="2" charset="-78"/>
            </a:endParaRPr>
          </a:p>
          <a:p>
            <a:pPr marL="674190" lvl="1" indent="-457200" rtl="1" eaLnBrk="0" fontAlgn="base" hangingPunct="0">
              <a:lnSpc>
                <a:spcPct val="100000"/>
              </a:lnSpc>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المسائل الجنسانية: عدم الإنصاف في الحصول على الخدمات الصحية، وزيادة عوامل الخطر، واستهداف تدابير المكافحة والتدابير الوقائية. </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endParaRPr lang="fr-FR" dirty="0">
              <a:latin typeface="Sakkal Majalla" panose="02000000000000000000" pitchFamily="2" charset="-78"/>
              <a:cs typeface="Sakkal Majalla" panose="02000000000000000000" pitchFamily="2" charset="-78"/>
            </a:endParaRPr>
          </a:p>
          <a:p>
            <a:pPr rtl="1" eaLnBrk="0" fontAlgn="base" hangingPunct="0"/>
            <a:r>
              <a:rPr lang="ar" b="1" dirty="0">
                <a:solidFill>
                  <a:schemeClr val="tx1"/>
                </a:solidFill>
                <a:latin typeface="Sakkal Majalla" panose="02000000000000000000" pitchFamily="2" charset="-78"/>
                <a:cs typeface="Sakkal Majalla" panose="02000000000000000000" pitchFamily="2" charset="-78"/>
              </a:rPr>
              <a:t>4. إجراء دراسات الحالات والشواهد المتتابعة: </a:t>
            </a:r>
            <a:r>
              <a:rPr lang="ar" dirty="0">
                <a:solidFill>
                  <a:schemeClr val="tx1"/>
                </a:solidFill>
                <a:latin typeface="Sakkal Majalla" panose="02000000000000000000" pitchFamily="2" charset="-78"/>
                <a:cs typeface="Sakkal Majalla" panose="02000000000000000000" pitchFamily="2" charset="-78"/>
              </a:rPr>
              <a:t>تضييق نطاق التعرُّض لتحديد عامل الخطر</a:t>
            </a:r>
            <a:r>
              <a:rPr lang="ar-EG" dirty="0">
                <a:solidFill>
                  <a:schemeClr val="tx1"/>
                </a:solidFill>
                <a:latin typeface="Sakkal Majalla" panose="02000000000000000000" pitchFamily="2" charset="-78"/>
                <a:cs typeface="Sakkal Majalla" panose="02000000000000000000" pitchFamily="2" charset="-78"/>
              </a:rPr>
              <a:t>.</a:t>
            </a:r>
            <a:endParaRPr lang="fr-FR" dirty="0">
              <a:solidFill>
                <a:schemeClr val="tx1"/>
              </a:solidFill>
              <a:latin typeface="Sakkal Majalla" panose="02000000000000000000" pitchFamily="2" charset="-78"/>
              <a:cs typeface="Sakkal Majalla" panose="02000000000000000000" pitchFamily="2" charset="-78"/>
            </a:endParaRPr>
          </a:p>
          <a:p>
            <a:pPr lvl="0" rtl="1"/>
            <a:endParaRPr lang="fr-FR" b="1" dirty="0">
              <a:solidFill>
                <a:schemeClr val="accent3"/>
              </a:solidFill>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rPr>
              <a:t>الحلقة 9: استخلاص المعلومات (6)</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937201253"/>
      </p:ext>
    </p:extLst>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a:latin typeface="Sakkal Majalla" panose="02000000000000000000" pitchFamily="2" charset="-78"/>
                <a:cs typeface="Sakkal Majalla" panose="02000000000000000000" pitchFamily="2" charset="-78"/>
              </a:rPr>
              <a:t>الحلقة 10: التواصل بشأن النتائج</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849412695"/>
      </p:ext>
    </p:extLst>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777281"/>
            <a:ext cx="11542426" cy="4137547"/>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السؤال 10:</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إعداد تقرير الحالة للس</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ُلطات في مقاطعة ديلمار.</a:t>
            </a:r>
            <a:endParaRPr lang="fr-FR" dirty="0">
              <a:latin typeface="Sakkal Majalla" panose="02000000000000000000" pitchFamily="2" charset="-78"/>
              <a:cs typeface="Sakkal Majalla" panose="02000000000000000000" pitchFamily="2" charset="-78"/>
            </a:endParaRPr>
          </a:p>
          <a:p>
            <a:pPr lvl="0" algn="ctr"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757100" y="-523220"/>
            <a:ext cx="3958839" cy="1046440"/>
          </a:xfrm>
          <a:prstGeom prst="rect">
            <a:avLst/>
          </a:prstGeom>
        </p:spPr>
        <p:txBody>
          <a:bodyPr wrap="none" rtlCol="1">
            <a:spAutoFit/>
          </a:bodyPr>
          <a:lstStyle/>
          <a:p>
            <a:pPr defTabSz="914400" rtl="1" hangingPunct="0">
              <a:lnSpc>
                <a:spcPct val="100000"/>
              </a:lnSpc>
            </a:pPr>
            <a:br>
              <a:rPr lang="en-GB" sz="3100" b="1" dirty="0">
                <a:latin typeface="Sakkal Majalla" panose="02000000000000000000" pitchFamily="2" charset="-78"/>
                <a:ea typeface="Source Sans Pro Bold"/>
                <a:cs typeface="Sakkal Majalla" panose="02000000000000000000" pitchFamily="2" charset="-78"/>
                <a:sym typeface="Source Sans Pro Bold"/>
              </a:rPr>
            </a:br>
            <a:r>
              <a:rPr lang="ar" sz="3100" b="1" dirty="0">
                <a:latin typeface="Sakkal Majalla" panose="02000000000000000000" pitchFamily="2" charset="-78"/>
                <a:ea typeface="Source Sans Pro Bold"/>
                <a:cs typeface="Sakkal Majalla" panose="02000000000000000000" pitchFamily="2" charset="-78"/>
              </a:rPr>
              <a:t>الحلقة 10: التواصل بشأن النتائج</a:t>
            </a:r>
            <a:endParaRPr sz="3100"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1639759023"/>
      </p:ext>
    </p:extLst>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724730"/>
            <a:ext cx="11542426" cy="4190098"/>
          </a:xfrm>
          <a:prstGeom prst="rect">
            <a:avLst/>
          </a:prstGeom>
        </p:spPr>
        <p:txBody>
          <a:bodyPr rtlCol="1">
            <a:noAutofit/>
          </a:bodyPr>
          <a:lstStyle/>
          <a:p>
            <a:pPr rtl="1"/>
            <a:r>
              <a:rPr lang="ar" sz="2800" b="1">
                <a:solidFill>
                  <a:schemeClr val="accent3"/>
                </a:solidFill>
                <a:latin typeface="Sakkal Majalla" panose="02000000000000000000" pitchFamily="2" charset="-78"/>
                <a:cs typeface="Sakkal Majalla" panose="02000000000000000000" pitchFamily="2" charset="-78"/>
              </a:rPr>
              <a:t>إجابة السؤال 10:</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a:solidFill>
                  <a:schemeClr val="accent3"/>
                </a:solidFill>
                <a:latin typeface="Sakkal Majalla" panose="02000000000000000000" pitchFamily="2" charset="-78"/>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انظر الملحق 2، تقرير الحالة الصادر عن وزارة الصحة، 7 أيار/ مايو 2017 (وثيقة PDF)</a:t>
            </a:r>
            <a:endParaRPr lang="fr-FR" dirty="0">
              <a:latin typeface="Sakkal Majalla" panose="02000000000000000000" pitchFamily="2" charset="-78"/>
              <a:cs typeface="Sakkal Majalla" panose="02000000000000000000" pitchFamily="2" charset="-78"/>
            </a:endParaRPr>
          </a:p>
          <a:p>
            <a:pPr lvl="0" algn="ctr"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746935" y="-523220"/>
            <a:ext cx="4248982" cy="1046440"/>
          </a:xfrm>
          <a:prstGeom prst="rect">
            <a:avLst/>
          </a:prstGeom>
        </p:spPr>
        <p:txBody>
          <a:bodyPr wrap="none" rtlCol="1">
            <a:spAutoFit/>
          </a:bodyPr>
          <a:lstStyle/>
          <a:p>
            <a:pPr defTabSz="914400" rtl="1" hangingPunct="0">
              <a:lnSpc>
                <a:spcPct val="100000"/>
              </a:lnSpc>
            </a:pPr>
            <a:br>
              <a:rPr lang="en-GB" sz="3100" b="1" dirty="0">
                <a:latin typeface="Sakkal Majalla" panose="02000000000000000000" pitchFamily="2" charset="-78"/>
                <a:ea typeface="Source Sans Pro Bold"/>
                <a:cs typeface="Sakkal Majalla" panose="02000000000000000000" pitchFamily="2" charset="-78"/>
                <a:sym typeface="Source Sans Pro Bold"/>
              </a:rPr>
            </a:br>
            <a:r>
              <a:rPr lang="ar" sz="3100" b="1" dirty="0">
                <a:latin typeface="Sakkal Majalla" panose="02000000000000000000" pitchFamily="2" charset="-78"/>
                <a:ea typeface="Source Sans Pro Bold"/>
                <a:cs typeface="Sakkal Majalla" panose="02000000000000000000" pitchFamily="2" charset="-78"/>
              </a:rPr>
              <a:t>الحلقة 10: استخلاص المعلومات (1)</a:t>
            </a:r>
            <a:endParaRPr sz="3100"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1124483770"/>
      </p:ext>
    </p:extLst>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233938"/>
            <a:ext cx="11542426" cy="4715615"/>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(تابع) إجابة السؤال 10:</a:t>
            </a:r>
            <a:endParaRPr lang="fr-FR" sz="2800" b="1" dirty="0">
              <a:solidFill>
                <a:schemeClr val="accent3"/>
              </a:solidFill>
              <a:latin typeface="Sakkal Majalla" panose="02000000000000000000" pitchFamily="2" charset="-78"/>
              <a:cs typeface="Sakkal Majalla" panose="02000000000000000000" pitchFamily="2" charset="-78"/>
            </a:endParaRPr>
          </a:p>
          <a:p>
            <a:pPr rtl="1"/>
            <a:endParaRPr lang="en-US" b="1" dirty="0">
              <a:solidFill>
                <a:schemeClr val="accent3"/>
              </a:solidFill>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يُع</a:t>
            </a:r>
            <a:r>
              <a:rPr lang="ar-EG" dirty="0">
                <a:latin typeface="Sakkal Majalla" panose="02000000000000000000" pitchFamily="2" charset="-78"/>
                <a:cs typeface="Sakkal Majalla" panose="02000000000000000000" pitchFamily="2" charset="-78"/>
              </a:rPr>
              <a:t>دُّ</a:t>
            </a:r>
            <a:r>
              <a:rPr lang="ar" dirty="0">
                <a:latin typeface="Sakkal Majalla" panose="02000000000000000000" pitchFamily="2" charset="-78"/>
                <a:cs typeface="Sakkal Majalla" panose="02000000000000000000" pitchFamily="2" charset="-78"/>
              </a:rPr>
              <a:t> التواصل طوال مرحلة الاستقصاء أساسيً</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ا لدعم الاستجابة. </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يجب أن يتسم التواصل بالشفافية، والوضوح، ويُكيّ</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ف مع كل فرد من الجمهور. </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يجب أن يكون متاحًا بمجرد بدء الاستقصاء. </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يجب مخاطبة مختلف فئات الجمهور: </a:t>
            </a:r>
            <a:endParaRPr lang="fr-FR" dirty="0">
              <a:latin typeface="Sakkal Majalla" panose="02000000000000000000" pitchFamily="2" charset="-78"/>
              <a:cs typeface="Sakkal Majalla" panose="02000000000000000000" pitchFamily="2" charset="-78"/>
            </a:endParaRPr>
          </a:p>
          <a:p>
            <a:pPr marL="674190" lvl="1" indent="-457200" rtl="1" eaLnBrk="0" fontAlgn="base" hangingPunct="0">
              <a:lnSpc>
                <a:spcPct val="100000"/>
              </a:lnSpc>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العاملين في فريقك والوكالة التي تعمل بها.</a:t>
            </a:r>
            <a:endParaRPr lang="fr-FR" dirty="0">
              <a:latin typeface="Sakkal Majalla" panose="02000000000000000000" pitchFamily="2" charset="-78"/>
              <a:cs typeface="Sakkal Majalla" panose="02000000000000000000" pitchFamily="2" charset="-78"/>
            </a:endParaRPr>
          </a:p>
          <a:p>
            <a:pPr marL="674190" lvl="1" indent="-457200" rtl="1" eaLnBrk="0" fontAlgn="base" hangingPunct="0">
              <a:lnSpc>
                <a:spcPct val="100000"/>
              </a:lnSpc>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الوكالات الصحية الأخرى.</a:t>
            </a:r>
            <a:endParaRPr lang="fr-FR" dirty="0">
              <a:latin typeface="Sakkal Majalla" panose="02000000000000000000" pitchFamily="2" charset="-78"/>
              <a:cs typeface="Sakkal Majalla" panose="02000000000000000000" pitchFamily="2" charset="-78"/>
            </a:endParaRPr>
          </a:p>
          <a:p>
            <a:pPr marL="674190" lvl="1" indent="-457200" rtl="1" eaLnBrk="0" fontAlgn="base" hangingPunct="0">
              <a:lnSpc>
                <a:spcPct val="100000"/>
              </a:lnSpc>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الإدارات الصحية المحلية والحكومية، والإدارة الصحية الوطنية، والخدمات الصحية الأخرى الخاصة بفئات سكانية مُحددة (مثل، الهنود).</a:t>
            </a:r>
            <a:endParaRPr lang="fr-FR" dirty="0">
              <a:latin typeface="Sakkal Majalla" panose="02000000000000000000" pitchFamily="2" charset="-78"/>
              <a:cs typeface="Sakkal Majalla" panose="02000000000000000000" pitchFamily="2" charset="-78"/>
            </a:endParaRPr>
          </a:p>
          <a:p>
            <a:pPr marL="674190" lvl="1" indent="-457200" rtl="1" eaLnBrk="0" fontAlgn="base" hangingPunct="0">
              <a:lnSpc>
                <a:spcPct val="100000"/>
              </a:lnSpc>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مقدمي الرعاية الصحية ومرافقها.</a:t>
            </a:r>
            <a:endParaRPr lang="fr-FR" dirty="0">
              <a:latin typeface="Sakkal Majalla" panose="02000000000000000000" pitchFamily="2" charset="-78"/>
              <a:cs typeface="Sakkal Majalla" panose="02000000000000000000" pitchFamily="2" charset="-78"/>
            </a:endParaRPr>
          </a:p>
          <a:p>
            <a:pPr marL="674190" lvl="1" indent="-457200" rtl="1" eaLnBrk="0" fontAlgn="base" hangingPunct="0">
              <a:lnSpc>
                <a:spcPct val="100000"/>
              </a:lnSpc>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الجهات العامة: الإعلام، والمدارس، والأعمال.</a:t>
            </a:r>
            <a:endParaRPr lang="fr-FR" dirty="0">
              <a:latin typeface="Sakkal Majalla" panose="02000000000000000000" pitchFamily="2" charset="-78"/>
              <a:cs typeface="Sakkal Majalla" panose="02000000000000000000" pitchFamily="2" charset="-78"/>
            </a:endParaRPr>
          </a:p>
          <a:p>
            <a:pPr rtl="1"/>
            <a:endParaRPr lang="en-US" dirty="0">
              <a:latin typeface="Sakkal Majalla" panose="02000000000000000000" pitchFamily="2" charset="-78"/>
              <a:cs typeface="Sakkal Majalla" panose="02000000000000000000" pitchFamily="2" charset="-78"/>
            </a:endParaRPr>
          </a:p>
          <a:p>
            <a:pPr algn="ctr" rtl="1"/>
            <a:endParaRPr lang="en-US" dirty="0">
              <a:latin typeface="Sakkal Majalla" panose="02000000000000000000" pitchFamily="2" charset="-78"/>
              <a:cs typeface="Sakkal Majalla" panose="02000000000000000000" pitchFamily="2" charset="-78"/>
            </a:endParaRPr>
          </a:p>
          <a:p>
            <a:pPr algn="ctr" rtl="1"/>
            <a:endParaRPr lang="en-US" dirty="0">
              <a:latin typeface="Sakkal Majalla" panose="02000000000000000000" pitchFamily="2" charset="-78"/>
              <a:cs typeface="Sakkal Majalla" panose="02000000000000000000" pitchFamily="2" charset="-78"/>
            </a:endParaRPr>
          </a:p>
          <a:p>
            <a:pPr algn="ctr" rtl="1"/>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lvl="0" algn="ctr"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746935" y="-488495"/>
            <a:ext cx="4248982" cy="1046440"/>
          </a:xfrm>
          <a:prstGeom prst="rect">
            <a:avLst/>
          </a:prstGeom>
        </p:spPr>
        <p:txBody>
          <a:bodyPr wrap="none" rtlCol="1">
            <a:spAutoFit/>
          </a:bodyPr>
          <a:lstStyle/>
          <a:p>
            <a:pPr defTabSz="914400" rtl="1" hangingPunct="0">
              <a:lnSpc>
                <a:spcPct val="100000"/>
              </a:lnSpc>
            </a:pPr>
            <a:br>
              <a:rPr lang="en-GB" sz="3100" b="1" dirty="0">
                <a:latin typeface="Sakkal Majalla" panose="02000000000000000000" pitchFamily="2" charset="-78"/>
                <a:ea typeface="Source Sans Pro Bold"/>
                <a:cs typeface="Sakkal Majalla" panose="02000000000000000000" pitchFamily="2" charset="-78"/>
                <a:sym typeface="Source Sans Pro Bold"/>
              </a:rPr>
            </a:br>
            <a:r>
              <a:rPr lang="ar" sz="3100" b="1" dirty="0">
                <a:latin typeface="Sakkal Majalla" panose="02000000000000000000" pitchFamily="2" charset="-78"/>
                <a:ea typeface="Source Sans Pro Bold"/>
                <a:cs typeface="Sakkal Majalla" panose="02000000000000000000" pitchFamily="2" charset="-78"/>
              </a:rPr>
              <a:t>الحلقة 10: استخلاص المعلومات (2)</a:t>
            </a:r>
            <a:endParaRPr sz="3100"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3409462070"/>
      </p:ext>
    </p:extLst>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233938"/>
            <a:ext cx="11542426" cy="5120563"/>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(تابع) إجابة السؤال 10:</a:t>
            </a:r>
            <a:endParaRPr lang="fr-FR" sz="2800" b="1" dirty="0">
              <a:solidFill>
                <a:schemeClr val="accent3"/>
              </a:solidFill>
              <a:latin typeface="Sakkal Majalla" panose="02000000000000000000" pitchFamily="2" charset="-78"/>
              <a:cs typeface="Sakkal Majalla" panose="02000000000000000000" pitchFamily="2" charset="-78"/>
            </a:endParaRPr>
          </a:p>
          <a:p>
            <a:pPr rtl="1" eaLnBrk="0" fontAlgn="base" hangingPunct="0">
              <a:lnSpc>
                <a:spcPct val="100000"/>
              </a:lnSpc>
              <a:buClr>
                <a:srgbClr val="65A000"/>
              </a:buClr>
            </a:pPr>
            <a:endParaRPr lang="fr-FR" sz="1400" dirty="0">
              <a:latin typeface="Sakkal Majalla" panose="02000000000000000000" pitchFamily="2" charset="-78"/>
              <a:cs typeface="Sakkal Majalla" panose="02000000000000000000" pitchFamily="2" charset="-78"/>
            </a:endParaRPr>
          </a:p>
          <a:p>
            <a:pPr rtl="1"/>
            <a:r>
              <a:rPr lang="ar" b="1" dirty="0">
                <a:latin typeface="Sakkal Majalla" panose="02000000000000000000" pitchFamily="2" charset="-78"/>
                <a:cs typeface="Sakkal Majalla" panose="02000000000000000000" pitchFamily="2" charset="-78"/>
              </a:rPr>
              <a:t>كيف يمكن التواصل؟ </a:t>
            </a:r>
            <a:endParaRPr lang="fr-FR" b="1"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عيّ</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ن متحدثًا رسميً</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ا موثوقًا به.</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نظِّم طرق تواصل موثوقة.</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كن متاحًا للحديث لوسائل الإعلام.</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أصدر تحديثات متكررة.</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 أَقِر بما لا تعرفه.</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كن مستعدً</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ا وتوقّ</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ع الأسئلة.</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من المُعرَّض للخطر؟ كيف يمكن الوقاية من المرض؟</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تقديم تفاصيل كافية لتلبية احتياجات الصحة العامة ومعالجة الشواغل العامة.</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مواجهة الشائعات: تأكد من نشر المعلومات الصحيحة.</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لا تُفرط في الطمأنة.</a:t>
            </a:r>
            <a:endParaRPr lang="fr-FR" dirty="0">
              <a:latin typeface="Sakkal Majalla" panose="02000000000000000000" pitchFamily="2" charset="-78"/>
              <a:cs typeface="Sakkal Majalla" panose="02000000000000000000" pitchFamily="2" charset="-78"/>
            </a:endParaRPr>
          </a:p>
          <a:p>
            <a:pPr rtl="1"/>
            <a:endParaRPr lang="en-US" dirty="0">
              <a:latin typeface="Sakkal Majalla" panose="02000000000000000000" pitchFamily="2" charset="-78"/>
              <a:cs typeface="Sakkal Majalla" panose="02000000000000000000" pitchFamily="2" charset="-78"/>
            </a:endParaRPr>
          </a:p>
          <a:p>
            <a:pPr algn="ctr" rtl="1"/>
            <a:endParaRPr lang="en-US" dirty="0">
              <a:latin typeface="Sakkal Majalla" panose="02000000000000000000" pitchFamily="2" charset="-78"/>
              <a:cs typeface="Sakkal Majalla" panose="02000000000000000000" pitchFamily="2" charset="-78"/>
            </a:endParaRPr>
          </a:p>
          <a:p>
            <a:pPr algn="ctr" rtl="1"/>
            <a:endParaRPr lang="en-US" dirty="0">
              <a:latin typeface="Sakkal Majalla" panose="02000000000000000000" pitchFamily="2" charset="-78"/>
              <a:cs typeface="Sakkal Majalla" panose="02000000000000000000" pitchFamily="2" charset="-78"/>
            </a:endParaRPr>
          </a:p>
          <a:p>
            <a:pPr algn="ctr" rtl="1"/>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lvl="0" algn="ctr"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746935" y="-488495"/>
            <a:ext cx="4248982" cy="1046440"/>
          </a:xfrm>
          <a:prstGeom prst="rect">
            <a:avLst/>
          </a:prstGeom>
        </p:spPr>
        <p:txBody>
          <a:bodyPr wrap="none" rtlCol="1">
            <a:spAutoFit/>
          </a:bodyPr>
          <a:lstStyle/>
          <a:p>
            <a:pPr defTabSz="914400" rtl="1" hangingPunct="0">
              <a:lnSpc>
                <a:spcPct val="100000"/>
              </a:lnSpc>
            </a:pPr>
            <a:br>
              <a:rPr lang="en-GB" sz="3100" b="1" dirty="0">
                <a:latin typeface="Sakkal Majalla" panose="02000000000000000000" pitchFamily="2" charset="-78"/>
                <a:ea typeface="Source Sans Pro Bold"/>
                <a:cs typeface="Sakkal Majalla" panose="02000000000000000000" pitchFamily="2" charset="-78"/>
                <a:sym typeface="Source Sans Pro Bold"/>
              </a:rPr>
            </a:br>
            <a:r>
              <a:rPr lang="ar" sz="3100" b="1" dirty="0">
                <a:latin typeface="Sakkal Majalla" panose="02000000000000000000" pitchFamily="2" charset="-78"/>
                <a:ea typeface="Source Sans Pro Bold"/>
                <a:cs typeface="Sakkal Majalla" panose="02000000000000000000" pitchFamily="2" charset="-78"/>
              </a:rPr>
              <a:t>الحلقة 10: استخلاص المعلومات (3)</a:t>
            </a:r>
            <a:endParaRPr sz="3100"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1410767642"/>
      </p:ext>
    </p:extLst>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a:latin typeface="Sakkal Majalla" panose="02000000000000000000" pitchFamily="2" charset="-78"/>
                <a:cs typeface="Sakkal Majalla" panose="02000000000000000000" pitchFamily="2" charset="-78"/>
              </a:rPr>
              <a:t>الخاتمة</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191695835"/>
      </p:ext>
    </p:extLst>
  </p:cSld>
  <p:clrMapOvr>
    <a:masterClrMapping/>
  </p:clrMapOvr>
  <p:transition spd="med"/>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31258" y="1944198"/>
            <a:ext cx="11542426" cy="3529710"/>
          </a:xfrm>
          <a:prstGeom prst="rect">
            <a:avLst/>
          </a:prstGeom>
          <a:solidFill>
            <a:schemeClr val="accent5">
              <a:lumMod val="20000"/>
              <a:lumOff val="80000"/>
            </a:schemeClr>
          </a:solidFill>
        </p:spPr>
        <p:txBody>
          <a:bodyPr rtlCol="1">
            <a:noAutofit/>
          </a:bodyPr>
          <a:lstStyle/>
          <a:p>
            <a:pPr rtl="1"/>
            <a:r>
              <a:rPr lang="ar"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8 أيار/مايو</a:t>
            </a:r>
            <a:r>
              <a:rPr lang="ar" dirty="0">
                <a:latin typeface="Sakkal Majalla" panose="02000000000000000000" pitchFamily="2" charset="-78"/>
                <a:cs typeface="Sakkal Majalla" panose="02000000000000000000" pitchFamily="2" charset="-78"/>
              </a:rPr>
              <a:t>، أبلغ مختبر مراكز مكافحة الأمراض والوقاية منها في أتلانتا عن عزل </a:t>
            </a:r>
            <a:r>
              <a:rPr lang="en" b="1" dirty="0">
                <a:latin typeface="Sakkal Majalla" panose="02000000000000000000" pitchFamily="2" charset="-78"/>
                <a:cs typeface="Sakkal Majalla" panose="02000000000000000000" pitchFamily="2" charset="-78"/>
              </a:rPr>
              <a:t>النيسرية السحائية للمجموعة المصلية C</a:t>
            </a:r>
            <a:r>
              <a:rPr lang="en" dirty="0">
                <a:latin typeface="Sakkal Majalla" panose="02000000000000000000" pitchFamily="2" charset="-78"/>
                <a:cs typeface="Sakkal Majalla" panose="02000000000000000000" pitchFamily="2" charset="-78"/>
              </a:rPr>
              <a:t> من السائل القلبي ومسحة فموية لثلاثة مرضى. </a:t>
            </a:r>
            <a:endParaRPr lang="fr-FR" dirty="0">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وكانت هذه فاشية </a:t>
            </a:r>
            <a:r>
              <a:rPr lang="ar" b="1" dirty="0">
                <a:latin typeface="Sakkal Majalla" panose="02000000000000000000" pitchFamily="2" charset="-78"/>
                <a:cs typeface="Sakkal Majalla" panose="02000000000000000000" pitchFamily="2" charset="-78"/>
              </a:rPr>
              <a:t>لتسمم الدم بسبب النيسرِية السحائية للمجموعة المصلية C،</a:t>
            </a:r>
            <a:r>
              <a:rPr lang="ar" dirty="0">
                <a:latin typeface="Sakkal Majalla" panose="02000000000000000000" pitchFamily="2" charset="-78"/>
                <a:cs typeface="Sakkal Majalla" panose="02000000000000000000" pitchFamily="2" charset="-78"/>
              </a:rPr>
              <a:t> وهو مرض من نوعٍ نادر يسبب الفاشية، وبدأ مع الجنازة. وعلى الأرجح، كانت الحالة الدالّ</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ة هي المعلمة التي قدمت الشاي </a:t>
            </a:r>
            <a:r>
              <a:rPr lang="ar-EG" dirty="0">
                <a:latin typeface="Sakkal Majalla" panose="02000000000000000000" pitchFamily="2" charset="-78"/>
                <a:cs typeface="Sakkal Majalla" panose="02000000000000000000" pitchFamily="2" charset="-78"/>
              </a:rPr>
              <a:t>في </a:t>
            </a:r>
            <a:r>
              <a:rPr lang="ar" dirty="0">
                <a:latin typeface="Sakkal Majalla" panose="02000000000000000000" pitchFamily="2" charset="-78"/>
                <a:cs typeface="Sakkal Majalla" panose="02000000000000000000" pitchFamily="2" charset="-78"/>
              </a:rPr>
              <a:t>أثناء العزاء، إذ إنها كانت مريضة قبل مراسم العزاء. وقد تكون تسببت في نقل العدوى إلى المشاركين </a:t>
            </a:r>
            <a:r>
              <a:rPr lang="ar-EG" dirty="0">
                <a:latin typeface="Sakkal Majalla" panose="02000000000000000000" pitchFamily="2" charset="-78"/>
                <a:cs typeface="Sakkal Majalla" panose="02000000000000000000" pitchFamily="2" charset="-78"/>
              </a:rPr>
              <a:t>في </a:t>
            </a:r>
            <a:r>
              <a:rPr lang="ar" dirty="0">
                <a:latin typeface="Sakkal Majalla" panose="02000000000000000000" pitchFamily="2" charset="-78"/>
                <a:cs typeface="Sakkal Majalla" panose="02000000000000000000" pitchFamily="2" charset="-78"/>
              </a:rPr>
              <a:t>أثناء مراسم العزاء عن طريق بعض السلوكيات التي تزيد من مخاطر انتقال العدوى عن طريق قُطيرات الرذاذ، مثل</a:t>
            </a:r>
            <a:r>
              <a:rPr lang="ar-EG" dirty="0">
                <a:latin typeface="Sakkal Majalla" panose="02000000000000000000" pitchFamily="2" charset="-78"/>
                <a:cs typeface="Sakkal Majalla" panose="02000000000000000000" pitchFamily="2" charset="-78"/>
              </a:rPr>
              <a:t>ًا عن طريق</a:t>
            </a:r>
            <a:r>
              <a:rPr lang="ar" dirty="0">
                <a:latin typeface="Sakkal Majalla" panose="02000000000000000000" pitchFamily="2" charset="-78"/>
                <a:cs typeface="Sakkal Majalla" panose="02000000000000000000" pitchFamily="2" charset="-78"/>
              </a:rPr>
              <a:t> الصراخ، أو السعال، أو التحدث من مسافة قصيرة مع الآخرين. وتحديد السلالة بشكل ثانوي على أنها شديدة الضراوة يُفسر ارتفاع معدل إماتة الحالات. </a:t>
            </a:r>
            <a:endParaRPr lang="fr-FR" dirty="0">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وقد أدى نقص المعلومات التي جُمعت خلال الاستقصاء الوبائي بشأن ما فعله المرضى ومع من وأماكن جلوسهم في الغرفة وأماكن أجهزة التهوية إلى إعاقة إمكانية فهم آليات انتشار المرض في هذه البيئة. </a:t>
            </a:r>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616971" cy="569387"/>
          </a:xfrm>
          <a:prstGeom prst="rect">
            <a:avLst/>
          </a:prstGeom>
        </p:spPr>
        <p:txBody>
          <a:bodyPr wrap="square" rtlCol="1">
            <a:spAutoFit/>
          </a:bodyPr>
          <a:lstStyle/>
          <a:p>
            <a:pPr defTabSz="914400" rtl="1" hangingPunct="0">
              <a:lnSpc>
                <a:spcPct val="100000"/>
              </a:lnSpc>
            </a:pPr>
            <a:r>
              <a:rPr lang="ar" sz="3100" b="1" dirty="0">
                <a:latin typeface="Sakkal Majalla" panose="02000000000000000000" pitchFamily="2" charset="-78"/>
                <a:ea typeface="Source Sans Pro Bold"/>
                <a:cs typeface="Sakkal Majalla" panose="02000000000000000000" pitchFamily="2" charset="-78"/>
              </a:rPr>
              <a:t>الخاتمة (1)</a:t>
            </a:r>
            <a:endParaRPr sz="3100"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4130838851"/>
      </p:ext>
    </p:extLst>
  </p:cSld>
  <p:clrMapOvr>
    <a:masterClrMapping/>
  </p:clrMapOvr>
  <p:transition spd="med"/>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616971" cy="569387"/>
          </a:xfrm>
          <a:prstGeom prst="rect">
            <a:avLst/>
          </a:prstGeom>
        </p:spPr>
        <p:txBody>
          <a:bodyPr wrap="square" rtlCol="1">
            <a:spAutoFit/>
          </a:bodyPr>
          <a:lstStyle/>
          <a:p>
            <a:pPr defTabSz="914400" rtl="1" hangingPunct="0">
              <a:lnSpc>
                <a:spcPct val="100000"/>
              </a:lnSpc>
            </a:pPr>
            <a:r>
              <a:rPr lang="ar" sz="3100" b="1" dirty="0">
                <a:latin typeface="Sakkal Majalla" panose="02000000000000000000" pitchFamily="2" charset="-78"/>
                <a:ea typeface="Source Sans Pro Bold"/>
                <a:cs typeface="Sakkal Majalla" panose="02000000000000000000" pitchFamily="2" charset="-78"/>
              </a:rPr>
              <a:t>الخاتمة (2)</a:t>
            </a:r>
            <a:endParaRPr sz="3100" b="1" dirty="0">
              <a:latin typeface="Sakkal Majalla" panose="02000000000000000000" pitchFamily="2" charset="-78"/>
              <a:ea typeface="Source Sans Pro Bold"/>
              <a:cs typeface="Sakkal Majalla" panose="02000000000000000000" pitchFamily="2" charset="-78"/>
              <a:sym typeface="Calibri"/>
            </a:endParaRPr>
          </a:p>
        </p:txBody>
      </p:sp>
      <p:pic>
        <p:nvPicPr>
          <p:cNvPr id="3" name="Image 2"/>
          <p:cNvPicPr>
            <a:picLocks noChangeAspect="1"/>
          </p:cNvPicPr>
          <p:nvPr/>
        </p:nvPicPr>
        <p:blipFill rotWithShape="1">
          <a:blip r:embed="rId3"/>
          <a:srcRect b="11684"/>
          <a:stretch/>
        </p:blipFill>
        <p:spPr>
          <a:xfrm>
            <a:off x="1454045" y="820085"/>
            <a:ext cx="8799227" cy="5495614"/>
          </a:xfrm>
          <a:prstGeom prst="rect">
            <a:avLst/>
          </a:prstGeom>
        </p:spPr>
      </p:pic>
      <p:sp>
        <p:nvSpPr>
          <p:cNvPr id="2" name="TextBox 1">
            <a:extLst>
              <a:ext uri="{FF2B5EF4-FFF2-40B4-BE49-F238E27FC236}">
                <a16:creationId xmlns:a16="http://schemas.microsoft.com/office/drawing/2014/main" id="{854BE3D9-62A8-E443-6AA3-89D494226179}"/>
              </a:ext>
            </a:extLst>
          </p:cNvPr>
          <p:cNvSpPr txBox="1"/>
          <p:nvPr/>
        </p:nvSpPr>
        <p:spPr>
          <a:xfrm>
            <a:off x="1938728" y="1192192"/>
            <a:ext cx="7906231" cy="46166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sz="2400" dirty="0">
                <a:solidFill>
                  <a:schemeClr val="accent1">
                    <a:lumMod val="75000"/>
                  </a:schemeClr>
                </a:solidFill>
              </a:rPr>
              <a:t>الإنذار</a:t>
            </a:r>
            <a:r>
              <a:rPr kumimoji="0" lang="ar-EG" sz="2400" b="0" i="0" u="none" strike="noStrike" cap="none" spc="0" normalizeH="0" baseline="0" dirty="0">
                <a:ln>
                  <a:noFill/>
                </a:ln>
                <a:solidFill>
                  <a:schemeClr val="accent1">
                    <a:lumMod val="75000"/>
                  </a:schemeClr>
                </a:solidFill>
                <a:effectLst/>
                <a:uFillTx/>
                <a:latin typeface="Calibri"/>
                <a:ea typeface="Calibri"/>
                <a:cs typeface="Calibri"/>
                <a:sym typeface="Calibri"/>
              </a:rPr>
              <a:t>: حالات جماعية لوفيات غير مُبررة</a:t>
            </a:r>
            <a:endParaRPr kumimoji="0" lang="en-US" sz="2400" b="0"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385E1DBC-F1DB-11A9-3FC6-4761B4CC3716}"/>
              </a:ext>
            </a:extLst>
          </p:cNvPr>
          <p:cNvSpPr txBox="1"/>
          <p:nvPr/>
        </p:nvSpPr>
        <p:spPr>
          <a:xfrm>
            <a:off x="1454045" y="2592534"/>
            <a:ext cx="1601640" cy="52321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sz="1400" dirty="0">
                <a:solidFill>
                  <a:schemeClr val="accent1">
                    <a:lumMod val="75000"/>
                  </a:schemeClr>
                </a:solidFill>
              </a:rPr>
              <a:t>الجنازة في بلدة تيه، </a:t>
            </a:r>
          </a:p>
          <a:p>
            <a:pPr marL="0" marR="0" indent="0" algn="r" defTabSz="914400" fontAlgn="auto" latinLnBrk="0" hangingPunct="0">
              <a:lnSpc>
                <a:spcPct val="100000"/>
              </a:lnSpc>
              <a:spcBef>
                <a:spcPts val="0"/>
              </a:spcBef>
              <a:spcAft>
                <a:spcPts val="0"/>
              </a:spcAft>
              <a:buClrTx/>
              <a:buSzTx/>
              <a:buFontTx/>
              <a:buNone/>
              <a:tabLst/>
            </a:pPr>
            <a:r>
              <a:rPr lang="ar-EG" sz="1400" dirty="0">
                <a:solidFill>
                  <a:schemeClr val="accent1">
                    <a:lumMod val="75000"/>
                  </a:schemeClr>
                </a:solidFill>
              </a:rPr>
              <a:t>مقاطعة سينوي</a:t>
            </a:r>
            <a:endParaRPr kumimoji="0" lang="en-US" sz="1400" b="0"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17593435-F384-E62A-8AF4-CB3E9869FD2A}"/>
              </a:ext>
            </a:extLst>
          </p:cNvPr>
          <p:cNvSpPr txBox="1"/>
          <p:nvPr/>
        </p:nvSpPr>
        <p:spPr>
          <a:xfrm>
            <a:off x="4101747" y="2247028"/>
            <a:ext cx="1601640" cy="523218"/>
          </a:xfrm>
          <a:prstGeom prst="rect">
            <a:avLst/>
          </a:prstGeom>
          <a:solidFill>
            <a:schemeClr val="bg1"/>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sz="1400" dirty="0">
                <a:solidFill>
                  <a:schemeClr val="accent1">
                    <a:lumMod val="75000"/>
                  </a:schemeClr>
                </a:solidFill>
              </a:rPr>
              <a:t>فريق الاستجابة</a:t>
            </a:r>
          </a:p>
          <a:p>
            <a:pPr marL="0" marR="0" indent="0" algn="r" defTabSz="914400" fontAlgn="auto" latinLnBrk="0" hangingPunct="0">
              <a:lnSpc>
                <a:spcPct val="100000"/>
              </a:lnSpc>
              <a:spcBef>
                <a:spcPts val="0"/>
              </a:spcBef>
              <a:spcAft>
                <a:spcPts val="0"/>
              </a:spcAft>
              <a:buClrTx/>
              <a:buSzTx/>
              <a:buFontTx/>
              <a:buNone/>
              <a:tabLst/>
            </a:pPr>
            <a:r>
              <a:rPr lang="ar-EG" sz="1400" dirty="0">
                <a:solidFill>
                  <a:schemeClr val="accent1">
                    <a:lumMod val="75000"/>
                  </a:schemeClr>
                </a:solidFill>
              </a:rPr>
              <a:t>السريعة</a:t>
            </a:r>
            <a:endParaRPr kumimoji="0" lang="en-US" sz="1400" b="0"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3DAF8221-57EB-3E94-5853-866AD2CC6765}"/>
              </a:ext>
            </a:extLst>
          </p:cNvPr>
          <p:cNvSpPr txBox="1"/>
          <p:nvPr/>
        </p:nvSpPr>
        <p:spPr>
          <a:xfrm>
            <a:off x="5116010" y="2944053"/>
            <a:ext cx="4134781" cy="830995"/>
          </a:xfrm>
          <a:prstGeom prst="rect">
            <a:avLst/>
          </a:prstGeom>
          <a:solidFill>
            <a:schemeClr val="bg1"/>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sz="1600" dirty="0">
                <a:solidFill>
                  <a:schemeClr val="accent1">
                    <a:lumMod val="75000"/>
                  </a:schemeClr>
                </a:solidFill>
              </a:rPr>
              <a:t>مراجعة الحالات، الملاحظات الطبية، التشريح، التدبير العلاجي للحالات، تتبع المخالطين، عينات بيولوجية، عينات من الأطعمة والمشروبات، دراسة الحالة والشواهد</a:t>
            </a:r>
            <a:endParaRPr kumimoji="0" lang="en-US" sz="1600" b="0"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31675ED8-5EF9-F803-3988-655E10F14FCF}"/>
              </a:ext>
            </a:extLst>
          </p:cNvPr>
          <p:cNvSpPr txBox="1"/>
          <p:nvPr/>
        </p:nvSpPr>
        <p:spPr>
          <a:xfrm>
            <a:off x="1735390" y="4553732"/>
            <a:ext cx="1601640" cy="307775"/>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400" dirty="0">
                <a:solidFill>
                  <a:schemeClr val="accent1">
                    <a:lumMod val="75000"/>
                  </a:schemeClr>
                </a:solidFill>
              </a:rPr>
              <a:t>نيسان/ أبريل</a:t>
            </a:r>
            <a:endParaRPr kumimoji="0" lang="en-US" sz="1400" b="0"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784B34F8-8A17-3F13-DEBE-33C437A0939A}"/>
              </a:ext>
            </a:extLst>
          </p:cNvPr>
          <p:cNvSpPr txBox="1"/>
          <p:nvPr/>
        </p:nvSpPr>
        <p:spPr>
          <a:xfrm>
            <a:off x="7061672" y="4553731"/>
            <a:ext cx="1601640" cy="307775"/>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400" dirty="0">
                <a:solidFill>
                  <a:schemeClr val="accent1">
                    <a:lumMod val="75000"/>
                  </a:schemeClr>
                </a:solidFill>
              </a:rPr>
              <a:t>أيار/ مايو</a:t>
            </a:r>
            <a:endParaRPr kumimoji="0" lang="en-US" sz="1400" b="0"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10" name="TextBox 9">
            <a:extLst>
              <a:ext uri="{FF2B5EF4-FFF2-40B4-BE49-F238E27FC236}">
                <a16:creationId xmlns:a16="http://schemas.microsoft.com/office/drawing/2014/main" id="{A3F6BA50-BEA4-B09B-7A78-C8095FF47802}"/>
              </a:ext>
            </a:extLst>
          </p:cNvPr>
          <p:cNvSpPr txBox="1"/>
          <p:nvPr/>
        </p:nvSpPr>
        <p:spPr>
          <a:xfrm>
            <a:off x="3183038" y="5134397"/>
            <a:ext cx="1057604" cy="523218"/>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400" b="1" dirty="0">
                <a:solidFill>
                  <a:schemeClr val="accent1">
                    <a:lumMod val="75000"/>
                  </a:schemeClr>
                </a:solidFill>
              </a:rPr>
              <a:t>14 حالةً</a:t>
            </a:r>
          </a:p>
          <a:p>
            <a:pPr marL="0" marR="0" indent="0" algn="ctr" defTabSz="914400" fontAlgn="auto" latinLnBrk="0" hangingPunct="0">
              <a:lnSpc>
                <a:spcPct val="100000"/>
              </a:lnSpc>
              <a:spcBef>
                <a:spcPts val="0"/>
              </a:spcBef>
              <a:spcAft>
                <a:spcPts val="0"/>
              </a:spcAft>
              <a:buClrTx/>
              <a:buSzTx/>
              <a:buFontTx/>
              <a:buNone/>
              <a:tabLst/>
            </a:pPr>
            <a:r>
              <a:rPr kumimoji="0" lang="ar-EG" sz="1400" b="1" i="0" u="none" strike="noStrike" cap="none" spc="0" normalizeH="0" baseline="0" dirty="0">
                <a:ln>
                  <a:noFill/>
                </a:ln>
                <a:solidFill>
                  <a:schemeClr val="accent1">
                    <a:lumMod val="75000"/>
                  </a:schemeClr>
                </a:solidFill>
                <a:effectLst/>
                <a:uFillTx/>
                <a:latin typeface="Calibri"/>
                <a:ea typeface="Calibri"/>
                <a:cs typeface="Calibri"/>
                <a:sym typeface="Calibri"/>
              </a:rPr>
              <a:t>8 و</a:t>
            </a:r>
            <a:r>
              <a:rPr lang="ar-EG" sz="1400" b="1" dirty="0">
                <a:solidFill>
                  <a:schemeClr val="accent1">
                    <a:lumMod val="75000"/>
                  </a:schemeClr>
                </a:solidFill>
              </a:rPr>
              <a:t>فيات</a:t>
            </a:r>
            <a:endParaRPr kumimoji="0" lang="en-US" sz="14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11" name="TextBox 10">
            <a:extLst>
              <a:ext uri="{FF2B5EF4-FFF2-40B4-BE49-F238E27FC236}">
                <a16:creationId xmlns:a16="http://schemas.microsoft.com/office/drawing/2014/main" id="{5C97A251-C42F-309E-C8F2-40B6A4201535}"/>
              </a:ext>
            </a:extLst>
          </p:cNvPr>
          <p:cNvSpPr txBox="1"/>
          <p:nvPr/>
        </p:nvSpPr>
        <p:spPr>
          <a:xfrm>
            <a:off x="4373765" y="5109333"/>
            <a:ext cx="1193658" cy="1169549"/>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400" b="1" dirty="0">
                <a:solidFill>
                  <a:schemeClr val="accent1">
                    <a:lumMod val="75000"/>
                  </a:schemeClr>
                </a:solidFill>
              </a:rPr>
              <a:t>20 حالة، 11 وفاة في سينوي</a:t>
            </a:r>
          </a:p>
          <a:p>
            <a:pPr marL="0" marR="0" indent="0" algn="ctr" defTabSz="914400" fontAlgn="auto" latinLnBrk="0" hangingPunct="0">
              <a:lnSpc>
                <a:spcPct val="100000"/>
              </a:lnSpc>
              <a:spcBef>
                <a:spcPts val="0"/>
              </a:spcBef>
              <a:spcAft>
                <a:spcPts val="0"/>
              </a:spcAft>
              <a:buClrTx/>
              <a:buSzTx/>
              <a:buFontTx/>
              <a:buNone/>
              <a:tabLst/>
            </a:pPr>
            <a:r>
              <a:rPr kumimoji="0" lang="ar-EG" sz="1400" b="1" i="0" u="none" strike="noStrike" cap="none" spc="0" normalizeH="0" baseline="0" dirty="0">
                <a:ln>
                  <a:noFill/>
                </a:ln>
                <a:solidFill>
                  <a:schemeClr val="accent1">
                    <a:lumMod val="75000"/>
                  </a:schemeClr>
                </a:solidFill>
                <a:effectLst/>
                <a:uFillTx/>
                <a:latin typeface="Calibri"/>
                <a:ea typeface="Calibri"/>
                <a:cs typeface="Calibri"/>
                <a:sym typeface="Calibri"/>
              </a:rPr>
              <a:t>وفاة واحدة في مقاطعة </a:t>
            </a:r>
            <a:r>
              <a:rPr kumimoji="0" lang="ar-EG" sz="1400" b="1" i="0" u="none" strike="noStrike" cap="none" spc="0" normalizeH="0" baseline="0" dirty="0" err="1">
                <a:ln>
                  <a:noFill/>
                </a:ln>
                <a:solidFill>
                  <a:schemeClr val="accent1">
                    <a:lumMod val="75000"/>
                  </a:schemeClr>
                </a:solidFill>
                <a:effectLst/>
                <a:uFillTx/>
                <a:latin typeface="Calibri"/>
                <a:ea typeface="Calibri"/>
                <a:cs typeface="Calibri"/>
                <a:sym typeface="Calibri"/>
              </a:rPr>
              <a:t>مونتسيرات</a:t>
            </a:r>
            <a:endParaRPr kumimoji="0" lang="en-US" sz="14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12" name="TextBox 11">
            <a:extLst>
              <a:ext uri="{FF2B5EF4-FFF2-40B4-BE49-F238E27FC236}">
                <a16:creationId xmlns:a16="http://schemas.microsoft.com/office/drawing/2014/main" id="{D08BFBBC-375F-963E-F100-ABF5CFDBCABA}"/>
              </a:ext>
            </a:extLst>
          </p:cNvPr>
          <p:cNvSpPr txBox="1"/>
          <p:nvPr/>
        </p:nvSpPr>
        <p:spPr>
          <a:xfrm>
            <a:off x="6206933" y="5299253"/>
            <a:ext cx="1057604" cy="738662"/>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400" b="1" dirty="0">
                <a:solidFill>
                  <a:schemeClr val="accent1">
                    <a:lumMod val="75000"/>
                  </a:schemeClr>
                </a:solidFill>
              </a:rPr>
              <a:t>وفاة واحدة في مقاطعة غراند باسا</a:t>
            </a:r>
            <a:endParaRPr kumimoji="0" lang="en-US" sz="14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13" name="TextBox 12">
            <a:extLst>
              <a:ext uri="{FF2B5EF4-FFF2-40B4-BE49-F238E27FC236}">
                <a16:creationId xmlns:a16="http://schemas.microsoft.com/office/drawing/2014/main" id="{B1F64AA9-F823-303F-1D3A-A7E280B8730C}"/>
              </a:ext>
            </a:extLst>
          </p:cNvPr>
          <p:cNvSpPr txBox="1"/>
          <p:nvPr/>
        </p:nvSpPr>
        <p:spPr>
          <a:xfrm>
            <a:off x="8252749" y="5241784"/>
            <a:ext cx="1988947" cy="307775"/>
          </a:xfrm>
          <a:prstGeom prst="rect">
            <a:avLst/>
          </a:prstGeom>
          <a:solidFill>
            <a:schemeClr val="bg1"/>
          </a:solidFill>
          <a:ln w="127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400" b="1" dirty="0">
                <a:solidFill>
                  <a:schemeClr val="accent1">
                    <a:lumMod val="75000"/>
                  </a:schemeClr>
                </a:solidFill>
              </a:rPr>
              <a:t>آخر حالة أُدخلت المستشفى</a:t>
            </a:r>
            <a:endParaRPr kumimoji="0" lang="en-US" sz="14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14" name="TextBox 13">
            <a:extLst>
              <a:ext uri="{FF2B5EF4-FFF2-40B4-BE49-F238E27FC236}">
                <a16:creationId xmlns:a16="http://schemas.microsoft.com/office/drawing/2014/main" id="{C8E49BAD-B6CE-0F2F-EDE4-5F795E6F1047}"/>
              </a:ext>
            </a:extLst>
          </p:cNvPr>
          <p:cNvSpPr txBox="1"/>
          <p:nvPr/>
        </p:nvSpPr>
        <p:spPr>
          <a:xfrm>
            <a:off x="3316612" y="2323972"/>
            <a:ext cx="709407" cy="369330"/>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800" b="1" i="0" u="none" strike="noStrike" cap="none" spc="0" normalizeH="0" baseline="0" dirty="0">
                <a:ln>
                  <a:noFill/>
                </a:ln>
                <a:solidFill>
                  <a:schemeClr val="accent2"/>
                </a:solidFill>
                <a:effectLst/>
                <a:uFillTx/>
                <a:latin typeface="Calibri"/>
                <a:ea typeface="Calibri"/>
                <a:cs typeface="Calibri"/>
                <a:sym typeface="Calibri"/>
              </a:rPr>
              <a:t>الإنذار</a:t>
            </a:r>
            <a:endParaRPr kumimoji="0" lang="en-US" sz="1800" b="1" i="0" u="none" strike="noStrike" cap="none" spc="0" normalizeH="0" baseline="0" dirty="0">
              <a:ln>
                <a:noFill/>
              </a:ln>
              <a:solidFill>
                <a:schemeClr val="accent2"/>
              </a:solidFill>
              <a:effectLst/>
              <a:uFillTx/>
              <a:latin typeface="Calibri"/>
              <a:ea typeface="Calibri"/>
              <a:cs typeface="Calibri"/>
              <a:sym typeface="Calibri"/>
            </a:endParaRPr>
          </a:p>
        </p:txBody>
      </p:sp>
    </p:spTree>
    <p:extLst>
      <p:ext uri="{BB962C8B-B14F-4D97-AF65-F5344CB8AC3E}">
        <p14:creationId xmlns:p14="http://schemas.microsoft.com/office/powerpoint/2010/main" val="409255180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1139253" y="4080145"/>
            <a:ext cx="9701686" cy="1796002"/>
          </a:xfrm>
          <a:prstGeom prst="rect">
            <a:avLst/>
          </a:prstGeom>
        </p:spPr>
        <p:txBody>
          <a:bodyPr rtlCol="1">
            <a:normAutofit/>
          </a:bodyPr>
          <a:lstStyle/>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أسئلة حول الوضع/ </a:t>
            </a:r>
            <a:r>
              <a:rPr lang="ar">
                <a:solidFill>
                  <a:srgbClr val="10253F"/>
                </a:solidFill>
                <a:latin typeface="Sakkal Majalla" panose="02000000000000000000" pitchFamily="2" charset="-78"/>
                <a:ea typeface="Arial"/>
                <a:cs typeface="Sakkal Majalla" panose="02000000000000000000" pitchFamily="2" charset="-78"/>
                <a:sym typeface="Calibri"/>
              </a:rPr>
              <a:t>المرض</a:t>
            </a: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a:latin typeface="Sakkal Majalla" panose="02000000000000000000" pitchFamily="2" charset="-78"/>
                <a:ea typeface="Arial"/>
                <a:cs typeface="Sakkal Majalla" panose="02000000000000000000" pitchFamily="2" charset="-78"/>
                <a:sym typeface="Calibri"/>
              </a:rPr>
              <a:t>الأسئلة المرتبطة بالخصائص الوبائية/ المنشأ</a:t>
            </a: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a:latin typeface="Sakkal Majalla" panose="02000000000000000000" pitchFamily="2" charset="-78"/>
                <a:ea typeface="Arial"/>
                <a:cs typeface="Sakkal Majalla" panose="02000000000000000000" pitchFamily="2" charset="-78"/>
                <a:sym typeface="Calibri"/>
              </a:rPr>
              <a:t>الأسئلة المرتبطة بتقييم المخاطر</a:t>
            </a:r>
            <a:endParaRPr lang="fr-FR" dirty="0">
              <a:latin typeface="Sakkal Majalla" panose="02000000000000000000" pitchFamily="2" charset="-78"/>
              <a:ea typeface="Arial"/>
              <a:cs typeface="Sakkal Majalla" panose="02000000000000000000" pitchFamily="2" charset="-78"/>
              <a:sym typeface="Calibri"/>
            </a:endParaRPr>
          </a:p>
        </p:txBody>
      </p:sp>
      <p:sp>
        <p:nvSpPr>
          <p:cNvPr id="321" name="TextBox 5"/>
          <p:cNvSpPr txBox="1"/>
          <p:nvPr/>
        </p:nvSpPr>
        <p:spPr>
          <a:xfrm>
            <a:off x="1" y="0"/>
            <a:ext cx="747724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استخلاص المعلومات من الخطوة 1 (1)</a:t>
            </a:r>
          </a:p>
        </p:txBody>
      </p:sp>
      <p:sp>
        <p:nvSpPr>
          <p:cNvPr id="3" name="Rectangle 2"/>
          <p:cNvSpPr/>
          <p:nvPr/>
        </p:nvSpPr>
        <p:spPr>
          <a:xfrm>
            <a:off x="9266206" y="3334276"/>
            <a:ext cx="2021387" cy="490904"/>
          </a:xfrm>
          <a:prstGeom prst="rect">
            <a:avLst/>
          </a:prstGeom>
        </p:spPr>
        <p:txBody>
          <a:bodyPr wrap="none" rtlCol="1">
            <a:spAutoFit/>
          </a:bodyPr>
          <a:lstStyle/>
          <a:p>
            <a:pPr marL="16933" algn="ctr"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1أ: </a:t>
            </a:r>
          </a:p>
        </p:txBody>
      </p:sp>
      <p:sp>
        <p:nvSpPr>
          <p:cNvPr id="4" name="Rectangle 3"/>
          <p:cNvSpPr/>
          <p:nvPr/>
        </p:nvSpPr>
        <p:spPr>
          <a:xfrm>
            <a:off x="535806" y="1633967"/>
            <a:ext cx="10751787" cy="830997"/>
          </a:xfrm>
          <a:prstGeom prst="rect">
            <a:avLst/>
          </a:prstGeom>
        </p:spPr>
        <p:txBody>
          <a:bodyPr wrap="square" rtlCol="1">
            <a:spAutoFit/>
          </a:bodyPr>
          <a:lstStyle/>
          <a:p>
            <a:pPr marL="307975" lvl="0" indent="-307975" rtl="1">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b="1">
                <a:solidFill>
                  <a:srgbClr val="65A000"/>
                </a:solidFill>
                <a:latin typeface="Sakkal Majalla" panose="02000000000000000000" pitchFamily="2" charset="-78"/>
                <a:ea typeface="Arial"/>
                <a:cs typeface="Sakkal Majalla" panose="02000000000000000000" pitchFamily="2" charset="-78"/>
              </a:rPr>
              <a:t>السؤال 1أ: </a:t>
            </a:r>
            <a:r>
              <a:rPr lang="ar">
                <a:latin typeface="Sakkal Majalla" panose="02000000000000000000" pitchFamily="2" charset="-78"/>
                <a:ea typeface="Arial"/>
                <a:cs typeface="Sakkal Majalla" panose="02000000000000000000" pitchFamily="2" charset="-78"/>
              </a:rPr>
              <a:t>في ضوء هذه المعلومات، ما الأسئلة التالية التي تود أن تطرحها؟ اذكرها (الهدف: الحد الأدنى من المعلومات لاتخاذ الإجراءات اللازمة)</a:t>
            </a:r>
          </a:p>
        </p:txBody>
      </p:sp>
    </p:spTree>
  </p:cSld>
  <p:clrMapOvr>
    <a:masterClrMapping/>
  </p:clrMapOvr>
  <p:transition spd="med"/>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723870"/>
            <a:ext cx="11542426" cy="3642610"/>
          </a:xfrm>
          <a:prstGeom prst="rect">
            <a:avLst/>
          </a:prstGeom>
          <a:solidFill>
            <a:schemeClr val="accent5">
              <a:lumMod val="20000"/>
              <a:lumOff val="80000"/>
            </a:schemeClr>
          </a:solidFill>
        </p:spPr>
        <p:txBody>
          <a:bodyPr rtlCol="1">
            <a:noAutofit/>
          </a:bodyPr>
          <a:lstStyle/>
          <a:p>
            <a:pPr rtl="1"/>
            <a:r>
              <a:rPr lang="ar" b="1" dirty="0">
                <a:latin typeface="Sakkal Majalla" panose="02000000000000000000" pitchFamily="2" charset="-78"/>
                <a:cs typeface="Sakkal Majalla" panose="02000000000000000000" pitchFamily="2" charset="-78"/>
              </a:rPr>
              <a:t>تضمنت ردود وزارة الصحة الآتي:</a:t>
            </a:r>
            <a:endParaRPr lang="fr-FR" b="1" dirty="0">
              <a:latin typeface="Sakkal Majalla" panose="02000000000000000000" pitchFamily="2" charset="-78"/>
              <a:cs typeface="Sakkal Majalla" panose="02000000000000000000" pitchFamily="2" charset="-78"/>
            </a:endParaRPr>
          </a:p>
          <a:p>
            <a:pPr marL="342900" lvl="0" indent="-342900" rtl="1">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قُدمت الوقاية الكيميائية إلى جميع المخالطين.</a:t>
            </a:r>
            <a:endParaRPr lang="fr-FR" dirty="0">
              <a:latin typeface="Sakkal Majalla" panose="02000000000000000000" pitchFamily="2" charset="-78"/>
              <a:cs typeface="Sakkal Majalla" panose="02000000000000000000" pitchFamily="2" charset="-78"/>
            </a:endParaRPr>
          </a:p>
          <a:p>
            <a:pPr marL="342900" lvl="0" indent="-342900" rtl="1">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لم يُشر إلى التطعيم بسبب التأخير لمدة طويلة بين الحدث والإفصاح عن النتائج.</a:t>
            </a:r>
            <a:endParaRPr lang="fr-FR" dirty="0">
              <a:latin typeface="Sakkal Majalla" panose="02000000000000000000" pitchFamily="2" charset="-78"/>
              <a:cs typeface="Sakkal Majalla" panose="02000000000000000000" pitchFamily="2" charset="-78"/>
            </a:endParaRPr>
          </a:p>
          <a:p>
            <a:pPr marL="342900" lvl="0" indent="-342900" rtl="1">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لم يُشر إلى التطعيم ضد المكورات السحائية C في سيوات.</a:t>
            </a:r>
            <a:endParaRPr lang="fr-FR" dirty="0">
              <a:latin typeface="Sakkal Majalla" panose="02000000000000000000" pitchFamily="2" charset="-78"/>
              <a:cs typeface="Sakkal Majalla" panose="02000000000000000000" pitchFamily="2" charset="-78"/>
            </a:endParaRPr>
          </a:p>
          <a:p>
            <a:pPr marL="342900" lvl="0" indent="-342900" rtl="1">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عُزلت هذه السلالة لأول مرة في النيجر في عام 2016، وهي سلالة شديدة الضراوة.</a:t>
            </a:r>
            <a:endParaRPr lang="fr-FR" dirty="0">
              <a:latin typeface="Sakkal Majalla" panose="02000000000000000000" pitchFamily="2" charset="-78"/>
              <a:cs typeface="Sakkal Majalla" panose="02000000000000000000" pitchFamily="2" charset="-78"/>
            </a:endParaRPr>
          </a:p>
          <a:p>
            <a:pPr marL="342900" lvl="0" indent="-342900" rtl="1">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لم يتح الاستقصاء إمكانية فهم المسارات الدقيقة لانتقال المرض لأنها وُجهت على الفور نحو التسمم الغذائي. وتجاهلنا الكم الكبير للحالات الأولية المشتركة التي تحدث خلال مدة زمنية قصيرة (المراقص، والأدخنة، وغيرها)</a:t>
            </a:r>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4616971" cy="569387"/>
          </a:xfrm>
          <a:prstGeom prst="rect">
            <a:avLst/>
          </a:prstGeom>
        </p:spPr>
        <p:txBody>
          <a:bodyPr wrap="square" rtlCol="1">
            <a:spAutoFit/>
          </a:bodyPr>
          <a:lstStyle/>
          <a:p>
            <a:pPr defTabSz="914400" rtl="1" hangingPunct="0">
              <a:lnSpc>
                <a:spcPct val="100000"/>
              </a:lnSpc>
            </a:pPr>
            <a:r>
              <a:rPr lang="ar" sz="3100" b="1">
                <a:latin typeface="Sakkal Majalla" panose="02000000000000000000" pitchFamily="2" charset="-78"/>
                <a:ea typeface="Source Sans Pro Bold"/>
                <a:cs typeface="Sakkal Majalla" panose="02000000000000000000" pitchFamily="2" charset="-78"/>
              </a:rPr>
              <a:t>الخاتمة (3)</a:t>
            </a:r>
            <a:endParaRPr sz="3100"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1763808406"/>
      </p:ext>
    </p:extLst>
  </p:cSld>
  <p:clrMapOvr>
    <a:masterClrMapping/>
  </p:clrMapOvr>
  <p:transition spd="med"/>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1672" y="654011"/>
            <a:ext cx="2867891" cy="1146575"/>
          </a:xfrm>
        </p:spPr>
        <p:txBody>
          <a:bodyPr rtlCol="1">
            <a:noAutofit/>
          </a:bodyPr>
          <a:lstStyle/>
          <a:p>
            <a:pPr algn="ctr" rtl="1"/>
            <a:r>
              <a:rPr lang="ar" b="1" dirty="0">
                <a:solidFill>
                  <a:schemeClr val="bg1"/>
                </a:solidFill>
                <a:latin typeface="Sakkal Majalla" panose="02000000000000000000" pitchFamily="2" charset="-78"/>
                <a:cs typeface="Sakkal Majalla" panose="02000000000000000000" pitchFamily="2" charset="-78"/>
              </a:rPr>
              <a:t>موارد إضافية للاطلاع:</a:t>
            </a:r>
            <a:br>
              <a:rPr lang="fr-FR" dirty="0">
                <a:solidFill>
                  <a:schemeClr val="bg1"/>
                </a:solidFill>
                <a:latin typeface="Sakkal Majalla" panose="02000000000000000000" pitchFamily="2" charset="-78"/>
                <a:cs typeface="Sakkal Majalla" panose="02000000000000000000" pitchFamily="2" charset="-78"/>
              </a:rPr>
            </a:br>
            <a:endParaRPr lang="en-US" dirty="0">
              <a:solidFill>
                <a:schemeClr val="bg1"/>
              </a:solidFill>
              <a:latin typeface="Sakkal Majalla" panose="02000000000000000000" pitchFamily="2" charset="-78"/>
              <a:cs typeface="Sakkal Majalla" panose="02000000000000000000" pitchFamily="2" charset="-78"/>
            </a:endParaRPr>
          </a:p>
        </p:txBody>
      </p:sp>
      <p:sp>
        <p:nvSpPr>
          <p:cNvPr id="3" name="Espace réservé du texte 2"/>
          <p:cNvSpPr>
            <a:spLocks noGrp="1"/>
          </p:cNvSpPr>
          <p:nvPr>
            <p:ph type="body" idx="1"/>
          </p:nvPr>
        </p:nvSpPr>
        <p:spPr/>
        <p:txBody>
          <a:bodyPr rtlCol="1">
            <a:normAutofit fontScale="92500"/>
          </a:bodyPr>
          <a:lstStyle/>
          <a:p>
            <a:pPr rtl="1"/>
            <a:r>
              <a:rPr lang="ar" b="1" i="1"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rtl="1"/>
            <a:r>
              <a:rPr lang="ar" i="1" dirty="0">
                <a:solidFill>
                  <a:srgbClr val="C00000"/>
                </a:solidFill>
                <a:latin typeface="Sakkal Majalla" panose="02000000000000000000" pitchFamily="2" charset="-78"/>
                <a:cs typeface="Sakkal Majalla" panose="02000000000000000000" pitchFamily="2" charset="-78"/>
              </a:rPr>
              <a:t>لمزيد من القراءات حول هذه الحلقة</a:t>
            </a:r>
            <a:r>
              <a:rPr lang="ar-EG" i="1" dirty="0">
                <a:solidFill>
                  <a:srgbClr val="C00000"/>
                </a:solidFill>
                <a:latin typeface="Sakkal Majalla" panose="02000000000000000000" pitchFamily="2" charset="-78"/>
                <a:cs typeface="Sakkal Majalla" panose="02000000000000000000" pitchFamily="2" charset="-78"/>
              </a:rPr>
              <a:t>،</a:t>
            </a:r>
            <a:r>
              <a:rPr lang="ar" i="1" dirty="0">
                <a:solidFill>
                  <a:srgbClr val="C00000"/>
                </a:solidFill>
                <a:latin typeface="Sakkal Majalla" panose="02000000000000000000" pitchFamily="2" charset="-78"/>
                <a:cs typeface="Sakkal Majalla" panose="02000000000000000000" pitchFamily="2" charset="-78"/>
              </a:rPr>
              <a:t> يرجى الاطلاع على الآتي: </a:t>
            </a:r>
            <a:endParaRPr lang="fr-FR" i="1" dirty="0">
              <a:solidFill>
                <a:srgbClr val="C00000"/>
              </a:solidFill>
              <a:latin typeface="Sakkal Majalla" panose="02000000000000000000" pitchFamily="2" charset="-78"/>
              <a:cs typeface="Sakkal Majalla" panose="02000000000000000000" pitchFamily="2" charset="-78"/>
            </a:endParaRPr>
          </a:p>
          <a:p>
            <a:pPr algn="l" rtl="1"/>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algn="l" rtl="1"/>
            <a:r>
              <a:rPr lang="ar" dirty="0">
                <a:latin typeface="Sakkal Majalla" panose="02000000000000000000" pitchFamily="2" charset="-78"/>
                <a:cs typeface="Sakkal Majalla" panose="02000000000000000000" pitchFamily="2" charset="-78"/>
              </a:rPr>
              <a:t>Bozio CH, Vuong J, Dokubo EK, Fallah MP, McNamara LA, Potts CC, Doedeh J,Gbanya M, Retchless AC, Patel JC, Clark TA, Kohar H, Nagbe T, Clement P,Katawera V, Mahmoud N, Djingarey HM, Perrocheau A, Naidoo D, Stone M, George RN, Williams D, Gasasira A, Nyenswah T, Wang X, Fox LM; Liberian Meningococcal Disease Outbreak Response Team. Outbreak of Neisseria meningitidis serogroup C outside the meningitis belt-Liberia, 2017: an epidemiological and laboratory investigation. Lancet Infect Dis. 2018 Dec;18(12):1360-1367. doi: 10.1016/S1473-3099(18)30476-6. Epub 2018 Oct 15. PMID: 30337259; PMCID: PMC6545567.</a:t>
            </a:r>
            <a:endParaRPr lang="fr-FR" dirty="0">
              <a:latin typeface="Sakkal Majalla" panose="02000000000000000000" pitchFamily="2" charset="-78"/>
              <a:cs typeface="Sakkal Majalla" panose="02000000000000000000" pitchFamily="2" charset="-78"/>
            </a:endParaRPr>
          </a:p>
          <a:p>
            <a:pPr algn="l" rtl="1"/>
            <a:r>
              <a:rPr lang="ar" i="1"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algn="l" rtl="1"/>
            <a:r>
              <a:rPr lang="ar" dirty="0">
                <a:latin typeface="Sakkal Majalla" panose="02000000000000000000" pitchFamily="2" charset="-78"/>
                <a:cs typeface="Sakkal Majalla" panose="02000000000000000000" pitchFamily="2" charset="-78"/>
              </a:rPr>
              <a:t>Perrocheau A, Jephcott F, Asgari-Jirhanden N, Greig J, Peyraud N, Tempowski J. Investigating outbreaks of initially unknown aetiology in complex settings: findings and recommendations from 10 case studies. Int Health. 2023 Jan 11:ihac088. doi: 10.1093/inthealth/ihac088. Epub ahead of print. PMID: 36630891.</a:t>
            </a:r>
            <a:endParaRPr lang="fr-FR" dirty="0">
              <a:latin typeface="Sakkal Majalla" panose="02000000000000000000" pitchFamily="2" charset="-78"/>
              <a:cs typeface="Sakkal Majalla" panose="02000000000000000000" pitchFamily="2" charset="-78"/>
            </a:endParaRPr>
          </a:p>
          <a:p>
            <a:pPr rtl="1"/>
            <a:endParaRPr lang="en-US"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073881673"/>
      </p:ext>
    </p:extLst>
  </p:cSld>
  <p:clrMapOvr>
    <a:masterClrMapping/>
  </p:clrMapOvr>
  <p:transition spd="med"/>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half" idx="1"/>
          </p:nvPr>
        </p:nvSpPr>
        <p:spPr>
          <a:xfrm>
            <a:off x="422274" y="1558924"/>
            <a:ext cx="11347451" cy="1870076"/>
          </a:xfrm>
        </p:spPr>
        <p:txBody>
          <a:bodyPr rtlCol="1">
            <a:normAutofit/>
          </a:bodyPr>
          <a:lstStyle/>
          <a:p>
            <a:pPr rtl="1"/>
            <a:r>
              <a:rPr lang="ar" sz="3200" b="1" dirty="0">
                <a:latin typeface="Sakkal Majalla" panose="02000000000000000000" pitchFamily="2" charset="-78"/>
                <a:cs typeface="Sakkal Majalla" panose="02000000000000000000" pitchFamily="2" charset="-78"/>
              </a:rPr>
              <a:t> </a:t>
            </a:r>
            <a:endParaRPr lang="fr-FR" sz="3200" dirty="0">
              <a:latin typeface="Sakkal Majalla" panose="02000000000000000000" pitchFamily="2" charset="-78"/>
              <a:cs typeface="Sakkal Majalla" panose="02000000000000000000" pitchFamily="2" charset="-78"/>
            </a:endParaRPr>
          </a:p>
          <a:p>
            <a:pPr rtl="1"/>
            <a:r>
              <a:rPr lang="en" sz="3200" b="1" i="1" dirty="0">
                <a:solidFill>
                  <a:schemeClr val="bg1"/>
                </a:solidFill>
                <a:latin typeface="Sakkal Majalla" panose="02000000000000000000" pitchFamily="2" charset="-78"/>
                <a:cs typeface="Sakkal Majalla" panose="02000000000000000000" pitchFamily="2" charset="-78"/>
              </a:rPr>
              <a:t>نشكرك على إجراء استقصاء الفاشية في سيوات بنجاح! </a:t>
            </a:r>
            <a:r>
              <a:rPr lang="ar" sz="3200" i="1" dirty="0">
                <a:latin typeface="Sakkal Majalla" panose="02000000000000000000" pitchFamily="2" charset="-78"/>
                <a:cs typeface="Sakkal Majalla" panose="02000000000000000000" pitchFamily="2" charset="-78"/>
              </a:rPr>
              <a:t> </a:t>
            </a:r>
            <a:endParaRPr lang="fr-FR" sz="3200" i="1" dirty="0">
              <a:latin typeface="Sakkal Majalla" panose="02000000000000000000" pitchFamily="2" charset="-78"/>
              <a:cs typeface="Sakkal Majalla" panose="02000000000000000000" pitchFamily="2" charset="-78"/>
            </a:endParaRPr>
          </a:p>
          <a:p>
            <a:pPr rtl="1"/>
            <a:endParaRPr lang="en-US"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0132211"/>
      </p:ext>
    </p:extLst>
  </p:cSld>
  <p:clrMapOvr>
    <a:masterClrMapping/>
  </p:clrMapOvr>
  <p:transition spd="med"/>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D29D1AB-7E84-CD1E-D14F-075ECF4C3A81}"/>
              </a:ext>
            </a:extLst>
          </p:cNvPr>
          <p:cNvSpPr txBox="1">
            <a:spLocks noGrp="1"/>
          </p:cNvSpPr>
          <p:nvPr>
            <p:ph type="body" idx="1"/>
          </p:nvPr>
        </p:nvSpPr>
        <p:spPr>
          <a:xfrm>
            <a:off x="1041435" y="825517"/>
            <a:ext cx="10109130" cy="5206965"/>
          </a:xfrm>
          <a:prstGeom prst="rect">
            <a:avLst/>
          </a:prstGeom>
        </p:spPr>
        <p:txBody>
          <a:bodyPr lIns="0" tIns="0" rIns="0" bIns="0" rtlCol="1">
            <a:normAutofit fontScale="92500" lnSpcReduction="20000"/>
          </a:bodyPr>
          <a:lstStyle/>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dirty="0"/>
          </a:p>
        </p:txBody>
      </p:sp>
      <p:sp>
        <p:nvSpPr>
          <p:cNvPr id="5" name="TextBox 4">
            <a:extLst>
              <a:ext uri="{FF2B5EF4-FFF2-40B4-BE49-F238E27FC236}">
                <a16:creationId xmlns:a16="http://schemas.microsoft.com/office/drawing/2014/main" id="{3CFE1839-6C8F-7A4F-A189-01EBBD4D1EC6}"/>
              </a:ext>
            </a:extLst>
          </p:cNvPr>
          <p:cNvSpPr txBox="1"/>
          <p:nvPr/>
        </p:nvSpPr>
        <p:spPr>
          <a:xfrm>
            <a:off x="879609" y="59670"/>
            <a:ext cx="2375131"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extLst>
      <p:ext uri="{BB962C8B-B14F-4D97-AF65-F5344CB8AC3E}">
        <p14:creationId xmlns:p14="http://schemas.microsoft.com/office/powerpoint/2010/main" val="11994593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824459" y="1760753"/>
            <a:ext cx="9701686" cy="4654071"/>
          </a:xfrm>
          <a:prstGeom prst="rect">
            <a:avLst/>
          </a:prstGeom>
        </p:spPr>
        <p:txBody>
          <a:bodyPr rtlCol="1">
            <a:normAutofit/>
          </a:bodyPr>
          <a:lstStyle/>
          <a:p>
            <a:pPr rtl="1"/>
            <a:r>
              <a:rPr lang="ar" b="1" dirty="0">
                <a:latin typeface="Sakkal Majalla" panose="02000000000000000000" pitchFamily="2" charset="-78"/>
                <a:cs typeface="Sakkal Majalla" panose="02000000000000000000" pitchFamily="2" charset="-78"/>
              </a:rPr>
              <a:t>المرض: </a:t>
            </a:r>
            <a:endParaRPr lang="fr-FR" dirty="0">
              <a:latin typeface="Sakkal Majalla" panose="02000000000000000000" pitchFamily="2" charset="-78"/>
              <a:cs typeface="Sakkal Majalla" panose="02000000000000000000" pitchFamily="2" charset="-78"/>
            </a:endParaRPr>
          </a:p>
          <a:p>
            <a:pPr marL="251459" lvl="1" indent="-251459" defTabSz="286426" rtl="1">
              <a:spcBef>
                <a:spcPts val="0"/>
              </a:spcBef>
              <a:buClr>
                <a:srgbClr val="65A000"/>
              </a:buClr>
              <a:buFont typeface="Arial"/>
              <a:buChar char="•"/>
              <a:defRPr sz="2376"/>
            </a:pPr>
            <a:r>
              <a:rPr lang="ar" dirty="0">
                <a:solidFill>
                  <a:srgbClr val="65A000"/>
                </a:solidFill>
                <a:latin typeface="Sakkal Majalla" panose="02000000000000000000" pitchFamily="2" charset="-78"/>
                <a:cs typeface="Sakkal Majalla" panose="02000000000000000000" pitchFamily="2" charset="-78"/>
              </a:rPr>
              <a:t>ما عدد الحالات التي أُبلغ عنها، وما عدد الوفيات من بينها؟ </a:t>
            </a:r>
            <a:endParaRPr lang="fr-FR" dirty="0">
              <a:solidFill>
                <a:srgbClr val="65A000"/>
              </a:solidFill>
              <a:latin typeface="Sakkal Majalla" panose="02000000000000000000" pitchFamily="2" charset="-78"/>
              <a:cs typeface="Sakkal Majalla" panose="02000000000000000000" pitchFamily="2" charset="-78"/>
            </a:endParaRPr>
          </a:p>
          <a:p>
            <a:pPr marL="144659" lvl="2" indent="0" defTabSz="286426" rtl="1">
              <a:spcBef>
                <a:spcPts val="0"/>
              </a:spcBef>
              <a:buClr>
                <a:srgbClr val="65A000"/>
              </a:buClr>
              <a:buNone/>
              <a:defRPr sz="2376"/>
            </a:pPr>
            <a:r>
              <a:rPr lang="ar" dirty="0">
                <a:latin typeface="Sakkal Majalla" panose="02000000000000000000" pitchFamily="2" charset="-78"/>
                <a:cs typeface="Sakkal Majalla" panose="02000000000000000000" pitchFamily="2" charset="-78"/>
              </a:rPr>
              <a:t>لا نحتاج فقط إلى تحديد الوفيات، ولكن جميع الحالات التي جرى التعرف عليها في تلك المرحلة</a:t>
            </a:r>
          </a:p>
          <a:p>
            <a:pPr marL="144659" lvl="2" indent="0" defTabSz="286426" rtl="1">
              <a:spcBef>
                <a:spcPts val="0"/>
              </a:spcBef>
              <a:buClr>
                <a:srgbClr val="65A000"/>
              </a:buClr>
              <a:buNone/>
              <a:defRPr sz="2376"/>
            </a:pPr>
            <a:endParaRPr lang="fr-FR" dirty="0">
              <a:latin typeface="Sakkal Majalla" panose="02000000000000000000" pitchFamily="2" charset="-78"/>
              <a:cs typeface="Sakkal Majalla" panose="02000000000000000000" pitchFamily="2" charset="-78"/>
            </a:endParaRPr>
          </a:p>
          <a:p>
            <a:pPr marL="251459" lvl="1" indent="-251459" defTabSz="286426" rtl="1">
              <a:spcBef>
                <a:spcPts val="0"/>
              </a:spcBef>
              <a:buClr>
                <a:srgbClr val="65A000"/>
              </a:buClr>
              <a:buFont typeface="Arial"/>
              <a:buChar char="•"/>
              <a:defRPr sz="2376"/>
            </a:pPr>
            <a:r>
              <a:rPr lang="ar" dirty="0">
                <a:solidFill>
                  <a:srgbClr val="65A000"/>
                </a:solidFill>
                <a:latin typeface="Sakkal Majalla" panose="02000000000000000000" pitchFamily="2" charset="-78"/>
                <a:cs typeface="Sakkal Majalla" panose="02000000000000000000" pitchFamily="2" charset="-78"/>
              </a:rPr>
              <a:t>هل هم أطفال؟ بالغون؟ مسنون؟ ذكور؟ إناث؟ </a:t>
            </a:r>
            <a:endParaRPr lang="fr-FR" dirty="0">
              <a:solidFill>
                <a:srgbClr val="65A000"/>
              </a:solidFill>
              <a:latin typeface="Sakkal Majalla" panose="02000000000000000000" pitchFamily="2" charset="-78"/>
              <a:cs typeface="Sakkal Majalla" panose="02000000000000000000" pitchFamily="2" charset="-78"/>
            </a:endParaRPr>
          </a:p>
          <a:p>
            <a:pPr marL="144659" lvl="2" indent="0" defTabSz="286426" rtl="1">
              <a:spcBef>
                <a:spcPts val="0"/>
              </a:spcBef>
              <a:buClr>
                <a:srgbClr val="65A000"/>
              </a:buClr>
              <a:buNone/>
              <a:defRPr sz="2376"/>
            </a:pPr>
            <a:r>
              <a:rPr lang="ar" dirty="0">
                <a:latin typeface="Sakkal Majalla" panose="02000000000000000000" pitchFamily="2" charset="-78"/>
                <a:cs typeface="Sakkal Majalla" panose="02000000000000000000" pitchFamily="2" charset="-78"/>
              </a:rPr>
              <a:t>هل هناك فئة عمرية أو نوع جنس أكثر تضررًا؟ يعطينا هذا فكرة عن نوع المرض الذي يمكن أن نشتبه فيه. </a:t>
            </a:r>
          </a:p>
          <a:p>
            <a:pPr marL="144659" lvl="2" indent="0" defTabSz="286426" rtl="1">
              <a:spcBef>
                <a:spcPts val="0"/>
              </a:spcBef>
              <a:buClr>
                <a:srgbClr val="65A000"/>
              </a:buClr>
              <a:buNone/>
              <a:defRPr sz="2376"/>
            </a:pPr>
            <a:endParaRPr lang="fr-FR" dirty="0">
              <a:latin typeface="Sakkal Majalla" panose="02000000000000000000" pitchFamily="2" charset="-78"/>
              <a:cs typeface="Sakkal Majalla" panose="02000000000000000000" pitchFamily="2" charset="-78"/>
            </a:endParaRPr>
          </a:p>
          <a:p>
            <a:pPr marL="251459" lvl="1" indent="-251459" defTabSz="286426" rtl="1">
              <a:spcBef>
                <a:spcPts val="0"/>
              </a:spcBef>
              <a:buClr>
                <a:srgbClr val="65A000"/>
              </a:buClr>
              <a:buFont typeface="Arial"/>
              <a:buChar char="•"/>
              <a:defRPr sz="2376"/>
            </a:pPr>
            <a:r>
              <a:rPr lang="ar" dirty="0">
                <a:solidFill>
                  <a:srgbClr val="65A000"/>
                </a:solidFill>
                <a:latin typeface="Sakkal Majalla" panose="02000000000000000000" pitchFamily="2" charset="-78"/>
                <a:cs typeface="Sakkal Majalla" panose="02000000000000000000" pitchFamily="2" charset="-78"/>
              </a:rPr>
              <a:t>ما العلامات والأعراض السريرية؟</a:t>
            </a:r>
            <a:endParaRPr lang="fr-FR" dirty="0">
              <a:solidFill>
                <a:srgbClr val="65A000"/>
              </a:solidFill>
              <a:latin typeface="Sakkal Majalla" panose="02000000000000000000" pitchFamily="2" charset="-78"/>
              <a:cs typeface="Sakkal Majalla" panose="02000000000000000000" pitchFamily="2" charset="-78"/>
            </a:endParaRPr>
          </a:p>
          <a:p>
            <a:pPr marL="144659" lvl="2" indent="0" defTabSz="286426" rtl="1">
              <a:spcBef>
                <a:spcPts val="0"/>
              </a:spcBef>
              <a:buClr>
                <a:srgbClr val="65A000"/>
              </a:buClr>
              <a:buNone/>
              <a:defRPr sz="2376"/>
            </a:pPr>
            <a:r>
              <a:rPr lang="ar" dirty="0">
                <a:latin typeface="Sakkal Majalla" panose="02000000000000000000" pitchFamily="2" charset="-78"/>
                <a:cs typeface="Sakkal Majalla" panose="02000000000000000000" pitchFamily="2" charset="-78"/>
              </a:rPr>
              <a:t>بعض الأعراض قد لا تكون مهمة بالنسبة لأخصائي الوبائيات، ولكنها بالغة الأهمية بالنسبة للطبيب السريري الذي سيدعم فريق التدخل. </a:t>
            </a:r>
            <a:endParaRPr lang="fr-FR" dirty="0">
              <a:latin typeface="Sakkal Majalla" panose="02000000000000000000" pitchFamily="2" charset="-78"/>
              <a:cs typeface="Sakkal Majalla" panose="02000000000000000000" pitchFamily="2" charset="-78"/>
            </a:endParaRPr>
          </a:p>
          <a:p>
            <a:pPr marL="0" lvl="1" indent="424338" defTabSz="286426" rtl="1">
              <a:spcBef>
                <a:spcPts val="0"/>
              </a:spcBef>
              <a:buSzTx/>
              <a:buNone/>
              <a:defRPr sz="2376"/>
            </a:pPr>
            <a:endParaRPr dirty="0">
              <a:latin typeface="Sakkal Majalla" panose="02000000000000000000" pitchFamily="2" charset="-78"/>
              <a:cs typeface="Sakkal Majalla" panose="02000000000000000000" pitchFamily="2" charset="-78"/>
            </a:endParaRPr>
          </a:p>
        </p:txBody>
      </p:sp>
      <p:sp>
        <p:nvSpPr>
          <p:cNvPr id="321" name="TextBox 5"/>
          <p:cNvSpPr txBox="1"/>
          <p:nvPr/>
        </p:nvSpPr>
        <p:spPr>
          <a:xfrm>
            <a:off x="1" y="0"/>
            <a:ext cx="7349924"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استخلاص المعلومات من الخطوة 1 (2)</a:t>
            </a:r>
          </a:p>
        </p:txBody>
      </p:sp>
      <p:sp>
        <p:nvSpPr>
          <p:cNvPr id="3" name="Rectangle 2"/>
          <p:cNvSpPr/>
          <p:nvPr/>
        </p:nvSpPr>
        <p:spPr>
          <a:xfrm>
            <a:off x="8504758" y="1115730"/>
            <a:ext cx="2021387"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1أ: </a:t>
            </a:r>
          </a:p>
        </p:txBody>
      </p:sp>
    </p:spTree>
    <p:extLst>
      <p:ext uri="{BB962C8B-B14F-4D97-AF65-F5344CB8AC3E}">
        <p14:creationId xmlns:p14="http://schemas.microsoft.com/office/powerpoint/2010/main" val="272923026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569626" y="1542803"/>
            <a:ext cx="11092722" cy="4654071"/>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المنشأ:</a:t>
            </a:r>
          </a:p>
          <a:p>
            <a:pPr rtl="1"/>
            <a:endParaRPr lang="fr-FR" sz="2000" dirty="0">
              <a:latin typeface="Sakkal Majalla" panose="02000000000000000000" pitchFamily="2" charset="-78"/>
              <a:cs typeface="Sakkal Majalla" panose="02000000000000000000" pitchFamily="2" charset="-78"/>
            </a:endParaRPr>
          </a:p>
          <a:p>
            <a:pPr marL="251459" lvl="1" indent="-251459" defTabSz="286426" rtl="1">
              <a:lnSpc>
                <a:spcPct val="110000"/>
              </a:lnSpc>
              <a:spcBef>
                <a:spcPts val="0"/>
              </a:spcBef>
              <a:buClr>
                <a:srgbClr val="65A000"/>
              </a:buClr>
              <a:buFont typeface="Arial"/>
              <a:buChar char="•"/>
              <a:defRPr sz="2376"/>
            </a:pPr>
            <a:r>
              <a:rPr lang="ar" sz="2200" dirty="0">
                <a:solidFill>
                  <a:srgbClr val="65A000"/>
                </a:solidFill>
                <a:latin typeface="Sakkal Majalla" panose="02000000000000000000" pitchFamily="2" charset="-78"/>
                <a:cs typeface="Sakkal Majalla" panose="02000000000000000000" pitchFamily="2" charset="-78"/>
              </a:rPr>
              <a:t>ما المرض الذي تُعزى إليه وفاة الشخص المتوفى، ومتى؟ </a:t>
            </a:r>
            <a:endParaRPr lang="fr-FR" sz="2200" dirty="0">
              <a:solidFill>
                <a:srgbClr val="65A000"/>
              </a:solidFill>
              <a:latin typeface="Sakkal Majalla" panose="02000000000000000000" pitchFamily="2" charset="-78"/>
              <a:cs typeface="Sakkal Majalla" panose="02000000000000000000" pitchFamily="2" charset="-78"/>
            </a:endParaRPr>
          </a:p>
          <a:p>
            <a:pPr marL="559890" lvl="1" indent="-342900" rtl="1">
              <a:buFont typeface="Courier New" panose="02070309020205020404" pitchFamily="49" charset="0"/>
              <a:buChar char="o"/>
            </a:pPr>
            <a:r>
              <a:rPr lang="ar" sz="2200" dirty="0">
                <a:latin typeface="Sakkal Majalla" panose="02000000000000000000" pitchFamily="2" charset="-78"/>
                <a:cs typeface="Sakkal Majalla" panose="02000000000000000000" pitchFamily="2" charset="-78"/>
              </a:rPr>
              <a:t>ترتبط العديد من أنواع الحمى النزفية بالحداد في بعض المجتمعات المحلية</a:t>
            </a:r>
            <a:r>
              <a:rPr lang="ar-EG" sz="2200" dirty="0">
                <a:latin typeface="Sakkal Majalla" panose="02000000000000000000" pitchFamily="2" charset="-78"/>
                <a:cs typeface="Sakkal Majalla" panose="02000000000000000000" pitchFamily="2" charset="-78"/>
              </a:rPr>
              <a:t>.</a:t>
            </a:r>
            <a:endParaRPr lang="ar" sz="2200" dirty="0">
              <a:latin typeface="Sakkal Majalla" panose="02000000000000000000" pitchFamily="2" charset="-78"/>
              <a:cs typeface="Sakkal Majalla" panose="02000000000000000000" pitchFamily="2" charset="-78"/>
            </a:endParaRPr>
          </a:p>
          <a:p>
            <a:pPr marL="559890" lvl="1" indent="-342900" rtl="1">
              <a:buFont typeface="Courier New" panose="02070309020205020404" pitchFamily="49" charset="0"/>
              <a:buChar char="o"/>
            </a:pPr>
            <a:r>
              <a:rPr lang="ar" sz="2200" dirty="0">
                <a:latin typeface="Sakkal Majalla" panose="02000000000000000000" pitchFamily="2" charset="-78"/>
                <a:cs typeface="Sakkal Majalla" panose="02000000000000000000" pitchFamily="2" charset="-78"/>
              </a:rPr>
              <a:t>يمكن أن يُعزى سبب الوفاة إلى مرضٍ ما.</a:t>
            </a:r>
          </a:p>
          <a:p>
            <a:pPr marL="559890" lvl="1" indent="-342900" rtl="1">
              <a:buFont typeface="Courier New" panose="02070309020205020404" pitchFamily="49" charset="0"/>
              <a:buChar char="o"/>
            </a:pPr>
            <a:r>
              <a:rPr lang="ar" sz="2200" dirty="0">
                <a:latin typeface="Sakkal Majalla" panose="02000000000000000000" pitchFamily="2" charset="-78"/>
                <a:cs typeface="Sakkal Majalla" panose="02000000000000000000" pitchFamily="2" charset="-78"/>
              </a:rPr>
              <a:t>يشير تاريخ الوفاة أيضًا إلى ما إذا كان هناك ارتباط بهذا الحدث. </a:t>
            </a:r>
          </a:p>
          <a:p>
            <a:pPr rtl="1"/>
            <a:endParaRPr lang="fr-FR" sz="2200" dirty="0">
              <a:latin typeface="Sakkal Majalla" panose="02000000000000000000" pitchFamily="2" charset="-78"/>
              <a:cs typeface="Sakkal Majalla" panose="02000000000000000000" pitchFamily="2" charset="-78"/>
            </a:endParaRPr>
          </a:p>
          <a:p>
            <a:pPr marL="251459" lvl="1" indent="-251459" defTabSz="286426" rtl="1">
              <a:lnSpc>
                <a:spcPct val="110000"/>
              </a:lnSpc>
              <a:spcBef>
                <a:spcPts val="0"/>
              </a:spcBef>
              <a:buClr>
                <a:srgbClr val="65A000"/>
              </a:buClr>
              <a:buFont typeface="Arial"/>
              <a:buChar char="•"/>
              <a:defRPr sz="2376"/>
            </a:pPr>
            <a:r>
              <a:rPr lang="ar" sz="2200" dirty="0">
                <a:solidFill>
                  <a:srgbClr val="65A000"/>
                </a:solidFill>
                <a:latin typeface="Sakkal Majalla" panose="02000000000000000000" pitchFamily="2" charset="-78"/>
                <a:cs typeface="Sakkal Majalla" panose="02000000000000000000" pitchFamily="2" charset="-78"/>
              </a:rPr>
              <a:t>هل هناك منتج مشتبه فيه (طعام، شراب، مخدرات، غير ذلك) ت</a:t>
            </a:r>
            <a:r>
              <a:rPr lang="ar-EG" sz="2200" dirty="0">
                <a:solidFill>
                  <a:srgbClr val="65A000"/>
                </a:solidFill>
                <a:latin typeface="Sakkal Majalla" panose="02000000000000000000" pitchFamily="2" charset="-78"/>
                <a:cs typeface="Sakkal Majalla" panose="02000000000000000000" pitchFamily="2" charset="-78"/>
              </a:rPr>
              <a:t>ُ</a:t>
            </a:r>
            <a:r>
              <a:rPr lang="ar" sz="2200" dirty="0">
                <a:solidFill>
                  <a:srgbClr val="65A000"/>
                </a:solidFill>
                <a:latin typeface="Sakkal Majalla" panose="02000000000000000000" pitchFamily="2" charset="-78"/>
                <a:cs typeface="Sakkal Majalla" panose="02000000000000000000" pitchFamily="2" charset="-78"/>
              </a:rPr>
              <a:t>د</a:t>
            </a:r>
            <a:r>
              <a:rPr lang="ar-EG" sz="2200" dirty="0">
                <a:solidFill>
                  <a:srgbClr val="65A000"/>
                </a:solidFill>
                <a:latin typeface="Sakkal Majalla" panose="02000000000000000000" pitchFamily="2" charset="-78"/>
                <a:cs typeface="Sakkal Majalla" panose="02000000000000000000" pitchFamily="2" charset="-78"/>
              </a:rPr>
              <a:t>و</a:t>
            </a:r>
            <a:r>
              <a:rPr lang="ar" sz="2200" dirty="0">
                <a:solidFill>
                  <a:srgbClr val="65A000"/>
                </a:solidFill>
                <a:latin typeface="Sakkal Majalla" panose="02000000000000000000" pitchFamily="2" charset="-78"/>
                <a:cs typeface="Sakkal Majalla" panose="02000000000000000000" pitchFamily="2" charset="-78"/>
              </a:rPr>
              <a:t>و</a:t>
            </a:r>
            <a:r>
              <a:rPr lang="ar-EG" sz="2200" dirty="0">
                <a:solidFill>
                  <a:srgbClr val="65A000"/>
                </a:solidFill>
                <a:latin typeface="Sakkal Majalla" panose="02000000000000000000" pitchFamily="2" charset="-78"/>
                <a:cs typeface="Sakkal Majalla" panose="02000000000000000000" pitchFamily="2" charset="-78"/>
              </a:rPr>
              <a:t>ِ</a:t>
            </a:r>
            <a:r>
              <a:rPr lang="ar" sz="2200" dirty="0">
                <a:solidFill>
                  <a:srgbClr val="65A000"/>
                </a:solidFill>
                <a:latin typeface="Sakkal Majalla" panose="02000000000000000000" pitchFamily="2" charset="-78"/>
                <a:cs typeface="Sakkal Majalla" panose="02000000000000000000" pitchFamily="2" charset="-78"/>
              </a:rPr>
              <a:t>ل </a:t>
            </a:r>
            <a:r>
              <a:rPr lang="ar-EG" sz="2200" dirty="0">
                <a:solidFill>
                  <a:srgbClr val="65A000"/>
                </a:solidFill>
                <a:latin typeface="Sakkal Majalla" panose="02000000000000000000" pitchFamily="2" charset="-78"/>
                <a:cs typeface="Sakkal Majalla" panose="02000000000000000000" pitchFamily="2" charset="-78"/>
              </a:rPr>
              <a:t>في </a:t>
            </a:r>
            <a:r>
              <a:rPr lang="ar" sz="2200" dirty="0">
                <a:solidFill>
                  <a:srgbClr val="65A000"/>
                </a:solidFill>
                <a:latin typeface="Sakkal Majalla" panose="02000000000000000000" pitchFamily="2" charset="-78"/>
                <a:cs typeface="Sakkal Majalla" panose="02000000000000000000" pitchFamily="2" charset="-78"/>
              </a:rPr>
              <a:t>أثناء المراسم وأكله الناس أو شربوه أو دخنوه أو تعاملوا معه؟</a:t>
            </a:r>
            <a:endParaRPr lang="fr-FR" sz="2200" dirty="0">
              <a:solidFill>
                <a:srgbClr val="65A000"/>
              </a:solidFill>
              <a:latin typeface="Sakkal Majalla" panose="02000000000000000000" pitchFamily="2" charset="-78"/>
              <a:cs typeface="Sakkal Majalla" panose="02000000000000000000" pitchFamily="2" charset="-78"/>
            </a:endParaRPr>
          </a:p>
          <a:p>
            <a:pPr marL="559890" lvl="1" indent="-342900" rtl="1">
              <a:buFont typeface="Courier New" panose="02070309020205020404" pitchFamily="49" charset="0"/>
              <a:buChar char="o"/>
            </a:pPr>
            <a:r>
              <a:rPr lang="ar" sz="2200" dirty="0">
                <a:latin typeface="Sakkal Majalla" panose="02000000000000000000" pitchFamily="2" charset="-78"/>
                <a:cs typeface="Sakkal Majalla" panose="02000000000000000000" pitchFamily="2" charset="-78"/>
              </a:rPr>
              <a:t>في بعض الأحيان، يمكن ربط المنتجات التي تُنتج محليً</a:t>
            </a:r>
            <a:r>
              <a:rPr lang="ar-EG" sz="2200" dirty="0">
                <a:latin typeface="Sakkal Majalla" panose="02000000000000000000" pitchFamily="2" charset="-78"/>
                <a:cs typeface="Sakkal Majalla" panose="02000000000000000000" pitchFamily="2" charset="-78"/>
              </a:rPr>
              <a:t>ّ</a:t>
            </a:r>
            <a:r>
              <a:rPr lang="ar" sz="2200" dirty="0">
                <a:latin typeface="Sakkal Majalla" panose="02000000000000000000" pitchFamily="2" charset="-78"/>
                <a:cs typeface="Sakkal Majalla" panose="02000000000000000000" pitchFamily="2" charset="-78"/>
              </a:rPr>
              <a:t>ا (الجعة، الشاي، المشروبات الكحولية المتخمرة أو غير المتخمرة) بحالات التسمم الجماعي.  وفي هذه الحالة، يُعين أشخاصٌ بسرعة لفحص المنتج.</a:t>
            </a:r>
          </a:p>
          <a:p>
            <a:pPr marL="342900" indent="-342900" rtl="1">
              <a:buFont typeface="Courier New" panose="02070309020205020404" pitchFamily="49" charset="0"/>
              <a:buChar char="o"/>
            </a:pPr>
            <a:endParaRPr lang="fr-FR" sz="2000" dirty="0">
              <a:latin typeface="Sakkal Majalla" panose="02000000000000000000" pitchFamily="2" charset="-78"/>
              <a:cs typeface="Sakkal Majalla" panose="02000000000000000000" pitchFamily="2" charset="-78"/>
            </a:endParaRPr>
          </a:p>
          <a:p>
            <a:pPr marL="251459" lvl="1" indent="-251459" defTabSz="286426" rtl="1">
              <a:lnSpc>
                <a:spcPct val="100000"/>
              </a:lnSpc>
              <a:spcBef>
                <a:spcPts val="0"/>
              </a:spcBef>
              <a:buClr>
                <a:srgbClr val="65A000"/>
              </a:buClr>
              <a:buFont typeface="Arial"/>
              <a:buChar char="•"/>
              <a:defRPr sz="2376"/>
            </a:pPr>
            <a:endParaRPr lang="fr-FR" sz="2000" dirty="0">
              <a:latin typeface="Sakkal Majalla" panose="02000000000000000000" pitchFamily="2" charset="-78"/>
              <a:cs typeface="Sakkal Majalla" panose="02000000000000000000" pitchFamily="2" charset="-78"/>
            </a:endParaRPr>
          </a:p>
          <a:p>
            <a:pPr marL="0" lvl="1" indent="424338" defTabSz="286426" rtl="1">
              <a:spcBef>
                <a:spcPts val="0"/>
              </a:spcBef>
              <a:buSzTx/>
              <a:buNone/>
              <a:defRPr sz="2376"/>
            </a:pPr>
            <a:endParaRPr sz="2000" dirty="0">
              <a:latin typeface="Sakkal Majalla" panose="02000000000000000000" pitchFamily="2" charset="-78"/>
              <a:cs typeface="Sakkal Majalla" panose="02000000000000000000" pitchFamily="2" charset="-78"/>
            </a:endParaRPr>
          </a:p>
        </p:txBody>
      </p:sp>
      <p:sp>
        <p:nvSpPr>
          <p:cNvPr id="321" name="TextBox 5"/>
          <p:cNvSpPr txBox="1"/>
          <p:nvPr/>
        </p:nvSpPr>
        <p:spPr>
          <a:xfrm>
            <a:off x="1" y="57875"/>
            <a:ext cx="6944810"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EG" b="1" dirty="0">
                <a:latin typeface="Sakkal Majalla" panose="02000000000000000000" pitchFamily="2" charset="-78"/>
                <a:cs typeface="Sakkal Majalla" panose="02000000000000000000" pitchFamily="2" charset="-78"/>
              </a:rPr>
              <a:t>الحلقة 1.</a:t>
            </a:r>
            <a:r>
              <a:rPr lang="ar" b="1" dirty="0">
                <a:latin typeface="Sakkal Majalla" panose="02000000000000000000" pitchFamily="2" charset="-78"/>
                <a:cs typeface="Sakkal Majalla" panose="02000000000000000000" pitchFamily="2" charset="-78"/>
              </a:rPr>
              <a:t> استخلاص المعلومات من الخطوة 1 (3)</a:t>
            </a:r>
          </a:p>
        </p:txBody>
      </p:sp>
      <p:sp>
        <p:nvSpPr>
          <p:cNvPr id="3" name="Rectangle 2"/>
          <p:cNvSpPr/>
          <p:nvPr/>
        </p:nvSpPr>
        <p:spPr>
          <a:xfrm>
            <a:off x="9640961" y="1070759"/>
            <a:ext cx="2021387"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1أ: </a:t>
            </a:r>
          </a:p>
        </p:txBody>
      </p:sp>
    </p:spTree>
    <p:extLst>
      <p:ext uri="{BB962C8B-B14F-4D97-AF65-F5344CB8AC3E}">
        <p14:creationId xmlns:p14="http://schemas.microsoft.com/office/powerpoint/2010/main" val="79532599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4774" y="1550890"/>
            <a:ext cx="11092722" cy="4654071"/>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(تابع) المنشأ:</a:t>
            </a:r>
          </a:p>
          <a:p>
            <a:pPr rtl="1"/>
            <a:endParaRPr lang="fr-FR" sz="2000" dirty="0">
              <a:latin typeface="Sakkal Majalla" panose="02000000000000000000" pitchFamily="2" charset="-78"/>
              <a:cs typeface="Sakkal Majalla" panose="02000000000000000000" pitchFamily="2" charset="-78"/>
            </a:endParaRPr>
          </a:p>
          <a:p>
            <a:pPr marL="251459" lvl="1" indent="-251459" defTabSz="286426" rtl="1">
              <a:lnSpc>
                <a:spcPct val="100000"/>
              </a:lnSpc>
              <a:spcBef>
                <a:spcPts val="0"/>
              </a:spcBef>
              <a:buClr>
                <a:srgbClr val="65A000"/>
              </a:buClr>
              <a:buFont typeface="Arial"/>
              <a:buChar char="•"/>
              <a:defRPr sz="2376"/>
            </a:pPr>
            <a:r>
              <a:rPr lang="ar" sz="2200" dirty="0">
                <a:solidFill>
                  <a:srgbClr val="65A000"/>
                </a:solidFill>
                <a:latin typeface="Sakkal Majalla" panose="02000000000000000000" pitchFamily="2" charset="-78"/>
                <a:cs typeface="Sakkal Majalla" panose="02000000000000000000" pitchFamily="2" charset="-78"/>
              </a:rPr>
              <a:t>هل هناك روابط مباشرة بين الحالات: هل هناك إصابات جماعية بين أفراد الأسرة؟ هل هناك مرضى دون أي صلة وبائية بالحدث الذي يُشتبه في كونه المنشأ الأصلي؟ </a:t>
            </a:r>
            <a:endParaRPr lang="fr-FR" sz="2200" dirty="0">
              <a:solidFill>
                <a:srgbClr val="65A000"/>
              </a:solidFill>
              <a:latin typeface="Sakkal Majalla" panose="02000000000000000000" pitchFamily="2" charset="-78"/>
              <a:cs typeface="Sakkal Majalla" panose="02000000000000000000" pitchFamily="2" charset="-78"/>
            </a:endParaRPr>
          </a:p>
          <a:p>
            <a:pPr marL="559890" lvl="1" indent="-342900" rtl="1">
              <a:buFont typeface="Courier New" panose="02070309020205020404" pitchFamily="49" charset="0"/>
              <a:buChar char="o"/>
            </a:pPr>
            <a:r>
              <a:rPr lang="ar" sz="2200" dirty="0">
                <a:latin typeface="Sakkal Majalla" panose="02000000000000000000" pitchFamily="2" charset="-78"/>
                <a:cs typeface="Sakkal Majalla" panose="02000000000000000000" pitchFamily="2" charset="-78"/>
              </a:rPr>
              <a:t>في حالة الأمراض المعدية، يعطي هذا مؤشرًا عن نمط انتقال المرض: </a:t>
            </a:r>
          </a:p>
          <a:p>
            <a:pPr marL="559890" lvl="1" indent="-342900" rtl="1">
              <a:buFont typeface="Courier New" panose="02070309020205020404" pitchFamily="49" charset="0"/>
              <a:buChar char="o"/>
            </a:pPr>
            <a:r>
              <a:rPr lang="ar" sz="2200" dirty="0">
                <a:latin typeface="Sakkal Majalla" panose="02000000000000000000" pitchFamily="2" charset="-78"/>
                <a:cs typeface="Sakkal Majalla" panose="02000000000000000000" pitchFamily="2" charset="-78"/>
              </a:rPr>
              <a:t>يُشير حدوث إصابات جماعية بين أفراد الأسرة إلى انتقال المرض عن طريق التلامس المباشر. </a:t>
            </a:r>
          </a:p>
          <a:p>
            <a:pPr marL="559890" lvl="1" indent="-342900" rtl="1">
              <a:buFont typeface="Courier New" panose="02070309020205020404" pitchFamily="49" charset="0"/>
              <a:buChar char="o"/>
            </a:pPr>
            <a:r>
              <a:rPr lang="ar" sz="2200" dirty="0">
                <a:latin typeface="Sakkal Majalla" panose="02000000000000000000" pitchFamily="2" charset="-78"/>
                <a:cs typeface="Sakkal Majalla" panose="02000000000000000000" pitchFamily="2" charset="-78"/>
              </a:rPr>
              <a:t> يكون انتقال المرض عن طريق الهواء إذا حدثت الإصابات الواحدة تلو الأخر</a:t>
            </a:r>
            <a:r>
              <a:rPr lang="ar-EG" sz="2200" dirty="0">
                <a:latin typeface="Sakkal Majalla" panose="02000000000000000000" pitchFamily="2" charset="-78"/>
                <a:cs typeface="Sakkal Majalla" panose="02000000000000000000" pitchFamily="2" charset="-78"/>
              </a:rPr>
              <a:t>ى</a:t>
            </a:r>
            <a:r>
              <a:rPr lang="ar" sz="2200" dirty="0">
                <a:latin typeface="Sakkal Majalla" panose="02000000000000000000" pitchFamily="2" charset="-78"/>
                <a:cs typeface="Sakkal Majalla" panose="02000000000000000000" pitchFamily="2" charset="-78"/>
              </a:rPr>
              <a:t>. </a:t>
            </a:r>
          </a:p>
          <a:p>
            <a:pPr marL="559890" lvl="1" indent="-342900" rtl="1">
              <a:buFont typeface="Courier New" panose="02070309020205020404" pitchFamily="49" charset="0"/>
              <a:buChar char="o"/>
            </a:pPr>
            <a:r>
              <a:rPr lang="ar" sz="2200" dirty="0">
                <a:latin typeface="Sakkal Majalla" panose="02000000000000000000" pitchFamily="2" charset="-78"/>
                <a:cs typeface="Sakkal Majalla" panose="02000000000000000000" pitchFamily="2" charset="-78"/>
              </a:rPr>
              <a:t> يكون انتقال المرض عن طريق الغذاء أو الماء إذا ظهرت الحالات في اليوم نفسه.</a:t>
            </a:r>
            <a:endParaRPr lang="fr-FR" sz="2200" dirty="0">
              <a:latin typeface="Sakkal Majalla" panose="02000000000000000000" pitchFamily="2" charset="-78"/>
              <a:cs typeface="Sakkal Majalla" panose="02000000000000000000" pitchFamily="2" charset="-78"/>
            </a:endParaRPr>
          </a:p>
          <a:p>
            <a:pPr marL="559890" lvl="1" indent="-342900" rtl="1">
              <a:buFont typeface="Courier New" panose="02070309020205020404" pitchFamily="49" charset="0"/>
              <a:buChar char="o"/>
            </a:pPr>
            <a:r>
              <a:rPr lang="ar" sz="2200" dirty="0">
                <a:latin typeface="Sakkal Majalla" panose="02000000000000000000" pitchFamily="2" charset="-78"/>
                <a:cs typeface="Sakkal Majalla" panose="02000000000000000000" pitchFamily="2" charset="-78"/>
              </a:rPr>
              <a:t>في حالة عدم وجود أي صلة بين الحالات، فقد يعني ذلك أن المرض ربما ينتشر عن طريق أشخاص حاملين له ولا تظهر عليهم أي أعراض.</a:t>
            </a:r>
            <a:endParaRPr lang="fr-FR" sz="2200" dirty="0">
              <a:latin typeface="Sakkal Majalla" panose="02000000000000000000" pitchFamily="2" charset="-78"/>
              <a:cs typeface="Sakkal Majalla" panose="02000000000000000000" pitchFamily="2" charset="-78"/>
            </a:endParaRPr>
          </a:p>
          <a:p>
            <a:pPr marL="0" lvl="1" indent="424338" defTabSz="286426" rtl="1">
              <a:spcBef>
                <a:spcPts val="0"/>
              </a:spcBef>
              <a:buSzTx/>
              <a:buNone/>
              <a:defRPr sz="2376"/>
            </a:pPr>
            <a:endParaRPr sz="2200" dirty="0">
              <a:latin typeface="Sakkal Majalla" panose="02000000000000000000" pitchFamily="2" charset="-78"/>
              <a:cs typeface="Sakkal Majalla" panose="02000000000000000000" pitchFamily="2" charset="-78"/>
            </a:endParaRPr>
          </a:p>
        </p:txBody>
      </p:sp>
      <p:sp>
        <p:nvSpPr>
          <p:cNvPr id="321" name="TextBox 5"/>
          <p:cNvSpPr txBox="1"/>
          <p:nvPr/>
        </p:nvSpPr>
        <p:spPr>
          <a:xfrm>
            <a:off x="0" y="0"/>
            <a:ext cx="7430947"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استخلاص المعلومات من الخطوة 1 (4)</a:t>
            </a:r>
          </a:p>
        </p:txBody>
      </p:sp>
      <p:sp>
        <p:nvSpPr>
          <p:cNvPr id="3" name="Rectangle 2"/>
          <p:cNvSpPr/>
          <p:nvPr/>
        </p:nvSpPr>
        <p:spPr>
          <a:xfrm>
            <a:off x="9552855" y="1070759"/>
            <a:ext cx="2021387"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1أ: </a:t>
            </a:r>
          </a:p>
        </p:txBody>
      </p:sp>
    </p:spTree>
    <p:extLst>
      <p:ext uri="{BB962C8B-B14F-4D97-AF65-F5344CB8AC3E}">
        <p14:creationId xmlns:p14="http://schemas.microsoft.com/office/powerpoint/2010/main" val="207548357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29784" y="1550890"/>
            <a:ext cx="11107712" cy="4654071"/>
          </a:xfrm>
          <a:prstGeom prst="rect">
            <a:avLst/>
          </a:prstGeom>
        </p:spPr>
        <p:txBody>
          <a:bodyPr rtlCol="1">
            <a:noAutofit/>
          </a:bodyPr>
          <a:lstStyle/>
          <a:p>
            <a:pPr rtl="1"/>
            <a:r>
              <a:rPr lang="ar" b="1">
                <a:latin typeface="Sakkal Majalla" panose="02000000000000000000" pitchFamily="2" charset="-78"/>
                <a:cs typeface="Sakkal Majalla" panose="02000000000000000000" pitchFamily="2" charset="-78"/>
              </a:rPr>
              <a:t>الأسئلة المرتبطة بتقييم المخاطر:</a:t>
            </a:r>
          </a:p>
          <a:p>
            <a:pPr rtl="1"/>
            <a:endParaRPr lang="fr-FR" b="1" dirty="0">
              <a:latin typeface="Sakkal Majalla" panose="02000000000000000000" pitchFamily="2" charset="-78"/>
              <a:cs typeface="Sakkal Majalla" panose="02000000000000000000" pitchFamily="2" charset="-78"/>
            </a:endParaRPr>
          </a:p>
          <a:p>
            <a:pPr lvl="0" rtl="1"/>
            <a:r>
              <a:rPr lang="ar" sz="2200">
                <a:solidFill>
                  <a:srgbClr val="65A000"/>
                </a:solidFill>
                <a:latin typeface="Sakkal Majalla" panose="02000000000000000000" pitchFamily="2" charset="-78"/>
                <a:cs typeface="Sakkal Majalla" panose="02000000000000000000" pitchFamily="2" charset="-78"/>
              </a:rPr>
              <a:t>ما عدد الأشخاص الذين حضروا الجنازة؟ </a:t>
            </a:r>
            <a:endParaRPr lang="fr-FR" sz="2200" dirty="0">
              <a:solidFill>
                <a:srgbClr val="65A000"/>
              </a:solidFill>
              <a:latin typeface="Sakkal Majalla" panose="02000000000000000000" pitchFamily="2" charset="-78"/>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في فرضية وجود صلة بين الحدث ومراسم الجنازة، قد تعطيك هذه المعلومات تقديرًا للفئات السكانية المعرضة لخطر الإصابة بالمرض في الأيام التالية، وستساعدك في نهاية المطاف في التخطيط للدعم الطبي اللازم. </a:t>
            </a:r>
          </a:p>
          <a:p>
            <a:pPr rtl="1"/>
            <a:endParaRPr lang="fr-FR" dirty="0">
              <a:latin typeface="Sakkal Majalla" panose="02000000000000000000" pitchFamily="2" charset="-78"/>
              <a:cs typeface="Sakkal Majalla" panose="02000000000000000000" pitchFamily="2" charset="-78"/>
            </a:endParaRPr>
          </a:p>
          <a:p>
            <a:pPr rtl="1"/>
            <a:r>
              <a:rPr lang="ar" sz="2200">
                <a:solidFill>
                  <a:srgbClr val="65A000"/>
                </a:solidFill>
                <a:latin typeface="Sakkal Majalla" panose="02000000000000000000" pitchFamily="2" charset="-78"/>
                <a:cs typeface="Sakkal Majalla" panose="02000000000000000000" pitchFamily="2" charset="-78"/>
              </a:rPr>
              <a:t>ما المنطقة التي ينتمي إليها المرضى: مخيم النازحين، المناطق الريفية، البلدة، المنطقة النائية التي يصعب الوصول إليها؟ </a:t>
            </a:r>
            <a:endParaRPr lang="fr-FR" sz="2200" dirty="0">
              <a:solidFill>
                <a:srgbClr val="65A000"/>
              </a:solidFill>
              <a:latin typeface="Sakkal Majalla" panose="02000000000000000000" pitchFamily="2" charset="-78"/>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إذا كنا نتحدث عن المناطق النائية، فإن فرضية حدوث حالات أخرى في المجتمع المحلي دون التمكن من الوصول إلى المرفق الصحي تكون مرتفعة. فقد يكون لدينا قمة الجبل الجليدي فقط.</a:t>
            </a:r>
            <a:endParaRPr lang="fr-FR" dirty="0">
              <a:latin typeface="Sakkal Majalla" panose="02000000000000000000" pitchFamily="2" charset="-78"/>
              <a:cs typeface="Sakkal Majalla" panose="02000000000000000000" pitchFamily="2" charset="-78"/>
            </a:endParaRPr>
          </a:p>
          <a:p>
            <a:pPr marL="0" lvl="1" indent="424338" defTabSz="286426" rtl="1">
              <a:spcBef>
                <a:spcPts val="0"/>
              </a:spcBef>
              <a:buSzTx/>
              <a:buNone/>
              <a:defRPr sz="2376"/>
            </a:pPr>
            <a:endParaRPr sz="2200" dirty="0">
              <a:latin typeface="Sakkal Majalla" panose="02000000000000000000" pitchFamily="2" charset="-78"/>
              <a:cs typeface="Sakkal Majalla" panose="02000000000000000000" pitchFamily="2" charset="-78"/>
            </a:endParaRPr>
          </a:p>
        </p:txBody>
      </p:sp>
      <p:sp>
        <p:nvSpPr>
          <p:cNvPr id="321" name="TextBox 5"/>
          <p:cNvSpPr txBox="1"/>
          <p:nvPr/>
        </p:nvSpPr>
        <p:spPr>
          <a:xfrm>
            <a:off x="1" y="0"/>
            <a:ext cx="7511970"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استخلاص المعلومات من الخطوة 1 (5)</a:t>
            </a:r>
          </a:p>
        </p:txBody>
      </p:sp>
      <p:sp>
        <p:nvSpPr>
          <p:cNvPr id="3" name="Rectangle 2"/>
          <p:cNvSpPr/>
          <p:nvPr/>
        </p:nvSpPr>
        <p:spPr>
          <a:xfrm>
            <a:off x="9514755" y="1070759"/>
            <a:ext cx="2021387"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1أ: </a:t>
            </a:r>
          </a:p>
        </p:txBody>
      </p:sp>
    </p:spTree>
    <p:extLst>
      <p:ext uri="{BB962C8B-B14F-4D97-AF65-F5344CB8AC3E}">
        <p14:creationId xmlns:p14="http://schemas.microsoft.com/office/powerpoint/2010/main" val="387775725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4774" y="1400990"/>
            <a:ext cx="11092722" cy="4654071"/>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(تابع) الأسئلة المرتبطة بتقييم المخاطر:</a:t>
            </a:r>
            <a:endParaRPr lang="fr-FR" b="1" dirty="0">
              <a:latin typeface="Sakkal Majalla" panose="02000000000000000000" pitchFamily="2" charset="-78"/>
              <a:cs typeface="Sakkal Majalla" panose="02000000000000000000" pitchFamily="2" charset="-78"/>
            </a:endParaRPr>
          </a:p>
          <a:p>
            <a:pPr rtl="1"/>
            <a:r>
              <a:rPr lang="ar" sz="2200" dirty="0">
                <a:solidFill>
                  <a:srgbClr val="65A000"/>
                </a:solidFill>
                <a:latin typeface="Sakkal Majalla" panose="02000000000000000000" pitchFamily="2" charset="-78"/>
                <a:cs typeface="Sakkal Majalla" panose="02000000000000000000" pitchFamily="2" charset="-78"/>
              </a:rPr>
              <a:t>ما قدرة المستشفى والمختبر؟ ما عدد الأطباء المتاحين؟ هل الأدوية متاحة؟ </a:t>
            </a:r>
            <a:endParaRPr lang="fr-FR" sz="2200" dirty="0">
              <a:solidFill>
                <a:srgbClr val="65A000"/>
              </a:solidFill>
              <a:latin typeface="Sakkal Majalla" panose="02000000000000000000" pitchFamily="2" charset="-78"/>
              <a:cs typeface="Sakkal Majalla" panose="02000000000000000000" pitchFamily="2" charset="-78"/>
            </a:endParaRPr>
          </a:p>
          <a:p>
            <a:pPr rtl="1"/>
            <a:r>
              <a:rPr lang="ar" sz="2200" dirty="0">
                <a:latin typeface="Sakkal Majalla" panose="02000000000000000000" pitchFamily="2" charset="-78"/>
                <a:cs typeface="Sakkal Majalla" panose="02000000000000000000" pitchFamily="2" charset="-78"/>
              </a:rPr>
              <a:t>يتمثل الإجراء الأول في إنقاذ الأرواح ووقف انتشار المرض. إذا استطاع أفراد المجتمع المحلي الحصول على الرعاية الداعمة في المستشفى، سيكونون أكثر استعدادًا للحضور. ويجب دعم الأطباء. </a:t>
            </a:r>
          </a:p>
          <a:p>
            <a:pPr rtl="1"/>
            <a:endParaRPr lang="fr-FR" sz="2200" dirty="0">
              <a:latin typeface="Sakkal Majalla" panose="02000000000000000000" pitchFamily="2" charset="-78"/>
              <a:cs typeface="Sakkal Majalla" panose="02000000000000000000" pitchFamily="2" charset="-78"/>
            </a:endParaRPr>
          </a:p>
          <a:p>
            <a:pPr lvl="0" rtl="1"/>
            <a:r>
              <a:rPr lang="ar" sz="2200" dirty="0">
                <a:solidFill>
                  <a:srgbClr val="65A000"/>
                </a:solidFill>
                <a:latin typeface="Sakkal Majalla" panose="02000000000000000000" pitchFamily="2" charset="-78"/>
                <a:cs typeface="Sakkal Majalla" panose="02000000000000000000" pitchFamily="2" charset="-78"/>
              </a:rPr>
              <a:t>هل المواد اللازمة لمكافحة العدوى متاحة في الموقع؟ </a:t>
            </a:r>
            <a:r>
              <a:rPr lang="ar" sz="2200" dirty="0">
                <a:latin typeface="Sakkal Majalla" panose="02000000000000000000" pitchFamily="2" charset="-78"/>
                <a:cs typeface="Sakkal Majalla" panose="02000000000000000000" pitchFamily="2" charset="-78"/>
              </a:rPr>
              <a:t>من المهم </a:t>
            </a:r>
            <a:r>
              <a:rPr lang="ar-EG" sz="2200" dirty="0">
                <a:latin typeface="Sakkal Majalla" panose="02000000000000000000" pitchFamily="2" charset="-78"/>
                <a:cs typeface="Sakkal Majalla" panose="02000000000000000000" pitchFamily="2" charset="-78"/>
              </a:rPr>
              <a:t>جدًّا</a:t>
            </a:r>
            <a:r>
              <a:rPr lang="ar" sz="2200" dirty="0">
                <a:latin typeface="Sakkal Majalla" panose="02000000000000000000" pitchFamily="2" charset="-78"/>
                <a:cs typeface="Sakkal Majalla" panose="02000000000000000000" pitchFamily="2" charset="-78"/>
              </a:rPr>
              <a:t> التأكد من أن العاملين الصحيين يمكنهم علاج المرضى بطريقة مأمونة دون أن يعرضوا أنفسهم للعدوى. ويجب في تلك المرحلة التحقق من القدرة على تطبيق الاحتياطات القياسية الأساسية.</a:t>
            </a:r>
            <a:r>
              <a:rPr lang="ar" sz="2200" i="1" dirty="0">
                <a:latin typeface="Sakkal Majalla" panose="02000000000000000000" pitchFamily="2" charset="-78"/>
                <a:cs typeface="Sakkal Majalla" panose="02000000000000000000" pitchFamily="2" charset="-78"/>
              </a:rPr>
              <a:t> </a:t>
            </a:r>
          </a:p>
          <a:p>
            <a:pPr lvl="0" rtl="1"/>
            <a:endParaRPr lang="fr-FR" sz="2200" dirty="0">
              <a:latin typeface="Sakkal Majalla" panose="02000000000000000000" pitchFamily="2" charset="-78"/>
              <a:cs typeface="Sakkal Majalla" panose="02000000000000000000" pitchFamily="2" charset="-78"/>
            </a:endParaRPr>
          </a:p>
          <a:p>
            <a:pPr rtl="1"/>
            <a:r>
              <a:rPr lang="ar" sz="2200" dirty="0">
                <a:solidFill>
                  <a:srgbClr val="65A000"/>
                </a:solidFill>
                <a:latin typeface="Sakkal Majalla" panose="02000000000000000000" pitchFamily="2" charset="-78"/>
                <a:cs typeface="Sakkal Majalla" panose="02000000000000000000" pitchFamily="2" charset="-78"/>
              </a:rPr>
              <a:t>ما شعور الفريق المحلي إزاء الموقف؟ ماذا تحتاج أولًا؟ </a:t>
            </a:r>
            <a:endParaRPr lang="fr-FR" sz="2200" dirty="0">
              <a:solidFill>
                <a:srgbClr val="65A000"/>
              </a:solidFill>
              <a:latin typeface="Sakkal Majalla" panose="02000000000000000000" pitchFamily="2" charset="-78"/>
              <a:cs typeface="Sakkal Majalla" panose="02000000000000000000" pitchFamily="2" charset="-78"/>
            </a:endParaRPr>
          </a:p>
          <a:p>
            <a:pPr rtl="1"/>
            <a:r>
              <a:rPr lang="ar" sz="2200" dirty="0">
                <a:latin typeface="Sakkal Majalla" panose="02000000000000000000" pitchFamily="2" charset="-78"/>
                <a:cs typeface="Sakkal Majalla" panose="02000000000000000000" pitchFamily="2" charset="-78"/>
              </a:rPr>
              <a:t>الأشخاص الموجودون على مستوى الميدان هم الذين يمتلكون أفضل المعلومات، وينبغي اعتبارهم أكثر مصدر موثوق للمعلومات. ويجب أيضًا أن يوضع في الاعتبار أن الخوف والهلع لا يؤديان إلى اتخاذ قرارات صائبة. </a:t>
            </a:r>
            <a:endParaRPr lang="fr-FR" sz="2200" dirty="0">
              <a:latin typeface="Sakkal Majalla" panose="02000000000000000000" pitchFamily="2" charset="-78"/>
              <a:cs typeface="Sakkal Majalla" panose="02000000000000000000" pitchFamily="2" charset="-78"/>
            </a:endParaRPr>
          </a:p>
          <a:p>
            <a:pPr marL="0" lvl="1" indent="424338" defTabSz="286426" rtl="1">
              <a:spcBef>
                <a:spcPts val="0"/>
              </a:spcBef>
              <a:buSzTx/>
              <a:buNone/>
              <a:defRPr sz="2376"/>
            </a:pPr>
            <a:endParaRPr sz="2200" dirty="0">
              <a:latin typeface="Sakkal Majalla" panose="02000000000000000000" pitchFamily="2" charset="-78"/>
              <a:cs typeface="Sakkal Majalla" panose="02000000000000000000" pitchFamily="2" charset="-78"/>
            </a:endParaRPr>
          </a:p>
        </p:txBody>
      </p:sp>
      <p:sp>
        <p:nvSpPr>
          <p:cNvPr id="321" name="TextBox 5"/>
          <p:cNvSpPr txBox="1"/>
          <p:nvPr/>
        </p:nvSpPr>
        <p:spPr>
          <a:xfrm>
            <a:off x="0" y="0"/>
            <a:ext cx="7303625"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استخلاص المعلومات من الخطوة 1 (6)</a:t>
            </a:r>
          </a:p>
        </p:txBody>
      </p:sp>
      <p:sp>
        <p:nvSpPr>
          <p:cNvPr id="3" name="Rectangle 2"/>
          <p:cNvSpPr/>
          <p:nvPr/>
        </p:nvSpPr>
        <p:spPr>
          <a:xfrm>
            <a:off x="9486180" y="980819"/>
            <a:ext cx="2021387"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1أ: </a:t>
            </a:r>
          </a:p>
        </p:txBody>
      </p:sp>
    </p:spTree>
    <p:extLst>
      <p:ext uri="{BB962C8B-B14F-4D97-AF65-F5344CB8AC3E}">
        <p14:creationId xmlns:p14="http://schemas.microsoft.com/office/powerpoint/2010/main" val="35869205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191032" y="3349710"/>
            <a:ext cx="11246464" cy="2556415"/>
          </a:xfrm>
          <a:prstGeom prst="rect">
            <a:avLst/>
          </a:prstGeom>
        </p:spPr>
        <p:txBody>
          <a:bodyPr rtlCol="1">
            <a:noAutofit/>
          </a:bodyPr>
          <a:lstStyle/>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إجراءات دعم الأشخاص في الميدان </a:t>
            </a: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صياغة التوصيات</a:t>
            </a:r>
            <a:endParaRPr lang="fr-FR" dirty="0">
              <a:solidFill>
                <a:srgbClr val="10253F"/>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1" y="0"/>
            <a:ext cx="7187878"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استخلاص المعلومات من الخطوة 1 (7)</a:t>
            </a:r>
          </a:p>
        </p:txBody>
      </p:sp>
      <p:sp>
        <p:nvSpPr>
          <p:cNvPr id="3" name="Rectangle 2"/>
          <p:cNvSpPr/>
          <p:nvPr/>
        </p:nvSpPr>
        <p:spPr>
          <a:xfrm>
            <a:off x="9373244" y="2495628"/>
            <a:ext cx="2162451"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1ب: </a:t>
            </a:r>
          </a:p>
        </p:txBody>
      </p:sp>
      <p:sp>
        <p:nvSpPr>
          <p:cNvPr id="5" name="object 3"/>
          <p:cNvSpPr txBox="1"/>
          <p:nvPr/>
        </p:nvSpPr>
        <p:spPr>
          <a:xfrm>
            <a:off x="238024" y="1200621"/>
            <a:ext cx="11436431" cy="789960"/>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marR="0" lvl="0" indent="0" rtl="1">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r>
              <a:rPr lang="ar" b="1">
                <a:solidFill>
                  <a:srgbClr val="65A000"/>
                </a:solidFill>
                <a:latin typeface="Sakkal Majalla" panose="02000000000000000000" pitchFamily="2" charset="-78"/>
                <a:ea typeface="Arial"/>
                <a:cs typeface="Sakkal Majalla" panose="02000000000000000000" pitchFamily="2" charset="-78"/>
              </a:rPr>
              <a:t>السؤال 1ب: </a:t>
            </a:r>
            <a:r>
              <a:rPr lang="ar">
                <a:solidFill>
                  <a:srgbClr val="000000"/>
                </a:solidFill>
                <a:latin typeface="Sakkal Majalla" panose="02000000000000000000" pitchFamily="2" charset="-78"/>
                <a:ea typeface="Arial"/>
                <a:cs typeface="Sakkal Majalla" panose="02000000000000000000" pitchFamily="2" charset="-78"/>
              </a:rPr>
              <a:t>كيف يمكنك أن تدعم الأشخاص الموجودين في الميدان في هذه المرحلة؟ (تأكيد الفاشية)</a:t>
            </a:r>
            <a:endParaRPr lang="fr-FR" dirty="0">
              <a:solidFill>
                <a:srgbClr val="000000"/>
              </a:solidFill>
              <a:latin typeface="Sakkal Majalla" panose="02000000000000000000" pitchFamily="2" charset="-78"/>
              <a:ea typeface="Arial"/>
              <a:cs typeface="Sakkal Majalla" panose="02000000000000000000" pitchFamily="2" charset="-78"/>
            </a:endParaRPr>
          </a:p>
          <a:p>
            <a:pPr marL="0" marR="0" indent="0" rtl="1" hangingPunc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endParaRPr sz="2200" kern="0" dirty="0">
              <a:solidFill>
                <a:srgbClr val="000000"/>
              </a:solidFill>
              <a:latin typeface="Sakkal Majalla" panose="02000000000000000000" pitchFamily="2" charset="-78"/>
              <a:ea typeface="Arial"/>
              <a:cs typeface="Sakkal Majalla" panose="02000000000000000000" pitchFamily="2" charset="-78"/>
              <a:sym typeface="Source Sans Pro Regular"/>
            </a:endParaRPr>
          </a:p>
        </p:txBody>
      </p:sp>
    </p:spTree>
    <p:extLst>
      <p:ext uri="{BB962C8B-B14F-4D97-AF65-F5344CB8AC3E}">
        <p14:creationId xmlns:p14="http://schemas.microsoft.com/office/powerpoint/2010/main" val="410093206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10953" y="1727177"/>
            <a:ext cx="11246464" cy="3643476"/>
          </a:xfrm>
          <a:prstGeom prst="rect">
            <a:avLst/>
          </a:prstGeom>
        </p:spPr>
        <p:txBody>
          <a:bodyPr rtlCol="1">
            <a:noAutofit/>
          </a:bodyPr>
          <a:lstStyle/>
          <a:p>
            <a:pPr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b="1" dirty="0">
                <a:solidFill>
                  <a:srgbClr val="65A000"/>
                </a:solidFill>
                <a:latin typeface="Sakkal Majalla" panose="02000000000000000000" pitchFamily="2" charset="-78"/>
                <a:ea typeface="Arial"/>
                <a:cs typeface="Sakkal Majalla" panose="02000000000000000000" pitchFamily="2" charset="-78"/>
              </a:rPr>
              <a:t>إجراءات دعم الأشخاص في الميدان</a:t>
            </a:r>
            <a:endParaRPr lang="fr-FR" b="1" dirty="0">
              <a:solidFill>
                <a:srgbClr val="65A000"/>
              </a:solidFill>
              <a:latin typeface="Sakkal Majalla" panose="02000000000000000000" pitchFamily="2" charset="-78"/>
              <a:ea typeface="Arial"/>
              <a:cs typeface="Sakkal Majalla" panose="02000000000000000000" pitchFamily="2" charset="-78"/>
            </a:endParaRPr>
          </a:p>
          <a:p>
            <a:pPr marL="307975" lvl="0"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استعراض الوضع الوبائي في المنطقة:</a:t>
            </a:r>
            <a:r>
              <a:rPr lang="ar-EG" dirty="0">
                <a:solidFill>
                  <a:srgbClr val="10253F"/>
                </a:solidFill>
                <a:latin typeface="Sakkal Majalla" panose="02000000000000000000" pitchFamily="2" charset="-78"/>
                <a:ea typeface="Arial"/>
                <a:cs typeface="Sakkal Majalla" panose="02000000000000000000" pitchFamily="2" charset="-78"/>
              </a:rPr>
              <a:t> </a:t>
            </a:r>
            <a:r>
              <a:rPr lang="ar" dirty="0">
                <a:solidFill>
                  <a:srgbClr val="10253F"/>
                </a:solidFill>
                <a:latin typeface="Sakkal Majalla" panose="02000000000000000000" pitchFamily="2" charset="-78"/>
                <a:ea typeface="Arial"/>
                <a:cs typeface="Sakkal Majalla" panose="02000000000000000000" pitchFamily="2" charset="-78"/>
              </a:rPr>
              <a:t>الأمراض المتكررة والموسمية، ومخاطر التعرُّض (الصناعات، مبيدات الآفات، العوامل البيئية (مثل التلوث، وغيره).</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0"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التحقق من وجود أي اتجاه غير طبيعي في الإبلاغ عن المرض، و/ أو الوفيات على مدار الأسابيع الماضية (في المقاطعة، المنطقة، البلد).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0"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إبلاغ وزارة الصحة بأن عليها الاتصال بالمستشفيات في المناطق المحيطة للحصول على معلومات وتعزيز ترصُّد المرض غير المُبرر الذي اقترن في نهاية المطاف بحضور الجنازة.</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0"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إعداد بيانات السكان (راجعها مع الزملاء في قسم اللقاحات أو مكتب التعداد). وقد يشمل ذلك بيانات آخر تعداد ومعدل النمو السكاني.</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dirty="0">
              <a:solidFill>
                <a:srgbClr val="10253F"/>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1" y="0"/>
            <a:ext cx="7245752"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EG" b="1" dirty="0">
                <a:latin typeface="Sakkal Majalla" panose="02000000000000000000" pitchFamily="2" charset="-78"/>
                <a:cs typeface="Sakkal Majalla" panose="02000000000000000000" pitchFamily="2" charset="-78"/>
              </a:rPr>
              <a:t>الحلقة 1.</a:t>
            </a:r>
            <a:r>
              <a:rPr lang="ar" b="1" dirty="0">
                <a:latin typeface="Sakkal Majalla" panose="02000000000000000000" pitchFamily="2" charset="-78"/>
                <a:cs typeface="Sakkal Majalla" panose="02000000000000000000" pitchFamily="2" charset="-78"/>
              </a:rPr>
              <a:t> استخلاص المعلومات من الخطوة 1 (8)</a:t>
            </a:r>
          </a:p>
        </p:txBody>
      </p:sp>
      <p:sp>
        <p:nvSpPr>
          <p:cNvPr id="3" name="Rectangle 2"/>
          <p:cNvSpPr/>
          <p:nvPr/>
        </p:nvSpPr>
        <p:spPr>
          <a:xfrm>
            <a:off x="9394966" y="1247046"/>
            <a:ext cx="2162451"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1ب: </a:t>
            </a:r>
          </a:p>
        </p:txBody>
      </p:sp>
    </p:spTree>
    <p:extLst>
      <p:ext uri="{BB962C8B-B14F-4D97-AF65-F5344CB8AC3E}">
        <p14:creationId xmlns:p14="http://schemas.microsoft.com/office/powerpoint/2010/main" val="45213630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191032" y="1727178"/>
            <a:ext cx="11246464" cy="4223918"/>
          </a:xfrm>
          <a:prstGeom prst="rect">
            <a:avLst/>
          </a:prstGeom>
        </p:spPr>
        <p:txBody>
          <a:bodyPr rtlCol="1">
            <a:noAutofit/>
          </a:bodyPr>
          <a:lstStyle/>
          <a:p>
            <a:pPr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b="1" dirty="0">
                <a:solidFill>
                  <a:srgbClr val="65A000"/>
                </a:solidFill>
                <a:latin typeface="Sakkal Majalla" panose="02000000000000000000" pitchFamily="2" charset="-78"/>
                <a:ea typeface="Arial"/>
                <a:cs typeface="Sakkal Majalla" panose="02000000000000000000" pitchFamily="2" charset="-78"/>
              </a:rPr>
              <a:t>صياغة </a:t>
            </a:r>
            <a:r>
              <a:rPr lang="en" b="1" dirty="0">
                <a:solidFill>
                  <a:srgbClr val="65A000"/>
                </a:solidFill>
                <a:latin typeface="Sakkal Majalla" panose="02000000000000000000" pitchFamily="2" charset="-78"/>
                <a:ea typeface="Arial"/>
                <a:cs typeface="Sakkal Majalla" panose="02000000000000000000" pitchFamily="2" charset="-78"/>
              </a:rPr>
              <a:t>التوصيات </a:t>
            </a:r>
            <a:r>
              <a:rPr lang="en" dirty="0">
                <a:latin typeface="Sakkal Majalla" panose="02000000000000000000" pitchFamily="2" charset="-78"/>
                <a:cs typeface="Sakkal Majalla" panose="02000000000000000000" pitchFamily="2" charset="-78"/>
              </a:rPr>
              <a:t>التي يمكن تطبيقها </a:t>
            </a:r>
            <a:r>
              <a:rPr lang="ar-EG" dirty="0">
                <a:latin typeface="Sakkal Majalla" panose="02000000000000000000" pitchFamily="2" charset="-78"/>
                <a:cs typeface="Sakkal Majalla" panose="02000000000000000000" pitchFamily="2" charset="-78"/>
              </a:rPr>
              <a:t>في </a:t>
            </a:r>
            <a:r>
              <a:rPr lang="en" dirty="0">
                <a:latin typeface="Sakkal Majalla" panose="02000000000000000000" pitchFamily="2" charset="-78"/>
                <a:cs typeface="Sakkal Majalla" panose="02000000000000000000" pitchFamily="2" charset="-78"/>
              </a:rPr>
              <a:t>أثناء مواجهة مرض غير معروف ووخيم:</a:t>
            </a:r>
            <a:endParaRPr lang="fr-FR" dirty="0">
              <a:latin typeface="Sakkal Majalla" panose="02000000000000000000" pitchFamily="2" charset="-78"/>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إبقاء المرضى معزولين عن المرضى الآخرين في المستشفى.</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تنظيم قطاع عزل في منطقة المستشفى إن أمكن.</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استخدام معدات الوقاية الشخصية عند فحص المرضى أو أخذ عينات بيولوجية. وفي حالة عدم توافرها، ينبغي تطبيق الاحتياطات القياسية (القفازات، والكمامة، وتطهير المواد المستخدمة).</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تقليل مخالطة المرضى لأسرهم إلى الحد الأدنى، مع توفير الحماية لأفراد الأسرة.</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تنفيذ إجراءات الدفن الآمن (كما هو الحال </a:t>
            </a:r>
            <a:r>
              <a:rPr lang="ar-EG" dirty="0">
                <a:solidFill>
                  <a:srgbClr val="10253F"/>
                </a:solidFill>
                <a:latin typeface="Sakkal Majalla" panose="02000000000000000000" pitchFamily="2" charset="-78"/>
                <a:ea typeface="Arial"/>
                <a:cs typeface="Sakkal Majalla" panose="02000000000000000000" pitchFamily="2" charset="-78"/>
              </a:rPr>
              <a:t>في </a:t>
            </a:r>
            <a:r>
              <a:rPr lang="ar" dirty="0">
                <a:solidFill>
                  <a:srgbClr val="10253F"/>
                </a:solidFill>
                <a:latin typeface="Sakkal Majalla" panose="02000000000000000000" pitchFamily="2" charset="-78"/>
                <a:ea typeface="Arial"/>
                <a:cs typeface="Sakkal Majalla" panose="02000000000000000000" pitchFamily="2" charset="-78"/>
              </a:rPr>
              <a:t>أثناء وباء الإيبولا).</a:t>
            </a:r>
            <a:endParaRPr lang="fr-FR" dirty="0">
              <a:solidFill>
                <a:srgbClr val="10253F"/>
              </a:solidFill>
              <a:latin typeface="Sakkal Majalla" panose="02000000000000000000" pitchFamily="2" charset="-78"/>
              <a:ea typeface="Arial"/>
              <a:cs typeface="Sakkal Majalla" panose="02000000000000000000" pitchFamily="2" charset="-78"/>
            </a:endParaRPr>
          </a:p>
          <a:p>
            <a:pPr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b="1" dirty="0">
              <a:solidFill>
                <a:srgbClr val="65A000"/>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0" y="0"/>
            <a:ext cx="7407797"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استخلاص المعلومات من الخطوة 1(9)</a:t>
            </a:r>
          </a:p>
        </p:txBody>
      </p:sp>
      <p:sp>
        <p:nvSpPr>
          <p:cNvPr id="3" name="Rectangle 2"/>
          <p:cNvSpPr/>
          <p:nvPr/>
        </p:nvSpPr>
        <p:spPr>
          <a:xfrm>
            <a:off x="9275045" y="1247046"/>
            <a:ext cx="2162451"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1ب: </a:t>
            </a:r>
          </a:p>
        </p:txBody>
      </p:sp>
    </p:spTree>
    <p:extLst>
      <p:ext uri="{BB962C8B-B14F-4D97-AF65-F5344CB8AC3E}">
        <p14:creationId xmlns:p14="http://schemas.microsoft.com/office/powerpoint/2010/main" val="366442532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itle 1"/>
          <p:cNvSpPr txBox="1">
            <a:spLocks noGrp="1"/>
          </p:cNvSpPr>
          <p:nvPr>
            <p:ph type="title"/>
          </p:nvPr>
        </p:nvSpPr>
        <p:spPr>
          <a:xfrm>
            <a:off x="314598" y="586782"/>
            <a:ext cx="3264196" cy="1146575"/>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ملاحظة إلى المُيسِّرين:</a:t>
            </a:r>
          </a:p>
        </p:txBody>
      </p:sp>
      <p:sp>
        <p:nvSpPr>
          <p:cNvPr id="287" name="Content Placeholder 2"/>
          <p:cNvSpPr txBox="1">
            <a:spLocks noGrp="1"/>
          </p:cNvSpPr>
          <p:nvPr>
            <p:ph type="body" idx="1"/>
          </p:nvPr>
        </p:nvSpPr>
        <p:spPr>
          <a:xfrm>
            <a:off x="4273552" y="842965"/>
            <a:ext cx="7289558" cy="5546726"/>
          </a:xfrm>
          <a:prstGeom prst="rect">
            <a:avLst/>
          </a:prstGeom>
        </p:spPr>
        <p:txBody>
          <a:bodyPr rtlCol="1"/>
          <a:lstStyle/>
          <a:p>
            <a:pPr algn="just" rtl="1">
              <a:lnSpc>
                <a:spcPct val="100000"/>
              </a:lnSpc>
              <a:spcBef>
                <a:spcPts val="1000"/>
              </a:spcBef>
              <a:defRPr>
                <a:solidFill>
                  <a:srgbClr val="FF0000"/>
                </a:solidFill>
              </a:defRPr>
            </a:pPr>
            <a:r>
              <a:rPr dirty="0" err="1">
                <a:latin typeface="Sakkal Majalla" panose="02000000000000000000" pitchFamily="2" charset="-78"/>
                <a:cs typeface="Sakkal Majalla" panose="02000000000000000000" pitchFamily="2" charset="-78"/>
              </a:rPr>
              <a:t>تهدف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lang="ar" dirty="0">
                <a:solidFill>
                  <a:srgbClr val="C00000"/>
                </a:solidFill>
                <a:latin typeface="Sakkal Majalla" panose="02000000000000000000" pitchFamily="2" charset="-78"/>
                <a:cs typeface="Sakkal Majalla" panose="02000000000000000000" pitchFamily="2" charset="-78"/>
              </a:rPr>
              <a:t> بدراسة الحالة، وعرض المعلومات والأسئلة لكل حلقة،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واستخلاص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lang="ar" dirty="0">
                <a:solidFill>
                  <a:srgbClr val="C00000"/>
                </a:solidFill>
                <a:latin typeface="Sakkal Majalla" panose="02000000000000000000" pitchFamily="2" charset="-78"/>
                <a:cs typeface="Sakkal Majalla" panose="02000000000000000000" pitchFamily="2" charset="-78"/>
              </a:rPr>
              <a:t>كل حلقة</a:t>
            </a:r>
            <a:r>
              <a:rPr dirty="0">
                <a:latin typeface="Sakkal Majalla" panose="02000000000000000000" pitchFamily="2" charset="-78"/>
                <a:cs typeface="Sakkal Majalla" panose="02000000000000000000" pitchFamily="2" charset="-78"/>
              </a:rPr>
              <a:t>.</a:t>
            </a:r>
            <a:endParaRPr lang="fr-FR" dirty="0">
              <a:solidFill>
                <a:srgbClr val="C00000"/>
              </a:solidFill>
              <a:latin typeface="Sakkal Majalla" panose="02000000000000000000" pitchFamily="2" charset="-78"/>
              <a:cs typeface="Sakkal Majalla" panose="02000000000000000000" pitchFamily="2" charset="-78"/>
            </a:endParaRPr>
          </a:p>
          <a:p>
            <a:pPr algn="just" rtl="1">
              <a:lnSpc>
                <a:spcPct val="100000"/>
              </a:lnSpc>
              <a:spcBef>
                <a:spcPts val="1000"/>
              </a:spcBef>
              <a:defRPr>
                <a:solidFill>
                  <a:srgbClr val="FF0000"/>
                </a:solidFill>
              </a:defRPr>
            </a:pPr>
            <a:endParaRPr lang="fr-FR" dirty="0">
              <a:solidFill>
                <a:srgbClr val="C00000"/>
              </a:solidFill>
              <a:latin typeface="Sakkal Majalla" panose="02000000000000000000" pitchFamily="2" charset="-78"/>
              <a:cs typeface="Sakkal Majalla" panose="02000000000000000000" pitchFamily="2" charset="-78"/>
            </a:endParaRPr>
          </a:p>
          <a:p>
            <a:pPr algn="just" rtl="1">
              <a:lnSpc>
                <a:spcPct val="100000"/>
              </a:lnSpc>
              <a:spcBef>
                <a:spcPts val="1000"/>
              </a:spcBef>
              <a:defRPr>
                <a:solidFill>
                  <a:srgbClr val="FF0000"/>
                </a:solidFill>
              </a:defRPr>
            </a:pPr>
            <a:r>
              <a:rPr lang="ar" dirty="0">
                <a:solidFill>
                  <a:srgbClr val="C00000"/>
                </a:solidFill>
                <a:latin typeface="Sakkal Majalla" panose="02000000000000000000" pitchFamily="2" charset="-78"/>
                <a:cs typeface="Sakkal Majalla" panose="02000000000000000000" pitchFamily="2" charset="-78"/>
              </a:rPr>
              <a:t>وتطبق هذه الدراسة سيناريو تصاعدي</a:t>
            </a:r>
            <a:r>
              <a:rPr lang="ar-EG" dirty="0">
                <a:solidFill>
                  <a:srgbClr val="C00000"/>
                </a:solidFill>
                <a:latin typeface="Sakkal Majalla" panose="02000000000000000000" pitchFamily="2" charset="-78"/>
                <a:cs typeface="Sakkal Majalla" panose="02000000000000000000" pitchFamily="2" charset="-78"/>
              </a:rPr>
              <a:t>ًّا</a:t>
            </a:r>
            <a:r>
              <a:rPr lang="ar" dirty="0">
                <a:solidFill>
                  <a:srgbClr val="C00000"/>
                </a:solidFill>
                <a:latin typeface="Sakkal Majalla" panose="02000000000000000000" pitchFamily="2" charset="-78"/>
                <a:cs typeface="Sakkal Majalla" panose="02000000000000000000" pitchFamily="2" charset="-78"/>
              </a:rPr>
              <a:t>، مع إضافة سلسلة من المعلومات، استنادًا إلى موقف حقيقي.</a:t>
            </a:r>
          </a:p>
          <a:p>
            <a:pPr algn="just" rtl="1">
              <a:lnSpc>
                <a:spcPct val="100000"/>
              </a:lnSpc>
              <a:spcBef>
                <a:spcPts val="1000"/>
              </a:spcBef>
              <a:defRPr>
                <a:solidFill>
                  <a:srgbClr val="FF0000"/>
                </a:solidFill>
              </a:defRPr>
            </a:pPr>
            <a:endParaRPr dirty="0">
              <a:solidFill>
                <a:srgbClr val="C00000"/>
              </a:solidFill>
              <a:latin typeface="Sakkal Majalla" panose="02000000000000000000" pitchFamily="2" charset="-78"/>
              <a:cs typeface="Sakkal Majalla" panose="02000000000000000000" pitchFamily="2" charset="-78"/>
            </a:endParaRPr>
          </a:p>
          <a:p>
            <a:pPr algn="just" rtl="1">
              <a:lnSpc>
                <a:spcPct val="100000"/>
              </a:lnSpc>
              <a:spcBef>
                <a:spcPts val="1000"/>
              </a:spcBef>
              <a:defRPr>
                <a:solidFill>
                  <a:srgbClr val="FF0000"/>
                </a:solidFill>
              </a:defRPr>
            </a:pPr>
            <a:endParaRPr dirty="0">
              <a:solidFill>
                <a:srgbClr val="C00000"/>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273504" y="633605"/>
            <a:ext cx="2904245" cy="107788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الخطوة 2 </a:t>
            </a:r>
            <a:endParaRPr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58571171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0"/>
            <a:ext cx="4613657"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الخطوة 2</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377794" y="2156627"/>
            <a:ext cx="11436431" cy="2795637"/>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وقعت إصابات جماعية ضمن حدث صحي غير مبرر انطوى على 14 حالةً، توفي منها 8 حالات في مستشفى بلوتاون في بلوتاون عاصمة مقاطعة ديلمار.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وفي ذلك الوقت، ووفقًا لبيانات المستشفى، كانت غالبية الحالات المبلغ عنها تعاني من الضعف، والصداع، وألم في البطن، وقيء، وإسهال، وتشوش ذهني، بالإضافة إلى أن حالة واحدة فقط كانت تعاني من ارتفاع بسيط في درجة الحرارة (37.5 درجة مئوية).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وقد سبق هذا الحدث حضور مراسم جنازة بدأت في 21 نيسان/ أبريل ودفن في 22 نيسان/ أبريل، 2017 لأحد القادة الدينيين البارزين الذي توفي جراء مضاعفات حدثت قبل شهر وارتبطت بالسكري وارتفاع ضغط الدم.</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يُقدر عدد الذين حضروا الجنازة بنحو 100 شخصٍ، ومعظمهم من أبناء المجتمع المحلي بالمنطقة، ولكن ليسوا وحدهم. </a:t>
            </a:r>
            <a:endParaRPr lang="fr-FR" dirty="0">
              <a:solidFill>
                <a:srgbClr val="000000"/>
              </a:solidFill>
              <a:latin typeface="Sakkal Majalla" panose="02000000000000000000" pitchFamily="2" charset="-78"/>
              <a:ea typeface="Arial"/>
              <a:cs typeface="Sakkal Majalla" panose="02000000000000000000" pitchFamily="2" charset="-78"/>
            </a:endParaRPr>
          </a:p>
        </p:txBody>
      </p:sp>
      <p:sp>
        <p:nvSpPr>
          <p:cNvPr id="9" name="object 2"/>
          <p:cNvSpPr txBox="1">
            <a:spLocks/>
          </p:cNvSpPr>
          <p:nvPr/>
        </p:nvSpPr>
        <p:spPr>
          <a:xfrm>
            <a:off x="229078" y="1298771"/>
            <a:ext cx="9814503" cy="41908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800" b="1">
                <a:solidFill>
                  <a:srgbClr val="9B1E1A"/>
                </a:solidFill>
                <a:latin typeface="Sakkal Majalla" panose="02000000000000000000" pitchFamily="2" charset="-78"/>
                <a:ea typeface="+mj-ea"/>
                <a:cs typeface="Sakkal Majalla" panose="02000000000000000000" pitchFamily="2" charset="-78"/>
              </a:rPr>
              <a:t>الثلاثاء، 25 نيسان/ أبريل، لاحقًا، ملخص الوضع: </a:t>
            </a:r>
            <a:endParaRPr lang="fr-FR" sz="2800" b="1" dirty="0">
              <a:solidFill>
                <a:srgbClr val="9B1E1A"/>
              </a:solidFill>
              <a:latin typeface="Sakkal Majalla" panose="02000000000000000000" pitchFamily="2" charset="-78"/>
              <a:ea typeface="+mj-ea"/>
              <a:cs typeface="Sakkal Majalla" panose="02000000000000000000" pitchFamily="2" charset="-78"/>
            </a:endParaRPr>
          </a:p>
        </p:txBody>
      </p:sp>
      <p:sp>
        <p:nvSpPr>
          <p:cNvPr id="3" name="Espace réservé du numéro de diapositive 2"/>
          <p:cNvSpPr>
            <a:spLocks noGrp="1"/>
          </p:cNvSpPr>
          <p:nvPr>
            <p:ph type="sldNum" sz="quarter" idx="2"/>
          </p:nvPr>
        </p:nvSpPr>
        <p:spPr>
          <a:xfrm>
            <a:off x="11525073" y="633033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21</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Tree>
    <p:extLst>
      <p:ext uri="{BB962C8B-B14F-4D97-AF65-F5344CB8AC3E}">
        <p14:creationId xmlns:p14="http://schemas.microsoft.com/office/powerpoint/2010/main" val="2275872633"/>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2" y="-6155"/>
            <a:ext cx="4428462"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الخطوة 2</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404071" y="2443650"/>
            <a:ext cx="11436431" cy="2893100"/>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تبلغ القدرة الاستيعابية للمستشفى 50 سريرًا.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بها طبيب واحد، ومساعد طبيب، وأربع ممرضات، وقابلتان.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تتوافر مجموعة أدوات علاج الإيبولا التي تكفي لتغطية 50 مريضًا، مع معدات الوقاية الشخصية، والأدوية، والمواد اللازمة لأخذ عينات بيولوجية.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لا توجد سلسلة تبريد لتخزين العينات.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تقتصر القدرات المختبرية على اختبارات قياس الهيموغلوبين وعدد الخلايا البيضاء وبعض الاختبارات الكيميائية الحيوية.</a:t>
            </a:r>
            <a:endParaRPr lang="fr-FR" dirty="0">
              <a:solidFill>
                <a:srgbClr val="000000"/>
              </a:solidFill>
              <a:latin typeface="Sakkal Majalla" panose="02000000000000000000" pitchFamily="2" charset="-78"/>
              <a:ea typeface="Arial"/>
              <a:cs typeface="Sakkal Majalla" panose="02000000000000000000" pitchFamily="2" charset="-78"/>
            </a:endParaRP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fr-FR" sz="2200" dirty="0">
              <a:solidFill>
                <a:srgbClr val="000000"/>
              </a:solidFill>
              <a:latin typeface="Sakkal Majalla" panose="02000000000000000000" pitchFamily="2" charset="-78"/>
              <a:ea typeface="Arial"/>
              <a:cs typeface="Sakkal Majalla" panose="02000000000000000000" pitchFamily="2" charset="-78"/>
            </a:endParaRPr>
          </a:p>
        </p:txBody>
      </p:sp>
      <p:sp>
        <p:nvSpPr>
          <p:cNvPr id="9" name="object 2"/>
          <p:cNvSpPr txBox="1">
            <a:spLocks/>
          </p:cNvSpPr>
          <p:nvPr/>
        </p:nvSpPr>
        <p:spPr>
          <a:xfrm>
            <a:off x="303389" y="1590760"/>
            <a:ext cx="10983736" cy="3906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600" b="1">
                <a:solidFill>
                  <a:srgbClr val="9B1E1A"/>
                </a:solidFill>
                <a:latin typeface="Sakkal Majalla" panose="02000000000000000000" pitchFamily="2" charset="-78"/>
                <a:ea typeface="+mj-ea"/>
                <a:cs typeface="Sakkal Majalla" panose="02000000000000000000" pitchFamily="2" charset="-78"/>
              </a:rPr>
              <a:t>(تابع) الثلاثاء، 25 نيسان/ أبريل، لاحقًا، ملخص الوضع: </a:t>
            </a:r>
            <a:endParaRPr lang="fr-FR" sz="2600" b="1" dirty="0">
              <a:solidFill>
                <a:srgbClr val="9B1E1A"/>
              </a:solidFill>
              <a:latin typeface="Sakkal Majalla" panose="02000000000000000000" pitchFamily="2" charset="-78"/>
              <a:ea typeface="+mj-ea"/>
              <a:cs typeface="Sakkal Majalla" panose="02000000000000000000" pitchFamily="2" charset="-78"/>
            </a:endParaRPr>
          </a:p>
        </p:txBody>
      </p:sp>
      <p:sp>
        <p:nvSpPr>
          <p:cNvPr id="3" name="Espace réservé du numéro de diapositive 2"/>
          <p:cNvSpPr>
            <a:spLocks noGrp="1"/>
          </p:cNvSpPr>
          <p:nvPr>
            <p:ph type="sldNum" sz="quarter" idx="2"/>
          </p:nvPr>
        </p:nvSpPr>
        <p:spPr>
          <a:xfrm>
            <a:off x="11603901" y="7105470"/>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22</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Tree>
    <p:extLst>
      <p:ext uri="{BB962C8B-B14F-4D97-AF65-F5344CB8AC3E}">
        <p14:creationId xmlns:p14="http://schemas.microsoft.com/office/powerpoint/2010/main" val="351194365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8350"/>
            <a:ext cx="4521059"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الخطوة 2</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351518" y="1941038"/>
            <a:ext cx="11436431" cy="3229089"/>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خوفًا من الإيبولا، انتشر الهلع سريعًا.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تنتشر شائعات عن حدوث تسمم </a:t>
            </a:r>
            <a:r>
              <a:rPr lang="ar-EG" dirty="0">
                <a:solidFill>
                  <a:srgbClr val="000000"/>
                </a:solidFill>
                <a:latin typeface="Sakkal Majalla" panose="02000000000000000000" pitchFamily="2" charset="-78"/>
                <a:ea typeface="Arial"/>
                <a:cs typeface="Sakkal Majalla" panose="02000000000000000000" pitchFamily="2" charset="-78"/>
              </a:rPr>
              <a:t>في </a:t>
            </a:r>
            <a:r>
              <a:rPr lang="ar" dirty="0">
                <a:solidFill>
                  <a:srgbClr val="000000"/>
                </a:solidFill>
                <a:latin typeface="Sakkal Majalla" panose="02000000000000000000" pitchFamily="2" charset="-78"/>
                <a:ea typeface="Arial"/>
                <a:cs typeface="Sakkal Majalla" panose="02000000000000000000" pitchFamily="2" charset="-78"/>
              </a:rPr>
              <a:t>أثناء مراسم العزاء، ولكنه استهدف فقط الزائرين إذ يُعتقد أن أفراد أسرة المتوفى لم يصبهم ضرر.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نظرًا لتوقف البث الإذاعي لوجود مشاكل تقنية في المحطة الإذاعية، طُلب تدخل الشرطة لنشر رسالة إلى المجتمعات المحلية للحفاظ على هدوء السكان.</a:t>
            </a:r>
            <a:endParaRPr lang="fr-FR" dirty="0">
              <a:solidFill>
                <a:srgbClr val="000000"/>
              </a:solidFill>
              <a:latin typeface="Sakkal Majalla" panose="02000000000000000000" pitchFamily="2" charset="-78"/>
              <a:ea typeface="Arial"/>
              <a:cs typeface="Sakkal Majalla" panose="02000000000000000000" pitchFamily="2" charset="-78"/>
            </a:endParaRP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يعاني الفريق من الإنهاك التام، ويعامل كل حالة على أنها حالة إيبولا، ويأخذ مسحة فموية وعينة دم لإجراء اختبارات بيوكيميائية ودموية فورية.</a:t>
            </a:r>
            <a:endParaRPr lang="fr-FR" dirty="0">
              <a:solidFill>
                <a:srgbClr val="000000"/>
              </a:solidFill>
              <a:latin typeface="Sakkal Majalla" panose="02000000000000000000" pitchFamily="2" charset="-78"/>
              <a:ea typeface="Arial"/>
              <a:cs typeface="Sakkal Majalla" panose="02000000000000000000" pitchFamily="2" charset="-78"/>
            </a:endParaRP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لا تتوافر في تلك المرحلة معلومات عن عمر الحالات أو جنسها، أو المنتج المشتبه فيه، أو الصلة الوبائية بينها. </a:t>
            </a:r>
            <a:endParaRPr lang="fr-FR" dirty="0">
              <a:solidFill>
                <a:srgbClr val="000000"/>
              </a:solidFill>
              <a:latin typeface="Sakkal Majalla" panose="02000000000000000000" pitchFamily="2" charset="-78"/>
              <a:ea typeface="Arial"/>
              <a:cs typeface="Sakkal Majalla" panose="02000000000000000000" pitchFamily="2" charset="-78"/>
            </a:endParaRPr>
          </a:p>
        </p:txBody>
      </p:sp>
      <p:sp>
        <p:nvSpPr>
          <p:cNvPr id="9" name="object 2"/>
          <p:cNvSpPr txBox="1">
            <a:spLocks/>
          </p:cNvSpPr>
          <p:nvPr/>
        </p:nvSpPr>
        <p:spPr>
          <a:xfrm>
            <a:off x="150251" y="1405145"/>
            <a:ext cx="10983736" cy="3906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600" b="1">
                <a:solidFill>
                  <a:srgbClr val="9B1E1A"/>
                </a:solidFill>
                <a:latin typeface="Sakkal Majalla" panose="02000000000000000000" pitchFamily="2" charset="-78"/>
                <a:ea typeface="+mj-ea"/>
                <a:cs typeface="Sakkal Majalla" panose="02000000000000000000" pitchFamily="2" charset="-78"/>
              </a:rPr>
              <a:t>(تابع) الثلاثاء، 25 نيسان/ أبريل، لاحقًا، ملخص الوضع: </a:t>
            </a:r>
            <a:endParaRPr lang="fr-FR" sz="2600" b="1" dirty="0">
              <a:solidFill>
                <a:srgbClr val="9B1E1A"/>
              </a:solidFill>
              <a:latin typeface="Sakkal Majalla" panose="02000000000000000000" pitchFamily="2" charset="-78"/>
              <a:ea typeface="+mj-ea"/>
              <a:cs typeface="Sakkal Majalla" panose="02000000000000000000" pitchFamily="2" charset="-78"/>
            </a:endParaRPr>
          </a:p>
        </p:txBody>
      </p:sp>
      <p:sp>
        <p:nvSpPr>
          <p:cNvPr id="3" name="Espace réservé du numéro de diapositive 2"/>
          <p:cNvSpPr>
            <a:spLocks noGrp="1"/>
          </p:cNvSpPr>
          <p:nvPr>
            <p:ph type="sldNum" sz="quarter" idx="2"/>
          </p:nvPr>
        </p:nvSpPr>
        <p:spPr/>
        <p:txBody>
          <a:bodyPr rtlCol="1"/>
          <a:lstStyle/>
          <a:p>
            <a:pPr rtl="1" hangingPunct="0"/>
            <a:fld id="{86CB4B4D-7CA3-9044-876B-883B54F8677D}" type="slidenum">
              <a:rPr lang="fr-FR" kern="0" smtClean="0">
                <a:solidFill>
                  <a:srgbClr val="000000"/>
                </a:solidFill>
                <a:latin typeface="Calibri"/>
                <a:cs typeface="Calibri"/>
                <a:sym typeface="Calibri"/>
              </a:rPr>
              <a:pPr hangingPunct="0"/>
              <a:t>23</a:t>
            </a:fld>
            <a:endParaRPr lang="fr-FR" kern="0">
              <a:solidFill>
                <a:srgbClr val="000000"/>
              </a:solidFill>
              <a:latin typeface="Calibri"/>
              <a:cs typeface="Calibri"/>
              <a:sym typeface="Calibri"/>
            </a:endParaRPr>
          </a:p>
        </p:txBody>
      </p:sp>
    </p:spTree>
    <p:extLst>
      <p:ext uri="{BB962C8B-B14F-4D97-AF65-F5344CB8AC3E}">
        <p14:creationId xmlns:p14="http://schemas.microsoft.com/office/powerpoint/2010/main" val="165289889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134620" y="128725"/>
            <a:ext cx="4425805" cy="471753"/>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الخطوة 2</a:t>
            </a: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364657" y="2357129"/>
            <a:ext cx="11436431" cy="2298065"/>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rtl="1">
              <a:buNone/>
            </a:pPr>
            <a:r>
              <a:rPr lang="ar" b="1" dirty="0">
                <a:solidFill>
                  <a:srgbClr val="65A000"/>
                </a:solidFill>
                <a:latin typeface="Sakkal Majalla" panose="02000000000000000000" pitchFamily="2" charset="-78"/>
                <a:cs typeface="Sakkal Majalla" panose="02000000000000000000" pitchFamily="2" charset="-78"/>
              </a:rPr>
              <a:t>السؤال 1ج: </a:t>
            </a:r>
            <a:endParaRPr lang="fr-FR" dirty="0">
              <a:solidFill>
                <a:srgbClr val="65A000"/>
              </a:solidFill>
              <a:latin typeface="Sakkal Majalla" panose="02000000000000000000" pitchFamily="2" charset="-78"/>
              <a:cs typeface="Sakkal Majalla" panose="02000000000000000000" pitchFamily="2" charset="-78"/>
            </a:endParaRPr>
          </a:p>
          <a:p>
            <a:pPr marL="0" lvl="0" indent="0" rtl="1">
              <a:buNone/>
            </a:pPr>
            <a:r>
              <a:rPr lang="ar" dirty="0">
                <a:latin typeface="Sakkal Majalla" panose="02000000000000000000" pitchFamily="2" charset="-78"/>
                <a:cs typeface="Sakkal Majalla" panose="02000000000000000000" pitchFamily="2" charset="-78"/>
              </a:rPr>
              <a:t>هل يُعَد هذا الحدث فاشيةً؟ فسِّر إجابتك.</a:t>
            </a:r>
            <a:endParaRPr lang="fr-FR" dirty="0">
              <a:latin typeface="Sakkal Majalla" panose="02000000000000000000" pitchFamily="2" charset="-78"/>
              <a:cs typeface="Sakkal Majalla" panose="02000000000000000000" pitchFamily="2" charset="-78"/>
            </a:endParaRPr>
          </a:p>
          <a:p>
            <a:pPr marL="0" indent="0" rtl="1">
              <a:buNone/>
            </a:pPr>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marL="0" indent="0" rtl="1">
              <a:buNone/>
            </a:pPr>
            <a:r>
              <a:rPr lang="ar" b="1" dirty="0">
                <a:solidFill>
                  <a:srgbClr val="65A000"/>
                </a:solidFill>
                <a:latin typeface="Sakkal Majalla" panose="02000000000000000000" pitchFamily="2" charset="-78"/>
                <a:cs typeface="Sakkal Majalla" panose="02000000000000000000" pitchFamily="2" charset="-78"/>
              </a:rPr>
              <a:t>السؤال 1د: </a:t>
            </a:r>
            <a:endParaRPr lang="fr-FR" b="1" dirty="0">
              <a:solidFill>
                <a:srgbClr val="65A000"/>
              </a:solidFill>
              <a:latin typeface="Sakkal Majalla" panose="02000000000000000000" pitchFamily="2" charset="-78"/>
              <a:cs typeface="Sakkal Majalla" panose="02000000000000000000" pitchFamily="2" charset="-78"/>
            </a:endParaRPr>
          </a:p>
          <a:p>
            <a:pPr marL="0" lvl="0" indent="0" rtl="1">
              <a:buNone/>
            </a:pPr>
            <a:r>
              <a:rPr lang="ar" dirty="0">
                <a:latin typeface="Sakkal Majalla" panose="02000000000000000000" pitchFamily="2" charset="-78"/>
                <a:cs typeface="Sakkal Majalla" panose="02000000000000000000" pitchFamily="2" charset="-78"/>
              </a:rPr>
              <a:t>هل الاستقصاء ضروري؟ </a:t>
            </a:r>
            <a:endParaRPr lang="fr-FR" dirty="0">
              <a:latin typeface="Sakkal Majalla" panose="02000000000000000000" pitchFamily="2" charset="-78"/>
              <a:cs typeface="Sakkal Majalla" panose="02000000000000000000" pitchFamily="2" charset="-78"/>
            </a:endParaRPr>
          </a:p>
          <a:p>
            <a:pPr marL="0" indent="0" rtl="1">
              <a:buNone/>
            </a:pPr>
            <a:r>
              <a:rPr lang="ar" b="1"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p:txBody>
      </p:sp>
      <p:sp>
        <p:nvSpPr>
          <p:cNvPr id="3" name="Espace réservé du numéro de diapositive 2"/>
          <p:cNvSpPr>
            <a:spLocks noGrp="1"/>
          </p:cNvSpPr>
          <p:nvPr>
            <p:ph type="sldNum" sz="quarter" idx="2"/>
          </p:nvPr>
        </p:nvSpPr>
        <p:spPr/>
        <p:txBody>
          <a:bodyPr rtlCol="1"/>
          <a:lstStyle/>
          <a:p>
            <a:pPr rtl="1" hangingPunct="0"/>
            <a:fld id="{86CB4B4D-7CA3-9044-876B-883B54F8677D}" type="slidenum">
              <a:rPr lang="fr-FR" kern="0" smtClean="0">
                <a:solidFill>
                  <a:srgbClr val="000000"/>
                </a:solidFill>
                <a:latin typeface="Calibri"/>
                <a:cs typeface="Calibri"/>
                <a:sym typeface="Calibri"/>
              </a:rPr>
              <a:pPr hangingPunct="0"/>
              <a:t>24</a:t>
            </a:fld>
            <a:endParaRPr lang="fr-FR" kern="0">
              <a:solidFill>
                <a:srgbClr val="000000"/>
              </a:solidFill>
              <a:latin typeface="Calibri"/>
              <a:cs typeface="Calibri"/>
              <a:sym typeface="Calibri"/>
            </a:endParaRPr>
          </a:p>
        </p:txBody>
      </p:sp>
      <p:sp>
        <p:nvSpPr>
          <p:cNvPr id="6" name="object 2"/>
          <p:cNvSpPr txBox="1">
            <a:spLocks/>
          </p:cNvSpPr>
          <p:nvPr/>
        </p:nvSpPr>
        <p:spPr>
          <a:xfrm>
            <a:off x="3374556" y="1673604"/>
            <a:ext cx="7447256" cy="41908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800" b="1" kern="0" dirty="0">
                <a:solidFill>
                  <a:srgbClr val="9B1E1A"/>
                </a:solidFill>
                <a:latin typeface="Sakkal Majalla" panose="02000000000000000000" pitchFamily="2" charset="-78"/>
                <a:ea typeface="+mj-ea"/>
                <a:cs typeface="Sakkal Majalla" panose="02000000000000000000" pitchFamily="2" charset="-78"/>
              </a:rPr>
              <a:t>السؤال 1</a:t>
            </a:r>
            <a:endParaRPr lang="fr-FR" sz="2800" b="1" kern="0" dirty="0">
              <a:solidFill>
                <a:srgbClr val="9B1E1A"/>
              </a:solidFill>
              <a:latin typeface="Sakkal Majalla" panose="02000000000000000000" pitchFamily="2" charset="-78"/>
              <a:ea typeface="+mj-ea"/>
              <a:cs typeface="Sakkal Majalla" panose="02000000000000000000" pitchFamily="2" charset="-78"/>
            </a:endParaRPr>
          </a:p>
        </p:txBody>
      </p:sp>
    </p:spTree>
    <p:extLst>
      <p:ext uri="{BB962C8B-B14F-4D97-AF65-F5344CB8AC3E}">
        <p14:creationId xmlns:p14="http://schemas.microsoft.com/office/powerpoint/2010/main" val="248716350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134621" y="12978"/>
            <a:ext cx="4634150" cy="471753"/>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الخطوة 2</a:t>
            </a: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193863" y="1982203"/>
            <a:ext cx="11436431" cy="3444533"/>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rtl="1">
              <a:buNone/>
            </a:pPr>
            <a:r>
              <a:rPr lang="ar" b="1"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marL="0" indent="0" rtl="1">
              <a:buNone/>
            </a:pPr>
            <a:r>
              <a:rPr lang="ar" b="1" dirty="0">
                <a:solidFill>
                  <a:srgbClr val="65A000"/>
                </a:solidFill>
                <a:latin typeface="Sakkal Majalla" panose="02000000000000000000" pitchFamily="2" charset="-78"/>
                <a:cs typeface="Sakkal Majalla" panose="02000000000000000000" pitchFamily="2" charset="-78"/>
              </a:rPr>
              <a:t>اختبار قصير 1: </a:t>
            </a:r>
            <a:endParaRPr lang="fr-FR" b="1" dirty="0">
              <a:solidFill>
                <a:srgbClr val="65A000"/>
              </a:solidFill>
              <a:latin typeface="Sakkal Majalla" panose="02000000000000000000" pitchFamily="2" charset="-78"/>
              <a:cs typeface="Sakkal Majalla" panose="02000000000000000000" pitchFamily="2" charset="-78"/>
            </a:endParaRPr>
          </a:p>
          <a:p>
            <a:pPr marL="0" indent="0" rtl="1">
              <a:buNone/>
            </a:pPr>
            <a:r>
              <a:rPr lang="ar" dirty="0">
                <a:latin typeface="Sakkal Majalla" panose="02000000000000000000" pitchFamily="2" charset="-78"/>
                <a:cs typeface="Sakkal Majalla" panose="02000000000000000000" pitchFamily="2" charset="-78"/>
              </a:rPr>
              <a:t>ما الإجراءات الفورية‬ التي توصي بها؟ حدِّد 3 أولويات رئيسية من بين الإجراءات الآتية:</a:t>
            </a:r>
            <a:endParaRPr lang="fr-FR" dirty="0">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تنبيه وزارة الصحة.</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مغادرة البلد.</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تنبيه شركاء الصحة في البلد.</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تنظيم اجتماع لمناقشة الأزمة في العاصمة، ودعوة فريق ديلمار لحضور الاجتماع.</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تنظيم بعثة فريق الاستجابة السريعة إلى ديلمار على نحوٍ عاجل. </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تقديم قائمة بالمختبرات لإجراء استقصاءات مختبرية.</a:t>
            </a:r>
            <a:endParaRPr lang="fr-FR" dirty="0">
              <a:solidFill>
                <a:schemeClr val="tx1"/>
              </a:solidFill>
              <a:latin typeface="Sakkal Majalla" panose="02000000000000000000" pitchFamily="2" charset="-78"/>
              <a:cs typeface="Sakkal Majalla" panose="02000000000000000000" pitchFamily="2" charset="-78"/>
            </a:endParaRPr>
          </a:p>
        </p:txBody>
      </p:sp>
      <p:sp>
        <p:nvSpPr>
          <p:cNvPr id="3" name="Espace réservé du numéro de diapositive 2"/>
          <p:cNvSpPr>
            <a:spLocks noGrp="1"/>
          </p:cNvSpPr>
          <p:nvPr>
            <p:ph type="sldNum" sz="quarter" idx="2"/>
          </p:nvPr>
        </p:nvSpPr>
        <p:spPr>
          <a:xfrm>
            <a:off x="11525073" y="633033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25</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
        <p:nvSpPr>
          <p:cNvPr id="6" name="object 2"/>
          <p:cNvSpPr txBox="1">
            <a:spLocks/>
          </p:cNvSpPr>
          <p:nvPr/>
        </p:nvSpPr>
        <p:spPr>
          <a:xfrm>
            <a:off x="3070413" y="1568500"/>
            <a:ext cx="7447256" cy="41908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800" b="1" kern="0">
                <a:solidFill>
                  <a:srgbClr val="9B1E1A"/>
                </a:solidFill>
                <a:latin typeface="Sakkal Majalla" panose="02000000000000000000" pitchFamily="2" charset="-78"/>
                <a:ea typeface="+mj-ea"/>
                <a:cs typeface="Sakkal Majalla" panose="02000000000000000000" pitchFamily="2" charset="-78"/>
              </a:rPr>
              <a:t>السؤال 1</a:t>
            </a:r>
            <a:endParaRPr lang="fr-FR" sz="2800" b="1" kern="0" dirty="0">
              <a:solidFill>
                <a:srgbClr val="9B1E1A"/>
              </a:solidFill>
              <a:latin typeface="Sakkal Majalla" panose="02000000000000000000" pitchFamily="2" charset="-78"/>
              <a:ea typeface="+mj-ea"/>
              <a:cs typeface="Sakkal Majalla" panose="02000000000000000000" pitchFamily="2" charset="-78"/>
            </a:endParaRPr>
          </a:p>
        </p:txBody>
      </p:sp>
    </p:spTree>
    <p:extLst>
      <p:ext uri="{BB962C8B-B14F-4D97-AF65-F5344CB8AC3E}">
        <p14:creationId xmlns:p14="http://schemas.microsoft.com/office/powerpoint/2010/main" val="422456600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71050" y="3613663"/>
            <a:ext cx="11092722" cy="2968053"/>
          </a:xfrm>
          <a:prstGeom prst="rect">
            <a:avLst/>
          </a:prstGeom>
        </p:spPr>
        <p:txBody>
          <a:bodyPr rtlCol="1">
            <a:noAutofit/>
          </a:bodyPr>
          <a:lstStyle/>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في تلك المرحلة، يمكن أن يُطلق على الحدث </a:t>
            </a:r>
            <a:r>
              <a:rPr lang="ar" b="1" dirty="0">
                <a:solidFill>
                  <a:srgbClr val="65A000"/>
                </a:solidFill>
                <a:latin typeface="Sakkal Majalla" panose="02000000000000000000" pitchFamily="2" charset="-78"/>
                <a:ea typeface="Arial"/>
                <a:cs typeface="Sakkal Majalla" panose="02000000000000000000" pitchFamily="2" charset="-78"/>
              </a:rPr>
              <a:t>إصابة جماعية</a:t>
            </a:r>
            <a:r>
              <a:rPr lang="ar" dirty="0">
                <a:solidFill>
                  <a:srgbClr val="10253F"/>
                </a:solidFill>
                <a:latin typeface="Sakkal Majalla" panose="02000000000000000000" pitchFamily="2" charset="-78"/>
                <a:ea typeface="Arial"/>
                <a:cs typeface="Sakkal Majalla" panose="02000000000000000000" pitchFamily="2" charset="-78"/>
              </a:rPr>
              <a:t>: تراكم غير طبيعي للحالات من حيث الزمان والمكان. </a:t>
            </a: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لكن، لم يكن أحد ليتوقع هذا العدد المرتفع المفاجئ من الوفيات: فهي </a:t>
            </a:r>
            <a:r>
              <a:rPr lang="ar" b="1" dirty="0">
                <a:solidFill>
                  <a:srgbClr val="65A000"/>
                </a:solidFill>
                <a:latin typeface="Sakkal Majalla" panose="02000000000000000000" pitchFamily="2" charset="-78"/>
                <a:ea typeface="Arial"/>
                <a:cs typeface="Sakkal Majalla" panose="02000000000000000000" pitchFamily="2" charset="-78"/>
              </a:rPr>
              <a:t>فاشية</a:t>
            </a:r>
            <a:r>
              <a:rPr lang="ar" dirty="0">
                <a:solidFill>
                  <a:srgbClr val="10253F"/>
                </a:solidFill>
                <a:latin typeface="Sakkal Majalla" panose="02000000000000000000" pitchFamily="2" charset="-78"/>
                <a:ea typeface="Arial"/>
                <a:cs typeface="Sakkal Majalla" panose="02000000000000000000" pitchFamily="2" charset="-78"/>
              </a:rPr>
              <a:t>.</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dirty="0">
              <a:solidFill>
                <a:srgbClr val="10253F"/>
              </a:solidFill>
              <a:latin typeface="Sakkal Majalla" panose="02000000000000000000" pitchFamily="2" charset="-78"/>
              <a:ea typeface="Arial"/>
              <a:cs typeface="Sakkal Majalla" panose="02000000000000000000" pitchFamily="2" charset="-78"/>
            </a:endParaRPr>
          </a:p>
          <a:p>
            <a:pPr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b="1" dirty="0">
              <a:solidFill>
                <a:srgbClr val="65A000"/>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1" y="0"/>
            <a:ext cx="7211028"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EG" b="1" dirty="0">
                <a:latin typeface="Sakkal Majalla" panose="02000000000000000000" pitchFamily="2" charset="-78"/>
                <a:cs typeface="Sakkal Majalla" panose="02000000000000000000" pitchFamily="2" charset="-78"/>
              </a:rPr>
              <a:t>الحلقة 1.</a:t>
            </a:r>
            <a:r>
              <a:rPr lang="ar" b="1" dirty="0">
                <a:latin typeface="Sakkal Majalla" panose="02000000000000000000" pitchFamily="2" charset="-78"/>
                <a:cs typeface="Sakkal Majalla" panose="02000000000000000000" pitchFamily="2" charset="-78"/>
              </a:rPr>
              <a:t> استخلاص المعلومات من الخطوة 2 (1)</a:t>
            </a:r>
          </a:p>
        </p:txBody>
      </p:sp>
      <p:sp>
        <p:nvSpPr>
          <p:cNvPr id="3" name="Rectangle 2"/>
          <p:cNvSpPr/>
          <p:nvPr/>
        </p:nvSpPr>
        <p:spPr>
          <a:xfrm>
            <a:off x="9529760" y="3001929"/>
            <a:ext cx="2123979"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1ج: </a:t>
            </a:r>
          </a:p>
        </p:txBody>
      </p:sp>
      <p:sp>
        <p:nvSpPr>
          <p:cNvPr id="5" name="object 3"/>
          <p:cNvSpPr txBox="1"/>
          <p:nvPr/>
        </p:nvSpPr>
        <p:spPr>
          <a:xfrm>
            <a:off x="217308" y="1838731"/>
            <a:ext cx="11436431" cy="1151597"/>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rtl="1">
              <a:buNone/>
            </a:pPr>
            <a:r>
              <a:rPr lang="ar" b="1">
                <a:solidFill>
                  <a:srgbClr val="65A000"/>
                </a:solidFill>
                <a:latin typeface="Sakkal Majalla" panose="02000000000000000000" pitchFamily="2" charset="-78"/>
                <a:cs typeface="Sakkal Majalla" panose="02000000000000000000" pitchFamily="2" charset="-78"/>
              </a:rPr>
              <a:t>السؤال 1ج: </a:t>
            </a:r>
            <a:endParaRPr lang="fr-FR" dirty="0">
              <a:solidFill>
                <a:srgbClr val="65A000"/>
              </a:solidFill>
              <a:latin typeface="Sakkal Majalla" panose="02000000000000000000" pitchFamily="2" charset="-78"/>
              <a:cs typeface="Sakkal Majalla" panose="02000000000000000000" pitchFamily="2" charset="-78"/>
            </a:endParaRPr>
          </a:p>
          <a:p>
            <a:pPr marL="0" lvl="0" indent="0" rtl="1">
              <a:buNone/>
            </a:pPr>
            <a:r>
              <a:rPr lang="ar">
                <a:latin typeface="Sakkal Majalla" panose="02000000000000000000" pitchFamily="2" charset="-78"/>
                <a:cs typeface="Sakkal Majalla" panose="02000000000000000000" pitchFamily="2" charset="-78"/>
              </a:rPr>
              <a:t>هل يُعَد هذا الحدث فاشيةً؟ فسِّر إجابتك.</a:t>
            </a:r>
            <a:endParaRPr lang="fr-FR" dirty="0">
              <a:latin typeface="Sakkal Majalla" panose="02000000000000000000" pitchFamily="2" charset="-78"/>
              <a:cs typeface="Sakkal Majalla" panose="02000000000000000000" pitchFamily="2" charset="-78"/>
            </a:endParaRPr>
          </a:p>
          <a:p>
            <a:pPr marL="0" indent="0" rtl="1">
              <a:buNone/>
            </a:pPr>
            <a:endParaRPr lang="fr-F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30692518"/>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4774" y="2983042"/>
            <a:ext cx="11092722" cy="2968053"/>
          </a:xfrm>
          <a:prstGeom prst="rect">
            <a:avLst/>
          </a:prstGeom>
        </p:spPr>
        <p:txBody>
          <a:bodyPr rtlCol="1">
            <a:noAutofit/>
          </a:bodyPr>
          <a:lstStyle/>
          <a:p>
            <a:pPr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فيما يلي معايير اتخاذ القرار بشأن الاستقصاء: </a:t>
            </a:r>
            <a:endParaRPr lang="fr-FR" dirty="0">
              <a:solidFill>
                <a:srgbClr val="10253F"/>
              </a:solidFill>
              <a:latin typeface="Sakkal Majalla" panose="02000000000000000000" pitchFamily="2" charset="-78"/>
              <a:ea typeface="Arial"/>
              <a:cs typeface="Sakkal Majalla" panose="02000000000000000000" pitchFamily="2" charset="-78"/>
            </a:endParaRPr>
          </a:p>
          <a:p>
            <a:pPr marL="524965" lvl="1" indent="-307975" defTabSz="914400" rtl="1"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وخامة الاعتلال.</a:t>
            </a:r>
            <a:endParaRPr lang="fr-FR" dirty="0">
              <a:solidFill>
                <a:srgbClr val="10253F"/>
              </a:solidFill>
              <a:latin typeface="Sakkal Majalla" panose="02000000000000000000" pitchFamily="2" charset="-78"/>
              <a:ea typeface="Arial"/>
              <a:cs typeface="Sakkal Majalla" panose="02000000000000000000" pitchFamily="2" charset="-78"/>
            </a:endParaRPr>
          </a:p>
          <a:p>
            <a:pPr marL="524965" lvl="1" indent="-307975" defTabSz="914400" rtl="1"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انتقال العدوى.</a:t>
            </a:r>
            <a:endParaRPr lang="fr-FR" dirty="0">
              <a:solidFill>
                <a:srgbClr val="10253F"/>
              </a:solidFill>
              <a:latin typeface="Sakkal Majalla" panose="02000000000000000000" pitchFamily="2" charset="-78"/>
              <a:ea typeface="Arial"/>
              <a:cs typeface="Sakkal Majalla" panose="02000000000000000000" pitchFamily="2" charset="-78"/>
            </a:endParaRPr>
          </a:p>
          <a:p>
            <a:pPr marL="524965" lvl="1" indent="-307975" defTabSz="914400" rtl="1"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تهديد صحي محتمل ومستمر.</a:t>
            </a:r>
            <a:endParaRPr lang="fr-FR" dirty="0">
              <a:solidFill>
                <a:srgbClr val="10253F"/>
              </a:solidFill>
              <a:latin typeface="Sakkal Majalla" panose="02000000000000000000" pitchFamily="2" charset="-78"/>
              <a:ea typeface="Arial"/>
              <a:cs typeface="Sakkal Majalla" panose="02000000000000000000" pitchFamily="2" charset="-78"/>
            </a:endParaRPr>
          </a:p>
          <a:p>
            <a:pPr marL="524965" lvl="1" indent="-307975" defTabSz="914400" rtl="1"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الحاجة إلى معرفة المزيد عن العامل المُسبِّب للمرض.</a:t>
            </a:r>
            <a:endParaRPr lang="fr-FR" dirty="0">
              <a:solidFill>
                <a:srgbClr val="10253F"/>
              </a:solidFill>
              <a:latin typeface="Sakkal Majalla" panose="02000000000000000000" pitchFamily="2" charset="-78"/>
              <a:ea typeface="Arial"/>
              <a:cs typeface="Sakkal Majalla" panose="02000000000000000000" pitchFamily="2" charset="-78"/>
            </a:endParaRPr>
          </a:p>
          <a:p>
            <a:pPr marL="524965" lvl="1" indent="-307975" defTabSz="914400" rtl="1"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المخاوف العامة والسياسية.</a:t>
            </a:r>
            <a:endParaRPr lang="fr-FR" dirty="0">
              <a:solidFill>
                <a:srgbClr val="10253F"/>
              </a:solidFill>
              <a:latin typeface="Sakkal Majalla" panose="02000000000000000000" pitchFamily="2" charset="-78"/>
              <a:ea typeface="Arial"/>
              <a:cs typeface="Sakkal Majalla" panose="02000000000000000000" pitchFamily="2" charset="-78"/>
            </a:endParaRPr>
          </a:p>
          <a:p>
            <a:pPr marL="524965" lvl="1" indent="-307975" defTabSz="914400" rtl="1"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الموارد المتاحة.</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dirty="0">
              <a:solidFill>
                <a:srgbClr val="10253F"/>
              </a:solidFill>
              <a:latin typeface="Sakkal Majalla" panose="02000000000000000000" pitchFamily="2" charset="-78"/>
              <a:ea typeface="Arial"/>
              <a:cs typeface="Sakkal Majalla" panose="02000000000000000000" pitchFamily="2" charset="-78"/>
            </a:endParaRPr>
          </a:p>
          <a:p>
            <a:pPr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b="1" dirty="0">
              <a:solidFill>
                <a:srgbClr val="65A000"/>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1" y="0"/>
            <a:ext cx="728047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EG" b="1" dirty="0">
                <a:latin typeface="Sakkal Majalla" panose="02000000000000000000" pitchFamily="2" charset="-78"/>
                <a:cs typeface="Sakkal Majalla" panose="02000000000000000000" pitchFamily="2" charset="-78"/>
              </a:rPr>
              <a:t>الحلقة 1.</a:t>
            </a:r>
            <a:r>
              <a:rPr lang="ar" b="1" dirty="0">
                <a:latin typeface="Sakkal Majalla" panose="02000000000000000000" pitchFamily="2" charset="-78"/>
                <a:cs typeface="Sakkal Majalla" panose="02000000000000000000" pitchFamily="2" charset="-78"/>
              </a:rPr>
              <a:t> استخلاص المعلومات من الخطوة 2 (2)</a:t>
            </a:r>
          </a:p>
        </p:txBody>
      </p:sp>
      <p:sp>
        <p:nvSpPr>
          <p:cNvPr id="3" name="Rectangle 2"/>
          <p:cNvSpPr/>
          <p:nvPr/>
        </p:nvSpPr>
        <p:spPr>
          <a:xfrm>
            <a:off x="9557986" y="2371308"/>
            <a:ext cx="2069477"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1د: </a:t>
            </a:r>
          </a:p>
        </p:txBody>
      </p:sp>
      <p:sp>
        <p:nvSpPr>
          <p:cNvPr id="5" name="object 3"/>
          <p:cNvSpPr txBox="1"/>
          <p:nvPr/>
        </p:nvSpPr>
        <p:spPr>
          <a:xfrm>
            <a:off x="191032" y="1219711"/>
            <a:ext cx="11436431" cy="1533753"/>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rtl="1">
              <a:buNone/>
            </a:pPr>
            <a:r>
              <a:rPr lang="ar" b="1">
                <a:solidFill>
                  <a:srgbClr val="65A000"/>
                </a:solidFill>
                <a:latin typeface="Sakkal Majalla" panose="02000000000000000000" pitchFamily="2" charset="-78"/>
                <a:cs typeface="Sakkal Majalla" panose="02000000000000000000" pitchFamily="2" charset="-78"/>
              </a:rPr>
              <a:t>السؤال 1د: </a:t>
            </a:r>
            <a:endParaRPr lang="fr-FR" b="1" dirty="0">
              <a:solidFill>
                <a:srgbClr val="65A000"/>
              </a:solidFill>
              <a:latin typeface="Sakkal Majalla" panose="02000000000000000000" pitchFamily="2" charset="-78"/>
              <a:cs typeface="Sakkal Majalla" panose="02000000000000000000" pitchFamily="2" charset="-78"/>
            </a:endParaRPr>
          </a:p>
          <a:p>
            <a:pPr marL="0" lvl="0" indent="0" rtl="1">
              <a:buNone/>
            </a:pPr>
            <a:r>
              <a:rPr lang="ar">
                <a:latin typeface="Sakkal Majalla" panose="02000000000000000000" pitchFamily="2" charset="-78"/>
                <a:cs typeface="Sakkal Majalla" panose="02000000000000000000" pitchFamily="2" charset="-78"/>
              </a:rPr>
              <a:t>هل الاستقصاء ضروري؟ </a:t>
            </a:r>
            <a:endParaRPr lang="fr-FR" dirty="0">
              <a:latin typeface="Sakkal Majalla" panose="02000000000000000000" pitchFamily="2" charset="-78"/>
              <a:cs typeface="Sakkal Majalla" panose="02000000000000000000" pitchFamily="2" charset="-78"/>
            </a:endParaRPr>
          </a:p>
          <a:p>
            <a:pPr marL="0" lvl="0" indent="0" rtl="1">
              <a:buNone/>
            </a:pPr>
            <a:endParaRPr lang="fr-FR" dirty="0">
              <a:latin typeface="Sakkal Majalla" panose="02000000000000000000" pitchFamily="2" charset="-78"/>
              <a:cs typeface="Sakkal Majalla" panose="02000000000000000000" pitchFamily="2" charset="-78"/>
            </a:endParaRPr>
          </a:p>
          <a:p>
            <a:pPr marL="0" indent="0" rtl="1">
              <a:buNone/>
            </a:pPr>
            <a:endParaRPr lang="fr-F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5931325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160897" y="75624"/>
            <a:ext cx="4611000" cy="471753"/>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EG" b="1" dirty="0">
                <a:latin typeface="Sakkal Majalla" panose="02000000000000000000" pitchFamily="2" charset="-78"/>
                <a:cs typeface="Sakkal Majalla" panose="02000000000000000000" pitchFamily="2" charset="-78"/>
              </a:rPr>
              <a:t>الحلقة 1.</a:t>
            </a:r>
            <a:r>
              <a:rPr lang="ar" b="1" dirty="0">
                <a:latin typeface="Sakkal Majalla" panose="02000000000000000000" pitchFamily="2" charset="-78"/>
                <a:cs typeface="Sakkal Majalla" panose="02000000000000000000" pitchFamily="2" charset="-78"/>
              </a:rPr>
              <a:t> الخطوة 2</a:t>
            </a: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404070" y="1969065"/>
            <a:ext cx="11436431" cy="3444533"/>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rtl="1">
              <a:buNone/>
            </a:pPr>
            <a:r>
              <a:rPr lang="ar" b="1"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marL="0" indent="0" rtl="1">
              <a:buNone/>
            </a:pPr>
            <a:r>
              <a:rPr lang="ar" b="1" dirty="0">
                <a:solidFill>
                  <a:srgbClr val="65A000"/>
                </a:solidFill>
                <a:latin typeface="Sakkal Majalla" panose="02000000000000000000" pitchFamily="2" charset="-78"/>
                <a:cs typeface="Sakkal Majalla" panose="02000000000000000000" pitchFamily="2" charset="-78"/>
              </a:rPr>
              <a:t>اختبار قصير 1: </a:t>
            </a:r>
            <a:endParaRPr lang="fr-FR" b="1" dirty="0">
              <a:solidFill>
                <a:srgbClr val="65A000"/>
              </a:solidFill>
              <a:latin typeface="Sakkal Majalla" panose="02000000000000000000" pitchFamily="2" charset="-78"/>
              <a:cs typeface="Sakkal Majalla" panose="02000000000000000000" pitchFamily="2" charset="-78"/>
            </a:endParaRPr>
          </a:p>
          <a:p>
            <a:pPr marL="0" indent="0" rtl="1">
              <a:buNone/>
            </a:pPr>
            <a:r>
              <a:rPr lang="ar" dirty="0">
                <a:latin typeface="Sakkal Majalla" panose="02000000000000000000" pitchFamily="2" charset="-78"/>
                <a:cs typeface="Sakkal Majalla" panose="02000000000000000000" pitchFamily="2" charset="-78"/>
              </a:rPr>
              <a:t>ما الإجراءات الفورية‬ التي توصي بها؟ حدِّد 3 أولويات رئيسية من بين الإجراءات الآتية:</a:t>
            </a:r>
            <a:endParaRPr lang="fr-FR" dirty="0">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تنبيه وزارة الصحة.</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مغادرة البلد.</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تنبيه شركاء الصحة في البلد.</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تنظيم اجتماع لمناقشة الأزمة في العاصمة، ودعوة فريق ديلمار لحضور الاجتماع.</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تنظيم بعثة فريق الاستجابة السريعة إلى ديلمار على نحوٍ عاجل. </a:t>
            </a:r>
            <a:endParaRPr lang="fr-FR" dirty="0">
              <a:solidFill>
                <a:schemeClr val="tx1"/>
              </a:solidFill>
              <a:latin typeface="Sakkal Majalla" panose="02000000000000000000" pitchFamily="2" charset="-78"/>
              <a:cs typeface="Sakkal Majalla" panose="02000000000000000000" pitchFamily="2" charset="-78"/>
            </a:endParaRPr>
          </a:p>
          <a:p>
            <a:pPr lvl="0" rtl="1">
              <a:buClr>
                <a:srgbClr val="65A000"/>
              </a:buClr>
              <a:buFont typeface="+mj-lt"/>
              <a:buAutoNum type="arabicPeriod"/>
            </a:pPr>
            <a:r>
              <a:rPr lang="ar" dirty="0">
                <a:solidFill>
                  <a:schemeClr val="tx1"/>
                </a:solidFill>
                <a:latin typeface="Sakkal Majalla" panose="02000000000000000000" pitchFamily="2" charset="-78"/>
                <a:cs typeface="Sakkal Majalla" panose="02000000000000000000" pitchFamily="2" charset="-78"/>
              </a:rPr>
              <a:t>تقديم قائم</a:t>
            </a:r>
            <a:r>
              <a:rPr lang="ar-EG" dirty="0">
                <a:solidFill>
                  <a:schemeClr val="tx1"/>
                </a:solidFill>
                <a:latin typeface="Sakkal Majalla" panose="02000000000000000000" pitchFamily="2" charset="-78"/>
                <a:cs typeface="Sakkal Majalla" panose="02000000000000000000" pitchFamily="2" charset="-78"/>
              </a:rPr>
              <a:t>ة</a:t>
            </a:r>
            <a:r>
              <a:rPr lang="ar" dirty="0">
                <a:solidFill>
                  <a:schemeClr val="tx1"/>
                </a:solidFill>
                <a:latin typeface="Sakkal Majalla" panose="02000000000000000000" pitchFamily="2" charset="-78"/>
                <a:cs typeface="Sakkal Majalla" panose="02000000000000000000" pitchFamily="2" charset="-78"/>
              </a:rPr>
              <a:t> بالمختبرات لإجراء استقصاءات مختبري</a:t>
            </a:r>
            <a:r>
              <a:rPr lang="ar-EG" dirty="0">
                <a:solidFill>
                  <a:schemeClr val="tx1"/>
                </a:solidFill>
                <a:latin typeface="Sakkal Majalla" panose="02000000000000000000" pitchFamily="2" charset="-78"/>
                <a:cs typeface="Sakkal Majalla" panose="02000000000000000000" pitchFamily="2" charset="-78"/>
              </a:rPr>
              <a:t>ة</a:t>
            </a:r>
            <a:r>
              <a:rPr lang="ar" dirty="0">
                <a:solidFill>
                  <a:schemeClr val="tx1"/>
                </a:solidFill>
                <a:latin typeface="Sakkal Majalla" panose="02000000000000000000" pitchFamily="2" charset="-78"/>
                <a:cs typeface="Sakkal Majalla" panose="02000000000000000000" pitchFamily="2" charset="-78"/>
              </a:rPr>
              <a:t>.</a:t>
            </a:r>
            <a:endParaRPr lang="fr-FR" dirty="0">
              <a:solidFill>
                <a:schemeClr val="tx1"/>
              </a:solidFill>
              <a:latin typeface="Sakkal Majalla" panose="02000000000000000000" pitchFamily="2" charset="-78"/>
              <a:cs typeface="Sakkal Majalla" panose="02000000000000000000" pitchFamily="2" charset="-78"/>
            </a:endParaRPr>
          </a:p>
        </p:txBody>
      </p:sp>
      <p:sp>
        <p:nvSpPr>
          <p:cNvPr id="3" name="Espace réservé du numéro de diapositive 2"/>
          <p:cNvSpPr>
            <a:spLocks noGrp="1"/>
          </p:cNvSpPr>
          <p:nvPr>
            <p:ph type="sldNum" sz="quarter" idx="2"/>
          </p:nvPr>
        </p:nvSpPr>
        <p:spPr>
          <a:xfrm>
            <a:off x="11525073" y="633033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28</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
        <p:nvSpPr>
          <p:cNvPr id="6" name="object 2"/>
          <p:cNvSpPr txBox="1">
            <a:spLocks/>
          </p:cNvSpPr>
          <p:nvPr/>
        </p:nvSpPr>
        <p:spPr>
          <a:xfrm>
            <a:off x="3490170" y="1540359"/>
            <a:ext cx="7447256" cy="41908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800" b="1" kern="0">
                <a:solidFill>
                  <a:srgbClr val="9B1E1A"/>
                </a:solidFill>
                <a:latin typeface="Sakkal Majalla" panose="02000000000000000000" pitchFamily="2" charset="-78"/>
                <a:ea typeface="+mj-ea"/>
                <a:cs typeface="Sakkal Majalla" panose="02000000000000000000" pitchFamily="2" charset="-78"/>
              </a:rPr>
              <a:t>السؤال 1</a:t>
            </a:r>
            <a:endParaRPr lang="fr-FR" sz="2800" b="1" kern="0" dirty="0">
              <a:solidFill>
                <a:srgbClr val="9B1E1A"/>
              </a:solidFill>
              <a:latin typeface="Sakkal Majalla" panose="02000000000000000000" pitchFamily="2" charset="-78"/>
              <a:ea typeface="+mj-ea"/>
              <a:cs typeface="Sakkal Majalla" panose="02000000000000000000" pitchFamily="2" charset="-78"/>
            </a:endParaRPr>
          </a:p>
        </p:txBody>
      </p:sp>
      <p:sp>
        <p:nvSpPr>
          <p:cNvPr id="2" name="Rectangle 1"/>
          <p:cNvSpPr/>
          <p:nvPr/>
        </p:nvSpPr>
        <p:spPr>
          <a:xfrm>
            <a:off x="1740374" y="3096186"/>
            <a:ext cx="9863527" cy="369330"/>
          </a:xfrm>
          <a:prstGeom prst="rect">
            <a:avLst/>
          </a:prstGeom>
          <a:noFill/>
          <a:ln w="28575" cap="flat">
            <a:solidFill>
              <a:schemeClr val="accent2">
                <a:lumMod val="60000"/>
                <a:lumOff val="4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ctr">
            <a:spAutoFit/>
          </a:bodyPr>
          <a:lstStyle/>
          <a:p>
            <a:pPr marL="0" marR="0" indent="0" algn="l" defTabSz="914400" rtl="1"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
        <p:nvSpPr>
          <p:cNvPr id="8" name="Rectangle 7"/>
          <p:cNvSpPr/>
          <p:nvPr/>
        </p:nvSpPr>
        <p:spPr>
          <a:xfrm>
            <a:off x="1607837" y="4568425"/>
            <a:ext cx="9863527" cy="369330"/>
          </a:xfrm>
          <a:prstGeom prst="rect">
            <a:avLst/>
          </a:prstGeom>
          <a:noFill/>
          <a:ln w="28575" cap="flat">
            <a:solidFill>
              <a:schemeClr val="accent2">
                <a:lumMod val="60000"/>
                <a:lumOff val="4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ctr">
            <a:spAutoFit/>
          </a:bodyPr>
          <a:lstStyle/>
          <a:p>
            <a:pPr marL="0" marR="0" indent="0" algn="l" defTabSz="914400" rtl="1"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
        <p:nvSpPr>
          <p:cNvPr id="9" name="Rectangle 8"/>
          <p:cNvSpPr/>
          <p:nvPr/>
        </p:nvSpPr>
        <p:spPr>
          <a:xfrm>
            <a:off x="1607837" y="5086211"/>
            <a:ext cx="9863527" cy="369330"/>
          </a:xfrm>
          <a:prstGeom prst="rect">
            <a:avLst/>
          </a:prstGeom>
          <a:noFill/>
          <a:ln w="28575" cap="flat">
            <a:solidFill>
              <a:schemeClr val="accent2">
                <a:lumMod val="60000"/>
                <a:lumOff val="4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ctr">
            <a:spAutoFit/>
          </a:bodyPr>
          <a:lstStyle/>
          <a:p>
            <a:pPr marL="0" marR="0" indent="0" algn="l" defTabSz="914400" rtl="1"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extLst>
      <p:ext uri="{BB962C8B-B14F-4D97-AF65-F5344CB8AC3E}">
        <p14:creationId xmlns:p14="http://schemas.microsoft.com/office/powerpoint/2010/main" val="12598077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a:latin typeface="Sakkal Majalla" panose="02000000000000000000" pitchFamily="2" charset="-78"/>
                <a:cs typeface="Sakkal Majalla" panose="02000000000000000000" pitchFamily="2" charset="-78"/>
              </a:rPr>
              <a:t>الحلقة 2: مستشفى بلوتاون</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44572215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327736" y="626196"/>
            <a:ext cx="2725541" cy="114657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الغرض والغاية</a:t>
            </a:r>
            <a:endParaRPr b="1" dirty="0">
              <a:latin typeface="Sakkal Majalla" panose="02000000000000000000" pitchFamily="2" charset="-78"/>
              <a:cs typeface="Sakkal Majalla" panose="02000000000000000000" pitchFamily="2" charset="-78"/>
            </a:endParaRPr>
          </a:p>
        </p:txBody>
      </p:sp>
      <p:sp>
        <p:nvSpPr>
          <p:cNvPr id="290" name="Content Placeholder 2"/>
          <p:cNvSpPr txBox="1">
            <a:spLocks noGrp="1"/>
          </p:cNvSpPr>
          <p:nvPr>
            <p:ph type="body" idx="1"/>
          </p:nvPr>
        </p:nvSpPr>
        <p:spPr>
          <a:xfrm>
            <a:off x="4122245" y="1609724"/>
            <a:ext cx="7529515" cy="3895133"/>
          </a:xfrm>
          <a:prstGeom prst="rect">
            <a:avLst/>
          </a:prstGeom>
        </p:spPr>
        <p:txBody>
          <a:bodyPr rtlCol="1">
            <a:normAutofit/>
          </a:bodyPr>
          <a:lstStyle/>
          <a:p>
            <a:pPr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3200" dirty="0">
                <a:latin typeface="Sakkal Majalla" panose="02000000000000000000" pitchFamily="2" charset="-78"/>
                <a:ea typeface="Arial"/>
                <a:cs typeface="Sakkal Majalla" panose="02000000000000000000" pitchFamily="2" charset="-78"/>
                <a:sym typeface="Calibri"/>
              </a:rPr>
              <a:t>صُممت دراسة الحالة هذه لمساعدة أخصائي الوبائيات الميدانيين، ومسؤولي الترصُّد، أو حتى الطبيب أو الممرضة الذين يتولون التنبيه بشأن الفاشية لفهم خطوات الاستقصاء، والأساس المنطقي لكل خطوة والهدف منها، وأهمية تلك الخطوات الأولية في تحديد مصدر الفاشية ومكافحتها لاحقًا.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latin typeface="Sakkal Majalla" panose="02000000000000000000" pitchFamily="2" charset="-78"/>
              <a:ea typeface="Arial"/>
              <a:cs typeface="Sakkal Majalla" panose="02000000000000000000" pitchFamily="2" charset="-78"/>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2" y="-24172"/>
            <a:ext cx="4370588"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dirty="0">
                <a:latin typeface="Sakkal Majalla" panose="02000000000000000000" pitchFamily="2" charset="-78"/>
                <a:cs typeface="Sakkal Majalla" panose="02000000000000000000" pitchFamily="2" charset="-78"/>
              </a:rPr>
              <a:t>الحلقة 2</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364657" y="2154777"/>
            <a:ext cx="11436431" cy="3357329"/>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يقع المستشفى في بلوتاون عاصمة مقاطعة ديلمار، على بعد 10 ساعات بالسيارة من مونروفيا.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وفقًا لتعداد عام 2008، يبلغ عدد سكان بلوتاون 16434 نسمة، ويبلغ متوسط حجم الأسرة المعيشية 5.1 نسمة.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تُشكل المأكولات البحرية، وتشمل أنواعًا مختلفة من الأسماك، جزءًا من النظام الغذائي للسكان.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تُوفَّر الكهرباء أساسًا من مولدات خاصة ومجتمعية. </a:t>
            </a:r>
            <a:endParaRPr lang="fr-FR" dirty="0">
              <a:solidFill>
                <a:srgbClr val="000000"/>
              </a:solidFill>
              <a:latin typeface="Sakkal Majalla" panose="02000000000000000000" pitchFamily="2" charset="-78"/>
              <a:ea typeface="Arial"/>
              <a:cs typeface="Sakkal Majalla" panose="02000000000000000000" pitchFamily="2" charset="-78"/>
            </a:endParaRP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منطقة بلوتاون محاطة بأنشطة تعدينية.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حدثت سابقة لتسمم الماء ارتبطت بتلوث المياه بالمواد الكيميائية المستخدمة في الأنشطة الاستخراجية قبل بضع سنوات، ولكن لا يوجد توثيق لهذا الحدث.  </a:t>
            </a:r>
            <a:endParaRPr lang="fr-FR" dirty="0">
              <a:solidFill>
                <a:srgbClr val="000000"/>
              </a:solidFill>
              <a:latin typeface="Sakkal Majalla" panose="02000000000000000000" pitchFamily="2" charset="-78"/>
              <a:ea typeface="Arial"/>
              <a:cs typeface="Sakkal Majalla" panose="02000000000000000000" pitchFamily="2" charset="-78"/>
            </a:endParaRP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en-US" dirty="0">
              <a:solidFill>
                <a:srgbClr val="000000"/>
              </a:solidFill>
              <a:latin typeface="Sakkal Majalla" panose="02000000000000000000" pitchFamily="2" charset="-78"/>
              <a:ea typeface="Arial"/>
              <a:cs typeface="Sakkal Majalla" panose="02000000000000000000" pitchFamily="2" charset="-78"/>
            </a:endParaRPr>
          </a:p>
        </p:txBody>
      </p:sp>
      <p:sp>
        <p:nvSpPr>
          <p:cNvPr id="9" name="object 2"/>
          <p:cNvSpPr txBox="1">
            <a:spLocks/>
          </p:cNvSpPr>
          <p:nvPr/>
        </p:nvSpPr>
        <p:spPr>
          <a:xfrm>
            <a:off x="163389" y="1483972"/>
            <a:ext cx="10983736" cy="3906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600" b="1">
                <a:solidFill>
                  <a:srgbClr val="9B1E1A"/>
                </a:solidFill>
                <a:latin typeface="Sakkal Majalla" panose="02000000000000000000" pitchFamily="2" charset="-78"/>
                <a:ea typeface="+mj-ea"/>
                <a:cs typeface="Sakkal Majalla" panose="02000000000000000000" pitchFamily="2" charset="-78"/>
              </a:rPr>
              <a:t>الأربعاء 26 نيسان/ أبريل.</a:t>
            </a:r>
            <a:endParaRPr lang="fr-FR" sz="2600" b="1" dirty="0">
              <a:solidFill>
                <a:srgbClr val="9B1E1A"/>
              </a:solidFill>
              <a:latin typeface="Sakkal Majalla" panose="02000000000000000000" pitchFamily="2" charset="-78"/>
              <a:ea typeface="+mj-ea"/>
              <a:cs typeface="Sakkal Majalla" panose="02000000000000000000" pitchFamily="2" charset="-78"/>
            </a:endParaRPr>
          </a:p>
        </p:txBody>
      </p:sp>
      <p:sp>
        <p:nvSpPr>
          <p:cNvPr id="3" name="Espace réservé du numéro de diapositive 2"/>
          <p:cNvSpPr>
            <a:spLocks noGrp="1"/>
          </p:cNvSpPr>
          <p:nvPr>
            <p:ph type="sldNum" sz="quarter" idx="2"/>
          </p:nvPr>
        </p:nvSpPr>
        <p:spPr>
          <a:xfrm>
            <a:off x="11525073" y="633033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30</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Tree>
    <p:extLst>
      <p:ext uri="{BB962C8B-B14F-4D97-AF65-F5344CB8AC3E}">
        <p14:creationId xmlns:p14="http://schemas.microsoft.com/office/powerpoint/2010/main" val="128862715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8350"/>
            <a:ext cx="4382163"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a:latin typeface="Sakkal Majalla" panose="02000000000000000000" pitchFamily="2" charset="-78"/>
                <a:cs typeface="Sakkal Majalla" panose="02000000000000000000" pitchFamily="2" charset="-78"/>
              </a:rPr>
              <a:t>الحلقة 2</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390933" y="1957708"/>
            <a:ext cx="11436431" cy="3790781"/>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وصلت أنت وفريقك إلى الموقع في 25 نيسان/ أبريل في وقتٍ متأخر جدً</a:t>
            </a:r>
            <a:r>
              <a:rPr lang="ar-EG" dirty="0">
                <a:solidFill>
                  <a:srgbClr val="000000"/>
                </a:solidFill>
                <a:latin typeface="Sakkal Majalla" panose="02000000000000000000" pitchFamily="2" charset="-78"/>
                <a:ea typeface="Arial"/>
                <a:cs typeface="Sakkal Majalla" panose="02000000000000000000" pitchFamily="2" charset="-78"/>
              </a:rPr>
              <a:t>ّ</a:t>
            </a:r>
            <a:r>
              <a:rPr lang="ar" dirty="0">
                <a:solidFill>
                  <a:srgbClr val="000000"/>
                </a:solidFill>
                <a:latin typeface="Sakkal Majalla" panose="02000000000000000000" pitchFamily="2" charset="-78"/>
                <a:ea typeface="Arial"/>
                <a:cs typeface="Sakkal Majalla" panose="02000000000000000000" pitchFamily="2" charset="-78"/>
              </a:rPr>
              <a:t>ا من الليل. </a:t>
            </a:r>
            <a:endParaRPr lang="fr-FR" dirty="0">
              <a:solidFill>
                <a:srgbClr val="000000"/>
              </a:solidFill>
              <a:latin typeface="Sakkal Majalla" panose="02000000000000000000" pitchFamily="2" charset="-78"/>
              <a:ea typeface="Arial"/>
              <a:cs typeface="Sakkal Majalla" panose="02000000000000000000" pitchFamily="2" charset="-78"/>
            </a:endParaRP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 الوضع مشحون تمامًا: وصل مزيدٌ من المرضى إلى المستشفى، وتوفوا فور وصولهم.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المجتمع المحلي قلق من مرض الإيبولا، إذ لا تزال الصدمة سائدة إلى حد كبير منذ الوباء الأخير.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هرب بعض المرضى من المستشفى، ورفض آخرون العلاج وتواروا في مكان ما في المنطقة.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تنتشر شائعات على نطاق واسع بأن أفراد أسرة المتوفى لم تُصب بضرر، ويُشتبه في حدوث تسمم عمدي.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على الشرطة أن تتدخل.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هناك شائعات عن حالات متوارية في المنازل، وعن أبناء عمومة حضروا الجنازة وأصيبوا بالمرض، وعن بعض الجيران الذين شوهدوا وهم يتقي</a:t>
            </a:r>
            <a:r>
              <a:rPr lang="ar-EG" dirty="0">
                <a:solidFill>
                  <a:srgbClr val="000000"/>
                </a:solidFill>
                <a:latin typeface="Sakkal Majalla" panose="02000000000000000000" pitchFamily="2" charset="-78"/>
                <a:ea typeface="Arial"/>
                <a:cs typeface="Sakkal Majalla" panose="02000000000000000000" pitchFamily="2" charset="-78"/>
              </a:rPr>
              <a:t>ؤ</a:t>
            </a:r>
            <a:r>
              <a:rPr lang="ar" dirty="0">
                <a:solidFill>
                  <a:srgbClr val="000000"/>
                </a:solidFill>
                <a:latin typeface="Sakkal Majalla" panose="02000000000000000000" pitchFamily="2" charset="-78"/>
                <a:ea typeface="Arial"/>
                <a:cs typeface="Sakkal Majalla" panose="02000000000000000000" pitchFamily="2" charset="-78"/>
              </a:rPr>
              <a:t>ون. </a:t>
            </a:r>
            <a:endParaRPr lang="fr-FR" dirty="0">
              <a:solidFill>
                <a:srgbClr val="000000"/>
              </a:solidFill>
              <a:latin typeface="Sakkal Majalla" panose="02000000000000000000" pitchFamily="2" charset="-78"/>
              <a:ea typeface="Arial"/>
              <a:cs typeface="Sakkal Majalla" panose="02000000000000000000" pitchFamily="2" charset="-78"/>
            </a:endParaRP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en-US" dirty="0">
              <a:solidFill>
                <a:srgbClr val="000000"/>
              </a:solidFill>
              <a:latin typeface="Sakkal Majalla" panose="02000000000000000000" pitchFamily="2" charset="-78"/>
              <a:ea typeface="Arial"/>
              <a:cs typeface="Sakkal Majalla" panose="02000000000000000000" pitchFamily="2" charset="-78"/>
            </a:endParaRPr>
          </a:p>
        </p:txBody>
      </p:sp>
      <p:sp>
        <p:nvSpPr>
          <p:cNvPr id="9" name="object 2"/>
          <p:cNvSpPr txBox="1">
            <a:spLocks/>
          </p:cNvSpPr>
          <p:nvPr/>
        </p:nvSpPr>
        <p:spPr>
          <a:xfrm>
            <a:off x="189665" y="1286903"/>
            <a:ext cx="10983736" cy="3906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600" b="1">
                <a:solidFill>
                  <a:srgbClr val="9B1E1A"/>
                </a:solidFill>
                <a:latin typeface="Sakkal Majalla" panose="02000000000000000000" pitchFamily="2" charset="-78"/>
                <a:ea typeface="+mj-ea"/>
                <a:cs typeface="Sakkal Majalla" panose="02000000000000000000" pitchFamily="2" charset="-78"/>
              </a:rPr>
              <a:t>الأربعاء 26 نيسان/ أبريل.</a:t>
            </a:r>
            <a:endParaRPr lang="fr-FR" sz="2600" b="1" dirty="0">
              <a:solidFill>
                <a:srgbClr val="9B1E1A"/>
              </a:solidFill>
              <a:latin typeface="Sakkal Majalla" panose="02000000000000000000" pitchFamily="2" charset="-78"/>
              <a:ea typeface="+mj-ea"/>
              <a:cs typeface="Sakkal Majalla" panose="02000000000000000000" pitchFamily="2" charset="-78"/>
            </a:endParaRPr>
          </a:p>
        </p:txBody>
      </p:sp>
      <p:sp>
        <p:nvSpPr>
          <p:cNvPr id="3" name="Espace réservé du numéro de diapositive 2"/>
          <p:cNvSpPr>
            <a:spLocks noGrp="1"/>
          </p:cNvSpPr>
          <p:nvPr>
            <p:ph type="sldNum" sz="quarter" idx="2"/>
          </p:nvPr>
        </p:nvSpPr>
        <p:spPr>
          <a:xfrm>
            <a:off x="11525073" y="633033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31</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Tree>
    <p:extLst>
      <p:ext uri="{BB962C8B-B14F-4D97-AF65-F5344CB8AC3E}">
        <p14:creationId xmlns:p14="http://schemas.microsoft.com/office/powerpoint/2010/main" val="3973023998"/>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2" y="85786"/>
            <a:ext cx="4266416"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dirty="0">
                <a:latin typeface="Sakkal Majalla" panose="02000000000000000000" pitchFamily="2" charset="-78"/>
                <a:cs typeface="Sakkal Majalla" panose="02000000000000000000" pitchFamily="2" charset="-78"/>
              </a:rPr>
              <a:t>الحلقة 2</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404071" y="1983984"/>
            <a:ext cx="11436431" cy="2426305"/>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من خلال مقابلة الزملاء الوطنيين، تعلم أن المراسم اشتملت على العزاء الذي قُدم خلاله وجبة وشراب مع بعض الموسيقى والرقص، وبدأ العزاء في المساء واستمر طوال الليل، حتى </a:t>
            </a:r>
            <a:r>
              <a:rPr lang="ar-EG" dirty="0">
                <a:solidFill>
                  <a:srgbClr val="000000"/>
                </a:solidFill>
                <a:latin typeface="Sakkal Majalla" panose="02000000000000000000" pitchFamily="2" charset="-78"/>
                <a:ea typeface="Arial"/>
                <a:cs typeface="Sakkal Majalla" panose="02000000000000000000" pitchFamily="2" charset="-78"/>
              </a:rPr>
              <a:t>إ</a:t>
            </a:r>
            <a:r>
              <a:rPr lang="ar" dirty="0">
                <a:solidFill>
                  <a:srgbClr val="000000"/>
                </a:solidFill>
                <a:latin typeface="Sakkal Majalla" panose="02000000000000000000" pitchFamily="2" charset="-78"/>
                <a:ea typeface="Arial"/>
                <a:cs typeface="Sakkal Majalla" panose="02000000000000000000" pitchFamily="2" charset="-78"/>
              </a:rPr>
              <a:t>ن بعض الأشخاص أمضوا ليلتهم هناك.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أُجريت في اليوم التالي إجراءات الدفن، ومراسم الكنيسة و«حفل التأبين» في فترة ما بعد الظهر. وكان كل من يريد الحضور مرحب</a:t>
            </a:r>
            <a:r>
              <a:rPr lang="ar-EG" dirty="0">
                <a:solidFill>
                  <a:srgbClr val="000000"/>
                </a:solidFill>
                <a:latin typeface="Sakkal Majalla" panose="02000000000000000000" pitchFamily="2" charset="-78"/>
                <a:ea typeface="Arial"/>
                <a:cs typeface="Sakkal Majalla" panose="02000000000000000000" pitchFamily="2" charset="-78"/>
              </a:rPr>
              <a:t>ًا</a:t>
            </a:r>
            <a:r>
              <a:rPr lang="ar" dirty="0">
                <a:solidFill>
                  <a:srgbClr val="000000"/>
                </a:solidFill>
                <a:latin typeface="Sakkal Majalla" panose="02000000000000000000" pitchFamily="2" charset="-78"/>
                <a:ea typeface="Arial"/>
                <a:cs typeface="Sakkal Majalla" panose="02000000000000000000" pitchFamily="2" charset="-78"/>
              </a:rPr>
              <a:t> به. </a:t>
            </a: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dirty="0">
                <a:solidFill>
                  <a:srgbClr val="000000"/>
                </a:solidFill>
                <a:latin typeface="Sakkal Majalla" panose="02000000000000000000" pitchFamily="2" charset="-78"/>
                <a:ea typeface="Arial"/>
                <a:cs typeface="Sakkal Majalla" panose="02000000000000000000" pitchFamily="2" charset="-78"/>
              </a:rPr>
              <a:t>قد استغرق الأمر شهورًا حتى تستطيع الأسر جمع ما يكفي من المال لإقامة جنازة تليق بالمتوفى.</a:t>
            </a:r>
            <a:endParaRPr lang="fr-FR" dirty="0">
              <a:solidFill>
                <a:srgbClr val="000000"/>
              </a:solidFill>
              <a:latin typeface="Sakkal Majalla" panose="02000000000000000000" pitchFamily="2" charset="-78"/>
              <a:ea typeface="Arial"/>
              <a:cs typeface="Sakkal Majalla" panose="02000000000000000000" pitchFamily="2" charset="-78"/>
            </a:endParaRP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lang="en-US" dirty="0">
              <a:solidFill>
                <a:srgbClr val="000000"/>
              </a:solidFill>
              <a:latin typeface="Sakkal Majalla" panose="02000000000000000000" pitchFamily="2" charset="-78"/>
              <a:ea typeface="Arial"/>
              <a:cs typeface="Sakkal Majalla" panose="02000000000000000000" pitchFamily="2" charset="-78"/>
            </a:endParaRPr>
          </a:p>
        </p:txBody>
      </p:sp>
      <p:sp>
        <p:nvSpPr>
          <p:cNvPr id="9" name="object 2"/>
          <p:cNvSpPr txBox="1">
            <a:spLocks/>
          </p:cNvSpPr>
          <p:nvPr/>
        </p:nvSpPr>
        <p:spPr>
          <a:xfrm>
            <a:off x="202803" y="1313179"/>
            <a:ext cx="10983736" cy="3906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600" b="1">
                <a:solidFill>
                  <a:srgbClr val="9B1E1A"/>
                </a:solidFill>
                <a:latin typeface="Sakkal Majalla" panose="02000000000000000000" pitchFamily="2" charset="-78"/>
                <a:ea typeface="+mj-ea"/>
                <a:cs typeface="Sakkal Majalla" panose="02000000000000000000" pitchFamily="2" charset="-78"/>
              </a:rPr>
              <a:t>الأربعاء 26 نيسان/ أبريل.</a:t>
            </a:r>
            <a:endParaRPr lang="fr-FR" sz="2600" b="1" dirty="0">
              <a:solidFill>
                <a:srgbClr val="9B1E1A"/>
              </a:solidFill>
              <a:latin typeface="Sakkal Majalla" panose="02000000000000000000" pitchFamily="2" charset="-78"/>
              <a:ea typeface="+mj-ea"/>
              <a:cs typeface="Sakkal Majalla" panose="02000000000000000000" pitchFamily="2" charset="-78"/>
            </a:endParaRPr>
          </a:p>
        </p:txBody>
      </p:sp>
      <p:sp>
        <p:nvSpPr>
          <p:cNvPr id="3" name="Espace réservé du numéro de diapositive 2"/>
          <p:cNvSpPr>
            <a:spLocks noGrp="1"/>
          </p:cNvSpPr>
          <p:nvPr>
            <p:ph type="sldNum" sz="quarter" idx="2"/>
          </p:nvPr>
        </p:nvSpPr>
        <p:spPr>
          <a:xfrm>
            <a:off x="11525073" y="633033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32</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Tree>
    <p:extLst>
      <p:ext uri="{BB962C8B-B14F-4D97-AF65-F5344CB8AC3E}">
        <p14:creationId xmlns:p14="http://schemas.microsoft.com/office/powerpoint/2010/main" val="1023578307"/>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0"/>
            <a:ext cx="4474761"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dirty="0">
                <a:latin typeface="Sakkal Majalla" panose="02000000000000000000" pitchFamily="2" charset="-78"/>
                <a:cs typeface="Sakkal Majalla" panose="02000000000000000000" pitchFamily="2" charset="-78"/>
              </a:rPr>
              <a:t>الحلقة 2</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482898" y="1860531"/>
            <a:ext cx="11436431" cy="387286"/>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marR="0" indent="0" rtl="1">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r>
              <a:rPr lang="ar">
                <a:solidFill>
                  <a:srgbClr val="000000"/>
                </a:solidFill>
                <a:latin typeface="Sakkal Majalla" panose="02000000000000000000" pitchFamily="2" charset="-78"/>
                <a:ea typeface="Arial"/>
                <a:cs typeface="Sakkal Majalla" panose="02000000000000000000" pitchFamily="2" charset="-78"/>
                <a:sym typeface="Source Sans Pro Regular"/>
              </a:rPr>
              <a:t>في صباح يوم الأربعاء الموافق 26، تتلقى أول إحاطة من الطبيب الذي قدم الرعاية للمرضى: </a:t>
            </a:r>
            <a:endParaRPr lang="fr-FR" dirty="0">
              <a:solidFill>
                <a:srgbClr val="000000"/>
              </a:solidFill>
              <a:latin typeface="Sakkal Majalla" panose="02000000000000000000" pitchFamily="2" charset="-78"/>
              <a:ea typeface="Arial"/>
              <a:cs typeface="Sakkal Majalla" panose="02000000000000000000" pitchFamily="2" charset="-78"/>
              <a:sym typeface="Source Sans Pro Regular"/>
            </a:endParaRPr>
          </a:p>
        </p:txBody>
      </p:sp>
      <p:sp>
        <p:nvSpPr>
          <p:cNvPr id="9" name="object 2"/>
          <p:cNvSpPr txBox="1">
            <a:spLocks/>
          </p:cNvSpPr>
          <p:nvPr/>
        </p:nvSpPr>
        <p:spPr>
          <a:xfrm>
            <a:off x="281630" y="1189726"/>
            <a:ext cx="10983736" cy="3906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600" b="1">
                <a:solidFill>
                  <a:srgbClr val="9B1E1A"/>
                </a:solidFill>
                <a:latin typeface="Sakkal Majalla" panose="02000000000000000000" pitchFamily="2" charset="-78"/>
                <a:ea typeface="+mj-ea"/>
                <a:cs typeface="Sakkal Majalla" panose="02000000000000000000" pitchFamily="2" charset="-78"/>
              </a:rPr>
              <a:t>الأربعاء 26 نيسان/ أبريل.</a:t>
            </a:r>
            <a:endParaRPr lang="fr-FR" sz="2600" b="1" dirty="0">
              <a:solidFill>
                <a:srgbClr val="9B1E1A"/>
              </a:solidFill>
              <a:latin typeface="Sakkal Majalla" panose="02000000000000000000" pitchFamily="2" charset="-78"/>
              <a:ea typeface="+mj-ea"/>
              <a:cs typeface="Sakkal Majalla" panose="02000000000000000000" pitchFamily="2" charset="-78"/>
            </a:endParaRPr>
          </a:p>
        </p:txBody>
      </p:sp>
      <p:sp>
        <p:nvSpPr>
          <p:cNvPr id="3" name="Espace réservé du numéro de diapositive 2"/>
          <p:cNvSpPr>
            <a:spLocks noGrp="1"/>
          </p:cNvSpPr>
          <p:nvPr>
            <p:ph type="sldNum" sz="quarter" idx="2"/>
          </p:nvPr>
        </p:nvSpPr>
        <p:spPr>
          <a:xfrm>
            <a:off x="11525073" y="631198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33</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graphicFrame>
        <p:nvGraphicFramePr>
          <p:cNvPr id="5" name="Tableau 4"/>
          <p:cNvGraphicFramePr>
            <a:graphicFrameLocks noGrp="1"/>
          </p:cNvGraphicFramePr>
          <p:nvPr>
            <p:extLst>
              <p:ext uri="{D42A27DB-BD31-4B8C-83A1-F6EECF244321}">
                <p14:modId xmlns:p14="http://schemas.microsoft.com/office/powerpoint/2010/main" val="2209305839"/>
              </p:ext>
            </p:extLst>
          </p:nvPr>
        </p:nvGraphicFramePr>
        <p:xfrm>
          <a:off x="482898" y="3018961"/>
          <a:ext cx="10782468" cy="2278505"/>
        </p:xfrm>
        <a:graphic>
          <a:graphicData uri="http://schemas.openxmlformats.org/drawingml/2006/table">
            <a:tbl>
              <a:tblPr firstRow="1" firstCol="1" bandRow="1">
                <a:tableStyleId>{5940675A-B579-460E-94D1-54222C63F5DA}</a:tableStyleId>
              </a:tblPr>
              <a:tblGrid>
                <a:gridCol w="10782468">
                  <a:extLst>
                    <a:ext uri="{9D8B030D-6E8A-4147-A177-3AD203B41FA5}">
                      <a16:colId xmlns:a16="http://schemas.microsoft.com/office/drawing/2014/main" val="20000"/>
                    </a:ext>
                  </a:extLst>
                </a:gridCol>
              </a:tblGrid>
              <a:tr h="2278505">
                <a:tc>
                  <a:txBody>
                    <a:bodyPr/>
                    <a:lstStyle/>
                    <a:p>
                      <a:pPr algn="just" rtl="1">
                        <a:lnSpc>
                          <a:spcPct val="115000"/>
                        </a:lnSpc>
                        <a:spcAft>
                          <a:spcPts val="0"/>
                        </a:spcAft>
                      </a:pPr>
                      <a:r>
                        <a:rPr lang="ar-EG" sz="2400" i="1" dirty="0">
                          <a:effectLst/>
                        </a:rPr>
                        <a:t>« </a:t>
                      </a:r>
                      <a:r>
                        <a:rPr lang="ar" sz="2400" i="1" dirty="0">
                          <a:effectLst/>
                        </a:rPr>
                        <a:t>عندما أُطلق بالأمس تحذير بشأن وقوع مجموعة من الوفيات غير المبررة، بدأنا في سؤال جميع المرضى أو أسرهم</a:t>
                      </a:r>
                      <a:r>
                        <a:rPr lang="ar-EG" sz="2400" i="1" dirty="0">
                          <a:effectLst/>
                        </a:rPr>
                        <a:t>. </a:t>
                      </a:r>
                      <a:r>
                        <a:rPr lang="ar" sz="2400" i="1" dirty="0">
                          <a:effectLst/>
                        </a:rPr>
                        <a:t>وكشف تاريخ المرضى عن أن جميع الحالات قد حضرت جنازة أحد القادة الدينيين، في مقاطعة غرينتي في مدينة بلوتاون. وعلى الرغم من أن العدد غير مُحدد، لكن التقديرات تُشير إلى أن نحو 100 شخصٍ قد حضروا الجنازة نفسها، وبعضهم جاء من مقاطعات أخرى مثل ليتل كورو، وماريالاند، وغيدي، وسيرادو. وقد حضرت مجموعة من الأشخاص العزاء، بينما حضر آخرون مراسم الدفن و/ أو التأبين». </a:t>
                      </a:r>
                      <a:endParaRPr lang="fr-FR" sz="2400" i="1"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solidFill>
                      <a:schemeClr val="accent6">
                        <a:lumMod val="20000"/>
                        <a:lumOff val="8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78590921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8350"/>
            <a:ext cx="4474761"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dirty="0">
                <a:latin typeface="Sakkal Majalla" panose="02000000000000000000" pitchFamily="2" charset="-78"/>
                <a:cs typeface="Sakkal Majalla" panose="02000000000000000000" pitchFamily="2" charset="-78"/>
              </a:rPr>
              <a:t>الحلقة 2</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9" name="object 2"/>
          <p:cNvSpPr txBox="1">
            <a:spLocks/>
          </p:cNvSpPr>
          <p:nvPr/>
        </p:nvSpPr>
        <p:spPr>
          <a:xfrm>
            <a:off x="71423" y="1523386"/>
            <a:ext cx="10983736" cy="3906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600" b="1">
                <a:solidFill>
                  <a:srgbClr val="9B1E1A"/>
                </a:solidFill>
                <a:latin typeface="Sakkal Majalla" panose="02000000000000000000" pitchFamily="2" charset="-78"/>
                <a:ea typeface="+mj-ea"/>
                <a:cs typeface="Sakkal Majalla" panose="02000000000000000000" pitchFamily="2" charset="-78"/>
              </a:rPr>
              <a:t>الأربعاء 26 نيسان/ أبريل.</a:t>
            </a:r>
            <a:endParaRPr lang="fr-FR" sz="2600" b="1" dirty="0">
              <a:solidFill>
                <a:srgbClr val="9B1E1A"/>
              </a:solidFill>
              <a:latin typeface="Sakkal Majalla" panose="02000000000000000000" pitchFamily="2" charset="-78"/>
              <a:ea typeface="+mj-ea"/>
              <a:cs typeface="Sakkal Majalla" panose="02000000000000000000" pitchFamily="2" charset="-78"/>
            </a:endParaRPr>
          </a:p>
        </p:txBody>
      </p:sp>
      <p:sp>
        <p:nvSpPr>
          <p:cNvPr id="3" name="Espace réservé du numéro de diapositive 2"/>
          <p:cNvSpPr>
            <a:spLocks noGrp="1"/>
          </p:cNvSpPr>
          <p:nvPr>
            <p:ph type="sldNum" sz="quarter" idx="2"/>
          </p:nvPr>
        </p:nvSpPr>
        <p:spPr>
          <a:xfrm>
            <a:off x="11525073" y="633033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34</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
        <p:nvSpPr>
          <p:cNvPr id="8" name="Rectangle 7"/>
          <p:cNvSpPr/>
          <p:nvPr/>
        </p:nvSpPr>
        <p:spPr>
          <a:xfrm>
            <a:off x="421629" y="2634647"/>
            <a:ext cx="11343279" cy="2602764"/>
          </a:xfrm>
          <a:prstGeom prst="rect">
            <a:avLst/>
          </a:prstGeom>
        </p:spPr>
        <p:txBody>
          <a:bodyPr wrap="square" rtlCol="1">
            <a:spAutoFit/>
          </a:bodyPr>
          <a:lstStyle/>
          <a:p>
            <a:pPr rtl="1">
              <a:lnSpc>
                <a:spcPct val="115000"/>
              </a:lnSpc>
            </a:pPr>
            <a:r>
              <a:rPr lang="a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rPr>
              <a:t>اختبار قصير 2:</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a:p>
            <a:pPr lvl="0" rtl="1">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EG" sz="2400" dirty="0">
                <a:latin typeface="Sakkal Majalla" panose="02000000000000000000" pitchFamily="2" charset="-78"/>
                <a:ea typeface="Arial"/>
                <a:cs typeface="Sakkal Majalla" panose="02000000000000000000" pitchFamily="2" charset="-78"/>
              </a:rPr>
              <a:t>في </a:t>
            </a:r>
            <a:r>
              <a:rPr lang="ar" sz="2400" dirty="0">
                <a:latin typeface="Sakkal Majalla" panose="02000000000000000000" pitchFamily="2" charset="-78"/>
                <a:ea typeface="Arial"/>
                <a:cs typeface="Sakkal Majalla" panose="02000000000000000000" pitchFamily="2" charset="-78"/>
              </a:rPr>
              <a:t>أثناء جلسة الإحاطة بالمعلومات مع الطبيب، هل ينبغي عليك، باعتبارك أخصائي وبائيات، أن ترتدي معدات الوقاية الشخصية؟ </a:t>
            </a:r>
            <a:endParaRPr lang="fr-FR" sz="2400" dirty="0">
              <a:latin typeface="Sakkal Majalla" panose="02000000000000000000" pitchFamily="2" charset="-78"/>
              <a:ea typeface="Arial"/>
              <a:cs typeface="Sakkal Majalla" panose="02000000000000000000" pitchFamily="2" charset="-78"/>
            </a:endParaRPr>
          </a:p>
          <a:p>
            <a:pPr rtl="1">
              <a:lnSpc>
                <a:spcPct val="115000"/>
              </a:lnSpc>
            </a:pPr>
            <a:r>
              <a:rPr lang="ar" sz="2400" dirty="0">
                <a:latin typeface="Sakkal Majalla" panose="02000000000000000000" pitchFamily="2" charset="-78"/>
                <a:ea typeface="SimSun" panose="02010600030101010101" pitchFamily="2" charset="-122"/>
                <a:cs typeface="Sakkal Majalla" panose="02000000000000000000" pitchFamily="2" charset="-78"/>
              </a:rPr>
              <a:t> </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a:p>
            <a:pPr rtl="1">
              <a:lnSpc>
                <a:spcPct val="115000"/>
              </a:lnSpc>
            </a:pPr>
            <a:r>
              <a:rPr lang="a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rPr>
              <a:t>السؤال 2: </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a:p>
            <a:pPr rtl="1">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بافتراض أنك مسؤول عن الاستقصاء، ضع قائمة بالمهام التي ستضطلع بها خلال الساعات القليلة القادمة، ووضح ما الذي ستفعله لإنجازها.</a:t>
            </a: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spTree>
    <p:extLst>
      <p:ext uri="{BB962C8B-B14F-4D97-AF65-F5344CB8AC3E}">
        <p14:creationId xmlns:p14="http://schemas.microsoft.com/office/powerpoint/2010/main" val="2368250259"/>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568119" y="3377180"/>
            <a:ext cx="11092722" cy="2968053"/>
          </a:xfrm>
          <a:prstGeom prst="rect">
            <a:avLst/>
          </a:prstGeom>
        </p:spPr>
        <p:txBody>
          <a:bodyPr rtlCol="1">
            <a:noAutofit/>
          </a:bodyPr>
          <a:lstStyle/>
          <a:p>
            <a:pPr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b="1">
                <a:solidFill>
                  <a:schemeClr val="tx2">
                    <a:lumMod val="50000"/>
                  </a:schemeClr>
                </a:solidFill>
                <a:latin typeface="Sakkal Majalla" panose="02000000000000000000" pitchFamily="2" charset="-78"/>
                <a:ea typeface="Arial"/>
                <a:cs typeface="Sakkal Majalla" panose="02000000000000000000" pitchFamily="2" charset="-78"/>
                <a:sym typeface="Calibri"/>
              </a:rPr>
              <a:t>لا، </a:t>
            </a:r>
            <a:r>
              <a:rPr lang="ar">
                <a:solidFill>
                  <a:schemeClr val="tx2">
                    <a:lumMod val="50000"/>
                  </a:schemeClr>
                </a:solidFill>
                <a:latin typeface="Sakkal Majalla" panose="02000000000000000000" pitchFamily="2" charset="-78"/>
                <a:ea typeface="Arial"/>
                <a:cs typeface="Sakkal Majalla" panose="02000000000000000000" pitchFamily="2" charset="-78"/>
                <a:sym typeface="Calibri"/>
              </a:rPr>
              <a:t>لا يحتاج أخصائي الوبائيات إلى ارتداء معدات الوقاية الشخصية: فهو يحافظ على مسافة بينه وبين الطبيب، ولا يلمس المرضى ويبقى على مسافة آمنة منهم (متر)؛ ولا يتعرض لسوائل المرضى، ولا يخالط المرضى بشكلٍ مباشر. </a:t>
            </a:r>
            <a:endParaRPr lang="fr-FR" dirty="0">
              <a:solidFill>
                <a:schemeClr val="tx2">
                  <a:lumMod val="50000"/>
                </a:schemeClr>
              </a:solidFill>
              <a:latin typeface="Sakkal Majalla" panose="02000000000000000000" pitchFamily="2" charset="-78"/>
              <a:ea typeface="Arial"/>
              <a:cs typeface="Sakkal Majalla" panose="02000000000000000000" pitchFamily="2" charset="-78"/>
              <a:sym typeface="Calibri"/>
            </a:endParaRPr>
          </a:p>
          <a:p>
            <a:pPr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b="1" dirty="0">
              <a:solidFill>
                <a:srgbClr val="65A000"/>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1" y="0"/>
            <a:ext cx="7384648"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استخلاص المعلومات من الحلقة 2 (1)</a:t>
            </a:r>
          </a:p>
        </p:txBody>
      </p:sp>
      <p:sp>
        <p:nvSpPr>
          <p:cNvPr id="3" name="Rectangle 2"/>
          <p:cNvSpPr/>
          <p:nvPr/>
        </p:nvSpPr>
        <p:spPr>
          <a:xfrm>
            <a:off x="9054761" y="2765446"/>
            <a:ext cx="2712281"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الاختبار القصير 2: </a:t>
            </a:r>
          </a:p>
        </p:txBody>
      </p:sp>
      <p:sp>
        <p:nvSpPr>
          <p:cNvPr id="5" name="object 3"/>
          <p:cNvSpPr txBox="1"/>
          <p:nvPr/>
        </p:nvSpPr>
        <p:spPr>
          <a:xfrm>
            <a:off x="414377" y="1613849"/>
            <a:ext cx="11436431" cy="1151597"/>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0" indent="0" rtl="1">
              <a:buNone/>
            </a:pPr>
            <a:r>
              <a:rPr lang="ar" b="1" dirty="0">
                <a:solidFill>
                  <a:srgbClr val="65A000"/>
                </a:solidFill>
                <a:latin typeface="Sakkal Majalla" panose="02000000000000000000" pitchFamily="2" charset="-78"/>
                <a:cs typeface="Sakkal Majalla" panose="02000000000000000000" pitchFamily="2" charset="-78"/>
              </a:rPr>
              <a:t>اختبار قصير 2: </a:t>
            </a:r>
            <a:endParaRPr lang="fr-FR" b="1" dirty="0">
              <a:solidFill>
                <a:srgbClr val="65A000"/>
              </a:solidFill>
              <a:latin typeface="Sakkal Majalla" panose="02000000000000000000" pitchFamily="2" charset="-78"/>
              <a:cs typeface="Sakkal Majalla" panose="02000000000000000000" pitchFamily="2" charset="-78"/>
            </a:endParaRPr>
          </a:p>
          <a:p>
            <a:pPr marL="0" indent="0" rtl="1">
              <a:buNone/>
            </a:pPr>
            <a:r>
              <a:rPr lang="ar-EG" dirty="0">
                <a:latin typeface="Sakkal Majalla" panose="02000000000000000000" pitchFamily="2" charset="-78"/>
                <a:ea typeface="Arial"/>
                <a:cs typeface="Sakkal Majalla" panose="02000000000000000000" pitchFamily="2" charset="-78"/>
              </a:rPr>
              <a:t>في </a:t>
            </a:r>
            <a:r>
              <a:rPr lang="ar" dirty="0">
                <a:latin typeface="Sakkal Majalla" panose="02000000000000000000" pitchFamily="2" charset="-78"/>
                <a:ea typeface="Arial"/>
                <a:cs typeface="Sakkal Majalla" panose="02000000000000000000" pitchFamily="2" charset="-78"/>
              </a:rPr>
              <a:t>أثناء جلسة الإحاطة بالمعلومات مع الطبيب، هل ينبغي عليك، باعتبارك أخصائي وبائيات، أن ترتدي معدات الوقاية الشخصية؟ </a:t>
            </a:r>
            <a:endParaRPr lang="fr-FR" dirty="0">
              <a:latin typeface="Sakkal Majalla" panose="02000000000000000000" pitchFamily="2" charset="-78"/>
              <a:ea typeface="Arial"/>
              <a:cs typeface="Sakkal Majalla" panose="02000000000000000000" pitchFamily="2" charset="-78"/>
            </a:endParaRPr>
          </a:p>
          <a:p>
            <a:pPr marL="0" lvl="0" indent="0" rtl="1">
              <a:buNone/>
            </a:pPr>
            <a:endParaRPr lang="fr-F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57999885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42008" y="3219415"/>
            <a:ext cx="11092722" cy="2968053"/>
          </a:xfrm>
          <a:prstGeom prst="rect">
            <a:avLst/>
          </a:prstGeom>
        </p:spPr>
        <p:txBody>
          <a:bodyPr rtlCol="1">
            <a:noAutofit/>
          </a:bodyPr>
          <a:lstStyle/>
          <a:p>
            <a:pPr marL="457200" lvl="0" indent="-457200" rtl="1" fontAlgn="base">
              <a:buClr>
                <a:srgbClr val="65A000"/>
              </a:buClr>
              <a:buFont typeface="+mj-lt"/>
              <a:buAutoNum type="arabicPeriod"/>
            </a:pPr>
            <a:r>
              <a:rPr lang="en">
                <a:solidFill>
                  <a:srgbClr val="65A000"/>
                </a:solidFill>
                <a:latin typeface="Sakkal Majalla" panose="02000000000000000000" pitchFamily="2" charset="-78"/>
                <a:ea typeface="Arial"/>
                <a:cs typeface="Sakkal Majalla" panose="02000000000000000000" pitchFamily="2" charset="-78"/>
              </a:rPr>
              <a:t>توجه إلى المستشفى للحصول على وصف جيد للحالات: </a:t>
            </a:r>
          </a:p>
          <a:p>
            <a:pPr marL="674190" lvl="1" indent="-457200" rtl="1" fontAlgn="base">
              <a:buClr>
                <a:srgbClr val="65A000"/>
              </a:buClr>
              <a:buFont typeface="Arial" panose="020B0604020202020204" pitchFamily="34" charset="0"/>
              <a:buChar char="•"/>
            </a:pPr>
            <a:r>
              <a:rPr lang="ar">
                <a:solidFill>
                  <a:schemeClr val="tx2">
                    <a:lumMod val="50000"/>
                  </a:schemeClr>
                </a:solidFill>
                <a:latin typeface="Sakkal Majalla" panose="02000000000000000000" pitchFamily="2" charset="-78"/>
                <a:ea typeface="Arial"/>
                <a:cs typeface="Sakkal Majalla" panose="02000000000000000000" pitchFamily="2" charset="-78"/>
              </a:rPr>
              <a:t>ينبغي، إن أمكن، تنظيم البيانات باستخدام استبيان أو قائمة خطية لملئها مباشرةً. </a:t>
            </a:r>
          </a:p>
          <a:p>
            <a:pPr marL="674190" lvl="1" indent="-457200" rtl="1" fontAlgn="base">
              <a:buClr>
                <a:srgbClr val="65A000"/>
              </a:buClr>
              <a:buFont typeface="Arial" panose="020B0604020202020204" pitchFamily="34" charset="0"/>
              <a:buChar char="•"/>
            </a:pPr>
            <a:r>
              <a:rPr lang="ar">
                <a:solidFill>
                  <a:schemeClr val="tx2">
                    <a:lumMod val="50000"/>
                  </a:schemeClr>
                </a:solidFill>
                <a:latin typeface="Sakkal Majalla" panose="02000000000000000000" pitchFamily="2" charset="-78"/>
                <a:ea typeface="Arial"/>
                <a:cs typeface="Sakkal Majalla" panose="02000000000000000000" pitchFamily="2" charset="-78"/>
              </a:rPr>
              <a:t>مصدر المعلومات: الطبيب، والمرضى الذين لا يزالون في المستشفى، وسجل المرضى (التقط صورًا إذا سمح مدير المستشفى بذلك) وسجلات المستشفى، والأسر. </a:t>
            </a:r>
            <a:endParaRPr lang="fr-FR" dirty="0">
              <a:solidFill>
                <a:schemeClr val="tx2">
                  <a:lumMod val="50000"/>
                </a:schemeClr>
              </a:solidFill>
              <a:latin typeface="Sakkal Majalla" panose="02000000000000000000" pitchFamily="2" charset="-78"/>
              <a:ea typeface="Arial"/>
              <a:cs typeface="Sakkal Majalla" panose="02000000000000000000" pitchFamily="2" charset="-78"/>
            </a:endParaRPr>
          </a:p>
          <a:p>
            <a:pPr marL="457200" lvl="0" indent="-457200" rtl="1" fontAlgn="base">
              <a:buClr>
                <a:srgbClr val="65A000"/>
              </a:buClr>
              <a:buFont typeface="+mj-lt"/>
              <a:buAutoNum type="arabicPeriod"/>
            </a:pPr>
            <a:r>
              <a:rPr lang="ar">
                <a:solidFill>
                  <a:srgbClr val="65A000"/>
                </a:solidFill>
                <a:latin typeface="Sakkal Majalla" panose="02000000000000000000" pitchFamily="2" charset="-78"/>
                <a:ea typeface="Arial"/>
                <a:cs typeface="Sakkal Majalla" panose="02000000000000000000" pitchFamily="2" charset="-78"/>
              </a:rPr>
              <a:t>اقترح تعريفًا للحالة. </a:t>
            </a:r>
            <a:r>
              <a:rPr lang="ar">
                <a:solidFill>
                  <a:schemeClr val="tx2">
                    <a:lumMod val="50000"/>
                  </a:schemeClr>
                </a:solidFill>
                <a:latin typeface="Sakkal Majalla" panose="02000000000000000000" pitchFamily="2" charset="-78"/>
                <a:ea typeface="Arial"/>
                <a:cs typeface="Sakkal Majalla" panose="02000000000000000000" pitchFamily="2" charset="-78"/>
              </a:rPr>
              <a:t>من المهم أن يبحث جميع من يشارك في البحث النشط عن الشيء نفسه.</a:t>
            </a:r>
            <a:endParaRPr lang="fr-FR" dirty="0">
              <a:solidFill>
                <a:schemeClr val="tx2">
                  <a:lumMod val="50000"/>
                </a:schemeClr>
              </a:solidFill>
              <a:latin typeface="Sakkal Majalla" panose="02000000000000000000" pitchFamily="2" charset="-78"/>
              <a:ea typeface="Arial"/>
              <a:cs typeface="Sakkal Majalla" panose="02000000000000000000" pitchFamily="2" charset="-78"/>
            </a:endParaRPr>
          </a:p>
          <a:p>
            <a:pPr marL="457200" lvl="0" indent="-457200" rtl="1" fontAlgn="base">
              <a:buClr>
                <a:srgbClr val="65A000"/>
              </a:buClr>
              <a:buFont typeface="+mj-lt"/>
              <a:buAutoNum type="arabicPeriod"/>
            </a:pPr>
            <a:r>
              <a:rPr lang="ar">
                <a:solidFill>
                  <a:srgbClr val="65A000"/>
                </a:solidFill>
                <a:latin typeface="Sakkal Majalla" panose="02000000000000000000" pitchFamily="2" charset="-78"/>
                <a:ea typeface="Arial"/>
                <a:cs typeface="Sakkal Majalla" panose="02000000000000000000" pitchFamily="2" charset="-78"/>
              </a:rPr>
              <a:t>اطلب خريطة </a:t>
            </a:r>
            <a:r>
              <a:rPr lang="ar">
                <a:solidFill>
                  <a:schemeClr val="tx2">
                    <a:lumMod val="50000"/>
                  </a:schemeClr>
                </a:solidFill>
                <a:latin typeface="Sakkal Majalla" panose="02000000000000000000" pitchFamily="2" charset="-78"/>
                <a:ea typeface="Arial"/>
                <a:cs typeface="Sakkal Majalla" panose="02000000000000000000" pitchFamily="2" charset="-78"/>
              </a:rPr>
              <a:t>المنطقة التي تظهر فيها مدينة بلوتاون ومقاطعة غرينتي. </a:t>
            </a:r>
            <a:endParaRPr lang="fr-FR" dirty="0">
              <a:solidFill>
                <a:schemeClr val="tx2">
                  <a:lumMod val="50000"/>
                </a:schemeClr>
              </a:solidFill>
              <a:latin typeface="Sakkal Majalla" panose="02000000000000000000" pitchFamily="2" charset="-78"/>
              <a:ea typeface="Arial"/>
              <a:cs typeface="Sakkal Majalla" panose="02000000000000000000" pitchFamily="2" charset="-78"/>
            </a:endParaRPr>
          </a:p>
          <a:p>
            <a:pPr marL="457200" lvl="0" indent="-457200" rtl="1" fontAlgn="base">
              <a:buClr>
                <a:srgbClr val="65A000"/>
              </a:buClr>
              <a:buFont typeface="+mj-lt"/>
              <a:buAutoNum type="arabicPeriod"/>
            </a:pPr>
            <a:r>
              <a:rPr lang="ar">
                <a:solidFill>
                  <a:srgbClr val="65A000"/>
                </a:solidFill>
                <a:latin typeface="Sakkal Majalla" panose="02000000000000000000" pitchFamily="2" charset="-78"/>
                <a:ea typeface="Arial"/>
                <a:cs typeface="Sakkal Majalla" panose="02000000000000000000" pitchFamily="2" charset="-78"/>
              </a:rPr>
              <a:t>ضع قائمة بجميع من حضروا الجنازة.</a:t>
            </a:r>
            <a:endParaRPr lang="fr-FR" dirty="0">
              <a:solidFill>
                <a:srgbClr val="65A000"/>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0" y="0"/>
            <a:ext cx="737307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استخلاص المعلومات من الحلقة 2 (2)</a:t>
            </a:r>
          </a:p>
        </p:txBody>
      </p:sp>
      <p:sp>
        <p:nvSpPr>
          <p:cNvPr id="3" name="Rectangle 2"/>
          <p:cNvSpPr/>
          <p:nvPr/>
        </p:nvSpPr>
        <p:spPr>
          <a:xfrm>
            <a:off x="9495096" y="2677768"/>
            <a:ext cx="1939634"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2: </a:t>
            </a:r>
          </a:p>
        </p:txBody>
      </p:sp>
      <p:sp>
        <p:nvSpPr>
          <p:cNvPr id="6" name="Rectangle 5"/>
          <p:cNvSpPr/>
          <p:nvPr/>
        </p:nvSpPr>
        <p:spPr>
          <a:xfrm>
            <a:off x="162126" y="1276293"/>
            <a:ext cx="11842520" cy="950517"/>
          </a:xfrm>
          <a:prstGeom prst="rect">
            <a:avLst/>
          </a:prstGeom>
        </p:spPr>
        <p:txBody>
          <a:bodyPr wrap="square" rtlCol="1">
            <a:spAutoFit/>
          </a:bodyPr>
          <a:lstStyle/>
          <a:p>
            <a:pPr rtl="1">
              <a:lnSpc>
                <a:spcPct val="115000"/>
              </a:lnSpc>
            </a:pPr>
            <a:r>
              <a:rPr lang="ar" sz="2400" b="1">
                <a:solidFill>
                  <a:srgbClr val="65A200"/>
                </a:solidFill>
                <a:latin typeface="Sakkal Majalla" panose="02000000000000000000" pitchFamily="2" charset="-78"/>
                <a:ea typeface="SimSun" panose="02010600030101010101" pitchFamily="2" charset="-122"/>
                <a:cs typeface="Sakkal Majalla" panose="02000000000000000000" pitchFamily="2" charset="-78"/>
              </a:rPr>
              <a:t>السؤال 2: </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a:p>
            <a:pPr rtl="1">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a:solidFill>
                  <a:srgbClr val="10253F"/>
                </a:solidFill>
                <a:latin typeface="Sakkal Majalla" panose="02000000000000000000" pitchFamily="2" charset="-78"/>
                <a:ea typeface="Arial"/>
                <a:cs typeface="Sakkal Majalla" panose="02000000000000000000" pitchFamily="2" charset="-78"/>
              </a:rPr>
              <a:t>بافتراض أنك مسؤول عن الاستقصاء، ضع قائمة بالمهام التي ستضطلع بها خلال الساعات القليلة القادمة، ووضح ما الذي ستفعله لإنجازها.</a:t>
            </a: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spTree>
    <p:extLst>
      <p:ext uri="{BB962C8B-B14F-4D97-AF65-F5344CB8AC3E}">
        <p14:creationId xmlns:p14="http://schemas.microsoft.com/office/powerpoint/2010/main" val="433382434"/>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27018" y="2196060"/>
            <a:ext cx="11092722" cy="2968053"/>
          </a:xfrm>
          <a:prstGeom prst="rect">
            <a:avLst/>
          </a:prstGeom>
        </p:spPr>
        <p:txBody>
          <a:bodyPr rtlCol="1">
            <a:noAutofit/>
          </a:bodyPr>
          <a:lstStyle/>
          <a:p>
            <a:pPr marL="457200" lvl="0" indent="-457200" rtl="1" fontAlgn="base">
              <a:buClr>
                <a:srgbClr val="65A000"/>
              </a:buClr>
              <a:buFont typeface="+mj-lt"/>
              <a:buAutoNum type="arabicPeriod" startAt="5"/>
            </a:pPr>
            <a:r>
              <a:rPr lang="ar" dirty="0">
                <a:solidFill>
                  <a:srgbClr val="65A000"/>
                </a:solidFill>
                <a:latin typeface="Sakkal Majalla" panose="02000000000000000000" pitchFamily="2" charset="-78"/>
                <a:ea typeface="Arial"/>
                <a:cs typeface="Sakkal Majalla" panose="02000000000000000000" pitchFamily="2" charset="-78"/>
              </a:rPr>
              <a:t>ابدأ البحث النشط عن الحالات الأخرى وطبِّق تتبُّع المُخالِطين على جميع الحاضرين:</a:t>
            </a:r>
            <a:endParaRPr lang="fr-FR" dirty="0">
              <a:solidFill>
                <a:srgbClr val="65A000"/>
              </a:solidFill>
              <a:latin typeface="Sakkal Majalla" panose="02000000000000000000" pitchFamily="2" charset="-78"/>
              <a:ea typeface="Arial"/>
              <a:cs typeface="Sakkal Majalla" panose="02000000000000000000" pitchFamily="2" charset="-78"/>
            </a:endParaRPr>
          </a:p>
          <a:p>
            <a:pPr marL="674190" lvl="1" indent="-457200" rtl="1" fontAlgn="base">
              <a:buClr>
                <a:srgbClr val="65A000"/>
              </a:buClr>
              <a:buFont typeface="Arial" panose="020B0604020202020204" pitchFamily="34" charset="0"/>
              <a:buChar char="•"/>
            </a:pPr>
            <a:r>
              <a:rPr lang="ar" dirty="0">
                <a:solidFill>
                  <a:schemeClr val="tx2">
                    <a:lumMod val="50000"/>
                  </a:schemeClr>
                </a:solidFill>
                <a:latin typeface="Sakkal Majalla" panose="02000000000000000000" pitchFamily="2" charset="-78"/>
                <a:ea typeface="Arial"/>
                <a:cs typeface="Sakkal Majalla" panose="02000000000000000000" pitchFamily="2" charset="-78"/>
              </a:rPr>
              <a:t>لاستكمال المعلومات وتقديم </a:t>
            </a:r>
            <a:r>
              <a:rPr lang="ar" b="1" dirty="0">
                <a:solidFill>
                  <a:schemeClr val="tx1"/>
                </a:solidFill>
                <a:latin typeface="Sakkal Majalla" panose="02000000000000000000" pitchFamily="2" charset="-78"/>
                <a:ea typeface="Arial"/>
                <a:cs typeface="Sakkal Majalla" panose="02000000000000000000" pitchFamily="2" charset="-78"/>
              </a:rPr>
              <a:t>وصف شامل</a:t>
            </a:r>
            <a:r>
              <a:rPr lang="ar" dirty="0">
                <a:solidFill>
                  <a:schemeClr val="tx2">
                    <a:lumMod val="50000"/>
                  </a:schemeClr>
                </a:solidFill>
                <a:latin typeface="Sakkal Majalla" panose="02000000000000000000" pitchFamily="2" charset="-78"/>
                <a:ea typeface="Arial"/>
                <a:cs typeface="Sakkal Majalla" panose="02000000000000000000" pitchFamily="2" charset="-78"/>
              </a:rPr>
              <a:t> للموقف، والأهم هنا أنك أُخبرت أن المرضى يفرون من المستشفى.</a:t>
            </a:r>
            <a:endParaRPr lang="fr-FR" dirty="0">
              <a:solidFill>
                <a:schemeClr val="tx2">
                  <a:lumMod val="50000"/>
                </a:schemeClr>
              </a:solidFill>
              <a:latin typeface="Sakkal Majalla" panose="02000000000000000000" pitchFamily="2" charset="-78"/>
              <a:ea typeface="Arial"/>
              <a:cs typeface="Sakkal Majalla" panose="02000000000000000000" pitchFamily="2" charset="-78"/>
            </a:endParaRPr>
          </a:p>
          <a:p>
            <a:pPr marL="674190" lvl="1" indent="-457200" rtl="1" fontAlgn="base">
              <a:buClr>
                <a:srgbClr val="65A000"/>
              </a:buClr>
              <a:buFont typeface="Arial" panose="020B0604020202020204" pitchFamily="34" charset="0"/>
              <a:buChar char="•"/>
            </a:pPr>
            <a:r>
              <a:rPr lang="ar" dirty="0">
                <a:solidFill>
                  <a:schemeClr val="tx2">
                    <a:lumMod val="50000"/>
                  </a:schemeClr>
                </a:solidFill>
                <a:latin typeface="Sakkal Majalla" panose="02000000000000000000" pitchFamily="2" charset="-78"/>
                <a:ea typeface="Arial"/>
                <a:cs typeface="Sakkal Majalla" panose="02000000000000000000" pitchFamily="2" charset="-78"/>
              </a:rPr>
              <a:t>أين يمكننا البحث عن حالات أخرى: في المستشفى قبل التنبيه بعدة أيام، في السجل الطبي، في المجتمع المحلي.</a:t>
            </a:r>
            <a:endParaRPr lang="fr-FR" dirty="0">
              <a:solidFill>
                <a:schemeClr val="tx2">
                  <a:lumMod val="50000"/>
                </a:schemeClr>
              </a:solidFill>
              <a:latin typeface="Sakkal Majalla" panose="02000000000000000000" pitchFamily="2" charset="-78"/>
              <a:ea typeface="Arial"/>
              <a:cs typeface="Sakkal Majalla" panose="02000000000000000000" pitchFamily="2" charset="-78"/>
            </a:endParaRPr>
          </a:p>
          <a:p>
            <a:pPr marL="674190" lvl="1" indent="-457200" rtl="1" fontAlgn="base">
              <a:buClr>
                <a:srgbClr val="65A000"/>
              </a:buClr>
              <a:buFont typeface="Arial" panose="020B0604020202020204" pitchFamily="34" charset="0"/>
              <a:buChar char="•"/>
            </a:pPr>
            <a:r>
              <a:rPr lang="ar" dirty="0">
                <a:solidFill>
                  <a:schemeClr val="tx2">
                    <a:lumMod val="50000"/>
                  </a:schemeClr>
                </a:solidFill>
                <a:latin typeface="Sakkal Majalla" panose="02000000000000000000" pitchFamily="2" charset="-78"/>
                <a:ea typeface="Arial"/>
                <a:cs typeface="Sakkal Majalla" panose="02000000000000000000" pitchFamily="2" charset="-78"/>
              </a:rPr>
              <a:t>منزلًا منزلًا، باتباع قائمة الحاضرين، واتباع مشورة الحاضرين، والعاملين بالمستشفى.</a:t>
            </a:r>
            <a:endParaRPr lang="fr-FR" dirty="0">
              <a:solidFill>
                <a:schemeClr val="tx2">
                  <a:lumMod val="50000"/>
                </a:schemeClr>
              </a:solidFill>
              <a:latin typeface="Sakkal Majalla" panose="02000000000000000000" pitchFamily="2" charset="-78"/>
              <a:ea typeface="Arial"/>
              <a:cs typeface="Sakkal Majalla" panose="02000000000000000000" pitchFamily="2" charset="-78"/>
            </a:endParaRPr>
          </a:p>
          <a:p>
            <a:pPr marL="674190" lvl="1" indent="-457200" rtl="1" fontAlgn="base">
              <a:buClr>
                <a:srgbClr val="65A000"/>
              </a:buClr>
              <a:buFont typeface="Arial" panose="020B0604020202020204" pitchFamily="34" charset="0"/>
              <a:buChar char="•"/>
            </a:pPr>
            <a:r>
              <a:rPr lang="ar" dirty="0">
                <a:solidFill>
                  <a:schemeClr val="tx2">
                    <a:lumMod val="50000"/>
                  </a:schemeClr>
                </a:solidFill>
                <a:latin typeface="Sakkal Majalla" panose="02000000000000000000" pitchFamily="2" charset="-78"/>
                <a:ea typeface="Arial"/>
                <a:cs typeface="Sakkal Majalla" panose="02000000000000000000" pitchFamily="2" charset="-78"/>
              </a:rPr>
              <a:t>في تلك الحالة، استُخدم تتبُّع المُخالِطين لإبلاغ المرضى بالأعراض، وتوصيتهم بالتوجه إلى المستشفى بسرعة، والحد من مخالطتهم للآخرين وتحركاتهم. </a:t>
            </a:r>
            <a:endParaRPr lang="fr-FR" dirty="0">
              <a:solidFill>
                <a:schemeClr val="tx2">
                  <a:lumMod val="50000"/>
                </a:schemeClr>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0" y="0"/>
            <a:ext cx="739622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استخلاص المعلومات من الحلقة 2 (3)</a:t>
            </a:r>
          </a:p>
        </p:txBody>
      </p:sp>
      <p:sp>
        <p:nvSpPr>
          <p:cNvPr id="3" name="Rectangle 2"/>
          <p:cNvSpPr/>
          <p:nvPr/>
        </p:nvSpPr>
        <p:spPr>
          <a:xfrm>
            <a:off x="9480106" y="1536819"/>
            <a:ext cx="1939634"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2: </a:t>
            </a:r>
          </a:p>
        </p:txBody>
      </p:sp>
      <p:sp>
        <p:nvSpPr>
          <p:cNvPr id="2" name="Rectangle 1"/>
          <p:cNvSpPr/>
          <p:nvPr/>
        </p:nvSpPr>
        <p:spPr>
          <a:xfrm>
            <a:off x="1701115" y="6013927"/>
            <a:ext cx="7967541" cy="461665"/>
          </a:xfrm>
          <a:prstGeom prst="rect">
            <a:avLst/>
          </a:prstGeom>
        </p:spPr>
        <p:txBody>
          <a:bodyPr wrap="square" rtlCol="1">
            <a:spAutoFit/>
          </a:bodyPr>
          <a:lstStyle/>
          <a:p>
            <a:pPr algn="ctr" rtl="1"/>
            <a:r>
              <a:rPr lang="ar" sz="2400" i="1" dirty="0">
                <a:solidFill>
                  <a:srgbClr val="C00000"/>
                </a:solidFill>
                <a:latin typeface="Sakkal Majalla" panose="02000000000000000000" pitchFamily="2" charset="-78"/>
                <a:ea typeface="Arial"/>
                <a:cs typeface="Sakkal Majalla" panose="02000000000000000000" pitchFamily="2" charset="-78"/>
              </a:rPr>
              <a:t>لم يُقدَّم أي علاج وقائي، نظرًا لعدم إجراء أي تشخيص.</a:t>
            </a:r>
            <a:endParaRPr lang="en-US" sz="2400" i="1" dirty="0">
              <a:solidFill>
                <a:srgbClr val="C00000"/>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211722746"/>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dirty="0">
                <a:latin typeface="Sakkal Majalla" panose="02000000000000000000" pitchFamily="2" charset="-78"/>
                <a:cs typeface="Sakkal Majalla" panose="02000000000000000000" pitchFamily="2" charset="-78"/>
              </a:rPr>
              <a:t>الحلقة 3: تعريف الحالة</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977082553"/>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4905" y="14485"/>
            <a:ext cx="6385810"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الحلقة 3: تعريف الحالة</a:t>
            </a:r>
            <a:endParaRPr b="1" dirty="0">
              <a:latin typeface="Sakkal Majalla" panose="02000000000000000000" pitchFamily="2" charset="-78"/>
              <a:cs typeface="Sakkal Majalla" panose="02000000000000000000" pitchFamily="2" charset="-78"/>
            </a:endParaRPr>
          </a:p>
        </p:txBody>
      </p:sp>
      <p:sp>
        <p:nvSpPr>
          <p:cNvPr id="4" name="Rectangle 3"/>
          <p:cNvSpPr/>
          <p:nvPr/>
        </p:nvSpPr>
        <p:spPr>
          <a:xfrm>
            <a:off x="299803" y="854432"/>
            <a:ext cx="10421214" cy="1372683"/>
          </a:xfrm>
          <a:prstGeom prst="rect">
            <a:avLst/>
          </a:prstGeom>
        </p:spPr>
        <p:txBody>
          <a:bodyPr wrap="square" rtlCol="1">
            <a:spAutoFit/>
          </a:bodyPr>
          <a:lstStyle/>
          <a:p>
            <a:pPr rtl="1"/>
            <a:r>
              <a:rPr lang="ar" sz="2800" b="1">
                <a:solidFill>
                  <a:srgbClr val="C00000"/>
                </a:solidFill>
                <a:latin typeface="Sakkal Majalla" panose="02000000000000000000" pitchFamily="2" charset="-78"/>
                <a:ea typeface="Source Sans Pro Bold"/>
                <a:cs typeface="Sakkal Majalla" panose="02000000000000000000" pitchFamily="2" charset="-78"/>
                <a:sym typeface="Source Sans Pro Bold"/>
              </a:rPr>
              <a:t>التعليمات</a:t>
            </a:r>
          </a:p>
          <a:p>
            <a:pPr rtl="1">
              <a:lnSpc>
                <a:spcPct val="115000"/>
              </a:lnSpc>
            </a:pPr>
            <a:r>
              <a:rPr lang="ar" sz="2400">
                <a:latin typeface="Sakkal Majalla" panose="02000000000000000000" pitchFamily="2" charset="-78"/>
                <a:ea typeface="SimSun" panose="02010600030101010101" pitchFamily="2" charset="-122"/>
                <a:cs typeface="Sakkal Majalla" panose="02000000000000000000" pitchFamily="2" charset="-78"/>
              </a:rPr>
              <a:t>يطلعك الطبيب على ملاحظاته بشأن المرضى الذين دخلوا المستشفى حتى يوم 26 نيسان/ أبريل 2018، ويجب أن تعدَّ قائمةً خطيةً بهم.</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p:txBody>
      </p:sp>
      <p:graphicFrame>
        <p:nvGraphicFramePr>
          <p:cNvPr id="7" name="Tableau 6"/>
          <p:cNvGraphicFramePr>
            <a:graphicFrameLocks noGrp="1"/>
          </p:cNvGraphicFramePr>
          <p:nvPr>
            <p:extLst>
              <p:ext uri="{D42A27DB-BD31-4B8C-83A1-F6EECF244321}">
                <p14:modId xmlns:p14="http://schemas.microsoft.com/office/powerpoint/2010/main" val="1631075855"/>
              </p:ext>
            </p:extLst>
          </p:nvPr>
        </p:nvGraphicFramePr>
        <p:xfrm>
          <a:off x="524656" y="2782091"/>
          <a:ext cx="11057744" cy="3462222"/>
        </p:xfrm>
        <a:graphic>
          <a:graphicData uri="http://schemas.openxmlformats.org/drawingml/2006/table">
            <a:tbl>
              <a:tblPr rtl="1">
                <a:tableStyleId>{00A15C55-8517-42AA-B614-E9B94910E393}</a:tableStyleId>
              </a:tblPr>
              <a:tblGrid>
                <a:gridCol w="3537995">
                  <a:extLst>
                    <a:ext uri="{9D8B030D-6E8A-4147-A177-3AD203B41FA5}">
                      <a16:colId xmlns:a16="http://schemas.microsoft.com/office/drawing/2014/main" val="20000"/>
                    </a:ext>
                  </a:extLst>
                </a:gridCol>
                <a:gridCol w="7519749">
                  <a:extLst>
                    <a:ext uri="{9D8B030D-6E8A-4147-A177-3AD203B41FA5}">
                      <a16:colId xmlns:a16="http://schemas.microsoft.com/office/drawing/2014/main" val="20001"/>
                    </a:ext>
                  </a:extLst>
                </a:gridCol>
              </a:tblGrid>
              <a:tr h="261179">
                <a:tc>
                  <a:txBody>
                    <a:bodyPr/>
                    <a:lstStyle/>
                    <a:p>
                      <a:pPr algn="ctr" rtl="1">
                        <a:lnSpc>
                          <a:spcPct val="115000"/>
                        </a:lnSpc>
                        <a:spcAft>
                          <a:spcPts val="0"/>
                        </a:spcAft>
                      </a:pPr>
                      <a:r>
                        <a:rPr lang="ar" sz="1800" b="1">
                          <a:effectLst/>
                        </a:rPr>
                        <a:t> العلامات والأعراض</a:t>
                      </a:r>
                      <a:endParaRPr lang="fr-FR" sz="1800" b="1"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nchor="b"/>
                </a:tc>
                <a:tc>
                  <a:txBody>
                    <a:bodyPr/>
                    <a:lstStyle/>
                    <a:p>
                      <a:pPr algn="ctr" rtl="1">
                        <a:lnSpc>
                          <a:spcPct val="115000"/>
                        </a:lnSpc>
                        <a:spcAft>
                          <a:spcPts val="0"/>
                        </a:spcAft>
                      </a:pPr>
                      <a:r>
                        <a:rPr lang="ar" sz="1800" b="1" dirty="0">
                          <a:effectLst/>
                        </a:rPr>
                        <a:t>عدد الحالات التي ظهرت عليها علامات وأعراض</a:t>
                      </a:r>
                      <a:endParaRPr lang="fr-FR" sz="1800" b="1" dirty="0">
                        <a:effectLst/>
                        <a:latin typeface="Calibri" panose="020F0502020204030204" pitchFamily="34" charset="0"/>
                        <a:ea typeface="SimSun" panose="02010600030101010101" pitchFamily="2" charset="-122"/>
                        <a:cs typeface="Arial" panose="020B0604020202020204" pitchFamily="34" charset="0"/>
                      </a:endParaRPr>
                    </a:p>
                  </a:txBody>
                  <a:tcPr marL="45085" marR="45085" marT="27940" marB="27940"/>
                </a:tc>
                <a:extLst>
                  <a:ext uri="{0D108BD9-81ED-4DB2-BD59-A6C34878D82A}">
                    <a16:rowId xmlns:a16="http://schemas.microsoft.com/office/drawing/2014/main" val="10000"/>
                  </a:ext>
                </a:extLst>
              </a:tr>
              <a:tr h="341827">
                <a:tc>
                  <a:txBody>
                    <a:bodyPr/>
                    <a:lstStyle/>
                    <a:p>
                      <a:pPr rtl="1">
                        <a:lnSpc>
                          <a:spcPct val="115000"/>
                        </a:lnSpc>
                        <a:spcAft>
                          <a:spcPts val="0"/>
                        </a:spcAft>
                      </a:pPr>
                      <a:r>
                        <a:rPr lang="ar" sz="1800" dirty="0">
                          <a:effectLst/>
                        </a:rPr>
                        <a:t>ضعف عام</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dirty="0">
                          <a:effectLst/>
                        </a:rPr>
                        <a:t>19</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1"/>
                  </a:ext>
                </a:extLst>
              </a:tr>
              <a:tr h="281464">
                <a:tc>
                  <a:txBody>
                    <a:bodyPr/>
                    <a:lstStyle/>
                    <a:p>
                      <a:pPr rtl="1">
                        <a:lnSpc>
                          <a:spcPct val="115000"/>
                        </a:lnSpc>
                        <a:spcAft>
                          <a:spcPts val="0"/>
                        </a:spcAft>
                      </a:pPr>
                      <a:r>
                        <a:rPr lang="ar" sz="1800" dirty="0">
                          <a:effectLst/>
                        </a:rPr>
                        <a:t>أَلَم في البطن</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a:effectLst/>
                        </a:rPr>
                        <a:t>15</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2"/>
                  </a:ext>
                </a:extLst>
              </a:tr>
              <a:tr h="285675">
                <a:tc>
                  <a:txBody>
                    <a:bodyPr/>
                    <a:lstStyle/>
                    <a:p>
                      <a:pPr rtl="1">
                        <a:lnSpc>
                          <a:spcPct val="115000"/>
                        </a:lnSpc>
                        <a:spcAft>
                          <a:spcPts val="0"/>
                        </a:spcAft>
                      </a:pPr>
                      <a:r>
                        <a:rPr lang="ar" sz="1800" dirty="0">
                          <a:effectLst/>
                        </a:rPr>
                        <a:t>صداع</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a:effectLst/>
                        </a:rPr>
                        <a:t>17</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3"/>
                  </a:ext>
                </a:extLst>
              </a:tr>
              <a:tr h="289185">
                <a:tc>
                  <a:txBody>
                    <a:bodyPr/>
                    <a:lstStyle/>
                    <a:p>
                      <a:pPr rtl="1">
                        <a:lnSpc>
                          <a:spcPct val="115000"/>
                        </a:lnSpc>
                        <a:spcAft>
                          <a:spcPts val="0"/>
                        </a:spcAft>
                      </a:pPr>
                      <a:r>
                        <a:rPr lang="ar" sz="1800">
                          <a:effectLst/>
                        </a:rPr>
                        <a:t>قيء</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a:effectLst/>
                        </a:rPr>
                        <a:t>14</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4"/>
                  </a:ext>
                </a:extLst>
              </a:tr>
              <a:tr h="283569">
                <a:tc>
                  <a:txBody>
                    <a:bodyPr/>
                    <a:lstStyle/>
                    <a:p>
                      <a:pPr rtl="1">
                        <a:lnSpc>
                          <a:spcPct val="115000"/>
                        </a:lnSpc>
                        <a:spcAft>
                          <a:spcPts val="0"/>
                        </a:spcAft>
                      </a:pPr>
                      <a:r>
                        <a:rPr lang="ar" sz="1800">
                          <a:effectLst/>
                        </a:rPr>
                        <a:t>تشوش ذهني وهياج</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a:effectLst/>
                        </a:rPr>
                        <a:t>11</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5"/>
                  </a:ext>
                </a:extLst>
              </a:tr>
              <a:tr h="288483">
                <a:tc>
                  <a:txBody>
                    <a:bodyPr/>
                    <a:lstStyle/>
                    <a:p>
                      <a:pPr rtl="1">
                        <a:lnSpc>
                          <a:spcPct val="115000"/>
                        </a:lnSpc>
                        <a:spcAft>
                          <a:spcPts val="0"/>
                        </a:spcAft>
                      </a:pPr>
                      <a:r>
                        <a:rPr lang="ar" sz="1800">
                          <a:effectLst/>
                        </a:rPr>
                        <a:t>إسهال</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a:effectLst/>
                        </a:rPr>
                        <a:t>9</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6"/>
                  </a:ext>
                </a:extLst>
              </a:tr>
              <a:tr h="292694">
                <a:tc>
                  <a:txBody>
                    <a:bodyPr/>
                    <a:lstStyle/>
                    <a:p>
                      <a:pPr rtl="1">
                        <a:lnSpc>
                          <a:spcPct val="115000"/>
                        </a:lnSpc>
                        <a:spcAft>
                          <a:spcPts val="0"/>
                        </a:spcAft>
                      </a:pPr>
                      <a:r>
                        <a:rPr lang="ar" sz="1800">
                          <a:effectLst/>
                        </a:rPr>
                        <a:t>أعراض تنفسية</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a:effectLst/>
                        </a:rPr>
                        <a:t>5</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7"/>
                  </a:ext>
                </a:extLst>
              </a:tr>
              <a:tr h="277252">
                <a:tc>
                  <a:txBody>
                    <a:bodyPr/>
                    <a:lstStyle/>
                    <a:p>
                      <a:pPr rtl="1">
                        <a:lnSpc>
                          <a:spcPct val="115000"/>
                        </a:lnSpc>
                        <a:spcAft>
                          <a:spcPts val="0"/>
                        </a:spcAft>
                      </a:pPr>
                      <a:r>
                        <a:rPr lang="ar" sz="1800">
                          <a:effectLst/>
                        </a:rPr>
                        <a:t>فُرفُرية/ كدمات</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a:effectLst/>
                        </a:rPr>
                        <a:t>6</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8"/>
                  </a:ext>
                </a:extLst>
              </a:tr>
              <a:tr h="291290">
                <a:tc>
                  <a:txBody>
                    <a:bodyPr/>
                    <a:lstStyle/>
                    <a:p>
                      <a:pPr rtl="1">
                        <a:lnSpc>
                          <a:spcPct val="115000"/>
                        </a:lnSpc>
                        <a:spcAft>
                          <a:spcPts val="0"/>
                        </a:spcAft>
                      </a:pPr>
                      <a:r>
                        <a:rPr lang="ar" sz="1800" dirty="0">
                          <a:effectLst/>
                        </a:rPr>
                        <a:t>الحُمّ</a:t>
                      </a:r>
                      <a:r>
                        <a:rPr lang="ar-EG" sz="1800" dirty="0">
                          <a:effectLst/>
                        </a:rPr>
                        <a:t>َ</a:t>
                      </a:r>
                      <a:r>
                        <a:rPr lang="ar" sz="1800" dirty="0">
                          <a:effectLst/>
                        </a:rPr>
                        <a:t>ى</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a:effectLst/>
                        </a:rPr>
                        <a:t>1</a:t>
                      </a:r>
                      <a:endParaRPr lang="fr-FR" sz="180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09"/>
                  </a:ext>
                </a:extLst>
              </a:tr>
              <a:tr h="285675">
                <a:tc>
                  <a:txBody>
                    <a:bodyPr/>
                    <a:lstStyle/>
                    <a:p>
                      <a:pPr rtl="1">
                        <a:lnSpc>
                          <a:spcPct val="115000"/>
                        </a:lnSpc>
                        <a:spcAft>
                          <a:spcPts val="0"/>
                        </a:spcAft>
                      </a:pPr>
                      <a:r>
                        <a:rPr lang="ar" sz="1800">
                          <a:effectLst/>
                        </a:rPr>
                        <a:t>ألم في الصدر</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tc>
                  <a:txBody>
                    <a:bodyPr/>
                    <a:lstStyle/>
                    <a:p>
                      <a:pPr algn="ctr" rtl="1">
                        <a:lnSpc>
                          <a:spcPct val="115000"/>
                        </a:lnSpc>
                        <a:spcAft>
                          <a:spcPts val="0"/>
                        </a:spcAft>
                      </a:pPr>
                      <a:r>
                        <a:rPr lang="ar" sz="1800" dirty="0">
                          <a:effectLst/>
                        </a:rPr>
                        <a:t>5</a:t>
                      </a:r>
                      <a:endParaRPr lang="fr-FR" sz="1800" dirty="0">
                        <a:effectLst/>
                        <a:latin typeface="Calibri" panose="020F0502020204030204" pitchFamily="34" charset="0"/>
                        <a:ea typeface="SimSun" panose="02010600030101010101" pitchFamily="2" charset="-122"/>
                        <a:cs typeface="Arial" panose="020B0604020202020204" pitchFamily="34" charset="0"/>
                      </a:endParaRPr>
                    </a:p>
                  </a:txBody>
                  <a:tcPr marL="34290" marR="34290" marT="10795" marB="0"/>
                </a:tc>
                <a:extLst>
                  <a:ext uri="{0D108BD9-81ED-4DB2-BD59-A6C34878D82A}">
                    <a16:rowId xmlns:a16="http://schemas.microsoft.com/office/drawing/2014/main" val="10010"/>
                  </a:ext>
                </a:extLst>
              </a:tr>
            </a:tbl>
          </a:graphicData>
        </a:graphic>
      </p:graphicFrame>
      <p:sp>
        <p:nvSpPr>
          <p:cNvPr id="8" name="Rectangle 7"/>
          <p:cNvSpPr/>
          <p:nvPr/>
        </p:nvSpPr>
        <p:spPr>
          <a:xfrm>
            <a:off x="524656" y="2412759"/>
            <a:ext cx="10822898" cy="369332"/>
          </a:xfrm>
          <a:prstGeom prst="rect">
            <a:avLst/>
          </a:prstGeom>
        </p:spPr>
        <p:txBody>
          <a:bodyPr wrap="square" rtlCol="1">
            <a:spAutoFit/>
          </a:bodyPr>
          <a:lstStyle/>
          <a:p>
            <a:pPr rtl="1"/>
            <a:r>
              <a:rPr lang="ar" i="1" dirty="0">
                <a:latin typeface="Sakkal Majalla" panose="02000000000000000000" pitchFamily="2" charset="-78"/>
                <a:ea typeface="SimSun" panose="02010600030101010101" pitchFamily="2" charset="-122"/>
                <a:cs typeface="Sakkal Majalla" panose="02000000000000000000" pitchFamily="2" charset="-78"/>
              </a:rPr>
              <a:t>جدول: العلامات والأعراض التي ظهرت على المرضى الذين أدخلوا المستشفى في الفترة من 23 إلى 26 نيسان/ أبريل في مستشفى بلوتاون.</a:t>
            </a:r>
            <a:endParaRPr lang="en-US" i="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07329886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235770" y="665610"/>
            <a:ext cx="2909472" cy="114657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
        <p:nvSpPr>
          <p:cNvPr id="290" name="Content Placeholder 2"/>
          <p:cNvSpPr txBox="1">
            <a:spLocks noGrp="1"/>
          </p:cNvSpPr>
          <p:nvPr>
            <p:ph type="body" idx="1"/>
          </p:nvPr>
        </p:nvSpPr>
        <p:spPr>
          <a:xfrm>
            <a:off x="4093670" y="586782"/>
            <a:ext cx="7529515" cy="5546726"/>
          </a:xfrm>
          <a:prstGeom prst="rect">
            <a:avLst/>
          </a:prstGeom>
        </p:spPr>
        <p:txBody>
          <a:bodyPr rtlCol="1">
            <a:normAutofit/>
          </a:bodyPr>
          <a:lstStyle/>
          <a:p>
            <a:pPr defTabSz="286426" rtl="1">
              <a:lnSpc>
                <a:spcPct val="100000"/>
              </a:lnSpc>
              <a:spcBef>
                <a:spcPts val="900"/>
              </a:spcBef>
              <a:defRPr sz="2376"/>
            </a:pPr>
            <a:endParaRPr lang="en-US" dirty="0">
              <a:solidFill>
                <a:srgbClr val="10253F"/>
              </a:solidFill>
              <a:latin typeface="Sakkal Majalla" panose="02000000000000000000" pitchFamily="2" charset="-78"/>
              <a:ea typeface="Arial"/>
              <a:cs typeface="Sakkal Majalla" panose="02000000000000000000" pitchFamily="2" charset="-78"/>
            </a:endParaRPr>
          </a:p>
          <a:p>
            <a:pPr lvl="0" defTabSz="914400" rtl="1"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بنهاية دراسة الحالة هذه، سيكون بمقدوركم:</a:t>
            </a:r>
          </a:p>
          <a:p>
            <a:pPr marL="457200" lvl="0" indent="-457200" defTabSz="914400" rtl="1"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تحديد الخطوات المختلفة للاستقصاء الوبائي. </a:t>
            </a:r>
            <a:endParaRPr lang="fr-FR" dirty="0">
              <a:solidFill>
                <a:srgbClr val="10253F"/>
              </a:solidFill>
              <a:latin typeface="Sakkal Majalla" panose="02000000000000000000" pitchFamily="2" charset="-78"/>
              <a:ea typeface="Arial"/>
              <a:cs typeface="Sakkal Majalla" panose="02000000000000000000" pitchFamily="2" charset="-78"/>
            </a:endParaRPr>
          </a:p>
          <a:p>
            <a:pPr marL="457200" lvl="0" indent="-457200" defTabSz="914400" rtl="1"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شرح الأساس المنطقي لكل خطوة وكيفية صياغة الخطوات ضمن بعضها بعضًا.    </a:t>
            </a:r>
            <a:endParaRPr lang="fr-FR" dirty="0">
              <a:solidFill>
                <a:srgbClr val="10253F"/>
              </a:solidFill>
              <a:latin typeface="Sakkal Majalla" panose="02000000000000000000" pitchFamily="2" charset="-78"/>
              <a:ea typeface="Arial"/>
              <a:cs typeface="Sakkal Majalla" panose="02000000000000000000" pitchFamily="2" charset="-78"/>
            </a:endParaRPr>
          </a:p>
          <a:p>
            <a:pPr marL="457200" lvl="0" indent="-457200" defTabSz="914400" rtl="1"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إجراء وصف حسب الزمان، والأشخاص، والمكان. </a:t>
            </a:r>
            <a:endParaRPr lang="fr-FR" dirty="0">
              <a:solidFill>
                <a:srgbClr val="10253F"/>
              </a:solidFill>
              <a:latin typeface="Sakkal Majalla" panose="02000000000000000000" pitchFamily="2" charset="-78"/>
              <a:ea typeface="Arial"/>
              <a:cs typeface="Sakkal Majalla" panose="02000000000000000000" pitchFamily="2" charset="-78"/>
            </a:endParaRPr>
          </a:p>
          <a:p>
            <a:pPr marL="457200" lvl="0" indent="-457200" defTabSz="914400" rtl="1"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صياغة فرضية بشأن انتقال المرض ومنشأ العامل المُسبب للفاشية ومناقشتها.</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latin typeface="Sakkal Majalla" panose="02000000000000000000" pitchFamily="2" charset="-78"/>
              <a:ea typeface="Arial"/>
              <a:cs typeface="Sakkal Majalla" panose="02000000000000000000" pitchFamily="2" charset="-78"/>
            </a:endParaRPr>
          </a:p>
        </p:txBody>
      </p:sp>
    </p:spTree>
    <p:extLst>
      <p:ext uri="{BB962C8B-B14F-4D97-AF65-F5344CB8AC3E}">
        <p14:creationId xmlns:p14="http://schemas.microsoft.com/office/powerpoint/2010/main" val="2564941800"/>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2"/>
          </p:nvPr>
        </p:nvSpPr>
        <p:spPr>
          <a:xfrm>
            <a:off x="11525073" y="633033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40</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
        <p:nvSpPr>
          <p:cNvPr id="8" name="Rectangle 7"/>
          <p:cNvSpPr/>
          <p:nvPr/>
        </p:nvSpPr>
        <p:spPr>
          <a:xfrm>
            <a:off x="2159831" y="2115549"/>
            <a:ext cx="9173549" cy="2611484"/>
          </a:xfrm>
          <a:prstGeom prst="rect">
            <a:avLst/>
          </a:prstGeom>
        </p:spPr>
        <p:txBody>
          <a:bodyPr wrap="square" rtlCol="1">
            <a:spAutoFit/>
          </a:bodyPr>
          <a:lstStyle/>
          <a:p>
            <a:pPr rtl="1">
              <a:lnSpc>
                <a:spcPct val="115000"/>
              </a:lnSpc>
            </a:pPr>
            <a:r>
              <a:rPr lang="ar" sz="2400" b="1">
                <a:solidFill>
                  <a:srgbClr val="65A200"/>
                </a:solidFill>
                <a:latin typeface="Sakkal Majalla" panose="02000000000000000000" pitchFamily="2" charset="-78"/>
                <a:ea typeface="SimSun" panose="02010600030101010101" pitchFamily="2" charset="-122"/>
                <a:cs typeface="Sakkal Majalla" panose="02000000000000000000" pitchFamily="2" charset="-78"/>
              </a:rPr>
              <a:t>السؤال 3أ: </a:t>
            </a:r>
            <a:endParaRPr lang="fr-F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endParaRPr>
          </a:p>
          <a:p>
            <a:pPr lvl="0" rtl="1">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a:solidFill>
                  <a:srgbClr val="10253F"/>
                </a:solidFill>
                <a:latin typeface="Sakkal Majalla" panose="02000000000000000000" pitchFamily="2" charset="-78"/>
                <a:ea typeface="Arial"/>
                <a:cs typeface="Sakkal Majalla" panose="02000000000000000000" pitchFamily="2" charset="-78"/>
              </a:rPr>
              <a:t>ما المعايير المعتادة التي يجب إدراجها في تعريف حالة الفاشية؟ </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rtl="1"/>
            <a:r>
              <a:rPr lang="ar" sz="2400" b="1">
                <a:latin typeface="Sakkal Majalla" panose="02000000000000000000" pitchFamily="2" charset="-78"/>
                <a:cs typeface="Sakkal Majalla" panose="02000000000000000000" pitchFamily="2" charset="-78"/>
              </a:rPr>
              <a:t> </a:t>
            </a:r>
            <a:endParaRPr lang="fr-FR" sz="2400" dirty="0">
              <a:latin typeface="Sakkal Majalla" panose="02000000000000000000" pitchFamily="2" charset="-78"/>
              <a:cs typeface="Sakkal Majalla" panose="02000000000000000000" pitchFamily="2" charset="-78"/>
            </a:endParaRPr>
          </a:p>
          <a:p>
            <a:pPr rtl="1">
              <a:lnSpc>
                <a:spcPct val="115000"/>
              </a:lnSpc>
            </a:pPr>
            <a:r>
              <a:rPr lang="ar" sz="2400" b="1">
                <a:solidFill>
                  <a:srgbClr val="65A200"/>
                </a:solidFill>
                <a:latin typeface="Sakkal Majalla" panose="02000000000000000000" pitchFamily="2" charset="-78"/>
                <a:ea typeface="SimSun" panose="02010600030101010101" pitchFamily="2" charset="-122"/>
                <a:cs typeface="Sakkal Majalla" panose="02000000000000000000" pitchFamily="2" charset="-78"/>
              </a:rPr>
              <a:t>السؤال 3ب: </a:t>
            </a:r>
            <a:endParaRPr lang="fr-F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endParaRPr>
          </a:p>
          <a:p>
            <a:pPr rtl="1">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a:solidFill>
                  <a:srgbClr val="10253F"/>
                </a:solidFill>
                <a:latin typeface="Sakkal Majalla" panose="02000000000000000000" pitchFamily="2" charset="-78"/>
                <a:ea typeface="Arial"/>
                <a:cs typeface="Sakkal Majalla" panose="02000000000000000000" pitchFamily="2" charset="-78"/>
              </a:rPr>
              <a:t>اقترح تعريف حالة لهذه الفاشية.</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indent="-307975" rtl="1">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sp>
        <p:nvSpPr>
          <p:cNvPr id="10" name="TextBox 5"/>
          <p:cNvSpPr txBox="1"/>
          <p:nvPr/>
        </p:nvSpPr>
        <p:spPr>
          <a:xfrm>
            <a:off x="144905" y="0"/>
            <a:ext cx="6385810"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الحلقة 3: تعريف الحالة</a:t>
            </a:r>
            <a:endParaRPr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81069767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400289" y="2307008"/>
            <a:ext cx="11092722" cy="3906905"/>
          </a:xfrm>
          <a:prstGeom prst="rect">
            <a:avLst/>
          </a:prstGeom>
        </p:spPr>
        <p:txBody>
          <a:bodyPr rtlCol="1">
            <a:noAutofit/>
          </a:bodyPr>
          <a:lstStyle/>
          <a:p>
            <a:pPr lvl="0" rtl="1" fontAlgn="base">
              <a:buClr>
                <a:srgbClr val="65A000"/>
              </a:buClr>
            </a:pPr>
            <a:r>
              <a:rPr lang="ar" dirty="0">
                <a:solidFill>
                  <a:srgbClr val="10253F"/>
                </a:solidFill>
                <a:latin typeface="Sakkal Majalla" panose="02000000000000000000" pitchFamily="2" charset="-78"/>
                <a:ea typeface="Arial"/>
                <a:cs typeface="Sakkal Majalla" panose="02000000000000000000" pitchFamily="2" charset="-78"/>
              </a:rPr>
              <a:t>ما المعايير المعتادة التي يجب إدراجها في تعريف حالة الفاشية؟</a:t>
            </a:r>
          </a:p>
          <a:p>
            <a:pPr lvl="0" rtl="1" fontAlgn="base">
              <a:buClr>
                <a:srgbClr val="65A000"/>
              </a:buClr>
            </a:pPr>
            <a:endParaRPr lang="en-US" dirty="0">
              <a:solidFill>
                <a:srgbClr val="65A000"/>
              </a:solidFill>
              <a:latin typeface="Sakkal Majalla" panose="02000000000000000000" pitchFamily="2" charset="-78"/>
              <a:ea typeface="Arial"/>
              <a:cs typeface="Sakkal Majalla" panose="02000000000000000000" pitchFamily="2" charset="-78"/>
            </a:endParaRPr>
          </a:p>
          <a:p>
            <a:pPr lvl="0" rtl="1" fontAlgn="base">
              <a:buClr>
                <a:srgbClr val="65A000"/>
              </a:buClr>
            </a:pPr>
            <a:r>
              <a:rPr lang="ar" dirty="0">
                <a:solidFill>
                  <a:schemeClr val="tx1"/>
                </a:solidFill>
                <a:latin typeface="Sakkal Majalla" panose="02000000000000000000" pitchFamily="2" charset="-78"/>
                <a:ea typeface="Arial"/>
                <a:cs typeface="Sakkal Majalla" panose="02000000000000000000" pitchFamily="2" charset="-78"/>
              </a:rPr>
              <a:t>يستند تعريف الحالة إلى المعايير السريرية، ويتضمن الحدود المكانية والزمانية:</a:t>
            </a:r>
            <a:endParaRPr lang="fr-FR" dirty="0">
              <a:solidFill>
                <a:schemeClr val="tx1"/>
              </a:solidFill>
              <a:latin typeface="Sakkal Majalla" panose="02000000000000000000" pitchFamily="2" charset="-78"/>
              <a:ea typeface="Arial"/>
              <a:cs typeface="Sakkal Majalla" panose="02000000000000000000" pitchFamily="2" charset="-78"/>
            </a:endParaRPr>
          </a:p>
          <a:p>
            <a:pPr marL="674190" lvl="1" indent="-457200" rtl="1" fontAlgn="base">
              <a:buClr>
                <a:srgbClr val="65A000"/>
              </a:buClr>
              <a:buFont typeface="Arial" panose="020B0604020202020204" pitchFamily="34" charset="0"/>
              <a:buChar char="•"/>
            </a:pPr>
            <a:endParaRPr lang="en-US" b="1" dirty="0">
              <a:solidFill>
                <a:srgbClr val="65A000"/>
              </a:solidFill>
              <a:latin typeface="Sakkal Majalla" panose="02000000000000000000" pitchFamily="2" charset="-78"/>
              <a:ea typeface="Arial"/>
              <a:cs typeface="Sakkal Majalla" panose="02000000000000000000" pitchFamily="2" charset="-78"/>
            </a:endParaRPr>
          </a:p>
          <a:p>
            <a:pPr lvl="1" indent="0" rtl="1" fontAlgn="base">
              <a:buClr>
                <a:srgbClr val="65A000"/>
              </a:buClr>
              <a:buNone/>
            </a:pPr>
            <a:r>
              <a:rPr lang="ar" b="1" dirty="0">
                <a:solidFill>
                  <a:srgbClr val="65A000"/>
                </a:solidFill>
                <a:latin typeface="Sakkal Majalla" panose="02000000000000000000" pitchFamily="2" charset="-78"/>
                <a:ea typeface="Arial"/>
                <a:cs typeface="Sakkal Majalla" panose="02000000000000000000" pitchFamily="2" charset="-78"/>
              </a:rPr>
              <a:t>المعايير السريرية:   </a:t>
            </a:r>
          </a:p>
          <a:p>
            <a:pPr marL="963509" lvl="3" indent="-457200" rtl="1" fontAlgn="base">
              <a:buClr>
                <a:srgbClr val="65A000"/>
              </a:buClr>
              <a:buFont typeface="Arial" panose="020B0604020202020204" pitchFamily="34" charset="0"/>
              <a:buChar char="•"/>
            </a:pPr>
            <a:r>
              <a:rPr lang="ar" dirty="0">
                <a:solidFill>
                  <a:schemeClr val="tx2">
                    <a:lumMod val="50000"/>
                  </a:schemeClr>
                </a:solidFill>
                <a:latin typeface="Sakkal Majalla" panose="02000000000000000000" pitchFamily="2" charset="-78"/>
                <a:ea typeface="Arial"/>
                <a:cs typeface="Sakkal Majalla" panose="02000000000000000000" pitchFamily="2" charset="-78"/>
              </a:rPr>
              <a:t>العلامات والأعراض السريرية التي تكررت كثيرًا: الضعف، والصداع، وألم في البطن، والقيء، والتشوش الذهني، والإسهال، والوفاة.</a:t>
            </a:r>
            <a:endParaRPr lang="fr-FR" dirty="0">
              <a:solidFill>
                <a:schemeClr val="tx2">
                  <a:lumMod val="50000"/>
                </a:schemeClr>
              </a:solidFill>
              <a:latin typeface="Sakkal Majalla" panose="02000000000000000000" pitchFamily="2" charset="-78"/>
              <a:ea typeface="Arial"/>
              <a:cs typeface="Sakkal Majalla" panose="02000000000000000000" pitchFamily="2" charset="-78"/>
            </a:endParaRPr>
          </a:p>
          <a:p>
            <a:pPr marL="963509" lvl="3" indent="-457200" rtl="1" fontAlgn="base">
              <a:buClr>
                <a:srgbClr val="65A000"/>
              </a:buClr>
              <a:buFont typeface="Arial" panose="020B0604020202020204" pitchFamily="34" charset="0"/>
              <a:buChar char="•"/>
            </a:pPr>
            <a:r>
              <a:rPr lang="ar" dirty="0">
                <a:solidFill>
                  <a:schemeClr val="tx2">
                    <a:lumMod val="50000"/>
                  </a:schemeClr>
                </a:solidFill>
                <a:latin typeface="Sakkal Majalla" panose="02000000000000000000" pitchFamily="2" charset="-78"/>
                <a:ea typeface="Arial"/>
                <a:cs typeface="Sakkal Majalla" panose="02000000000000000000" pitchFamily="2" charset="-78"/>
              </a:rPr>
              <a:t>تعريف الفئة السكانية المشمولة بالدراسة بحيث تتضمن المرضى ال</a:t>
            </a:r>
            <a:r>
              <a:rPr lang="ar-EG" dirty="0">
                <a:solidFill>
                  <a:schemeClr val="tx2">
                    <a:lumMod val="50000"/>
                  </a:schemeClr>
                </a:solidFill>
                <a:latin typeface="Sakkal Majalla" panose="02000000000000000000" pitchFamily="2" charset="-78"/>
                <a:ea typeface="Arial"/>
                <a:cs typeface="Sakkal Majalla" panose="02000000000000000000" pitchFamily="2" charset="-78"/>
              </a:rPr>
              <a:t>معرضين</a:t>
            </a:r>
            <a:r>
              <a:rPr lang="ar" dirty="0">
                <a:solidFill>
                  <a:schemeClr val="tx2">
                    <a:lumMod val="50000"/>
                  </a:schemeClr>
                </a:solidFill>
                <a:latin typeface="Sakkal Majalla" panose="02000000000000000000" pitchFamily="2" charset="-78"/>
                <a:ea typeface="Arial"/>
                <a:cs typeface="Sakkal Majalla" panose="02000000000000000000" pitchFamily="2" charset="-78"/>
              </a:rPr>
              <a:t> لخطر التعرض للعدوى. </a:t>
            </a:r>
            <a:r>
              <a:rPr lang="ar-EG" dirty="0">
                <a:solidFill>
                  <a:schemeClr val="tx2">
                    <a:lumMod val="50000"/>
                  </a:schemeClr>
                </a:solidFill>
                <a:latin typeface="Sakkal Majalla" panose="02000000000000000000" pitchFamily="2" charset="-78"/>
                <a:ea typeface="Arial"/>
                <a:cs typeface="Sakkal Majalla" panose="02000000000000000000" pitchFamily="2" charset="-78"/>
              </a:rPr>
              <a:t>و</a:t>
            </a:r>
            <a:r>
              <a:rPr lang="ar" dirty="0">
                <a:solidFill>
                  <a:schemeClr val="tx2">
                    <a:lumMod val="50000"/>
                  </a:schemeClr>
                </a:solidFill>
                <a:latin typeface="Sakkal Majalla" panose="02000000000000000000" pitchFamily="2" charset="-78"/>
                <a:ea typeface="Arial"/>
                <a:cs typeface="Sakkal Majalla" panose="02000000000000000000" pitchFamily="2" charset="-78"/>
              </a:rPr>
              <a:t>في حالة إجراء دراسة الحالات والشواهد، تُعرَّف الحالات والحالات الضابطة على أنها تنتمي إلى الفئة السكانية المشمولة بالدراسة.</a:t>
            </a:r>
            <a:endParaRPr lang="fr-FR" dirty="0">
              <a:solidFill>
                <a:schemeClr val="tx2">
                  <a:lumMod val="50000"/>
                </a:schemeClr>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104932" y="12114"/>
            <a:ext cx="7221844"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استخلاص المعلومات من الحلقة 3 (1)</a:t>
            </a:r>
          </a:p>
        </p:txBody>
      </p:sp>
      <p:sp>
        <p:nvSpPr>
          <p:cNvPr id="3" name="Rectangle 2"/>
          <p:cNvSpPr/>
          <p:nvPr/>
        </p:nvSpPr>
        <p:spPr>
          <a:xfrm>
            <a:off x="9144683" y="1599452"/>
            <a:ext cx="2021386"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3أ: </a:t>
            </a:r>
          </a:p>
        </p:txBody>
      </p:sp>
    </p:spTree>
    <p:extLst>
      <p:ext uri="{BB962C8B-B14F-4D97-AF65-F5344CB8AC3E}">
        <p14:creationId xmlns:p14="http://schemas.microsoft.com/office/powerpoint/2010/main" val="354171709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438913" y="1698583"/>
            <a:ext cx="11092722" cy="4239828"/>
          </a:xfrm>
          <a:prstGeom prst="rect">
            <a:avLst/>
          </a:prstGeom>
        </p:spPr>
        <p:txBody>
          <a:bodyPr rtlCol="1">
            <a:noAutofit/>
          </a:bodyPr>
          <a:lstStyle/>
          <a:p>
            <a:pPr lvl="1" indent="0" rtl="1" fontAlgn="base">
              <a:buClr>
                <a:srgbClr val="65A000"/>
              </a:buClr>
              <a:buNone/>
            </a:pPr>
            <a:r>
              <a:rPr lang="ar" b="1" dirty="0">
                <a:solidFill>
                  <a:srgbClr val="65A000"/>
                </a:solidFill>
                <a:latin typeface="Sakkal Majalla" panose="02000000000000000000" pitchFamily="2" charset="-78"/>
                <a:ea typeface="Arial"/>
                <a:cs typeface="Sakkal Majalla" panose="02000000000000000000" pitchFamily="2" charset="-78"/>
              </a:rPr>
              <a:t>الزمان: </a:t>
            </a:r>
          </a:p>
          <a:p>
            <a:pPr marL="963509" lvl="3" indent="-457200" rtl="1" fontAlgn="base">
              <a:buClr>
                <a:srgbClr val="65A000"/>
              </a:buClr>
              <a:buFont typeface="Arial" panose="020B0604020202020204" pitchFamily="34" charset="0"/>
              <a:buChar char="•"/>
            </a:pP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استخدمنا فترتي حضانة لبدء البحث النشط عن الحالات. هنا، على افتراض أن التلوث حدث في الجنازة، فإن غالبية المرضى قد مرضوا بعد مرور 4 أيام من التعرُّض. تبلغ فترتا الحضانة 8 أيام. 23 ناقص 8 تساوي 15.</a:t>
            </a:r>
            <a:endParaRPr lang="fr-FR" sz="2200" dirty="0">
              <a:solidFill>
                <a:schemeClr val="tx2">
                  <a:lumMod val="50000"/>
                </a:schemeClr>
              </a:solidFill>
              <a:latin typeface="Sakkal Majalla" panose="02000000000000000000" pitchFamily="2" charset="-78"/>
              <a:ea typeface="Arial"/>
              <a:cs typeface="Sakkal Majalla" panose="02000000000000000000" pitchFamily="2" charset="-78"/>
            </a:endParaRPr>
          </a:p>
          <a:p>
            <a:pPr marL="963509" lvl="3" indent="-457200" rtl="1" fontAlgn="base">
              <a:buClr>
                <a:srgbClr val="65A000"/>
              </a:buClr>
              <a:buFont typeface="Arial" panose="020B0604020202020204" pitchFamily="34" charset="0"/>
              <a:buChar char="•"/>
            </a:pP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علمنا مؤخرًا أن أول حالة أبلغت عن علامات في 21 نيسان/ أبريل في الساعة </a:t>
            </a:r>
            <a:r>
              <a:rPr lang="ar-EG" sz="2200" dirty="0">
                <a:solidFill>
                  <a:schemeClr val="tx2">
                    <a:lumMod val="50000"/>
                  </a:schemeClr>
                </a:solidFill>
                <a:latin typeface="Sakkal Majalla" panose="02000000000000000000" pitchFamily="2" charset="-78"/>
                <a:ea typeface="Arial"/>
                <a:cs typeface="Sakkal Majalla" panose="02000000000000000000" pitchFamily="2" charset="-78"/>
              </a:rPr>
              <a:t>00:10</a:t>
            </a: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 صباحًا. وقد شاركت في الجنازة وأعدّ</a:t>
            </a:r>
            <a:r>
              <a:rPr lang="ar-EG" sz="2200" dirty="0">
                <a:solidFill>
                  <a:schemeClr val="tx2">
                    <a:lumMod val="50000"/>
                  </a:schemeClr>
                </a:solidFill>
                <a:latin typeface="Sakkal Majalla" panose="02000000000000000000" pitchFamily="2" charset="-78"/>
                <a:ea typeface="Arial"/>
                <a:cs typeface="Sakkal Majalla" panose="02000000000000000000" pitchFamily="2" charset="-78"/>
              </a:rPr>
              <a:t>َ</a:t>
            </a: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ت الشاي (يمكن اختيار أي مشروب). وأُدخلت المستشفى في 23 نيسان/ أبريل، وتوفيت في 25 نيسان/ أبريل. وكان التشخيص الأولي هو ارتفاع ضغط الدم. وأُدرجت ثانويً</a:t>
            </a:r>
            <a:r>
              <a:rPr lang="ar-EG" sz="2200" dirty="0">
                <a:solidFill>
                  <a:schemeClr val="tx2">
                    <a:lumMod val="50000"/>
                  </a:schemeClr>
                </a:solidFill>
                <a:latin typeface="Sakkal Majalla" panose="02000000000000000000" pitchFamily="2" charset="-78"/>
                <a:ea typeface="Arial"/>
                <a:cs typeface="Sakkal Majalla" panose="02000000000000000000" pitchFamily="2" charset="-78"/>
              </a:rPr>
              <a:t>ّ</a:t>
            </a: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ا بين الحالات، وجاءت نتيجة فحوصها المختبرية إيجابية.</a:t>
            </a:r>
            <a:endParaRPr lang="fr-FR" sz="2200" dirty="0">
              <a:solidFill>
                <a:schemeClr val="tx2">
                  <a:lumMod val="50000"/>
                </a:schemeClr>
              </a:solidFill>
              <a:latin typeface="Sakkal Majalla" panose="02000000000000000000" pitchFamily="2" charset="-78"/>
              <a:ea typeface="Arial"/>
              <a:cs typeface="Sakkal Majalla" panose="02000000000000000000" pitchFamily="2" charset="-78"/>
            </a:endParaRPr>
          </a:p>
          <a:p>
            <a:pPr lvl="1" indent="0" rtl="1" fontAlgn="base">
              <a:buClr>
                <a:srgbClr val="65A000"/>
              </a:buClr>
              <a:buNone/>
            </a:pPr>
            <a:r>
              <a:rPr lang="ar" b="1" dirty="0">
                <a:solidFill>
                  <a:srgbClr val="65A000"/>
                </a:solidFill>
                <a:latin typeface="Sakkal Majalla" panose="02000000000000000000" pitchFamily="2" charset="-78"/>
                <a:ea typeface="Arial"/>
                <a:cs typeface="Sakkal Majalla" panose="02000000000000000000" pitchFamily="2" charset="-78"/>
              </a:rPr>
              <a:t>المكان: </a:t>
            </a:r>
          </a:p>
          <a:p>
            <a:pPr marL="963509" lvl="3" indent="-457200" rtl="1" fontAlgn="base">
              <a:buClr>
                <a:srgbClr val="65A000"/>
              </a:buClr>
              <a:buFont typeface="Arial" panose="020B0604020202020204" pitchFamily="34" charset="0"/>
              <a:buChar char="•"/>
            </a:pP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كان العديد من الحاضرين يعيشون في مقاطعات أخرى. ولا ينبغي أن يُستخدم مكان المعيشة هنا. </a:t>
            </a:r>
          </a:p>
          <a:p>
            <a:pPr marL="963509" lvl="3" indent="-457200" rtl="1" fontAlgn="base">
              <a:buClr>
                <a:srgbClr val="65A000"/>
              </a:buClr>
              <a:buFont typeface="Arial" panose="020B0604020202020204" pitchFamily="34" charset="0"/>
              <a:buChar char="•"/>
            </a:pP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جرى التعرف على أحد المرضى الذين حضروا الجنازة في مقاطعة مونتسيرات حيث يعيش مع أسرته. ونظرًا لأن هذا المريض قد زار المقاطعة المتضررة، فإن ذلك يقصر الاستقصاء على الحالات المرتبطة بالحدث. </a:t>
            </a:r>
            <a:endParaRPr lang="fr-FR" sz="2200" dirty="0">
              <a:solidFill>
                <a:schemeClr val="tx2">
                  <a:lumMod val="50000"/>
                </a:schemeClr>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38451" y="12114"/>
            <a:ext cx="6978775"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استخلاص المعلومات من الحلقة 3 (2)</a:t>
            </a:r>
          </a:p>
        </p:txBody>
      </p:sp>
      <p:sp>
        <p:nvSpPr>
          <p:cNvPr id="3" name="Rectangle 2"/>
          <p:cNvSpPr/>
          <p:nvPr/>
        </p:nvSpPr>
        <p:spPr>
          <a:xfrm>
            <a:off x="8626259" y="1218452"/>
            <a:ext cx="2673809"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(تابع) إجابة السؤال 3أ: </a:t>
            </a:r>
          </a:p>
        </p:txBody>
      </p:sp>
    </p:spTree>
    <p:extLst>
      <p:ext uri="{BB962C8B-B14F-4D97-AF65-F5344CB8AC3E}">
        <p14:creationId xmlns:p14="http://schemas.microsoft.com/office/powerpoint/2010/main" val="4027364498"/>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597925" y="1912870"/>
            <a:ext cx="10895085" cy="4255472"/>
          </a:xfrm>
          <a:prstGeom prst="rect">
            <a:avLst/>
          </a:prstGeom>
        </p:spPr>
        <p:txBody>
          <a:bodyPr rtlCol="1">
            <a:noAutofit/>
          </a:bodyPr>
          <a:lstStyle/>
          <a:p>
            <a:pPr marL="307975" indent="-307975" rtl="1">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latin typeface="Sakkal Majalla" panose="02000000000000000000" pitchFamily="2" charset="-78"/>
              <a:ea typeface="Arial"/>
              <a:cs typeface="Sakkal Majalla" panose="02000000000000000000" pitchFamily="2" charset="-78"/>
            </a:endParaRPr>
          </a:p>
          <a:p>
            <a:pPr marL="307975" indent="-307975" rtl="1">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اقترح تعريف حالة لهذه الفاشية.</a:t>
            </a:r>
            <a:endParaRPr lang="fr-FR" dirty="0">
              <a:solidFill>
                <a:srgbClr val="10253F"/>
              </a:solidFill>
              <a:latin typeface="Sakkal Majalla" panose="02000000000000000000" pitchFamily="2" charset="-78"/>
              <a:ea typeface="Arial"/>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 </a:t>
            </a:r>
            <a:endParaRPr lang="fr-FR" sz="2800" dirty="0">
              <a:latin typeface="Sakkal Majalla" panose="02000000000000000000" pitchFamily="2" charset="-78"/>
              <a:cs typeface="Sakkal Majalla" panose="02000000000000000000" pitchFamily="2" charset="-78"/>
            </a:endParaRPr>
          </a:p>
          <a:p>
            <a:pPr lvl="0" rtl="1"/>
            <a:r>
              <a:rPr lang="ar" b="1" dirty="0">
                <a:solidFill>
                  <a:srgbClr val="65A000"/>
                </a:solidFill>
                <a:latin typeface="Sakkal Majalla" panose="02000000000000000000" pitchFamily="2" charset="-78"/>
                <a:ea typeface="Arial"/>
                <a:cs typeface="Sakkal Majalla" panose="02000000000000000000" pitchFamily="2" charset="-78"/>
              </a:rPr>
              <a:t>الحالة المشتبه فيها: </a:t>
            </a:r>
            <a:r>
              <a:rPr lang="ar" dirty="0">
                <a:latin typeface="Sakkal Majalla" panose="02000000000000000000" pitchFamily="2" charset="-78"/>
                <a:cs typeface="Sakkal Majalla" panose="02000000000000000000" pitchFamily="2" charset="-78"/>
              </a:rPr>
              <a:t>أي شخص يظهر عليه على الأقل عرضان من الأعراض الآتية: صداع، وقيء، وتشوش ذهني، وضعف </a:t>
            </a:r>
            <a:r>
              <a:rPr lang="ar" b="1" dirty="0">
                <a:latin typeface="Sakkal Majalla" panose="02000000000000000000" pitchFamily="2" charset="-78"/>
                <a:cs typeface="Sakkal Majalla" panose="02000000000000000000" pitchFamily="2" charset="-78"/>
              </a:rPr>
              <a:t>و/أو</a:t>
            </a:r>
            <a:r>
              <a:rPr lang="ar" dirty="0">
                <a:latin typeface="Sakkal Majalla" panose="02000000000000000000" pitchFamily="2" charset="-78"/>
                <a:cs typeface="Sakkal Majalla" panose="02000000000000000000" pitchFamily="2" charset="-78"/>
              </a:rPr>
              <a:t> أي أعراض أخرى، </a:t>
            </a:r>
            <a:endParaRPr lang="fr-FR" sz="2800" dirty="0">
              <a:latin typeface="Sakkal Majalla" panose="02000000000000000000" pitchFamily="2" charset="-78"/>
              <a:cs typeface="Sakkal Majalla" panose="02000000000000000000" pitchFamily="2" charset="-78"/>
            </a:endParaRPr>
          </a:p>
          <a:p>
            <a:pPr marL="144660" lvl="1" indent="0" rtl="1">
              <a:buNone/>
            </a:pPr>
            <a:r>
              <a:rPr lang="en" b="1" dirty="0">
                <a:latin typeface="Sakkal Majalla" panose="02000000000000000000" pitchFamily="2" charset="-78"/>
                <a:cs typeface="Sakkal Majalla" panose="02000000000000000000" pitchFamily="2" charset="-78"/>
              </a:rPr>
              <a:t>و</a:t>
            </a:r>
            <a:r>
              <a:rPr lang="en" dirty="0">
                <a:latin typeface="Sakkal Majalla" panose="02000000000000000000" pitchFamily="2" charset="-78"/>
                <a:cs typeface="Sakkal Majalla" panose="02000000000000000000" pitchFamily="2" charset="-78"/>
              </a:rPr>
              <a:t>تكون هذه الأعراض قد بدأت من 15 نيسان/ أبريل، 2017، </a:t>
            </a:r>
            <a:endParaRPr lang="fr-FR" sz="2800" dirty="0">
              <a:latin typeface="Sakkal Majalla" panose="02000000000000000000" pitchFamily="2" charset="-78"/>
              <a:cs typeface="Sakkal Majalla" panose="02000000000000000000" pitchFamily="2" charset="-78"/>
            </a:endParaRPr>
          </a:p>
          <a:p>
            <a:pPr marL="144660" lvl="1" indent="0" rtl="1">
              <a:buNone/>
            </a:pPr>
            <a:r>
              <a:rPr lang="en" b="1" dirty="0">
                <a:latin typeface="Sakkal Majalla" panose="02000000000000000000" pitchFamily="2" charset="-78"/>
                <a:cs typeface="Sakkal Majalla" panose="02000000000000000000" pitchFamily="2" charset="-78"/>
              </a:rPr>
              <a:t>و</a:t>
            </a:r>
            <a:r>
              <a:rPr lang="en" dirty="0">
                <a:latin typeface="Sakkal Majalla" panose="02000000000000000000" pitchFamily="2" charset="-78"/>
                <a:cs typeface="Sakkal Majalla" panose="02000000000000000000" pitchFamily="2" charset="-78"/>
              </a:rPr>
              <a:t>يكون قد ذهب إلى مقاطعة غرينتي.</a:t>
            </a:r>
            <a:endParaRPr lang="fr-FR" sz="2800" dirty="0">
              <a:latin typeface="Sakkal Majalla" panose="02000000000000000000" pitchFamily="2" charset="-78"/>
              <a:cs typeface="Sakkal Majalla" panose="02000000000000000000" pitchFamily="2" charset="-78"/>
            </a:endParaRPr>
          </a:p>
          <a:p>
            <a:pPr lvl="0" rtl="1"/>
            <a:endParaRPr lang="en-US" b="1" dirty="0">
              <a:solidFill>
                <a:srgbClr val="65A000"/>
              </a:solidFill>
              <a:latin typeface="Sakkal Majalla" panose="02000000000000000000" pitchFamily="2" charset="-78"/>
              <a:ea typeface="Arial"/>
              <a:cs typeface="Sakkal Majalla" panose="02000000000000000000" pitchFamily="2" charset="-78"/>
            </a:endParaRPr>
          </a:p>
          <a:p>
            <a:pPr lvl="0" rtl="1"/>
            <a:r>
              <a:rPr lang="ar" b="1" dirty="0">
                <a:solidFill>
                  <a:srgbClr val="65A000"/>
                </a:solidFill>
                <a:latin typeface="Sakkal Majalla" panose="02000000000000000000" pitchFamily="2" charset="-78"/>
                <a:ea typeface="Arial"/>
                <a:cs typeface="Sakkal Majalla" panose="02000000000000000000" pitchFamily="2" charset="-78"/>
              </a:rPr>
              <a:t>الحالة المحتملة: </a:t>
            </a:r>
            <a:r>
              <a:rPr lang="ar" dirty="0">
                <a:latin typeface="Sakkal Majalla" panose="02000000000000000000" pitchFamily="2" charset="-78"/>
                <a:cs typeface="Sakkal Majalla" panose="02000000000000000000" pitchFamily="2" charset="-78"/>
              </a:rPr>
              <a:t>أي شخص يظهر عليه على الأقل عرضان من الأعراض الآتية: صداع، وقيء، وتشوش ذهني، وضعف </a:t>
            </a:r>
            <a:r>
              <a:rPr lang="ar" b="1" dirty="0">
                <a:latin typeface="Sakkal Majalla" panose="02000000000000000000" pitchFamily="2" charset="-78"/>
                <a:cs typeface="Sakkal Majalla" panose="02000000000000000000" pitchFamily="2" charset="-78"/>
              </a:rPr>
              <a:t>و/أو</a:t>
            </a:r>
            <a:r>
              <a:rPr lang="ar" dirty="0">
                <a:latin typeface="Sakkal Majalla" panose="02000000000000000000" pitchFamily="2" charset="-78"/>
                <a:cs typeface="Sakkal Majalla" panose="02000000000000000000" pitchFamily="2" charset="-78"/>
              </a:rPr>
              <a:t> أي أعراض أخرى، </a:t>
            </a:r>
            <a:r>
              <a:rPr lang="en" b="1" dirty="0">
                <a:latin typeface="Sakkal Majalla" panose="02000000000000000000" pitchFamily="2" charset="-78"/>
                <a:cs typeface="Sakkal Majalla" panose="02000000000000000000" pitchFamily="2" charset="-78"/>
              </a:rPr>
              <a:t>و</a:t>
            </a:r>
            <a:r>
              <a:rPr lang="en" dirty="0">
                <a:latin typeface="Sakkal Majalla" panose="02000000000000000000" pitchFamily="2" charset="-78"/>
                <a:cs typeface="Sakkal Majalla" panose="02000000000000000000" pitchFamily="2" charset="-78"/>
              </a:rPr>
              <a:t>يكون قد حضر الجنازة </a:t>
            </a:r>
            <a:r>
              <a:rPr lang="en" b="1" dirty="0">
                <a:latin typeface="Sakkal Majalla" panose="02000000000000000000" pitchFamily="2" charset="-78"/>
                <a:cs typeface="Sakkal Majalla" panose="02000000000000000000" pitchFamily="2" charset="-78"/>
              </a:rPr>
              <a:t>أو</a:t>
            </a:r>
            <a:r>
              <a:rPr lang="en" dirty="0">
                <a:latin typeface="Sakkal Majalla" panose="02000000000000000000" pitchFamily="2" charset="-78"/>
                <a:cs typeface="Sakkal Majalla" panose="02000000000000000000" pitchFamily="2" charset="-78"/>
              </a:rPr>
              <a:t> يكون متصلًا وبائيً</a:t>
            </a:r>
            <a:r>
              <a:rPr lang="ar-EG" dirty="0">
                <a:latin typeface="Sakkal Majalla" panose="02000000000000000000" pitchFamily="2" charset="-78"/>
                <a:cs typeface="Sakkal Majalla" panose="02000000000000000000" pitchFamily="2" charset="-78"/>
              </a:rPr>
              <a:t>ّ</a:t>
            </a:r>
            <a:r>
              <a:rPr lang="en" dirty="0">
                <a:latin typeface="Sakkal Majalla" panose="02000000000000000000" pitchFamily="2" charset="-78"/>
                <a:cs typeface="Sakkal Majalla" panose="02000000000000000000" pitchFamily="2" charset="-78"/>
              </a:rPr>
              <a:t>ا بأي شخص من المجتمعات المحلية المتضررة يومي</a:t>
            </a:r>
            <a:r>
              <a:rPr lang="ar-EG" dirty="0">
                <a:latin typeface="Sakkal Majalla" panose="02000000000000000000" pitchFamily="2" charset="-78"/>
                <a:cs typeface="Sakkal Majalla" panose="02000000000000000000" pitchFamily="2" charset="-78"/>
              </a:rPr>
              <a:t> 22-23 </a:t>
            </a:r>
            <a:r>
              <a:rPr lang="en" dirty="0">
                <a:latin typeface="Sakkal Majalla" panose="02000000000000000000" pitchFamily="2" charset="-78"/>
                <a:cs typeface="Sakkal Majalla" panose="02000000000000000000" pitchFamily="2" charset="-78"/>
              </a:rPr>
              <a:t>نيسان/ أبريل، </a:t>
            </a:r>
            <a:r>
              <a:rPr lang="ar-EG" dirty="0">
                <a:latin typeface="Sakkal Majalla" panose="02000000000000000000" pitchFamily="2" charset="-78"/>
                <a:cs typeface="Sakkal Majalla" panose="02000000000000000000" pitchFamily="2" charset="-78"/>
              </a:rPr>
              <a:t>2017.</a:t>
            </a:r>
            <a:endParaRPr lang="fr-FR" sz="2800" dirty="0">
              <a:latin typeface="Sakkal Majalla" panose="02000000000000000000" pitchFamily="2" charset="-78"/>
              <a:cs typeface="Sakkal Majalla" panose="02000000000000000000" pitchFamily="2" charset="-78"/>
            </a:endParaRPr>
          </a:p>
        </p:txBody>
      </p:sp>
      <p:sp>
        <p:nvSpPr>
          <p:cNvPr id="321" name="TextBox 5"/>
          <p:cNvSpPr txBox="1"/>
          <p:nvPr/>
        </p:nvSpPr>
        <p:spPr>
          <a:xfrm>
            <a:off x="104932" y="12114"/>
            <a:ext cx="7256568"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استخلاص المعلومات من الحلقة 3 (3)</a:t>
            </a:r>
          </a:p>
        </p:txBody>
      </p:sp>
      <p:sp>
        <p:nvSpPr>
          <p:cNvPr id="3" name="Rectangle 2"/>
          <p:cNvSpPr/>
          <p:nvPr/>
        </p:nvSpPr>
        <p:spPr>
          <a:xfrm>
            <a:off x="8965519" y="1205314"/>
            <a:ext cx="2162450" cy="490904"/>
          </a:xfrm>
          <a:prstGeom prst="rect">
            <a:avLst/>
          </a:prstGeom>
        </p:spPr>
        <p:txBody>
          <a:bodyPr wrap="none" rtlCol="1">
            <a:spAutoFit/>
          </a:bodyPr>
          <a:lstStyle/>
          <a:p>
            <a:pPr marL="16933" defTabSz="289320" rtl="1">
              <a:lnSpc>
                <a:spcPct val="90000"/>
              </a:lnSpc>
              <a:spcBef>
                <a:spcPts val="160"/>
              </a:spcBef>
            </a:pPr>
            <a:r>
              <a:rPr lang="ar" sz="2800" b="1" dirty="0">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3ب: </a:t>
            </a:r>
          </a:p>
        </p:txBody>
      </p:sp>
    </p:spTree>
    <p:extLst>
      <p:ext uri="{BB962C8B-B14F-4D97-AF65-F5344CB8AC3E}">
        <p14:creationId xmlns:p14="http://schemas.microsoft.com/office/powerpoint/2010/main" val="3520520426"/>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Content Placeholder 2"/>
          <p:cNvSpPr txBox="1">
            <a:spLocks noGrp="1"/>
          </p:cNvSpPr>
          <p:nvPr>
            <p:ph type="body" idx="1"/>
          </p:nvPr>
        </p:nvSpPr>
        <p:spPr>
          <a:xfrm>
            <a:off x="393621" y="2049727"/>
            <a:ext cx="11377533" cy="4174330"/>
          </a:xfrm>
          <a:prstGeom prst="rect">
            <a:avLst/>
          </a:prstGeom>
        </p:spPr>
        <p:txBody>
          <a:bodyPr rtlCol="1">
            <a:noAutofit/>
          </a:bodyPr>
          <a:lstStyle/>
          <a:p>
            <a:pPr rtl="1">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200" dirty="0">
                <a:solidFill>
                  <a:srgbClr val="10253F"/>
                </a:solidFill>
                <a:latin typeface="Sakkal Majalla" panose="02000000000000000000" pitchFamily="2" charset="-78"/>
                <a:ea typeface="Arial"/>
                <a:cs typeface="Sakkal Majalla" panose="02000000000000000000" pitchFamily="2" charset="-78"/>
              </a:rPr>
              <a:t>تعاريف أخرى:</a:t>
            </a:r>
            <a:endParaRPr lang="fr-FR" sz="2200" dirty="0">
              <a:solidFill>
                <a:srgbClr val="10253F"/>
              </a:solidFill>
              <a:latin typeface="Sakkal Majalla" panose="02000000000000000000" pitchFamily="2" charset="-78"/>
              <a:ea typeface="Arial"/>
              <a:cs typeface="Sakkal Majalla" panose="02000000000000000000" pitchFamily="2" charset="-78"/>
            </a:endParaRPr>
          </a:p>
          <a:p>
            <a:pPr lvl="0" rtl="1"/>
            <a:r>
              <a:rPr lang="ar" sz="2200" b="1" dirty="0">
                <a:solidFill>
                  <a:srgbClr val="65A000"/>
                </a:solidFill>
                <a:latin typeface="Sakkal Majalla" panose="02000000000000000000" pitchFamily="2" charset="-78"/>
                <a:ea typeface="Arial"/>
                <a:cs typeface="Sakkal Majalla" panose="02000000000000000000" pitchFamily="2" charset="-78"/>
              </a:rPr>
              <a:t>المخالط: </a:t>
            </a:r>
            <a:r>
              <a:rPr lang="ar" sz="2200" dirty="0">
                <a:latin typeface="Sakkal Majalla" panose="02000000000000000000" pitchFamily="2" charset="-78"/>
                <a:cs typeface="Sakkal Majalla" panose="02000000000000000000" pitchFamily="2" charset="-78"/>
              </a:rPr>
              <a:t>أي شخص نام، أو تناول طعامًا، أو أمضى بعض الوقت في المنزل أو الغرفة التي توجد بها الحالة.</a:t>
            </a:r>
            <a:endParaRPr lang="fr-FR" sz="2200" dirty="0">
              <a:latin typeface="Sakkal Majalla" panose="02000000000000000000" pitchFamily="2" charset="-78"/>
              <a:cs typeface="Sakkal Majalla" panose="02000000000000000000" pitchFamily="2" charset="-78"/>
            </a:endParaRPr>
          </a:p>
          <a:p>
            <a:pPr marL="963509" lvl="3" indent="-457200" rtl="1" fontAlgn="base">
              <a:buClr>
                <a:srgbClr val="65A000"/>
              </a:buClr>
              <a:buFont typeface="Arial" panose="020B0604020202020204" pitchFamily="34" charset="0"/>
              <a:buChar char="•"/>
            </a:pP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التلامس المباشر مع الحالة (التعرُّض للسعال، أو العطس، أو اللعاب).</a:t>
            </a:r>
            <a:endParaRPr lang="fr-FR" sz="2200" dirty="0">
              <a:solidFill>
                <a:schemeClr val="tx2">
                  <a:lumMod val="50000"/>
                </a:schemeClr>
              </a:solidFill>
              <a:latin typeface="Sakkal Majalla" panose="02000000000000000000" pitchFamily="2" charset="-78"/>
              <a:ea typeface="Arial"/>
              <a:cs typeface="Sakkal Majalla" panose="02000000000000000000" pitchFamily="2" charset="-78"/>
            </a:endParaRPr>
          </a:p>
          <a:p>
            <a:pPr marL="963509" lvl="3" indent="-457200" rtl="1" fontAlgn="base">
              <a:buClr>
                <a:srgbClr val="65A000"/>
              </a:buClr>
              <a:buFont typeface="Arial" panose="020B0604020202020204" pitchFamily="34" charset="0"/>
              <a:buChar char="•"/>
            </a:pP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استخدام الأطباق/ أدوات الطعام نفسها الخاصة بالحالة. </a:t>
            </a:r>
          </a:p>
          <a:p>
            <a:pPr marL="963509" lvl="3" indent="-457200" rtl="1" fontAlgn="base">
              <a:buClr>
                <a:srgbClr val="65A000"/>
              </a:buClr>
              <a:buFont typeface="Courier New" panose="02070309020205020404" pitchFamily="49" charset="0"/>
              <a:buChar char="o"/>
            </a:pPr>
            <a:endParaRPr lang="fr-FR" sz="2200" dirty="0">
              <a:solidFill>
                <a:schemeClr val="tx2">
                  <a:lumMod val="50000"/>
                </a:schemeClr>
              </a:solidFill>
              <a:latin typeface="Sakkal Majalla" panose="02000000000000000000" pitchFamily="2" charset="-78"/>
              <a:ea typeface="Arial"/>
              <a:cs typeface="Sakkal Majalla" panose="02000000000000000000" pitchFamily="2" charset="-78"/>
            </a:endParaRPr>
          </a:p>
          <a:p>
            <a:pPr lvl="0" rtl="1"/>
            <a:r>
              <a:rPr lang="ar" sz="2200" b="1" dirty="0">
                <a:solidFill>
                  <a:srgbClr val="65A000"/>
                </a:solidFill>
                <a:latin typeface="Sakkal Majalla" panose="02000000000000000000" pitchFamily="2" charset="-78"/>
                <a:ea typeface="Arial"/>
                <a:cs typeface="Sakkal Majalla" panose="02000000000000000000" pitchFamily="2" charset="-78"/>
              </a:rPr>
              <a:t>الحضور: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حضر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الجنازة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جميعها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العزاء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الدفن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التأبين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مقاطعة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غرينتي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يومي</a:t>
            </a:r>
            <a:r>
              <a:rPr lang="ar-EG" dirty="0">
                <a:latin typeface="Sakkal Majalla" panose="02000000000000000000" pitchFamily="2" charset="-78"/>
                <a:cs typeface="Sakkal Majalla" panose="02000000000000000000" pitchFamily="2" charset="-78"/>
              </a:rPr>
              <a:t> 21-22 </a:t>
            </a:r>
            <a:r>
              <a:rPr dirty="0" err="1">
                <a:latin typeface="Sakkal Majalla" panose="02000000000000000000" pitchFamily="2" charset="-78"/>
                <a:cs typeface="Sakkal Majalla" panose="02000000000000000000" pitchFamily="2" charset="-78"/>
              </a:rPr>
              <a:t>نيسان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أبريل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2017.</a:t>
            </a:r>
            <a:endParaRPr lang="fr-FR" sz="2200" dirty="0">
              <a:latin typeface="Sakkal Majalla" panose="02000000000000000000" pitchFamily="2" charset="-78"/>
              <a:cs typeface="Sakkal Majalla" panose="02000000000000000000" pitchFamily="2" charset="-78"/>
            </a:endParaRPr>
          </a:p>
          <a:p>
            <a:pPr rtl="1"/>
            <a:endParaRPr lang="en-US" sz="2200" b="1" dirty="0">
              <a:solidFill>
                <a:srgbClr val="65A000"/>
              </a:solidFill>
              <a:latin typeface="Sakkal Majalla" panose="02000000000000000000" pitchFamily="2" charset="-78"/>
              <a:ea typeface="Arial"/>
              <a:cs typeface="Sakkal Majalla" panose="02000000000000000000" pitchFamily="2" charset="-78"/>
            </a:endParaRPr>
          </a:p>
          <a:p>
            <a:pPr rtl="1"/>
            <a:r>
              <a:rPr lang="ar" sz="2200" b="1" dirty="0">
                <a:solidFill>
                  <a:srgbClr val="65A000"/>
                </a:solidFill>
                <a:latin typeface="Sakkal Majalla" panose="02000000000000000000" pitchFamily="2" charset="-78"/>
                <a:ea typeface="Arial"/>
                <a:cs typeface="Sakkal Majalla" panose="02000000000000000000" pitchFamily="2" charset="-78"/>
              </a:rPr>
              <a:t>تعريف الحالة المجتمعية:</a:t>
            </a:r>
            <a:endParaRPr lang="fr-FR" sz="2200" b="1" dirty="0">
              <a:solidFill>
                <a:srgbClr val="65A000"/>
              </a:solidFill>
              <a:latin typeface="Sakkal Majalla" panose="02000000000000000000" pitchFamily="2" charset="-78"/>
              <a:ea typeface="Arial"/>
              <a:cs typeface="Sakkal Majalla" panose="02000000000000000000" pitchFamily="2" charset="-78"/>
            </a:endParaRPr>
          </a:p>
          <a:p>
            <a:pPr marL="963509" lvl="3" indent="-457200" rtl="1" fontAlgn="base">
              <a:buClr>
                <a:srgbClr val="65A000"/>
              </a:buClr>
              <a:buFont typeface="Arial" panose="020B0604020202020204" pitchFamily="34" charset="0"/>
              <a:buChar char="•"/>
            </a:pP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أي شخص حضر الجنازة وأصيب بالمرض، أو أي أشخاص يُحددون بأنهم مرضى في المجتمع المحلي.</a:t>
            </a:r>
            <a:endParaRPr lang="fr-FR" sz="2200" dirty="0">
              <a:solidFill>
                <a:schemeClr val="tx2">
                  <a:lumMod val="50000"/>
                </a:schemeClr>
              </a:solidFill>
              <a:latin typeface="Sakkal Majalla" panose="02000000000000000000" pitchFamily="2" charset="-78"/>
              <a:ea typeface="Arial"/>
              <a:cs typeface="Sakkal Majalla" panose="02000000000000000000" pitchFamily="2" charset="-78"/>
            </a:endParaRPr>
          </a:p>
          <a:p>
            <a:pPr marL="963509" lvl="3" indent="-457200" rtl="1" fontAlgn="base">
              <a:buClr>
                <a:srgbClr val="65A000"/>
              </a:buClr>
              <a:buFont typeface="Arial" panose="020B0604020202020204" pitchFamily="34" charset="0"/>
              <a:buChar char="•"/>
            </a:pPr>
            <a:r>
              <a:rPr lang="ar" sz="2200" dirty="0">
                <a:solidFill>
                  <a:schemeClr val="tx2">
                    <a:lumMod val="50000"/>
                  </a:schemeClr>
                </a:solidFill>
                <a:latin typeface="Sakkal Majalla" panose="02000000000000000000" pitchFamily="2" charset="-78"/>
                <a:ea typeface="Arial"/>
                <a:cs typeface="Sakkal Majalla" panose="02000000000000000000" pitchFamily="2" charset="-78"/>
              </a:rPr>
              <a:t>أي شخص يعيش في مقاطعة غرينتي أو زارها، ويعاني من الصداع، أو السخونة، أو الضعف، أو القيء، أو الإسهال المائي أو التشوش الذهني منذ 10 نيسان/ أبريل، 2017. </a:t>
            </a:r>
            <a:endParaRPr lang="fr-FR" sz="2200" dirty="0">
              <a:solidFill>
                <a:schemeClr val="tx2">
                  <a:lumMod val="50000"/>
                </a:schemeClr>
              </a:solidFill>
              <a:latin typeface="Sakkal Majalla" panose="02000000000000000000" pitchFamily="2" charset="-78"/>
              <a:ea typeface="Arial"/>
              <a:cs typeface="Sakkal Majalla" panose="02000000000000000000" pitchFamily="2" charset="-78"/>
            </a:endParaRPr>
          </a:p>
        </p:txBody>
      </p:sp>
      <p:sp>
        <p:nvSpPr>
          <p:cNvPr id="321" name="TextBox 5"/>
          <p:cNvSpPr txBox="1"/>
          <p:nvPr/>
        </p:nvSpPr>
        <p:spPr>
          <a:xfrm>
            <a:off x="104931" y="0"/>
            <a:ext cx="7140821"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استخلاص المعلومات من الحلقة 3 (4)</a:t>
            </a:r>
          </a:p>
        </p:txBody>
      </p:sp>
      <p:sp>
        <p:nvSpPr>
          <p:cNvPr id="3" name="Rectangle 2"/>
          <p:cNvSpPr/>
          <p:nvPr/>
        </p:nvSpPr>
        <p:spPr>
          <a:xfrm>
            <a:off x="8964206" y="1564567"/>
            <a:ext cx="2162450" cy="490904"/>
          </a:xfrm>
          <a:prstGeom prst="rect">
            <a:avLst/>
          </a:prstGeom>
        </p:spPr>
        <p:txBody>
          <a:bodyPr wrap="none" rtlCol="1">
            <a:spAutoFit/>
          </a:bodyPr>
          <a:lstStyle/>
          <a:p>
            <a:pPr marL="16933" defTabSz="289320" rtl="1">
              <a:lnSpc>
                <a:spcPct val="90000"/>
              </a:lnSpc>
              <a:spcBef>
                <a:spcPts val="160"/>
              </a:spcBef>
            </a:pPr>
            <a:r>
              <a:rPr lang="ar" sz="2800" b="1">
                <a:solidFill>
                  <a:srgbClr val="9B1E1A"/>
                </a:solidFill>
                <a:latin typeface="Sakkal Majalla" panose="02000000000000000000" pitchFamily="2" charset="-78"/>
                <a:ea typeface="+mj-ea"/>
                <a:cs typeface="Sakkal Majalla" panose="02000000000000000000" pitchFamily="2" charset="-78"/>
                <a:sym typeface="Source Sans Pro Bold"/>
              </a:rPr>
              <a:t>إجابة السؤال 3ب: </a:t>
            </a:r>
          </a:p>
        </p:txBody>
      </p:sp>
    </p:spTree>
    <p:extLst>
      <p:ext uri="{BB962C8B-B14F-4D97-AF65-F5344CB8AC3E}">
        <p14:creationId xmlns:p14="http://schemas.microsoft.com/office/powerpoint/2010/main" val="227036749"/>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2"/>
          </p:nvPr>
        </p:nvSpPr>
        <p:spPr>
          <a:xfrm>
            <a:off x="11545060" y="6315847"/>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45</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
        <p:nvSpPr>
          <p:cNvPr id="8" name="Rectangle 7"/>
          <p:cNvSpPr/>
          <p:nvPr/>
        </p:nvSpPr>
        <p:spPr>
          <a:xfrm>
            <a:off x="-55027" y="929929"/>
            <a:ext cx="11722307" cy="1258293"/>
          </a:xfrm>
          <a:prstGeom prst="rect">
            <a:avLst/>
          </a:prstGeom>
        </p:spPr>
        <p:txBody>
          <a:bodyPr wrap="square" rtlCol="1">
            <a:spAutoFit/>
          </a:bodyPr>
          <a:lstStyle/>
          <a:p>
            <a:pPr rtl="1">
              <a:lnSpc>
                <a:spcPct val="115000"/>
              </a:lnSpc>
            </a:pPr>
            <a:r>
              <a:rPr lang="a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rPr>
              <a:t>السؤال 3ج: </a:t>
            </a:r>
            <a:endParaRPr lang="fr-F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endParaRPr>
          </a:p>
          <a:p>
            <a:pPr rtl="1">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200" dirty="0">
                <a:solidFill>
                  <a:srgbClr val="10253F"/>
                </a:solidFill>
                <a:latin typeface="Sakkal Majalla" panose="02000000000000000000" pitchFamily="2" charset="-78"/>
                <a:ea typeface="Arial"/>
                <a:cs typeface="Sakkal Majalla" panose="02000000000000000000" pitchFamily="2" charset="-78"/>
              </a:rPr>
              <a:t>من بين تعاريف الحالة «للحالة المشتبه فيها» المقترحة أدناه، أي تعريف يبدو أنه الأكثر تكيفًا مع هدف التقصي النشط للحالات؟ هل يمكنك ترتيبها وفقًا لدرجة الحساسية؟ </a:t>
            </a:r>
            <a:endParaRPr lang="fr-FR" sz="2200" dirty="0">
              <a:solidFill>
                <a:srgbClr val="10253F"/>
              </a:solidFill>
              <a:latin typeface="Sakkal Majalla" panose="02000000000000000000" pitchFamily="2" charset="-78"/>
              <a:ea typeface="Arial"/>
              <a:cs typeface="Sakkal Majalla" panose="02000000000000000000" pitchFamily="2" charset="-78"/>
            </a:endParaRPr>
          </a:p>
        </p:txBody>
      </p:sp>
      <p:sp>
        <p:nvSpPr>
          <p:cNvPr id="10" name="TextBox 5"/>
          <p:cNvSpPr txBox="1"/>
          <p:nvPr/>
        </p:nvSpPr>
        <p:spPr>
          <a:xfrm>
            <a:off x="164892" y="0"/>
            <a:ext cx="6385810"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الحلقة 3: تعريف الحالة</a:t>
            </a:r>
            <a:endParaRPr b="1" dirty="0">
              <a:latin typeface="Sakkal Majalla" panose="02000000000000000000" pitchFamily="2" charset="-78"/>
              <a:cs typeface="Sakkal Majalla" panose="02000000000000000000" pitchFamily="2" charset="-78"/>
            </a:endParaRPr>
          </a:p>
        </p:txBody>
      </p:sp>
      <p:graphicFrame>
        <p:nvGraphicFramePr>
          <p:cNvPr id="2" name="Tableau 1"/>
          <p:cNvGraphicFramePr>
            <a:graphicFrameLocks noGrp="1"/>
          </p:cNvGraphicFramePr>
          <p:nvPr>
            <p:extLst>
              <p:ext uri="{D42A27DB-BD31-4B8C-83A1-F6EECF244321}">
                <p14:modId xmlns:p14="http://schemas.microsoft.com/office/powerpoint/2010/main" val="422027813"/>
              </p:ext>
            </p:extLst>
          </p:nvPr>
        </p:nvGraphicFramePr>
        <p:xfrm>
          <a:off x="304800" y="2401244"/>
          <a:ext cx="11582399" cy="3837644"/>
        </p:xfrm>
        <a:graphic>
          <a:graphicData uri="http://schemas.openxmlformats.org/drawingml/2006/table">
            <a:tbl>
              <a:tblPr firstRow="1" firstCol="1">
                <a:tableStyleId>{5940675A-B579-460E-94D1-54222C63F5DA}</a:tableStyleId>
              </a:tblPr>
              <a:tblGrid>
                <a:gridCol w="11582399">
                  <a:extLst>
                    <a:ext uri="{9D8B030D-6E8A-4147-A177-3AD203B41FA5}">
                      <a16:colId xmlns:a16="http://schemas.microsoft.com/office/drawing/2014/main" val="20000"/>
                    </a:ext>
                  </a:extLst>
                </a:gridCol>
              </a:tblGrid>
              <a:tr h="3837644">
                <a:tc>
                  <a:txBody>
                    <a:bodyPr/>
                    <a:lstStyle/>
                    <a:p>
                      <a:pPr rtl="1">
                        <a:lnSpc>
                          <a:spcPct val="115000"/>
                        </a:lnSpc>
                        <a:spcAft>
                          <a:spcPts val="0"/>
                        </a:spcAft>
                      </a:pPr>
                      <a:r>
                        <a:rPr lang="ar" sz="1800" b="1" dirty="0">
                          <a:effectLst/>
                          <a:latin typeface="Sakkal Majalla" panose="02000000000000000000" pitchFamily="2" charset="-78"/>
                          <a:cs typeface="Sakkal Majalla" panose="02000000000000000000" pitchFamily="2" charset="-78"/>
                        </a:rPr>
                        <a:t>الحالة المشتبه فيها:</a:t>
                      </a:r>
                      <a:endParaRPr lang="fr-FR" sz="1800" b="1" dirty="0">
                        <a:effectLst/>
                        <a:latin typeface="Sakkal Majalla" panose="02000000000000000000" pitchFamily="2" charset="-78"/>
                        <a:cs typeface="Sakkal Majalla" panose="02000000000000000000" pitchFamily="2" charset="-78"/>
                      </a:endParaRPr>
                    </a:p>
                    <a:p>
                      <a:pPr marL="342900" lvl="0" indent="-342900" algn="just" rtl="1">
                        <a:lnSpc>
                          <a:spcPct val="115000"/>
                        </a:lnSpc>
                        <a:spcAft>
                          <a:spcPts val="0"/>
                        </a:spcAft>
                        <a:buClr>
                          <a:srgbClr val="65A000"/>
                        </a:buClr>
                        <a:buFont typeface="+mj-lt"/>
                        <a:buAutoNum type="arabicPeriod"/>
                      </a:pPr>
                      <a:r>
                        <a:rPr lang="ar" sz="1800" dirty="0">
                          <a:effectLst/>
                          <a:latin typeface="Sakkal Majalla" panose="02000000000000000000" pitchFamily="2" charset="-78"/>
                          <a:cs typeface="Sakkal Majalla" panose="02000000000000000000" pitchFamily="2" charset="-78"/>
                        </a:rPr>
                        <a:t>أي شخص يظهر عليه عرضان أو أكثر من الأعراض الآتية (صداع، وقيء، وتشوش ذهني، وضعف و/أو أي أعراض أخرى)، مع بداية حدوث الاعتلال من 15 نيسان/ أبريل، وزار مقاطعة غرينتي. </a:t>
                      </a:r>
                      <a:endParaRPr lang="fr-FR" sz="1800" dirty="0">
                        <a:effectLst/>
                        <a:latin typeface="Sakkal Majalla" panose="02000000000000000000" pitchFamily="2" charset="-78"/>
                        <a:cs typeface="Sakkal Majalla" panose="02000000000000000000" pitchFamily="2" charset="-78"/>
                      </a:endParaRPr>
                    </a:p>
                    <a:p>
                      <a:pPr marL="342900" lvl="0" indent="-342900" algn="just" rtl="1">
                        <a:lnSpc>
                          <a:spcPct val="115000"/>
                        </a:lnSpc>
                        <a:spcAft>
                          <a:spcPts val="0"/>
                        </a:spcAft>
                        <a:buClr>
                          <a:srgbClr val="65A000"/>
                        </a:buClr>
                        <a:buFont typeface="+mj-lt"/>
                        <a:buAutoNum type="arabicPeriod"/>
                      </a:pPr>
                      <a:r>
                        <a:rPr lang="ar" sz="1800" dirty="0">
                          <a:effectLst/>
                          <a:latin typeface="Sakkal Majalla" panose="02000000000000000000" pitchFamily="2" charset="-78"/>
                          <a:cs typeface="Sakkal Majalla" panose="02000000000000000000" pitchFamily="2" charset="-78"/>
                        </a:rPr>
                        <a:t>أي شخص يظهر عليه عرضان أو أكثر من الأعراض الآتية - صداع، وقيء، وألم في البطن، وضعف، وتشوش ذهني منذ 23 نيسان/ أبريل، 2017. </a:t>
                      </a:r>
                      <a:endParaRPr lang="fr-FR" sz="1800" dirty="0">
                        <a:effectLst/>
                        <a:latin typeface="Sakkal Majalla" panose="02000000000000000000" pitchFamily="2" charset="-78"/>
                        <a:cs typeface="Sakkal Majalla" panose="02000000000000000000" pitchFamily="2" charset="-78"/>
                      </a:endParaRPr>
                    </a:p>
                    <a:p>
                      <a:pPr marL="342900" lvl="0" indent="-342900" algn="just" rtl="1">
                        <a:lnSpc>
                          <a:spcPct val="115000"/>
                        </a:lnSpc>
                        <a:spcAft>
                          <a:spcPts val="0"/>
                        </a:spcAft>
                        <a:buClr>
                          <a:srgbClr val="65A000"/>
                        </a:buClr>
                        <a:buFont typeface="+mj-lt"/>
                        <a:buAutoNum type="arabicPeriod"/>
                      </a:pPr>
                      <a:r>
                        <a:rPr lang="ar" sz="1800" dirty="0">
                          <a:effectLst/>
                          <a:latin typeface="Sakkal Majalla" panose="02000000000000000000" pitchFamily="2" charset="-78"/>
                          <a:cs typeface="Sakkal Majalla" panose="02000000000000000000" pitchFamily="2" charset="-78"/>
                        </a:rPr>
                        <a:t>أي شخص يظهر عليه عرضان أو أكثر من الأعراض الآتية (صداع، وقيء، وتشوش ذهني، وضعف) و/أو أي أعراض أخرى، وحضر العزاء، أو الجنازة، أو التأبين، أو يكون متصلًا وبائيً</a:t>
                      </a:r>
                      <a:r>
                        <a:rPr lang="ar-EG" sz="1800" dirty="0">
                          <a:effectLst/>
                          <a:latin typeface="Sakkal Majalla" panose="02000000000000000000" pitchFamily="2" charset="-78"/>
                          <a:cs typeface="Sakkal Majalla" panose="02000000000000000000" pitchFamily="2" charset="-78"/>
                        </a:rPr>
                        <a:t>ّ</a:t>
                      </a:r>
                      <a:r>
                        <a:rPr lang="ar" sz="1800" dirty="0">
                          <a:effectLst/>
                          <a:latin typeface="Sakkal Majalla" panose="02000000000000000000" pitchFamily="2" charset="-78"/>
                          <a:cs typeface="Sakkal Majalla" panose="02000000000000000000" pitchFamily="2" charset="-78"/>
                        </a:rPr>
                        <a:t>ا بأي شخصٍ من المجتمعات المحلية المتضررة يومي 22-23 نيسان/ أبريل، 2017.</a:t>
                      </a:r>
                      <a:endParaRPr lang="fr-FR" sz="1800" dirty="0">
                        <a:effectLst/>
                        <a:latin typeface="Sakkal Majalla" panose="02000000000000000000" pitchFamily="2" charset="-78"/>
                        <a:cs typeface="Sakkal Majalla" panose="02000000000000000000" pitchFamily="2" charset="-78"/>
                      </a:endParaRPr>
                    </a:p>
                    <a:p>
                      <a:pPr marL="342900" lvl="0" indent="-342900" algn="just" rtl="1">
                        <a:lnSpc>
                          <a:spcPct val="115000"/>
                        </a:lnSpc>
                        <a:spcAft>
                          <a:spcPts val="0"/>
                        </a:spcAft>
                        <a:buClr>
                          <a:srgbClr val="65A000"/>
                        </a:buClr>
                        <a:buFont typeface="+mj-lt"/>
                        <a:buAutoNum type="arabicPeriod"/>
                      </a:pPr>
                      <a:r>
                        <a:rPr lang="ar" sz="1800" dirty="0">
                          <a:effectLst/>
                          <a:latin typeface="Sakkal Majalla" panose="02000000000000000000" pitchFamily="2" charset="-78"/>
                          <a:cs typeface="Sakkal Majalla" panose="02000000000000000000" pitchFamily="2" charset="-78"/>
                        </a:rPr>
                        <a:t>أي شخص يعيش في مقاطعة غرينتي أو زارها، وظهر عليه عرضان أو أكثر من الأعراض التي تشمل الصداع، أو القيء أو التشوش الذهني، أو الضعف، مع بداية ظهور الأعراض يوم 15 نيسان/ أبريل، 2017 أو بعده. </a:t>
                      </a:r>
                      <a:endParaRPr lang="fr-FR" sz="1800" dirty="0">
                        <a:effectLst/>
                        <a:latin typeface="Sakkal Majalla" panose="02000000000000000000" pitchFamily="2" charset="-78"/>
                        <a:cs typeface="Sakkal Majalla" panose="02000000000000000000" pitchFamily="2" charset="-78"/>
                      </a:endParaRPr>
                    </a:p>
                    <a:p>
                      <a:pPr marL="342900" lvl="0" indent="-342900" algn="just" rtl="1">
                        <a:lnSpc>
                          <a:spcPct val="115000"/>
                        </a:lnSpc>
                        <a:spcAft>
                          <a:spcPts val="0"/>
                        </a:spcAft>
                        <a:buClr>
                          <a:srgbClr val="65A000"/>
                        </a:buClr>
                        <a:buFont typeface="+mj-lt"/>
                        <a:buAutoNum type="arabicPeriod"/>
                      </a:pPr>
                      <a:r>
                        <a:rPr lang="ar" sz="1800" dirty="0">
                          <a:effectLst/>
                          <a:latin typeface="Sakkal Majalla" panose="02000000000000000000" pitchFamily="2" charset="-78"/>
                          <a:cs typeface="Sakkal Majalla" panose="02000000000000000000" pitchFamily="2" charset="-78"/>
                        </a:rPr>
                        <a:t>أي شخص يظهر عليه ثلاثة أعراض أو أكثر من الأعراض الآتية: صداع، وضعف، وقيء، وإسهال، وتشوش ذهني، وحمى مرتفعة أو منخفضة (أكثر من 35.8 درجة مئوية حال قياسها من المستقيم، أو أكثر من 38 درجة مئوية حال قياسها تحت الإبط)، وأي علامات سحائية أخرى*، مع بداية ظهور الأعراض منذ 15 نيسان/ أبريل، 2017، ويكون مقيمًا في مقاطعة غرينتري أو زارها أو يكون متصلًا وبائيً</a:t>
                      </a:r>
                      <a:r>
                        <a:rPr lang="ar-EG" sz="1800" dirty="0">
                          <a:effectLst/>
                          <a:latin typeface="Sakkal Majalla" panose="02000000000000000000" pitchFamily="2" charset="-78"/>
                          <a:cs typeface="Sakkal Majalla" panose="02000000000000000000" pitchFamily="2" charset="-78"/>
                        </a:rPr>
                        <a:t>ّ</a:t>
                      </a:r>
                      <a:r>
                        <a:rPr lang="ar" sz="1800" dirty="0">
                          <a:effectLst/>
                          <a:latin typeface="Sakkal Majalla" panose="02000000000000000000" pitchFamily="2" charset="-78"/>
                          <a:cs typeface="Sakkal Majalla" panose="02000000000000000000" pitchFamily="2" charset="-78"/>
                        </a:rPr>
                        <a:t>ا* بحالة من مقاطعة غرينتي. </a:t>
                      </a:r>
                      <a:endParaRPr lang="fr-FR" sz="1800" dirty="0">
                        <a:effectLst/>
                        <a:latin typeface="Sakkal Majalla" panose="02000000000000000000" pitchFamily="2" charset="-78"/>
                        <a:cs typeface="Sakkal Majalla" panose="02000000000000000000" pitchFamily="2" charset="-78"/>
                      </a:endParaRPr>
                    </a:p>
                    <a:p>
                      <a:pPr indent="457200" algn="just" rtl="1">
                        <a:lnSpc>
                          <a:spcPct val="115000"/>
                        </a:lnSpc>
                        <a:spcAft>
                          <a:spcPts val="0"/>
                        </a:spcAft>
                      </a:pPr>
                      <a:r>
                        <a:rPr lang="ar" sz="1800" dirty="0">
                          <a:effectLst/>
                          <a:latin typeface="Sakkal Majalla" panose="02000000000000000000" pitchFamily="2" charset="-78"/>
                          <a:cs typeface="Sakkal Majalla" panose="02000000000000000000" pitchFamily="2" charset="-78"/>
                        </a:rPr>
                        <a:t>*الصلة الوبائية: الارتباط بإحدى الحالات من غرينتي.</a:t>
                      </a:r>
                      <a:endParaRPr lang="fr-FR" sz="1800" dirty="0">
                        <a:effectLst/>
                        <a:latin typeface="Sakkal Majalla" panose="02000000000000000000" pitchFamily="2" charset="-78"/>
                        <a:ea typeface="SimSun" panose="02010600030101010101" pitchFamily="2" charset="-122"/>
                        <a:cs typeface="Sakkal Majalla" panose="02000000000000000000" pitchFamily="2" charset="-78"/>
                      </a:endParaRPr>
                    </a:p>
                  </a:txBody>
                  <a:tcPr marL="68580" marR="68580" marT="0" marB="0">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524393953"/>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2"/>
          </p:nvPr>
        </p:nvSpPr>
        <p:spPr>
          <a:xfrm>
            <a:off x="11525073" y="6330332"/>
            <a:ext cx="236601" cy="307777"/>
          </a:xfrm>
        </p:spPr>
        <p:txBody>
          <a:bodyPr rtlCol="1"/>
          <a:lstStyle/>
          <a:p>
            <a:pPr rtl="1" hangingPunct="0"/>
            <a:fld id="{86CB4B4D-7CA3-9044-876B-883B54F8677D}" type="slidenum">
              <a:rPr lang="fr-FR" kern="0" smtClean="0">
                <a:solidFill>
                  <a:srgbClr val="000000"/>
                </a:solidFill>
                <a:latin typeface="Sakkal Majalla" panose="02000000000000000000" pitchFamily="2" charset="-78"/>
                <a:cs typeface="Sakkal Majalla" panose="02000000000000000000" pitchFamily="2" charset="-78"/>
                <a:sym typeface="Calibri"/>
              </a:rPr>
              <a:pPr hangingPunct="0"/>
              <a:t>46</a:t>
            </a:fld>
            <a:endParaRPr lang="fr-FR" kern="0">
              <a:solidFill>
                <a:srgbClr val="000000"/>
              </a:solidFill>
              <a:latin typeface="Sakkal Majalla" panose="02000000000000000000" pitchFamily="2" charset="-78"/>
              <a:cs typeface="Sakkal Majalla" panose="02000000000000000000" pitchFamily="2" charset="-78"/>
              <a:sym typeface="Calibri"/>
            </a:endParaRPr>
          </a:p>
        </p:txBody>
      </p:sp>
      <p:sp>
        <p:nvSpPr>
          <p:cNvPr id="8" name="Rectangle 7"/>
          <p:cNvSpPr/>
          <p:nvPr/>
        </p:nvSpPr>
        <p:spPr>
          <a:xfrm>
            <a:off x="144905" y="903580"/>
            <a:ext cx="11722307" cy="1194173"/>
          </a:xfrm>
          <a:prstGeom prst="rect">
            <a:avLst/>
          </a:prstGeom>
        </p:spPr>
        <p:txBody>
          <a:bodyPr wrap="square" rtlCol="1">
            <a:spAutoFit/>
          </a:bodyPr>
          <a:lstStyle/>
          <a:p>
            <a:pPr rtl="1">
              <a:lnSpc>
                <a:spcPct val="115000"/>
              </a:lnSpc>
            </a:pPr>
            <a:r>
              <a:rPr lang="ar" sz="2400" b="1" dirty="0">
                <a:latin typeface="Sakkal Majalla" panose="02000000000000000000" pitchFamily="2" charset="-78"/>
                <a:cs typeface="Sakkal Majalla" panose="02000000000000000000" pitchFamily="2" charset="-78"/>
              </a:rPr>
              <a:t> </a:t>
            </a:r>
            <a:r>
              <a:rPr lang="a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rPr>
              <a:t>السؤال 3ج: </a:t>
            </a:r>
            <a:endParaRPr lang="fr-F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endParaRPr>
          </a:p>
          <a:p>
            <a:pPr lvl="0" rtl="1"/>
            <a:r>
              <a:rPr lang="ar" sz="2200" dirty="0">
                <a:solidFill>
                  <a:srgbClr val="10253F"/>
                </a:solidFill>
                <a:latin typeface="Sakkal Majalla" panose="02000000000000000000" pitchFamily="2" charset="-78"/>
                <a:ea typeface="Arial"/>
                <a:cs typeface="Sakkal Majalla" panose="02000000000000000000" pitchFamily="2" charset="-78"/>
              </a:rPr>
              <a:t>تعريف الحالة المشتبه فيها الأكثر تكيفًا في تلك المرحلة من الاستقصاء هو رقم 2: لا يوجد ذكر للمكان أو التعرُّض، ويتيح إدراج جميع المرضى الذين يعانون من أعراض مماثلة للأعراض التي ظهرت على الحالات. </a:t>
            </a:r>
            <a:endParaRPr lang="fr-FR" sz="2200" dirty="0">
              <a:solidFill>
                <a:srgbClr val="10253F"/>
              </a:solidFill>
              <a:latin typeface="Sakkal Majalla" panose="02000000000000000000" pitchFamily="2" charset="-78"/>
              <a:ea typeface="Arial"/>
              <a:cs typeface="Sakkal Majalla" panose="02000000000000000000" pitchFamily="2" charset="-78"/>
            </a:endParaRPr>
          </a:p>
        </p:txBody>
      </p:sp>
      <p:graphicFrame>
        <p:nvGraphicFramePr>
          <p:cNvPr id="2" name="Tableau 1"/>
          <p:cNvGraphicFramePr>
            <a:graphicFrameLocks noGrp="1"/>
          </p:cNvGraphicFramePr>
          <p:nvPr>
            <p:extLst>
              <p:ext uri="{D42A27DB-BD31-4B8C-83A1-F6EECF244321}">
                <p14:modId xmlns:p14="http://schemas.microsoft.com/office/powerpoint/2010/main" val="3831435802"/>
              </p:ext>
            </p:extLst>
          </p:nvPr>
        </p:nvGraphicFramePr>
        <p:xfrm>
          <a:off x="284813" y="2415729"/>
          <a:ext cx="11582399" cy="3837644"/>
        </p:xfrm>
        <a:graphic>
          <a:graphicData uri="http://schemas.openxmlformats.org/drawingml/2006/table">
            <a:tbl>
              <a:tblPr firstRow="1" firstCol="1">
                <a:tableStyleId>{5940675A-B579-460E-94D1-54222C63F5DA}</a:tableStyleId>
              </a:tblPr>
              <a:tblGrid>
                <a:gridCol w="11582399">
                  <a:extLst>
                    <a:ext uri="{9D8B030D-6E8A-4147-A177-3AD203B41FA5}">
                      <a16:colId xmlns:a16="http://schemas.microsoft.com/office/drawing/2014/main" val="20000"/>
                    </a:ext>
                  </a:extLst>
                </a:gridCol>
              </a:tblGrid>
              <a:tr h="3837644">
                <a:tc>
                  <a:txBody>
                    <a:bodyPr/>
                    <a:lstStyle/>
                    <a:p>
                      <a:pPr rtl="1">
                        <a:lnSpc>
                          <a:spcPct val="115000"/>
                        </a:lnSpc>
                        <a:spcAft>
                          <a:spcPts val="0"/>
                        </a:spcAft>
                      </a:pPr>
                      <a:r>
                        <a:rPr lang="ar" sz="1600" b="1">
                          <a:effectLst/>
                        </a:rPr>
                        <a:t>الحالة المشتبه فيها:</a:t>
                      </a:r>
                      <a:endParaRPr lang="fr-FR" sz="1600" b="1" dirty="0">
                        <a:effectLst/>
                      </a:endParaRPr>
                    </a:p>
                    <a:p>
                      <a:pPr marL="0" marR="0" lvl="0" indent="0" algn="just" defTabSz="914400" rtl="1" eaLnBrk="1" fontAlgn="auto" latinLnBrk="0" hangingPunct="1">
                        <a:lnSpc>
                          <a:spcPct val="115000"/>
                        </a:lnSpc>
                        <a:spcBef>
                          <a:spcPts val="0"/>
                        </a:spcBef>
                        <a:spcAft>
                          <a:spcPts val="0"/>
                        </a:spcAft>
                        <a:buClr>
                          <a:srgbClr val="65A000"/>
                        </a:buClr>
                        <a:buSzTx/>
                        <a:buFont typeface="+mj-lt"/>
                        <a:buNone/>
                        <a:tabLst/>
                        <a:defRPr/>
                      </a:pPr>
                      <a:r>
                        <a:rPr lang="ar" sz="1600">
                          <a:effectLst/>
                        </a:rPr>
                        <a:t>2. أي شخص يظهر عليه عرضان أو أكثر من الأعراض الآتية - صداع، وقيء، وألم في البطن، وضعف، وتشوش ذهني منذ 23 نيسان/ أبريل، 2017. </a:t>
                      </a:r>
                      <a:endParaRPr lang="fr-FR" sz="1600" dirty="0">
                        <a:effectLst/>
                      </a:endParaRPr>
                    </a:p>
                    <a:p>
                      <a:pPr marL="0" lvl="0" indent="0" algn="just" rtl="1">
                        <a:lnSpc>
                          <a:spcPct val="115000"/>
                        </a:lnSpc>
                        <a:spcAft>
                          <a:spcPts val="0"/>
                        </a:spcAft>
                        <a:buClr>
                          <a:srgbClr val="65A000"/>
                        </a:buClr>
                        <a:buFont typeface="+mj-lt"/>
                        <a:buNone/>
                      </a:pPr>
                      <a:r>
                        <a:rPr lang="ar" sz="1600">
                          <a:effectLst/>
                        </a:rPr>
                        <a:t>1. أي شخص يظهر عليه عرضان أو أكثر من الأعراض الآتية (صداع، وقيء، وتشوش ذهني، وضعف و/أو أي أعراض أخرى)، مع بداية حدوث الاعتلال من 15 نيسان/ أبريل، والذي زار مقاطعة غرينتي. </a:t>
                      </a:r>
                      <a:endParaRPr lang="fr-FR" sz="1600" dirty="0">
                        <a:effectLst/>
                      </a:endParaRPr>
                    </a:p>
                    <a:p>
                      <a:pPr marL="0" lvl="0" indent="0" algn="just" rtl="1">
                        <a:lnSpc>
                          <a:spcPct val="115000"/>
                        </a:lnSpc>
                        <a:spcAft>
                          <a:spcPts val="0"/>
                        </a:spcAft>
                        <a:buClr>
                          <a:srgbClr val="65A000"/>
                        </a:buClr>
                        <a:buFont typeface="+mj-lt"/>
                        <a:buNone/>
                      </a:pPr>
                      <a:r>
                        <a:rPr lang="ar" sz="1600">
                          <a:effectLst/>
                        </a:rPr>
                        <a:t>4. أي شخص يعيش في مقاطعة غرينتي أو زارها، وظهر عليه عرضان أو أكثر من الأعراض التي تشمل الصداع، أو القيء أو التشوش الذهني، أو الضعف، مع بداية ظهور الأعراض يوم 15 نيسان/ أبريل، 2017 أو بعده. </a:t>
                      </a:r>
                    </a:p>
                    <a:p>
                      <a:pPr marL="0" marR="0" lvl="0" indent="0" algn="just" defTabSz="914400" rtl="1" eaLnBrk="1" fontAlgn="auto" latinLnBrk="0" hangingPunct="1">
                        <a:lnSpc>
                          <a:spcPct val="115000"/>
                        </a:lnSpc>
                        <a:spcBef>
                          <a:spcPts val="0"/>
                        </a:spcBef>
                        <a:spcAft>
                          <a:spcPts val="0"/>
                        </a:spcAft>
                        <a:buClr>
                          <a:srgbClr val="65A000"/>
                        </a:buClr>
                        <a:buSzTx/>
                        <a:buFont typeface="+mj-lt"/>
                        <a:buNone/>
                        <a:tabLst/>
                        <a:defRPr/>
                      </a:pPr>
                      <a:r>
                        <a:rPr lang="ar" sz="1600">
                          <a:effectLst/>
                        </a:rPr>
                        <a:t>3. أي شخص يظهر عليه عرضان أو أكثر من الأعراض الآتية (صداع، وقيء، وتشوش ذهني، وضعف) و/أو أي أعراض أخرى، ويكون قد حضر العزاء، أو الجنازة، أو التأبين، أو يكون متصلًا وبائيًا بأي شخصٍ من المجتمعات المحلية المتضررة يومي 22-23 نيسان/ أبريل، 2017.</a:t>
                      </a:r>
                      <a:endParaRPr lang="fr-FR" sz="1600" dirty="0">
                        <a:effectLst/>
                      </a:endParaRPr>
                    </a:p>
                    <a:p>
                      <a:pPr marL="0" lvl="0" indent="0" algn="just" rtl="1">
                        <a:lnSpc>
                          <a:spcPct val="115000"/>
                        </a:lnSpc>
                        <a:spcAft>
                          <a:spcPts val="0"/>
                        </a:spcAft>
                        <a:buClr>
                          <a:srgbClr val="65A000"/>
                        </a:buClr>
                        <a:buFont typeface="+mj-lt"/>
                        <a:buNone/>
                      </a:pPr>
                      <a:r>
                        <a:rPr lang="ar" sz="1600">
                          <a:effectLst/>
                        </a:rPr>
                        <a:t>5. أي شخص يظهر عليه ثلاثة أعراض أو أكثر من الأعراض الآتية: صداع، وضعف، وقيء، وإسهال، وتشوش ذهني، وحمى مرتفعة أو منخفضة (أكثر من 35.8 درجة مئوية حال قياسها من المستقيم، أو أكثر من 38 درجة مئوية حال قياسها تحت الإبط)، وأي علامات سحائية أخرى*، مع بداية ظهور الأعراض منذ 15 نيسان/ أبريل، 2017، ويكون مقيمًا في مقاطعة غرينتري أو زارها أو يكون متصلًا وبائيًا* بحالة من مقاطعة غرينتي.  </a:t>
                      </a:r>
                      <a:endParaRPr lang="fr-FR" sz="1600" dirty="0">
                        <a:effectLst/>
                      </a:endParaRPr>
                    </a:p>
                    <a:p>
                      <a:pPr marL="0" indent="0" algn="just" rtl="1">
                        <a:lnSpc>
                          <a:spcPct val="115000"/>
                        </a:lnSpc>
                        <a:spcAft>
                          <a:spcPts val="0"/>
                        </a:spcAft>
                        <a:buFont typeface="+mj-lt"/>
                        <a:buNone/>
                      </a:pPr>
                      <a:r>
                        <a:rPr lang="ar" sz="1600">
                          <a:effectLst/>
                        </a:rPr>
                        <a:t>*الصلة الوبائية: الارتباط بإحدى الحالات من غرينتي.</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
        <p:nvSpPr>
          <p:cNvPr id="5" name="Rectangle 4"/>
          <p:cNvSpPr/>
          <p:nvPr/>
        </p:nvSpPr>
        <p:spPr>
          <a:xfrm>
            <a:off x="1762279" y="37330"/>
            <a:ext cx="4982454" cy="646331"/>
          </a:xfrm>
          <a:prstGeom prst="rect">
            <a:avLst/>
          </a:prstGeom>
        </p:spPr>
        <p:txBody>
          <a:bodyPr wrap="none" rtlCol="1">
            <a:spAutoFit/>
          </a:bodyPr>
          <a:lstStyle/>
          <a:p>
            <a:pPr rtl="1"/>
            <a:r>
              <a:rPr sz="3600" dirty="0" err="1">
                <a:solidFill>
                  <a:schemeClr val="bg1"/>
                </a:solidFill>
                <a:latin typeface="Sakkal Majalla" panose="02000000000000000000" pitchFamily="2" charset="-78"/>
                <a:cs typeface="Sakkal Majalla" panose="02000000000000000000" pitchFamily="2" charset="-78"/>
              </a:rPr>
              <a:t>استخلاص</a:t>
            </a:r>
            <a:r>
              <a:rPr sz="3600" dirty="0">
                <a:solidFill>
                  <a:schemeClr val="bg1"/>
                </a:solidFill>
                <a:latin typeface="Sakkal Majalla" panose="02000000000000000000" pitchFamily="2" charset="-78"/>
                <a:cs typeface="Sakkal Majalla" panose="02000000000000000000" pitchFamily="2" charset="-78"/>
              </a:rPr>
              <a:t> </a:t>
            </a:r>
            <a:r>
              <a:rPr sz="3600" dirty="0" err="1">
                <a:solidFill>
                  <a:schemeClr val="bg1"/>
                </a:solidFill>
                <a:latin typeface="Sakkal Majalla" panose="02000000000000000000" pitchFamily="2" charset="-78"/>
                <a:cs typeface="Sakkal Majalla" panose="02000000000000000000" pitchFamily="2" charset="-78"/>
              </a:rPr>
              <a:t>المعلومات</a:t>
            </a:r>
            <a:r>
              <a:rPr sz="3600" dirty="0">
                <a:solidFill>
                  <a:schemeClr val="bg1"/>
                </a:solidFill>
                <a:latin typeface="Sakkal Majalla" panose="02000000000000000000" pitchFamily="2" charset="-78"/>
                <a:cs typeface="Sakkal Majalla" panose="02000000000000000000" pitchFamily="2" charset="-78"/>
              </a:rPr>
              <a:t> </a:t>
            </a:r>
            <a:r>
              <a:rPr sz="3600" dirty="0" err="1">
                <a:solidFill>
                  <a:schemeClr val="bg1"/>
                </a:solidFill>
                <a:latin typeface="Sakkal Majalla" panose="02000000000000000000" pitchFamily="2" charset="-78"/>
                <a:cs typeface="Sakkal Majalla" panose="02000000000000000000" pitchFamily="2" charset="-78"/>
              </a:rPr>
              <a:t>من</a:t>
            </a:r>
            <a:r>
              <a:rPr sz="3600" dirty="0">
                <a:solidFill>
                  <a:schemeClr val="bg1"/>
                </a:solidFill>
                <a:latin typeface="Sakkal Majalla" panose="02000000000000000000" pitchFamily="2" charset="-78"/>
                <a:cs typeface="Sakkal Majalla" panose="02000000000000000000" pitchFamily="2" charset="-78"/>
              </a:rPr>
              <a:t> </a:t>
            </a:r>
            <a:r>
              <a:rPr sz="3600" dirty="0" err="1">
                <a:solidFill>
                  <a:schemeClr val="bg1"/>
                </a:solidFill>
                <a:latin typeface="Sakkal Majalla" panose="02000000000000000000" pitchFamily="2" charset="-78"/>
                <a:cs typeface="Sakkal Majalla" panose="02000000000000000000" pitchFamily="2" charset="-78"/>
              </a:rPr>
              <a:t>الحلقة</a:t>
            </a:r>
            <a:r>
              <a:rPr lang="ar-EG" sz="3600" dirty="0">
                <a:solidFill>
                  <a:schemeClr val="bg1"/>
                </a:solidFill>
                <a:latin typeface="Sakkal Majalla" panose="02000000000000000000" pitchFamily="2" charset="-78"/>
                <a:cs typeface="Sakkal Majalla" panose="02000000000000000000" pitchFamily="2" charset="-78"/>
              </a:rPr>
              <a:t> 3 (5)</a:t>
            </a:r>
            <a:endParaRPr sz="3600" dirty="0">
              <a:solidFill>
                <a:schemeClr val="bg1"/>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639951285"/>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a:latin typeface="Sakkal Majalla" panose="02000000000000000000" pitchFamily="2" charset="-78"/>
                <a:cs typeface="Sakkal Majalla" panose="02000000000000000000" pitchFamily="2" charset="-78"/>
              </a:rPr>
              <a:t>الحلقة 4: تقصي الحالات</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65118247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725603" y="2003717"/>
            <a:ext cx="10076440" cy="3116935"/>
          </a:xfrm>
          <a:prstGeom prst="rect">
            <a:avLst/>
          </a:prstGeom>
        </p:spPr>
        <p:txBody>
          <a:bodyPr rtlCol="1"/>
          <a:lstStyle/>
          <a:p>
            <a:pPr rtl="1"/>
            <a:r>
              <a:rPr lang="ar" b="1" dirty="0">
                <a:solidFill>
                  <a:schemeClr val="accent3"/>
                </a:solidFill>
                <a:latin typeface="Sakkal Majalla" panose="02000000000000000000" pitchFamily="2" charset="-78"/>
                <a:cs typeface="Sakkal Majalla" panose="02000000000000000000" pitchFamily="2" charset="-78"/>
              </a:rPr>
              <a:t>السؤال 4: </a:t>
            </a:r>
            <a:endParaRPr lang="fr-FR" b="1" dirty="0">
              <a:solidFill>
                <a:schemeClr val="accent3"/>
              </a:solidFill>
              <a:latin typeface="Sakkal Majalla" panose="02000000000000000000" pitchFamily="2" charset="-78"/>
              <a:cs typeface="Sakkal Majalla" panose="02000000000000000000" pitchFamily="2" charset="-78"/>
            </a:endParaRPr>
          </a:p>
          <a:p>
            <a:pPr lvl="0" rtl="1"/>
            <a:r>
              <a:rPr lang="ar" dirty="0">
                <a:latin typeface="Sakkal Majalla" panose="02000000000000000000" pitchFamily="2" charset="-78"/>
                <a:cs typeface="Sakkal Majalla" panose="02000000000000000000" pitchFamily="2" charset="-78"/>
              </a:rPr>
              <a:t>كيف  تستطيع أن تجد المزيد من الحالات؟ اسرد الأنشطة والمصادر.</a:t>
            </a:r>
            <a:endParaRPr lang="fr-FR" dirty="0">
              <a:latin typeface="Sakkal Majalla" panose="02000000000000000000" pitchFamily="2" charset="-78"/>
              <a:cs typeface="Sakkal Majalla" panose="02000000000000000000" pitchFamily="2" charset="-78"/>
            </a:endParaRPr>
          </a:p>
          <a:p>
            <a:pPr rtl="1"/>
            <a:r>
              <a:rPr lang="ar" b="1"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اختبار قصير 3:</a:t>
            </a:r>
            <a:endParaRPr lang="fr-FR" b="1" dirty="0">
              <a:solidFill>
                <a:schemeClr val="accent3"/>
              </a:solidFill>
              <a:latin typeface="Sakkal Majalla" panose="02000000000000000000" pitchFamily="2" charset="-78"/>
              <a:cs typeface="Sakkal Majalla" panose="02000000000000000000" pitchFamily="2" charset="-78"/>
            </a:endParaRPr>
          </a:p>
          <a:p>
            <a:pPr lvl="0" rtl="1"/>
            <a:r>
              <a:rPr lang="ar" dirty="0">
                <a:latin typeface="Sakkal Majalla" panose="02000000000000000000" pitchFamily="2" charset="-78"/>
                <a:cs typeface="Sakkal Majalla" panose="02000000000000000000" pitchFamily="2" charset="-78"/>
              </a:rPr>
              <a:t>عندما تذهب لمراجعة سجلات المرضى في المستشفى، باعتبارك أخصائي وبائيات، هل ينبغي عليك أن ترتدي معدات الوقاية الشخصية؟ </a:t>
            </a:r>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914084" y="0"/>
            <a:ext cx="3048268" cy="584775"/>
          </a:xfrm>
          <a:prstGeom prst="rect">
            <a:avLst/>
          </a:prstGeom>
        </p:spPr>
        <p:txBody>
          <a:bodyPr wrap="none" rtlCol="1">
            <a:spAutoFit/>
          </a:bodyPr>
          <a:lstStyle/>
          <a:p>
            <a:pPr defTabSz="914400" rtl="1" hangingPunct="0">
              <a:lnSpc>
                <a:spcPct val="100000"/>
              </a:lnSpc>
            </a:pPr>
            <a:r>
              <a:rPr lang="ar" b="1">
                <a:latin typeface="Sakkal Majalla" panose="02000000000000000000" pitchFamily="2" charset="-78"/>
                <a:ea typeface="Source Sans Pro Bold"/>
                <a:cs typeface="Sakkal Majalla" panose="02000000000000000000" pitchFamily="2" charset="-78"/>
                <a:sym typeface="Source Sans Pro Bold"/>
              </a:rPr>
              <a:t>الحلقة 4: تقصي الحالات</a:t>
            </a:r>
            <a:endParaRPr b="1" dirty="0">
              <a:latin typeface="Sakkal Majalla" panose="02000000000000000000" pitchFamily="2" charset="-78"/>
              <a:ea typeface="Source Sans Pro Bold"/>
              <a:cs typeface="Sakkal Majalla" panose="02000000000000000000" pitchFamily="2" charset="-78"/>
              <a:sym typeface="Calibri"/>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704538" y="1247001"/>
            <a:ext cx="10403173" cy="4654071"/>
          </a:xfrm>
        </p:spPr>
        <p:txBody>
          <a:bodyPr rtlCol="1">
            <a:normAutofit/>
          </a:bodyPr>
          <a:lstStyle/>
          <a:p>
            <a:pPr rtl="1">
              <a:lnSpc>
                <a:spcPct val="100000"/>
              </a:lnSpc>
            </a:pPr>
            <a:r>
              <a:rPr lang="ar" sz="2600" b="1" dirty="0">
                <a:solidFill>
                  <a:schemeClr val="accent3"/>
                </a:solidFill>
                <a:latin typeface="Sakkal Majalla" panose="02000000000000000000" pitchFamily="2" charset="-78"/>
                <a:cs typeface="Sakkal Majalla" panose="02000000000000000000" pitchFamily="2" charset="-78"/>
              </a:rPr>
              <a:t>إجابة السؤال 4:</a:t>
            </a:r>
            <a:endParaRPr lang="fr-FR" sz="2600" b="1" dirty="0">
              <a:solidFill>
                <a:schemeClr val="accent3"/>
              </a:solidFill>
              <a:latin typeface="Sakkal Majalla" panose="02000000000000000000" pitchFamily="2" charset="-78"/>
              <a:cs typeface="Sakkal Majalla" panose="02000000000000000000" pitchFamily="2" charset="-78"/>
            </a:endParaRPr>
          </a:p>
          <a:p>
            <a:pPr rtl="1"/>
            <a:r>
              <a:rPr lang="ar" b="1"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rtl="1"/>
            <a:r>
              <a:rPr lang="ar" b="1" dirty="0">
                <a:latin typeface="Sakkal Majalla" panose="02000000000000000000" pitchFamily="2" charset="-78"/>
                <a:cs typeface="Sakkal Majalla" panose="02000000000000000000" pitchFamily="2" charset="-78"/>
              </a:rPr>
              <a:t>مصادر البيانات:</a:t>
            </a:r>
            <a:endParaRPr lang="fr-FR" dirty="0">
              <a:latin typeface="Sakkal Majalla" panose="02000000000000000000" pitchFamily="2" charset="-78"/>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600" dirty="0">
                <a:solidFill>
                  <a:srgbClr val="10253F"/>
                </a:solidFill>
                <a:latin typeface="Sakkal Majalla" panose="02000000000000000000" pitchFamily="2" charset="-78"/>
                <a:ea typeface="Arial"/>
                <a:cs typeface="Sakkal Majalla" panose="02000000000000000000" pitchFamily="2" charset="-78"/>
                <a:sym typeface="Calibri"/>
              </a:rPr>
              <a:t>مراجعة سجلات المستشفيات، والمرافق الصحية في المقاطعة.</a:t>
            </a:r>
            <a:endParaRPr lang="fr-FR" sz="2600" dirty="0">
              <a:solidFill>
                <a:srgbClr val="10253F"/>
              </a:solidFill>
              <a:latin typeface="Sakkal Majalla" panose="02000000000000000000" pitchFamily="2" charset="-78"/>
              <a:ea typeface="Arial"/>
              <a:cs typeface="Sakkal Majalla" panose="02000000000000000000" pitchFamily="2" charset="-78"/>
              <a:sym typeface="Calibri"/>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600" dirty="0">
                <a:solidFill>
                  <a:srgbClr val="10253F"/>
                </a:solidFill>
                <a:latin typeface="Sakkal Majalla" panose="02000000000000000000" pitchFamily="2" charset="-78"/>
                <a:ea typeface="Arial"/>
                <a:cs typeface="Sakkal Majalla" panose="02000000000000000000" pitchFamily="2" charset="-78"/>
                <a:sym typeface="Calibri"/>
              </a:rPr>
              <a:t>تنفيذ الترصُّد المُعزز (توعية جميع العاملين في مجال الرعاية الصحية والمسؤولين المجتمعيين).</a:t>
            </a:r>
            <a:endParaRPr lang="fr-FR" sz="2600" dirty="0">
              <a:solidFill>
                <a:srgbClr val="10253F"/>
              </a:solidFill>
              <a:latin typeface="Sakkal Majalla" panose="02000000000000000000" pitchFamily="2" charset="-78"/>
              <a:ea typeface="Arial"/>
              <a:cs typeface="Sakkal Majalla" panose="02000000000000000000" pitchFamily="2" charset="-78"/>
              <a:sym typeface="Calibri"/>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600" dirty="0">
                <a:solidFill>
                  <a:srgbClr val="10253F"/>
                </a:solidFill>
                <a:latin typeface="Sakkal Majalla" panose="02000000000000000000" pitchFamily="2" charset="-78"/>
                <a:ea typeface="Arial"/>
                <a:cs typeface="Sakkal Majalla" panose="02000000000000000000" pitchFamily="2" charset="-78"/>
                <a:sym typeface="Calibri"/>
              </a:rPr>
              <a:t>الترصُّد النشِط: الاتصال بكل مرفق صحي يوميً</a:t>
            </a:r>
            <a:r>
              <a:rPr lang="ar-EG" sz="2600" dirty="0">
                <a:solidFill>
                  <a:srgbClr val="10253F"/>
                </a:solidFill>
                <a:latin typeface="Sakkal Majalla" panose="02000000000000000000" pitchFamily="2" charset="-78"/>
                <a:ea typeface="Arial"/>
                <a:cs typeface="Sakkal Majalla" panose="02000000000000000000" pitchFamily="2" charset="-78"/>
                <a:sym typeface="Calibri"/>
              </a:rPr>
              <a:t>ّ</a:t>
            </a:r>
            <a:r>
              <a:rPr lang="ar" sz="2600" dirty="0">
                <a:solidFill>
                  <a:srgbClr val="10253F"/>
                </a:solidFill>
                <a:latin typeface="Sakkal Majalla" panose="02000000000000000000" pitchFamily="2" charset="-78"/>
                <a:ea typeface="Arial"/>
                <a:cs typeface="Sakkal Majalla" panose="02000000000000000000" pitchFamily="2" charset="-78"/>
                <a:sym typeface="Calibri"/>
              </a:rPr>
              <a:t>ا.</a:t>
            </a:r>
            <a:endParaRPr lang="fr-FR" sz="2600" dirty="0">
              <a:solidFill>
                <a:srgbClr val="10253F"/>
              </a:solidFill>
              <a:latin typeface="Sakkal Majalla" panose="02000000000000000000" pitchFamily="2" charset="-78"/>
              <a:ea typeface="Arial"/>
              <a:cs typeface="Sakkal Majalla" panose="02000000000000000000" pitchFamily="2" charset="-78"/>
              <a:sym typeface="Calibri"/>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600" dirty="0">
                <a:solidFill>
                  <a:srgbClr val="10253F"/>
                </a:solidFill>
                <a:latin typeface="Sakkal Majalla" panose="02000000000000000000" pitchFamily="2" charset="-78"/>
                <a:ea typeface="Arial"/>
                <a:cs typeface="Sakkal Majalla" panose="02000000000000000000" pitchFamily="2" charset="-78"/>
                <a:sym typeface="Calibri"/>
              </a:rPr>
              <a:t>التقصي النشط للحالات بين المشاركين ومتابعة مُخالطي الحالات.</a:t>
            </a:r>
            <a:endParaRPr lang="fr-FR" sz="2600" dirty="0">
              <a:solidFill>
                <a:srgbClr val="10253F"/>
              </a:solidFill>
              <a:latin typeface="Sakkal Majalla" panose="02000000000000000000" pitchFamily="2" charset="-78"/>
              <a:ea typeface="Arial"/>
              <a:cs typeface="Sakkal Majalla" panose="02000000000000000000" pitchFamily="2" charset="-78"/>
              <a:sym typeface="Calibri"/>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600" dirty="0">
                <a:solidFill>
                  <a:srgbClr val="10253F"/>
                </a:solidFill>
                <a:latin typeface="Sakkal Majalla" panose="02000000000000000000" pitchFamily="2" charset="-78"/>
                <a:ea typeface="Arial"/>
                <a:cs typeface="Sakkal Majalla" panose="02000000000000000000" pitchFamily="2" charset="-78"/>
                <a:sym typeface="Calibri"/>
              </a:rPr>
              <a:t>إزكاء الوعي عن طريق الإذاعة، والتلفزيون، وقادة المجتمع المحلي من أجل رعاية المرضى.</a:t>
            </a:r>
            <a:endParaRPr lang="fr-FR" sz="2600" dirty="0">
              <a:solidFill>
                <a:srgbClr val="10253F"/>
              </a:solidFill>
              <a:latin typeface="Sakkal Majalla" panose="02000000000000000000" pitchFamily="2" charset="-78"/>
              <a:ea typeface="Arial"/>
              <a:cs typeface="Sakkal Majalla" panose="02000000000000000000" pitchFamily="2" charset="-78"/>
              <a:sym typeface="Calibri"/>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600" dirty="0">
                <a:solidFill>
                  <a:srgbClr val="10253F"/>
                </a:solidFill>
                <a:latin typeface="Sakkal Majalla" panose="02000000000000000000" pitchFamily="2" charset="-78"/>
                <a:ea typeface="Arial"/>
                <a:cs typeface="Sakkal Majalla" panose="02000000000000000000" pitchFamily="2" charset="-78"/>
                <a:sym typeface="Calibri"/>
              </a:rPr>
              <a:t>الحصول على قائمة بالذين حضروا الجنازة وإجراء البحث النشط عن الحالات، وتتبع مُخالطي الحالات.</a:t>
            </a:r>
            <a:endParaRPr lang="fr-FR" sz="2600" dirty="0">
              <a:solidFill>
                <a:srgbClr val="10253F"/>
              </a:solidFill>
              <a:latin typeface="Sakkal Majalla" panose="02000000000000000000" pitchFamily="2" charset="-78"/>
              <a:ea typeface="Arial"/>
              <a:cs typeface="Sakkal Majalla" panose="02000000000000000000" pitchFamily="2" charset="-78"/>
              <a:sym typeface="Calibri"/>
            </a:endParaRPr>
          </a:p>
          <a:p>
            <a:pPr rtl="1"/>
            <a:endParaRPr lang="en-US"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167321" y="0"/>
            <a:ext cx="6469077"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الحلقة 4: استخلاص المعلومات من تقصي الحالات (1)</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317766050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6" name="Content Placeholder 1"/>
          <p:cNvSpPr txBox="1">
            <a:spLocks noGrp="1"/>
          </p:cNvSpPr>
          <p:nvPr>
            <p:ph type="body" idx="1"/>
          </p:nvPr>
        </p:nvSpPr>
        <p:spPr>
          <a:xfrm>
            <a:off x="904775" y="913924"/>
            <a:ext cx="9752298" cy="5793578"/>
          </a:xfrm>
          <a:prstGeom prst="rect">
            <a:avLst/>
          </a:prstGeom>
        </p:spPr>
        <p:txBody>
          <a:bodyPr rtlCol="1"/>
          <a:lstStyle/>
          <a:p>
            <a:pPr algn="just" rtl="1">
              <a:defRPr>
                <a:solidFill>
                  <a:schemeClr val="accent3"/>
                </a:solidFill>
                <a:latin typeface="Source Sans Pro Bold"/>
                <a:ea typeface="Source Sans Pro Bold"/>
                <a:cs typeface="Source Sans Pro Bold"/>
                <a:sym typeface="Source Sans Pro Bold"/>
              </a:defRPr>
            </a:pPr>
            <a:r>
              <a:t>  </a:t>
            </a:r>
          </a:p>
        </p:txBody>
      </p:sp>
      <p:sp>
        <p:nvSpPr>
          <p:cNvPr id="5" name="Title 1"/>
          <p:cNvSpPr txBox="1">
            <a:spLocks/>
          </p:cNvSpPr>
          <p:nvPr/>
        </p:nvSpPr>
        <p:spPr>
          <a:xfrm>
            <a:off x="154646" y="150498"/>
            <a:ext cx="7947632" cy="64611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marL="0" marR="0" algn="r" rtl="1">
              <a:lnSpc>
                <a:spcPct val="115000"/>
              </a:lnSpc>
              <a:spcBef>
                <a:spcPts val="0"/>
              </a:spcBef>
              <a:spcAft>
                <a:spcPts val="0"/>
              </a:spcAft>
            </a:pPr>
            <a:r>
              <a:rPr lang="ar-MA" sz="4000" b="1" dirty="0">
                <a:solidFill>
                  <a:srgbClr val="FFFFFF"/>
                </a:solidFill>
                <a:effectLst/>
                <a:latin typeface="Sakkal Majalla" panose="02000000000000000000" pitchFamily="2" charset="-78"/>
                <a:ea typeface="Source Sans Pro" panose="020B0503030403020204" pitchFamily="34" charset="0"/>
                <a:cs typeface="Sakkal Majalla" panose="02000000000000000000" pitchFamily="2" charset="-78"/>
              </a:rPr>
              <a:t>تشكيل المجموعات والعمل الجماعي</a:t>
            </a:r>
            <a:endParaRPr lang="en-US" sz="4000" b="1" dirty="0">
              <a:solidFill>
                <a:srgbClr val="4F81BD"/>
              </a:solidFill>
              <a:effectLst/>
              <a:latin typeface="Sakkal Majalla" panose="02000000000000000000" pitchFamily="2" charset="-78"/>
              <a:cs typeface="Sakkal Majalla" panose="02000000000000000000" pitchFamily="2" charset="-78"/>
            </a:endParaRPr>
          </a:p>
          <a:p>
            <a:pPr marL="0" marR="0" algn="r" rtl="1">
              <a:lnSpc>
                <a:spcPct val="115000"/>
              </a:lnSpc>
              <a:spcBef>
                <a:spcPts val="0"/>
              </a:spcBef>
              <a:spcAft>
                <a:spcPts val="0"/>
              </a:spcAft>
            </a:pPr>
            <a:r>
              <a:rPr lang="en-GB" sz="4000" b="1" dirty="0">
                <a:solidFill>
                  <a:srgbClr val="4F81BD"/>
                </a:solidFill>
                <a:effectLst/>
                <a:latin typeface="Sakkal Majalla" panose="02000000000000000000" pitchFamily="2" charset="-78"/>
                <a:cs typeface="Sakkal Majalla" panose="02000000000000000000" pitchFamily="2" charset="-78"/>
              </a:rPr>
              <a:t> </a:t>
            </a:r>
            <a:endParaRPr lang="en-US" sz="4000" b="1" dirty="0">
              <a:solidFill>
                <a:srgbClr val="4F81BD"/>
              </a:solidFill>
              <a:effectLst/>
              <a:latin typeface="Sakkal Majalla" panose="02000000000000000000" pitchFamily="2" charset="-78"/>
              <a:cs typeface="Sakkal Majalla" panose="02000000000000000000" pitchFamily="2" charset="-78"/>
            </a:endParaRPr>
          </a:p>
        </p:txBody>
      </p:sp>
      <p:sp>
        <p:nvSpPr>
          <p:cNvPr id="6" name="Espace réservé du texte 2"/>
          <p:cNvSpPr txBox="1">
            <a:spLocks/>
          </p:cNvSpPr>
          <p:nvPr/>
        </p:nvSpPr>
        <p:spPr>
          <a:xfrm>
            <a:off x="1464526" y="1483677"/>
            <a:ext cx="8222168" cy="465407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786588"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a:lstStyle>
          <a:p>
            <a:pPr defTabSz="914400" rtl="1" hangingPunct="0">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ar-EG" sz="3600" dirty="0">
              <a:solidFill>
                <a:srgbClr val="10253F"/>
              </a:solidFill>
              <a:latin typeface="Source Sans Pro"/>
              <a:ea typeface="Arial"/>
              <a:cs typeface="Source Sans Pro Regular"/>
            </a:endParaRPr>
          </a:p>
          <a:p>
            <a:pPr marL="342900" marR="0" lvl="0" indent="-342900" algn="r" rtl="1">
              <a:lnSpc>
                <a:spcPct val="115000"/>
              </a:lnSpc>
              <a:spcBef>
                <a:spcPts val="0"/>
              </a:spcBef>
              <a:spcAft>
                <a:spcPts val="0"/>
              </a:spcAft>
              <a:buFont typeface="Symbol" panose="05050102010706020507" pitchFamily="18" charset="2"/>
              <a:buChar char=""/>
            </a:pPr>
            <a:r>
              <a:rPr lang="ar-MA" sz="2800" b="1" dirty="0">
                <a:effectLst/>
                <a:latin typeface="Sakkal Majalla" panose="02000000000000000000" pitchFamily="2" charset="-78"/>
                <a:ea typeface="Source Sans Pro" panose="020B0503030403020204" pitchFamily="34" charset="0"/>
                <a:cs typeface="Sakkal Majalla" panose="02000000000000000000" pitchFamily="2" charset="-78"/>
              </a:rPr>
              <a:t>سيعمل المتدربون في مجموعات من 4 أشخاص.</a:t>
            </a:r>
            <a:endParaRPr lang="en-US" sz="2800" b="1" dirty="0">
              <a:effectLst/>
              <a:latin typeface="Sakkal Majalla" panose="02000000000000000000" pitchFamily="2" charset="-78"/>
              <a:ea typeface="Calibri" panose="020F0502020204030204" pitchFamily="34" charset="0"/>
              <a:cs typeface="Sakkal Majalla" panose="02000000000000000000" pitchFamily="2" charset="-78"/>
            </a:endParaRPr>
          </a:p>
          <a:p>
            <a:pPr marL="342900" marR="0" lvl="0" indent="-342900" algn="r" rtl="1">
              <a:lnSpc>
                <a:spcPct val="115000"/>
              </a:lnSpc>
              <a:spcBef>
                <a:spcPts val="0"/>
              </a:spcBef>
              <a:spcAft>
                <a:spcPts val="0"/>
              </a:spcAft>
              <a:buFont typeface="Symbol" panose="05050102010706020507" pitchFamily="18" charset="2"/>
              <a:buChar char=""/>
            </a:pPr>
            <a:r>
              <a:rPr lang="ar-MA" sz="2800" b="1" dirty="0">
                <a:effectLst/>
                <a:latin typeface="Sakkal Majalla" panose="02000000000000000000" pitchFamily="2" charset="-78"/>
                <a:ea typeface="Source Sans Pro" panose="020B0503030403020204" pitchFamily="34" charset="0"/>
                <a:cs typeface="Sakkal Majalla" panose="02000000000000000000" pitchFamily="2" charset="-78"/>
              </a:rPr>
              <a:t>يُفضل المزج بين المتدربين من خبرات مختلفة.</a:t>
            </a:r>
            <a:endParaRPr lang="ar-EG" sz="2800" b="1" dirty="0">
              <a:latin typeface="Sakkal Majalla" panose="02000000000000000000" pitchFamily="2" charset="-78"/>
              <a:ea typeface="Source Sans Pro" panose="020B0503030403020204" pitchFamily="34" charset="0"/>
              <a:cs typeface="Sakkal Majalla" panose="02000000000000000000" pitchFamily="2" charset="-78"/>
            </a:endParaRPr>
          </a:p>
          <a:p>
            <a:pPr marL="342900" marR="0" lvl="0" indent="-342900" algn="r" rtl="1">
              <a:lnSpc>
                <a:spcPct val="115000"/>
              </a:lnSpc>
              <a:spcBef>
                <a:spcPts val="0"/>
              </a:spcBef>
              <a:spcAft>
                <a:spcPts val="0"/>
              </a:spcAft>
              <a:buFont typeface="Symbol" panose="05050102010706020507" pitchFamily="18" charset="2"/>
              <a:buChar char=""/>
            </a:pPr>
            <a:r>
              <a:rPr lang="ar-MA" sz="2800" b="1" dirty="0">
                <a:effectLst/>
                <a:latin typeface="Sakkal Majalla" panose="02000000000000000000" pitchFamily="2" charset="-78"/>
                <a:ea typeface="Source Sans Pro" panose="020B0503030403020204" pitchFamily="34" charset="0"/>
                <a:cs typeface="Sakkal Majalla" panose="02000000000000000000" pitchFamily="2" charset="-78"/>
              </a:rPr>
              <a:t>ستُعين كل مجموعة مُقررًا لها. </a:t>
            </a:r>
            <a:r>
              <a:rPr lang="ar-EG" sz="2800" b="1" dirty="0">
                <a:effectLst/>
                <a:latin typeface="Sakkal Majalla" panose="02000000000000000000" pitchFamily="2" charset="-78"/>
                <a:ea typeface="Source Sans Pro" panose="020B0503030403020204" pitchFamily="34" charset="0"/>
                <a:cs typeface="Sakkal Majalla" panose="02000000000000000000" pitchFamily="2" charset="-78"/>
              </a:rPr>
              <a:t>و</a:t>
            </a:r>
            <a:r>
              <a:rPr lang="ar-MA" sz="2800" b="1" dirty="0">
                <a:effectLst/>
                <a:latin typeface="Sakkal Majalla" panose="02000000000000000000" pitchFamily="2" charset="-78"/>
                <a:ea typeface="Source Sans Pro" panose="020B0503030403020204" pitchFamily="34" charset="0"/>
                <a:cs typeface="Sakkal Majalla" panose="02000000000000000000" pitchFamily="2" charset="-78"/>
              </a:rPr>
              <a:t>يتغير المُقرر كل جلستين، مما يستلزم تعيين مُقررين اثنين.</a:t>
            </a:r>
            <a:endParaRPr lang="ar-EG" sz="2800" b="1" dirty="0">
              <a:effectLst/>
              <a:latin typeface="Sakkal Majalla" panose="02000000000000000000" pitchFamily="2" charset="-78"/>
              <a:ea typeface="Source Sans Pro" panose="020B0503030403020204" pitchFamily="34" charset="0"/>
              <a:cs typeface="Sakkal Majalla" panose="02000000000000000000" pitchFamily="2" charset="-78"/>
            </a:endParaRPr>
          </a:p>
          <a:p>
            <a:pPr marL="342900" marR="0" lvl="0" indent="-342900" algn="r" rtl="1">
              <a:lnSpc>
                <a:spcPct val="115000"/>
              </a:lnSpc>
              <a:spcBef>
                <a:spcPts val="0"/>
              </a:spcBef>
              <a:spcAft>
                <a:spcPts val="0"/>
              </a:spcAft>
              <a:buFont typeface="Symbol" panose="05050102010706020507" pitchFamily="18" charset="2"/>
              <a:buChar char=""/>
            </a:pPr>
            <a:r>
              <a:rPr lang="ar-EG" sz="2800" b="1" dirty="0">
                <a:solidFill>
                  <a:srgbClr val="10253F"/>
                </a:solidFill>
                <a:latin typeface="Sakkal Majalla" panose="02000000000000000000" pitchFamily="2" charset="-78"/>
                <a:ea typeface="Source Sans Pro" panose="020B0503030403020204" pitchFamily="34" charset="0"/>
                <a:cs typeface="Sakkal Majalla" panose="02000000000000000000" pitchFamily="2" charset="-78"/>
              </a:rPr>
              <a:t>في كل جلسة، سيُطلب من فِرَق الاستجابة السريعة تحقيق مُخرجات متعددة، وإظهار معارف ومهارات معينة.</a:t>
            </a:r>
            <a:endParaRPr lang="fr-FR" sz="3600" b="1" dirty="0">
              <a:solidFill>
                <a:srgbClr val="10253F"/>
              </a:solidFill>
              <a:latin typeface="Sakkal Majalla" panose="02000000000000000000" pitchFamily="2" charset="-78"/>
              <a:ea typeface="Arial"/>
              <a:cs typeface="Sakkal Majalla" panose="02000000000000000000" pitchFamily="2" charset="-78"/>
            </a:endParaRPr>
          </a:p>
          <a:p>
            <a:pPr rtl="1" hangingPunct="1"/>
            <a:endParaRPr lang="en-US" sz="3600" dirty="0"/>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967297" y="2140380"/>
            <a:ext cx="10403173" cy="3156347"/>
          </a:xfrm>
        </p:spPr>
        <p:txBody>
          <a:bodyPr rtlCol="1">
            <a:normAutofit/>
          </a:bodyPr>
          <a:lstStyle/>
          <a:p>
            <a:pPr rtl="1">
              <a:lnSpc>
                <a:spcPct val="100000"/>
              </a:lnSpc>
            </a:pPr>
            <a:r>
              <a:rPr lang="ar" b="1" dirty="0">
                <a:solidFill>
                  <a:schemeClr val="accent3"/>
                </a:solidFill>
                <a:latin typeface="Sakkal Majalla" panose="02000000000000000000" pitchFamily="2" charset="-78"/>
                <a:cs typeface="Sakkal Majalla" panose="02000000000000000000" pitchFamily="2" charset="-78"/>
              </a:rPr>
              <a:t>إجابة الاختبار القصير 3: </a:t>
            </a:r>
            <a:r>
              <a:rPr lang="ar" dirty="0">
                <a:latin typeface="Sakkal Majalla" panose="02000000000000000000" pitchFamily="2" charset="-78"/>
                <a:cs typeface="Sakkal Majalla" panose="02000000000000000000" pitchFamily="2" charset="-78"/>
              </a:rPr>
              <a:t>عندما تذهب لمراجعة سجلات المرضى في المستشفى، باعتبارك أخصائي وبائيات، هل ينبغي لك أن ترتدي معدات الوقاية الشخصية؟ </a:t>
            </a:r>
            <a:endParaRPr lang="fr-FR" dirty="0">
              <a:latin typeface="Sakkal Majalla" panose="02000000000000000000" pitchFamily="2" charset="-78"/>
              <a:cs typeface="Sakkal Majalla" panose="02000000000000000000" pitchFamily="2" charset="-78"/>
            </a:endParaRPr>
          </a:p>
          <a:p>
            <a:pPr rtl="1">
              <a:lnSpc>
                <a:spcPct val="100000"/>
              </a:lnSpc>
            </a:pPr>
            <a:endParaRPr lang="fr-FR" b="1" dirty="0">
              <a:solidFill>
                <a:schemeClr val="accent3"/>
              </a:solidFill>
              <a:latin typeface="Sakkal Majalla" panose="02000000000000000000" pitchFamily="2" charset="-78"/>
              <a:cs typeface="Sakkal Majalla" panose="02000000000000000000" pitchFamily="2" charset="-78"/>
            </a:endParaRPr>
          </a:p>
          <a:p>
            <a:pPr marL="307975" indent="-307975" defTabSz="914400" rtl="1" hangingPunct="0">
              <a:lnSpc>
                <a:spcPct val="10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b="1" dirty="0">
                <a:solidFill>
                  <a:srgbClr val="10253F"/>
                </a:solidFill>
                <a:latin typeface="Sakkal Majalla" panose="02000000000000000000" pitchFamily="2" charset="-78"/>
                <a:ea typeface="Arial"/>
                <a:cs typeface="Sakkal Majalla" panose="02000000000000000000" pitchFamily="2" charset="-78"/>
              </a:rPr>
              <a:t>لا</a:t>
            </a:r>
            <a:r>
              <a:rPr lang="ar" dirty="0">
                <a:solidFill>
                  <a:srgbClr val="10253F"/>
                </a:solidFill>
                <a:latin typeface="Sakkal Majalla" panose="02000000000000000000" pitchFamily="2" charset="-78"/>
                <a:ea typeface="Arial"/>
                <a:cs typeface="Sakkal Majalla" panose="02000000000000000000" pitchFamily="2" charset="-78"/>
              </a:rPr>
              <a:t>، ليست هناك حاجة لارتداء معدات الوقاية الشخصية، إذ لا يوجد تلامس مباشر لسائل ملوث. ولا يحتاج أخصائي الوبائيات إلى ارتداء معدات الوقاية الشخصية: فهو يحافظ على مسافة بينه وبين الطبيب، ولا يلمس المرضى ويبقى على مسافة آمنة منهم (متر)؛ ولا يتعرض لسوائل المرضى، ولا يخالط المرضى بشكلٍ مباشر. </a:t>
            </a:r>
            <a:endParaRPr lang="fr-FR" dirty="0">
              <a:solidFill>
                <a:srgbClr val="10253F"/>
              </a:solidFill>
              <a:latin typeface="Sakkal Majalla" panose="02000000000000000000" pitchFamily="2" charset="-78"/>
              <a:ea typeface="Arial"/>
              <a:cs typeface="Sakkal Majalla" panose="02000000000000000000" pitchFamily="2" charset="-78"/>
            </a:endParaRPr>
          </a:p>
          <a:p>
            <a:pPr rtl="1"/>
            <a:endParaRPr lang="en-US"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167321" y="0"/>
            <a:ext cx="6469077"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الحلقة 4: استخلاص المعلومات من تقصي الحالات (2)</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843974966"/>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914084" y="0"/>
            <a:ext cx="3048268" cy="584775"/>
          </a:xfrm>
          <a:prstGeom prst="rect">
            <a:avLst/>
          </a:prstGeom>
        </p:spPr>
        <p:txBody>
          <a:bodyPr wrap="none" rtlCol="1">
            <a:spAutoFit/>
          </a:bodyPr>
          <a:lstStyle/>
          <a:p>
            <a:pPr defTabSz="914400" rtl="1" hangingPunct="0">
              <a:lnSpc>
                <a:spcPct val="100000"/>
              </a:lnSpc>
            </a:pPr>
            <a:r>
              <a:rPr lang="ar" b="1">
                <a:latin typeface="Sakkal Majalla" panose="02000000000000000000" pitchFamily="2" charset="-78"/>
                <a:ea typeface="Source Sans Pro Bold"/>
                <a:cs typeface="Sakkal Majalla" panose="02000000000000000000" pitchFamily="2" charset="-78"/>
                <a:sym typeface="Source Sans Pro Bold"/>
              </a:rPr>
              <a:t>الحلقة 4: تقصي الحالات</a:t>
            </a:r>
            <a:endParaRPr b="1" dirty="0">
              <a:latin typeface="Sakkal Majalla" panose="02000000000000000000" pitchFamily="2" charset="-78"/>
              <a:ea typeface="Source Sans Pro Bold"/>
              <a:cs typeface="Sakkal Majalla" panose="02000000000000000000" pitchFamily="2" charset="-78"/>
              <a:sym typeface="Calibri"/>
            </a:endParaRPr>
          </a:p>
        </p:txBody>
      </p:sp>
      <p:graphicFrame>
        <p:nvGraphicFramePr>
          <p:cNvPr id="3" name="Tableau 2"/>
          <p:cNvGraphicFramePr>
            <a:graphicFrameLocks noGrp="1"/>
          </p:cNvGraphicFramePr>
          <p:nvPr>
            <p:extLst>
              <p:ext uri="{D42A27DB-BD31-4B8C-83A1-F6EECF244321}">
                <p14:modId xmlns:p14="http://schemas.microsoft.com/office/powerpoint/2010/main" val="1973608616"/>
              </p:ext>
            </p:extLst>
          </p:nvPr>
        </p:nvGraphicFramePr>
        <p:xfrm>
          <a:off x="674559" y="1873771"/>
          <a:ext cx="10493114" cy="2855085"/>
        </p:xfrm>
        <a:graphic>
          <a:graphicData uri="http://schemas.openxmlformats.org/drawingml/2006/table">
            <a:tbl>
              <a:tblPr firstRow="1" firstCol="1">
                <a:tableStyleId>{5940675A-B579-460E-94D1-54222C63F5DA}</a:tableStyleId>
              </a:tblPr>
              <a:tblGrid>
                <a:gridCol w="10493114">
                  <a:extLst>
                    <a:ext uri="{9D8B030D-6E8A-4147-A177-3AD203B41FA5}">
                      <a16:colId xmlns:a16="http://schemas.microsoft.com/office/drawing/2014/main" val="20000"/>
                    </a:ext>
                  </a:extLst>
                </a:gridCol>
              </a:tblGrid>
              <a:tr h="2855085">
                <a:tc>
                  <a:txBody>
                    <a:bodyPr/>
                    <a:lstStyle/>
                    <a:p>
                      <a:pPr algn="just" rtl="1">
                        <a:lnSpc>
                          <a:spcPct val="115000"/>
                        </a:lnSpc>
                        <a:spcAft>
                          <a:spcPts val="0"/>
                        </a:spcAft>
                      </a:pPr>
                      <a:r>
                        <a:rPr lang="ar" sz="2000" b="1" dirty="0">
                          <a:effectLst/>
                          <a:latin typeface="Sakkal Majalla" panose="02000000000000000000" pitchFamily="2" charset="-78"/>
                          <a:cs typeface="Sakkal Majalla" panose="02000000000000000000" pitchFamily="2" charset="-78"/>
                        </a:rPr>
                        <a:t>نتائج جديدة </a:t>
                      </a:r>
                      <a:endParaRPr lang="fr-FR" sz="2000" b="1" dirty="0">
                        <a:effectLst/>
                        <a:latin typeface="Sakkal Majalla" panose="02000000000000000000" pitchFamily="2" charset="-78"/>
                        <a:cs typeface="Sakkal Majalla" panose="02000000000000000000" pitchFamily="2" charset="-78"/>
                      </a:endParaRPr>
                    </a:p>
                    <a:p>
                      <a:pPr marL="342900" lvl="0" indent="-342900" algn="just" rtl="1">
                        <a:lnSpc>
                          <a:spcPct val="115000"/>
                        </a:lnSpc>
                        <a:spcAft>
                          <a:spcPts val="0"/>
                        </a:spcAft>
                        <a:buClr>
                          <a:srgbClr val="65A000"/>
                        </a:buClr>
                        <a:buFont typeface="Symbol" panose="05050102010706020507" pitchFamily="18" charset="2"/>
                        <a:buChar char=""/>
                      </a:pPr>
                      <a:r>
                        <a:rPr lang="ar" sz="2000" dirty="0">
                          <a:effectLst/>
                          <a:latin typeface="Sakkal Majalla" panose="02000000000000000000" pitchFamily="2" charset="-78"/>
                          <a:cs typeface="Sakkal Majalla" panose="02000000000000000000" pitchFamily="2" charset="-78"/>
                        </a:rPr>
                        <a:t>كشف البحث النشط عن الحالات عن وجود مزيدٍ من المرضى في المجتمع المحلي، وأتاح إمكانية تحديد الحالات التي توجهت إلى المستشفى بأثر رجعي، ولكنها لم تُحدد حينها على أنها حالات. </a:t>
                      </a:r>
                      <a:endParaRPr lang="fr-FR" sz="2000" dirty="0">
                        <a:effectLst/>
                        <a:latin typeface="Sakkal Majalla" panose="02000000000000000000" pitchFamily="2" charset="-78"/>
                        <a:cs typeface="Sakkal Majalla" panose="02000000000000000000" pitchFamily="2" charset="-78"/>
                      </a:endParaRPr>
                    </a:p>
                    <a:p>
                      <a:pPr marL="342900" lvl="0" indent="-342900" algn="just" rtl="1">
                        <a:lnSpc>
                          <a:spcPct val="115000"/>
                        </a:lnSpc>
                        <a:spcAft>
                          <a:spcPts val="0"/>
                        </a:spcAft>
                        <a:buClr>
                          <a:srgbClr val="65A000"/>
                        </a:buClr>
                        <a:buFont typeface="Symbol" panose="05050102010706020507" pitchFamily="18" charset="2"/>
                        <a:buChar char=""/>
                      </a:pPr>
                      <a:r>
                        <a:rPr lang="ar" sz="2000" dirty="0">
                          <a:effectLst/>
                          <a:latin typeface="Sakkal Majalla" panose="02000000000000000000" pitchFamily="2" charset="-78"/>
                          <a:cs typeface="Sakkal Majalla" panose="02000000000000000000" pitchFamily="2" charset="-78"/>
                        </a:rPr>
                        <a:t>أبلغ أعضاء فريق الدفن أن بعض الجثامين ظهرت عليها أعراض الفرفرية.</a:t>
                      </a:r>
                      <a:endParaRPr lang="fr-FR" sz="2000" dirty="0">
                        <a:effectLst/>
                        <a:latin typeface="Sakkal Majalla" panose="02000000000000000000" pitchFamily="2" charset="-78"/>
                        <a:cs typeface="Sakkal Majalla" panose="02000000000000000000" pitchFamily="2" charset="-78"/>
                      </a:endParaRPr>
                    </a:p>
                    <a:p>
                      <a:pPr marL="342900" lvl="0" indent="-342900" algn="just" rtl="1">
                        <a:lnSpc>
                          <a:spcPct val="115000"/>
                        </a:lnSpc>
                        <a:spcAft>
                          <a:spcPts val="0"/>
                        </a:spcAft>
                        <a:buClr>
                          <a:srgbClr val="65A000"/>
                        </a:buClr>
                        <a:buFont typeface="Symbol" panose="05050102010706020507" pitchFamily="18" charset="2"/>
                        <a:buChar char=""/>
                      </a:pPr>
                      <a:r>
                        <a:rPr lang="ar" sz="2000" dirty="0">
                          <a:effectLst/>
                          <a:latin typeface="Sakkal Majalla" panose="02000000000000000000" pitchFamily="2" charset="-78"/>
                          <a:cs typeface="Sakkal Majalla" panose="02000000000000000000" pitchFamily="2" charset="-78"/>
                        </a:rPr>
                        <a:t>يتيح لنا التتبع النشط للناجين الأوائل إمكانية ملاحظة أن بعض المرضى الناقهين كانوا مصابين بالفرفرية والكدمات على الأطراف. </a:t>
                      </a:r>
                      <a:endParaRPr lang="fr-FR" sz="2000" dirty="0">
                        <a:effectLst/>
                        <a:latin typeface="Sakkal Majalla" panose="02000000000000000000" pitchFamily="2" charset="-78"/>
                        <a:cs typeface="Sakkal Majalla" panose="02000000000000000000" pitchFamily="2" charset="-78"/>
                      </a:endParaRPr>
                    </a:p>
                    <a:p>
                      <a:pPr marL="342900" lvl="0" indent="-342900" algn="just" rtl="1">
                        <a:lnSpc>
                          <a:spcPct val="115000"/>
                        </a:lnSpc>
                        <a:spcAft>
                          <a:spcPts val="0"/>
                        </a:spcAft>
                        <a:buClr>
                          <a:srgbClr val="65A000"/>
                        </a:buClr>
                        <a:buFont typeface="Symbol" panose="05050102010706020507" pitchFamily="18" charset="2"/>
                        <a:buChar char=""/>
                      </a:pPr>
                      <a:r>
                        <a:rPr lang="ar" sz="2000" dirty="0">
                          <a:effectLst/>
                          <a:latin typeface="Sakkal Majalla" panose="02000000000000000000" pitchFamily="2" charset="-78"/>
                          <a:cs typeface="Sakkal Majalla" panose="02000000000000000000" pitchFamily="2" charset="-78"/>
                        </a:rPr>
                        <a:t>ظهرت حالتان في ماريالاند، وهي منطقة قريبة من منطقة تريتاون: </a:t>
                      </a:r>
                      <a:r>
                        <a:rPr lang="ar-EG" sz="2000" dirty="0">
                          <a:effectLst/>
                          <a:latin typeface="Sakkal Majalla" panose="02000000000000000000" pitchFamily="2" charset="-78"/>
                          <a:cs typeface="Sakkal Majalla" panose="02000000000000000000" pitchFamily="2" charset="-78"/>
                        </a:rPr>
                        <a:t>إ</a:t>
                      </a:r>
                      <a:r>
                        <a:rPr lang="ar" sz="2000" dirty="0">
                          <a:effectLst/>
                          <a:latin typeface="Sakkal Majalla" panose="02000000000000000000" pitchFamily="2" charset="-78"/>
                          <a:cs typeface="Sakkal Majalla" panose="02000000000000000000" pitchFamily="2" charset="-78"/>
                        </a:rPr>
                        <a:t>حد</a:t>
                      </a:r>
                      <a:r>
                        <a:rPr lang="ar-EG" sz="2000" dirty="0">
                          <a:effectLst/>
                          <a:latin typeface="Sakkal Majalla" panose="02000000000000000000" pitchFamily="2" charset="-78"/>
                          <a:cs typeface="Sakkal Majalla" panose="02000000000000000000" pitchFamily="2" charset="-78"/>
                        </a:rPr>
                        <a:t>ا</a:t>
                      </a:r>
                      <a:r>
                        <a:rPr lang="ar" sz="2000" dirty="0">
                          <a:effectLst/>
                          <a:latin typeface="Sakkal Majalla" panose="02000000000000000000" pitchFamily="2" charset="-78"/>
                          <a:cs typeface="Sakkal Majalla" panose="02000000000000000000" pitchFamily="2" charset="-78"/>
                        </a:rPr>
                        <a:t>هما </a:t>
                      </a:r>
                      <a:r>
                        <a:rPr lang="ar-EG" sz="2000" dirty="0">
                          <a:effectLst/>
                          <a:latin typeface="Sakkal Majalla" panose="02000000000000000000" pitchFamily="2" charset="-78"/>
                          <a:cs typeface="Sakkal Majalla" panose="02000000000000000000" pitchFamily="2" charset="-78"/>
                        </a:rPr>
                        <a:t>لرجلٍ</a:t>
                      </a:r>
                      <a:r>
                        <a:rPr lang="ar" sz="2000" dirty="0">
                          <a:effectLst/>
                          <a:latin typeface="Sakkal Majalla" panose="02000000000000000000" pitchFamily="2" charset="-78"/>
                          <a:cs typeface="Sakkal Majalla" panose="02000000000000000000" pitchFamily="2" charset="-78"/>
                        </a:rPr>
                        <a:t> حضر الجنازة، وهو دي جيه الحفل، وقد توفي في منطقة أخرى بخلاف تلك المتضررة، وزوجته، التي لم تحضر الجنازة ولكنها كانت تعتني به: توفيت بعد 24 ساعة من وفاته بالأعراض السريرية نفسها.</a:t>
                      </a:r>
                      <a:endParaRPr lang="fr-FR" sz="2000" dirty="0">
                        <a:effectLst/>
                        <a:latin typeface="Sakkal Majalla" panose="02000000000000000000" pitchFamily="2" charset="-78"/>
                        <a:ea typeface="Calibri" panose="020F0502020204030204" pitchFamily="34" charset="0"/>
                        <a:cs typeface="Sakkal Majalla" panose="02000000000000000000" pitchFamily="2" charset="-78"/>
                      </a:endParaRPr>
                    </a:p>
                  </a:txBody>
                  <a:tcPr marL="68580" marR="68580" marT="0" marB="0">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92095324"/>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569627" y="1470618"/>
            <a:ext cx="10076440" cy="4654072"/>
          </a:xfrm>
          <a:prstGeom prst="rect">
            <a:avLst/>
          </a:prstGeom>
        </p:spPr>
        <p:txBody>
          <a:bodyPr rtlCol="1"/>
          <a:lstStyle/>
          <a:p>
            <a:pPr rtl="1"/>
            <a:r>
              <a:rPr lang="ar" b="1" dirty="0">
                <a:solidFill>
                  <a:schemeClr val="accent3"/>
                </a:solidFill>
                <a:latin typeface="Sakkal Majalla" panose="02000000000000000000" pitchFamily="2" charset="-78"/>
                <a:cs typeface="Sakkal Majalla" panose="02000000000000000000" pitchFamily="2" charset="-78"/>
              </a:rPr>
              <a:t>اختبار قصير 4:</a:t>
            </a:r>
            <a:endParaRPr lang="fr-FR" b="1" dirty="0">
              <a:solidFill>
                <a:schemeClr val="accent3"/>
              </a:solidFill>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اختر الإجابة الصحيحة. هذه المعلومة الأخيرة أساسية لأنها تشير إلى:</a:t>
            </a:r>
            <a:endParaRPr lang="fr-FR" dirty="0">
              <a:latin typeface="Sakkal Majalla" panose="02000000000000000000" pitchFamily="2" charset="-78"/>
              <a:cs typeface="Sakkal Majalla" panose="02000000000000000000" pitchFamily="2" charset="-78"/>
            </a:endParaRPr>
          </a:p>
          <a:p>
            <a:pPr marL="457200" indent="-457200" defTabSz="914400" rtl="1"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أنه مرضٌ ينتقل عن طريق الاتصال الجنسي.</a:t>
            </a:r>
            <a:endParaRPr lang="fr-FR" dirty="0">
              <a:solidFill>
                <a:srgbClr val="10253F"/>
              </a:solidFill>
              <a:latin typeface="Sakkal Majalla" panose="02000000000000000000" pitchFamily="2" charset="-78"/>
              <a:ea typeface="Arial"/>
              <a:cs typeface="Sakkal Majalla" panose="02000000000000000000" pitchFamily="2" charset="-78"/>
            </a:endParaRPr>
          </a:p>
          <a:p>
            <a:pPr marL="457200" indent="-457200" defTabSz="914400" rtl="1"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أنه مرضٌ معدٍ مسؤول عن ظهور حالات ثانوية.</a:t>
            </a:r>
            <a:endParaRPr lang="fr-FR" dirty="0">
              <a:solidFill>
                <a:srgbClr val="10253F"/>
              </a:solidFill>
              <a:latin typeface="Sakkal Majalla" panose="02000000000000000000" pitchFamily="2" charset="-78"/>
              <a:ea typeface="Arial"/>
              <a:cs typeface="Sakkal Majalla" panose="02000000000000000000" pitchFamily="2" charset="-78"/>
            </a:endParaRPr>
          </a:p>
          <a:p>
            <a:pPr marL="457200" indent="-457200" defTabSz="914400" rtl="1"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أنه مرضٌ شديد العدوى.</a:t>
            </a:r>
            <a:endParaRPr lang="fr-FR" dirty="0">
              <a:solidFill>
                <a:srgbClr val="10253F"/>
              </a:solidFill>
              <a:latin typeface="Sakkal Majalla" panose="02000000000000000000" pitchFamily="2" charset="-78"/>
              <a:ea typeface="Arial"/>
              <a:cs typeface="Sakkal Majalla" panose="02000000000000000000" pitchFamily="2" charset="-78"/>
            </a:endParaRPr>
          </a:p>
          <a:p>
            <a:pPr marL="457200" indent="-457200" defTabSz="914400" rtl="1"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أنه مرضٌ فتاك.</a:t>
            </a:r>
            <a:endParaRPr lang="fr-FR" dirty="0">
              <a:solidFill>
                <a:srgbClr val="10253F"/>
              </a:solidFill>
              <a:latin typeface="Sakkal Majalla" panose="02000000000000000000" pitchFamily="2" charset="-78"/>
              <a:ea typeface="Arial"/>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914084" y="0"/>
            <a:ext cx="3048268" cy="584775"/>
          </a:xfrm>
          <a:prstGeom prst="rect">
            <a:avLst/>
          </a:prstGeom>
        </p:spPr>
        <p:txBody>
          <a:bodyPr wrap="none" rtlCol="1">
            <a:spAutoFit/>
          </a:bodyPr>
          <a:lstStyle/>
          <a:p>
            <a:pPr defTabSz="914400" rtl="1" hangingPunct="0">
              <a:lnSpc>
                <a:spcPct val="100000"/>
              </a:lnSpc>
            </a:pPr>
            <a:r>
              <a:rPr lang="ar" b="1">
                <a:latin typeface="Sakkal Majalla" panose="02000000000000000000" pitchFamily="2" charset="-78"/>
                <a:ea typeface="Source Sans Pro Bold"/>
                <a:cs typeface="Sakkal Majalla" panose="02000000000000000000" pitchFamily="2" charset="-78"/>
                <a:sym typeface="Source Sans Pro Bold"/>
              </a:rPr>
              <a:t>الحلقة 4: تقصي الحالات</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635459620"/>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89745" y="1140835"/>
            <a:ext cx="10076440" cy="4654072"/>
          </a:xfrm>
          <a:prstGeom prst="rect">
            <a:avLst/>
          </a:prstGeom>
        </p:spPr>
        <p:txBody>
          <a:bodyPr rtlCol="1"/>
          <a:lstStyle/>
          <a:p>
            <a:pPr rtl="1"/>
            <a:r>
              <a:rPr lang="ar" b="1">
                <a:solidFill>
                  <a:schemeClr val="accent3"/>
                </a:solidFill>
                <a:latin typeface="Sakkal Majalla" panose="02000000000000000000" pitchFamily="2" charset="-78"/>
                <a:cs typeface="Sakkal Majalla" panose="02000000000000000000" pitchFamily="2" charset="-78"/>
              </a:rPr>
              <a:t>اختبار قصير 4:</a:t>
            </a:r>
            <a:endParaRPr lang="fr-FR" b="1" dirty="0">
              <a:solidFill>
                <a:schemeClr val="accent3"/>
              </a:solidFill>
              <a:latin typeface="Sakkal Majalla" panose="02000000000000000000" pitchFamily="2" charset="-78"/>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اختر الإجابة الصحيحة. هذه المعلومة الأخيرة أساسية لأنها تشير إلى:</a:t>
            </a:r>
            <a:endParaRPr lang="fr-FR" dirty="0">
              <a:latin typeface="Sakkal Majalla" panose="02000000000000000000" pitchFamily="2" charset="-78"/>
              <a:cs typeface="Sakkal Majalla" panose="02000000000000000000" pitchFamily="2" charset="-78"/>
            </a:endParaRPr>
          </a:p>
          <a:p>
            <a:pPr marL="457200" indent="-457200" defTabSz="914400" rtl="1"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أنه مرضٌ ينتقل عن طريق الاتصال الجنسي.</a:t>
            </a:r>
            <a:endParaRPr lang="fr-FR" dirty="0">
              <a:solidFill>
                <a:srgbClr val="10253F"/>
              </a:solidFill>
              <a:latin typeface="Sakkal Majalla" panose="02000000000000000000" pitchFamily="2" charset="-78"/>
              <a:ea typeface="Arial"/>
              <a:cs typeface="Sakkal Majalla" panose="02000000000000000000" pitchFamily="2" charset="-78"/>
            </a:endParaRPr>
          </a:p>
          <a:p>
            <a:pPr marL="457200" indent="-457200" defTabSz="914400" rtl="1"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أنه مرضٌ معدٍ مسؤول عن ظهور حالات ثانوية.</a:t>
            </a:r>
            <a:endParaRPr lang="fr-FR" dirty="0">
              <a:solidFill>
                <a:srgbClr val="10253F"/>
              </a:solidFill>
              <a:latin typeface="Sakkal Majalla" panose="02000000000000000000" pitchFamily="2" charset="-78"/>
              <a:ea typeface="Arial"/>
              <a:cs typeface="Sakkal Majalla" panose="02000000000000000000" pitchFamily="2" charset="-78"/>
            </a:endParaRPr>
          </a:p>
          <a:p>
            <a:pPr marL="457200" indent="-457200" defTabSz="914400" rtl="1"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أنه مرضٌ شديد العدوى.</a:t>
            </a:r>
            <a:endParaRPr lang="fr-FR" dirty="0">
              <a:solidFill>
                <a:srgbClr val="10253F"/>
              </a:solidFill>
              <a:latin typeface="Sakkal Majalla" panose="02000000000000000000" pitchFamily="2" charset="-78"/>
              <a:ea typeface="Arial"/>
              <a:cs typeface="Sakkal Majalla" panose="02000000000000000000" pitchFamily="2" charset="-78"/>
            </a:endParaRPr>
          </a:p>
          <a:p>
            <a:pPr marL="457200" indent="-457200" defTabSz="914400" rtl="1" fontAlgn="base" hangingPunct="0">
              <a:lnSpc>
                <a:spcPct val="100000"/>
              </a:lnSpc>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أنه مرضٌ فتاك.</a:t>
            </a:r>
            <a:endParaRPr lang="fr-FR" dirty="0">
              <a:solidFill>
                <a:srgbClr val="10253F"/>
              </a:solidFill>
              <a:latin typeface="Sakkal Majalla" panose="02000000000000000000" pitchFamily="2" charset="-78"/>
              <a:ea typeface="Arial"/>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5" name="Title 1">
            <a:extLst>
              <a:ext uri="{FF2B5EF4-FFF2-40B4-BE49-F238E27FC236}">
                <a16:creationId xmlns:a16="http://schemas.microsoft.com/office/drawing/2014/main" id="{36BD0E77-1B35-7026-EAEC-55D4E079494E}"/>
              </a:ext>
            </a:extLst>
          </p:cNvPr>
          <p:cNvSpPr txBox="1">
            <a:spLocks/>
          </p:cNvSpPr>
          <p:nvPr/>
        </p:nvSpPr>
        <p:spPr>
          <a:xfrm>
            <a:off x="1157293" y="0"/>
            <a:ext cx="6469077"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nchor="ctr">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الحلقة 4: استخلاص المعلومات من تقصي الحالات (3)</a:t>
            </a:r>
            <a:endParaRPr lang="en-US"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389745" y="2392237"/>
            <a:ext cx="10076440" cy="338552"/>
          </a:xfrm>
          <a:prstGeom prst="rect">
            <a:avLst/>
          </a:prstGeom>
          <a:noFill/>
          <a:ln w="28575" cap="flat">
            <a:solidFill>
              <a:srgbClr val="FF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ctr">
            <a:spAutoFit/>
          </a:bodyPr>
          <a:lstStyle/>
          <a:p>
            <a:pPr marL="0" marR="0" indent="0" algn="l" defTabSz="914400" rtl="1" fontAlgn="auto" latinLnBrk="0" hangingPunct="0">
              <a:lnSpc>
                <a:spcPct val="100000"/>
              </a:lnSpc>
              <a:spcBef>
                <a:spcPts val="0"/>
              </a:spcBef>
              <a:spcAft>
                <a:spcPts val="0"/>
              </a:spcAft>
              <a:buClrTx/>
              <a:buSzTx/>
              <a:buFontTx/>
              <a:buNone/>
              <a:tabLst/>
            </a:pPr>
            <a:endParaRPr kumimoji="0" lang="en-US" sz="16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
        <p:nvSpPr>
          <p:cNvPr id="6" name="Rectangle 5"/>
          <p:cNvSpPr/>
          <p:nvPr/>
        </p:nvSpPr>
        <p:spPr>
          <a:xfrm>
            <a:off x="674558" y="4339363"/>
            <a:ext cx="10672996" cy="1366528"/>
          </a:xfrm>
          <a:prstGeom prst="rect">
            <a:avLst/>
          </a:prstGeom>
        </p:spPr>
        <p:txBody>
          <a:bodyPr wrap="square" rtlCol="1">
            <a:spAutoFit/>
          </a:bodyPr>
          <a:lstStyle/>
          <a:p>
            <a:pPr lvl="0" rtl="1">
              <a:lnSpc>
                <a:spcPct val="115000"/>
              </a:lnSpc>
              <a:buClr>
                <a:srgbClr val="65A000"/>
              </a:buClr>
            </a:pPr>
            <a:r>
              <a:rPr lang="ar" sz="2400">
                <a:latin typeface="Sakkal Majalla" panose="02000000000000000000" pitchFamily="2" charset="-78"/>
                <a:ea typeface="Calibri" panose="020F0502020204030204" pitchFamily="34" charset="0"/>
                <a:cs typeface="Sakkal Majalla" panose="02000000000000000000" pitchFamily="2" charset="-78"/>
              </a:rPr>
              <a:t>تُشير المعلومة الأخيرة إلى أن هذا المرض يمكن أن ينتقل من </a:t>
            </a:r>
            <a:r>
              <a:rPr lang="ar" sz="2400" b="1">
                <a:latin typeface="Sakkal Majalla" panose="02000000000000000000" pitchFamily="2" charset="-78"/>
                <a:ea typeface="Calibri" panose="020F0502020204030204" pitchFamily="34" charset="0"/>
                <a:cs typeface="Sakkal Majalla" panose="02000000000000000000" pitchFamily="2" charset="-78"/>
              </a:rPr>
              <a:t>شخصٍ إلى آخر.</a:t>
            </a:r>
            <a:r>
              <a:rPr lang="ar" sz="2400">
                <a:latin typeface="Sakkal Majalla" panose="02000000000000000000" pitchFamily="2" charset="-78"/>
                <a:ea typeface="Calibri" panose="020F0502020204030204" pitchFamily="34" charset="0"/>
                <a:cs typeface="Sakkal Majalla" panose="02000000000000000000" pitchFamily="2" charset="-78"/>
              </a:rPr>
              <a:t> وهذه المعلومة جديدة، لأنه حتى الآن كان يُشتبه في أن المرض يُعزى إلى مصدر فريد خلال مراسم الجنازة. وهذا من شأنه أن يساعد في تحسين تحديد المرض الذي يُمكن الاشتباه فيه. </a:t>
            </a:r>
            <a:endParaRPr lang="fr-FR" sz="2400" dirty="0">
              <a:latin typeface="Sakkal Majalla" panose="02000000000000000000" pitchFamily="2" charset="-78"/>
              <a:ea typeface="Calibri" panose="020F0502020204030204" pitchFamily="34" charset="0"/>
              <a:cs typeface="Sakkal Majalla" panose="02000000000000000000" pitchFamily="2" charset="-78"/>
            </a:endParaRPr>
          </a:p>
        </p:txBody>
      </p:sp>
    </p:spTree>
    <p:extLst>
      <p:ext uri="{BB962C8B-B14F-4D97-AF65-F5344CB8AC3E}">
        <p14:creationId xmlns:p14="http://schemas.microsoft.com/office/powerpoint/2010/main" val="16123422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dirty="0">
                <a:latin typeface="Sakkal Majalla" panose="02000000000000000000" pitchFamily="2" charset="-78"/>
                <a:cs typeface="Sakkal Majalla" panose="02000000000000000000" pitchFamily="2" charset="-78"/>
              </a:rPr>
              <a:t>الحلقة 5: وصف الفاشية </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835719314"/>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199213"/>
            <a:ext cx="11542426" cy="4715615"/>
          </a:xfrm>
          <a:prstGeom prst="rect">
            <a:avLst/>
          </a:prstGeom>
        </p:spPr>
        <p:txBody>
          <a:bodyPr rtlCol="1">
            <a:noAutofit/>
          </a:bodyPr>
          <a:lstStyle/>
          <a:p>
            <a:pPr rtl="1"/>
            <a:r>
              <a:rPr lang="ar" b="1" dirty="0">
                <a:solidFill>
                  <a:schemeClr val="accent3"/>
                </a:solidFill>
                <a:latin typeface="Sakkal Majalla" panose="02000000000000000000" pitchFamily="2" charset="-78"/>
                <a:cs typeface="Sakkal Majalla" panose="02000000000000000000" pitchFamily="2" charset="-78"/>
              </a:rPr>
              <a:t>السؤال 5أ: جمع البيانات  </a:t>
            </a:r>
            <a:endParaRPr lang="fr-FR" b="1" dirty="0">
              <a:solidFill>
                <a:schemeClr val="accent3"/>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 </a:t>
            </a:r>
            <a:r>
              <a:rPr lang="ar" dirty="0">
                <a:latin typeface="Sakkal Majalla" panose="02000000000000000000" pitchFamily="2" charset="-78"/>
                <a:cs typeface="Sakkal Majalla" panose="02000000000000000000" pitchFamily="2" charset="-78"/>
              </a:rPr>
              <a:t>ما المعلومات التي تحتاجها؟ كيف ستُحللها؟ </a:t>
            </a:r>
            <a:endParaRPr lang="fr-FR" dirty="0">
              <a:latin typeface="Sakkal Majalla" panose="02000000000000000000" pitchFamily="2" charset="-78"/>
              <a:cs typeface="Sakkal Majalla" panose="02000000000000000000" pitchFamily="2" charset="-78"/>
            </a:endParaRPr>
          </a:p>
          <a:p>
            <a:pPr lvl="0" rtl="1"/>
            <a:r>
              <a:rPr lang="ar" dirty="0">
                <a:latin typeface="Sakkal Majalla" panose="02000000000000000000" pitchFamily="2" charset="-78"/>
                <a:cs typeface="Sakkal Majalla" panose="02000000000000000000" pitchFamily="2" charset="-78"/>
              </a:rPr>
              <a:t>سؤال اختياري: هل تجمع معلومات حول «نوع الجنس» أم «الجندر»؟ ما الفرق؟</a:t>
            </a:r>
            <a:endParaRPr lang="fr-FR" dirty="0">
              <a:latin typeface="Sakkal Majalla" panose="02000000000000000000" pitchFamily="2" charset="-78"/>
              <a:cs typeface="Sakkal Majalla" panose="02000000000000000000" pitchFamily="2" charset="-78"/>
            </a:endParaRPr>
          </a:p>
          <a:p>
            <a:pPr rtl="1"/>
            <a:endParaRPr lang="en-US" b="1" dirty="0">
              <a:latin typeface="Sakkal Majalla" panose="02000000000000000000" pitchFamily="2" charset="-78"/>
              <a:cs typeface="Sakkal Majalla" panose="02000000000000000000" pitchFamily="2" charset="-78"/>
            </a:endParaRPr>
          </a:p>
          <a:p>
            <a:pPr rtl="1"/>
            <a:r>
              <a:rPr lang="ar" b="1" dirty="0">
                <a:latin typeface="Sakkal Majalla" panose="02000000000000000000" pitchFamily="2" charset="-78"/>
                <a:cs typeface="Sakkal Majalla" panose="02000000000000000000" pitchFamily="2" charset="-78"/>
              </a:rPr>
              <a:t>باستخدام القائمة الخطية (جدول بيانات في ملف إكسل): </a:t>
            </a:r>
            <a:endParaRPr lang="fr-FR" dirty="0">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 </a:t>
            </a:r>
            <a:r>
              <a:rPr lang="ar" b="1" dirty="0">
                <a:solidFill>
                  <a:schemeClr val="accent3"/>
                </a:solidFill>
                <a:latin typeface="Sakkal Majalla" panose="02000000000000000000" pitchFamily="2" charset="-78"/>
                <a:cs typeface="Sakkal Majalla" panose="02000000000000000000" pitchFamily="2" charset="-78"/>
              </a:rPr>
              <a:t>السؤال 5ب: </a:t>
            </a:r>
            <a:r>
              <a:rPr lang="ar" dirty="0">
                <a:latin typeface="Sakkal Majalla" panose="02000000000000000000" pitchFamily="2" charset="-78"/>
                <a:cs typeface="Sakkal Majalla" panose="02000000000000000000" pitchFamily="2" charset="-78"/>
              </a:rPr>
              <a:t>ما معدل الهجمات بين المشاركين في الجنازة؟</a:t>
            </a:r>
          </a:p>
          <a:p>
            <a:pPr rtl="1"/>
            <a:endParaRPr lang="fr-FR" dirty="0">
              <a:latin typeface="Sakkal Majalla" panose="02000000000000000000" pitchFamily="2" charset="-78"/>
              <a:cs typeface="Sakkal Majalla" panose="02000000000000000000" pitchFamily="2" charset="-78"/>
            </a:endParaRPr>
          </a:p>
          <a:p>
            <a:pPr rtl="1"/>
            <a:r>
              <a:rPr lang="ar" b="1" dirty="0">
                <a:latin typeface="Sakkal Majalla" panose="02000000000000000000" pitchFamily="2" charset="-78"/>
                <a:cs typeface="Sakkal Majalla" panose="02000000000000000000" pitchFamily="2" charset="-78"/>
              </a:rPr>
              <a:t> </a:t>
            </a:r>
            <a:r>
              <a:rPr lang="ar" b="1" dirty="0">
                <a:solidFill>
                  <a:schemeClr val="accent3"/>
                </a:solidFill>
                <a:latin typeface="Sakkal Majalla" panose="02000000000000000000" pitchFamily="2" charset="-78"/>
                <a:cs typeface="Sakkal Majalla" panose="02000000000000000000" pitchFamily="2" charset="-78"/>
              </a:rPr>
              <a:t>السؤال 5ج: </a:t>
            </a:r>
            <a:r>
              <a:rPr lang="ar" dirty="0">
                <a:latin typeface="Sakkal Majalla" panose="02000000000000000000" pitchFamily="2" charset="-78"/>
                <a:cs typeface="Sakkal Majalla" panose="02000000000000000000" pitchFamily="2" charset="-78"/>
              </a:rPr>
              <a:t>ارسم المنحنى الوبائي. ما نمط انتقال المرض الذي تشتبه فيه؟</a:t>
            </a:r>
          </a:p>
          <a:p>
            <a:pPr rtl="1"/>
            <a:endParaRPr lang="fr-FR" dirty="0">
              <a:latin typeface="Sakkal Majalla" panose="02000000000000000000" pitchFamily="2" charset="-78"/>
              <a:cs typeface="Sakkal Majalla" panose="02000000000000000000" pitchFamily="2" charset="-78"/>
            </a:endParaRPr>
          </a:p>
          <a:p>
            <a:pPr lvl="0" rtl="1"/>
            <a:r>
              <a:rPr lang="ar" dirty="0">
                <a:latin typeface="Sakkal Majalla" panose="02000000000000000000" pitchFamily="2" charset="-78"/>
                <a:cs typeface="Sakkal Majalla" panose="02000000000000000000" pitchFamily="2" charset="-78"/>
              </a:rPr>
              <a:t> </a:t>
            </a:r>
            <a:r>
              <a:rPr lang="ar" b="1" dirty="0">
                <a:solidFill>
                  <a:schemeClr val="accent3"/>
                </a:solidFill>
                <a:latin typeface="Sakkal Majalla" panose="02000000000000000000" pitchFamily="2" charset="-78"/>
                <a:cs typeface="Sakkal Majalla" panose="02000000000000000000" pitchFamily="2" charset="-78"/>
              </a:rPr>
              <a:t>السؤال 5د: </a:t>
            </a:r>
            <a:r>
              <a:rPr lang="ar" dirty="0">
                <a:latin typeface="Sakkal Majalla" panose="02000000000000000000" pitchFamily="2" charset="-78"/>
                <a:cs typeface="Sakkal Majalla" panose="02000000000000000000" pitchFamily="2" charset="-78"/>
              </a:rPr>
              <a:t>ارسم خريطة للتوزّ</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ع الجغرافي للحالات. </a:t>
            </a:r>
            <a:r>
              <a:rPr lang="ar" dirty="0">
                <a:solidFill>
                  <a:schemeClr val="tx1"/>
                </a:solidFill>
                <a:latin typeface="Sakkal Majalla" panose="02000000000000000000" pitchFamily="2" charset="-78"/>
                <a:cs typeface="Sakkal Majalla" panose="02000000000000000000" pitchFamily="2" charset="-78"/>
              </a:rPr>
              <a:t>كيف تُفسر هذه النتائج؟</a:t>
            </a:r>
          </a:p>
          <a:p>
            <a:pPr lvl="0" rtl="1"/>
            <a:endParaRPr lang="en-US" dirty="0">
              <a:solidFill>
                <a:srgbClr val="FF0000"/>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السؤال 5هـ: </a:t>
            </a:r>
            <a:r>
              <a:rPr lang="ar" dirty="0">
                <a:latin typeface="Sakkal Majalla" panose="02000000000000000000" pitchFamily="2" charset="-78"/>
                <a:cs typeface="Sakkal Majalla" panose="02000000000000000000" pitchFamily="2" charset="-78"/>
              </a:rPr>
              <a:t>قدِّم وصفًا للمرضى. </a:t>
            </a:r>
          </a:p>
          <a:p>
            <a:pPr lvl="0" rtl="1"/>
            <a:endParaRPr lang="fr-FR" dirty="0">
              <a:solidFill>
                <a:srgbClr val="FF0000"/>
              </a:solidFill>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3731889" y="0"/>
            <a:ext cx="3075520"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الحلقة 5: وصف الفاشية</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3697240035"/>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404735" y="974361"/>
            <a:ext cx="10807908" cy="4715615"/>
          </a:xfrm>
          <a:prstGeom prst="rect">
            <a:avLst/>
          </a:prstGeom>
        </p:spPr>
        <p:txBody>
          <a:bodyPr rtlCol="1">
            <a:noAutofit/>
          </a:bodyPr>
          <a:lstStyle/>
          <a:p>
            <a:pPr rtl="1"/>
            <a:r>
              <a:rPr lang="ar" b="1" dirty="0">
                <a:solidFill>
                  <a:schemeClr val="accent3"/>
                </a:solidFill>
                <a:latin typeface="Sakkal Majalla" panose="02000000000000000000" pitchFamily="2" charset="-78"/>
                <a:cs typeface="Sakkal Majalla" panose="02000000000000000000" pitchFamily="2" charset="-78"/>
              </a:rPr>
              <a:t>إجابة السؤال 5أ: جمع البيانات  </a:t>
            </a:r>
            <a:endParaRPr lang="fr-FR" b="1" dirty="0">
              <a:solidFill>
                <a:schemeClr val="accent3"/>
              </a:solidFill>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إعداد خطة التحليل: الوصف حسب الزمان، والمكان، والأشخاص. تشمل المعلومات التي يتعين جمعها الآتي: </a:t>
            </a:r>
            <a:endParaRPr lang="fr-FR" dirty="0">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lvl="0" rtl="1" eaLnBrk="0" fontAlgn="base" hangingPunct="0"/>
            <a:r>
              <a:rPr lang="ar" b="1" dirty="0">
                <a:latin typeface="Sakkal Majalla" panose="02000000000000000000" pitchFamily="2" charset="-78"/>
                <a:cs typeface="Sakkal Majalla" panose="02000000000000000000" pitchFamily="2" charset="-78"/>
              </a:rPr>
              <a:t>الزمان: </a:t>
            </a:r>
            <a:endParaRPr lang="fr-FR" b="1" dirty="0">
              <a:latin typeface="Sakkal Majalla" panose="02000000000000000000" pitchFamily="2" charset="-78"/>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متى حدثت الحالات؟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ما توزّ</a:t>
            </a:r>
            <a:r>
              <a:rPr lang="ar-EG" dirty="0">
                <a:solidFill>
                  <a:srgbClr val="10253F"/>
                </a:solidFill>
                <a:latin typeface="Sakkal Majalla" panose="02000000000000000000" pitchFamily="2" charset="-78"/>
                <a:ea typeface="Arial"/>
                <a:cs typeface="Sakkal Majalla" panose="02000000000000000000" pitchFamily="2" charset="-78"/>
              </a:rPr>
              <a:t>ُ</a:t>
            </a:r>
            <a:r>
              <a:rPr lang="ar" dirty="0">
                <a:solidFill>
                  <a:srgbClr val="10253F"/>
                </a:solidFill>
                <a:latin typeface="Sakkal Majalla" panose="02000000000000000000" pitchFamily="2" charset="-78"/>
                <a:ea typeface="Arial"/>
                <a:cs typeface="Sakkal Majalla" panose="02000000000000000000" pitchFamily="2" charset="-78"/>
              </a:rPr>
              <a:t>عها الزمني؟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هل هناك تاريخ لبداية ظهور الأعراض للجميع؟ إذا كانت الإجابة بلا، ما التاريخ الذي يمكننا استخدامه؟ </a:t>
            </a:r>
          </a:p>
          <a:p>
            <a:pPr marL="144660" lvl="1" indent="0" rtl="1" eaLnBrk="0" fontAlgn="base" hangingPunct="0">
              <a:buNone/>
            </a:pPr>
            <a:endParaRPr lang="fr-FR" dirty="0">
              <a:latin typeface="Sakkal Majalla" panose="02000000000000000000" pitchFamily="2" charset="-78"/>
              <a:cs typeface="Sakkal Majalla" panose="02000000000000000000" pitchFamily="2" charset="-78"/>
            </a:endParaRPr>
          </a:p>
          <a:p>
            <a:pPr lvl="0" rtl="1" eaLnBrk="0" fontAlgn="base" hangingPunct="0"/>
            <a:r>
              <a:rPr lang="ar" b="1" dirty="0">
                <a:latin typeface="Sakkal Majalla" panose="02000000000000000000" pitchFamily="2" charset="-78"/>
                <a:cs typeface="Sakkal Majalla" panose="02000000000000000000" pitchFamily="2" charset="-78"/>
              </a:rPr>
              <a:t>المكان: </a:t>
            </a:r>
            <a:endParaRPr lang="fr-FR" b="1" dirty="0">
              <a:latin typeface="Sakkal Majalla" panose="02000000000000000000" pitchFamily="2" charset="-78"/>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ما التوزّ</a:t>
            </a:r>
            <a:r>
              <a:rPr lang="ar-EG" dirty="0">
                <a:solidFill>
                  <a:srgbClr val="10253F"/>
                </a:solidFill>
                <a:latin typeface="Sakkal Majalla" panose="02000000000000000000" pitchFamily="2" charset="-78"/>
                <a:ea typeface="Arial"/>
                <a:cs typeface="Sakkal Majalla" panose="02000000000000000000" pitchFamily="2" charset="-78"/>
              </a:rPr>
              <a:t>ُ</a:t>
            </a:r>
            <a:r>
              <a:rPr lang="ar" dirty="0">
                <a:solidFill>
                  <a:srgbClr val="10253F"/>
                </a:solidFill>
                <a:latin typeface="Sakkal Majalla" panose="02000000000000000000" pitchFamily="2" charset="-78"/>
                <a:ea typeface="Arial"/>
                <a:cs typeface="Sakkal Majalla" panose="02000000000000000000" pitchFamily="2" charset="-78"/>
              </a:rPr>
              <a:t>ع الجغرافي للحالات؟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هل توجد إصابات جماعية جغرافيً</a:t>
            </a:r>
            <a:r>
              <a:rPr lang="ar-EG" dirty="0">
                <a:solidFill>
                  <a:srgbClr val="10253F"/>
                </a:solidFill>
                <a:latin typeface="Sakkal Majalla" panose="02000000000000000000" pitchFamily="2" charset="-78"/>
                <a:ea typeface="Arial"/>
                <a:cs typeface="Sakkal Majalla" panose="02000000000000000000" pitchFamily="2" charset="-78"/>
              </a:rPr>
              <a:t>ّ</a:t>
            </a:r>
            <a:r>
              <a:rPr lang="ar" dirty="0">
                <a:solidFill>
                  <a:srgbClr val="10253F"/>
                </a:solidFill>
                <a:latin typeface="Sakkal Majalla" panose="02000000000000000000" pitchFamily="2" charset="-78"/>
                <a:ea typeface="Arial"/>
                <a:cs typeface="Sakkal Majalla" panose="02000000000000000000" pitchFamily="2" charset="-78"/>
              </a:rPr>
              <a:t>ا؟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ما مدى انتشار الفاشية؟ </a:t>
            </a:r>
            <a:endParaRPr lang="fr-FR" dirty="0">
              <a:solidFill>
                <a:srgbClr val="10253F"/>
              </a:solidFill>
              <a:latin typeface="Sakkal Majalla" panose="02000000000000000000" pitchFamily="2" charset="-78"/>
              <a:ea typeface="Arial"/>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440925" y="0"/>
            <a:ext cx="4567915"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(1)</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1213309703"/>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040759" y="1717322"/>
            <a:ext cx="8704633" cy="4715615"/>
          </a:xfrm>
          <a:prstGeom prst="rect">
            <a:avLst/>
          </a:prstGeom>
        </p:spPr>
        <p:txBody>
          <a:bodyPr rtlCol="1">
            <a:noAutofit/>
          </a:bodyPr>
          <a:lstStyle/>
          <a:p>
            <a:pPr rtl="1"/>
            <a:r>
              <a:rPr lang="ar" b="1" dirty="0">
                <a:solidFill>
                  <a:schemeClr val="accent3"/>
                </a:solidFill>
                <a:latin typeface="Sakkal Majalla" panose="02000000000000000000" pitchFamily="2" charset="-78"/>
                <a:cs typeface="Sakkal Majalla" panose="02000000000000000000" pitchFamily="2" charset="-78"/>
              </a:rPr>
              <a:t>إجابة السؤال 5أ: (تابع) جمع البيانات </a:t>
            </a:r>
          </a:p>
          <a:p>
            <a:pPr rtl="1"/>
            <a:r>
              <a:rPr lang="ar" b="1" dirty="0">
                <a:solidFill>
                  <a:schemeClr val="accent3"/>
                </a:solidFill>
                <a:latin typeface="Sakkal Majalla" panose="02000000000000000000" pitchFamily="2" charset="-78"/>
                <a:cs typeface="Sakkal Majalla" panose="02000000000000000000" pitchFamily="2" charset="-78"/>
              </a:rPr>
              <a:t> </a:t>
            </a:r>
            <a:endParaRPr lang="fr-FR" b="1" dirty="0">
              <a:solidFill>
                <a:schemeClr val="accent3"/>
              </a:solidFill>
              <a:latin typeface="Sakkal Majalla" panose="02000000000000000000" pitchFamily="2" charset="-78"/>
              <a:cs typeface="Sakkal Majalla" panose="02000000000000000000" pitchFamily="2" charset="-78"/>
            </a:endParaRPr>
          </a:p>
          <a:p>
            <a:pPr lvl="0" rtl="1" eaLnBrk="0" fontAlgn="base" hangingPunct="0"/>
            <a:r>
              <a:rPr lang="ar" b="1" dirty="0">
                <a:latin typeface="Sakkal Majalla" panose="02000000000000000000" pitchFamily="2" charset="-78"/>
                <a:cs typeface="Sakkal Majalla" panose="02000000000000000000" pitchFamily="2" charset="-78"/>
              </a:rPr>
              <a:t>الأشخاص: </a:t>
            </a:r>
            <a:endParaRPr lang="fr-FR" b="1" dirty="0">
              <a:latin typeface="Sakkal Majalla" panose="02000000000000000000" pitchFamily="2" charset="-78"/>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التوزّ</a:t>
            </a:r>
            <a:r>
              <a:rPr lang="ar-EG" dirty="0">
                <a:solidFill>
                  <a:srgbClr val="10253F"/>
                </a:solidFill>
                <a:latin typeface="Sakkal Majalla" panose="02000000000000000000" pitchFamily="2" charset="-78"/>
                <a:ea typeface="Arial"/>
                <a:cs typeface="Sakkal Majalla" panose="02000000000000000000" pitchFamily="2" charset="-78"/>
              </a:rPr>
              <a:t>ُ</a:t>
            </a:r>
            <a:r>
              <a:rPr lang="ar" dirty="0">
                <a:solidFill>
                  <a:srgbClr val="10253F"/>
                </a:solidFill>
                <a:latin typeface="Sakkal Majalla" panose="02000000000000000000" pitchFamily="2" charset="-78"/>
                <a:ea typeface="Arial"/>
                <a:cs typeface="Sakkal Majalla" panose="02000000000000000000" pitchFamily="2" charset="-78"/>
              </a:rPr>
              <a:t>ع العمري للحالات، والوفيات؟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توزّ</a:t>
            </a:r>
            <a:r>
              <a:rPr lang="ar-EG" dirty="0">
                <a:solidFill>
                  <a:srgbClr val="10253F"/>
                </a:solidFill>
                <a:latin typeface="Sakkal Majalla" panose="02000000000000000000" pitchFamily="2" charset="-78"/>
                <a:ea typeface="Arial"/>
                <a:cs typeface="Sakkal Majalla" panose="02000000000000000000" pitchFamily="2" charset="-78"/>
              </a:rPr>
              <a:t>ُ</a:t>
            </a:r>
            <a:r>
              <a:rPr lang="ar" dirty="0">
                <a:solidFill>
                  <a:srgbClr val="10253F"/>
                </a:solidFill>
                <a:latin typeface="Sakkal Majalla" panose="02000000000000000000" pitchFamily="2" charset="-78"/>
                <a:ea typeface="Arial"/>
                <a:cs typeface="Sakkal Majalla" panose="02000000000000000000" pitchFamily="2" charset="-78"/>
              </a:rPr>
              <a:t>ع الجندر؟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توزّ</a:t>
            </a:r>
            <a:r>
              <a:rPr lang="ar-EG" dirty="0">
                <a:solidFill>
                  <a:srgbClr val="10253F"/>
                </a:solidFill>
                <a:latin typeface="Sakkal Majalla" panose="02000000000000000000" pitchFamily="2" charset="-78"/>
                <a:ea typeface="Arial"/>
                <a:cs typeface="Sakkal Majalla" panose="02000000000000000000" pitchFamily="2" charset="-78"/>
              </a:rPr>
              <a:t>ُ</a:t>
            </a:r>
            <a:r>
              <a:rPr lang="ar" dirty="0">
                <a:solidFill>
                  <a:srgbClr val="10253F"/>
                </a:solidFill>
                <a:latin typeface="Sakkal Majalla" panose="02000000000000000000" pitchFamily="2" charset="-78"/>
                <a:ea typeface="Arial"/>
                <a:cs typeface="Sakkal Majalla" panose="02000000000000000000" pitchFamily="2" charset="-78"/>
              </a:rPr>
              <a:t>ع العلامات والأعراض؟</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المهنة؟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dirty="0">
                <a:solidFill>
                  <a:srgbClr val="10253F"/>
                </a:solidFill>
                <a:latin typeface="Sakkal Majalla" panose="02000000000000000000" pitchFamily="2" charset="-78"/>
                <a:ea typeface="Arial"/>
                <a:cs typeface="Sakkal Majalla" panose="02000000000000000000" pitchFamily="2" charset="-78"/>
              </a:rPr>
              <a:t>الصلة بين الحالات؟ </a:t>
            </a:r>
            <a:endParaRPr lang="fr-FR" dirty="0">
              <a:solidFill>
                <a:srgbClr val="10253F"/>
              </a:solidFill>
              <a:latin typeface="Sakkal Majalla" panose="02000000000000000000" pitchFamily="2" charset="-78"/>
              <a:ea typeface="Arial"/>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440925" y="0"/>
            <a:ext cx="4567915"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(2)</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1801309380"/>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368499"/>
            <a:ext cx="11542426" cy="4715615"/>
          </a:xfrm>
          <a:prstGeom prst="rect">
            <a:avLst/>
          </a:prstGeom>
        </p:spPr>
        <p:txBody>
          <a:bodyPr rtlCol="1">
            <a:noAutofit/>
          </a:bodyPr>
          <a:lstStyle/>
          <a:p>
            <a:pPr rtl="1"/>
            <a:r>
              <a:rPr lang="ar" b="1">
                <a:solidFill>
                  <a:schemeClr val="accent3"/>
                </a:solidFill>
                <a:latin typeface="Sakkal Majalla" panose="02000000000000000000" pitchFamily="2" charset="-78"/>
                <a:cs typeface="Sakkal Majalla" panose="02000000000000000000" pitchFamily="2" charset="-78"/>
              </a:rPr>
              <a:t>إجابة السؤال 5أ: (تابع) جمع البيانات  </a:t>
            </a:r>
          </a:p>
          <a:p>
            <a:pPr rtl="1"/>
            <a:r>
              <a:rPr lang="ar" b="1">
                <a:latin typeface="Sakkal Majalla" panose="02000000000000000000" pitchFamily="2" charset="-78"/>
                <a:cs typeface="Sakkal Majalla" panose="02000000000000000000" pitchFamily="2" charset="-78"/>
              </a:rPr>
              <a:t>إعداد الاستبيان: </a:t>
            </a:r>
            <a:endParaRPr lang="fr-FR" b="1" dirty="0">
              <a:latin typeface="Sakkal Majalla" panose="02000000000000000000" pitchFamily="2" charset="-78"/>
              <a:cs typeface="Sakkal Majalla" panose="02000000000000000000" pitchFamily="2" charset="-78"/>
            </a:endParaRPr>
          </a:p>
          <a:p>
            <a:pPr lvl="0" rtl="1" eaLnBrk="0" fontAlgn="base" hangingPunct="0"/>
            <a:r>
              <a:rPr lang="ar" u="sng">
                <a:latin typeface="Sakkal Majalla" panose="02000000000000000000" pitchFamily="2" charset="-78"/>
                <a:cs typeface="Sakkal Majalla" panose="02000000000000000000" pitchFamily="2" charset="-78"/>
              </a:rPr>
              <a:t>المعايير</a:t>
            </a:r>
            <a:endParaRPr lang="fr-FR" u="sng" dirty="0">
              <a:latin typeface="Sakkal Majalla" panose="02000000000000000000" pitchFamily="2" charset="-78"/>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الخصائص الديموغرافية: العمر، الجندر.</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البيانات الطبية: العلامات والأعراض، ونتيجة المرض.</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التعرُّض: الصلة بين الحالات، الأنشطة.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المختبر (حالات مؤكدة، أم محتملة، أم مشتبه فيها).</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وأخيرًا، حالة التطعيم. </a:t>
            </a:r>
            <a:endParaRPr lang="fr-FR" dirty="0">
              <a:solidFill>
                <a:srgbClr val="10253F"/>
              </a:solidFill>
              <a:latin typeface="Sakkal Majalla" panose="02000000000000000000" pitchFamily="2" charset="-78"/>
              <a:ea typeface="Arial"/>
              <a:cs typeface="Sakkal Majalla" panose="02000000000000000000" pitchFamily="2" charset="-78"/>
            </a:endParaRPr>
          </a:p>
          <a:p>
            <a:pPr rtl="1"/>
            <a:endParaRPr lang="fr-FR" b="1" dirty="0">
              <a:solidFill>
                <a:schemeClr val="accent3"/>
              </a:solidFill>
              <a:latin typeface="Sakkal Majalla" panose="02000000000000000000" pitchFamily="2" charset="-78"/>
              <a:cs typeface="Sakkal Majalla" panose="02000000000000000000" pitchFamily="2" charset="-78"/>
            </a:endParaRPr>
          </a:p>
          <a:p>
            <a:pPr rtl="1" eaLnBrk="0" fontAlgn="base" hangingPunct="0"/>
            <a:r>
              <a:rPr lang="ar" u="sng">
                <a:latin typeface="Sakkal Majalla" panose="02000000000000000000" pitchFamily="2" charset="-78"/>
                <a:cs typeface="Sakkal Majalla" panose="02000000000000000000" pitchFamily="2" charset="-78"/>
              </a:rPr>
              <a:t>نوع الجنس أم الجندر؟  </a:t>
            </a:r>
            <a:endParaRPr lang="fr-FR" u="sng" dirty="0">
              <a:latin typeface="Sakkal Majalla" panose="02000000000000000000" pitchFamily="2" charset="-78"/>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نوع الجنس = الخصائص البيولوجية.</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الجندر = يُحدد الدور الاجتماعي والتفاعلات الاجتماعية.</a:t>
            </a:r>
            <a:endParaRPr lang="fr-FR" dirty="0">
              <a:solidFill>
                <a:srgbClr val="10253F"/>
              </a:solidFill>
              <a:latin typeface="Sakkal Majalla" panose="02000000000000000000" pitchFamily="2" charset="-78"/>
              <a:ea typeface="Arial"/>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440925" y="0"/>
            <a:ext cx="4567915"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(3)</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2190214065"/>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14587" y="1710085"/>
            <a:ext cx="11542426" cy="3178478"/>
          </a:xfrm>
          <a:prstGeom prst="rect">
            <a:avLst/>
          </a:prstGeom>
        </p:spPr>
        <p:txBody>
          <a:bodyPr rtlCol="1">
            <a:noAutofit/>
          </a:bodyPr>
          <a:lstStyle/>
          <a:p>
            <a:pPr rtl="1"/>
            <a:r>
              <a:rPr lang="ar" b="1">
                <a:solidFill>
                  <a:schemeClr val="accent3"/>
                </a:solidFill>
                <a:latin typeface="Sakkal Majalla" panose="02000000000000000000" pitchFamily="2" charset="-78"/>
                <a:cs typeface="Sakkal Majalla" panose="02000000000000000000" pitchFamily="2" charset="-78"/>
              </a:rPr>
              <a:t>إجابة السؤال 5ب: معدل الهجمات </a:t>
            </a:r>
            <a:endParaRPr lang="fr-FR" b="1" dirty="0">
              <a:solidFill>
                <a:schemeClr val="accent3"/>
              </a:solidFill>
              <a:latin typeface="Sakkal Majalla" panose="02000000000000000000" pitchFamily="2" charset="-78"/>
              <a:cs typeface="Sakkal Majalla" panose="02000000000000000000" pitchFamily="2" charset="-78"/>
            </a:endParaRPr>
          </a:p>
          <a:p>
            <a:pPr rtl="1"/>
            <a:r>
              <a:rPr lang="ar" b="1">
                <a:solidFill>
                  <a:schemeClr val="accent3"/>
                </a:solidFill>
                <a:latin typeface="Sakkal Majalla" panose="02000000000000000000" pitchFamily="2" charset="-78"/>
                <a:cs typeface="Sakkal Majalla" panose="02000000000000000000" pitchFamily="2" charset="-78"/>
              </a:rPr>
              <a:t>  </a:t>
            </a: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في تاريخ 1 أيار/ مايو: معدل الهجمات = 31/ 110 28%. </a:t>
            </a: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ar">
                <a:solidFill>
                  <a:srgbClr val="10253F"/>
                </a:solidFill>
                <a:latin typeface="Sakkal Majalla" panose="02000000000000000000" pitchFamily="2" charset="-78"/>
                <a:ea typeface="Arial"/>
                <a:cs typeface="Sakkal Majalla" panose="02000000000000000000" pitchFamily="2" charset="-78"/>
              </a:rPr>
              <a:t>لاحظ أن المقام غير مؤكد لأنه كان من الصعب حصر جميع الحاضرين نظرًا لأن الدعوة كانت مفتوحة لجميع القرويين. ولم يرغب البعض في أن يُسجل في القائمة. </a:t>
            </a:r>
            <a:endParaRPr lang="fr-FR" dirty="0">
              <a:solidFill>
                <a:srgbClr val="10253F"/>
              </a:solidFill>
              <a:latin typeface="Sakkal Majalla" panose="02000000000000000000" pitchFamily="2" charset="-78"/>
              <a:ea typeface="Arial"/>
              <a:cs typeface="Sakkal Majalla" panose="02000000000000000000" pitchFamily="2" charset="-78"/>
            </a:endParaRPr>
          </a:p>
          <a:p>
            <a:pPr marL="307975" lvl="1" indent="-307975" defTabSz="914400" rtl="1" eaLnBrk="0" fontAlgn="base"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endParaRPr lang="fr-FR" dirty="0">
              <a:solidFill>
                <a:srgbClr val="10253F"/>
              </a:solidFill>
              <a:latin typeface="Sakkal Majalla" panose="02000000000000000000" pitchFamily="2" charset="-78"/>
              <a:ea typeface="Arial"/>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440925" y="0"/>
            <a:ext cx="4567915"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(4)</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51319904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dirty="0">
                <a:latin typeface="Sakkal Majalla" panose="02000000000000000000" pitchFamily="2" charset="-78"/>
                <a:cs typeface="Sakkal Majalla" panose="02000000000000000000" pitchFamily="2" charset="-78"/>
              </a:rPr>
              <a:t>الحلقة 1: الإنذار</a:t>
            </a:r>
            <a:endParaRPr sz="36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302809"/>
            <a:ext cx="11542426" cy="644577"/>
          </a:xfrm>
          <a:prstGeom prst="rect">
            <a:avLst/>
          </a:prstGeom>
        </p:spPr>
        <p:txBody>
          <a:bodyPr rtlCol="1">
            <a:noAutofit/>
          </a:bodyPr>
          <a:lstStyle/>
          <a:p>
            <a:pPr rtl="1"/>
            <a:r>
              <a:rPr lang="ar" b="1" dirty="0">
                <a:solidFill>
                  <a:schemeClr val="accent3"/>
                </a:solidFill>
                <a:latin typeface="Sakkal Majalla" panose="02000000000000000000" pitchFamily="2" charset="-78"/>
                <a:cs typeface="Sakkal Majalla" panose="02000000000000000000" pitchFamily="2" charset="-78"/>
              </a:rPr>
              <a:t>إجابة السؤال 5ج: وصف توزّ</a:t>
            </a:r>
            <a:r>
              <a:rPr lang="ar-EG" b="1" dirty="0">
                <a:solidFill>
                  <a:schemeClr val="accent3"/>
                </a:solidFill>
                <a:latin typeface="Sakkal Majalla" panose="02000000000000000000" pitchFamily="2" charset="-78"/>
                <a:cs typeface="Sakkal Majalla" panose="02000000000000000000" pitchFamily="2" charset="-78"/>
              </a:rPr>
              <a:t>ُ</a:t>
            </a:r>
            <a:r>
              <a:rPr lang="ar" b="1" dirty="0">
                <a:solidFill>
                  <a:schemeClr val="accent3"/>
                </a:solidFill>
                <a:latin typeface="Sakkal Majalla" panose="02000000000000000000" pitchFamily="2" charset="-78"/>
                <a:cs typeface="Sakkal Majalla" panose="02000000000000000000" pitchFamily="2" charset="-78"/>
              </a:rPr>
              <a:t>ع الحالات حسب الزمان: المنحنى الوبائي </a:t>
            </a:r>
            <a:endParaRPr lang="fr-FR" b="1" dirty="0">
              <a:solidFill>
                <a:schemeClr val="accent3"/>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  </a:t>
            </a: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440925" y="0"/>
            <a:ext cx="4567915"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(5)</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2" name="Rectangle 1"/>
          <p:cNvSpPr/>
          <p:nvPr/>
        </p:nvSpPr>
        <p:spPr>
          <a:xfrm>
            <a:off x="1694460" y="6098662"/>
            <a:ext cx="6395803" cy="291298"/>
          </a:xfrm>
          <a:prstGeom prst="rect">
            <a:avLst/>
          </a:prstGeom>
        </p:spPr>
        <p:txBody>
          <a:bodyPr wrap="square" lIns="91440" tIns="45720" rIns="91440" bIns="45720" rtlCol="1" anchor="t">
            <a:spAutoFit/>
          </a:bodyPr>
          <a:lstStyle/>
          <a:p>
            <a:pPr>
              <a:lnSpc>
                <a:spcPct val="115000"/>
              </a:lnSpc>
              <a:tabLst>
                <a:tab pos="2884805" algn="l"/>
              </a:tabLst>
            </a:pPr>
            <a:r>
              <a:rPr lang="ar" sz="1200" dirty="0">
                <a:latin typeface="Source Sans Pro"/>
                <a:ea typeface="SimSun"/>
                <a:cs typeface="Times New Roman"/>
              </a:rPr>
              <a:t>الشكل 1: المنحنى الوبائي، حالات مُصابة بمرضٍ غير معروف، نيسان/ أبريل 2017. البيانات، 8 أيار/ مايو، 2017.</a:t>
            </a:r>
            <a:endParaRPr lang="fr-FR" sz="1200" dirty="0">
              <a:latin typeface="Calibri" panose="020F0502020204030204" pitchFamily="34" charset="0"/>
              <a:ea typeface="SimSun"/>
              <a:cs typeface="Times New Roman"/>
            </a:endParaRPr>
          </a:p>
        </p:txBody>
      </p:sp>
      <p:sp>
        <p:nvSpPr>
          <p:cNvPr id="3" name="Rectangle 2"/>
          <p:cNvSpPr/>
          <p:nvPr/>
        </p:nvSpPr>
        <p:spPr>
          <a:xfrm>
            <a:off x="7067402" y="3133640"/>
            <a:ext cx="4402112" cy="369332"/>
          </a:xfrm>
          <a:prstGeom prst="rect">
            <a:avLst/>
          </a:prstGeom>
        </p:spPr>
        <p:txBody>
          <a:bodyPr wrap="square" rtlCol="1">
            <a:spAutoFit/>
          </a:bodyPr>
          <a:lstStyle/>
          <a:p>
            <a:pPr rtl="1"/>
            <a:r>
              <a:rPr lang="ar">
                <a:latin typeface="Sakkal Majalla" panose="02000000000000000000" pitchFamily="2" charset="-78"/>
                <a:ea typeface="SimSun" panose="02010600030101010101" pitchFamily="2" charset="-122"/>
                <a:cs typeface="Sakkal Majalla" panose="02000000000000000000" pitchFamily="2" charset="-78"/>
              </a:rPr>
              <a:t>تفسير المنحنى الوبائي: </a:t>
            </a:r>
            <a:r>
              <a:rPr lang="ar" b="1">
                <a:latin typeface="Sakkal Majalla" panose="02000000000000000000" pitchFamily="2" charset="-78"/>
                <a:ea typeface="SimSun" panose="02010600030101010101" pitchFamily="2" charset="-122"/>
                <a:cs typeface="Sakkal Majalla" panose="02000000000000000000" pitchFamily="2" charset="-78"/>
              </a:rPr>
              <a:t>مصدر واحد للمرض ثم انتقاله بين البشر</a:t>
            </a:r>
            <a:endParaRPr lang="en-US" dirty="0">
              <a:latin typeface="Sakkal Majalla" panose="02000000000000000000" pitchFamily="2" charset="-78"/>
              <a:cs typeface="Sakkal Majalla" panose="02000000000000000000" pitchFamily="2" charset="-78"/>
            </a:endParaRPr>
          </a:p>
        </p:txBody>
      </p:sp>
      <p:pic>
        <p:nvPicPr>
          <p:cNvPr id="6" name="Picture 5">
            <a:extLst>
              <a:ext uri="{FF2B5EF4-FFF2-40B4-BE49-F238E27FC236}">
                <a16:creationId xmlns:a16="http://schemas.microsoft.com/office/drawing/2014/main" id="{1763E9BF-8A80-A35B-E620-F0016A837D09}"/>
              </a:ext>
            </a:extLst>
          </p:cNvPr>
          <p:cNvPicPr>
            <a:picLocks noChangeAspect="1"/>
          </p:cNvPicPr>
          <p:nvPr/>
        </p:nvPicPr>
        <p:blipFill>
          <a:blip r:embed="rId3"/>
          <a:stretch>
            <a:fillRect/>
          </a:stretch>
        </p:blipFill>
        <p:spPr>
          <a:xfrm>
            <a:off x="227725" y="1456280"/>
            <a:ext cx="5715875" cy="4525420"/>
          </a:xfrm>
          <a:prstGeom prst="rect">
            <a:avLst/>
          </a:prstGeom>
        </p:spPr>
      </p:pic>
    </p:spTree>
    <p:extLst>
      <p:ext uri="{BB962C8B-B14F-4D97-AF65-F5344CB8AC3E}">
        <p14:creationId xmlns:p14="http://schemas.microsoft.com/office/powerpoint/2010/main" val="664593575"/>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974361"/>
            <a:ext cx="11542426" cy="644577"/>
          </a:xfrm>
          <a:prstGeom prst="rect">
            <a:avLst/>
          </a:prstGeom>
        </p:spPr>
        <p:txBody>
          <a:bodyPr rtlCol="1">
            <a:noAutofit/>
          </a:bodyPr>
          <a:lstStyle/>
          <a:p>
            <a:pPr rtl="1"/>
            <a:r>
              <a:rPr lang="ar" b="1" dirty="0">
                <a:solidFill>
                  <a:schemeClr val="accent3"/>
                </a:solidFill>
                <a:latin typeface="Sakkal Majalla" panose="02000000000000000000" pitchFamily="2" charset="-78"/>
                <a:cs typeface="Sakkal Majalla" panose="02000000000000000000" pitchFamily="2" charset="-78"/>
              </a:rPr>
              <a:t>إجابة السؤال 5د: وصف خريطة التوزّ</a:t>
            </a:r>
            <a:r>
              <a:rPr lang="ar-EG" b="1" dirty="0">
                <a:solidFill>
                  <a:schemeClr val="accent3"/>
                </a:solidFill>
                <a:latin typeface="Sakkal Majalla" panose="02000000000000000000" pitchFamily="2" charset="-78"/>
                <a:cs typeface="Sakkal Majalla" panose="02000000000000000000" pitchFamily="2" charset="-78"/>
              </a:rPr>
              <a:t>ُ</a:t>
            </a:r>
            <a:r>
              <a:rPr lang="ar" b="1" dirty="0">
                <a:solidFill>
                  <a:schemeClr val="accent3"/>
                </a:solidFill>
                <a:latin typeface="Sakkal Majalla" panose="02000000000000000000" pitchFamily="2" charset="-78"/>
                <a:cs typeface="Sakkal Majalla" panose="02000000000000000000" pitchFamily="2" charset="-78"/>
              </a:rPr>
              <a:t>ع الجغرافي للحالات.</a:t>
            </a:r>
            <a:endParaRPr lang="en-US" b="1" dirty="0">
              <a:solidFill>
                <a:schemeClr val="accent3"/>
              </a:solidFill>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440925" y="3267"/>
            <a:ext cx="4567915" cy="584775"/>
          </a:xfrm>
          <a:prstGeom prst="rect">
            <a:avLst/>
          </a:prstGeom>
        </p:spPr>
        <p:txBody>
          <a:bodyPr wrap="none" rtlCol="1">
            <a:spAutoFit/>
          </a:bodyPr>
          <a:lstStyle/>
          <a:p>
            <a:pPr defTabSz="914400" rtl="1" hangingPunct="0">
              <a:lnSpc>
                <a:spcPct val="100000"/>
              </a:lnSpc>
            </a:pPr>
            <a:r>
              <a:rPr lang="ar" b="1">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(6)</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2" name="Rectangle 1"/>
          <p:cNvSpPr/>
          <p:nvPr/>
        </p:nvSpPr>
        <p:spPr>
          <a:xfrm>
            <a:off x="5254996" y="6353641"/>
            <a:ext cx="6395803" cy="292259"/>
          </a:xfrm>
          <a:prstGeom prst="rect">
            <a:avLst/>
          </a:prstGeom>
        </p:spPr>
        <p:txBody>
          <a:bodyPr wrap="square" lIns="91440" tIns="45720" rIns="91440" bIns="45720" rtlCol="1" anchor="t">
            <a:spAutoFit/>
          </a:bodyPr>
          <a:lstStyle/>
          <a:p>
            <a:pPr>
              <a:lnSpc>
                <a:spcPct val="115000"/>
              </a:lnSpc>
              <a:tabLst>
                <a:tab pos="2884805" algn="l"/>
              </a:tabLst>
            </a:pPr>
            <a:r>
              <a:rPr lang="ar" sz="1200" i="1" dirty="0"/>
              <a:t>الشكل 2: التوزّع الجغرافي للحالات المصابة بمرض غير معروف، نيسان/ أبريل 2017. البيانات، 8 أيار/ مايو، 2017.</a:t>
            </a:r>
            <a:endParaRPr lang="fr-FR" sz="1200" dirty="0">
              <a:latin typeface="Calibri" panose="020F0502020204030204" pitchFamily="34" charset="0"/>
              <a:ea typeface="SimSun" panose="02010600030101010101" pitchFamily="2" charset="-122"/>
              <a:cs typeface="Arial" panose="020B0604020202020204" pitchFamily="34" charset="0"/>
            </a:endParaRPr>
          </a:p>
        </p:txBody>
      </p:sp>
      <p:pic>
        <p:nvPicPr>
          <p:cNvPr id="6" name="Content Placeholder 3" descr="D:\OneDrive - World Health Organization\IEA2018\LiberiaCases2704.jpg">
            <a:extLst>
              <a:ext uri="{FF2B5EF4-FFF2-40B4-BE49-F238E27FC236}">
                <a16:creationId xmlns:a16="http://schemas.microsoft.com/office/drawing/2014/main" id="{8CE129A5-54F5-4181-8CA5-F016ADFBE1CE}"/>
              </a:ext>
            </a:extLst>
          </p:cNvPr>
          <p:cNvPicPr/>
          <p:nvPr/>
        </p:nvPicPr>
        <p:blipFill rotWithShape="1">
          <a:blip r:embed="rId3" cstate="print">
            <a:extLst>
              <a:ext uri="{28A0092B-C50C-407E-A947-70E740481C1C}">
                <a14:useLocalDpi xmlns:a14="http://schemas.microsoft.com/office/drawing/2010/main" val="0"/>
              </a:ext>
            </a:extLst>
          </a:blip>
          <a:srcRect t="6223"/>
          <a:stretch/>
        </p:blipFill>
        <p:spPr bwMode="auto">
          <a:xfrm>
            <a:off x="5008840" y="1296649"/>
            <a:ext cx="6888116" cy="5130842"/>
          </a:xfrm>
          <a:prstGeom prst="rect">
            <a:avLst/>
          </a:prstGeom>
          <a:noFill/>
          <a:ln>
            <a:noFill/>
          </a:ln>
          <a:effectLst/>
          <a:extLst>
            <a:ext uri="{53640926-AAD7-44D8-BBD7-CCE9431645EC}">
              <a14:shadowObscured xmlns:a14="http://schemas.microsoft.com/office/drawing/2010/main"/>
            </a:ext>
          </a:extLst>
        </p:spPr>
      </p:pic>
      <p:sp>
        <p:nvSpPr>
          <p:cNvPr id="3" name="Rectangle 2"/>
          <p:cNvSpPr/>
          <p:nvPr/>
        </p:nvSpPr>
        <p:spPr>
          <a:xfrm>
            <a:off x="373922" y="2184403"/>
            <a:ext cx="4327161" cy="3477875"/>
          </a:xfrm>
          <a:prstGeom prst="rect">
            <a:avLst/>
          </a:prstGeom>
        </p:spPr>
        <p:txBody>
          <a:bodyPr wrap="square" rtlCol="1">
            <a:spAutoFit/>
          </a:bodyPr>
          <a:lstStyle/>
          <a:p>
            <a:pPr marL="342900" indent="-342900" rtl="1">
              <a:buClr>
                <a:srgbClr val="65A000"/>
              </a:buClr>
              <a:buFont typeface="Arial" panose="020B0604020202020204" pitchFamily="34" charset="0"/>
              <a:buChar char="•"/>
            </a:pPr>
            <a:r>
              <a:rPr lang="ar" sz="2000" dirty="0">
                <a:latin typeface="Sakkal Majalla" panose="02000000000000000000" pitchFamily="2" charset="-78"/>
                <a:ea typeface="SimSun" panose="02010600030101010101" pitchFamily="2" charset="-122"/>
                <a:cs typeface="Sakkal Majalla" panose="02000000000000000000" pitchFamily="2" charset="-78"/>
              </a:rPr>
              <a:t>يجب أن يشير عنوان الخريطة إلى عدد الحالات الموصوفة، والتاريخ، والمعالم الرئيسية إن أمكن: السوق، والكنائس، والمدارس، والطرق، مما قد يساعد في فهم ما حدث.</a:t>
            </a:r>
          </a:p>
          <a:p>
            <a:pPr marL="342900" indent="-342900" rtl="1">
              <a:buClr>
                <a:srgbClr val="65A000"/>
              </a:buClr>
              <a:buFont typeface="Arial" panose="020B0604020202020204" pitchFamily="34" charset="0"/>
              <a:buChar char="•"/>
            </a:pPr>
            <a:endParaRPr lang="en-US" sz="2000" dirty="0">
              <a:latin typeface="Sakkal Majalla" panose="02000000000000000000" pitchFamily="2" charset="-78"/>
              <a:ea typeface="SimSun" panose="02010600030101010101" pitchFamily="2" charset="-122"/>
              <a:cs typeface="Sakkal Majalla" panose="02000000000000000000" pitchFamily="2" charset="-78"/>
            </a:endParaRPr>
          </a:p>
          <a:p>
            <a:pPr marL="342900" indent="-342900" rtl="1">
              <a:buClr>
                <a:srgbClr val="65A000"/>
              </a:buClr>
              <a:buFont typeface="Arial" panose="020B0604020202020204" pitchFamily="34" charset="0"/>
              <a:buChar char="•"/>
            </a:pPr>
            <a:r>
              <a:rPr lang="ar" sz="2000" dirty="0">
                <a:solidFill>
                  <a:schemeClr val="tx1"/>
                </a:solidFill>
                <a:latin typeface="Sakkal Majalla" panose="02000000000000000000" pitchFamily="2" charset="-78"/>
                <a:ea typeface="SimSun" panose="02010600030101010101" pitchFamily="2" charset="-122"/>
                <a:cs typeface="Sakkal Majalla" panose="02000000000000000000" pitchFamily="2" charset="-78"/>
              </a:rPr>
              <a:t>تتركز معظم الحالات في مكان واحد. نستطيع أن نرى أن هناك مدرستين. هذه معلومات مهمة لأن معظم هذه الحالات كانت لطلاب وكانوا يذهبون إلى المدرسة. والحالة الدالَّة كذلك كانت مُعلِّمة في إحدى هاتين المدرستين.  </a:t>
            </a:r>
            <a:endParaRPr lang="fr-FR" sz="2000" dirty="0">
              <a:solidFill>
                <a:schemeClr val="tx1"/>
              </a:solidFill>
              <a:latin typeface="Sakkal Majalla" panose="02000000000000000000" pitchFamily="2" charset="-78"/>
              <a:ea typeface="SimSun" panose="02010600030101010101" pitchFamily="2" charset="-122"/>
              <a:cs typeface="Sakkal Majalla" panose="02000000000000000000" pitchFamily="2" charset="-78"/>
            </a:endParaRPr>
          </a:p>
          <a:p>
            <a:pPr marL="342900" indent="-342900" rtl="1">
              <a:buClr>
                <a:srgbClr val="65A000"/>
              </a:buClr>
              <a:buFont typeface="Arial" panose="020B0604020202020204" pitchFamily="34" charset="0"/>
              <a:buChar char="•"/>
            </a:pPr>
            <a:endParaRPr lang="en-US" sz="2000" dirty="0">
              <a:latin typeface="Sakkal Majalla" panose="02000000000000000000" pitchFamily="2" charset="-78"/>
              <a:cs typeface="Sakkal Majalla" panose="02000000000000000000" pitchFamily="2" charset="-78"/>
            </a:endParaRPr>
          </a:p>
        </p:txBody>
      </p:sp>
      <p:sp>
        <p:nvSpPr>
          <p:cNvPr id="5" name="Rectangle 4">
            <a:extLst>
              <a:ext uri="{FF2B5EF4-FFF2-40B4-BE49-F238E27FC236}">
                <a16:creationId xmlns:a16="http://schemas.microsoft.com/office/drawing/2014/main" id="{DC3CE34D-A2F2-416A-AE74-6F37B67FD90A}"/>
              </a:ext>
            </a:extLst>
          </p:cNvPr>
          <p:cNvSpPr/>
          <p:nvPr/>
        </p:nvSpPr>
        <p:spPr>
          <a:xfrm>
            <a:off x="11275853" y="1527498"/>
            <a:ext cx="457200" cy="182880"/>
          </a:xfrm>
          <a:prstGeom prst="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ctr">
            <a:spAutoFit/>
          </a:bodyPr>
          <a:lstStyle/>
          <a:p>
            <a:pPr marL="0" marR="0" indent="0" algn="l" defTabSz="914400" rtl="1"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Calibri"/>
              <a:ea typeface="Calibri"/>
              <a:cs typeface="Calibri"/>
              <a:sym typeface="Calibri"/>
            </a:endParaRPr>
          </a:p>
        </p:txBody>
      </p:sp>
    </p:spTree>
    <p:extLst>
      <p:ext uri="{BB962C8B-B14F-4D97-AF65-F5344CB8AC3E}">
        <p14:creationId xmlns:p14="http://schemas.microsoft.com/office/powerpoint/2010/main" val="1071469396"/>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210844"/>
            <a:ext cx="11542426" cy="644577"/>
          </a:xfrm>
          <a:prstGeom prst="rect">
            <a:avLst/>
          </a:prstGeom>
        </p:spPr>
        <p:txBody>
          <a:bodyPr rtlCol="1">
            <a:noAutofit/>
          </a:bodyPr>
          <a:lstStyle/>
          <a:p>
            <a:pPr rtl="1"/>
            <a:r>
              <a:rPr lang="ar" b="1">
                <a:solidFill>
                  <a:schemeClr val="accent3"/>
                </a:solidFill>
                <a:latin typeface="Sakkal Majalla" panose="02000000000000000000" pitchFamily="2" charset="-78"/>
                <a:cs typeface="Sakkal Majalla" panose="02000000000000000000" pitchFamily="2" charset="-78"/>
              </a:rPr>
              <a:t>إجابة السؤال 5هـ: وصف الأشخاص</a:t>
            </a:r>
            <a:endParaRPr lang="en-US" b="1" dirty="0">
              <a:solidFill>
                <a:schemeClr val="accent3"/>
              </a:solidFill>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440925" y="0"/>
            <a:ext cx="4567915" cy="584775"/>
          </a:xfrm>
          <a:prstGeom prst="rect">
            <a:avLst/>
          </a:prstGeom>
        </p:spPr>
        <p:txBody>
          <a:bodyPr wrap="none" rtlCol="1">
            <a:spAutoFit/>
          </a:bodyPr>
          <a:lstStyle/>
          <a:p>
            <a:pPr defTabSz="914400" rtl="1" hangingPunct="0">
              <a:lnSpc>
                <a:spcPct val="100000"/>
              </a:lnSpc>
            </a:pPr>
            <a:r>
              <a:rPr lang="ar" b="1">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(7)</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434887" y="2256795"/>
            <a:ext cx="4946753" cy="2131353"/>
          </a:xfrm>
          <a:prstGeom prst="rect">
            <a:avLst/>
          </a:prstGeom>
        </p:spPr>
        <p:txBody>
          <a:bodyPr wrap="square" rtlCol="1">
            <a:spAutoFit/>
          </a:bodyPr>
          <a:lstStyle/>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EG" sz="2400" b="1" dirty="0">
                <a:solidFill>
                  <a:srgbClr val="00B050"/>
                </a:solidFill>
                <a:latin typeface="Sakkal Majalla" panose="02000000000000000000" pitchFamily="2" charset="-78"/>
                <a:ea typeface="Arial"/>
                <a:cs typeface="Sakkal Majalla" panose="02000000000000000000" pitchFamily="2" charset="-78"/>
                <a:sym typeface="Source Sans Pro Regular"/>
              </a:rPr>
              <a:t>أ) </a:t>
            </a:r>
            <a:r>
              <a:rPr lang="ar" sz="2400" b="1" dirty="0">
                <a:solidFill>
                  <a:srgbClr val="10253F"/>
                </a:solidFill>
                <a:latin typeface="Sakkal Majalla" panose="02000000000000000000" pitchFamily="2" charset="-78"/>
                <a:ea typeface="Arial"/>
                <a:cs typeface="Sakkal Majalla" panose="02000000000000000000" pitchFamily="2" charset="-78"/>
                <a:sym typeface="Source Sans Pro Regular"/>
              </a:rPr>
              <a:t>وخامة المرض/ النوبة: </a:t>
            </a:r>
            <a:endParaRPr lang="fr-FR" sz="2400" b="1" dirty="0">
              <a:solidFill>
                <a:srgbClr val="10253F"/>
              </a:solidFill>
              <a:latin typeface="Sakkal Majalla" panose="02000000000000000000" pitchFamily="2" charset="-78"/>
              <a:ea typeface="Arial"/>
              <a:cs typeface="Sakkal Majalla" panose="02000000000000000000" pitchFamily="2" charset="-78"/>
              <a:sym typeface="Source Sans Pro Regular"/>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احسب معدل إماتة الحالات: 42%</a:t>
            </a:r>
            <a:r>
              <a:rPr lang="ar-EG" sz="2400" dirty="0">
                <a:solidFill>
                  <a:srgbClr val="10253F"/>
                </a:solidFill>
                <a:latin typeface="Sakkal Majalla" panose="02000000000000000000" pitchFamily="2" charset="-78"/>
                <a:ea typeface="Arial"/>
                <a:cs typeface="Sakkal Majalla" panose="02000000000000000000" pitchFamily="2" charset="-78"/>
                <a:sym typeface="Source Sans Pro Regular"/>
              </a:rPr>
              <a:t>.</a:t>
            </a:r>
            <a:endParaRPr lang="fr-FR" sz="2400" dirty="0">
              <a:solidFill>
                <a:srgbClr val="10253F"/>
              </a:solidFill>
              <a:latin typeface="Sakkal Majalla" panose="02000000000000000000" pitchFamily="2" charset="-78"/>
              <a:ea typeface="Arial"/>
              <a:cs typeface="Sakkal Majalla" panose="02000000000000000000" pitchFamily="2" charset="-78"/>
              <a:sym typeface="Source Sans Pro Regular"/>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حدثت غالبية الوفيات خلال 24-48 ساعة من بدء ظهور المرض. </a:t>
            </a:r>
            <a:endParaRPr lang="fr-FR" sz="2400" dirty="0">
              <a:solidFill>
                <a:srgbClr val="10253F"/>
              </a:solidFill>
              <a:latin typeface="Sakkal Majalla" panose="02000000000000000000" pitchFamily="2" charset="-78"/>
              <a:ea typeface="Arial"/>
              <a:cs typeface="Sakkal Majalla" panose="02000000000000000000" pitchFamily="2" charset="-78"/>
              <a:sym typeface="Source Sans Pro Regular"/>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توزّ</a:t>
            </a:r>
            <a:r>
              <a:rPr lang="ar-EG" sz="2400" dirty="0">
                <a:solidFill>
                  <a:srgbClr val="10253F"/>
                </a:solidFill>
                <a:latin typeface="Sakkal Majalla" panose="02000000000000000000" pitchFamily="2" charset="-78"/>
                <a:ea typeface="Arial"/>
                <a:cs typeface="Sakkal Majalla" panose="02000000000000000000" pitchFamily="2" charset="-78"/>
                <a:sym typeface="Source Sans Pro Regular"/>
              </a:rPr>
              <a:t>ُ</a:t>
            </a: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ع عمر ونوع جنس المرضى الذين توفوا: </a:t>
            </a:r>
            <a:endParaRPr lang="fr-FR" sz="2400" dirty="0">
              <a:solidFill>
                <a:srgbClr val="10253F"/>
              </a:solidFill>
              <a:latin typeface="Sakkal Majalla" panose="02000000000000000000" pitchFamily="2" charset="-78"/>
              <a:ea typeface="Arial"/>
              <a:cs typeface="Sakkal Majalla" panose="02000000000000000000" pitchFamily="2" charset="-78"/>
              <a:sym typeface="Source Sans Pro Regular"/>
            </a:endParaRPr>
          </a:p>
        </p:txBody>
      </p:sp>
      <p:pic>
        <p:nvPicPr>
          <p:cNvPr id="5" name="Picture 4">
            <a:extLst>
              <a:ext uri="{FF2B5EF4-FFF2-40B4-BE49-F238E27FC236}">
                <a16:creationId xmlns:a16="http://schemas.microsoft.com/office/drawing/2014/main" id="{5E8782B1-7CA4-CE49-640E-D93975649A15}"/>
              </a:ext>
            </a:extLst>
          </p:cNvPr>
          <p:cNvPicPr>
            <a:picLocks noChangeAspect="1"/>
          </p:cNvPicPr>
          <p:nvPr/>
        </p:nvPicPr>
        <p:blipFill>
          <a:blip r:embed="rId3"/>
          <a:stretch>
            <a:fillRect/>
          </a:stretch>
        </p:blipFill>
        <p:spPr>
          <a:xfrm>
            <a:off x="5472123" y="1783829"/>
            <a:ext cx="6074081" cy="3748291"/>
          </a:xfrm>
          <a:prstGeom prst="rect">
            <a:avLst/>
          </a:prstGeom>
        </p:spPr>
      </p:pic>
    </p:spTree>
    <p:extLst>
      <p:ext uri="{BB962C8B-B14F-4D97-AF65-F5344CB8AC3E}">
        <p14:creationId xmlns:p14="http://schemas.microsoft.com/office/powerpoint/2010/main" val="4054118488"/>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974361"/>
            <a:ext cx="11542426" cy="644577"/>
          </a:xfrm>
          <a:prstGeom prst="rect">
            <a:avLst/>
          </a:prstGeom>
        </p:spPr>
        <p:txBody>
          <a:bodyPr rtlCol="1">
            <a:noAutofit/>
          </a:bodyPr>
          <a:lstStyle/>
          <a:p>
            <a:pPr rtl="1"/>
            <a:r>
              <a:rPr lang="ar" b="1">
                <a:solidFill>
                  <a:schemeClr val="accent3"/>
                </a:solidFill>
                <a:latin typeface="Sakkal Majalla" panose="02000000000000000000" pitchFamily="2" charset="-78"/>
                <a:cs typeface="Sakkal Majalla" panose="02000000000000000000" pitchFamily="2" charset="-78"/>
              </a:rPr>
              <a:t>إجابة السؤال 5هـ: (تابع) وصف الأشخاص</a:t>
            </a:r>
            <a:endParaRPr lang="en-US" b="1" dirty="0">
              <a:solidFill>
                <a:schemeClr val="accent3"/>
              </a:solidFill>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440925" y="0"/>
            <a:ext cx="4567915"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(8)</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227725" y="2008524"/>
            <a:ext cx="4946753" cy="2841804"/>
          </a:xfrm>
          <a:prstGeom prst="rect">
            <a:avLst/>
          </a:prstGeom>
        </p:spPr>
        <p:txBody>
          <a:bodyPr wrap="square" rtlCol="1">
            <a:spAutoFit/>
          </a:bodyPr>
          <a:lstStyle/>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EG" sz="2400" b="1" dirty="0">
                <a:solidFill>
                  <a:srgbClr val="00B050"/>
                </a:solidFill>
                <a:latin typeface="Sakkal Majalla" panose="02000000000000000000" pitchFamily="2" charset="-78"/>
                <a:ea typeface="Arial"/>
                <a:cs typeface="Sakkal Majalla" panose="02000000000000000000" pitchFamily="2" charset="-78"/>
              </a:rPr>
              <a:t>ب) </a:t>
            </a:r>
            <a:r>
              <a:rPr lang="ar" sz="2400" b="1" dirty="0">
                <a:solidFill>
                  <a:srgbClr val="10253F"/>
                </a:solidFill>
                <a:latin typeface="Sakkal Majalla" panose="02000000000000000000" pitchFamily="2" charset="-78"/>
                <a:ea typeface="Arial"/>
                <a:cs typeface="Sakkal Majalla" panose="02000000000000000000" pitchFamily="2" charset="-78"/>
              </a:rPr>
              <a:t>توزّ</a:t>
            </a:r>
            <a:r>
              <a:rPr lang="ar-EG" sz="2400" b="1" dirty="0">
                <a:solidFill>
                  <a:srgbClr val="10253F"/>
                </a:solidFill>
                <a:latin typeface="Sakkal Majalla" panose="02000000000000000000" pitchFamily="2" charset="-78"/>
                <a:ea typeface="Arial"/>
                <a:cs typeface="Sakkal Majalla" panose="02000000000000000000" pitchFamily="2" charset="-78"/>
              </a:rPr>
              <a:t>ُ</a:t>
            </a:r>
            <a:r>
              <a:rPr lang="ar" sz="2400" b="1" dirty="0">
                <a:solidFill>
                  <a:srgbClr val="10253F"/>
                </a:solidFill>
                <a:latin typeface="Sakkal Majalla" panose="02000000000000000000" pitchFamily="2" charset="-78"/>
                <a:ea typeface="Arial"/>
                <a:cs typeface="Sakkal Majalla" panose="02000000000000000000" pitchFamily="2" charset="-78"/>
              </a:rPr>
              <a:t>ع عمر الحالات: </a:t>
            </a:r>
            <a:endParaRPr lang="fr-FR" sz="2400" b="1" dirty="0">
              <a:solidFill>
                <a:srgbClr val="10253F"/>
              </a:solidFill>
              <a:latin typeface="Sakkal Majalla" panose="02000000000000000000" pitchFamily="2" charset="-78"/>
              <a:ea typeface="Arial"/>
              <a:cs typeface="Sakkal Majalla" panose="02000000000000000000" pitchFamily="2" charset="-78"/>
            </a:endParaRPr>
          </a:p>
          <a:p>
            <a:pPr rtl="1" fontAlgn="base"/>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الفئة العمرية: 10 أعوام - 62 عامًا </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العمر الوسيط: 23 عامًا </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تراوحت أعمار 68% من الحالات بين 10 أعوام و29 عامًا </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النسبة بين الجنسين (الذكور إلى الإناث) = 0.82</a:t>
            </a: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pic>
        <p:nvPicPr>
          <p:cNvPr id="2" name="Picture 1">
            <a:extLst>
              <a:ext uri="{FF2B5EF4-FFF2-40B4-BE49-F238E27FC236}">
                <a16:creationId xmlns:a16="http://schemas.microsoft.com/office/drawing/2014/main" id="{A1F62AE1-3C16-134E-05F4-A3CD97A4D444}"/>
              </a:ext>
            </a:extLst>
          </p:cNvPr>
          <p:cNvPicPr>
            <a:picLocks noChangeAspect="1"/>
          </p:cNvPicPr>
          <p:nvPr/>
        </p:nvPicPr>
        <p:blipFill>
          <a:blip r:embed="rId3"/>
          <a:stretch>
            <a:fillRect/>
          </a:stretch>
        </p:blipFill>
        <p:spPr>
          <a:xfrm>
            <a:off x="5352020" y="1381691"/>
            <a:ext cx="6612255" cy="4621916"/>
          </a:xfrm>
          <a:prstGeom prst="rect">
            <a:avLst/>
          </a:prstGeom>
        </p:spPr>
      </p:pic>
    </p:spTree>
    <p:extLst>
      <p:ext uri="{BB962C8B-B14F-4D97-AF65-F5344CB8AC3E}">
        <p14:creationId xmlns:p14="http://schemas.microsoft.com/office/powerpoint/2010/main" val="1911223998"/>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494676" y="963301"/>
            <a:ext cx="11542426" cy="644577"/>
          </a:xfrm>
          <a:prstGeom prst="rect">
            <a:avLst/>
          </a:prstGeom>
        </p:spPr>
        <p:txBody>
          <a:bodyPr rtlCol="1">
            <a:noAutofit/>
          </a:bodyPr>
          <a:lstStyle/>
          <a:p>
            <a:pPr rtl="1"/>
            <a:r>
              <a:rPr lang="ar" b="1" dirty="0">
                <a:solidFill>
                  <a:schemeClr val="accent3"/>
                </a:solidFill>
                <a:latin typeface="Sakkal Majalla" panose="02000000000000000000" pitchFamily="2" charset="-78"/>
                <a:cs typeface="Sakkal Majalla" panose="02000000000000000000" pitchFamily="2" charset="-78"/>
              </a:rPr>
              <a:t>إجابة السؤال 5هـ: (تابع) وصف الأشخاص</a:t>
            </a:r>
            <a:endParaRPr lang="en-US" b="1" dirty="0">
              <a:solidFill>
                <a:schemeClr val="accent3"/>
              </a:solidFill>
              <a:latin typeface="Sakkal Majalla" panose="02000000000000000000" pitchFamily="2" charset="-78"/>
              <a:cs typeface="Sakkal Majalla" panose="02000000000000000000" pitchFamily="2" charset="-78"/>
            </a:endParaRPr>
          </a:p>
          <a:p>
            <a:pPr rtl="1"/>
            <a:endParaRPr lang="en-US" b="1" dirty="0">
              <a:solidFill>
                <a:schemeClr val="accent3"/>
              </a:solidFill>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440925" y="0"/>
            <a:ext cx="4567915"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(9)</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227725" y="1327213"/>
            <a:ext cx="11269731" cy="1236236"/>
          </a:xfrm>
          <a:prstGeom prst="rect">
            <a:avLst/>
          </a:prstGeom>
        </p:spPr>
        <p:txBody>
          <a:bodyPr wrap="square" rtlCol="1">
            <a:spAutoFit/>
          </a:bodyPr>
          <a:lstStyle/>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EG" sz="2200" b="1" dirty="0">
                <a:solidFill>
                  <a:srgbClr val="00B050"/>
                </a:solidFill>
                <a:latin typeface="Sakkal Majalla" panose="02000000000000000000" pitchFamily="2" charset="-78"/>
                <a:ea typeface="Arial"/>
                <a:cs typeface="Sakkal Majalla" panose="02000000000000000000" pitchFamily="2" charset="-78"/>
              </a:rPr>
              <a:t>ج) </a:t>
            </a:r>
            <a:r>
              <a:rPr lang="ar" sz="2200" b="1" dirty="0">
                <a:solidFill>
                  <a:srgbClr val="10253F"/>
                </a:solidFill>
                <a:latin typeface="Sakkal Majalla" panose="02000000000000000000" pitchFamily="2" charset="-78"/>
                <a:ea typeface="Arial"/>
                <a:cs typeface="Sakkal Majalla" panose="02000000000000000000" pitchFamily="2" charset="-78"/>
              </a:rPr>
              <a:t>المهنة</a:t>
            </a:r>
            <a:endParaRPr lang="fr-FR" sz="2200" b="1" dirty="0">
              <a:solidFill>
                <a:srgbClr val="10253F"/>
              </a:solidFill>
              <a:latin typeface="Sakkal Majalla" panose="02000000000000000000" pitchFamily="2" charset="-78"/>
              <a:ea typeface="Arial"/>
              <a:cs typeface="Sakkal Majalla" panose="02000000000000000000" pitchFamily="2" charset="-78"/>
            </a:endParaRP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200" dirty="0">
                <a:solidFill>
                  <a:srgbClr val="10253F"/>
                </a:solidFill>
                <a:latin typeface="Sakkal Majalla" panose="02000000000000000000" pitchFamily="2" charset="-78"/>
                <a:ea typeface="Arial"/>
                <a:cs typeface="Sakkal Majalla" panose="02000000000000000000" pitchFamily="2" charset="-78"/>
              </a:rPr>
              <a:t>بالنسبة للثماني عشرة حالة، التي قُدمت معلومات بشأنها: 13 طالبًا، ورجلا أعمال، وربة منزل، وبَنَّاء، ومُعلِّمة. </a:t>
            </a: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EG" sz="2200" b="1" dirty="0">
                <a:solidFill>
                  <a:srgbClr val="00B050"/>
                </a:solidFill>
                <a:latin typeface="Sakkal Majalla" panose="02000000000000000000" pitchFamily="2" charset="-78"/>
                <a:ea typeface="Arial"/>
                <a:cs typeface="Sakkal Majalla" panose="02000000000000000000" pitchFamily="2" charset="-78"/>
              </a:rPr>
              <a:t>د) </a:t>
            </a:r>
            <a:r>
              <a:rPr lang="ar" sz="2200" b="1" dirty="0">
                <a:solidFill>
                  <a:srgbClr val="10253F"/>
                </a:solidFill>
                <a:latin typeface="Sakkal Majalla" panose="02000000000000000000" pitchFamily="2" charset="-78"/>
                <a:ea typeface="Arial"/>
                <a:cs typeface="Sakkal Majalla" panose="02000000000000000000" pitchFamily="2" charset="-78"/>
              </a:rPr>
              <a:t>وصف العلامات والأعراض التي ظهرت على الحالات: </a:t>
            </a:r>
            <a:endParaRPr lang="fr-FR" sz="2200" b="1" dirty="0">
              <a:solidFill>
                <a:srgbClr val="10253F"/>
              </a:solidFill>
              <a:latin typeface="Sakkal Majalla" panose="02000000000000000000" pitchFamily="2" charset="-78"/>
              <a:ea typeface="Arial"/>
              <a:cs typeface="Sakkal Majalla" panose="02000000000000000000" pitchFamily="2" charset="-78"/>
            </a:endParaRPr>
          </a:p>
        </p:txBody>
      </p:sp>
      <p:graphicFrame>
        <p:nvGraphicFramePr>
          <p:cNvPr id="2" name="Tableau 1"/>
          <p:cNvGraphicFramePr>
            <a:graphicFrameLocks noGrp="1"/>
          </p:cNvGraphicFramePr>
          <p:nvPr>
            <p:extLst>
              <p:ext uri="{D42A27DB-BD31-4B8C-83A1-F6EECF244321}">
                <p14:modId xmlns:p14="http://schemas.microsoft.com/office/powerpoint/2010/main" val="2566882325"/>
              </p:ext>
            </p:extLst>
          </p:nvPr>
        </p:nvGraphicFramePr>
        <p:xfrm>
          <a:off x="82281" y="3285948"/>
          <a:ext cx="5284501" cy="3507702"/>
        </p:xfrm>
        <a:graphic>
          <a:graphicData uri="http://schemas.openxmlformats.org/drawingml/2006/table">
            <a:tbl>
              <a:tblPr rtl="1" firstRow="1" firstCol="1" bandRow="1">
                <a:tableStyleId>{08FB837D-C827-4EFA-A057-4D05807E0F7C}</a:tableStyleId>
              </a:tblPr>
              <a:tblGrid>
                <a:gridCol w="2943467">
                  <a:extLst>
                    <a:ext uri="{9D8B030D-6E8A-4147-A177-3AD203B41FA5}">
                      <a16:colId xmlns:a16="http://schemas.microsoft.com/office/drawing/2014/main" val="20000"/>
                    </a:ext>
                  </a:extLst>
                </a:gridCol>
                <a:gridCol w="840236">
                  <a:extLst>
                    <a:ext uri="{9D8B030D-6E8A-4147-A177-3AD203B41FA5}">
                      <a16:colId xmlns:a16="http://schemas.microsoft.com/office/drawing/2014/main" val="20001"/>
                    </a:ext>
                  </a:extLst>
                </a:gridCol>
                <a:gridCol w="1500798">
                  <a:extLst>
                    <a:ext uri="{9D8B030D-6E8A-4147-A177-3AD203B41FA5}">
                      <a16:colId xmlns:a16="http://schemas.microsoft.com/office/drawing/2014/main" val="20002"/>
                    </a:ext>
                  </a:extLst>
                </a:gridCol>
              </a:tblGrid>
              <a:tr h="318882">
                <a:tc>
                  <a:txBody>
                    <a:bodyPr/>
                    <a:lstStyle/>
                    <a:p>
                      <a:pPr rtl="1">
                        <a:lnSpc>
                          <a:spcPct val="115000"/>
                        </a:lnSpc>
                        <a:spcAft>
                          <a:spcPts val="0"/>
                        </a:spcAft>
                      </a:pPr>
                      <a:r>
                        <a:rPr lang="ar" sz="1600" kern="1200">
                          <a:effectLst/>
                        </a:rPr>
                        <a:t>العلامات والأعراض</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tc>
                <a:tc>
                  <a:txBody>
                    <a:bodyPr/>
                    <a:lstStyle/>
                    <a:p>
                      <a:pPr rtl="1">
                        <a:lnSpc>
                          <a:spcPct val="115000"/>
                        </a:lnSpc>
                        <a:spcAft>
                          <a:spcPts val="0"/>
                        </a:spcAft>
                      </a:pPr>
                      <a:r>
                        <a:rPr lang="ar" sz="1600" kern="1200">
                          <a:effectLst/>
                        </a:rPr>
                        <a:t>الحالات</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51435" marR="51435" marT="25400" marB="25400" anchor="ctr"/>
                </a:tc>
                <a:tc>
                  <a:txBody>
                    <a:bodyPr/>
                    <a:lstStyle/>
                    <a:p>
                      <a:pPr rtl="1">
                        <a:lnSpc>
                          <a:spcPct val="115000"/>
                        </a:lnSpc>
                        <a:spcAft>
                          <a:spcPts val="0"/>
                        </a:spcAft>
                      </a:pPr>
                      <a:r>
                        <a:rPr lang="ar" sz="1600" kern="1200" dirty="0">
                          <a:effectLst/>
                        </a:rPr>
                        <a:t>النسبة المئوية </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51435" marR="51435" marT="25400" marB="25400" anchor="ctr"/>
                </a:tc>
                <a:extLst>
                  <a:ext uri="{0D108BD9-81ED-4DB2-BD59-A6C34878D82A}">
                    <a16:rowId xmlns:a16="http://schemas.microsoft.com/office/drawing/2014/main" val="10000"/>
                  </a:ext>
                </a:extLst>
              </a:tr>
              <a:tr h="318882">
                <a:tc>
                  <a:txBody>
                    <a:bodyPr/>
                    <a:lstStyle/>
                    <a:p>
                      <a:pPr marL="182880" rtl="1">
                        <a:lnSpc>
                          <a:spcPct val="115000"/>
                        </a:lnSpc>
                        <a:spcAft>
                          <a:spcPts val="0"/>
                        </a:spcAft>
                      </a:pPr>
                      <a:r>
                        <a:rPr lang="ar" sz="1600" kern="1200">
                          <a:effectLst/>
                        </a:rPr>
                        <a:t>ضعف عام</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28</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90%</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1"/>
                  </a:ext>
                </a:extLst>
              </a:tr>
              <a:tr h="318882">
                <a:tc>
                  <a:txBody>
                    <a:bodyPr/>
                    <a:lstStyle/>
                    <a:p>
                      <a:pPr marL="182880" rtl="1">
                        <a:lnSpc>
                          <a:spcPct val="115000"/>
                        </a:lnSpc>
                        <a:spcAft>
                          <a:spcPts val="0"/>
                        </a:spcAft>
                      </a:pPr>
                      <a:r>
                        <a:rPr lang="ar" sz="1600" kern="1200">
                          <a:effectLst/>
                        </a:rPr>
                        <a:t>أَلَم في البطن</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24</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77%</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2"/>
                  </a:ext>
                </a:extLst>
              </a:tr>
              <a:tr h="318882">
                <a:tc>
                  <a:txBody>
                    <a:bodyPr/>
                    <a:lstStyle/>
                    <a:p>
                      <a:pPr marL="182880" rtl="1">
                        <a:lnSpc>
                          <a:spcPct val="115000"/>
                        </a:lnSpc>
                        <a:spcAft>
                          <a:spcPts val="0"/>
                        </a:spcAft>
                      </a:pPr>
                      <a:r>
                        <a:rPr lang="ar" sz="1600" kern="1200" dirty="0">
                          <a:effectLst/>
                        </a:rPr>
                        <a:t>صداع</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22</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71%</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3"/>
                  </a:ext>
                </a:extLst>
              </a:tr>
              <a:tr h="318882">
                <a:tc>
                  <a:txBody>
                    <a:bodyPr/>
                    <a:lstStyle/>
                    <a:p>
                      <a:pPr marL="182880" rtl="1">
                        <a:lnSpc>
                          <a:spcPct val="115000"/>
                        </a:lnSpc>
                        <a:spcAft>
                          <a:spcPts val="0"/>
                        </a:spcAft>
                      </a:pPr>
                      <a:r>
                        <a:rPr lang="ar" sz="1600" kern="1200">
                          <a:effectLst/>
                        </a:rPr>
                        <a:t>قيء</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18</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58%</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4"/>
                  </a:ext>
                </a:extLst>
              </a:tr>
              <a:tr h="318882">
                <a:tc>
                  <a:txBody>
                    <a:bodyPr/>
                    <a:lstStyle/>
                    <a:p>
                      <a:pPr marL="182880" rtl="1">
                        <a:lnSpc>
                          <a:spcPct val="115000"/>
                        </a:lnSpc>
                        <a:spcAft>
                          <a:spcPts val="0"/>
                        </a:spcAft>
                      </a:pPr>
                      <a:r>
                        <a:rPr lang="ar" sz="1600" kern="1200">
                          <a:effectLst/>
                        </a:rPr>
                        <a:t>تشوش ذهني، وهياج</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16</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52%</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5"/>
                  </a:ext>
                </a:extLst>
              </a:tr>
              <a:tr h="318882">
                <a:tc>
                  <a:txBody>
                    <a:bodyPr/>
                    <a:lstStyle/>
                    <a:p>
                      <a:pPr marL="182880" rtl="1">
                        <a:lnSpc>
                          <a:spcPct val="115000"/>
                        </a:lnSpc>
                        <a:spcAft>
                          <a:spcPts val="0"/>
                        </a:spcAft>
                      </a:pPr>
                      <a:r>
                        <a:rPr lang="ar" sz="1600" kern="1200">
                          <a:effectLst/>
                        </a:rPr>
                        <a:t>إسهال</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15</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48%</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6"/>
                  </a:ext>
                </a:extLst>
              </a:tr>
              <a:tr h="318882">
                <a:tc>
                  <a:txBody>
                    <a:bodyPr/>
                    <a:lstStyle/>
                    <a:p>
                      <a:pPr marL="182880" rtl="1">
                        <a:lnSpc>
                          <a:spcPct val="115000"/>
                        </a:lnSpc>
                        <a:spcAft>
                          <a:spcPts val="0"/>
                        </a:spcAft>
                      </a:pPr>
                      <a:r>
                        <a:rPr lang="ar" sz="1600" kern="1200">
                          <a:effectLst/>
                        </a:rPr>
                        <a:t>أعراض تنفسية</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6</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19%</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7"/>
                  </a:ext>
                </a:extLst>
              </a:tr>
              <a:tr h="318882">
                <a:tc>
                  <a:txBody>
                    <a:bodyPr/>
                    <a:lstStyle/>
                    <a:p>
                      <a:pPr marL="182880" rtl="1">
                        <a:lnSpc>
                          <a:spcPct val="115000"/>
                        </a:lnSpc>
                        <a:spcAft>
                          <a:spcPts val="0"/>
                        </a:spcAft>
                      </a:pPr>
                      <a:r>
                        <a:rPr lang="ar" sz="1600" kern="1200">
                          <a:effectLst/>
                        </a:rPr>
                        <a:t>فُرفُرية/ كدمات</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6</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19%</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8"/>
                  </a:ext>
                </a:extLst>
              </a:tr>
              <a:tr h="318882">
                <a:tc>
                  <a:txBody>
                    <a:bodyPr/>
                    <a:lstStyle/>
                    <a:p>
                      <a:pPr marL="182880" rtl="1">
                        <a:lnSpc>
                          <a:spcPct val="115000"/>
                        </a:lnSpc>
                        <a:spcAft>
                          <a:spcPts val="0"/>
                        </a:spcAft>
                      </a:pPr>
                      <a:r>
                        <a:rPr lang="ar" sz="1600" kern="1200" dirty="0">
                          <a:effectLst/>
                        </a:rPr>
                        <a:t>الحُمّ</a:t>
                      </a:r>
                      <a:r>
                        <a:rPr lang="ar-EG" sz="1600" kern="1200" dirty="0">
                          <a:effectLst/>
                        </a:rPr>
                        <a:t>َ</a:t>
                      </a:r>
                      <a:r>
                        <a:rPr lang="ar" sz="1600" kern="1200" dirty="0">
                          <a:effectLst/>
                        </a:rPr>
                        <a:t>ى</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6</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19%</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09"/>
                  </a:ext>
                </a:extLst>
              </a:tr>
              <a:tr h="318882">
                <a:tc>
                  <a:txBody>
                    <a:bodyPr/>
                    <a:lstStyle/>
                    <a:p>
                      <a:pPr marL="182880" rtl="1">
                        <a:lnSpc>
                          <a:spcPct val="115000"/>
                        </a:lnSpc>
                        <a:spcAft>
                          <a:spcPts val="0"/>
                        </a:spcAft>
                      </a:pPr>
                      <a:r>
                        <a:rPr lang="ar" sz="1600" kern="1200">
                          <a:effectLst/>
                        </a:rPr>
                        <a:t>ألم في الصدر</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a:effectLst/>
                        </a:rPr>
                        <a:t>5</a:t>
                      </a:r>
                      <a:endParaRPr lang="fr-FR" sz="160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tc>
                  <a:txBody>
                    <a:bodyPr/>
                    <a:lstStyle/>
                    <a:p>
                      <a:pPr marL="182880" algn="ctr" rtl="1">
                        <a:lnSpc>
                          <a:spcPct val="115000"/>
                        </a:lnSpc>
                        <a:spcAft>
                          <a:spcPts val="0"/>
                        </a:spcAft>
                      </a:pPr>
                      <a:r>
                        <a:rPr lang="ar" sz="1600" kern="1200" dirty="0">
                          <a:effectLst/>
                        </a:rPr>
                        <a:t>16%</a:t>
                      </a:r>
                      <a:endParaRPr lang="fr-FR" sz="1600" dirty="0">
                        <a:effectLst/>
                        <a:latin typeface="Calibri" panose="020F0502020204030204" pitchFamily="34" charset="0"/>
                        <a:ea typeface="SimSun" panose="02010600030101010101" pitchFamily="2" charset="-122"/>
                        <a:cs typeface="Arial" panose="020B0604020202020204" pitchFamily="34" charset="0"/>
                      </a:endParaRPr>
                    </a:p>
                  </a:txBody>
                  <a:tcPr marL="38735" marR="38735" marT="9525" marB="0" anchor="ctr">
                    <a:solidFill>
                      <a:schemeClr val="accent6">
                        <a:lumMod val="20000"/>
                        <a:lumOff val="80000"/>
                      </a:schemeClr>
                    </a:solidFill>
                  </a:tcPr>
                </a:tc>
                <a:extLst>
                  <a:ext uri="{0D108BD9-81ED-4DB2-BD59-A6C34878D82A}">
                    <a16:rowId xmlns:a16="http://schemas.microsoft.com/office/drawing/2014/main" val="10010"/>
                  </a:ext>
                </a:extLst>
              </a:tr>
            </a:tbl>
          </a:graphicData>
        </a:graphic>
      </p:graphicFrame>
      <p:sp>
        <p:nvSpPr>
          <p:cNvPr id="5" name="Rectangle 4"/>
          <p:cNvSpPr/>
          <p:nvPr/>
        </p:nvSpPr>
        <p:spPr>
          <a:xfrm>
            <a:off x="-5074" y="2927361"/>
            <a:ext cx="6096000" cy="340093"/>
          </a:xfrm>
          <a:prstGeom prst="rect">
            <a:avLst/>
          </a:prstGeom>
        </p:spPr>
        <p:txBody>
          <a:bodyPr rtlCol="1">
            <a:spAutoFit/>
          </a:bodyPr>
          <a:lstStyle/>
          <a:p>
            <a:pPr rtl="1">
              <a:lnSpc>
                <a:spcPct val="115000"/>
              </a:lnSpc>
            </a:pPr>
            <a:r>
              <a:rPr lang="ar" sz="1400" i="1" dirty="0">
                <a:latin typeface="Sakkal Majalla" panose="02000000000000000000" pitchFamily="2" charset="-78"/>
                <a:ea typeface="SimSun" panose="02010600030101010101" pitchFamily="2" charset="-122"/>
                <a:cs typeface="Sakkal Majalla" panose="02000000000000000000" pitchFamily="2" charset="-78"/>
              </a:rPr>
              <a:t>الجدول 1: العلامات والأعراض، فاشية مرض غير معروف، 26 نيسان/ أبريل.</a:t>
            </a:r>
            <a:endParaRPr lang="fr-FR" sz="1400" i="1" dirty="0">
              <a:latin typeface="Sakkal Majalla" panose="02000000000000000000" pitchFamily="2" charset="-78"/>
              <a:ea typeface="SimSun" panose="02010600030101010101" pitchFamily="2" charset="-122"/>
              <a:cs typeface="Sakkal Majalla" panose="02000000000000000000" pitchFamily="2" charset="-78"/>
            </a:endParaRPr>
          </a:p>
        </p:txBody>
      </p:sp>
      <p:pic>
        <p:nvPicPr>
          <p:cNvPr id="6" name="Picture 5">
            <a:extLst>
              <a:ext uri="{FF2B5EF4-FFF2-40B4-BE49-F238E27FC236}">
                <a16:creationId xmlns:a16="http://schemas.microsoft.com/office/drawing/2014/main" id="{2CE8E7E4-2BFF-3526-7DF1-EBD7764F2C6A}"/>
              </a:ext>
            </a:extLst>
          </p:cNvPr>
          <p:cNvPicPr>
            <a:picLocks noChangeAspect="1"/>
          </p:cNvPicPr>
          <p:nvPr/>
        </p:nvPicPr>
        <p:blipFill>
          <a:blip r:embed="rId3"/>
          <a:stretch>
            <a:fillRect/>
          </a:stretch>
        </p:blipFill>
        <p:spPr>
          <a:xfrm>
            <a:off x="6457741" y="2767948"/>
            <a:ext cx="5452319" cy="3267091"/>
          </a:xfrm>
          <a:prstGeom prst="rect">
            <a:avLst/>
          </a:prstGeom>
        </p:spPr>
      </p:pic>
    </p:spTree>
    <p:extLst>
      <p:ext uri="{BB962C8B-B14F-4D97-AF65-F5344CB8AC3E}">
        <p14:creationId xmlns:p14="http://schemas.microsoft.com/office/powerpoint/2010/main" val="3302300541"/>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501839" y="0"/>
            <a:ext cx="4734627"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(10)</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227725" y="907758"/>
            <a:ext cx="4778991" cy="3695884"/>
          </a:xfrm>
          <a:prstGeom prst="rect">
            <a:avLst/>
          </a:prstGeom>
        </p:spPr>
        <p:txBody>
          <a:bodyPr wrap="square" rtlCol="1">
            <a:spAutoFit/>
          </a:bodyPr>
          <a:lstStyle/>
          <a:p>
            <a:pPr rtl="1"/>
            <a:r>
              <a:rPr lang="ar" sz="2400" b="1" dirty="0">
                <a:solidFill>
                  <a:schemeClr val="accent3"/>
                </a:solidFill>
                <a:latin typeface="Sakkal Majalla" panose="02000000000000000000" pitchFamily="2" charset="-78"/>
                <a:cs typeface="Sakkal Majalla" panose="02000000000000000000" pitchFamily="2" charset="-78"/>
              </a:rPr>
              <a:t>مزيدٌ من التحليلات التي يمكن إجراؤها للمساعدة في الاستقصاء: </a:t>
            </a:r>
            <a:endParaRPr lang="fr-FR" sz="2400" b="1" dirty="0">
              <a:solidFill>
                <a:schemeClr val="accent3"/>
              </a:solidFill>
              <a:latin typeface="Sakkal Majalla" panose="02000000000000000000" pitchFamily="2" charset="-78"/>
              <a:cs typeface="Sakkal Majalla" panose="02000000000000000000" pitchFamily="2" charset="-78"/>
            </a:endParaRPr>
          </a:p>
          <a:p>
            <a:pPr rtl="1"/>
            <a:endParaRPr lang="en-US" sz="2400" b="1" dirty="0">
              <a:solidFill>
                <a:schemeClr val="tx1"/>
              </a:solidFill>
              <a:latin typeface="Sakkal Majalla" panose="02000000000000000000" pitchFamily="2" charset="-78"/>
              <a:cs typeface="Sakkal Majalla" panose="02000000000000000000" pitchFamily="2" charset="-78"/>
            </a:endParaRPr>
          </a:p>
          <a:p>
            <a:pPr rtl="1"/>
            <a:endParaRPr lang="en-US" sz="2400" b="1" dirty="0">
              <a:solidFill>
                <a:schemeClr val="tx1"/>
              </a:solidFill>
              <a:latin typeface="Sakkal Majalla" panose="02000000000000000000" pitchFamily="2" charset="-78"/>
              <a:cs typeface="Sakkal Majalla" panose="02000000000000000000" pitchFamily="2" charset="-78"/>
            </a:endParaRPr>
          </a:p>
          <a:p>
            <a:pPr rtl="1"/>
            <a:r>
              <a:rPr lang="ar" sz="2400" b="1" dirty="0">
                <a:solidFill>
                  <a:schemeClr val="tx1"/>
                </a:solidFill>
                <a:latin typeface="Sakkal Majalla" panose="02000000000000000000" pitchFamily="2" charset="-78"/>
                <a:cs typeface="Sakkal Majalla" panose="02000000000000000000" pitchFamily="2" charset="-78"/>
              </a:rPr>
              <a:t>فترات الحضانة </a:t>
            </a:r>
            <a:endParaRPr lang="en-US" sz="2200" dirty="0">
              <a:solidFill>
                <a:srgbClr val="10253F"/>
              </a:solidFill>
              <a:latin typeface="Sakkal Majalla" panose="02000000000000000000" pitchFamily="2" charset="-78"/>
              <a:ea typeface="Arial"/>
              <a:cs typeface="Sakkal Majalla" panose="02000000000000000000" pitchFamily="2" charset="-78"/>
            </a:endParaRP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200" dirty="0">
                <a:solidFill>
                  <a:srgbClr val="10253F"/>
                </a:solidFill>
                <a:latin typeface="Sakkal Majalla" panose="02000000000000000000" pitchFamily="2" charset="-78"/>
                <a:ea typeface="Arial"/>
                <a:cs typeface="Sakkal Majalla" panose="02000000000000000000" pitchFamily="2" charset="-78"/>
              </a:rPr>
              <a:t>بالنظر إلى أن تعرض المرضى المحتمل للعامل المُسبب للمرض قد حدث </a:t>
            </a:r>
            <a:r>
              <a:rPr lang="ar-EG" sz="2200" dirty="0">
                <a:solidFill>
                  <a:srgbClr val="10253F"/>
                </a:solidFill>
                <a:latin typeface="Sakkal Majalla" panose="02000000000000000000" pitchFamily="2" charset="-78"/>
                <a:ea typeface="Arial"/>
                <a:cs typeface="Sakkal Majalla" panose="02000000000000000000" pitchFamily="2" charset="-78"/>
              </a:rPr>
              <a:t>في </a:t>
            </a:r>
            <a:r>
              <a:rPr lang="ar" sz="2200" dirty="0">
                <a:solidFill>
                  <a:srgbClr val="10253F"/>
                </a:solidFill>
                <a:latin typeface="Sakkal Majalla" panose="02000000000000000000" pitchFamily="2" charset="-78"/>
                <a:ea typeface="Arial"/>
                <a:cs typeface="Sakkal Majalla" panose="02000000000000000000" pitchFamily="2" charset="-78"/>
              </a:rPr>
              <a:t>أثناء الجنازة التي أقيمت في 22 نيسان/ أبريل 2017، فإن فترة الحضانة كانت من 0 إلى 9 أيام مع حدوث الذروة في اليوم 1 واليوم 2 (67٪ من الحالات). </a:t>
            </a:r>
            <a:endParaRPr lang="fr-FR" sz="2200" dirty="0">
              <a:solidFill>
                <a:srgbClr val="10253F"/>
              </a:solidFill>
              <a:latin typeface="Sakkal Majalla" panose="02000000000000000000" pitchFamily="2" charset="-78"/>
              <a:ea typeface="Arial"/>
              <a:cs typeface="Sakkal Majalla" panose="02000000000000000000" pitchFamily="2" charset="-78"/>
            </a:endParaRPr>
          </a:p>
        </p:txBody>
      </p:sp>
      <p:graphicFrame>
        <p:nvGraphicFramePr>
          <p:cNvPr id="9" name="Chart 16"/>
          <p:cNvGraphicFramePr/>
          <p:nvPr>
            <p:extLst>
              <p:ext uri="{D42A27DB-BD31-4B8C-83A1-F6EECF244321}">
                <p14:modId xmlns:p14="http://schemas.microsoft.com/office/powerpoint/2010/main" val="3881353622"/>
              </p:ext>
            </p:extLst>
          </p:nvPr>
        </p:nvGraphicFramePr>
        <p:xfrm>
          <a:off x="5236466" y="1465288"/>
          <a:ext cx="6590773" cy="3927423"/>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4242788" y="5292325"/>
            <a:ext cx="7714937" cy="410882"/>
          </a:xfrm>
          <a:prstGeom prst="rect">
            <a:avLst/>
          </a:prstGeom>
        </p:spPr>
        <p:txBody>
          <a:bodyPr wrap="square" lIns="91440" tIns="45720" rIns="91440" bIns="45720" rtlCol="1" anchor="t">
            <a:spAutoFit/>
          </a:bodyPr>
          <a:lstStyle/>
          <a:p>
            <a:pPr>
              <a:lnSpc>
                <a:spcPct val="115000"/>
              </a:lnSpc>
            </a:pPr>
            <a:r>
              <a:rPr lang="ar-EG" i="1" dirty="0">
                <a:latin typeface="Sakkal Majalla"/>
                <a:cs typeface="Sakkal Majalla"/>
              </a:rPr>
              <a:t>الشكل3: </a:t>
            </a:r>
            <a:r>
              <a:rPr i="1" dirty="0" err="1">
                <a:latin typeface="Sakkal Majalla"/>
                <a:cs typeface="Sakkal Majalla"/>
              </a:rPr>
              <a:t>توزّ</a:t>
            </a:r>
            <a:r>
              <a:rPr lang="ar-EG" i="1" dirty="0">
                <a:latin typeface="Sakkal Majalla"/>
                <a:cs typeface="Sakkal Majalla"/>
              </a:rPr>
              <a:t>ُ</a:t>
            </a:r>
            <a:r>
              <a:rPr i="1" dirty="0">
                <a:latin typeface="Sakkal Majalla"/>
                <a:cs typeface="Sakkal Majalla"/>
              </a:rPr>
              <a:t>ع </a:t>
            </a:r>
            <a:r>
              <a:rPr i="1" dirty="0" err="1">
                <a:latin typeface="Sakkal Majalla"/>
                <a:cs typeface="Sakkal Majalla"/>
              </a:rPr>
              <a:t>الحالات</a:t>
            </a:r>
            <a:r>
              <a:rPr i="1" dirty="0">
                <a:latin typeface="Sakkal Majalla"/>
                <a:cs typeface="Sakkal Majalla"/>
              </a:rPr>
              <a:t> </a:t>
            </a:r>
            <a:r>
              <a:rPr i="1" dirty="0" err="1">
                <a:latin typeface="Sakkal Majalla"/>
                <a:cs typeface="Sakkal Majalla"/>
              </a:rPr>
              <a:t>من</a:t>
            </a:r>
            <a:r>
              <a:rPr i="1" dirty="0">
                <a:latin typeface="Sakkal Majalla"/>
                <a:cs typeface="Sakkal Majalla"/>
              </a:rPr>
              <a:t> </a:t>
            </a:r>
            <a:r>
              <a:rPr i="1" dirty="0" err="1">
                <a:latin typeface="Sakkal Majalla"/>
                <a:cs typeface="Sakkal Majalla"/>
              </a:rPr>
              <a:t>التعرُّض</a:t>
            </a:r>
            <a:r>
              <a:rPr i="1" dirty="0">
                <a:latin typeface="Sakkal Majalla"/>
                <a:cs typeface="Sakkal Majalla"/>
              </a:rPr>
              <a:t> </a:t>
            </a:r>
            <a:r>
              <a:rPr i="1" dirty="0" err="1">
                <a:latin typeface="Sakkal Majalla"/>
                <a:cs typeface="Sakkal Majalla"/>
              </a:rPr>
              <a:t>إلى</a:t>
            </a:r>
            <a:r>
              <a:rPr i="1" dirty="0">
                <a:latin typeface="Sakkal Majalla"/>
                <a:cs typeface="Sakkal Majalla"/>
              </a:rPr>
              <a:t> </a:t>
            </a:r>
            <a:r>
              <a:rPr i="1" dirty="0" err="1">
                <a:latin typeface="Sakkal Majalla"/>
                <a:cs typeface="Sakkal Majalla"/>
              </a:rPr>
              <a:t>الجنازة</a:t>
            </a:r>
            <a:r>
              <a:rPr i="1" dirty="0">
                <a:latin typeface="Sakkal Majalla"/>
                <a:cs typeface="Sakkal Majalla"/>
              </a:rPr>
              <a:t> </a:t>
            </a:r>
            <a:r>
              <a:rPr i="1" dirty="0" err="1">
                <a:latin typeface="Sakkal Majalla"/>
                <a:cs typeface="Sakkal Majalla"/>
              </a:rPr>
              <a:t>إلى</a:t>
            </a:r>
            <a:r>
              <a:rPr i="1" dirty="0">
                <a:latin typeface="Sakkal Majalla"/>
                <a:cs typeface="Sakkal Majalla"/>
              </a:rPr>
              <a:t> </a:t>
            </a:r>
            <a:r>
              <a:rPr i="1" dirty="0" err="1">
                <a:latin typeface="Sakkal Majalla"/>
                <a:cs typeface="Sakkal Majalla"/>
              </a:rPr>
              <a:t>بداية</a:t>
            </a:r>
            <a:r>
              <a:rPr i="1" dirty="0">
                <a:latin typeface="Sakkal Majalla"/>
                <a:cs typeface="Sakkal Majalla"/>
              </a:rPr>
              <a:t> </a:t>
            </a:r>
            <a:r>
              <a:rPr i="1" dirty="0" err="1">
                <a:latin typeface="Sakkal Majalla"/>
                <a:cs typeface="Sakkal Majalla"/>
              </a:rPr>
              <a:t>حدوث</a:t>
            </a:r>
            <a:r>
              <a:rPr i="1" dirty="0">
                <a:latin typeface="Sakkal Majalla"/>
                <a:cs typeface="Sakkal Majalla"/>
              </a:rPr>
              <a:t> </a:t>
            </a:r>
            <a:r>
              <a:rPr i="1" dirty="0" err="1">
                <a:latin typeface="Sakkal Majalla"/>
                <a:cs typeface="Sakkal Majalla"/>
              </a:rPr>
              <a:t>الاعتلال</a:t>
            </a:r>
            <a:r>
              <a:rPr i="1" dirty="0">
                <a:latin typeface="Sakkal Majalla"/>
                <a:cs typeface="Sakkal Majalla"/>
              </a:rPr>
              <a:t>، </a:t>
            </a:r>
            <a:r>
              <a:rPr i="1" dirty="0" err="1">
                <a:latin typeface="Sakkal Majalla"/>
                <a:cs typeface="Sakkal Majalla"/>
              </a:rPr>
              <a:t>فاشية</a:t>
            </a:r>
            <a:r>
              <a:rPr i="1" dirty="0">
                <a:latin typeface="Sakkal Majalla"/>
                <a:cs typeface="Sakkal Majalla"/>
              </a:rPr>
              <a:t> </a:t>
            </a:r>
            <a:r>
              <a:rPr i="1" dirty="0" err="1">
                <a:latin typeface="Sakkal Majalla"/>
                <a:cs typeface="Sakkal Majalla"/>
              </a:rPr>
              <a:t>مرض</a:t>
            </a:r>
            <a:r>
              <a:rPr i="1" dirty="0">
                <a:latin typeface="Sakkal Majalla"/>
                <a:cs typeface="Sakkal Majalla"/>
              </a:rPr>
              <a:t> </a:t>
            </a:r>
            <a:r>
              <a:rPr i="1" dirty="0" err="1">
                <a:latin typeface="Sakkal Majalla"/>
                <a:cs typeface="Sakkal Majalla"/>
              </a:rPr>
              <a:t>غير</a:t>
            </a:r>
            <a:r>
              <a:rPr i="1" dirty="0">
                <a:latin typeface="Sakkal Majalla"/>
                <a:cs typeface="Sakkal Majalla"/>
              </a:rPr>
              <a:t> </a:t>
            </a:r>
            <a:r>
              <a:rPr i="1" dirty="0" err="1">
                <a:latin typeface="Sakkal Majalla"/>
                <a:cs typeface="Sakkal Majalla"/>
              </a:rPr>
              <a:t>معروف</a:t>
            </a:r>
            <a:r>
              <a:rPr i="1" dirty="0">
                <a:latin typeface="Sakkal Majalla"/>
                <a:cs typeface="Sakkal Majalla"/>
              </a:rPr>
              <a:t>،</a:t>
            </a:r>
            <a:r>
              <a:rPr lang="ar-EG" i="1" dirty="0">
                <a:latin typeface="Sakkal Majalla"/>
                <a:cs typeface="Sakkal Majalla"/>
              </a:rPr>
              <a:t>8 </a:t>
            </a:r>
            <a:r>
              <a:rPr i="1" dirty="0" err="1">
                <a:latin typeface="Sakkal Majalla"/>
                <a:cs typeface="Sakkal Majalla"/>
              </a:rPr>
              <a:t>أيار</a:t>
            </a:r>
            <a:r>
              <a:rPr i="1" dirty="0">
                <a:latin typeface="Sakkal Majalla"/>
                <a:cs typeface="Sakkal Majalla"/>
              </a:rPr>
              <a:t>/ </a:t>
            </a:r>
            <a:r>
              <a:rPr i="1" dirty="0" err="1">
                <a:latin typeface="Sakkal Majalla"/>
                <a:cs typeface="Sakkal Majalla"/>
              </a:rPr>
              <a:t>مايو</a:t>
            </a:r>
            <a:r>
              <a:rPr i="1" dirty="0">
                <a:latin typeface="Sakkal Majalla"/>
                <a:cs typeface="Sakkal Majalla"/>
              </a:rPr>
              <a:t>.</a:t>
            </a:r>
            <a:r>
              <a:rPr lang="fr-FR" i="1" dirty="0">
                <a:latin typeface="Sakkal Majalla"/>
                <a:cs typeface="Sakkal Majalla"/>
              </a:rPr>
              <a:t> </a:t>
            </a:r>
            <a:endParaRPr lang="fr-FR" sz="1100" i="1" dirty="0">
              <a:latin typeface="Sakkal Majalla" panose="02000000000000000000" pitchFamily="2" charset="-78"/>
              <a:ea typeface="SimSun" panose="02010600030101010101" pitchFamily="2" charset="-122"/>
              <a:cs typeface="Sakkal Majalla" panose="02000000000000000000" pitchFamily="2" charset="-78"/>
            </a:endParaRPr>
          </a:p>
        </p:txBody>
      </p:sp>
    </p:spTree>
    <p:extLst>
      <p:ext uri="{BB962C8B-B14F-4D97-AF65-F5344CB8AC3E}">
        <p14:creationId xmlns:p14="http://schemas.microsoft.com/office/powerpoint/2010/main" val="4012503670"/>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501839" y="0"/>
            <a:ext cx="4734627"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Source Sans Pro Bold"/>
              </a:rPr>
              <a:t>استخلاص المعلومات من الحلقة 5 (11)</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500254" y="1551172"/>
            <a:ext cx="11274778" cy="4170372"/>
          </a:xfrm>
          <a:prstGeom prst="rect">
            <a:avLst/>
          </a:prstGeom>
        </p:spPr>
        <p:txBody>
          <a:bodyPr wrap="square" rtlCol="1">
            <a:spAutoFit/>
          </a:bodyPr>
          <a:lstStyle/>
          <a:p>
            <a:pPr rtl="1"/>
            <a:r>
              <a:rPr lang="ar" sz="2400" b="1" dirty="0">
                <a:solidFill>
                  <a:schemeClr val="accent3"/>
                </a:solidFill>
                <a:latin typeface="Sakkal Majalla" panose="02000000000000000000" pitchFamily="2" charset="-78"/>
                <a:cs typeface="Sakkal Majalla" panose="02000000000000000000" pitchFamily="2" charset="-78"/>
              </a:rPr>
              <a:t>(تابع) مزيدٌ من التحليلات التي يمكن إجراؤها للمساعدة في الاستقصاء: </a:t>
            </a:r>
            <a:endParaRPr lang="fr-FR" sz="2400" b="1" dirty="0">
              <a:solidFill>
                <a:schemeClr val="accent3"/>
              </a:solidFill>
              <a:latin typeface="Sakkal Majalla" panose="02000000000000000000" pitchFamily="2" charset="-78"/>
              <a:cs typeface="Sakkal Majalla" panose="02000000000000000000" pitchFamily="2" charset="-78"/>
            </a:endParaRPr>
          </a:p>
          <a:p>
            <a:pPr rtl="1"/>
            <a:r>
              <a:rPr lang="ar" sz="2400" b="1" dirty="0">
                <a:solidFill>
                  <a:schemeClr val="tx1"/>
                </a:solidFill>
                <a:latin typeface="Sakkal Majalla" panose="02000000000000000000" pitchFamily="2" charset="-78"/>
                <a:cs typeface="Sakkal Majalla" panose="02000000000000000000" pitchFamily="2" charset="-78"/>
              </a:rPr>
              <a:t> </a:t>
            </a:r>
            <a:endParaRPr lang="en-US" sz="2400" dirty="0">
              <a:solidFill>
                <a:srgbClr val="10253F"/>
              </a:solidFill>
              <a:latin typeface="Sakkal Majalla" panose="02000000000000000000" pitchFamily="2" charset="-78"/>
              <a:ea typeface="Arial"/>
              <a:cs typeface="Sakkal Majalla" panose="02000000000000000000" pitchFamily="2" charset="-78"/>
            </a:endParaRPr>
          </a:p>
          <a:p>
            <a:pPr rtl="1"/>
            <a:r>
              <a:rPr lang="ar" sz="2400" b="1" dirty="0">
                <a:solidFill>
                  <a:schemeClr val="tx1"/>
                </a:solidFill>
                <a:latin typeface="Sakkal Majalla" panose="02000000000000000000" pitchFamily="2" charset="-78"/>
                <a:cs typeface="Sakkal Majalla" panose="02000000000000000000" pitchFamily="2" charset="-78"/>
              </a:rPr>
              <a:t>العلاج المُقدّ</a:t>
            </a:r>
            <a:r>
              <a:rPr lang="ar-EG" sz="2400" b="1" dirty="0">
                <a:solidFill>
                  <a:schemeClr val="tx1"/>
                </a:solidFill>
                <a:latin typeface="Sakkal Majalla" panose="02000000000000000000" pitchFamily="2" charset="-78"/>
                <a:cs typeface="Sakkal Majalla" panose="02000000000000000000" pitchFamily="2" charset="-78"/>
              </a:rPr>
              <a:t>َ</a:t>
            </a:r>
            <a:r>
              <a:rPr lang="ar" sz="2400" b="1" dirty="0">
                <a:solidFill>
                  <a:schemeClr val="tx1"/>
                </a:solidFill>
                <a:latin typeface="Sakkal Majalla" panose="02000000000000000000" pitchFamily="2" charset="-78"/>
                <a:cs typeface="Sakkal Majalla" panose="02000000000000000000" pitchFamily="2" charset="-78"/>
              </a:rPr>
              <a:t>م</a:t>
            </a:r>
            <a:endParaRPr lang="fr-FR" sz="2400" b="1" dirty="0">
              <a:solidFill>
                <a:schemeClr val="tx1"/>
              </a:solidFill>
              <a:latin typeface="Sakkal Majalla" panose="02000000000000000000" pitchFamily="2" charset="-78"/>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عولجت الحالات بطريقة منهجية بالمسكنات والسوائل الوريدية ومضادات الملاريا والمضادات الحيوية والأكسجين وغيرها حسب العلامات والأعراض.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akkal Majalla" panose="02000000000000000000" pitchFamily="2" charset="-78"/>
              <a:ea typeface="Arial"/>
              <a:cs typeface="Sakkal Majalla" panose="02000000000000000000" pitchFamily="2" charset="-78"/>
              <a:sym typeface="Source Sans Pro Regular"/>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كانت المضادات الحيوية:</a:t>
            </a:r>
          </a:p>
          <a:p>
            <a:pPr marL="342900" lvl="2" indent="-342900" rtl="1" eaLnBrk="0" fontAlgn="base">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مبيسيلين مع الجنتاميسين (الذي قُدِّم إلى مريضين نج</a:t>
            </a:r>
            <a:r>
              <a:rPr lang="ar-EG" sz="2400" dirty="0">
                <a:solidFill>
                  <a:srgbClr val="10253F"/>
                </a:solidFill>
                <a:latin typeface="Sakkal Majalla" panose="02000000000000000000" pitchFamily="2" charset="-78"/>
                <a:ea typeface="Arial"/>
                <a:cs typeface="Sakkal Majalla" panose="02000000000000000000" pitchFamily="2" charset="-78"/>
                <a:sym typeface="Source Sans Pro Regular"/>
              </a:rPr>
              <a:t>وَ</a:t>
            </a: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ا). </a:t>
            </a:r>
          </a:p>
          <a:p>
            <a:pPr marL="342900" lvl="2" indent="-342900" rtl="1" eaLnBrk="0" fontAlgn="base">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سيفترياكسون (الذي قُدِّم إلى مريضين نج</a:t>
            </a:r>
            <a:r>
              <a:rPr lang="ar-EG" sz="2400" dirty="0">
                <a:solidFill>
                  <a:srgbClr val="10253F"/>
                </a:solidFill>
                <a:latin typeface="Sakkal Majalla" panose="02000000000000000000" pitchFamily="2" charset="-78"/>
                <a:ea typeface="Arial"/>
                <a:cs typeface="Sakkal Majalla" panose="02000000000000000000" pitchFamily="2" charset="-78"/>
                <a:sym typeface="Source Sans Pro Regular"/>
              </a:rPr>
              <a:t>وَ</a:t>
            </a: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ا). </a:t>
            </a:r>
          </a:p>
          <a:p>
            <a:pPr marL="342900" lvl="2" indent="-342900" rtl="1" eaLnBrk="0" fontAlgn="base">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sym typeface="Source Sans Pro Regular"/>
              </a:rPr>
              <a:t>كوتريموكسازول (الذي قُدِّم إلى ثلاثة مرضى نجوا). </a:t>
            </a:r>
            <a:endParaRPr lang="fr-FR" sz="2400" dirty="0">
              <a:solidFill>
                <a:srgbClr val="10253F"/>
              </a:solidFill>
              <a:latin typeface="Sakkal Majalla" panose="02000000000000000000" pitchFamily="2" charset="-78"/>
              <a:ea typeface="Arial"/>
              <a:cs typeface="Sakkal Majalla" panose="02000000000000000000" pitchFamily="2" charset="-78"/>
              <a:sym typeface="Source Sans Pro Regular"/>
            </a:endParaRPr>
          </a:p>
        </p:txBody>
      </p:sp>
    </p:spTree>
    <p:extLst>
      <p:ext uri="{BB962C8B-B14F-4D97-AF65-F5344CB8AC3E}">
        <p14:creationId xmlns:p14="http://schemas.microsoft.com/office/powerpoint/2010/main" val="782695147"/>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3108322" y="0"/>
            <a:ext cx="4402805"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Calibri"/>
              </a:rPr>
              <a:t>تسليط الضوء على النتائج المهمة (1)</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0" y="1271886"/>
            <a:ext cx="11274778" cy="4734629"/>
          </a:xfrm>
          <a:prstGeom prst="rect">
            <a:avLst/>
          </a:prstGeom>
        </p:spPr>
        <p:txBody>
          <a:bodyPr wrap="square" rtlCol="1">
            <a:spAutoFit/>
          </a:bodyPr>
          <a:lstStyle/>
          <a:p>
            <a:pPr rtl="1"/>
            <a:r>
              <a:rPr lang="ar" sz="2000" b="1" dirty="0">
                <a:solidFill>
                  <a:schemeClr val="accent3"/>
                </a:solidFill>
                <a:latin typeface="Sakkal Majalla" panose="02000000000000000000" pitchFamily="2" charset="-78"/>
                <a:cs typeface="Sakkal Majalla" panose="02000000000000000000" pitchFamily="2" charset="-78"/>
              </a:rPr>
              <a:t>للتحقق من المرض: </a:t>
            </a:r>
            <a:endParaRPr lang="fr-FR" sz="2000" b="1" dirty="0">
              <a:solidFill>
                <a:schemeClr val="accent3"/>
              </a:solidFill>
              <a:latin typeface="Sakkal Majalla" panose="02000000000000000000" pitchFamily="2" charset="-78"/>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000" dirty="0">
                <a:latin typeface="Sakkal Majalla" panose="02000000000000000000" pitchFamily="2" charset="-78"/>
                <a:cs typeface="Sakkal Majalla" panose="02000000000000000000" pitchFamily="2" charset="-78"/>
              </a:rPr>
              <a:t>حدثت نحو 80% من الوفيات خلال 24 ساعةً من بداية ظهور الأعراض. وحدثت وفاة واحدة</a:t>
            </a:r>
            <a:r>
              <a:rPr lang="ar" sz="2000" dirty="0">
                <a:solidFill>
                  <a:srgbClr val="10253F"/>
                </a:solidFill>
                <a:latin typeface="Sakkal Majalla" panose="02000000000000000000" pitchFamily="2" charset="-78"/>
                <a:ea typeface="Arial"/>
                <a:cs typeface="Sakkal Majalla" panose="02000000000000000000" pitchFamily="2" charset="-78"/>
              </a:rPr>
              <a:t> بين 24 و48 ساعةً بعد ظهور الأعراض ووفاة واحدة بعد 48 ساعةً. وهذا مرضٌ وخيم.</a:t>
            </a:r>
            <a:endParaRPr lang="fr-FR" sz="20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000" dirty="0">
                <a:solidFill>
                  <a:srgbClr val="10253F"/>
                </a:solidFill>
                <a:latin typeface="Sakkal Majalla" panose="02000000000000000000" pitchFamily="2" charset="-78"/>
                <a:ea typeface="Arial"/>
                <a:cs typeface="Sakkal Majalla" panose="02000000000000000000" pitchFamily="2" charset="-78"/>
              </a:rPr>
              <a:t>تتباين فترات الحضانة وتستحضر مصدرين للمرض: تعرُّض مشترك واحد، وانتقال المرض بشكلٍ ثانوي من شخصٍ إلى آخر. </a:t>
            </a:r>
            <a:endParaRPr lang="fr-FR" sz="20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000" dirty="0">
                <a:solidFill>
                  <a:srgbClr val="10253F"/>
                </a:solidFill>
                <a:latin typeface="Sakkal Majalla" panose="02000000000000000000" pitchFamily="2" charset="-78"/>
                <a:ea typeface="Arial"/>
                <a:cs typeface="Sakkal Majalla" panose="02000000000000000000" pitchFamily="2" charset="-78"/>
              </a:rPr>
              <a:t>النتائج المختبرية: جاء استقصاء الإيبولا سلبيً</a:t>
            </a:r>
            <a:r>
              <a:rPr lang="ar-EG" sz="2000" dirty="0">
                <a:solidFill>
                  <a:srgbClr val="10253F"/>
                </a:solidFill>
                <a:latin typeface="Sakkal Majalla" panose="02000000000000000000" pitchFamily="2" charset="-78"/>
                <a:ea typeface="Arial"/>
                <a:cs typeface="Sakkal Majalla" panose="02000000000000000000" pitchFamily="2" charset="-78"/>
              </a:rPr>
              <a:t>ّ</a:t>
            </a:r>
            <a:r>
              <a:rPr lang="ar" sz="2000" dirty="0">
                <a:solidFill>
                  <a:srgbClr val="10253F"/>
                </a:solidFill>
                <a:latin typeface="Sakkal Majalla" panose="02000000000000000000" pitchFamily="2" charset="-78"/>
                <a:ea typeface="Arial"/>
                <a:cs typeface="Sakkal Majalla" panose="02000000000000000000" pitchFamily="2" charset="-78"/>
              </a:rPr>
              <a:t>ا.</a:t>
            </a:r>
            <a:endParaRPr lang="fr-FR" sz="20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000" dirty="0">
              <a:solidFill>
                <a:srgbClr val="10253F"/>
              </a:solidFill>
              <a:latin typeface="Sakkal Majalla" panose="02000000000000000000" pitchFamily="2" charset="-78"/>
              <a:ea typeface="Arial"/>
              <a:cs typeface="Sakkal Majalla" panose="02000000000000000000" pitchFamily="2" charset="-78"/>
              <a:sym typeface="Source Sans Pro Regular"/>
            </a:endParaRPr>
          </a:p>
          <a:p>
            <a:pPr rtl="1"/>
            <a:r>
              <a:rPr lang="ar" sz="2000" b="1" dirty="0">
                <a:solidFill>
                  <a:schemeClr val="accent3"/>
                </a:solidFill>
                <a:latin typeface="Sakkal Majalla" panose="02000000000000000000" pitchFamily="2" charset="-78"/>
                <a:cs typeface="Sakkal Majalla" panose="02000000000000000000" pitchFamily="2" charset="-78"/>
              </a:rPr>
              <a:t>لفهم الحدث: ملخص وصف المرضى</a:t>
            </a:r>
            <a:endParaRPr lang="fr-FR" sz="2000" b="1" dirty="0">
              <a:solidFill>
                <a:schemeClr val="accent3"/>
              </a:solidFill>
              <a:latin typeface="Sakkal Majalla" panose="02000000000000000000" pitchFamily="2" charset="-78"/>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000" dirty="0">
                <a:solidFill>
                  <a:srgbClr val="10253F"/>
                </a:solidFill>
                <a:latin typeface="Sakkal Majalla" panose="02000000000000000000" pitchFamily="2" charset="-78"/>
                <a:ea typeface="Source Sans Pro Regular"/>
                <a:cs typeface="Sakkal Majalla" panose="02000000000000000000" pitchFamily="2" charset="-78"/>
              </a:rPr>
              <a:t>غالبية المرضى من البالغين الشباب والمراهقين. </a:t>
            </a:r>
            <a:endParaRPr lang="fr-FR" sz="2000" dirty="0">
              <a:solidFill>
                <a:srgbClr val="10253F"/>
              </a:solidFill>
              <a:latin typeface="Sakkal Majalla" panose="02000000000000000000" pitchFamily="2" charset="-78"/>
              <a:ea typeface="Source Sans Pro Regular"/>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000" dirty="0">
                <a:solidFill>
                  <a:srgbClr val="10253F"/>
                </a:solidFill>
                <a:latin typeface="Sakkal Majalla" panose="02000000000000000000" pitchFamily="2" charset="-78"/>
                <a:ea typeface="Source Sans Pro Regular"/>
                <a:cs typeface="Sakkal Majalla" panose="02000000000000000000" pitchFamily="2" charset="-78"/>
              </a:rPr>
              <a:t>النساء أكثر تضررًا من الرجال. </a:t>
            </a:r>
            <a:endParaRPr lang="fr-FR" sz="2000" dirty="0">
              <a:solidFill>
                <a:srgbClr val="10253F"/>
              </a:solidFill>
              <a:latin typeface="Sakkal Majalla" panose="02000000000000000000" pitchFamily="2" charset="-78"/>
              <a:ea typeface="Source Sans Pro Regular"/>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000" dirty="0">
                <a:solidFill>
                  <a:srgbClr val="10253F"/>
                </a:solidFill>
                <a:latin typeface="Sakkal Majalla" panose="02000000000000000000" pitchFamily="2" charset="-78"/>
                <a:ea typeface="Source Sans Pro Regular"/>
                <a:cs typeface="Sakkal Majalla" panose="02000000000000000000" pitchFamily="2" charset="-78"/>
              </a:rPr>
              <a:t>أغلب المرضى من الطلاب بالأساس. </a:t>
            </a:r>
            <a:endParaRPr lang="fr-FR" sz="2000" dirty="0">
              <a:solidFill>
                <a:srgbClr val="10253F"/>
              </a:solidFill>
              <a:latin typeface="Sakkal Majalla" panose="02000000000000000000" pitchFamily="2" charset="-78"/>
              <a:ea typeface="Source Sans Pro Regular"/>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000" dirty="0">
                <a:solidFill>
                  <a:srgbClr val="10253F"/>
                </a:solidFill>
                <a:latin typeface="Sakkal Majalla" panose="02000000000000000000" pitchFamily="2" charset="-78"/>
                <a:ea typeface="Source Sans Pro Regular"/>
                <a:cs typeface="Sakkal Majalla" panose="02000000000000000000" pitchFamily="2" charset="-78"/>
              </a:rPr>
              <a:t>الحالة الدالَّة هي مُعلِّمة في إحدى المدرستين.</a:t>
            </a:r>
            <a:endParaRPr lang="fr-FR" sz="2000" dirty="0">
              <a:solidFill>
                <a:srgbClr val="10253F"/>
              </a:solidFill>
              <a:latin typeface="Sakkal Majalla" panose="02000000000000000000" pitchFamily="2" charset="-78"/>
              <a:ea typeface="Source Sans Pro Regular"/>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000" dirty="0">
                <a:solidFill>
                  <a:srgbClr val="10253F"/>
                </a:solidFill>
                <a:latin typeface="Sakkal Majalla" panose="02000000000000000000" pitchFamily="2" charset="-78"/>
                <a:ea typeface="Source Sans Pro Regular"/>
                <a:cs typeface="Sakkal Majalla" panose="02000000000000000000" pitchFamily="2" charset="-78"/>
              </a:rPr>
              <a:t> غالبية الحالات هي حالات أولية حضرت المراسم. </a:t>
            </a:r>
            <a:endParaRPr lang="fr-FR" sz="2000" dirty="0">
              <a:solidFill>
                <a:srgbClr val="10253F"/>
              </a:solidFill>
              <a:latin typeface="Sakkal Majalla" panose="02000000000000000000" pitchFamily="2" charset="-78"/>
              <a:ea typeface="Source Sans Pro Regular"/>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000" dirty="0">
                <a:solidFill>
                  <a:srgbClr val="10253F"/>
                </a:solidFill>
                <a:latin typeface="Sakkal Majalla" panose="02000000000000000000" pitchFamily="2" charset="-78"/>
                <a:ea typeface="Source Sans Pro Regular"/>
                <a:cs typeface="Sakkal Majalla" panose="02000000000000000000" pitchFamily="2" charset="-78"/>
              </a:rPr>
              <a:t>توجد حالة ثانوية واحدة لم تحضر المراسم (أو حالتان، وهذا الأمر غير واضح وكانت لفتاة صغيرة توفيت). </a:t>
            </a:r>
            <a:endParaRPr lang="fr-FR" sz="2000" dirty="0">
              <a:solidFill>
                <a:srgbClr val="10253F"/>
              </a:solidFill>
              <a:latin typeface="Sakkal Majalla" panose="02000000000000000000" pitchFamily="2" charset="-78"/>
              <a:ea typeface="Source Sans Pro Regular"/>
              <a:cs typeface="Sakkal Majalla" panose="02000000000000000000" pitchFamily="2" charset="-78"/>
            </a:endParaRPr>
          </a:p>
        </p:txBody>
      </p:sp>
    </p:spTree>
    <p:extLst>
      <p:ext uri="{BB962C8B-B14F-4D97-AF65-F5344CB8AC3E}">
        <p14:creationId xmlns:p14="http://schemas.microsoft.com/office/powerpoint/2010/main" val="2898941133"/>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3108322" y="0"/>
            <a:ext cx="4402805" cy="584775"/>
          </a:xfrm>
          <a:prstGeom prst="rect">
            <a:avLst/>
          </a:prstGeom>
        </p:spPr>
        <p:txBody>
          <a:bodyPr wrap="non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sym typeface="Calibri"/>
              </a:rPr>
              <a:t>تسليط الضوء على النتائج المهمة (2)</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227725" y="981029"/>
            <a:ext cx="11274778" cy="461665"/>
          </a:xfrm>
          <a:prstGeom prst="rect">
            <a:avLst/>
          </a:prstGeom>
        </p:spPr>
        <p:txBody>
          <a:bodyPr wrap="square" rtlCol="1">
            <a:spAutoFit/>
          </a:bodyPr>
          <a:lstStyle/>
          <a:p>
            <a:pPr rtl="1"/>
            <a:r>
              <a:rPr lang="ar" sz="2400" b="1">
                <a:solidFill>
                  <a:schemeClr val="accent3"/>
                </a:solidFill>
                <a:latin typeface="Sakkal Majalla" panose="02000000000000000000" pitchFamily="2" charset="-78"/>
                <a:cs typeface="Sakkal Majalla" panose="02000000000000000000" pitchFamily="2" charset="-78"/>
              </a:rPr>
              <a:t>رسم توضيحي للمعلومات التي كشف عنها الاستقصاء: </a:t>
            </a:r>
            <a:endParaRPr lang="fr-FR" sz="2400" b="1" dirty="0">
              <a:solidFill>
                <a:schemeClr val="accent3"/>
              </a:solidFill>
              <a:latin typeface="Sakkal Majalla" panose="02000000000000000000" pitchFamily="2" charset="-78"/>
              <a:cs typeface="Sakkal Majalla" panose="02000000000000000000" pitchFamily="2" charset="-78"/>
            </a:endParaRPr>
          </a:p>
        </p:txBody>
      </p:sp>
      <p:pic>
        <p:nvPicPr>
          <p:cNvPr id="5" name="Picture 14"/>
          <p:cNvPicPr/>
          <p:nvPr/>
        </p:nvPicPr>
        <p:blipFill rotWithShape="1">
          <a:blip r:embed="rId3" cstate="print">
            <a:extLst>
              <a:ext uri="{28A0092B-C50C-407E-A947-70E740481C1C}">
                <a14:useLocalDpi xmlns:a14="http://schemas.microsoft.com/office/drawing/2010/main" val="0"/>
              </a:ext>
            </a:extLst>
          </a:blip>
          <a:srcRect b="12195"/>
          <a:stretch/>
        </p:blipFill>
        <p:spPr bwMode="auto">
          <a:xfrm>
            <a:off x="1458006" y="1324453"/>
            <a:ext cx="8814216" cy="4781861"/>
          </a:xfrm>
          <a:prstGeom prst="rect">
            <a:avLst/>
          </a:prstGeom>
          <a:noFill/>
        </p:spPr>
      </p:pic>
      <p:sp>
        <p:nvSpPr>
          <p:cNvPr id="2" name="Rectangle 1"/>
          <p:cNvSpPr/>
          <p:nvPr/>
        </p:nvSpPr>
        <p:spPr>
          <a:xfrm>
            <a:off x="2817114" y="6216178"/>
            <a:ext cx="6096000" cy="375487"/>
          </a:xfrm>
          <a:prstGeom prst="rect">
            <a:avLst/>
          </a:prstGeom>
        </p:spPr>
        <p:txBody>
          <a:bodyPr rtlCol="1">
            <a:spAutoFit/>
          </a:bodyPr>
          <a:lstStyle/>
          <a:p>
            <a:pPr algn="ctr" rtl="1">
              <a:lnSpc>
                <a:spcPct val="115000"/>
              </a:lnSpc>
            </a:pPr>
            <a:r>
              <a:rPr lang="ar" sz="1600" b="1" i="1" dirty="0">
                <a:solidFill>
                  <a:srgbClr val="C00000"/>
                </a:solidFill>
                <a:latin typeface="Sakkal Majalla" panose="02000000000000000000" pitchFamily="2" charset="-78"/>
                <a:ea typeface="SimSun" panose="02010600030101010101" pitchFamily="2" charset="-122"/>
                <a:cs typeface="Sakkal Majalla" panose="02000000000000000000" pitchFamily="2" charset="-78"/>
              </a:rPr>
              <a:t>من المهم التأكيد على أن الوصف الجيد للفاشية يوفر الكثير من المعلومات المفيدة.</a:t>
            </a:r>
            <a:endParaRPr lang="fr-FR" sz="1600" i="1" dirty="0">
              <a:latin typeface="Sakkal Majalla" panose="02000000000000000000" pitchFamily="2" charset="-78"/>
              <a:ea typeface="SimSun" panose="02010600030101010101" pitchFamily="2" charset="-122"/>
              <a:cs typeface="Sakkal Majalla" panose="02000000000000000000" pitchFamily="2" charset="-78"/>
            </a:endParaRPr>
          </a:p>
        </p:txBody>
      </p:sp>
      <p:sp>
        <p:nvSpPr>
          <p:cNvPr id="6" name="TextBox 5">
            <a:extLst>
              <a:ext uri="{FF2B5EF4-FFF2-40B4-BE49-F238E27FC236}">
                <a16:creationId xmlns:a16="http://schemas.microsoft.com/office/drawing/2014/main" id="{4C82AAA6-E8EE-1826-4712-A7B0143B67EE}"/>
              </a:ext>
            </a:extLst>
          </p:cNvPr>
          <p:cNvSpPr txBox="1"/>
          <p:nvPr/>
        </p:nvSpPr>
        <p:spPr>
          <a:xfrm>
            <a:off x="4572000" y="1629232"/>
            <a:ext cx="2789499"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800" b="1" i="0" u="none" strike="noStrike" cap="none" spc="0" normalizeH="0" baseline="0" dirty="0">
                <a:ln>
                  <a:noFill/>
                </a:ln>
                <a:solidFill>
                  <a:srgbClr val="002060"/>
                </a:solidFill>
                <a:effectLst/>
                <a:uFillTx/>
                <a:latin typeface="Calibri"/>
                <a:ea typeface="Calibri"/>
                <a:cs typeface="Calibri"/>
                <a:sym typeface="Calibri"/>
              </a:rPr>
              <a:t>مناقشة</a:t>
            </a:r>
            <a:endParaRPr kumimoji="0" lang="en-US" sz="1800" b="1" i="0" u="none" strike="noStrike" cap="none" spc="0" normalizeH="0" baseline="0" dirty="0">
              <a:ln>
                <a:noFill/>
              </a:ln>
              <a:solidFill>
                <a:srgbClr val="002060"/>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C0493D20-AAF6-F54C-4675-6CC1F47C2221}"/>
              </a:ext>
            </a:extLst>
          </p:cNvPr>
          <p:cNvSpPr txBox="1"/>
          <p:nvPr/>
        </p:nvSpPr>
        <p:spPr>
          <a:xfrm>
            <a:off x="2198899" y="2402177"/>
            <a:ext cx="1818845"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800" b="1" i="0" u="none" strike="noStrike" cap="none" spc="0" normalizeH="0" baseline="0" dirty="0">
                <a:ln>
                  <a:noFill/>
                </a:ln>
                <a:solidFill>
                  <a:srgbClr val="002060"/>
                </a:solidFill>
                <a:effectLst/>
                <a:uFillTx/>
                <a:latin typeface="Calibri"/>
                <a:ea typeface="Calibri"/>
                <a:cs typeface="Calibri"/>
                <a:sym typeface="Calibri"/>
              </a:rPr>
              <a:t>1. المجتمع المحلي</a:t>
            </a:r>
            <a:endParaRPr kumimoji="0" lang="en-US" sz="1800" b="1" i="0" u="none" strike="noStrike" cap="none" spc="0" normalizeH="0" baseline="0" dirty="0">
              <a:ln>
                <a:noFill/>
              </a:ln>
              <a:solidFill>
                <a:srgbClr val="002060"/>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6F3B150C-669D-D69F-B187-8AA2D665FEEC}"/>
              </a:ext>
            </a:extLst>
          </p:cNvPr>
          <p:cNvSpPr txBox="1"/>
          <p:nvPr/>
        </p:nvSpPr>
        <p:spPr>
          <a:xfrm>
            <a:off x="6112228" y="2445726"/>
            <a:ext cx="1818845"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800" b="1" i="0" u="none" strike="noStrike" cap="none" spc="0" normalizeH="0" baseline="0" dirty="0">
                <a:ln>
                  <a:noFill/>
                </a:ln>
                <a:solidFill>
                  <a:srgbClr val="002060"/>
                </a:solidFill>
                <a:effectLst/>
                <a:uFillTx/>
                <a:latin typeface="Calibri"/>
                <a:ea typeface="Calibri"/>
                <a:cs typeface="Calibri"/>
                <a:sym typeface="Calibri"/>
              </a:rPr>
              <a:t>2. </a:t>
            </a:r>
            <a:r>
              <a:rPr lang="ar-EG" b="1" dirty="0">
                <a:solidFill>
                  <a:srgbClr val="002060"/>
                </a:solidFill>
              </a:rPr>
              <a:t>الجنازة</a:t>
            </a:r>
            <a:endParaRPr kumimoji="0" lang="en-US" sz="1800" b="1" i="0" u="none" strike="noStrike" cap="none" spc="0" normalizeH="0" baseline="0" dirty="0">
              <a:ln>
                <a:noFill/>
              </a:ln>
              <a:solidFill>
                <a:srgbClr val="002060"/>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8D2CCEC4-E590-D9E8-B16A-FC6BF1FC114A}"/>
              </a:ext>
            </a:extLst>
          </p:cNvPr>
          <p:cNvSpPr txBox="1"/>
          <p:nvPr/>
        </p:nvSpPr>
        <p:spPr>
          <a:xfrm>
            <a:off x="2916820" y="4354944"/>
            <a:ext cx="2430683" cy="30777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400" b="1" i="0" u="none" strike="noStrike" cap="none" spc="0" normalizeH="0" baseline="0" dirty="0">
                <a:ln>
                  <a:noFill/>
                </a:ln>
                <a:solidFill>
                  <a:srgbClr val="002060"/>
                </a:solidFill>
                <a:effectLst/>
                <a:uFillTx/>
                <a:latin typeface="Calibri"/>
                <a:ea typeface="Calibri"/>
                <a:cs typeface="Calibri"/>
                <a:sym typeface="Calibri"/>
              </a:rPr>
              <a:t>3. انتقال المرض</a:t>
            </a:r>
            <a:endParaRPr kumimoji="0" lang="en-US" sz="1400" b="1" i="0" u="none" strike="noStrike" cap="none" spc="0" normalizeH="0" baseline="0" dirty="0">
              <a:ln>
                <a:noFill/>
              </a:ln>
              <a:solidFill>
                <a:srgbClr val="002060"/>
              </a:solidFill>
              <a:effectLst/>
              <a:uFillTx/>
              <a:latin typeface="Calibri"/>
              <a:ea typeface="Calibri"/>
              <a:cs typeface="Calibri"/>
              <a:sym typeface="Calibri"/>
            </a:endParaRPr>
          </a:p>
        </p:txBody>
      </p:sp>
    </p:spTree>
    <p:extLst>
      <p:ext uri="{BB962C8B-B14F-4D97-AF65-F5344CB8AC3E}">
        <p14:creationId xmlns:p14="http://schemas.microsoft.com/office/powerpoint/2010/main" val="2444177938"/>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dirty="0">
                <a:latin typeface="Sakkal Majalla" panose="02000000000000000000" pitchFamily="2" charset="-78"/>
                <a:cs typeface="Sakkal Majalla" panose="02000000000000000000" pitchFamily="2" charset="-78"/>
              </a:rPr>
              <a:t>الحلقة 6: وضع الفرضية</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8762908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0" y="646743"/>
            <a:ext cx="3552864" cy="114657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الحلقة 1</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الخطوة 1 </a:t>
            </a:r>
            <a:endParaRPr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368220348"/>
      </p:ext>
    </p:ext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2392" y="646744"/>
            <a:ext cx="3150407" cy="96213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الحلقة 6</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الخطوة 1 </a:t>
            </a:r>
            <a:endParaRPr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078074098"/>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2392" y="673020"/>
            <a:ext cx="3312452" cy="1031586"/>
          </a:xfrm>
          <a:prstGeom prst="rect">
            <a:avLst/>
          </a:prstGeom>
        </p:spPr>
        <p:txBody>
          <a:bodyPr rtlCol="1"/>
          <a:lstStyle/>
          <a:p>
            <a:pPr rtl="1"/>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الخطوة 1 </a:t>
            </a:r>
            <a:endParaRPr b="1" dirty="0">
              <a:latin typeface="Sakkal Majalla" panose="02000000000000000000" pitchFamily="2" charset="-78"/>
              <a:cs typeface="Sakkal Majalla" panose="02000000000000000000" pitchFamily="2" charset="-78"/>
            </a:endParaRPr>
          </a:p>
        </p:txBody>
      </p:sp>
      <p:sp>
        <p:nvSpPr>
          <p:cNvPr id="2" name="Rectangle 1"/>
          <p:cNvSpPr/>
          <p:nvPr/>
        </p:nvSpPr>
        <p:spPr>
          <a:xfrm>
            <a:off x="4199585" y="1371072"/>
            <a:ext cx="7510072" cy="4339650"/>
          </a:xfrm>
          <a:prstGeom prst="rect">
            <a:avLst/>
          </a:prstGeom>
        </p:spPr>
        <p:txBody>
          <a:bodyPr wrap="square" rtlCol="1">
            <a:spAutoFit/>
          </a:bodyPr>
          <a:lstStyle/>
          <a:p>
            <a:pPr rtl="1">
              <a:lnSpc>
                <a:spcPct val="115000"/>
              </a:lnSpc>
            </a:pPr>
            <a:r>
              <a:rPr lang="a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rPr>
              <a:t>السؤال 6أ:</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a:p>
            <a:pPr marL="342900" lvl="0" indent="-342900" rtl="1">
              <a:lnSpc>
                <a:spcPct val="115000"/>
              </a:lnSpc>
              <a:buClr>
                <a:srgbClr val="65A000"/>
              </a:buClr>
              <a:buFont typeface="Symbol" panose="05050102010706020507" pitchFamily="18" charset="2"/>
              <a:buChar char=""/>
            </a:pPr>
            <a:r>
              <a:rPr lang="ar" sz="2400" dirty="0">
                <a:latin typeface="Sakkal Majalla" panose="02000000000000000000" pitchFamily="2" charset="-78"/>
                <a:ea typeface="Calibri" panose="020F0502020204030204" pitchFamily="34" charset="0"/>
                <a:cs typeface="Sakkal Majalla" panose="02000000000000000000" pitchFamily="2" charset="-78"/>
              </a:rPr>
              <a:t>عقب وصف الفاشية الذي وضعته، ما فرضيتك بشأن مصدر العامل المُسبب للمرض وطريقة انتقال المرض؟</a:t>
            </a:r>
            <a:endParaRPr lang="fr-FR" sz="2400" dirty="0">
              <a:latin typeface="Sakkal Majalla" panose="02000000000000000000" pitchFamily="2" charset="-78"/>
              <a:ea typeface="Calibri" panose="020F0502020204030204" pitchFamily="34" charset="0"/>
              <a:cs typeface="Sakkal Majalla" panose="02000000000000000000" pitchFamily="2" charset="-78"/>
            </a:endParaRPr>
          </a:p>
          <a:p>
            <a:pPr rtl="1">
              <a:lnSpc>
                <a:spcPct val="115000"/>
              </a:lnSpc>
            </a:pPr>
            <a:r>
              <a:rPr lang="a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rPr>
              <a:t> </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a:p>
            <a:pPr rtl="1">
              <a:lnSpc>
                <a:spcPct val="115000"/>
              </a:lnSpc>
            </a:pPr>
            <a:r>
              <a:rPr lang="a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rPr>
              <a:t>السؤال 6ب: </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a:p>
            <a:pPr marL="342900" lvl="0" indent="-342900" rtl="1">
              <a:lnSpc>
                <a:spcPct val="115000"/>
              </a:lnSpc>
              <a:buClr>
                <a:srgbClr val="65A000"/>
              </a:buClr>
              <a:buFont typeface="Symbol" panose="05050102010706020507" pitchFamily="18" charset="2"/>
              <a:buChar char=""/>
            </a:pPr>
            <a:r>
              <a:rPr lang="ar" sz="2400" dirty="0">
                <a:latin typeface="Sakkal Majalla" panose="02000000000000000000" pitchFamily="2" charset="-78"/>
                <a:ea typeface="Calibri" panose="020F0502020204030204" pitchFamily="34" charset="0"/>
                <a:cs typeface="Sakkal Majalla" panose="02000000000000000000" pitchFamily="2" charset="-78"/>
              </a:rPr>
              <a:t>ما الاستقصاءات المختبرية التي طلبتها، وما العينات التي يجب أخذها؟  </a:t>
            </a:r>
            <a:endParaRPr lang="fr-FR" sz="2400" dirty="0">
              <a:latin typeface="Sakkal Majalla" panose="02000000000000000000" pitchFamily="2" charset="-78"/>
              <a:ea typeface="Calibri" panose="020F0502020204030204" pitchFamily="34" charset="0"/>
              <a:cs typeface="Sakkal Majalla" panose="02000000000000000000" pitchFamily="2" charset="-78"/>
            </a:endParaRPr>
          </a:p>
          <a:p>
            <a:pPr rtl="1">
              <a:lnSpc>
                <a:spcPct val="115000"/>
              </a:lnSpc>
            </a:pPr>
            <a:r>
              <a:rPr lang="ar" sz="2400" dirty="0">
                <a:solidFill>
                  <a:srgbClr val="65A200"/>
                </a:solidFill>
                <a:latin typeface="Sakkal Majalla" panose="02000000000000000000" pitchFamily="2" charset="-78"/>
                <a:ea typeface="SimSun" panose="02010600030101010101" pitchFamily="2" charset="-122"/>
                <a:cs typeface="Sakkal Majalla" panose="02000000000000000000" pitchFamily="2" charset="-78"/>
              </a:rPr>
              <a:t> </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a:p>
            <a:pPr rtl="1">
              <a:lnSpc>
                <a:spcPct val="115000"/>
              </a:lnSpc>
            </a:pPr>
            <a:r>
              <a:rPr lang="ar" sz="2400" b="1" dirty="0">
                <a:solidFill>
                  <a:srgbClr val="65A200"/>
                </a:solidFill>
                <a:latin typeface="Sakkal Majalla" panose="02000000000000000000" pitchFamily="2" charset="-78"/>
                <a:ea typeface="SimSun" panose="02010600030101010101" pitchFamily="2" charset="-122"/>
                <a:cs typeface="Sakkal Majalla" panose="02000000000000000000" pitchFamily="2" charset="-78"/>
              </a:rPr>
              <a:t>السؤال 6ج: </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a:p>
            <a:pPr marL="342900" lvl="0" indent="-342900" rtl="1">
              <a:lnSpc>
                <a:spcPct val="115000"/>
              </a:lnSpc>
              <a:buClr>
                <a:srgbClr val="65A000"/>
              </a:buClr>
              <a:buFont typeface="Symbol" panose="05050102010706020507" pitchFamily="18" charset="2"/>
              <a:buChar char=""/>
            </a:pPr>
            <a:r>
              <a:rPr lang="ar" sz="2400" dirty="0">
                <a:latin typeface="Sakkal Majalla" panose="02000000000000000000" pitchFamily="2" charset="-78"/>
                <a:ea typeface="Calibri" panose="020F0502020204030204" pitchFamily="34" charset="0"/>
                <a:cs typeface="Sakkal Majalla" panose="02000000000000000000" pitchFamily="2" charset="-78"/>
              </a:rPr>
              <a:t>ما الدراسة التحليلية الوبائية التي توصي بإجرائها لاختبار فرضيتك؟</a:t>
            </a:r>
            <a:endParaRPr lang="fr-FR" sz="2400" dirty="0">
              <a:latin typeface="Sakkal Majalla" panose="02000000000000000000" pitchFamily="2" charset="-78"/>
              <a:ea typeface="Calibri" panose="020F0502020204030204" pitchFamily="34" charset="0"/>
              <a:cs typeface="Sakkal Majalla" panose="02000000000000000000" pitchFamily="2" charset="-78"/>
            </a:endParaRPr>
          </a:p>
          <a:p>
            <a:pPr algn="just" rtl="1">
              <a:lnSpc>
                <a:spcPct val="115000"/>
              </a:lnSpc>
            </a:pPr>
            <a:r>
              <a:rPr lang="ar" sz="2400" b="1" dirty="0">
                <a:solidFill>
                  <a:srgbClr val="C00000"/>
                </a:solidFill>
                <a:latin typeface="Sakkal Majalla" panose="02000000000000000000" pitchFamily="2" charset="-78"/>
                <a:ea typeface="SimSun" panose="02010600030101010101" pitchFamily="2" charset="-122"/>
                <a:cs typeface="Sakkal Majalla" panose="02000000000000000000" pitchFamily="2" charset="-78"/>
              </a:rPr>
              <a:t> </a:t>
            </a:r>
            <a:endParaRPr lang="fr-FR" sz="2400" dirty="0">
              <a:latin typeface="Sakkal Majalla" panose="02000000000000000000" pitchFamily="2" charset="-78"/>
              <a:ea typeface="SimSun" panose="02010600030101010101" pitchFamily="2" charset="-122"/>
              <a:cs typeface="Sakkal Majalla" panose="02000000000000000000" pitchFamily="2" charset="-78"/>
            </a:endParaRPr>
          </a:p>
        </p:txBody>
      </p:sp>
    </p:spTree>
    <p:extLst>
      <p:ext uri="{BB962C8B-B14F-4D97-AF65-F5344CB8AC3E}">
        <p14:creationId xmlns:p14="http://schemas.microsoft.com/office/powerpoint/2010/main" val="3860985525"/>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146874" cy="584775"/>
          </a:xfrm>
          <a:prstGeom prst="rect">
            <a:avLst/>
          </a:prstGeom>
        </p:spPr>
        <p:txBody>
          <a:bodyPr wrap="none" rtlCol="1">
            <a:spAutoFit/>
          </a:bodyPr>
          <a:lstStyle/>
          <a:p>
            <a:pPr defTabSz="914400" rtl="1" hangingPunct="0">
              <a:lnSpc>
                <a:spcPct val="100000"/>
              </a:lnSpc>
            </a:pPr>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استخلاص المعلومات من الخطوة 1 </a:t>
            </a:r>
            <a:r>
              <a:rPr lang="ar" b="1" dirty="0">
                <a:latin typeface="Sakkal Majalla" panose="02000000000000000000" pitchFamily="2" charset="-78"/>
                <a:ea typeface="Source Sans Pro Bold"/>
                <a:cs typeface="Sakkal Majalla" panose="02000000000000000000" pitchFamily="2" charset="-78"/>
                <a:sym typeface="Calibri"/>
              </a:rPr>
              <a:t>(1)</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227725" y="1710533"/>
            <a:ext cx="11274778" cy="3431709"/>
          </a:xfrm>
          <a:prstGeom prst="rect">
            <a:avLst/>
          </a:prstGeom>
        </p:spPr>
        <p:txBody>
          <a:bodyPr wrap="square" rtlCol="1">
            <a:spAutoFit/>
          </a:bodyPr>
          <a:lstStyle/>
          <a:p>
            <a:pPr rtl="1"/>
            <a:r>
              <a:rPr lang="ar" sz="2400" b="1" dirty="0">
                <a:solidFill>
                  <a:schemeClr val="accent3"/>
                </a:solidFill>
                <a:latin typeface="Sakkal Majalla" panose="02000000000000000000" pitchFamily="2" charset="-78"/>
                <a:cs typeface="Sakkal Majalla" panose="02000000000000000000" pitchFamily="2" charset="-78"/>
              </a:rPr>
              <a:t>الإجابة 6أ: </a:t>
            </a:r>
            <a:endParaRPr lang="fr-FR" sz="2400" b="1" dirty="0">
              <a:solidFill>
                <a:schemeClr val="accent3"/>
              </a:solidFill>
              <a:latin typeface="Sakkal Majalla" panose="02000000000000000000" pitchFamily="2" charset="-78"/>
              <a:cs typeface="Sakkal Majalla" panose="02000000000000000000" pitchFamily="2" charset="-78"/>
            </a:endParaRPr>
          </a:p>
          <a:p>
            <a:pPr rtl="1"/>
            <a:r>
              <a:rPr lang="ar" sz="2400" b="1" dirty="0">
                <a:latin typeface="Sakkal Majalla" panose="02000000000000000000" pitchFamily="2" charset="-78"/>
                <a:cs typeface="Sakkal Majalla" panose="02000000000000000000" pitchFamily="2" charset="-78"/>
              </a:rPr>
              <a:t> </a:t>
            </a:r>
            <a:r>
              <a:rPr lang="ar" sz="2400" dirty="0">
                <a:latin typeface="Sakkal Majalla" panose="02000000000000000000" pitchFamily="2" charset="-78"/>
                <a:cs typeface="Sakkal Majalla" panose="02000000000000000000" pitchFamily="2" charset="-78"/>
              </a:rPr>
              <a:t> </a:t>
            </a:r>
            <a:endParaRPr lang="fr-FR" sz="2400" dirty="0">
              <a:latin typeface="Sakkal Majalla" panose="02000000000000000000" pitchFamily="2" charset="-78"/>
              <a:cs typeface="Sakkal Majalla" panose="02000000000000000000" pitchFamily="2" charset="-78"/>
            </a:endParaRP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b="1" dirty="0">
                <a:solidFill>
                  <a:srgbClr val="10253F"/>
                </a:solidFill>
                <a:latin typeface="Sakkal Majalla" panose="02000000000000000000" pitchFamily="2" charset="-78"/>
                <a:ea typeface="Arial"/>
                <a:cs typeface="Sakkal Majalla" panose="02000000000000000000" pitchFamily="2" charset="-78"/>
              </a:rPr>
              <a:t>الفرضية الأولى: </a:t>
            </a:r>
            <a:r>
              <a:rPr lang="ar" sz="2400" dirty="0">
                <a:solidFill>
                  <a:srgbClr val="10253F"/>
                </a:solidFill>
                <a:latin typeface="Sakkal Majalla" panose="02000000000000000000" pitchFamily="2" charset="-78"/>
                <a:ea typeface="Arial"/>
                <a:cs typeface="Sakkal Majalla" panose="02000000000000000000" pitchFamily="2" charset="-78"/>
              </a:rPr>
              <a:t>التسمم بالأغذية أو المشروبات: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بدأ الحدث مباشرةً بعد تجمع حاشد في الجنازة.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كان معظم المرضى من الذين حضروا مراسم الجنازة.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تتوافق فترة الحضانة مع المرض الذي ينتقل عن طريق الغذاء (البكتيريا العنقودية، المكورات العنقودية).</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استفسار/ طلب: الذين أخذوا طعامًا معهم إلى منزلهم لم يصابوا بالمرض.</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spTree>
    <p:extLst>
      <p:ext uri="{BB962C8B-B14F-4D97-AF65-F5344CB8AC3E}">
        <p14:creationId xmlns:p14="http://schemas.microsoft.com/office/powerpoint/2010/main" val="4163503401"/>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146874" cy="584775"/>
          </a:xfrm>
          <a:prstGeom prst="rect">
            <a:avLst/>
          </a:prstGeom>
        </p:spPr>
        <p:txBody>
          <a:bodyPr wrap="none" rtlCol="1">
            <a:spAutoFit/>
          </a:bodyPr>
          <a:lstStyle/>
          <a:p>
            <a:pPr defTabSz="914400" rtl="1" hangingPunct="0">
              <a:lnSpc>
                <a:spcPct val="100000"/>
              </a:lnSpc>
            </a:pPr>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استخلاص المعلومات من الخطوة 1 </a:t>
            </a:r>
            <a:r>
              <a:rPr lang="ar" b="1" dirty="0">
                <a:latin typeface="Sakkal Majalla" panose="02000000000000000000" pitchFamily="2" charset="-78"/>
                <a:ea typeface="Source Sans Pro Bold"/>
                <a:cs typeface="Sakkal Majalla" panose="02000000000000000000" pitchFamily="2" charset="-78"/>
                <a:sym typeface="Calibri"/>
              </a:rPr>
              <a:t>(2)</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306553" y="1714436"/>
            <a:ext cx="11274778" cy="2564805"/>
          </a:xfrm>
          <a:prstGeom prst="rect">
            <a:avLst/>
          </a:prstGeom>
        </p:spPr>
        <p:txBody>
          <a:bodyPr wrap="square" rtlCol="1">
            <a:spAutoFit/>
          </a:bodyPr>
          <a:lstStyle/>
          <a:p>
            <a:pPr rtl="1"/>
            <a:r>
              <a:rPr lang="ar" sz="2400" b="1" dirty="0">
                <a:solidFill>
                  <a:schemeClr val="accent3"/>
                </a:solidFill>
                <a:latin typeface="Sakkal Majalla" panose="02000000000000000000" pitchFamily="2" charset="-78"/>
                <a:cs typeface="Sakkal Majalla" panose="02000000000000000000" pitchFamily="2" charset="-78"/>
              </a:rPr>
              <a:t>الإجابة 6أ: </a:t>
            </a:r>
            <a:endParaRPr lang="fr-FR" sz="2400" b="1" dirty="0">
              <a:solidFill>
                <a:schemeClr val="accent3"/>
              </a:solidFill>
              <a:latin typeface="Sakkal Majalla" panose="02000000000000000000" pitchFamily="2" charset="-78"/>
              <a:cs typeface="Sakkal Majalla" panose="02000000000000000000" pitchFamily="2" charset="-78"/>
            </a:endParaRPr>
          </a:p>
          <a:p>
            <a:pPr rtl="1"/>
            <a:r>
              <a:rPr lang="ar" sz="2400" b="1" dirty="0">
                <a:latin typeface="Sakkal Majalla" panose="02000000000000000000" pitchFamily="2" charset="-78"/>
                <a:cs typeface="Sakkal Majalla" panose="02000000000000000000" pitchFamily="2" charset="-78"/>
              </a:rPr>
              <a:t> </a:t>
            </a:r>
            <a:r>
              <a:rPr lang="ar" sz="2400" dirty="0">
                <a:latin typeface="Sakkal Majalla" panose="02000000000000000000" pitchFamily="2" charset="-78"/>
                <a:cs typeface="Sakkal Majalla" panose="02000000000000000000" pitchFamily="2" charset="-78"/>
              </a:rPr>
              <a:t> </a:t>
            </a:r>
            <a:endParaRPr lang="fr-FR" sz="2400" dirty="0">
              <a:latin typeface="Sakkal Majalla" panose="02000000000000000000" pitchFamily="2" charset="-78"/>
              <a:cs typeface="Sakkal Majalla" panose="02000000000000000000" pitchFamily="2" charset="-78"/>
            </a:endParaRP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b="1" dirty="0">
                <a:solidFill>
                  <a:srgbClr val="10253F"/>
                </a:solidFill>
                <a:latin typeface="Sakkal Majalla" panose="02000000000000000000" pitchFamily="2" charset="-78"/>
                <a:ea typeface="Arial"/>
                <a:cs typeface="Sakkal Majalla" panose="02000000000000000000" pitchFamily="2" charset="-78"/>
              </a:rPr>
              <a:t>عوامل الخطر المحتملة: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يشمل التعرض للعدوى حضور الجنازة؛ وتناول الطعام الملوث الذي قُدم </a:t>
            </a:r>
            <a:r>
              <a:rPr lang="ar-EG" sz="2400" dirty="0">
                <a:solidFill>
                  <a:srgbClr val="10253F"/>
                </a:solidFill>
                <a:latin typeface="Sakkal Majalla" panose="02000000000000000000" pitchFamily="2" charset="-78"/>
                <a:ea typeface="Arial"/>
                <a:cs typeface="Sakkal Majalla" panose="02000000000000000000" pitchFamily="2" charset="-78"/>
              </a:rPr>
              <a:t>في </a:t>
            </a:r>
            <a:r>
              <a:rPr lang="ar" sz="2400" dirty="0">
                <a:solidFill>
                  <a:srgbClr val="10253F"/>
                </a:solidFill>
                <a:latin typeface="Sakkal Majalla" panose="02000000000000000000" pitchFamily="2" charset="-78"/>
                <a:ea typeface="Arial"/>
                <a:cs typeface="Sakkal Majalla" panose="02000000000000000000" pitchFamily="2" charset="-78"/>
              </a:rPr>
              <a:t>أثناء الجنازة.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لا يمكن استبعاد التعرض للدخان، ومن ثم يمكن الاشتباه في التعرض البيئي.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يمكن أيضًا الاشتباه في تعاطي منتج غير قانوني، ومن الصعب جد</a:t>
            </a:r>
            <a:r>
              <a:rPr lang="ar-EG" sz="2400" dirty="0">
                <a:solidFill>
                  <a:srgbClr val="10253F"/>
                </a:solidFill>
                <a:latin typeface="Sakkal Majalla" panose="02000000000000000000" pitchFamily="2" charset="-78"/>
                <a:ea typeface="Arial"/>
                <a:cs typeface="Sakkal Majalla" panose="02000000000000000000" pitchFamily="2" charset="-78"/>
              </a:rPr>
              <a:t>ّ</a:t>
            </a:r>
            <a:r>
              <a:rPr lang="ar" sz="2400" dirty="0">
                <a:solidFill>
                  <a:srgbClr val="10253F"/>
                </a:solidFill>
                <a:latin typeface="Sakkal Majalla" panose="02000000000000000000" pitchFamily="2" charset="-78"/>
                <a:ea typeface="Arial"/>
                <a:cs typeface="Sakkal Majalla" panose="02000000000000000000" pitchFamily="2" charset="-78"/>
              </a:rPr>
              <a:t>ًا تحديده نظرًا لأن الحضور سيخشون توجيه الاتهام لهم. </a:t>
            </a: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spTree>
    <p:extLst>
      <p:ext uri="{BB962C8B-B14F-4D97-AF65-F5344CB8AC3E}">
        <p14:creationId xmlns:p14="http://schemas.microsoft.com/office/powerpoint/2010/main" val="4293897080"/>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146874" cy="584775"/>
          </a:xfrm>
          <a:prstGeom prst="rect">
            <a:avLst/>
          </a:prstGeom>
        </p:spPr>
        <p:txBody>
          <a:bodyPr wrap="none" rtlCol="1">
            <a:spAutoFit/>
          </a:bodyPr>
          <a:lstStyle/>
          <a:p>
            <a:pPr defTabSz="914400" rtl="1" hangingPunct="0">
              <a:lnSpc>
                <a:spcPct val="100000"/>
              </a:lnSpc>
            </a:pPr>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استخلاص المعلومات من الخطوة 1 </a:t>
            </a:r>
            <a:r>
              <a:rPr lang="ar" b="1" dirty="0">
                <a:latin typeface="Sakkal Majalla" panose="02000000000000000000" pitchFamily="2" charset="-78"/>
                <a:ea typeface="Source Sans Pro Bold"/>
                <a:cs typeface="Sakkal Majalla" panose="02000000000000000000" pitchFamily="2" charset="-78"/>
                <a:sym typeface="Calibri"/>
              </a:rPr>
              <a:t>(3)</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447644" y="1939233"/>
            <a:ext cx="11274778" cy="2870016"/>
          </a:xfrm>
          <a:prstGeom prst="rect">
            <a:avLst/>
          </a:prstGeom>
        </p:spPr>
        <p:txBody>
          <a:bodyPr wrap="square" rtlCol="1">
            <a:spAutoFit/>
          </a:bodyPr>
          <a:lstStyle/>
          <a:p>
            <a:pPr rtl="1"/>
            <a:r>
              <a:rPr lang="ar" sz="2400" b="1" dirty="0">
                <a:solidFill>
                  <a:schemeClr val="accent3"/>
                </a:solidFill>
                <a:latin typeface="Sakkal Majalla" panose="02000000000000000000" pitchFamily="2" charset="-78"/>
                <a:cs typeface="Sakkal Majalla" panose="02000000000000000000" pitchFamily="2" charset="-78"/>
              </a:rPr>
              <a:t>إجابة السؤال 6ب: الاستقصاءات المختبرية:</a:t>
            </a:r>
            <a:endParaRPr lang="fr-FR" sz="2400" b="1" dirty="0">
              <a:solidFill>
                <a:schemeClr val="accent3"/>
              </a:solidFill>
              <a:latin typeface="Sakkal Majalla" panose="02000000000000000000" pitchFamily="2" charset="-78"/>
              <a:cs typeface="Sakkal Majalla" panose="02000000000000000000" pitchFamily="2" charset="-78"/>
            </a:endParaRPr>
          </a:p>
          <a:p>
            <a:pPr rtl="1"/>
            <a:r>
              <a:rPr lang="ar" sz="2400" b="1" dirty="0">
                <a:latin typeface="Sakkal Majalla" panose="02000000000000000000" pitchFamily="2" charset="-78"/>
                <a:cs typeface="Sakkal Majalla" panose="02000000000000000000" pitchFamily="2" charset="-78"/>
              </a:rPr>
              <a:t> </a:t>
            </a:r>
            <a:endParaRPr lang="fr-FR" sz="2400" dirty="0">
              <a:latin typeface="Sakkal Majalla" panose="02000000000000000000" pitchFamily="2" charset="-78"/>
              <a:cs typeface="Sakkal Majalla" panose="02000000000000000000" pitchFamily="2" charset="-78"/>
            </a:endParaRPr>
          </a:p>
          <a:p>
            <a:pPr rtl="1"/>
            <a:r>
              <a:rPr lang="ar" sz="2400" b="1" dirty="0">
                <a:latin typeface="Sakkal Majalla" panose="02000000000000000000" pitchFamily="2" charset="-78"/>
                <a:cs typeface="Sakkal Majalla" panose="02000000000000000000" pitchFamily="2" charset="-78"/>
              </a:rPr>
              <a:t>المرضى: </a:t>
            </a:r>
            <a:endParaRPr lang="fr-FR" sz="2400" dirty="0">
              <a:latin typeface="Sakkal Majalla" panose="02000000000000000000" pitchFamily="2" charset="-78"/>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جُمعت العينات، ومنها المسحات الفموية وعينات من السائل القلبي، والسائل النخاعي من المتوفين، وعينات الدم والبول والسائل النخاعي من الحالات الموجودة في المستشفى.</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 أُبلغ سريعًا أن الفحص المختبري ويشمل مرض فيروس الإيبولا كان سلبيً</a:t>
            </a:r>
            <a:r>
              <a:rPr lang="ar-EG" sz="2400" dirty="0">
                <a:solidFill>
                  <a:srgbClr val="10253F"/>
                </a:solidFill>
                <a:latin typeface="Sakkal Majalla" panose="02000000000000000000" pitchFamily="2" charset="-78"/>
                <a:ea typeface="Arial"/>
                <a:cs typeface="Sakkal Majalla" panose="02000000000000000000" pitchFamily="2" charset="-78"/>
              </a:rPr>
              <a:t>ّ</a:t>
            </a:r>
            <a:r>
              <a:rPr lang="ar" sz="2400" dirty="0">
                <a:solidFill>
                  <a:srgbClr val="10253F"/>
                </a:solidFill>
                <a:latin typeface="Sakkal Majalla" panose="02000000000000000000" pitchFamily="2" charset="-78"/>
                <a:ea typeface="Arial"/>
                <a:cs typeface="Sakkal Majalla" panose="02000000000000000000" pitchFamily="2" charset="-78"/>
              </a:rPr>
              <a:t>ا. </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أجري التشريح لاثنين من المرضى توفيا في غيدي، بالقرب من بلوتاون العاصمة.  </a:t>
            </a: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spTree>
    <p:extLst>
      <p:ext uri="{BB962C8B-B14F-4D97-AF65-F5344CB8AC3E}">
        <p14:creationId xmlns:p14="http://schemas.microsoft.com/office/powerpoint/2010/main" val="3203200476"/>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102964" y="0"/>
            <a:ext cx="2517675" cy="584775"/>
          </a:xfrm>
          <a:prstGeom prst="rect">
            <a:avLst/>
          </a:prstGeom>
        </p:spPr>
        <p:txBody>
          <a:bodyPr wrap="none" rtlCol="1">
            <a:spAutoFit/>
          </a:bodyPr>
          <a:lstStyle/>
          <a:p>
            <a:pPr defTabSz="914400" rtl="1" hangingPunct="0">
              <a:lnSpc>
                <a:spcPct val="100000"/>
              </a:lnSpc>
            </a:pPr>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الخطوة 1</a:t>
            </a:r>
            <a:endParaRPr b="1" dirty="0">
              <a:latin typeface="Sakkal Majalla" panose="02000000000000000000" pitchFamily="2" charset="-78"/>
              <a:ea typeface="Source Sans Pro Bold"/>
              <a:cs typeface="Sakkal Majalla" panose="02000000000000000000" pitchFamily="2" charset="-78"/>
              <a:sym typeface="Calibri"/>
            </a:endParaRPr>
          </a:p>
        </p:txBody>
      </p:sp>
      <p:graphicFrame>
        <p:nvGraphicFramePr>
          <p:cNvPr id="2" name="Tableau 1"/>
          <p:cNvGraphicFramePr>
            <a:graphicFrameLocks noGrp="1"/>
          </p:cNvGraphicFramePr>
          <p:nvPr>
            <p:extLst>
              <p:ext uri="{D42A27DB-BD31-4B8C-83A1-F6EECF244321}">
                <p14:modId xmlns:p14="http://schemas.microsoft.com/office/powerpoint/2010/main" val="1368673413"/>
              </p:ext>
            </p:extLst>
          </p:nvPr>
        </p:nvGraphicFramePr>
        <p:xfrm>
          <a:off x="850904" y="1324453"/>
          <a:ext cx="10028419" cy="4254384"/>
        </p:xfrm>
        <a:graphic>
          <a:graphicData uri="http://schemas.openxmlformats.org/drawingml/2006/table">
            <a:tbl>
              <a:tblPr firstRow="1" firstCol="1">
                <a:tableStyleId>{5940675A-B579-460E-94D1-54222C63F5DA}</a:tableStyleId>
              </a:tblPr>
              <a:tblGrid>
                <a:gridCol w="10028419">
                  <a:extLst>
                    <a:ext uri="{9D8B030D-6E8A-4147-A177-3AD203B41FA5}">
                      <a16:colId xmlns:a16="http://schemas.microsoft.com/office/drawing/2014/main" val="20000"/>
                    </a:ext>
                  </a:extLst>
                </a:gridCol>
              </a:tblGrid>
              <a:tr h="4254384">
                <a:tc>
                  <a:txBody>
                    <a:bodyPr/>
                    <a:lstStyle/>
                    <a:p>
                      <a:pPr marL="0" marR="0" lvl="0" indent="0" algn="just" defTabSz="914400" rtl="1" eaLnBrk="1" fontAlgn="auto" latinLnBrk="0" hangingPunct="1">
                        <a:lnSpc>
                          <a:spcPct val="115000"/>
                        </a:lnSpc>
                        <a:spcBef>
                          <a:spcPts val="0"/>
                        </a:spcBef>
                        <a:spcAft>
                          <a:spcPts val="0"/>
                        </a:spcAft>
                        <a:buClr>
                          <a:srgbClr val="65A000"/>
                        </a:buClr>
                        <a:buSzTx/>
                        <a:buFont typeface="Symbol" panose="05050102010706020507" pitchFamily="18" charset="2"/>
                        <a:buNone/>
                        <a:tabLst/>
                        <a:defRPr/>
                      </a:pPr>
                      <a:r>
                        <a:rPr lang="ar" sz="2400" b="1" dirty="0">
                          <a:effectLst/>
                        </a:rPr>
                        <a:t>نتائج جديدة </a:t>
                      </a:r>
                      <a:endParaRPr lang="fr-FR" sz="2400" b="1" dirty="0">
                        <a:effectLst/>
                      </a:endParaRPr>
                    </a:p>
                    <a:p>
                      <a:pPr marL="342900" lvl="0" indent="-342900" algn="just" rtl="1">
                        <a:lnSpc>
                          <a:spcPct val="115000"/>
                        </a:lnSpc>
                        <a:spcAft>
                          <a:spcPts val="0"/>
                        </a:spcAft>
                        <a:buClr>
                          <a:srgbClr val="65A000"/>
                        </a:buClr>
                        <a:buFont typeface="Symbol" panose="05050102010706020507" pitchFamily="18" charset="2"/>
                        <a:buChar char=""/>
                      </a:pPr>
                      <a:endParaRPr lang="en-US" sz="2000" dirty="0">
                        <a:effectLst/>
                      </a:endParaRPr>
                    </a:p>
                    <a:p>
                      <a:pPr marL="342900" lvl="0" indent="-342900" algn="just" rtl="1">
                        <a:lnSpc>
                          <a:spcPct val="115000"/>
                        </a:lnSpc>
                        <a:spcAft>
                          <a:spcPts val="0"/>
                        </a:spcAft>
                        <a:buClr>
                          <a:srgbClr val="65A000"/>
                        </a:buClr>
                        <a:buFont typeface="Symbol" panose="05050102010706020507" pitchFamily="18" charset="2"/>
                        <a:buChar char=""/>
                      </a:pPr>
                      <a:r>
                        <a:rPr lang="ar" sz="2400" dirty="0">
                          <a:effectLst/>
                        </a:rPr>
                        <a:t>أُرسلت جميع الفحوص الأخرى إلى أتلانتا، ولم تتوافر النتائج حتى الآن. ومع ذلك، يُشير التحليل الذي أُجري في الموقع إلى وجود مرض معدٍ في فحوصات خلايا الدم.</a:t>
                      </a:r>
                      <a:endParaRPr lang="fr-FR" sz="2400" dirty="0">
                        <a:effectLst/>
                      </a:endParaRPr>
                    </a:p>
                    <a:p>
                      <a:pPr marL="342900" lvl="0" indent="-342900" algn="just" rtl="1">
                        <a:lnSpc>
                          <a:spcPct val="115000"/>
                        </a:lnSpc>
                        <a:spcAft>
                          <a:spcPts val="0"/>
                        </a:spcAft>
                        <a:buClr>
                          <a:srgbClr val="65A000"/>
                        </a:buClr>
                        <a:buFont typeface="Symbol" panose="05050102010706020507" pitchFamily="18" charset="2"/>
                        <a:buChar char=""/>
                      </a:pPr>
                      <a:r>
                        <a:rPr lang="ar" sz="2400" dirty="0">
                          <a:effectLst/>
                        </a:rPr>
                        <a:t>الاستقصاء البيئي: جُمعت عينات الطعام من منازل الحالات، وشمل ذلك منازل المتوفين في غرينتي وماريالاند، وأُرسلت إلى المختبر المرجعي الوطني. وتضمنت هذه العينات السكر، والكعك، والفلفل، والتوابل، والثوم، والملح، وصودا الخبز، والمشروبات الغازية. </a:t>
                      </a:r>
                      <a:endParaRPr lang="fr-FR" sz="2400" dirty="0">
                        <a:effectLst/>
                      </a:endParaRPr>
                    </a:p>
                    <a:p>
                      <a:pPr marL="342900" lvl="0" indent="-342900" algn="just" rtl="1">
                        <a:lnSpc>
                          <a:spcPct val="115000"/>
                        </a:lnSpc>
                        <a:spcAft>
                          <a:spcPts val="0"/>
                        </a:spcAft>
                        <a:buClr>
                          <a:srgbClr val="65A000"/>
                        </a:buClr>
                        <a:buFont typeface="Symbol" panose="05050102010706020507" pitchFamily="18" charset="2"/>
                        <a:buChar char=""/>
                      </a:pPr>
                      <a:r>
                        <a:rPr lang="ar" sz="2400" dirty="0">
                          <a:effectLst/>
                        </a:rPr>
                        <a:t>اختُبرت عينات المياه، وتبين أنها سلبية لكل من القولونيات والإشريكية القولونية. واختُبرت المياه أيضًا للكشف عن أي مواد كيميائية أو معادن ثقيلة بها (الرصاص، والزرنيخ، والنحاس).</a:t>
                      </a:r>
                      <a:endParaRPr lang="fr-FR"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
        <p:nvSpPr>
          <p:cNvPr id="5" name="Rectangle 4"/>
          <p:cNvSpPr/>
          <p:nvPr/>
        </p:nvSpPr>
        <p:spPr>
          <a:xfrm>
            <a:off x="227725" y="862788"/>
            <a:ext cx="11274778" cy="461665"/>
          </a:xfrm>
          <a:prstGeom prst="rect">
            <a:avLst/>
          </a:prstGeom>
        </p:spPr>
        <p:txBody>
          <a:bodyPr wrap="square" rtlCol="1">
            <a:spAutoFit/>
          </a:bodyPr>
          <a:lstStyle/>
          <a:p>
            <a:pPr rtl="1"/>
            <a:r>
              <a:rPr lang="ar" sz="2400" b="1">
                <a:latin typeface="+mn-lt"/>
              </a:rPr>
              <a:t> </a:t>
            </a:r>
            <a:endParaRPr lang="fr-FR" sz="2400" dirty="0">
              <a:latin typeface="+mn-lt"/>
            </a:endParaRPr>
          </a:p>
        </p:txBody>
      </p:sp>
    </p:spTree>
    <p:extLst>
      <p:ext uri="{BB962C8B-B14F-4D97-AF65-F5344CB8AC3E}">
        <p14:creationId xmlns:p14="http://schemas.microsoft.com/office/powerpoint/2010/main" val="1189749920"/>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227725" y="0"/>
            <a:ext cx="6146874" cy="584775"/>
          </a:xfrm>
          <a:prstGeom prst="rect">
            <a:avLst/>
          </a:prstGeom>
        </p:spPr>
        <p:txBody>
          <a:bodyPr wrap="none" rtlCol="1">
            <a:spAutoFit/>
          </a:bodyPr>
          <a:lstStyle/>
          <a:p>
            <a:pPr defTabSz="914400" rtl="1" hangingPunct="0">
              <a:lnSpc>
                <a:spcPct val="100000"/>
              </a:lnSpc>
            </a:pPr>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استخلاص المعلومات من الخطوة 1 </a:t>
            </a:r>
            <a:r>
              <a:rPr lang="ar" b="1" dirty="0">
                <a:latin typeface="Sakkal Majalla" panose="02000000000000000000" pitchFamily="2" charset="-78"/>
                <a:ea typeface="Source Sans Pro Bold"/>
                <a:cs typeface="Sakkal Majalla" panose="02000000000000000000" pitchFamily="2" charset="-78"/>
                <a:sym typeface="Calibri"/>
              </a:rPr>
              <a:t>(4)</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485415" y="1093728"/>
            <a:ext cx="10777928" cy="4667945"/>
          </a:xfrm>
          <a:prstGeom prst="rect">
            <a:avLst/>
          </a:prstGeom>
        </p:spPr>
        <p:txBody>
          <a:bodyPr wrap="square" rtlCol="1">
            <a:spAutoFit/>
          </a:bodyPr>
          <a:lstStyle/>
          <a:p>
            <a:pPr rtl="1"/>
            <a:r>
              <a:rPr lang="ar" sz="2400" b="1" dirty="0">
                <a:solidFill>
                  <a:schemeClr val="accent3"/>
                </a:solidFill>
                <a:latin typeface="Sakkal Majalla" panose="02000000000000000000" pitchFamily="2" charset="-78"/>
                <a:cs typeface="Sakkal Majalla" panose="02000000000000000000" pitchFamily="2" charset="-78"/>
              </a:rPr>
              <a:t>إجابة السؤال 6ج</a:t>
            </a:r>
            <a:endParaRPr lang="fr-FR" sz="2400" b="1" dirty="0">
              <a:solidFill>
                <a:schemeClr val="accent3"/>
              </a:solidFill>
              <a:latin typeface="Sakkal Majalla" panose="02000000000000000000" pitchFamily="2" charset="-78"/>
              <a:cs typeface="Sakkal Majalla" panose="02000000000000000000" pitchFamily="2" charset="-78"/>
            </a:endParaRPr>
          </a:p>
          <a:p>
            <a:pPr rtl="1"/>
            <a:r>
              <a:rPr lang="ar" sz="2400" b="1" dirty="0">
                <a:solidFill>
                  <a:schemeClr val="accent3"/>
                </a:solidFill>
                <a:latin typeface="Sakkal Majalla" panose="02000000000000000000" pitchFamily="2" charset="-78"/>
                <a:cs typeface="Sakkal Majalla" panose="02000000000000000000" pitchFamily="2" charset="-78"/>
              </a:rPr>
              <a:t> </a:t>
            </a:r>
            <a:endParaRPr lang="fr-FR" sz="2400" b="1" dirty="0">
              <a:solidFill>
                <a:schemeClr val="accent3"/>
              </a:solidFill>
              <a:latin typeface="Sakkal Majalla" panose="02000000000000000000" pitchFamily="2" charset="-78"/>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إذا كانت قائمة المشاركين كاملة ودقيقة، وإذا كان يمكن توفير الموارد البشرية اللازمة لتتبع كل مشارك، يمكننا مناقشة مسألة تتبع جميع المشاركين‬‬‬‬‬‬ وإجراء دراسة أترابية.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في هذه الحالة، هناك حاجة إلى الإسراع في تحديد المرض الذي يحصد أرواح العديد من الشباب: </a:t>
            </a:r>
            <a:r>
              <a:rPr lang="ar" sz="2400" b="1" dirty="0">
                <a:solidFill>
                  <a:srgbClr val="10253F"/>
                </a:solidFill>
                <a:latin typeface="Sakkal Majalla" panose="02000000000000000000" pitchFamily="2" charset="-78"/>
                <a:ea typeface="Arial"/>
                <a:cs typeface="Sakkal Majalla" panose="02000000000000000000" pitchFamily="2" charset="-78"/>
              </a:rPr>
              <a:t>دراسة الحالة والشواهد</a:t>
            </a:r>
            <a:r>
              <a:rPr lang="ar" sz="2400" dirty="0">
                <a:solidFill>
                  <a:srgbClr val="10253F"/>
                </a:solidFill>
                <a:latin typeface="Sakkal Majalla" panose="02000000000000000000" pitchFamily="2" charset="-78"/>
                <a:ea typeface="Arial"/>
                <a:cs typeface="Sakkal Majalla" panose="02000000000000000000" pitchFamily="2" charset="-78"/>
              </a:rPr>
              <a:t>.</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يتمثل الهدف من هذه الدراسة في تحديد المنتج الذي قد يُسبب هذا المرض، والتأكد من وقف انتشاره.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حجم العينة صغير. ولتجنب أي خانات فارغة، من الأفضل مطابقة عدة حالات ضابطة مع حالة واحدة. </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spTree>
    <p:extLst>
      <p:ext uri="{BB962C8B-B14F-4D97-AF65-F5344CB8AC3E}">
        <p14:creationId xmlns:p14="http://schemas.microsoft.com/office/powerpoint/2010/main" val="1097390350"/>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2392" y="646743"/>
            <a:ext cx="3300877" cy="938989"/>
          </a:xfrm>
          <a:prstGeom prst="rect">
            <a:avLst/>
          </a:prstGeom>
        </p:spPr>
        <p:txBody>
          <a:bodyPr rtlCol="1"/>
          <a:lstStyle/>
          <a:p>
            <a:pPr rtl="1"/>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الخطوة 2 </a:t>
            </a:r>
            <a:endParaRPr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725879452"/>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itle 1"/>
          <p:cNvSpPr txBox="1">
            <a:spLocks noGrp="1"/>
          </p:cNvSpPr>
          <p:nvPr>
            <p:ph type="title"/>
          </p:nvPr>
        </p:nvSpPr>
        <p:spPr>
          <a:xfrm>
            <a:off x="378608" y="673019"/>
            <a:ext cx="2817140" cy="1146575"/>
          </a:xfrm>
          <a:prstGeom prst="rect">
            <a:avLst/>
          </a:prstGeom>
        </p:spPr>
        <p:txBody>
          <a:bodyPr rtlCol="1"/>
          <a:lstStyle/>
          <a:p>
            <a:pPr rtl="1"/>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الخطوة 2 </a:t>
            </a:r>
            <a:endParaRPr b="1" dirty="0">
              <a:latin typeface="Sakkal Majalla" panose="02000000000000000000" pitchFamily="2" charset="-78"/>
              <a:cs typeface="Sakkal Majalla" panose="02000000000000000000" pitchFamily="2" charset="-78"/>
            </a:endParaRPr>
          </a:p>
        </p:txBody>
      </p:sp>
      <p:graphicFrame>
        <p:nvGraphicFramePr>
          <p:cNvPr id="4" name="Tableau 3"/>
          <p:cNvGraphicFramePr>
            <a:graphicFrameLocks noGrp="1"/>
          </p:cNvGraphicFramePr>
          <p:nvPr>
            <p:extLst>
              <p:ext uri="{D42A27DB-BD31-4B8C-83A1-F6EECF244321}">
                <p14:modId xmlns:p14="http://schemas.microsoft.com/office/powerpoint/2010/main" val="2906898657"/>
              </p:ext>
            </p:extLst>
          </p:nvPr>
        </p:nvGraphicFramePr>
        <p:xfrm>
          <a:off x="4352876" y="1833291"/>
          <a:ext cx="7075357" cy="3131439"/>
        </p:xfrm>
        <a:graphic>
          <a:graphicData uri="http://schemas.openxmlformats.org/drawingml/2006/table">
            <a:tbl>
              <a:tblPr firstRow="1" firstCol="1"/>
              <a:tblGrid>
                <a:gridCol w="7075357">
                  <a:extLst>
                    <a:ext uri="{9D8B030D-6E8A-4147-A177-3AD203B41FA5}">
                      <a16:colId xmlns:a16="http://schemas.microsoft.com/office/drawing/2014/main" val="20000"/>
                    </a:ext>
                  </a:extLst>
                </a:gridCol>
              </a:tblGrid>
              <a:tr h="190500">
                <a:tc>
                  <a:txBody>
                    <a:bodyPr/>
                    <a:lstStyle/>
                    <a:p>
                      <a:pPr rtl="1">
                        <a:lnSpc>
                          <a:spcPct val="115000"/>
                        </a:lnSpc>
                        <a:spcAft>
                          <a:spcPts val="0"/>
                        </a:spcAft>
                      </a:pPr>
                      <a:r>
                        <a:rPr lang="ar" sz="2000" b="1" dirty="0">
                          <a:effectLst/>
                          <a:latin typeface="+mn-lt"/>
                          <a:ea typeface="SimSun" panose="02010600030101010101" pitchFamily="2" charset="-122"/>
                          <a:cs typeface="Arial" panose="020B0604020202020204" pitchFamily="34" charset="0"/>
                        </a:rPr>
                        <a:t>أُجريت دراسة الحالة والشواهد:</a:t>
                      </a:r>
                      <a:endParaRPr lang="fr-FR" sz="2000" dirty="0">
                        <a:effectLst/>
                        <a:latin typeface="+mn-lt"/>
                        <a:ea typeface="SimSun" panose="02010600030101010101" pitchFamily="2" charset="-122"/>
                        <a:cs typeface="Arial" panose="020B0604020202020204" pitchFamily="34" charset="0"/>
                      </a:endParaRPr>
                    </a:p>
                    <a:p>
                      <a:pPr marL="342900" lvl="0" indent="-342900" rtl="1">
                        <a:lnSpc>
                          <a:spcPct val="115000"/>
                        </a:lnSpc>
                        <a:spcAft>
                          <a:spcPts val="0"/>
                        </a:spcAft>
                        <a:buClr>
                          <a:srgbClr val="65A000"/>
                        </a:buClr>
                        <a:buFont typeface="Symbol" panose="05050102010706020507" pitchFamily="18" charset="2"/>
                        <a:buChar char=""/>
                      </a:pPr>
                      <a:r>
                        <a:rPr lang="ar" sz="2000" dirty="0">
                          <a:effectLst/>
                          <a:latin typeface="+mn-lt"/>
                          <a:ea typeface="Calibri" panose="020F0502020204030204" pitchFamily="34" charset="0"/>
                          <a:cs typeface="Arial" panose="020B0604020202020204" pitchFamily="34" charset="0"/>
                        </a:rPr>
                        <a:t>أجرينا دراسة حالة وشواهد غير متطابقة بنسبة 2:1، شملت 25 حالة و50 حالة ضابطة. وقد حضرت كل</a:t>
                      </a:r>
                      <a:r>
                        <a:rPr lang="ar-EG" sz="2000" dirty="0">
                          <a:effectLst/>
                          <a:latin typeface="+mn-lt"/>
                          <a:ea typeface="Calibri" panose="020F0502020204030204" pitchFamily="34" charset="0"/>
                          <a:cs typeface="Arial" panose="020B0604020202020204" pitchFamily="34" charset="0"/>
                        </a:rPr>
                        <a:t>ّ</a:t>
                      </a:r>
                      <a:r>
                        <a:rPr lang="ar" sz="2000" dirty="0">
                          <a:effectLst/>
                          <a:latin typeface="+mn-lt"/>
                          <a:ea typeface="Calibri" panose="020F0502020204030204" pitchFamily="34" charset="0"/>
                          <a:cs typeface="Arial" panose="020B0604020202020204" pitchFamily="34" charset="0"/>
                        </a:rPr>
                        <a:t>ٌ من الحالات والحالات الضابطة واحدةً من فعاليات الجنازة الثلاث (العزاء، أو الدفن، أو التأبين).</a:t>
                      </a:r>
                    </a:p>
                    <a:p>
                      <a:pPr marL="342900" lvl="0" indent="-342900" rtl="1">
                        <a:lnSpc>
                          <a:spcPct val="115000"/>
                        </a:lnSpc>
                        <a:spcAft>
                          <a:spcPts val="0"/>
                        </a:spcAft>
                        <a:buClr>
                          <a:srgbClr val="65A000"/>
                        </a:buClr>
                        <a:buFont typeface="Symbol" panose="05050102010706020507" pitchFamily="18" charset="2"/>
                        <a:buChar char=""/>
                      </a:pPr>
                      <a:endParaRPr lang="fr-FR" sz="2000" dirty="0">
                        <a:effectLst/>
                        <a:latin typeface="+mn-lt"/>
                        <a:ea typeface="Calibri" panose="020F0502020204030204" pitchFamily="34" charset="0"/>
                        <a:cs typeface="Arial" panose="020B0604020202020204" pitchFamily="34" charset="0"/>
                      </a:endParaRPr>
                    </a:p>
                    <a:p>
                      <a:pPr marL="342900" lvl="0" indent="-342900" algn="just" rtl="1">
                        <a:lnSpc>
                          <a:spcPct val="115000"/>
                        </a:lnSpc>
                        <a:spcAft>
                          <a:spcPts val="0"/>
                        </a:spcAft>
                        <a:buClr>
                          <a:srgbClr val="65A000"/>
                        </a:buClr>
                        <a:buFont typeface="Symbol" panose="05050102010706020507" pitchFamily="18" charset="2"/>
                        <a:buChar char=""/>
                      </a:pPr>
                      <a:r>
                        <a:rPr lang="ar" sz="2000" dirty="0">
                          <a:effectLst/>
                          <a:latin typeface="+mn-lt"/>
                          <a:ea typeface="Calibri" panose="020F0502020204030204" pitchFamily="34" charset="0"/>
                          <a:cs typeface="Arial" panose="020B0604020202020204" pitchFamily="34" charset="0"/>
                        </a:rPr>
                        <a:t>استخدمنا استبيانًا </a:t>
                      </a:r>
                      <a:r>
                        <a:rPr lang="ar-EG" sz="2000" dirty="0">
                          <a:effectLst/>
                          <a:latin typeface="+mn-lt"/>
                          <a:ea typeface="Calibri" panose="020F0502020204030204" pitchFamily="34" charset="0"/>
                          <a:cs typeface="Arial" panose="020B0604020202020204" pitchFamily="34" charset="0"/>
                        </a:rPr>
                        <a:t>أُ</a:t>
                      </a:r>
                      <a:r>
                        <a:rPr lang="ar" sz="2000" dirty="0">
                          <a:effectLst/>
                          <a:latin typeface="+mn-lt"/>
                          <a:ea typeface="Calibri" panose="020F0502020204030204" pitchFamily="34" charset="0"/>
                          <a:cs typeface="Arial" panose="020B0604020202020204" pitchFamily="34" charset="0"/>
                        </a:rPr>
                        <a:t>عدّ</a:t>
                      </a:r>
                      <a:r>
                        <a:rPr lang="ar-EG" sz="2000" dirty="0">
                          <a:effectLst/>
                          <a:latin typeface="+mn-lt"/>
                          <a:ea typeface="Calibri" panose="020F0502020204030204" pitchFamily="34" charset="0"/>
                          <a:cs typeface="Arial" panose="020B0604020202020204" pitchFamily="34" charset="0"/>
                        </a:rPr>
                        <a:t>َ</a:t>
                      </a:r>
                      <a:r>
                        <a:rPr lang="ar" sz="2000" dirty="0">
                          <a:effectLst/>
                          <a:latin typeface="+mn-lt"/>
                          <a:ea typeface="Calibri" panose="020F0502020204030204" pitchFamily="34" charset="0"/>
                          <a:cs typeface="Arial" panose="020B0604020202020204" pitchFamily="34" charset="0"/>
                        </a:rPr>
                        <a:t> لتسجيل المعلومات الديموغرافية والسريرية عن المرضى، </a:t>
                      </a:r>
                      <a:r>
                        <a:rPr lang="ar-EG" sz="2000" dirty="0">
                          <a:effectLst/>
                          <a:latin typeface="+mn-lt"/>
                          <a:ea typeface="Calibri" panose="020F0502020204030204" pitchFamily="34" charset="0"/>
                          <a:cs typeface="Arial" panose="020B0604020202020204" pitchFamily="34" charset="0"/>
                        </a:rPr>
                        <a:t>علاوة على</a:t>
                      </a:r>
                      <a:r>
                        <a:rPr lang="ar" sz="2000" dirty="0">
                          <a:effectLst/>
                          <a:latin typeface="+mn-lt"/>
                          <a:ea typeface="Calibri" panose="020F0502020204030204" pitchFamily="34" charset="0"/>
                          <a:cs typeface="Arial" panose="020B0604020202020204" pitchFamily="34" charset="0"/>
                        </a:rPr>
                        <a:t> التعرُّض لمختلف الأطعمة والمشروبات </a:t>
                      </a:r>
                      <a:r>
                        <a:rPr lang="ar-EG" sz="2000" dirty="0">
                          <a:effectLst/>
                          <a:latin typeface="+mn-lt"/>
                          <a:ea typeface="Calibri" panose="020F0502020204030204" pitchFamily="34" charset="0"/>
                          <a:cs typeface="Arial" panose="020B0604020202020204" pitchFamily="34" charset="0"/>
                        </a:rPr>
                        <a:t>في </a:t>
                      </a:r>
                      <a:r>
                        <a:rPr lang="ar" sz="2000" dirty="0">
                          <a:effectLst/>
                          <a:latin typeface="+mn-lt"/>
                          <a:ea typeface="Calibri" panose="020F0502020204030204" pitchFamily="34" charset="0"/>
                          <a:cs typeface="Arial" panose="020B0604020202020204" pitchFamily="34" charset="0"/>
                        </a:rPr>
                        <a:t>أثناء </a:t>
                      </a:r>
                      <a:r>
                        <a:rPr lang="ar-EG" sz="2000" dirty="0">
                          <a:effectLst/>
                          <a:latin typeface="+mn-lt"/>
                          <a:ea typeface="Calibri" panose="020F0502020204030204" pitchFamily="34" charset="0"/>
                          <a:cs typeface="Arial" panose="020B0604020202020204" pitchFamily="34" charset="0"/>
                        </a:rPr>
                        <a:t>أهم الأحداث</a:t>
                      </a:r>
                      <a:r>
                        <a:rPr lang="ar" sz="2000" dirty="0">
                          <a:effectLst/>
                          <a:latin typeface="+mn-lt"/>
                          <a:ea typeface="Calibri" panose="020F0502020204030204" pitchFamily="34" charset="0"/>
                          <a:cs typeface="Arial" panose="020B0604020202020204" pitchFamily="34" charset="0"/>
                        </a:rPr>
                        <a:t> التي حضرتها الحالات في الأسابيع الماضية والتعرض للمواد الكيميائية، ومنها المعادن الثقيلة.</a:t>
                      </a:r>
                      <a:endParaRPr lang="fr-FR" sz="20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162979561"/>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404330" y="0"/>
            <a:ext cx="2580191" cy="584775"/>
          </a:xfrm>
          <a:prstGeom prst="rect">
            <a:avLst/>
          </a:prstGeom>
        </p:spPr>
        <p:txBody>
          <a:bodyPr wrap="none" rtlCol="1">
            <a:spAutoFit/>
          </a:bodyPr>
          <a:lstStyle/>
          <a:p>
            <a:pPr defTabSz="914400" rtl="1" hangingPunct="0">
              <a:lnSpc>
                <a:spcPct val="100000"/>
              </a:lnSpc>
            </a:pPr>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الخطوة 2 </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419725" y="1185694"/>
            <a:ext cx="10777928" cy="895117"/>
          </a:xfrm>
          <a:prstGeom prst="rect">
            <a:avLst/>
          </a:prstGeom>
        </p:spPr>
        <p:txBody>
          <a:bodyPr wrap="square" rtlCol="1">
            <a:spAutoFit/>
          </a:bodyPr>
          <a:lstStyle/>
          <a:p>
            <a:pPr rtl="1"/>
            <a:r>
              <a:rPr lang="ar" sz="2400" b="1">
                <a:solidFill>
                  <a:schemeClr val="accent3"/>
                </a:solidFill>
                <a:latin typeface="Sakkal Majalla" panose="02000000000000000000" pitchFamily="2" charset="-78"/>
                <a:cs typeface="Sakkal Majalla" panose="02000000000000000000" pitchFamily="2" charset="-78"/>
              </a:rPr>
              <a:t>السؤال 6د: </a:t>
            </a:r>
            <a:endParaRPr lang="fr-FR" sz="2400" b="1" dirty="0">
              <a:solidFill>
                <a:schemeClr val="accent3"/>
              </a:solidFill>
              <a:latin typeface="Sakkal Majalla" panose="02000000000000000000" pitchFamily="2" charset="-78"/>
              <a:cs typeface="Sakkal Majalla" panose="02000000000000000000" pitchFamily="2" charset="-78"/>
            </a:endParaRP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a:solidFill>
                  <a:srgbClr val="10253F"/>
                </a:solidFill>
                <a:latin typeface="Sakkal Majalla" panose="02000000000000000000" pitchFamily="2" charset="-78"/>
                <a:ea typeface="Arial"/>
                <a:cs typeface="Sakkal Majalla" panose="02000000000000000000" pitchFamily="2" charset="-78"/>
                <a:sym typeface="Source Sans Pro Regular"/>
              </a:rPr>
              <a:t>يُرجى الاطلاع على الجدول الذي يعرض نتائج دراسة الحالات والشواهد. </a:t>
            </a:r>
            <a:endParaRPr lang="fr-FR" sz="2400" dirty="0">
              <a:solidFill>
                <a:srgbClr val="10253F"/>
              </a:solidFill>
              <a:latin typeface="Sakkal Majalla" panose="02000000000000000000" pitchFamily="2" charset="-78"/>
              <a:ea typeface="Arial"/>
              <a:cs typeface="Sakkal Majalla" panose="02000000000000000000" pitchFamily="2" charset="-78"/>
              <a:sym typeface="Source Sans Pro Regular"/>
            </a:endParaRPr>
          </a:p>
        </p:txBody>
      </p:sp>
      <p:sp>
        <p:nvSpPr>
          <p:cNvPr id="5" name="Rectangle 4"/>
          <p:cNvSpPr/>
          <p:nvPr/>
        </p:nvSpPr>
        <p:spPr>
          <a:xfrm>
            <a:off x="419725" y="5422135"/>
            <a:ext cx="10777928" cy="895117"/>
          </a:xfrm>
          <a:prstGeom prst="rect">
            <a:avLst/>
          </a:prstGeom>
        </p:spPr>
        <p:txBody>
          <a:bodyPr wrap="square" rtlCol="1">
            <a:spAutoFit/>
          </a:bodyPr>
          <a:lstStyle/>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a:solidFill>
                  <a:srgbClr val="10253F"/>
                </a:solidFill>
                <a:latin typeface="Sakkal Majalla" panose="02000000000000000000" pitchFamily="2" charset="-78"/>
                <a:ea typeface="Arial"/>
                <a:cs typeface="Sakkal Majalla" panose="02000000000000000000" pitchFamily="2" charset="-78"/>
              </a:rPr>
              <a:t>ما تفسيرك لنتائج دراسة الحالة؟ </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a:solidFill>
                  <a:srgbClr val="10253F"/>
                </a:solidFill>
                <a:latin typeface="Sakkal Majalla" panose="02000000000000000000" pitchFamily="2" charset="-78"/>
                <a:ea typeface="Arial"/>
                <a:cs typeface="Sakkal Majalla" panose="02000000000000000000" pitchFamily="2" charset="-78"/>
              </a:rPr>
              <a:t>وما فرضيتك النهائية؟</a:t>
            </a: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graphicFrame>
        <p:nvGraphicFramePr>
          <p:cNvPr id="2" name="Table 6">
            <a:extLst>
              <a:ext uri="{FF2B5EF4-FFF2-40B4-BE49-F238E27FC236}">
                <a16:creationId xmlns:a16="http://schemas.microsoft.com/office/drawing/2014/main" id="{28DC5150-579B-B4A0-C166-5062F3F68B48}"/>
              </a:ext>
            </a:extLst>
          </p:cNvPr>
          <p:cNvGraphicFramePr>
            <a:graphicFrameLocks noGrp="1"/>
          </p:cNvGraphicFramePr>
          <p:nvPr>
            <p:extLst>
              <p:ext uri="{D42A27DB-BD31-4B8C-83A1-F6EECF244321}">
                <p14:modId xmlns:p14="http://schemas.microsoft.com/office/powerpoint/2010/main" val="988527456"/>
              </p:ext>
            </p:extLst>
          </p:nvPr>
        </p:nvGraphicFramePr>
        <p:xfrm>
          <a:off x="2395064" y="2786277"/>
          <a:ext cx="6478028" cy="1914575"/>
        </p:xfrm>
        <a:graphic>
          <a:graphicData uri="http://schemas.openxmlformats.org/drawingml/2006/table">
            <a:tbl>
              <a:tblPr rtl="1" firstRow="1" bandRow="1">
                <a:tableStyleId>{3C2FFA5D-87B4-456A-9821-1D502468CF0F}</a:tableStyleId>
              </a:tblPr>
              <a:tblGrid>
                <a:gridCol w="1619507">
                  <a:extLst>
                    <a:ext uri="{9D8B030D-6E8A-4147-A177-3AD203B41FA5}">
                      <a16:colId xmlns:a16="http://schemas.microsoft.com/office/drawing/2014/main" val="1216095779"/>
                    </a:ext>
                  </a:extLst>
                </a:gridCol>
                <a:gridCol w="1619507">
                  <a:extLst>
                    <a:ext uri="{9D8B030D-6E8A-4147-A177-3AD203B41FA5}">
                      <a16:colId xmlns:a16="http://schemas.microsoft.com/office/drawing/2014/main" val="606303866"/>
                    </a:ext>
                  </a:extLst>
                </a:gridCol>
                <a:gridCol w="1619507">
                  <a:extLst>
                    <a:ext uri="{9D8B030D-6E8A-4147-A177-3AD203B41FA5}">
                      <a16:colId xmlns:a16="http://schemas.microsoft.com/office/drawing/2014/main" val="3217642634"/>
                    </a:ext>
                  </a:extLst>
                </a:gridCol>
                <a:gridCol w="1619507">
                  <a:extLst>
                    <a:ext uri="{9D8B030D-6E8A-4147-A177-3AD203B41FA5}">
                      <a16:colId xmlns:a16="http://schemas.microsoft.com/office/drawing/2014/main" val="308617215"/>
                    </a:ext>
                  </a:extLst>
                </a:gridCol>
              </a:tblGrid>
              <a:tr h="382915">
                <a:tc>
                  <a:txBody>
                    <a:bodyPr/>
                    <a:lstStyle/>
                    <a:p>
                      <a:endParaRPr lang="en-US" sz="1800" dirty="0">
                        <a:latin typeface="Sakkal Majalla" panose="02000000000000000000" pitchFamily="2" charset="-78"/>
                        <a:cs typeface="Sakkal Majalla" panose="02000000000000000000" pitchFamily="2" charset="-78"/>
                      </a:endParaRPr>
                    </a:p>
                  </a:txBody>
                  <a:tcPr/>
                </a:tc>
                <a:tc>
                  <a:txBody>
                    <a:bodyPr/>
                    <a:lstStyle/>
                    <a:p>
                      <a:r>
                        <a:rPr lang="ar-EG" sz="1800" dirty="0">
                          <a:latin typeface="Sakkal Majalla" panose="02000000000000000000" pitchFamily="2" charset="-78"/>
                          <a:cs typeface="Sakkal Majalla" panose="02000000000000000000" pitchFamily="2" charset="-78"/>
                        </a:rPr>
                        <a:t>نسبة الأرجحية</a:t>
                      </a:r>
                      <a:endParaRPr lang="en-US" sz="1800" dirty="0">
                        <a:latin typeface="Sakkal Majalla" panose="02000000000000000000" pitchFamily="2" charset="-78"/>
                        <a:cs typeface="Sakkal Majalla" panose="02000000000000000000" pitchFamily="2" charset="-78"/>
                      </a:endParaRPr>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800" dirty="0">
                          <a:latin typeface="Sakkal Majalla" panose="02000000000000000000" pitchFamily="2" charset="-78"/>
                          <a:cs typeface="Sakkal Majalla" panose="02000000000000000000" pitchFamily="2" charset="-78"/>
                        </a:rPr>
                        <a:t>فترة ثقة 95% (أقل)</a:t>
                      </a:r>
                      <a:endParaRPr lang="en-US" sz="1800" dirty="0">
                        <a:latin typeface="Sakkal Majalla" panose="02000000000000000000" pitchFamily="2" charset="-78"/>
                        <a:cs typeface="Sakkal Majalla" panose="02000000000000000000" pitchFamily="2" charset="-78"/>
                      </a:endParaRPr>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800" dirty="0">
                          <a:latin typeface="Sakkal Majalla" panose="02000000000000000000" pitchFamily="2" charset="-78"/>
                          <a:cs typeface="Sakkal Majalla" panose="02000000000000000000" pitchFamily="2" charset="-78"/>
                        </a:rPr>
                        <a:t>فترة ثقة 95% (أعلى)</a:t>
                      </a:r>
                      <a:endParaRPr lang="en-US" sz="1800" dirty="0">
                        <a:latin typeface="Sakkal Majalla" panose="02000000000000000000" pitchFamily="2" charset="-78"/>
                        <a:cs typeface="Sakkal Majalla" panose="02000000000000000000" pitchFamily="2" charset="-78"/>
                      </a:endParaRPr>
                    </a:p>
                  </a:txBody>
                  <a:tcPr/>
                </a:tc>
                <a:extLst>
                  <a:ext uri="{0D108BD9-81ED-4DB2-BD59-A6C34878D82A}">
                    <a16:rowId xmlns:a16="http://schemas.microsoft.com/office/drawing/2014/main" val="839305706"/>
                  </a:ext>
                </a:extLst>
              </a:tr>
              <a:tr h="382915">
                <a:tc>
                  <a:txBody>
                    <a:bodyPr/>
                    <a:lstStyle/>
                    <a:p>
                      <a:r>
                        <a:rPr lang="ar-EG" sz="1800" dirty="0">
                          <a:latin typeface="Sakkal Majalla" panose="02000000000000000000" pitchFamily="2" charset="-78"/>
                          <a:cs typeface="Sakkal Majalla" panose="02000000000000000000" pitchFamily="2" charset="-78"/>
                        </a:rPr>
                        <a:t>حضور الجنازة</a:t>
                      </a:r>
                    </a:p>
                  </a:txBody>
                  <a:tcPr/>
                </a:tc>
                <a:tc>
                  <a:txBody>
                    <a:bodyPr/>
                    <a:lstStyle/>
                    <a:p>
                      <a:pPr algn="ctr"/>
                      <a:r>
                        <a:rPr lang="ar-EG" sz="1800" dirty="0">
                          <a:latin typeface="Sakkal Majalla" panose="02000000000000000000" pitchFamily="2" charset="-78"/>
                          <a:cs typeface="Sakkal Majalla" panose="02000000000000000000" pitchFamily="2" charset="-78"/>
                        </a:rPr>
                        <a:t>22.5</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2.78</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176.6</a:t>
                      </a:r>
                      <a:endParaRPr lang="en-US" sz="1800" dirty="0">
                        <a:latin typeface="Sakkal Majalla" panose="02000000000000000000" pitchFamily="2" charset="-78"/>
                        <a:cs typeface="Sakkal Majalla" panose="02000000000000000000" pitchFamily="2" charset="-78"/>
                      </a:endParaRPr>
                    </a:p>
                  </a:txBody>
                  <a:tcPr/>
                </a:tc>
                <a:extLst>
                  <a:ext uri="{0D108BD9-81ED-4DB2-BD59-A6C34878D82A}">
                    <a16:rowId xmlns:a16="http://schemas.microsoft.com/office/drawing/2014/main" val="571997112"/>
                  </a:ext>
                </a:extLst>
              </a:tr>
              <a:tr h="382915">
                <a:tc>
                  <a:txBody>
                    <a:bodyPr/>
                    <a:lstStyle/>
                    <a:p>
                      <a:r>
                        <a:rPr lang="ar-EG" sz="1800" dirty="0">
                          <a:latin typeface="Sakkal Majalla" panose="02000000000000000000" pitchFamily="2" charset="-78"/>
                          <a:cs typeface="Sakkal Majalla" panose="02000000000000000000" pitchFamily="2" charset="-78"/>
                        </a:rPr>
                        <a:t>شُرب الشاي</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11.22</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3.56</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36.24</a:t>
                      </a:r>
                      <a:endParaRPr lang="en-US" sz="1800" dirty="0">
                        <a:latin typeface="Sakkal Majalla" panose="02000000000000000000" pitchFamily="2" charset="-78"/>
                        <a:cs typeface="Sakkal Majalla" panose="02000000000000000000" pitchFamily="2" charset="-78"/>
                      </a:endParaRPr>
                    </a:p>
                  </a:txBody>
                  <a:tcPr/>
                </a:tc>
                <a:extLst>
                  <a:ext uri="{0D108BD9-81ED-4DB2-BD59-A6C34878D82A}">
                    <a16:rowId xmlns:a16="http://schemas.microsoft.com/office/drawing/2014/main" val="2788566082"/>
                  </a:ext>
                </a:extLst>
              </a:tr>
              <a:tr h="382915">
                <a:tc>
                  <a:txBody>
                    <a:bodyPr/>
                    <a:lstStyle/>
                    <a:p>
                      <a:r>
                        <a:rPr lang="ar-EG" sz="1800" dirty="0">
                          <a:latin typeface="Sakkal Majalla" panose="02000000000000000000" pitchFamily="2" charset="-78"/>
                          <a:cs typeface="Sakkal Majalla" panose="02000000000000000000" pitchFamily="2" charset="-78"/>
                        </a:rPr>
                        <a:t>تناول الشطائر</a:t>
                      </a:r>
                      <a:endParaRPr lang="en-US" sz="1800" dirty="0">
                        <a:latin typeface="Sakkal Majalla" panose="02000000000000000000" pitchFamily="2" charset="-78"/>
                        <a:cs typeface="Sakkal Majalla" panose="020000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EG" sz="1800" dirty="0">
                          <a:latin typeface="Sakkal Majalla" panose="02000000000000000000" pitchFamily="2" charset="-78"/>
                          <a:cs typeface="Sakkal Majalla" panose="02000000000000000000" pitchFamily="2" charset="-78"/>
                        </a:rPr>
                        <a:t>3.27</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1.17</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9.17</a:t>
                      </a:r>
                      <a:endParaRPr lang="en-US" sz="1800" dirty="0">
                        <a:latin typeface="Sakkal Majalla" panose="02000000000000000000" pitchFamily="2" charset="-78"/>
                        <a:cs typeface="Sakkal Majalla" panose="02000000000000000000" pitchFamily="2" charset="-78"/>
                      </a:endParaRPr>
                    </a:p>
                  </a:txBody>
                  <a:tcPr/>
                </a:tc>
                <a:extLst>
                  <a:ext uri="{0D108BD9-81ED-4DB2-BD59-A6C34878D82A}">
                    <a16:rowId xmlns:a16="http://schemas.microsoft.com/office/drawing/2014/main" val="2669357946"/>
                  </a:ext>
                </a:extLst>
              </a:tr>
              <a:tr h="382915">
                <a:tc>
                  <a:txBody>
                    <a:bodyPr/>
                    <a:lstStyle/>
                    <a:p>
                      <a:r>
                        <a:rPr lang="ar-EG" sz="1800" dirty="0">
                          <a:latin typeface="Sakkal Majalla" panose="02000000000000000000" pitchFamily="2" charset="-78"/>
                          <a:cs typeface="Sakkal Majalla" panose="02000000000000000000" pitchFamily="2" charset="-78"/>
                        </a:rPr>
                        <a:t>تناول شراب البيض</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6.00</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1.07</a:t>
                      </a:r>
                      <a:endParaRPr lang="en-US" sz="1800" dirty="0">
                        <a:latin typeface="Sakkal Majalla" panose="02000000000000000000" pitchFamily="2" charset="-78"/>
                        <a:cs typeface="Sakkal Majalla" panose="02000000000000000000" pitchFamily="2" charset="-78"/>
                      </a:endParaRPr>
                    </a:p>
                  </a:txBody>
                  <a:tcPr/>
                </a:tc>
                <a:tc>
                  <a:txBody>
                    <a:bodyPr/>
                    <a:lstStyle/>
                    <a:p>
                      <a:pPr algn="ctr"/>
                      <a:r>
                        <a:rPr lang="ar-EG" sz="1800" dirty="0">
                          <a:latin typeface="Sakkal Majalla" panose="02000000000000000000" pitchFamily="2" charset="-78"/>
                          <a:cs typeface="Sakkal Majalla" panose="02000000000000000000" pitchFamily="2" charset="-78"/>
                        </a:rPr>
                        <a:t>33.54</a:t>
                      </a:r>
                      <a:endParaRPr lang="en-US" sz="1800" dirty="0">
                        <a:latin typeface="Sakkal Majalla" panose="02000000000000000000" pitchFamily="2" charset="-78"/>
                        <a:cs typeface="Sakkal Majalla" panose="02000000000000000000" pitchFamily="2" charset="-78"/>
                      </a:endParaRPr>
                    </a:p>
                  </a:txBody>
                  <a:tcPr/>
                </a:tc>
                <a:extLst>
                  <a:ext uri="{0D108BD9-81ED-4DB2-BD59-A6C34878D82A}">
                    <a16:rowId xmlns:a16="http://schemas.microsoft.com/office/drawing/2014/main" val="3489131860"/>
                  </a:ext>
                </a:extLst>
              </a:tr>
            </a:tbl>
          </a:graphicData>
        </a:graphic>
      </p:graphicFrame>
    </p:spTree>
    <p:extLst>
      <p:ext uri="{BB962C8B-B14F-4D97-AF65-F5344CB8AC3E}">
        <p14:creationId xmlns:p14="http://schemas.microsoft.com/office/powerpoint/2010/main" val="181257435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2" y="-29887"/>
            <a:ext cx="4370588"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EG" b="1" dirty="0">
                <a:latin typeface="Sakkal Majalla" panose="02000000000000000000" pitchFamily="2" charset="-78"/>
                <a:cs typeface="Sakkal Majalla" panose="02000000000000000000" pitchFamily="2" charset="-78"/>
              </a:rPr>
              <a:t>الحلقة 1.</a:t>
            </a:r>
            <a:r>
              <a:rPr lang="ar" b="1" dirty="0">
                <a:latin typeface="Sakkal Majalla" panose="02000000000000000000" pitchFamily="2" charset="-78"/>
                <a:cs typeface="Sakkal Majalla" panose="02000000000000000000" pitchFamily="2" charset="-78"/>
              </a:rPr>
              <a:t> الخطوة 1</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325243" y="1495821"/>
            <a:ext cx="11436431" cy="3721532"/>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rtl="1"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sz="2800" kern="0" dirty="0">
                <a:solidFill>
                  <a:srgbClr val="000000"/>
                </a:solidFill>
                <a:latin typeface="Sakkal Majalla" panose="02000000000000000000" pitchFamily="2" charset="-78"/>
                <a:ea typeface="Arial"/>
                <a:cs typeface="Sakkal Majalla" panose="02000000000000000000" pitchFamily="2" charset="-78"/>
              </a:rPr>
              <a:t>أنت أخصائي وبائيات في تريتاون، عاصمة سيوات، ويبلغ تعداد سكانها 6 ملايين نسمة. </a:t>
            </a:r>
          </a:p>
          <a:p>
            <a:pPr marL="307975" marR="0" indent="-307975" rtl="1"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sz="2800" kern="0" dirty="0">
                <a:solidFill>
                  <a:srgbClr val="000000"/>
                </a:solidFill>
                <a:latin typeface="Sakkal Majalla" panose="02000000000000000000" pitchFamily="2" charset="-78"/>
                <a:ea typeface="Arial"/>
                <a:cs typeface="Sakkal Majalla" panose="02000000000000000000" pitchFamily="2" charset="-78"/>
              </a:rPr>
              <a:t>وتشهد سيوات أزمةً إنسانيةً في أراضيها الواقعة في الجزء الشمالي من البلد، حيث يُقدر تعداد السكان بنحو مليون</a:t>
            </a:r>
            <a:r>
              <a:rPr lang="ar-EG" sz="2800" kern="0" dirty="0">
                <a:solidFill>
                  <a:srgbClr val="000000"/>
                </a:solidFill>
                <a:latin typeface="Sakkal Majalla" panose="02000000000000000000" pitchFamily="2" charset="-78"/>
                <a:ea typeface="Arial"/>
                <a:cs typeface="Sakkal Majalla" panose="02000000000000000000" pitchFamily="2" charset="-78"/>
              </a:rPr>
              <a:t>ي</a:t>
            </a:r>
            <a:r>
              <a:rPr lang="ar" sz="2800" kern="0" dirty="0">
                <a:solidFill>
                  <a:srgbClr val="000000"/>
                </a:solidFill>
                <a:latin typeface="Sakkal Majalla" panose="02000000000000000000" pitchFamily="2" charset="-78"/>
                <a:ea typeface="Arial"/>
                <a:cs typeface="Sakkal Majalla" panose="02000000000000000000" pitchFamily="2" charset="-78"/>
              </a:rPr>
              <a:t> نسمة، معظمهم من البدو والمزارعين. </a:t>
            </a:r>
          </a:p>
          <a:p>
            <a:pPr marL="307975" marR="0" indent="-307975" rtl="1"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sz="2800" kern="0" dirty="0">
                <a:solidFill>
                  <a:srgbClr val="000000"/>
                </a:solidFill>
                <a:latin typeface="Sakkal Majalla" panose="02000000000000000000" pitchFamily="2" charset="-78"/>
                <a:ea typeface="Arial"/>
                <a:cs typeface="Sakkal Majalla" panose="02000000000000000000" pitchFamily="2" charset="-78"/>
              </a:rPr>
              <a:t>استمر النزاع الدائر لمدة ثلاث سنوات، وأسفر عن عدم إمكانية الوصول إلى المناطق الواقعة تحت سيطرة المتمردين، ونزوح السكان الذين يتجمعون حول المدن الواقعة تحت سيطرة الحكومة. </a:t>
            </a:r>
          </a:p>
          <a:p>
            <a:pPr marL="307975" marR="0" indent="-307975" rtl="1"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sz="2800" kern="0" dirty="0">
                <a:solidFill>
                  <a:srgbClr val="000000"/>
                </a:solidFill>
                <a:latin typeface="Sakkal Majalla" panose="02000000000000000000" pitchFamily="2" charset="-78"/>
                <a:ea typeface="Arial"/>
                <a:cs typeface="Sakkal Majalla" panose="02000000000000000000" pitchFamily="2" charset="-78"/>
              </a:rPr>
              <a:t>يعاني الأطفال من ارتفاع معدل سوء التغذية على مدار العام، ولا تزال فاشية الكوليرا الأخيرة وفاشية التهاب الكبد E مستمرتين في أحد مخيمات اللاجئين الرئيسية التي تضم 300000 شخصٍ. </a:t>
            </a:r>
          </a:p>
          <a:p>
            <a:pPr marL="307975" marR="0" indent="-307975" rtl="1"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sz="2800" kern="0" dirty="0">
                <a:solidFill>
                  <a:srgbClr val="000000"/>
                </a:solidFill>
                <a:latin typeface="Sakkal Majalla" panose="02000000000000000000" pitchFamily="2" charset="-78"/>
                <a:ea typeface="Arial"/>
                <a:cs typeface="Sakkal Majalla" panose="02000000000000000000" pitchFamily="2" charset="-78"/>
              </a:rPr>
              <a:t>المناخ مداري، لكن موسم الأمطار لم يبدأ بعد. وتتراوح درجات الحرارة في المتوسط بين 30 و40 درجة مئوية.</a:t>
            </a:r>
            <a:endParaRPr lang="fr-FR" sz="2800" kern="0" dirty="0">
              <a:solidFill>
                <a:srgbClr val="000000"/>
              </a:solidFill>
              <a:latin typeface="Sakkal Majalla" panose="02000000000000000000" pitchFamily="2" charset="-78"/>
              <a:ea typeface="Arial"/>
              <a:cs typeface="Sakkal Majalla" panose="02000000000000000000" pitchFamily="2" charset="-78"/>
            </a:endParaRPr>
          </a:p>
        </p:txBody>
      </p:sp>
      <p:sp>
        <p:nvSpPr>
          <p:cNvPr id="9" name="object 2"/>
          <p:cNvSpPr txBox="1">
            <a:spLocks/>
          </p:cNvSpPr>
          <p:nvPr/>
        </p:nvSpPr>
        <p:spPr>
          <a:xfrm>
            <a:off x="123976" y="865219"/>
            <a:ext cx="7447256" cy="41908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800" b="1" dirty="0">
                <a:solidFill>
                  <a:srgbClr val="9B1E1A"/>
                </a:solidFill>
                <a:latin typeface="Sakkal Majalla" panose="02000000000000000000" pitchFamily="2" charset="-78"/>
                <a:ea typeface="+mj-ea"/>
                <a:cs typeface="Sakkal Majalla" panose="02000000000000000000" pitchFamily="2" charset="-78"/>
              </a:rPr>
              <a:t>الثلاثاء، 25 نيسان/ أبريل، الساعة </a:t>
            </a:r>
            <a:r>
              <a:rPr lang="ar-EG" sz="2800" b="1" dirty="0">
                <a:solidFill>
                  <a:srgbClr val="9B1E1A"/>
                </a:solidFill>
                <a:latin typeface="Sakkal Majalla" panose="02000000000000000000" pitchFamily="2" charset="-78"/>
                <a:ea typeface="+mj-ea"/>
                <a:cs typeface="Sakkal Majalla" panose="02000000000000000000" pitchFamily="2" charset="-78"/>
              </a:rPr>
              <a:t>00:09</a:t>
            </a:r>
            <a:r>
              <a:rPr lang="ar" sz="2800" b="1" dirty="0">
                <a:solidFill>
                  <a:srgbClr val="9B1E1A"/>
                </a:solidFill>
                <a:latin typeface="Sakkal Majalla" panose="02000000000000000000" pitchFamily="2" charset="-78"/>
                <a:ea typeface="+mj-ea"/>
                <a:cs typeface="Sakkal Majalla" panose="02000000000000000000" pitchFamily="2" charset="-78"/>
              </a:rPr>
              <a:t> صباحًا</a:t>
            </a:r>
            <a:endParaRPr lang="fr-FR" sz="2800" b="1" dirty="0">
              <a:solidFill>
                <a:srgbClr val="9B1E1A"/>
              </a:solidFill>
              <a:latin typeface="Sakkal Majalla" panose="02000000000000000000" pitchFamily="2" charset="-78"/>
              <a:ea typeface="+mj-ea"/>
              <a:cs typeface="Sakkal Majalla" panose="02000000000000000000" pitchFamily="2" charset="-78"/>
            </a:endParaRPr>
          </a:p>
        </p:txBody>
      </p:sp>
      <p:sp>
        <p:nvSpPr>
          <p:cNvPr id="3" name="Espace réservé du numéro de diapositive 2"/>
          <p:cNvSpPr>
            <a:spLocks noGrp="1"/>
          </p:cNvSpPr>
          <p:nvPr>
            <p:ph type="sldNum" sz="quarter" idx="2"/>
          </p:nvPr>
        </p:nvSpPr>
        <p:spPr/>
        <p:txBody>
          <a:bodyPr rtlCol="1"/>
          <a:lstStyle/>
          <a:p>
            <a:pPr rtl="1" hangingPunct="0"/>
            <a:fld id="{86CB4B4D-7CA3-9044-876B-883B54F8677D}" type="slidenum">
              <a:rPr lang="fr-FR" kern="0" smtClean="0">
                <a:solidFill>
                  <a:srgbClr val="000000"/>
                </a:solidFill>
                <a:latin typeface="Calibri"/>
                <a:cs typeface="Calibri"/>
                <a:sym typeface="Calibri"/>
              </a:rPr>
              <a:pPr hangingPunct="0"/>
              <a:t>8</a:t>
            </a:fld>
            <a:endParaRPr lang="fr-FR" kern="0">
              <a:solidFill>
                <a:srgbClr val="000000"/>
              </a:solidFill>
              <a:latin typeface="Calibri"/>
              <a:cs typeface="Calibri"/>
              <a:sym typeface="Calibri"/>
            </a:endParaRPr>
          </a:p>
        </p:txBody>
      </p:sp>
    </p:spTree>
    <p:extLst>
      <p:ext uri="{BB962C8B-B14F-4D97-AF65-F5344CB8AC3E}">
        <p14:creationId xmlns:p14="http://schemas.microsoft.com/office/powerpoint/2010/main" val="570134072"/>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588400" y="0"/>
            <a:ext cx="6013825" cy="584775"/>
          </a:xfrm>
          <a:prstGeom prst="rect">
            <a:avLst/>
          </a:prstGeom>
        </p:spPr>
        <p:txBody>
          <a:bodyPr wrap="none" rtlCol="1">
            <a:spAutoFit/>
          </a:bodyPr>
          <a:lstStyle/>
          <a:p>
            <a:pPr defTabSz="914400" rtl="1" hangingPunct="0">
              <a:lnSpc>
                <a:spcPct val="100000"/>
              </a:lnSpc>
            </a:pPr>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استخلاص المعلومات من الخطوة 2 (1)</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604920" y="1534530"/>
            <a:ext cx="10777928" cy="3801041"/>
          </a:xfrm>
          <a:prstGeom prst="rect">
            <a:avLst/>
          </a:prstGeom>
        </p:spPr>
        <p:txBody>
          <a:bodyPr wrap="square" rtlCol="1">
            <a:spAutoFit/>
          </a:bodyPr>
          <a:lstStyle/>
          <a:p>
            <a:pPr rtl="1"/>
            <a:r>
              <a:rPr lang="ar" sz="2400" b="1" dirty="0">
                <a:solidFill>
                  <a:schemeClr val="accent3"/>
                </a:solidFill>
                <a:latin typeface="Sakkal Majalla" panose="02000000000000000000" pitchFamily="2" charset="-78"/>
                <a:cs typeface="Sakkal Majalla" panose="02000000000000000000" pitchFamily="2" charset="-78"/>
              </a:rPr>
              <a:t>إجابة السؤال 6د: </a:t>
            </a:r>
            <a:endParaRPr lang="fr-FR" sz="2400" b="1" dirty="0">
              <a:solidFill>
                <a:schemeClr val="accent3"/>
              </a:solidFill>
              <a:latin typeface="Sakkal Majalla" panose="02000000000000000000" pitchFamily="2" charset="-78"/>
              <a:cs typeface="Sakkal Majalla" panose="02000000000000000000" pitchFamily="2" charset="-78"/>
            </a:endParaRP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كشفت دراسة الحالة والشواهد أن هناك أربعة منتجات وحدث</a:t>
            </a:r>
            <a:r>
              <a:rPr lang="ar-EG" sz="2400" dirty="0">
                <a:solidFill>
                  <a:srgbClr val="10253F"/>
                </a:solidFill>
                <a:latin typeface="Sakkal Majalla" panose="02000000000000000000" pitchFamily="2" charset="-78"/>
                <a:ea typeface="Arial"/>
                <a:cs typeface="Sakkal Majalla" panose="02000000000000000000" pitchFamily="2" charset="-78"/>
              </a:rPr>
              <a:t>ًا</a:t>
            </a:r>
            <a:r>
              <a:rPr lang="ar" sz="2400" dirty="0">
                <a:solidFill>
                  <a:srgbClr val="10253F"/>
                </a:solidFill>
                <a:latin typeface="Sakkal Majalla" panose="02000000000000000000" pitchFamily="2" charset="-78"/>
                <a:ea typeface="Arial"/>
                <a:cs typeface="Sakkal Majalla" panose="02000000000000000000" pitchFamily="2" charset="-78"/>
              </a:rPr>
              <a:t> يمكن ربطها بنتائج مهمة متعلقة </a:t>
            </a:r>
            <a:r>
              <a:rPr lang="ar-MA" sz="1800" dirty="0">
                <a:effectLst/>
                <a:latin typeface="Source Sans Pro" panose="020B0503030403020204" pitchFamily="34" charset="0"/>
                <a:ea typeface="Source Sans Pro" panose="020B0503030403020204" pitchFamily="34" charset="0"/>
                <a:cs typeface="Times New Roman" panose="02020603050405020304" pitchFamily="18" charset="0"/>
              </a:rPr>
              <a:t>بإصابة الأشخاص بالمرض </a:t>
            </a:r>
            <a:r>
              <a:rPr lang="ar-EG" sz="1800" dirty="0">
                <a:effectLst/>
                <a:latin typeface="Source Sans Pro" panose="020B0503030403020204" pitchFamily="34" charset="0"/>
                <a:ea typeface="Source Sans Pro" panose="020B0503030403020204" pitchFamily="34" charset="0"/>
                <a:cs typeface="Times New Roman" panose="02020603050405020304" pitchFamily="18" charset="0"/>
              </a:rPr>
              <a:t>في </a:t>
            </a:r>
            <a:r>
              <a:rPr lang="ar-MA" sz="1800" dirty="0">
                <a:effectLst/>
                <a:latin typeface="Source Sans Pro" panose="020B0503030403020204" pitchFamily="34" charset="0"/>
                <a:ea typeface="Source Sans Pro" panose="020B0503030403020204" pitchFamily="34" charset="0"/>
                <a:cs typeface="Times New Roman" panose="02020603050405020304" pitchFamily="18" charset="0"/>
              </a:rPr>
              <a:t>أثناء الجنازة</a:t>
            </a:r>
            <a:r>
              <a:rPr lang="ar" sz="2400" dirty="0">
                <a:solidFill>
                  <a:srgbClr val="10253F"/>
                </a:solidFill>
                <a:latin typeface="Sakkal Majalla" panose="02000000000000000000" pitchFamily="2" charset="-78"/>
                <a:ea typeface="Arial"/>
                <a:cs typeface="Sakkal Majalla" panose="02000000000000000000" pitchFamily="2" charset="-78"/>
              </a:rPr>
              <a:t>: </a:t>
            </a: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الحدث</a:t>
            </a:r>
            <a:r>
              <a:rPr lang="ar" sz="2400" b="1" dirty="0">
                <a:solidFill>
                  <a:srgbClr val="10253F"/>
                </a:solidFill>
                <a:latin typeface="Sakkal Majalla" panose="02000000000000000000" pitchFamily="2" charset="-78"/>
                <a:ea typeface="Arial"/>
                <a:cs typeface="Sakkal Majalla" panose="02000000000000000000" pitchFamily="2" charset="-78"/>
              </a:rPr>
              <a:t>: حضور العزاء </a:t>
            </a:r>
            <a:r>
              <a:rPr lang="ar" sz="2400" dirty="0">
                <a:solidFill>
                  <a:srgbClr val="10253F"/>
                </a:solidFill>
                <a:latin typeface="Sakkal Majalla" panose="02000000000000000000" pitchFamily="2" charset="-78"/>
                <a:ea typeface="Arial"/>
                <a:cs typeface="Sakkal Majalla" panose="02000000000000000000" pitchFamily="2" charset="-78"/>
              </a:rPr>
              <a:t>(يقام العزاء في الليلة الأولى من مراسم الجنازة، ويأتي الناس للمشاركة وتناول الوجبات والمشروبات والرقص طوال الليل).</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b="1" dirty="0">
                <a:solidFill>
                  <a:srgbClr val="10253F"/>
                </a:solidFill>
                <a:latin typeface="Sakkal Majalla" panose="02000000000000000000" pitchFamily="2" charset="-78"/>
                <a:ea typeface="Arial"/>
                <a:cs typeface="Sakkal Majalla" panose="02000000000000000000" pitchFamily="2" charset="-78"/>
              </a:rPr>
              <a:t>شُرب الشاي</a:t>
            </a:r>
            <a:r>
              <a:rPr lang="ar" sz="2400" dirty="0">
                <a:solidFill>
                  <a:srgbClr val="10253F"/>
                </a:solidFill>
                <a:latin typeface="Sakkal Majalla" panose="02000000000000000000" pitchFamily="2" charset="-78"/>
                <a:ea typeface="Arial"/>
                <a:cs typeface="Sakkal Majalla" panose="02000000000000000000" pitchFamily="2" charset="-78"/>
              </a:rPr>
              <a:t>: </a:t>
            </a:r>
            <a:r>
              <a:rPr lang="ar-MA" sz="1800" dirty="0">
                <a:effectLst/>
                <a:latin typeface="Source Sans Pro" panose="020B0503030403020204" pitchFamily="34" charset="0"/>
                <a:ea typeface="Source Sans Pro" panose="020B0503030403020204" pitchFamily="34" charset="0"/>
                <a:cs typeface="Times New Roman" panose="02020603050405020304" pitchFamily="18" charset="0"/>
              </a:rPr>
              <a:t>ذُكر الشاي باعتباره مثالًا لأي مشروب يعده الناس ولا يحتوي على كحول.</a:t>
            </a:r>
            <a:endParaRPr lang="ar-EG" sz="1800" dirty="0">
              <a:effectLst/>
              <a:latin typeface="Source Sans Pro" panose="020B0503030403020204" pitchFamily="34" charset="0"/>
              <a:ea typeface="Source Sans Pro" panose="020B0503030403020204" pitchFamily="34" charset="0"/>
              <a:cs typeface="Times New Roman" panose="02020603050405020304" pitchFamily="18" charset="0"/>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b="1" dirty="0">
                <a:solidFill>
                  <a:srgbClr val="10253F"/>
                </a:solidFill>
                <a:latin typeface="Sakkal Majalla" panose="02000000000000000000" pitchFamily="2" charset="-78"/>
                <a:ea typeface="Arial"/>
                <a:cs typeface="Sakkal Majalla" panose="02000000000000000000" pitchFamily="2" charset="-78"/>
              </a:rPr>
              <a:t>تناول الشطائر</a:t>
            </a:r>
            <a:r>
              <a:rPr lang="ar" sz="2400" dirty="0">
                <a:solidFill>
                  <a:srgbClr val="10253F"/>
                </a:solidFill>
                <a:latin typeface="Sakkal Majalla" panose="02000000000000000000" pitchFamily="2" charset="-78"/>
                <a:ea typeface="Arial"/>
                <a:cs typeface="Sakkal Majalla" panose="02000000000000000000" pitchFamily="2" charset="-78"/>
              </a:rPr>
              <a:t>: قدمت أسرة المتوفي الشطائر. وقد أعدها شخصٌ واحدٌ في القرية.</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b="1" dirty="0">
                <a:solidFill>
                  <a:srgbClr val="10253F"/>
                </a:solidFill>
                <a:latin typeface="Sakkal Majalla" panose="02000000000000000000" pitchFamily="2" charset="-78"/>
                <a:ea typeface="Arial"/>
                <a:cs typeface="Sakkal Majalla" panose="02000000000000000000" pitchFamily="2" charset="-78"/>
              </a:rPr>
              <a:t>تناول شراب البيض:</a:t>
            </a:r>
            <a:r>
              <a:rPr lang="ar" sz="2400" dirty="0">
                <a:solidFill>
                  <a:srgbClr val="10253F"/>
                </a:solidFill>
                <a:latin typeface="Sakkal Majalla" panose="02000000000000000000" pitchFamily="2" charset="-78"/>
                <a:ea typeface="Arial"/>
                <a:cs typeface="Sakkal Majalla" panose="02000000000000000000" pitchFamily="2" charset="-78"/>
              </a:rPr>
              <a:t> مشروب يحتوي على الكحول والبيض، ويُصنّ</a:t>
            </a:r>
            <a:r>
              <a:rPr lang="ar-EG" sz="2400" dirty="0">
                <a:solidFill>
                  <a:srgbClr val="10253F"/>
                </a:solidFill>
                <a:latin typeface="Sakkal Majalla" panose="02000000000000000000" pitchFamily="2" charset="-78"/>
                <a:ea typeface="Arial"/>
                <a:cs typeface="Sakkal Majalla" panose="02000000000000000000" pitchFamily="2" charset="-78"/>
              </a:rPr>
              <a:t>َ</a:t>
            </a:r>
            <a:r>
              <a:rPr lang="ar" sz="2400" dirty="0">
                <a:solidFill>
                  <a:srgbClr val="10253F"/>
                </a:solidFill>
                <a:latin typeface="Sakkal Majalla" panose="02000000000000000000" pitchFamily="2" charset="-78"/>
                <a:ea typeface="Arial"/>
                <a:cs typeface="Sakkal Majalla" panose="02000000000000000000" pitchFamily="2" charset="-78"/>
              </a:rPr>
              <a:t>ع محليً</a:t>
            </a:r>
            <a:r>
              <a:rPr lang="ar-EG" sz="2400" dirty="0">
                <a:solidFill>
                  <a:srgbClr val="10253F"/>
                </a:solidFill>
                <a:latin typeface="Sakkal Majalla" panose="02000000000000000000" pitchFamily="2" charset="-78"/>
                <a:ea typeface="Arial"/>
                <a:cs typeface="Sakkal Majalla" panose="02000000000000000000" pitchFamily="2" charset="-78"/>
              </a:rPr>
              <a:t>ّ</a:t>
            </a:r>
            <a:r>
              <a:rPr lang="ar" sz="2400" dirty="0">
                <a:solidFill>
                  <a:srgbClr val="10253F"/>
                </a:solidFill>
                <a:latin typeface="Sakkal Majalla" panose="02000000000000000000" pitchFamily="2" charset="-78"/>
                <a:ea typeface="Arial"/>
                <a:cs typeface="Sakkal Majalla" panose="02000000000000000000" pitchFamily="2" charset="-78"/>
              </a:rPr>
              <a:t>ا.   </a:t>
            </a: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spTree>
    <p:extLst>
      <p:ext uri="{BB962C8B-B14F-4D97-AF65-F5344CB8AC3E}">
        <p14:creationId xmlns:p14="http://schemas.microsoft.com/office/powerpoint/2010/main" val="1409566896"/>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588400" y="0"/>
            <a:ext cx="6013825" cy="584775"/>
          </a:xfrm>
          <a:prstGeom prst="rect">
            <a:avLst/>
          </a:prstGeom>
        </p:spPr>
        <p:txBody>
          <a:bodyPr wrap="none" rtlCol="1">
            <a:spAutoFit/>
          </a:bodyPr>
          <a:lstStyle/>
          <a:p>
            <a:pPr defTabSz="914400" rtl="1" hangingPunct="0">
              <a:lnSpc>
                <a:spcPct val="100000"/>
              </a:lnSpc>
            </a:pPr>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استخلاص المعلومات من الخطوة 2 (2)</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457114" y="1363136"/>
            <a:ext cx="10777928" cy="4603824"/>
          </a:xfrm>
          <a:prstGeom prst="rect">
            <a:avLst/>
          </a:prstGeom>
        </p:spPr>
        <p:txBody>
          <a:bodyPr wrap="square" rtlCol="1">
            <a:spAutoFit/>
          </a:bodyPr>
          <a:lstStyle/>
          <a:p>
            <a:pPr rtl="1"/>
            <a:r>
              <a:rPr lang="ar" sz="2400" b="1" dirty="0">
                <a:solidFill>
                  <a:schemeClr val="accent3"/>
                </a:solidFill>
                <a:latin typeface="Sakkal Majalla" panose="02000000000000000000" pitchFamily="2" charset="-78"/>
                <a:cs typeface="Sakkal Majalla" panose="02000000000000000000" pitchFamily="2" charset="-78"/>
              </a:rPr>
              <a:t>(تابع) إجابة السؤال 6د: </a:t>
            </a:r>
            <a:endParaRPr lang="fr-FR" sz="2400" b="1" dirty="0">
              <a:solidFill>
                <a:schemeClr val="accent3"/>
              </a:solidFill>
              <a:latin typeface="Sakkal Majalla" panose="02000000000000000000" pitchFamily="2" charset="-78"/>
              <a:cs typeface="Sakkal Majalla" panose="02000000000000000000" pitchFamily="2" charset="-78"/>
            </a:endParaRP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b="1" dirty="0">
                <a:solidFill>
                  <a:srgbClr val="10253F"/>
                </a:solidFill>
                <a:latin typeface="Sakkal Majalla" panose="02000000000000000000" pitchFamily="2" charset="-78"/>
                <a:ea typeface="Arial"/>
                <a:cs typeface="Sakkal Majalla" panose="02000000000000000000" pitchFamily="2" charset="-78"/>
              </a:rPr>
              <a:t>التفسير: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فترة الثقة المتعلقة بحضور العزاء كبيرة جدً</a:t>
            </a:r>
            <a:r>
              <a:rPr lang="ar-EG" sz="2400" dirty="0">
                <a:solidFill>
                  <a:srgbClr val="10253F"/>
                </a:solidFill>
                <a:latin typeface="Sakkal Majalla" panose="02000000000000000000" pitchFamily="2" charset="-78"/>
                <a:ea typeface="Arial"/>
                <a:cs typeface="Sakkal Majalla" panose="02000000000000000000" pitchFamily="2" charset="-78"/>
              </a:rPr>
              <a:t>ّ</a:t>
            </a:r>
            <a:r>
              <a:rPr lang="ar" sz="2400" dirty="0">
                <a:solidFill>
                  <a:srgbClr val="10253F"/>
                </a:solidFill>
                <a:latin typeface="Sakkal Majalla" panose="02000000000000000000" pitchFamily="2" charset="-78"/>
                <a:ea typeface="Arial"/>
                <a:cs typeface="Sakkal Majalla" panose="02000000000000000000" pitchFamily="2" charset="-78"/>
              </a:rPr>
              <a:t>ا، مما يقلل من قوة الارتباط بين العزاء وبين الإصابة بالمرض. ولا ينبغي الإبقاء على ذلك كعامل خطر. </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dirty="0">
                <a:latin typeface="Sakkal Majalla" panose="02000000000000000000" pitchFamily="2" charset="-78"/>
                <a:cs typeface="Sakkal Majalla" panose="02000000000000000000" pitchFamily="2" charset="-78"/>
              </a:rPr>
              <a:t>كان لتناول الشاي وشراب البيض نسبة أرجحية كبيرة، إلا أن فترة الثقة كبيرة. كلا المنتجين مختلفان تمامًا من حيث المكونات. </a:t>
            </a:r>
            <a:endParaRPr lang="fr-FR" dirty="0">
              <a:latin typeface="Sakkal Majalla" panose="02000000000000000000" pitchFamily="2" charset="-78"/>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Source Sans Pro Regular"/>
                <a:cs typeface="Sakkal Majalla" panose="02000000000000000000" pitchFamily="2" charset="-78"/>
              </a:rPr>
              <a:t>أبلغ معظم المشاركين في الجنازة عن تناولهم الشطائر. </a:t>
            </a:r>
            <a:endParaRPr lang="fr-FR" sz="2400" dirty="0">
              <a:solidFill>
                <a:srgbClr val="10253F"/>
              </a:solidFill>
              <a:latin typeface="Sakkal Majalla" panose="02000000000000000000" pitchFamily="2" charset="-78"/>
              <a:ea typeface="Source Sans Pro Regular"/>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Source Sans Pro Regular"/>
                <a:cs typeface="Sakkal Majalla" panose="02000000000000000000" pitchFamily="2" charset="-78"/>
              </a:rPr>
              <a:t>نظرًا لكثرة المنتجات هنا، سيكون من الصعب معرفة المنتج الذي كان في منشأ الفاشية.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Source Sans Pro Regular"/>
                <a:cs typeface="Sakkal Majalla" panose="02000000000000000000" pitchFamily="2" charset="-78"/>
              </a:rPr>
              <a:t>هناك حاجة إلى مزيدٍ من المعلومات للنظر في كيفية تطبيق طريقة تحليل البيانات: عدد المرضى والحالات الضابطة في كل خانة؟ </a:t>
            </a:r>
            <a:r>
              <a:rPr lang="ar-EG" sz="2400" dirty="0">
                <a:solidFill>
                  <a:srgbClr val="10253F"/>
                </a:solidFill>
                <a:latin typeface="Sakkal Majalla" panose="02000000000000000000" pitchFamily="2" charset="-78"/>
                <a:ea typeface="Source Sans Pro Regular"/>
                <a:cs typeface="Sakkal Majalla" panose="02000000000000000000" pitchFamily="2" charset="-78"/>
              </a:rPr>
              <a:t>مراعاة</a:t>
            </a:r>
            <a:r>
              <a:rPr lang="ar" sz="2400" dirty="0">
                <a:solidFill>
                  <a:srgbClr val="10253F"/>
                </a:solidFill>
                <a:latin typeface="Sakkal Majalla" panose="02000000000000000000" pitchFamily="2" charset="-78"/>
                <a:ea typeface="Source Sans Pro Regular"/>
                <a:cs typeface="Sakkal Majalla" panose="02000000000000000000" pitchFamily="2" charset="-78"/>
              </a:rPr>
              <a:t> فرضية التوزّ</a:t>
            </a:r>
            <a:r>
              <a:rPr lang="ar-EG" sz="2400" dirty="0">
                <a:solidFill>
                  <a:srgbClr val="10253F"/>
                </a:solidFill>
                <a:latin typeface="Sakkal Majalla" panose="02000000000000000000" pitchFamily="2" charset="-78"/>
                <a:ea typeface="Source Sans Pro Regular"/>
                <a:cs typeface="Sakkal Majalla" panose="02000000000000000000" pitchFamily="2" charset="-78"/>
              </a:rPr>
              <a:t>ُ</a:t>
            </a:r>
            <a:r>
              <a:rPr lang="ar" sz="2400" dirty="0">
                <a:solidFill>
                  <a:srgbClr val="10253F"/>
                </a:solidFill>
                <a:latin typeface="Sakkal Majalla" panose="02000000000000000000" pitchFamily="2" charset="-78"/>
                <a:ea typeface="Source Sans Pro Regular"/>
                <a:cs typeface="Sakkal Majalla" panose="02000000000000000000" pitchFamily="2" charset="-78"/>
              </a:rPr>
              <a:t>ع الطبيعي للحالات؟ وما إلى ذلك.</a:t>
            </a:r>
            <a:endParaRPr lang="fr-FR" sz="2400" dirty="0">
              <a:solidFill>
                <a:srgbClr val="10253F"/>
              </a:solidFill>
              <a:latin typeface="Sakkal Majalla" panose="02000000000000000000" pitchFamily="2" charset="-78"/>
              <a:ea typeface="Source Sans Pro Regular"/>
              <a:cs typeface="Sakkal Majalla" panose="02000000000000000000" pitchFamily="2" charset="-78"/>
            </a:endParaRP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akkal Majalla" panose="02000000000000000000" pitchFamily="2" charset="-78"/>
              <a:ea typeface="Source Sans Pro Regular"/>
              <a:cs typeface="Sakkal Majalla" panose="02000000000000000000" pitchFamily="2" charset="-78"/>
            </a:endParaRPr>
          </a:p>
        </p:txBody>
      </p:sp>
    </p:spTree>
    <p:extLst>
      <p:ext uri="{BB962C8B-B14F-4D97-AF65-F5344CB8AC3E}">
        <p14:creationId xmlns:p14="http://schemas.microsoft.com/office/powerpoint/2010/main" val="1863321141"/>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594812" y="0"/>
            <a:ext cx="6007413" cy="584775"/>
          </a:xfrm>
          <a:prstGeom prst="rect">
            <a:avLst/>
          </a:prstGeom>
        </p:spPr>
        <p:txBody>
          <a:bodyPr wrap="none" rtlCol="1">
            <a:spAutoFit/>
          </a:bodyPr>
          <a:lstStyle/>
          <a:p>
            <a:pPr defTabSz="914400" rtl="1" hangingPunct="0">
              <a:lnSpc>
                <a:spcPct val="100000"/>
              </a:lnSpc>
            </a:pPr>
            <a:r>
              <a:rPr lang="ar-EG" b="1" dirty="0">
                <a:latin typeface="Sakkal Majalla" panose="02000000000000000000" pitchFamily="2" charset="-78"/>
                <a:cs typeface="Sakkal Majalla" panose="02000000000000000000" pitchFamily="2" charset="-78"/>
              </a:rPr>
              <a:t>الحلقة 6.</a:t>
            </a:r>
            <a:r>
              <a:rPr lang="ar" b="1" dirty="0">
                <a:latin typeface="Sakkal Majalla" panose="02000000000000000000" pitchFamily="2" charset="-78"/>
                <a:cs typeface="Sakkal Majalla" panose="02000000000000000000" pitchFamily="2" charset="-78"/>
              </a:rPr>
              <a:t> استخلاص المعلومات من الخطوة 2 (3)</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3" name="Rectangle 2"/>
          <p:cNvSpPr/>
          <p:nvPr/>
        </p:nvSpPr>
        <p:spPr>
          <a:xfrm>
            <a:off x="460990" y="1453319"/>
            <a:ext cx="10777928" cy="3672800"/>
          </a:xfrm>
          <a:prstGeom prst="rect">
            <a:avLst/>
          </a:prstGeom>
        </p:spPr>
        <p:txBody>
          <a:bodyPr wrap="square" rtlCol="1">
            <a:spAutoFit/>
          </a:bodyPr>
          <a:lstStyle/>
          <a:p>
            <a:pPr rtl="1"/>
            <a:r>
              <a:rPr lang="ar" sz="2400" b="1" dirty="0">
                <a:solidFill>
                  <a:schemeClr val="accent3"/>
                </a:solidFill>
                <a:latin typeface="Sakkal Majalla" panose="02000000000000000000" pitchFamily="2" charset="-78"/>
                <a:cs typeface="Sakkal Majalla" panose="02000000000000000000" pitchFamily="2" charset="-78"/>
              </a:rPr>
              <a:t>(تابع) إجابة السؤال 6د: </a:t>
            </a:r>
          </a:p>
          <a:p>
            <a:pPr rtl="1"/>
            <a:endParaRPr lang="fr-FR" sz="2400" b="1" dirty="0">
              <a:solidFill>
                <a:schemeClr val="accent3"/>
              </a:solidFill>
              <a:latin typeface="Sakkal Majalla" panose="02000000000000000000" pitchFamily="2" charset="-78"/>
              <a:cs typeface="Sakkal Majalla" panose="02000000000000000000" pitchFamily="2" charset="-78"/>
            </a:endParaRPr>
          </a:p>
          <a:p>
            <a:pPr lvl="1" indent="0" rtl="1" eaLnBrk="0" fontAlgn="base">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ar" sz="2400" b="1" dirty="0">
                <a:solidFill>
                  <a:srgbClr val="10253F"/>
                </a:solidFill>
                <a:latin typeface="Sakkal Majalla" panose="02000000000000000000" pitchFamily="2" charset="-78"/>
                <a:ea typeface="Arial"/>
                <a:cs typeface="Sakkal Majalla" panose="02000000000000000000" pitchFamily="2" charset="-78"/>
              </a:rPr>
              <a:t>التفسير الحقيقي</a:t>
            </a:r>
            <a:r>
              <a:rPr lang="ar" sz="2400" dirty="0">
                <a:solidFill>
                  <a:srgbClr val="10253F"/>
                </a:solidFill>
                <a:latin typeface="Sakkal Majalla" panose="02000000000000000000" pitchFamily="2" charset="-78"/>
                <a:ea typeface="Arial"/>
                <a:cs typeface="Sakkal Majalla" panose="02000000000000000000" pitchFamily="2" charset="-78"/>
              </a:rPr>
              <a:t> (بعد التعرف بدقة على العامل المُسبب للمرض): </a:t>
            </a: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التعرُّض المشترك الأولي (الحالات الأولية المشتركة) لمصدر فريد </a:t>
            </a:r>
            <a:r>
              <a:rPr lang="ar-EG" sz="2400" dirty="0">
                <a:solidFill>
                  <a:srgbClr val="10253F"/>
                </a:solidFill>
                <a:latin typeface="Sakkal Majalla" panose="02000000000000000000" pitchFamily="2" charset="-78"/>
                <a:ea typeface="Arial"/>
                <a:cs typeface="Sakkal Majalla" panose="02000000000000000000" pitchFamily="2" charset="-78"/>
              </a:rPr>
              <a:t>في </a:t>
            </a:r>
            <a:r>
              <a:rPr lang="ar" sz="2400" dirty="0">
                <a:solidFill>
                  <a:srgbClr val="10253F"/>
                </a:solidFill>
                <a:latin typeface="Sakkal Majalla" panose="02000000000000000000" pitchFamily="2" charset="-78"/>
                <a:ea typeface="Arial"/>
                <a:cs typeface="Sakkal Majalla" panose="02000000000000000000" pitchFamily="2" charset="-78"/>
              </a:rPr>
              <a:t>أثناء الجنازة: إما شخص مريض بالفعل (المُعلمة التي قدمت الشاي) و/ أو البيئة المليئة بالدخان التي تنطوي على خطر كبير للتعرض بسبب ضيق المكان، والعلاقات الوثيقة؛ ثم انتقال المرض من شخصٍ إلى آخر. </a:t>
            </a:r>
            <a:endParaRPr lang="fr-FR"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GB" sz="2400" dirty="0">
              <a:solidFill>
                <a:srgbClr val="10253F"/>
              </a:solidFill>
              <a:latin typeface="Sakkal Majalla" panose="02000000000000000000" pitchFamily="2" charset="-78"/>
              <a:ea typeface="Arial"/>
              <a:cs typeface="Sakkal Majalla" panose="02000000000000000000" pitchFamily="2" charset="-78"/>
            </a:endParaRPr>
          </a:p>
          <a:p>
            <a:pPr marL="307975" lvl="1" indent="-307975" rtl="1" eaLnBrk="0" fontAlgn="base">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ar" sz="2400" dirty="0">
                <a:solidFill>
                  <a:srgbClr val="10253F"/>
                </a:solidFill>
                <a:latin typeface="Sakkal Majalla" panose="02000000000000000000" pitchFamily="2" charset="-78"/>
                <a:ea typeface="Arial"/>
                <a:cs typeface="Sakkal Majalla" panose="02000000000000000000" pitchFamily="2" charset="-78"/>
              </a:rPr>
              <a:t>من المستحيل الذهاب إلى ما هو أبعد من ذلك</a:t>
            </a:r>
            <a:r>
              <a:rPr lang="ar-EG" sz="2400" dirty="0">
                <a:solidFill>
                  <a:srgbClr val="10253F"/>
                </a:solidFill>
                <a:latin typeface="Sakkal Majalla" panose="02000000000000000000" pitchFamily="2" charset="-78"/>
                <a:ea typeface="Arial"/>
                <a:cs typeface="Sakkal Majalla" panose="02000000000000000000" pitchFamily="2" charset="-78"/>
              </a:rPr>
              <a:t>،</a:t>
            </a:r>
            <a:r>
              <a:rPr lang="ar" sz="2400" dirty="0">
                <a:solidFill>
                  <a:srgbClr val="10253F"/>
                </a:solidFill>
                <a:latin typeface="Sakkal Majalla" panose="02000000000000000000" pitchFamily="2" charset="-78"/>
                <a:ea typeface="Arial"/>
                <a:cs typeface="Sakkal Majalla" panose="02000000000000000000" pitchFamily="2" charset="-78"/>
              </a:rPr>
              <a:t> لأن الاستقصاء لم يجمع معلومات بشأن ما حدث </a:t>
            </a:r>
            <a:r>
              <a:rPr lang="ar-EG" sz="2400" dirty="0">
                <a:solidFill>
                  <a:srgbClr val="10253F"/>
                </a:solidFill>
                <a:latin typeface="Sakkal Majalla" panose="02000000000000000000" pitchFamily="2" charset="-78"/>
                <a:ea typeface="Arial"/>
                <a:cs typeface="Sakkal Majalla" panose="02000000000000000000" pitchFamily="2" charset="-78"/>
              </a:rPr>
              <a:t>في </a:t>
            </a:r>
            <a:r>
              <a:rPr lang="ar" sz="2400" dirty="0">
                <a:solidFill>
                  <a:srgbClr val="10253F"/>
                </a:solidFill>
                <a:latin typeface="Sakkal Majalla" panose="02000000000000000000" pitchFamily="2" charset="-78"/>
                <a:ea typeface="Arial"/>
                <a:cs typeface="Sakkal Majalla" panose="02000000000000000000" pitchFamily="2" charset="-78"/>
              </a:rPr>
              <a:t>أثناء الجنازة، بخلاف ما تناوله الناس من طعام وشراب.</a:t>
            </a:r>
            <a:endParaRPr lang="fr-FR" sz="2400" dirty="0">
              <a:solidFill>
                <a:srgbClr val="10253F"/>
              </a:solidFill>
              <a:latin typeface="Sakkal Majalla" panose="02000000000000000000" pitchFamily="2" charset="-78"/>
              <a:ea typeface="Arial"/>
              <a:cs typeface="Sakkal Majalla" panose="02000000000000000000" pitchFamily="2" charset="-78"/>
            </a:endParaRPr>
          </a:p>
        </p:txBody>
      </p:sp>
    </p:spTree>
    <p:extLst>
      <p:ext uri="{BB962C8B-B14F-4D97-AF65-F5344CB8AC3E}">
        <p14:creationId xmlns:p14="http://schemas.microsoft.com/office/powerpoint/2010/main" val="3511113516"/>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a:latin typeface="Sakkal Majalla" panose="02000000000000000000" pitchFamily="2" charset="-78"/>
                <a:cs typeface="Sakkal Majalla" panose="02000000000000000000" pitchFamily="2" charset="-78"/>
              </a:rPr>
              <a:t>الحلقة 7: اقتراح تدابير المكافحة</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261228899"/>
      </p:ext>
    </p:ext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29955" y="1948074"/>
            <a:ext cx="11069461" cy="3887926"/>
          </a:xfrm>
          <a:prstGeom prst="rect">
            <a:avLst/>
          </a:prstGeom>
        </p:spPr>
        <p:txBody>
          <a:bodyPr rtlCol="1">
            <a:noAutofit/>
          </a:bodyPr>
          <a:lstStyle/>
          <a:p>
            <a:pPr rtl="1"/>
            <a:r>
              <a:rPr lang="ar" b="1">
                <a:solidFill>
                  <a:schemeClr val="accent3"/>
                </a:solidFill>
                <a:latin typeface="Sakkal Majalla" panose="02000000000000000000" pitchFamily="2" charset="-78"/>
                <a:cs typeface="Sakkal Majalla" panose="02000000000000000000" pitchFamily="2" charset="-78"/>
              </a:rPr>
              <a:t>السؤال 7:</a:t>
            </a:r>
            <a:endParaRPr lang="fr-FR" b="1" dirty="0">
              <a:solidFill>
                <a:schemeClr val="accent3"/>
              </a:solidFill>
              <a:latin typeface="Sakkal Majalla" panose="02000000000000000000" pitchFamily="2" charset="-78"/>
              <a:cs typeface="Sakkal Majalla" panose="02000000000000000000" pitchFamily="2" charset="-78"/>
            </a:endParaRPr>
          </a:p>
          <a:p>
            <a:pPr rtl="1"/>
            <a:r>
              <a:rPr lang="ar" b="1">
                <a:solidFill>
                  <a:schemeClr val="accent3"/>
                </a:solidFill>
                <a:latin typeface="Sakkal Majalla" panose="02000000000000000000" pitchFamily="2" charset="-78"/>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ما التدابير التي يمكن أن تقترحها في تلك المرحلة للحد من انتشار الفاشية؟ </a:t>
            </a:r>
          </a:p>
          <a:p>
            <a:pPr rtl="1"/>
            <a:r>
              <a:rPr lang="ar">
                <a:latin typeface="Sakkal Majalla" panose="02000000000000000000" pitchFamily="2" charset="-78"/>
                <a:cs typeface="Sakkal Majalla" panose="02000000000000000000" pitchFamily="2" charset="-78"/>
              </a:rPr>
              <a:t>برجاء سرد التدابير المقترحة.</a:t>
            </a:r>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3674019" y="-492443"/>
            <a:ext cx="3772889" cy="1569660"/>
          </a:xfrm>
          <a:prstGeom prst="rect">
            <a:avLst/>
          </a:prstGeom>
        </p:spPr>
        <p:txBody>
          <a:bodyPr wrap="none" rtlCol="1">
            <a:spAutoFit/>
          </a:bodyPr>
          <a:lstStyle/>
          <a:p>
            <a:pPr defTabSz="914400" rtl="1" hangingPunct="0">
              <a:lnSpc>
                <a:spcPct val="100000"/>
              </a:lnSpc>
            </a:pPr>
            <a:br>
              <a:rPr lang="en-GB" b="1" dirty="0">
                <a:latin typeface="Sakkal Majalla" panose="02000000000000000000" pitchFamily="2" charset="-78"/>
                <a:ea typeface="Source Sans Pro Bold"/>
                <a:cs typeface="Sakkal Majalla" panose="02000000000000000000" pitchFamily="2" charset="-78"/>
                <a:sym typeface="Source Sans Pro Bold"/>
              </a:rPr>
            </a:br>
            <a:r>
              <a:rPr lang="ar" b="1" dirty="0">
                <a:latin typeface="Sakkal Majalla" panose="02000000000000000000" pitchFamily="2" charset="-78"/>
                <a:ea typeface="Source Sans Pro Bold"/>
                <a:cs typeface="Sakkal Majalla" panose="02000000000000000000" pitchFamily="2" charset="-78"/>
              </a:rPr>
              <a:t>الحلقة 7: اقتراح تدابير المكافحة</a:t>
            </a:r>
            <a:br>
              <a:rPr lang="en-US" b="1" dirty="0">
                <a:latin typeface="Sakkal Majalla" panose="02000000000000000000" pitchFamily="2" charset="-78"/>
                <a:ea typeface="Source Sans Pro Bold"/>
                <a:cs typeface="Sakkal Majalla" panose="02000000000000000000" pitchFamily="2" charset="-78"/>
              </a:rPr>
            </a:b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59714296"/>
      </p:ext>
    </p:extLst>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704223" y="2101975"/>
            <a:ext cx="10675323" cy="3690857"/>
          </a:xfrm>
          <a:prstGeom prst="rect">
            <a:avLst/>
          </a:prstGeom>
        </p:spPr>
        <p:txBody>
          <a:bodyPr rtlCol="1">
            <a:noAutofit/>
          </a:bodyPr>
          <a:lstStyle/>
          <a:p>
            <a:pPr rtl="1"/>
            <a:r>
              <a:rPr lang="ar" b="1">
                <a:solidFill>
                  <a:schemeClr val="accent3"/>
                </a:solidFill>
                <a:latin typeface="Sakkal Majalla" panose="02000000000000000000" pitchFamily="2" charset="-78"/>
                <a:cs typeface="Sakkal Majalla" panose="02000000000000000000" pitchFamily="2" charset="-78"/>
              </a:rPr>
              <a:t>إجابة السؤال 7:</a:t>
            </a:r>
            <a:endParaRPr lang="fr-FR" b="1" dirty="0">
              <a:solidFill>
                <a:schemeClr val="accent3"/>
              </a:solidFill>
              <a:latin typeface="Sakkal Majalla" panose="02000000000000000000" pitchFamily="2" charset="-78"/>
              <a:cs typeface="Sakkal Majalla" panose="02000000000000000000" pitchFamily="2" charset="-78"/>
            </a:endParaRPr>
          </a:p>
          <a:p>
            <a:pPr rtl="1"/>
            <a:r>
              <a:rPr lang="ar" b="1">
                <a:solidFill>
                  <a:schemeClr val="accent3"/>
                </a:solidFill>
                <a:latin typeface="Sakkal Majalla" panose="02000000000000000000" pitchFamily="2" charset="-78"/>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استجابة الصحة العامة والتواصل:</a:t>
            </a:r>
          </a:p>
          <a:p>
            <a:pPr rtl="1"/>
            <a:endParaRPr lang="fr-FR" dirty="0">
              <a:latin typeface="Sakkal Majalla" panose="02000000000000000000" pitchFamily="2" charset="-78"/>
              <a:cs typeface="Sakkal Majalla" panose="02000000000000000000" pitchFamily="2" charset="-78"/>
            </a:endParaRPr>
          </a:p>
          <a:p>
            <a:pPr marL="342900" indent="-342900" rtl="1">
              <a:lnSpc>
                <a:spcPct val="150000"/>
              </a:lnSpc>
              <a:buClr>
                <a:srgbClr val="65A000"/>
              </a:buClr>
              <a:buFont typeface="Arial" panose="020B0604020202020204" pitchFamily="34" charset="0"/>
              <a:buChar char="•"/>
            </a:pPr>
            <a:r>
              <a:rPr lang="ar">
                <a:latin typeface="Sakkal Majalla" panose="02000000000000000000" pitchFamily="2" charset="-78"/>
                <a:cs typeface="Sakkal Majalla" panose="02000000000000000000" pitchFamily="2" charset="-78"/>
              </a:rPr>
              <a:t>على مستوى المقاطعة</a:t>
            </a:r>
          </a:p>
          <a:p>
            <a:pPr marL="342900" indent="-342900" rtl="1">
              <a:lnSpc>
                <a:spcPct val="150000"/>
              </a:lnSpc>
              <a:buClr>
                <a:srgbClr val="65A000"/>
              </a:buClr>
              <a:buFont typeface="Arial" panose="020B0604020202020204" pitchFamily="34" charset="0"/>
              <a:buChar char="•"/>
            </a:pPr>
            <a:r>
              <a:rPr lang="ar">
                <a:latin typeface="Sakkal Majalla" panose="02000000000000000000" pitchFamily="2" charset="-78"/>
                <a:cs typeface="Sakkal Majalla" panose="02000000000000000000" pitchFamily="2" charset="-78"/>
              </a:rPr>
              <a:t>على المستوى الوطني: دعم منظمة الصحة العالمية</a:t>
            </a:r>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701719" y="-492443"/>
            <a:ext cx="4218524" cy="1569660"/>
          </a:xfrm>
          <a:prstGeom prst="rect">
            <a:avLst/>
          </a:prstGeom>
        </p:spPr>
        <p:txBody>
          <a:bodyPr wrap="none" rtlCol="1">
            <a:spAutoFit/>
          </a:bodyPr>
          <a:lstStyle/>
          <a:p>
            <a:pPr defTabSz="914400" rtl="1" hangingPunct="0">
              <a:lnSpc>
                <a:spcPct val="100000"/>
              </a:lnSpc>
            </a:pPr>
            <a:br>
              <a:rPr lang="en-GB" b="1" dirty="0">
                <a:latin typeface="Sakkal Majalla" panose="02000000000000000000" pitchFamily="2" charset="-78"/>
                <a:ea typeface="Source Sans Pro Bold"/>
                <a:cs typeface="Sakkal Majalla" panose="02000000000000000000" pitchFamily="2" charset="-78"/>
                <a:sym typeface="Source Sans Pro Bold"/>
              </a:rPr>
            </a:br>
            <a:r>
              <a:rPr lang="ar" b="1" dirty="0">
                <a:latin typeface="Sakkal Majalla" panose="02000000000000000000" pitchFamily="2" charset="-78"/>
                <a:ea typeface="Source Sans Pro Bold"/>
                <a:cs typeface="Sakkal Majalla" panose="02000000000000000000" pitchFamily="2" charset="-78"/>
              </a:rPr>
              <a:t>الحلقة 7: استخلاص المعلومات (1)</a:t>
            </a:r>
            <a:br>
              <a:rPr lang="en-US" b="1" dirty="0">
                <a:latin typeface="Sakkal Majalla" panose="02000000000000000000" pitchFamily="2" charset="-78"/>
                <a:ea typeface="Source Sans Pro Bold"/>
                <a:cs typeface="Sakkal Majalla" panose="02000000000000000000" pitchFamily="2" charset="-78"/>
              </a:rPr>
            </a:b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3929817666"/>
      </p:ext>
    </p:extLst>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62637" y="1931182"/>
            <a:ext cx="11542426" cy="3861650"/>
          </a:xfrm>
          <a:prstGeom prst="rect">
            <a:avLst/>
          </a:prstGeom>
        </p:spPr>
        <p:txBody>
          <a:bodyPr rtlCol="1">
            <a:noAutofit/>
          </a:bodyPr>
          <a:lstStyle/>
          <a:p>
            <a:pPr rtl="1">
              <a:lnSpc>
                <a:spcPct val="150000"/>
              </a:lnSpc>
            </a:pPr>
            <a:r>
              <a:rPr lang="ar" b="1" dirty="0">
                <a:solidFill>
                  <a:schemeClr val="accent3"/>
                </a:solidFill>
                <a:latin typeface="Sakkal Majalla" panose="02000000000000000000" pitchFamily="2" charset="-78"/>
                <a:cs typeface="Sakkal Majalla" panose="02000000000000000000" pitchFamily="2" charset="-78"/>
              </a:rPr>
              <a:t>(تابع) إجابة السؤال 7:</a:t>
            </a:r>
            <a:endParaRPr lang="fr-FR" b="1" dirty="0">
              <a:solidFill>
                <a:schemeClr val="accent3"/>
              </a:solidFill>
              <a:latin typeface="Sakkal Majalla" panose="02000000000000000000" pitchFamily="2" charset="-78"/>
              <a:cs typeface="Sakkal Majalla" panose="02000000000000000000" pitchFamily="2" charset="-78"/>
            </a:endParaRPr>
          </a:p>
          <a:p>
            <a:pPr rtl="1">
              <a:lnSpc>
                <a:spcPct val="150000"/>
              </a:lnSpc>
            </a:pPr>
            <a:r>
              <a:rPr lang="ar" b="1" dirty="0">
                <a:solidFill>
                  <a:schemeClr val="accent3"/>
                </a:solidFill>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على مستوى المقاطعة</a:t>
            </a:r>
          </a:p>
          <a:p>
            <a:pPr rtl="1">
              <a:lnSpc>
                <a:spcPct val="150000"/>
              </a:lnSpc>
            </a:pPr>
            <a:endParaRPr lang="en-US" sz="1200" b="1" dirty="0">
              <a:latin typeface="Sakkal Majalla" panose="02000000000000000000" pitchFamily="2" charset="-78"/>
              <a:cs typeface="Sakkal Majalla" panose="02000000000000000000" pitchFamily="2" charset="-78"/>
            </a:endParaRPr>
          </a:p>
          <a:p>
            <a:pPr marL="457200" lvl="0" indent="-457200" rtl="1" eaLnBrk="0" fontAlgn="base" hangingPunct="0">
              <a:buClr>
                <a:srgbClr val="65A000"/>
              </a:buClr>
              <a:buFont typeface="+mj-lt"/>
              <a:buAutoNum type="arabicPeriod"/>
            </a:pPr>
            <a:r>
              <a:rPr lang="ar" dirty="0">
                <a:latin typeface="Sakkal Majalla" panose="02000000000000000000" pitchFamily="2" charset="-78"/>
                <a:cs typeface="Sakkal Majalla" panose="02000000000000000000" pitchFamily="2" charset="-78"/>
              </a:rPr>
              <a:t>التعرّ</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ف النشط والمبكر على الحالة: نشر تعريف الحالة على جميع المرافق الصحية، وتنظيم الترصُّد النشط للمشاركين في الجنازة، وتنفيذ تتبُّع المُخالِطين للحالات.</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buClr>
                <a:srgbClr val="65A000"/>
              </a:buClr>
              <a:buFont typeface="+mj-lt"/>
              <a:buAutoNum type="arabicPeriod"/>
            </a:pPr>
            <a:r>
              <a:rPr lang="ar" dirty="0">
                <a:latin typeface="Sakkal Majalla" panose="02000000000000000000" pitchFamily="2" charset="-78"/>
                <a:cs typeface="Sakkal Majalla" panose="02000000000000000000" pitchFamily="2" charset="-78"/>
              </a:rPr>
              <a:t>تحديث القائمة الخطية للمرضى بالمتغيرات المطلوبة من أجل تحديد سلسلة انتقال العدوى (المخالطة المتشعبة لأفراد الأسرة، ومخالطة الأصدقاء، والحضور في المدرسة والكنيسة).</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buClr>
                <a:srgbClr val="65A000"/>
              </a:buClr>
              <a:buFont typeface="+mj-lt"/>
              <a:buAutoNum type="arabicPeriod"/>
            </a:pPr>
            <a:r>
              <a:rPr lang="ar" dirty="0">
                <a:latin typeface="Sakkal Majalla" panose="02000000000000000000" pitchFamily="2" charset="-78"/>
                <a:cs typeface="Sakkal Majalla" panose="02000000000000000000" pitchFamily="2" charset="-78"/>
              </a:rPr>
              <a:t>العمل مع قادة المجتمع، والإدارة المدرسية، والقيادات الروحية، والجمهور: التوعية للحد من الخوف والفزع</a:t>
            </a:r>
            <a:r>
              <a:rPr lang="ar-EG" dirty="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rtl="1">
              <a:lnSpc>
                <a:spcPct val="150000"/>
              </a:lnSpc>
            </a:pPr>
            <a:endParaRPr lang="en-US" b="1"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701719" y="-492443"/>
            <a:ext cx="4218524" cy="1569660"/>
          </a:xfrm>
          <a:prstGeom prst="rect">
            <a:avLst/>
          </a:prstGeom>
        </p:spPr>
        <p:txBody>
          <a:bodyPr wrap="none" rtlCol="1">
            <a:spAutoFit/>
          </a:bodyPr>
          <a:lstStyle/>
          <a:p>
            <a:pPr defTabSz="914400" rtl="1" hangingPunct="0">
              <a:lnSpc>
                <a:spcPct val="100000"/>
              </a:lnSpc>
            </a:pPr>
            <a:br>
              <a:rPr lang="en-GB" b="1" dirty="0">
                <a:latin typeface="Sakkal Majalla" panose="02000000000000000000" pitchFamily="2" charset="-78"/>
                <a:ea typeface="Source Sans Pro Bold"/>
                <a:cs typeface="Sakkal Majalla" panose="02000000000000000000" pitchFamily="2" charset="-78"/>
                <a:sym typeface="Source Sans Pro Bold"/>
              </a:rPr>
            </a:br>
            <a:r>
              <a:rPr lang="ar" b="1" dirty="0">
                <a:latin typeface="Sakkal Majalla" panose="02000000000000000000" pitchFamily="2" charset="-78"/>
                <a:ea typeface="Source Sans Pro Bold"/>
                <a:cs typeface="Sakkal Majalla" panose="02000000000000000000" pitchFamily="2" charset="-78"/>
              </a:rPr>
              <a:t>الحلقة 7: استخلاص المعلومات (2)</a:t>
            </a:r>
            <a:br>
              <a:rPr lang="en-US" b="1" dirty="0">
                <a:latin typeface="Sakkal Majalla" panose="02000000000000000000" pitchFamily="2" charset="-78"/>
                <a:ea typeface="Source Sans Pro Bold"/>
                <a:cs typeface="Sakkal Majalla" panose="02000000000000000000" pitchFamily="2" charset="-78"/>
              </a:rPr>
            </a:b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1335647611"/>
      </p:ext>
    </p:extLst>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62637" y="1431942"/>
            <a:ext cx="11542426" cy="4360890"/>
          </a:xfrm>
          <a:prstGeom prst="rect">
            <a:avLst/>
          </a:prstGeom>
        </p:spPr>
        <p:txBody>
          <a:bodyPr rtlCol="1">
            <a:noAutofit/>
          </a:bodyPr>
          <a:lstStyle/>
          <a:p>
            <a:pPr rtl="1">
              <a:lnSpc>
                <a:spcPct val="150000"/>
              </a:lnSpc>
            </a:pPr>
            <a:r>
              <a:rPr lang="ar" b="1" dirty="0">
                <a:solidFill>
                  <a:schemeClr val="accent3"/>
                </a:solidFill>
                <a:latin typeface="Sakkal Majalla" panose="02000000000000000000" pitchFamily="2" charset="-78"/>
                <a:cs typeface="Sakkal Majalla" panose="02000000000000000000" pitchFamily="2" charset="-78"/>
              </a:rPr>
              <a:t>(تابع) إجابة السؤال 7:</a:t>
            </a:r>
            <a:endParaRPr lang="fr-FR" b="1" dirty="0">
              <a:solidFill>
                <a:schemeClr val="accent3"/>
              </a:solidFill>
              <a:latin typeface="Sakkal Majalla" panose="02000000000000000000" pitchFamily="2" charset="-78"/>
              <a:cs typeface="Sakkal Majalla" panose="02000000000000000000" pitchFamily="2" charset="-78"/>
            </a:endParaRPr>
          </a:p>
          <a:p>
            <a:pPr rtl="1">
              <a:lnSpc>
                <a:spcPct val="150000"/>
              </a:lnSpc>
            </a:pPr>
            <a:r>
              <a:rPr lang="ar" b="1" dirty="0">
                <a:solidFill>
                  <a:schemeClr val="accent3"/>
                </a:solidFill>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(تابع) على مستوى المقاطعة</a:t>
            </a:r>
          </a:p>
          <a:p>
            <a:pPr rtl="1">
              <a:lnSpc>
                <a:spcPct val="150000"/>
              </a:lnSpc>
            </a:pPr>
            <a:endParaRPr lang="en-US" sz="900" b="1"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startAt="4"/>
            </a:pPr>
            <a:r>
              <a:rPr lang="ar" dirty="0">
                <a:latin typeface="Sakkal Majalla" panose="02000000000000000000" pitchFamily="2" charset="-78"/>
                <a:cs typeface="Sakkal Majalla" panose="02000000000000000000" pitchFamily="2" charset="-78"/>
              </a:rPr>
              <a:t>إشراك المعالجين التقليديين والروحيين في الاستجابة من أجل:</a:t>
            </a:r>
          </a:p>
          <a:p>
            <a:pPr marL="457200" indent="-457200" rtl="1" eaLnBrk="0" fontAlgn="base" hangingPunct="0">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 التنسيق مع الفريق الصحي في المقاطعة في الاستجابة لهذه الفاشية.</a:t>
            </a:r>
          </a:p>
          <a:p>
            <a:pPr marL="457200" indent="-457200" rtl="1" eaLnBrk="0" fontAlgn="base" hangingPunct="0">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تقديم معلومات قيّ</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مة حول الاستخدامات والعادات، مما قد يساعد في تحديد مصدر الفاشية. </a:t>
            </a:r>
          </a:p>
          <a:p>
            <a:pPr rtl="1" eaLnBrk="0" fontAlgn="base" hangingPunct="0">
              <a:buClr>
                <a:srgbClr val="65A000"/>
              </a:buClr>
            </a:pPr>
            <a:endParaRPr lang="fr-FR"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startAt="5"/>
            </a:pPr>
            <a:r>
              <a:rPr lang="ar" dirty="0">
                <a:latin typeface="Sakkal Majalla" panose="02000000000000000000" pitchFamily="2" charset="-78"/>
                <a:cs typeface="Sakkal Majalla" panose="02000000000000000000" pitchFamily="2" charset="-78"/>
              </a:rPr>
              <a:t>إشراك المجتمع المحلي في:</a:t>
            </a:r>
          </a:p>
          <a:p>
            <a:pPr marL="457200" indent="-457200" rtl="1" eaLnBrk="0" fontAlgn="base" hangingPunct="0">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التحديد النشط للحالات (دون وصم). </a:t>
            </a:r>
          </a:p>
          <a:p>
            <a:pPr marL="457200" indent="-457200" rtl="1" eaLnBrk="0" fontAlgn="base" hangingPunct="0">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توزيع المعلومات الصحيحة حول مرحلة الاستقصاء. </a:t>
            </a:r>
          </a:p>
          <a:p>
            <a:pPr marL="457200" indent="-457200" rtl="1" eaLnBrk="0" fontAlgn="base" hangingPunct="0">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تنفيذ إجراءات تعزيز غسل اليدين باعتباره أحد الاحتياطات القياسية، حتى دون معرفة السبب.</a:t>
            </a:r>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701719" y="-492443"/>
            <a:ext cx="4218524" cy="1569660"/>
          </a:xfrm>
          <a:prstGeom prst="rect">
            <a:avLst/>
          </a:prstGeom>
        </p:spPr>
        <p:txBody>
          <a:bodyPr wrap="none" rtlCol="1">
            <a:spAutoFit/>
          </a:bodyPr>
          <a:lstStyle/>
          <a:p>
            <a:pPr defTabSz="914400" rtl="1" hangingPunct="0">
              <a:lnSpc>
                <a:spcPct val="100000"/>
              </a:lnSpc>
            </a:pPr>
            <a:br>
              <a:rPr lang="en-GB" b="1" dirty="0">
                <a:latin typeface="Sakkal Majalla" panose="02000000000000000000" pitchFamily="2" charset="-78"/>
                <a:ea typeface="Source Sans Pro Bold"/>
                <a:cs typeface="Sakkal Majalla" panose="02000000000000000000" pitchFamily="2" charset="-78"/>
                <a:sym typeface="Source Sans Pro Bold"/>
              </a:rPr>
            </a:br>
            <a:r>
              <a:rPr lang="ar" b="1" dirty="0">
                <a:latin typeface="Sakkal Majalla" panose="02000000000000000000" pitchFamily="2" charset="-78"/>
                <a:ea typeface="Source Sans Pro Bold"/>
                <a:cs typeface="Sakkal Majalla" panose="02000000000000000000" pitchFamily="2" charset="-78"/>
              </a:rPr>
              <a:t>الحلقة 7: استخلاص المعلومات (3)</a:t>
            </a:r>
            <a:br>
              <a:rPr lang="en-US" b="1" dirty="0">
                <a:latin typeface="Sakkal Majalla" panose="02000000000000000000" pitchFamily="2" charset="-78"/>
                <a:ea typeface="Source Sans Pro Bold"/>
                <a:cs typeface="Sakkal Majalla" panose="02000000000000000000" pitchFamily="2" charset="-78"/>
              </a:rPr>
            </a:b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3337017368"/>
      </p:ext>
    </p:extLst>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59764" y="1898881"/>
            <a:ext cx="11542426" cy="3887926"/>
          </a:xfrm>
          <a:prstGeom prst="rect">
            <a:avLst/>
          </a:prstGeom>
        </p:spPr>
        <p:txBody>
          <a:bodyPr rtlCol="1">
            <a:noAutofit/>
          </a:bodyPr>
          <a:lstStyle/>
          <a:p>
            <a:pPr rtl="1">
              <a:lnSpc>
                <a:spcPct val="150000"/>
              </a:lnSpc>
            </a:pPr>
            <a:r>
              <a:rPr lang="ar" b="1" dirty="0">
                <a:solidFill>
                  <a:schemeClr val="accent3"/>
                </a:solidFill>
                <a:latin typeface="Sakkal Majalla" panose="02000000000000000000" pitchFamily="2" charset="-78"/>
                <a:cs typeface="Sakkal Majalla" panose="02000000000000000000" pitchFamily="2" charset="-78"/>
              </a:rPr>
              <a:t>(تابع) إجابة السؤال 7:</a:t>
            </a:r>
            <a:endParaRPr lang="fr-FR" b="1" dirty="0">
              <a:solidFill>
                <a:schemeClr val="accent3"/>
              </a:solidFill>
              <a:latin typeface="Sakkal Majalla" panose="02000000000000000000" pitchFamily="2" charset="-78"/>
              <a:cs typeface="Sakkal Majalla" panose="02000000000000000000" pitchFamily="2" charset="-78"/>
            </a:endParaRPr>
          </a:p>
          <a:p>
            <a:pPr rtl="1">
              <a:lnSpc>
                <a:spcPct val="150000"/>
              </a:lnSpc>
            </a:pPr>
            <a:r>
              <a:rPr lang="ar" b="1" dirty="0">
                <a:solidFill>
                  <a:schemeClr val="accent3"/>
                </a:solidFill>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(تابع) على مستوى المقاطعة</a:t>
            </a:r>
          </a:p>
          <a:p>
            <a:pPr rtl="1">
              <a:lnSpc>
                <a:spcPct val="150000"/>
              </a:lnSpc>
            </a:pPr>
            <a:endParaRPr lang="en-US" b="1"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startAt="6"/>
            </a:pPr>
            <a:r>
              <a:rPr lang="ar" dirty="0">
                <a:latin typeface="Sakkal Majalla" panose="02000000000000000000" pitchFamily="2" charset="-78"/>
                <a:cs typeface="Sakkal Majalla" panose="02000000000000000000" pitchFamily="2" charset="-78"/>
              </a:rPr>
              <a:t>تقديم الرعاية الجيدة للمرضى في المستشفيات ل</a:t>
            </a:r>
            <a:r>
              <a:rPr lang="ar-EG" dirty="0">
                <a:latin typeface="Sakkal Majalla" panose="02000000000000000000" pitchFamily="2" charset="-78"/>
                <a:cs typeface="Sakkal Majalla" panose="02000000000000000000" pitchFamily="2" charset="-78"/>
              </a:rPr>
              <a:t>ا</a:t>
            </a:r>
            <a:r>
              <a:rPr lang="ar" dirty="0">
                <a:latin typeface="Sakkal Majalla" panose="02000000000000000000" pitchFamily="2" charset="-78"/>
                <a:cs typeface="Sakkal Majalla" panose="02000000000000000000" pitchFamily="2" charset="-78"/>
              </a:rPr>
              <a:t>ج</a:t>
            </a:r>
            <a:r>
              <a:rPr lang="ar-EG" dirty="0">
                <a:latin typeface="Sakkal Majalla" panose="02000000000000000000" pitchFamily="2" charset="-78"/>
                <a:cs typeface="Sakkal Majalla" panose="02000000000000000000" pitchFamily="2" charset="-78"/>
              </a:rPr>
              <a:t>ت</a:t>
            </a:r>
            <a:r>
              <a:rPr lang="ar" dirty="0">
                <a:latin typeface="Sakkal Majalla" panose="02000000000000000000" pitchFamily="2" charset="-78"/>
                <a:cs typeface="Sakkal Majalla" panose="02000000000000000000" pitchFamily="2" charset="-78"/>
              </a:rPr>
              <a:t>ذ</a:t>
            </a:r>
            <a:r>
              <a:rPr lang="ar-EG" dirty="0">
                <a:latin typeface="Sakkal Majalla" panose="02000000000000000000" pitchFamily="2" charset="-78"/>
                <a:cs typeface="Sakkal Majalla" panose="02000000000000000000" pitchFamily="2" charset="-78"/>
              </a:rPr>
              <a:t>ا</a:t>
            </a:r>
            <a:r>
              <a:rPr lang="ar" dirty="0">
                <a:latin typeface="Sakkal Majalla" panose="02000000000000000000" pitchFamily="2" charset="-78"/>
                <a:cs typeface="Sakkal Majalla" panose="02000000000000000000" pitchFamily="2" charset="-78"/>
              </a:rPr>
              <a:t>ب الحالات الجديدة لتتوجه إليها التماسًا للعلاج، والحد من انتشار المرض في المجتمع المحلي.</a:t>
            </a:r>
          </a:p>
          <a:p>
            <a:pPr marL="457200" indent="-457200" rtl="1" eaLnBrk="0" fontAlgn="base" hangingPunct="0">
              <a:buClr>
                <a:srgbClr val="65A000"/>
              </a:buClr>
              <a:buFont typeface="+mj-lt"/>
              <a:buAutoNum type="arabicPeriod" startAt="6"/>
            </a:pPr>
            <a:endParaRPr lang="fr-FR"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startAt="6"/>
            </a:pPr>
            <a:r>
              <a:rPr lang="ar" dirty="0">
                <a:latin typeface="Sakkal Majalla" panose="02000000000000000000" pitchFamily="2" charset="-78"/>
                <a:cs typeface="Sakkal Majalla" panose="02000000000000000000" pitchFamily="2" charset="-78"/>
              </a:rPr>
              <a:t>توفير الحماية المناسبة للعاملين الصحيين. </a:t>
            </a:r>
            <a:endParaRPr lang="fr-FR" dirty="0">
              <a:latin typeface="Sakkal Majalla" panose="02000000000000000000" pitchFamily="2" charset="-78"/>
              <a:cs typeface="Sakkal Majalla" panose="02000000000000000000" pitchFamily="2" charset="-78"/>
            </a:endParaRPr>
          </a:p>
          <a:p>
            <a:pPr rtl="1">
              <a:lnSpc>
                <a:spcPct val="150000"/>
              </a:lnSpc>
            </a:pPr>
            <a:endParaRPr lang="en-US" b="1"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698846" y="-498468"/>
            <a:ext cx="4218524" cy="1569660"/>
          </a:xfrm>
          <a:prstGeom prst="rect">
            <a:avLst/>
          </a:prstGeom>
        </p:spPr>
        <p:txBody>
          <a:bodyPr wrap="none" rtlCol="1">
            <a:spAutoFit/>
          </a:bodyPr>
          <a:lstStyle/>
          <a:p>
            <a:pPr defTabSz="914400" rtl="1" hangingPunct="0">
              <a:lnSpc>
                <a:spcPct val="100000"/>
              </a:lnSpc>
            </a:pPr>
            <a:br>
              <a:rPr lang="en-GB" b="1" dirty="0">
                <a:latin typeface="Sakkal Majalla" panose="02000000000000000000" pitchFamily="2" charset="-78"/>
                <a:ea typeface="Source Sans Pro Bold"/>
                <a:cs typeface="Sakkal Majalla" panose="02000000000000000000" pitchFamily="2" charset="-78"/>
                <a:sym typeface="Source Sans Pro Bold"/>
              </a:rPr>
            </a:br>
            <a:r>
              <a:rPr lang="ar" b="1" dirty="0">
                <a:latin typeface="Sakkal Majalla" panose="02000000000000000000" pitchFamily="2" charset="-78"/>
                <a:ea typeface="Source Sans Pro Bold"/>
                <a:cs typeface="Sakkal Majalla" panose="02000000000000000000" pitchFamily="2" charset="-78"/>
              </a:rPr>
              <a:t>الحلقة 7: استخلاص المعلومات (4)</a:t>
            </a:r>
            <a:br>
              <a:rPr lang="en-US" b="1" dirty="0">
                <a:latin typeface="Sakkal Majalla" panose="02000000000000000000" pitchFamily="2" charset="-78"/>
                <a:ea typeface="Source Sans Pro Bold"/>
                <a:cs typeface="Sakkal Majalla" panose="02000000000000000000" pitchFamily="2" charset="-78"/>
              </a:rPr>
            </a:b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198442699"/>
      </p:ext>
    </p:extLst>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162695" y="1517881"/>
            <a:ext cx="11542426" cy="4479133"/>
          </a:xfrm>
          <a:prstGeom prst="rect">
            <a:avLst/>
          </a:prstGeom>
        </p:spPr>
        <p:txBody>
          <a:bodyPr rtlCol="1">
            <a:noAutofit/>
          </a:bodyPr>
          <a:lstStyle/>
          <a:p>
            <a:pPr rtl="1">
              <a:lnSpc>
                <a:spcPct val="150000"/>
              </a:lnSpc>
            </a:pPr>
            <a:r>
              <a:rPr lang="ar" b="1" dirty="0">
                <a:solidFill>
                  <a:schemeClr val="accent3"/>
                </a:solidFill>
                <a:latin typeface="Sakkal Majalla" panose="02000000000000000000" pitchFamily="2" charset="-78"/>
                <a:cs typeface="Sakkal Majalla" panose="02000000000000000000" pitchFamily="2" charset="-78"/>
              </a:rPr>
              <a:t>(تابع) إجابة السؤال 7:</a:t>
            </a:r>
            <a:endParaRPr lang="fr-FR" b="1" dirty="0">
              <a:solidFill>
                <a:schemeClr val="accent3"/>
              </a:solidFill>
              <a:latin typeface="Sakkal Majalla" panose="02000000000000000000" pitchFamily="2" charset="-78"/>
              <a:cs typeface="Sakkal Majalla" panose="02000000000000000000" pitchFamily="2" charset="-78"/>
            </a:endParaRPr>
          </a:p>
          <a:p>
            <a:pPr rtl="1">
              <a:lnSpc>
                <a:spcPct val="150000"/>
              </a:lnSpc>
            </a:pPr>
            <a:r>
              <a:rPr lang="ar" b="1" dirty="0">
                <a:latin typeface="Sakkal Majalla" panose="02000000000000000000" pitchFamily="2" charset="-78"/>
                <a:cs typeface="Sakkal Majalla" panose="02000000000000000000" pitchFamily="2" charset="-78"/>
              </a:rPr>
              <a:t>على المستوى الوطني: دعم منظمة الصحة العالمية</a:t>
            </a:r>
            <a:endParaRPr lang="fr-FR" b="1"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على الفريق الوطني نشر النتائج المختبرية في الوقت المناسب.</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تقديم حزمة تحفيزية لمتتبعي المُخالِطين، والقائمين على التقصي النشط للحالات.</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عقد إحاطة للصحفيين لإطلاع المؤسسات الإعلامية على آخر المستجدات، وضمان اتساق الرسائل لتقليل الخوف والهلع إلى الحد الأدنى.</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مواصلة تقديم الدعم التقني والتشغيلي واللوجستي للاستجابة الجارية في المقاطعات المتضررة.</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إجراء التشريح على الجثث المتبقية في مونروفيا.</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العمل مع المقاطعات لاستعراض المخالطين والحضور والتحقق منهم.</a:t>
            </a:r>
            <a:endParaRPr lang="fr-FR" dirty="0">
              <a:latin typeface="Sakkal Majalla" panose="02000000000000000000" pitchFamily="2" charset="-78"/>
              <a:cs typeface="Sakkal Majalla" panose="02000000000000000000" pitchFamily="2" charset="-78"/>
            </a:endParaRPr>
          </a:p>
          <a:p>
            <a:pPr marL="457200" lvl="0" indent="-457200" rtl="1" eaLnBrk="0" fontAlgn="base" hangingPunct="0">
              <a:lnSpc>
                <a:spcPct val="100000"/>
              </a:lnSpc>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متابعة نتائج القُسامات.</a:t>
            </a:r>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698846" y="-498468"/>
            <a:ext cx="4218524" cy="1569660"/>
          </a:xfrm>
          <a:prstGeom prst="rect">
            <a:avLst/>
          </a:prstGeom>
        </p:spPr>
        <p:txBody>
          <a:bodyPr wrap="none" rtlCol="1">
            <a:spAutoFit/>
          </a:bodyPr>
          <a:lstStyle/>
          <a:p>
            <a:pPr defTabSz="914400" rtl="1" hangingPunct="0">
              <a:lnSpc>
                <a:spcPct val="100000"/>
              </a:lnSpc>
            </a:pPr>
            <a:br>
              <a:rPr lang="en-GB" b="1" dirty="0">
                <a:latin typeface="Sakkal Majalla" panose="02000000000000000000" pitchFamily="2" charset="-78"/>
                <a:ea typeface="Source Sans Pro Bold"/>
                <a:cs typeface="Sakkal Majalla" panose="02000000000000000000" pitchFamily="2" charset="-78"/>
                <a:sym typeface="Source Sans Pro Bold"/>
              </a:rPr>
            </a:br>
            <a:r>
              <a:rPr lang="ar" b="1" dirty="0">
                <a:latin typeface="Sakkal Majalla" panose="02000000000000000000" pitchFamily="2" charset="-78"/>
                <a:ea typeface="Source Sans Pro Bold"/>
                <a:cs typeface="Sakkal Majalla" panose="02000000000000000000" pitchFamily="2" charset="-78"/>
              </a:rPr>
              <a:t>الحلقة 7: استخلاص المعلومات (4)</a:t>
            </a:r>
            <a:br>
              <a:rPr lang="en-US" b="1" dirty="0">
                <a:latin typeface="Sakkal Majalla" panose="02000000000000000000" pitchFamily="2" charset="-78"/>
                <a:ea typeface="Source Sans Pro Bold"/>
                <a:cs typeface="Sakkal Majalla" panose="02000000000000000000" pitchFamily="2" charset="-78"/>
              </a:rPr>
            </a:b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355209660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24561" y="-19314"/>
            <a:ext cx="4509485" cy="914952"/>
          </a:xfrm>
          <a:prstGeom prst="rect">
            <a:avLst/>
          </a:prstGeom>
        </p:spPr>
        <p:txBody>
          <a:bodyPr vert="horz" wrap="square" lIns="0" tIns="16087" rIns="0" bIns="0" numCol="1" rtlCol="1" anchor="ctr" anchorCtr="0" compatLnSpc="1">
            <a:prstTxWarp prst="textNoShape">
              <a:avLst/>
            </a:prstTxWarp>
            <a:spAutoFit/>
          </a:bodyPr>
          <a:lstStyle/>
          <a:p>
            <a:pPr marL="16933" rtl="1">
              <a:spcBef>
                <a:spcPts val="127"/>
              </a:spcBef>
            </a:pPr>
            <a:r>
              <a:rPr lang="ar" b="1">
                <a:latin typeface="Sakkal Majalla" panose="02000000000000000000" pitchFamily="2" charset="-78"/>
                <a:cs typeface="Sakkal Majalla" panose="02000000000000000000" pitchFamily="2" charset="-78"/>
              </a:rPr>
              <a:t>الحلقة 1</a:t>
            </a:r>
            <a:r>
              <a:rPr lang="ar-EG" b="1">
                <a:latin typeface="Sakkal Majalla" panose="02000000000000000000" pitchFamily="2" charset="-78"/>
                <a:cs typeface="Sakkal Majalla" panose="02000000000000000000" pitchFamily="2" charset="-78"/>
              </a:rPr>
              <a:t>.</a:t>
            </a:r>
            <a:r>
              <a:rPr lang="ar" b="1">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الخطوة 1</a:t>
            </a:r>
            <a:br>
              <a:rPr lang="fr-FR" b="1" dirty="0">
                <a:latin typeface="Sakkal Majalla" panose="02000000000000000000" pitchFamily="2" charset="-78"/>
                <a:cs typeface="Sakkal Majalla" panose="02000000000000000000" pitchFamily="2" charset="-78"/>
              </a:rPr>
            </a:br>
            <a:endParaRPr b="1" dirty="0">
              <a:solidFill>
                <a:schemeClr val="bg1"/>
              </a:solidFill>
              <a:latin typeface="Sakkal Majalla" panose="02000000000000000000" pitchFamily="2" charset="-78"/>
              <a:ea typeface="+mj-ea"/>
              <a:cs typeface="Sakkal Majalla" panose="02000000000000000000" pitchFamily="2" charset="-78"/>
              <a:sym typeface="Calibri"/>
            </a:endParaRPr>
          </a:p>
        </p:txBody>
      </p:sp>
      <p:sp>
        <p:nvSpPr>
          <p:cNvPr id="7" name="object 3"/>
          <p:cNvSpPr txBox="1"/>
          <p:nvPr/>
        </p:nvSpPr>
        <p:spPr>
          <a:xfrm>
            <a:off x="325242" y="1325407"/>
            <a:ext cx="11436431" cy="4316566"/>
          </a:xfrm>
          <a:prstGeom prst="rect">
            <a:avLst/>
          </a:prstGeom>
        </p:spPr>
        <p:txBody>
          <a:bodyPr vert="horz" wrap="square" lIns="0" tIns="17780" rIns="0" bIns="0" rtlCol="1">
            <a:spAutoFit/>
          </a:bodyPr>
          <a:lstStyle>
            <a:defPPr>
              <a:defRPr lang="en-US"/>
            </a:defPPr>
            <a:lvl1pPr marL="16086" marR="6773" indent="-458035" algn="r" rtl="1">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rtl="1" hangingPunct="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sz="2800" kern="0" dirty="0">
                <a:solidFill>
                  <a:srgbClr val="000000"/>
                </a:solidFill>
                <a:latin typeface="Sakkal Majalla" panose="02000000000000000000" pitchFamily="2" charset="-78"/>
                <a:ea typeface="Arial"/>
                <a:cs typeface="Sakkal Majalla" panose="02000000000000000000" pitchFamily="2" charset="-78"/>
              </a:rPr>
              <a:t>تتلقى اتصالًا من أحد زملائك الذي يعمل في منطقة ديلمار في شمال البلد.</a:t>
            </a:r>
            <a:endParaRPr lang="en-US" sz="1800" kern="0" dirty="0">
              <a:solidFill>
                <a:srgbClr val="000000"/>
              </a:solidFill>
              <a:latin typeface="Sakkal Majalla" panose="02000000000000000000" pitchFamily="2" charset="-78"/>
              <a:ea typeface="Arial"/>
              <a:cs typeface="Sakkal Majalla" panose="02000000000000000000" pitchFamily="2" charset="-78"/>
            </a:endParaRPr>
          </a:p>
          <a:p>
            <a:pPr marL="307975" marR="0" indent="-307975" rtl="1">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lang="ar" sz="2800" dirty="0">
                <a:solidFill>
                  <a:srgbClr val="000000"/>
                </a:solidFill>
                <a:latin typeface="Sakkal Majalla" panose="02000000000000000000" pitchFamily="2" charset="-78"/>
                <a:ea typeface="Arial"/>
                <a:cs typeface="Sakkal Majalla" panose="02000000000000000000" pitchFamily="2" charset="-78"/>
              </a:rPr>
              <a:t>كان يريد أن ينبهك إلى وضعٍ غير طبيعي:  </a:t>
            </a:r>
            <a:endParaRPr lang="fr-FR" sz="2800" dirty="0">
              <a:solidFill>
                <a:srgbClr val="000000"/>
              </a:solidFill>
              <a:latin typeface="Sakkal Majalla" panose="02000000000000000000" pitchFamily="2" charset="-78"/>
              <a:ea typeface="Arial"/>
              <a:cs typeface="Sakkal Majalla" panose="02000000000000000000" pitchFamily="2" charset="-78"/>
            </a:endParaRPr>
          </a:p>
          <a:p>
            <a:pPr marL="326814" lvl="1" indent="-342900" rtl="1">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ar" sz="2400" dirty="0">
                <a:solidFill>
                  <a:srgbClr val="000000"/>
                </a:solidFill>
                <a:latin typeface="Sakkal Majalla" panose="02000000000000000000" pitchFamily="2" charset="-78"/>
                <a:ea typeface="Arial"/>
                <a:cs typeface="Sakkal Majalla" panose="02000000000000000000" pitchFamily="2" charset="-78"/>
              </a:rPr>
              <a:t>الوضع مثير للقلق: أُبلغ عما مجموعه 8 وفيات في مستشفى المنطقة في بلوتاون منذ ليلة أمس. </a:t>
            </a:r>
            <a:endParaRPr lang="fr-FR" sz="2400" dirty="0">
              <a:solidFill>
                <a:srgbClr val="000000"/>
              </a:solidFill>
              <a:latin typeface="Sakkal Majalla" panose="02000000000000000000" pitchFamily="2" charset="-78"/>
              <a:ea typeface="Arial"/>
              <a:cs typeface="Sakkal Majalla" panose="02000000000000000000" pitchFamily="2" charset="-78"/>
            </a:endParaRPr>
          </a:p>
          <a:p>
            <a:pPr marL="326814" lvl="1" indent="-342900" rtl="1">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ar" sz="2400" dirty="0">
                <a:solidFill>
                  <a:srgbClr val="000000"/>
                </a:solidFill>
                <a:latin typeface="Sakkal Majalla" panose="02000000000000000000" pitchFamily="2" charset="-78"/>
                <a:ea typeface="Arial"/>
                <a:cs typeface="Sakkal Majalla" panose="02000000000000000000" pitchFamily="2" charset="-78"/>
              </a:rPr>
              <a:t>يتلقى مزيدٌ من المرضى الذين تظهر عليهم الأعراض نفسها العلاج في المستشفى.</a:t>
            </a:r>
            <a:endParaRPr lang="fr-FR" sz="2400" dirty="0">
              <a:solidFill>
                <a:srgbClr val="000000"/>
              </a:solidFill>
              <a:latin typeface="Sakkal Majalla" panose="02000000000000000000" pitchFamily="2" charset="-78"/>
              <a:ea typeface="Arial"/>
              <a:cs typeface="Sakkal Majalla" panose="02000000000000000000" pitchFamily="2" charset="-78"/>
            </a:endParaRPr>
          </a:p>
          <a:p>
            <a:pPr marL="326814" lvl="1" indent="-342900" rtl="1">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ar" sz="2400" dirty="0">
                <a:solidFill>
                  <a:srgbClr val="000000"/>
                </a:solidFill>
                <a:latin typeface="Sakkal Majalla" panose="02000000000000000000" pitchFamily="2" charset="-78"/>
                <a:ea typeface="Arial"/>
                <a:cs typeface="Sakkal Majalla" panose="02000000000000000000" pitchFamily="2" charset="-78"/>
              </a:rPr>
              <a:t>في هذه المرحلة، لم يكن الأطباء قد عرفوا بعد ما هذا المرض. </a:t>
            </a:r>
            <a:endParaRPr lang="fr-FR" sz="2400" dirty="0">
              <a:solidFill>
                <a:srgbClr val="000000"/>
              </a:solidFill>
              <a:latin typeface="Sakkal Majalla" panose="02000000000000000000" pitchFamily="2" charset="-78"/>
              <a:ea typeface="Arial"/>
              <a:cs typeface="Sakkal Majalla" panose="02000000000000000000" pitchFamily="2" charset="-78"/>
            </a:endParaRPr>
          </a:p>
          <a:p>
            <a:pPr marL="326814" lvl="1" indent="-342900" rtl="1">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ar" sz="2400" dirty="0">
                <a:solidFill>
                  <a:srgbClr val="000000"/>
                </a:solidFill>
                <a:latin typeface="Sakkal Majalla" panose="02000000000000000000" pitchFamily="2" charset="-78"/>
                <a:ea typeface="Arial"/>
                <a:cs typeface="Sakkal Majalla" panose="02000000000000000000" pitchFamily="2" charset="-78"/>
              </a:rPr>
              <a:t>قد توفي بعض المرضى بمجرد وصولهم إلى المستشفى، ووصل بعض المرضى وهم في حالة جيدة ولكنهم توفوا بعد ذلك. وكان يبدو عليهم التشوش الذهني ويشتكون من ألم في البطن. وبعضهم كان يتقيأ.</a:t>
            </a:r>
            <a:endParaRPr lang="fr-FR" sz="2400" dirty="0">
              <a:solidFill>
                <a:srgbClr val="000000"/>
              </a:solidFill>
              <a:latin typeface="Sakkal Majalla" panose="02000000000000000000" pitchFamily="2" charset="-78"/>
              <a:ea typeface="Arial"/>
              <a:cs typeface="Sakkal Majalla" panose="02000000000000000000" pitchFamily="2" charset="-78"/>
            </a:endParaRPr>
          </a:p>
          <a:p>
            <a:pPr marL="326814" lvl="1" indent="-342900" rtl="1">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ar" sz="2400" dirty="0">
                <a:solidFill>
                  <a:srgbClr val="000000"/>
                </a:solidFill>
                <a:latin typeface="Sakkal Majalla" panose="02000000000000000000" pitchFamily="2" charset="-78"/>
                <a:ea typeface="Arial"/>
                <a:cs typeface="Sakkal Majalla" panose="02000000000000000000" pitchFamily="2" charset="-78"/>
              </a:rPr>
              <a:t>شارك معظمهم في مراسم تشييع جنازة أحد الزعماء الدينيين ليلة الجمعة الماضية. </a:t>
            </a:r>
            <a:endParaRPr lang="fr-FR" sz="2400" dirty="0">
              <a:solidFill>
                <a:srgbClr val="000000"/>
              </a:solidFill>
              <a:latin typeface="Sakkal Majalla" panose="02000000000000000000" pitchFamily="2" charset="-78"/>
              <a:ea typeface="Arial"/>
              <a:cs typeface="Sakkal Majalla" panose="02000000000000000000" pitchFamily="2" charset="-78"/>
            </a:endParaRPr>
          </a:p>
          <a:p>
            <a:pPr marL="326814" lvl="1" indent="-342900" rtl="1">
              <a:spcBef>
                <a:spcPts val="500"/>
              </a:spcBef>
              <a:buClr>
                <a:srgbClr val="65A000"/>
              </a:buClr>
              <a:buSzPct val="100000"/>
              <a:buFont typeface="Courier New" panose="02070309020205020404" pitchFamily="49" charset="0"/>
              <a:buChar char="o"/>
              <a:defRPr sz="2400">
                <a:solidFill>
                  <a:srgbClr val="10253F"/>
                </a:solidFill>
                <a:latin typeface="Source Sans Pro Regular"/>
                <a:ea typeface="Source Sans Pro Regular"/>
                <a:cs typeface="Source Sans Pro Regular"/>
                <a:sym typeface="Source Sans Pro Regular"/>
              </a:defRPr>
            </a:pPr>
            <a:r>
              <a:rPr lang="ar" sz="2400" dirty="0">
                <a:solidFill>
                  <a:srgbClr val="000000"/>
                </a:solidFill>
                <a:latin typeface="Sakkal Majalla" panose="02000000000000000000" pitchFamily="2" charset="-78"/>
                <a:ea typeface="Arial"/>
                <a:cs typeface="Sakkal Majalla" panose="02000000000000000000" pitchFamily="2" charset="-78"/>
              </a:rPr>
              <a:t>الجميع هنا خائف من الإيبولا، وبدأ الهلع ينتشر في المجتمع المحلي. </a:t>
            </a:r>
            <a:endParaRPr lang="fr-FR" sz="2400" dirty="0">
              <a:solidFill>
                <a:srgbClr val="000000"/>
              </a:solidFill>
              <a:latin typeface="Sakkal Majalla" panose="02000000000000000000" pitchFamily="2" charset="-78"/>
              <a:ea typeface="Arial"/>
              <a:cs typeface="Sakkal Majalla" panose="02000000000000000000" pitchFamily="2" charset="-78"/>
            </a:endParaRPr>
          </a:p>
          <a:p>
            <a:pPr marL="0" marR="0" indent="0" rtl="1" hangingPunct="0">
              <a:spcBef>
                <a:spcPts val="500"/>
              </a:spcBef>
              <a:buClr>
                <a:srgbClr val="65A000"/>
              </a:buClr>
              <a:buSzPct val="100000"/>
              <a:buNone/>
              <a:tabLst/>
              <a:defRPr sz="2400">
                <a:solidFill>
                  <a:srgbClr val="10253F"/>
                </a:solidFill>
                <a:latin typeface="Source Sans Pro Regular"/>
                <a:ea typeface="Source Sans Pro Regular"/>
                <a:cs typeface="Source Sans Pro Regular"/>
                <a:sym typeface="Source Sans Pro Regular"/>
              </a:defRPr>
            </a:pPr>
            <a:endParaRPr kern="0" dirty="0">
              <a:solidFill>
                <a:srgbClr val="000000"/>
              </a:solidFill>
              <a:latin typeface="Sakkal Majalla" panose="02000000000000000000" pitchFamily="2" charset="-78"/>
              <a:ea typeface="Arial"/>
              <a:cs typeface="Sakkal Majalla" panose="02000000000000000000" pitchFamily="2" charset="-78"/>
              <a:sym typeface="Source Sans Pro Regular"/>
            </a:endParaRPr>
          </a:p>
        </p:txBody>
      </p:sp>
      <p:sp>
        <p:nvSpPr>
          <p:cNvPr id="9" name="object 2"/>
          <p:cNvSpPr txBox="1">
            <a:spLocks/>
          </p:cNvSpPr>
          <p:nvPr/>
        </p:nvSpPr>
        <p:spPr>
          <a:xfrm>
            <a:off x="123976" y="805259"/>
            <a:ext cx="7447256" cy="41908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vert="horz" wrap="square" lIns="0" tIns="20320" rIns="0" bIns="0" numCol="1" rtlCol="1" anchor="ctr" anchorCtr="0" compatLnSpc="1">
            <a:prstTxWarp prst="textNoShape">
              <a:avLst/>
            </a:prstTxWarp>
            <a:sp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rtl="1">
              <a:spcBef>
                <a:spcPts val="160"/>
              </a:spcBef>
            </a:pPr>
            <a:r>
              <a:rPr lang="ar" sz="2800" b="1" kern="0" dirty="0">
                <a:solidFill>
                  <a:srgbClr val="9B1E1A"/>
                </a:solidFill>
                <a:latin typeface="Sakkal Majalla" panose="02000000000000000000" pitchFamily="2" charset="-78"/>
                <a:ea typeface="+mj-ea"/>
                <a:cs typeface="Sakkal Majalla" panose="02000000000000000000" pitchFamily="2" charset="-78"/>
              </a:rPr>
              <a:t>الثلاثاء، 25 نيسان/ أبريل، الساعة </a:t>
            </a:r>
            <a:r>
              <a:rPr lang="ar-EG" sz="2800" b="1" kern="0" dirty="0">
                <a:solidFill>
                  <a:srgbClr val="9B1E1A"/>
                </a:solidFill>
                <a:latin typeface="Sakkal Majalla" panose="02000000000000000000" pitchFamily="2" charset="-78"/>
                <a:ea typeface="+mj-ea"/>
                <a:cs typeface="Sakkal Majalla" panose="02000000000000000000" pitchFamily="2" charset="-78"/>
              </a:rPr>
              <a:t>00:09</a:t>
            </a:r>
            <a:r>
              <a:rPr lang="ar" sz="2800" b="1" kern="0" dirty="0">
                <a:solidFill>
                  <a:srgbClr val="9B1E1A"/>
                </a:solidFill>
                <a:latin typeface="Sakkal Majalla" panose="02000000000000000000" pitchFamily="2" charset="-78"/>
                <a:ea typeface="+mj-ea"/>
                <a:cs typeface="Sakkal Majalla" panose="02000000000000000000" pitchFamily="2" charset="-78"/>
              </a:rPr>
              <a:t> صباحًا</a:t>
            </a:r>
            <a:endParaRPr lang="fr-FR" sz="2800" b="1" kern="0" dirty="0">
              <a:solidFill>
                <a:srgbClr val="9B1E1A"/>
              </a:solidFill>
              <a:latin typeface="Sakkal Majalla" panose="02000000000000000000" pitchFamily="2" charset="-78"/>
              <a:ea typeface="+mj-ea"/>
              <a:cs typeface="Sakkal Majalla" panose="02000000000000000000" pitchFamily="2" charset="-78"/>
            </a:endParaRPr>
          </a:p>
        </p:txBody>
      </p:sp>
    </p:spTree>
    <p:extLst>
      <p:ext uri="{BB962C8B-B14F-4D97-AF65-F5344CB8AC3E}">
        <p14:creationId xmlns:p14="http://schemas.microsoft.com/office/powerpoint/2010/main" val="4229920305"/>
      </p:ext>
    </p:extLst>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dirty="0">
                <a:latin typeface="Sakkal Majalla" panose="02000000000000000000" pitchFamily="2" charset="-78"/>
                <a:cs typeface="Sakkal Majalla" panose="02000000000000000000" pitchFamily="2" charset="-78"/>
              </a:rPr>
              <a:t>الحلقة 8: إعادة تقييم الفاشية</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314525373"/>
      </p:ext>
    </p:extLst>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4852" y="1711593"/>
            <a:ext cx="11069461" cy="4203235"/>
          </a:xfrm>
          <a:prstGeom prst="rect">
            <a:avLst/>
          </a:prstGeom>
        </p:spPr>
        <p:txBody>
          <a:bodyPr rtlCol="1">
            <a:noAutofit/>
          </a:bodyPr>
          <a:lstStyle/>
          <a:p>
            <a:pPr rtl="1"/>
            <a:r>
              <a:rPr lang="ar" sz="2800" b="1">
                <a:solidFill>
                  <a:schemeClr val="accent3"/>
                </a:solidFill>
                <a:latin typeface="Sakkal Majalla" panose="02000000000000000000" pitchFamily="2" charset="-78"/>
                <a:cs typeface="Sakkal Majalla" panose="02000000000000000000" pitchFamily="2" charset="-78"/>
              </a:rPr>
              <a:t>السؤال 8:</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a:solidFill>
                  <a:schemeClr val="accent3"/>
                </a:solidFill>
                <a:latin typeface="Sakkal Majalla" panose="02000000000000000000" pitchFamily="2" charset="-78"/>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لماذا يجب إعادة تقييم الفاشية وتكييف تدابير المكافحة؟</a:t>
            </a:r>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3029612" y="-492443"/>
            <a:ext cx="3708769" cy="1569660"/>
          </a:xfrm>
          <a:prstGeom prst="rect">
            <a:avLst/>
          </a:prstGeom>
        </p:spPr>
        <p:txBody>
          <a:bodyPr wrap="none" rtlCol="1">
            <a:spAutoFit/>
          </a:bodyPr>
          <a:lstStyle/>
          <a:p>
            <a:pPr defTabSz="914400" rtl="1" hangingPunct="0">
              <a:lnSpc>
                <a:spcPct val="100000"/>
              </a:lnSpc>
            </a:pPr>
            <a:br>
              <a:rPr lang="en-GB" b="1" dirty="0">
                <a:latin typeface="Sakkal Majalla" panose="02000000000000000000" pitchFamily="2" charset="-78"/>
                <a:ea typeface="Source Sans Pro Bold"/>
                <a:cs typeface="Sakkal Majalla" panose="02000000000000000000" pitchFamily="2" charset="-78"/>
                <a:sym typeface="Source Sans Pro Bold"/>
              </a:rPr>
            </a:br>
            <a:r>
              <a:rPr lang="ar" b="1" dirty="0">
                <a:latin typeface="Sakkal Majalla" panose="02000000000000000000" pitchFamily="2" charset="-78"/>
                <a:ea typeface="Source Sans Pro Bold"/>
                <a:cs typeface="Sakkal Majalla" panose="02000000000000000000" pitchFamily="2" charset="-78"/>
              </a:rPr>
              <a:t>الحلقة 8: إعادة تقييم الفاشية</a:t>
            </a:r>
            <a:br>
              <a:rPr lang="en-US" b="1" dirty="0">
                <a:latin typeface="Sakkal Majalla" panose="02000000000000000000" pitchFamily="2" charset="-78"/>
                <a:ea typeface="Source Sans Pro Bold"/>
                <a:cs typeface="Sakkal Majalla" panose="02000000000000000000" pitchFamily="2" charset="-78"/>
              </a:rPr>
            </a:b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4238699786"/>
      </p:ext>
    </p:extLst>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1842971"/>
            <a:ext cx="11030047" cy="3820984"/>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إجابة السؤال 8:</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إعادة تقييم الفاشية وتكييف تدابير المكافحة:</a:t>
            </a:r>
          </a:p>
          <a:p>
            <a:pPr rtl="1"/>
            <a:endParaRPr lang="en-US"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a:pPr>
            <a:r>
              <a:rPr lang="ar" dirty="0">
                <a:latin typeface="Sakkal Majalla" panose="02000000000000000000" pitchFamily="2" charset="-78"/>
                <a:cs typeface="Sakkal Majalla" panose="02000000000000000000" pitchFamily="2" charset="-78"/>
              </a:rPr>
              <a:t>جمع نتائج جميع الاستقصاءات المختبرية التي نُفذت</a:t>
            </a:r>
            <a:r>
              <a:rPr lang="ar-EG" dirty="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a:pPr>
            <a:r>
              <a:rPr lang="ar" dirty="0">
                <a:latin typeface="Sakkal Majalla" panose="02000000000000000000" pitchFamily="2" charset="-78"/>
                <a:cs typeface="Sakkal Majalla" panose="02000000000000000000" pitchFamily="2" charset="-78"/>
              </a:rPr>
              <a:t>توثيق مقبولية تدابير المكافحة المتخذة</a:t>
            </a:r>
            <a:r>
              <a:rPr lang="ar-EG" dirty="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a:pPr>
            <a:r>
              <a:rPr lang="ar" dirty="0">
                <a:latin typeface="Sakkal Majalla" panose="02000000000000000000" pitchFamily="2" charset="-78"/>
                <a:cs typeface="Sakkal Majalla" panose="02000000000000000000" pitchFamily="2" charset="-78"/>
              </a:rPr>
              <a:t>التحقق مما إذا كانت هناك حالات جديدة تحدث أو يُبلغ عنها</a:t>
            </a:r>
            <a:r>
              <a:rPr lang="ar-EG" dirty="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a:pPr>
            <a:r>
              <a:rPr lang="ar" dirty="0">
                <a:latin typeface="Sakkal Majalla" panose="02000000000000000000" pitchFamily="2" charset="-78"/>
                <a:cs typeface="Sakkal Majalla" panose="02000000000000000000" pitchFamily="2" charset="-78"/>
              </a:rPr>
              <a:t>تقييم أثر تدابير المكافحة</a:t>
            </a:r>
            <a:r>
              <a:rPr lang="ar-EG" dirty="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a:pPr>
            <a:r>
              <a:rPr lang="ar" dirty="0">
                <a:latin typeface="Sakkal Majalla" panose="02000000000000000000" pitchFamily="2" charset="-78"/>
                <a:cs typeface="Sakkal Majalla" panose="02000000000000000000" pitchFamily="2" charset="-78"/>
              </a:rPr>
              <a:t>تقييم أثر التواصل مع الجمهور</a:t>
            </a:r>
            <a:r>
              <a:rPr lang="ar-EG" dirty="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buClr>
                <a:srgbClr val="65A000"/>
              </a:buClr>
              <a:buFont typeface="+mj-lt"/>
              <a:buAutoNum type="arabicPeriod"/>
            </a:pPr>
            <a:endParaRPr lang="fr-FR" dirty="0">
              <a:latin typeface="Sakkal Majalla" panose="02000000000000000000" pitchFamily="2" charset="-78"/>
              <a:cs typeface="Sakkal Majalla" panose="02000000000000000000" pitchFamily="2" charset="-78"/>
            </a:endParaRPr>
          </a:p>
          <a:p>
            <a:pPr rtl="1"/>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701719" y="-492443"/>
            <a:ext cx="4218524" cy="1569660"/>
          </a:xfrm>
          <a:prstGeom prst="rect">
            <a:avLst/>
          </a:prstGeom>
        </p:spPr>
        <p:txBody>
          <a:bodyPr wrap="none" rtlCol="1">
            <a:spAutoFit/>
          </a:bodyPr>
          <a:lstStyle/>
          <a:p>
            <a:pPr defTabSz="914400" rtl="1" hangingPunct="0">
              <a:lnSpc>
                <a:spcPct val="100000"/>
              </a:lnSpc>
            </a:pPr>
            <a:br>
              <a:rPr lang="en-GB" b="1" dirty="0">
                <a:latin typeface="Sakkal Majalla" panose="02000000000000000000" pitchFamily="2" charset="-78"/>
                <a:ea typeface="Source Sans Pro Bold"/>
                <a:cs typeface="Sakkal Majalla" panose="02000000000000000000" pitchFamily="2" charset="-78"/>
                <a:sym typeface="Source Sans Pro Bold"/>
              </a:rPr>
            </a:br>
            <a:r>
              <a:rPr lang="ar" b="1" dirty="0">
                <a:latin typeface="Sakkal Majalla" panose="02000000000000000000" pitchFamily="2" charset="-78"/>
                <a:ea typeface="Source Sans Pro Bold"/>
                <a:cs typeface="Sakkal Majalla" panose="02000000000000000000" pitchFamily="2" charset="-78"/>
              </a:rPr>
              <a:t>الحلقة 8: استخلاص المعلومات (1)</a:t>
            </a:r>
            <a:br>
              <a:rPr lang="en-US" b="1" dirty="0">
                <a:latin typeface="Sakkal Majalla" panose="02000000000000000000" pitchFamily="2" charset="-78"/>
                <a:ea typeface="Source Sans Pro Bold"/>
                <a:cs typeface="Sakkal Majalla" panose="02000000000000000000" pitchFamily="2" charset="-78"/>
              </a:rPr>
            </a:b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3150148596"/>
      </p:ext>
    </p:extLst>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4" y="1173404"/>
            <a:ext cx="10907122" cy="522384"/>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(تابع) إجابة السؤال 8:</a:t>
            </a:r>
            <a:endParaRPr lang="fr-FR" sz="2800" b="1" dirty="0">
              <a:solidFill>
                <a:schemeClr val="accent3"/>
              </a:solidFill>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701719" y="-492443"/>
            <a:ext cx="4218524" cy="1569660"/>
          </a:xfrm>
          <a:prstGeom prst="rect">
            <a:avLst/>
          </a:prstGeom>
        </p:spPr>
        <p:txBody>
          <a:bodyPr wrap="none" rtlCol="1">
            <a:spAutoFit/>
          </a:bodyPr>
          <a:lstStyle/>
          <a:p>
            <a:pPr defTabSz="914400" rtl="1" hangingPunct="0">
              <a:lnSpc>
                <a:spcPct val="100000"/>
              </a:lnSpc>
            </a:pPr>
            <a:br>
              <a:rPr lang="en-GB" b="1" dirty="0">
                <a:latin typeface="Sakkal Majalla" panose="02000000000000000000" pitchFamily="2" charset="-78"/>
                <a:ea typeface="Source Sans Pro Bold"/>
                <a:cs typeface="Sakkal Majalla" panose="02000000000000000000" pitchFamily="2" charset="-78"/>
                <a:sym typeface="Source Sans Pro Bold"/>
              </a:rPr>
            </a:br>
            <a:r>
              <a:rPr lang="ar" b="1" dirty="0">
                <a:latin typeface="Sakkal Majalla" panose="02000000000000000000" pitchFamily="2" charset="-78"/>
                <a:ea typeface="Source Sans Pro Bold"/>
                <a:cs typeface="Sakkal Majalla" panose="02000000000000000000" pitchFamily="2" charset="-78"/>
              </a:rPr>
              <a:t>الحلقة 8: استخلاص المعلومات (2)</a:t>
            </a:r>
            <a:br>
              <a:rPr lang="en-US" b="1" dirty="0">
                <a:latin typeface="Sakkal Majalla" panose="02000000000000000000" pitchFamily="2" charset="-78"/>
                <a:ea typeface="Source Sans Pro Bold"/>
                <a:cs typeface="Sakkal Majalla" panose="02000000000000000000" pitchFamily="2" charset="-78"/>
              </a:rPr>
            </a:br>
            <a:endParaRPr b="1" dirty="0">
              <a:latin typeface="Sakkal Majalla" panose="02000000000000000000" pitchFamily="2" charset="-78"/>
              <a:ea typeface="Source Sans Pro Bold"/>
              <a:cs typeface="Sakkal Majalla" panose="02000000000000000000" pitchFamily="2" charset="-78"/>
              <a:sym typeface="Calibri"/>
            </a:endParaRPr>
          </a:p>
        </p:txBody>
      </p:sp>
      <p:graphicFrame>
        <p:nvGraphicFramePr>
          <p:cNvPr id="2" name="Tableau 1"/>
          <p:cNvGraphicFramePr>
            <a:graphicFrameLocks noGrp="1"/>
          </p:cNvGraphicFramePr>
          <p:nvPr>
            <p:extLst>
              <p:ext uri="{D42A27DB-BD31-4B8C-83A1-F6EECF244321}">
                <p14:modId xmlns:p14="http://schemas.microsoft.com/office/powerpoint/2010/main" val="2146247230"/>
              </p:ext>
            </p:extLst>
          </p:nvPr>
        </p:nvGraphicFramePr>
        <p:xfrm>
          <a:off x="227724" y="1852110"/>
          <a:ext cx="11542426" cy="1227120"/>
        </p:xfrm>
        <a:graphic>
          <a:graphicData uri="http://schemas.openxmlformats.org/drawingml/2006/table">
            <a:tbl>
              <a:tblPr firstRow="1" bandRow="1">
                <a:tableStyleId>{5940675A-B579-460E-94D1-54222C63F5DA}</a:tableStyleId>
              </a:tblPr>
              <a:tblGrid>
                <a:gridCol w="11542426">
                  <a:extLst>
                    <a:ext uri="{9D8B030D-6E8A-4147-A177-3AD203B41FA5}">
                      <a16:colId xmlns:a16="http://schemas.microsoft.com/office/drawing/2014/main" val="20000"/>
                    </a:ext>
                  </a:extLst>
                </a:gridCol>
              </a:tblGrid>
              <a:tr h="122712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 sz="2000" dirty="0">
                          <a:latin typeface="Sakkal Majalla" panose="02000000000000000000" pitchFamily="2" charset="-78"/>
                          <a:cs typeface="Sakkal Majalla" panose="02000000000000000000" pitchFamily="2" charset="-78"/>
                        </a:rPr>
                        <a:t>في غرينتي، انخفضت الحالات فجأة بعد مرور أسبوع واحد من الجنازة وبدء الفاشية. وكانت الفرق متعبة وبدأت تشعر بالإحباط لأنها لم تتمكن من اكتشاف سبب الفاشية. ونظرًا لعدم ظهور مزيدٍ من الحالات، تضاءل الاهتمام بالبحث عن السبب تضاؤلًا كبيرًا. </a:t>
                      </a:r>
                      <a:endParaRPr lang="fr-FR" sz="2000" dirty="0">
                        <a:latin typeface="Sakkal Majalla" panose="02000000000000000000" pitchFamily="2" charset="-78"/>
                        <a:cs typeface="Sakkal Majalla" panose="02000000000000000000" pitchFamily="2" charset="-78"/>
                      </a:endParaRPr>
                    </a:p>
                  </a:txBody>
                  <a:tcPr>
                    <a:solidFill>
                      <a:schemeClr val="accent5">
                        <a:lumMod val="20000"/>
                        <a:lumOff val="80000"/>
                      </a:schemeClr>
                    </a:solidFill>
                  </a:tcPr>
                </a:tc>
                <a:extLst>
                  <a:ext uri="{0D108BD9-81ED-4DB2-BD59-A6C34878D82A}">
                    <a16:rowId xmlns:a16="http://schemas.microsoft.com/office/drawing/2014/main" val="10000"/>
                  </a:ext>
                </a:extLst>
              </a:tr>
            </a:tbl>
          </a:graphicData>
        </a:graphic>
      </p:graphicFrame>
      <p:sp>
        <p:nvSpPr>
          <p:cNvPr id="5" name="Content Placeholder 2"/>
          <p:cNvSpPr txBox="1">
            <a:spLocks/>
          </p:cNvSpPr>
          <p:nvPr/>
        </p:nvSpPr>
        <p:spPr>
          <a:xfrm>
            <a:off x="227724" y="3487594"/>
            <a:ext cx="11542426" cy="242981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Autofit/>
          </a:bodyPr>
          <a:lst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786588"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a:lstStyle>
          <a:p>
            <a:pPr rtl="1" hangingPunct="1">
              <a:lnSpc>
                <a:spcPct val="100000"/>
              </a:lnSpc>
            </a:pPr>
            <a:r>
              <a:rPr lang="ar" dirty="0">
                <a:latin typeface="Sakkal Majalla" panose="02000000000000000000" pitchFamily="2" charset="-78"/>
                <a:cs typeface="Sakkal Majalla" panose="02000000000000000000" pitchFamily="2" charset="-78"/>
              </a:rPr>
              <a:t>في مرحلة معينة من الاستقصاء، يحتاج أخصائي الوبائيات إلى التراجع والابتعاد عن الاستقصاء الحالي من أجل: </a:t>
            </a:r>
            <a:endParaRPr lang="fr-FR" dirty="0">
              <a:latin typeface="Sakkal Majalla" panose="02000000000000000000" pitchFamily="2" charset="-78"/>
              <a:cs typeface="Sakkal Majalla" panose="02000000000000000000" pitchFamily="2" charset="-78"/>
            </a:endParaRPr>
          </a:p>
          <a:p>
            <a:pPr marL="457200" lvl="0" indent="-457200" rtl="1" eaLnBrk="0" fontAlgn="base">
              <a:lnSpc>
                <a:spcPct val="100000"/>
              </a:lnSpc>
              <a:buClr>
                <a:srgbClr val="65A000"/>
              </a:buClr>
              <a:buFont typeface="+mj-lt"/>
              <a:buAutoNum type="arabicPeriod"/>
            </a:pPr>
            <a:r>
              <a:rPr lang="ar-EG" dirty="0">
                <a:latin typeface="Sakkal Majalla" panose="02000000000000000000" pitchFamily="2" charset="-78"/>
                <a:cs typeface="Sakkal Majalla" panose="02000000000000000000" pitchFamily="2" charset="-78"/>
              </a:rPr>
              <a:t>حصر</a:t>
            </a:r>
            <a:r>
              <a:rPr lang="ar" dirty="0">
                <a:latin typeface="Sakkal Majalla" panose="02000000000000000000" pitchFamily="2" charset="-78"/>
                <a:cs typeface="Sakkal Majalla" panose="02000000000000000000" pitchFamily="2" charset="-78"/>
              </a:rPr>
              <a:t> كل المعلومات المُجمَّعة</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 </a:t>
            </a:r>
          </a:p>
          <a:p>
            <a:pPr marL="457200" lvl="0" indent="-457200" rtl="1" eaLnBrk="0" fontAlgn="base">
              <a:lnSpc>
                <a:spcPct val="100000"/>
              </a:lnSpc>
              <a:buClr>
                <a:srgbClr val="65A000"/>
              </a:buClr>
              <a:buFont typeface="+mj-lt"/>
              <a:buAutoNum type="arabicPeriod"/>
            </a:pPr>
            <a:r>
              <a:rPr lang="ar" dirty="0">
                <a:latin typeface="Sakkal Majalla" panose="02000000000000000000" pitchFamily="2" charset="-78"/>
                <a:cs typeface="Sakkal Majalla" panose="02000000000000000000" pitchFamily="2" charset="-78"/>
              </a:rPr>
              <a:t>التحقق مما إذا كانت كل فرضية مطروحة قد اختُبرت وخلصت إلى نتيجة بشأنها، إما بقبولها أو رفضها. </a:t>
            </a:r>
          </a:p>
          <a:p>
            <a:pPr marL="457200" lvl="0" indent="-457200" rtl="1" eaLnBrk="0" fontAlgn="base">
              <a:lnSpc>
                <a:spcPct val="100000"/>
              </a:lnSpc>
              <a:buClr>
                <a:srgbClr val="65A000"/>
              </a:buClr>
              <a:buFont typeface="+mj-lt"/>
              <a:buAutoNum type="arabicPeriod"/>
            </a:pPr>
            <a:r>
              <a:rPr lang="ar" dirty="0">
                <a:latin typeface="Sakkal Majalla" panose="02000000000000000000" pitchFamily="2" charset="-78"/>
                <a:cs typeface="Sakkal Majalla" panose="02000000000000000000" pitchFamily="2" charset="-78"/>
              </a:rPr>
              <a:t>تقييم ما إذا كانت تدابير المكافحة التي اقتُرحت حتى الآن مقبولة، ومنفذة، وذات تأثير. </a:t>
            </a:r>
          </a:p>
          <a:p>
            <a:pPr rtl="1" hangingPunct="1"/>
            <a:endParaRPr lang="fr-FR" dirty="0">
              <a:latin typeface="Sakkal Majalla" panose="02000000000000000000" pitchFamily="2" charset="-78"/>
              <a:cs typeface="Sakkal Majalla" panose="02000000000000000000" pitchFamily="2" charset="-78"/>
            </a:endParaRPr>
          </a:p>
          <a:p>
            <a:pPr rtl="1" hangingPunct="1"/>
            <a:endParaRPr lang="fr-FR" dirty="0">
              <a:latin typeface="Sakkal Majalla" panose="02000000000000000000" pitchFamily="2" charset="-78"/>
              <a:cs typeface="Sakkal Majalla" panose="02000000000000000000" pitchFamily="2" charset="-78"/>
            </a:endParaRPr>
          </a:p>
        </p:txBody>
      </p:sp>
      <p:sp>
        <p:nvSpPr>
          <p:cNvPr id="3" name="Rectangle 2"/>
          <p:cNvSpPr/>
          <p:nvPr/>
        </p:nvSpPr>
        <p:spPr>
          <a:xfrm>
            <a:off x="10367" y="5936106"/>
            <a:ext cx="11977140" cy="369332"/>
          </a:xfrm>
          <a:prstGeom prst="rect">
            <a:avLst/>
          </a:prstGeom>
        </p:spPr>
        <p:txBody>
          <a:bodyPr wrap="square" rtlCol="1">
            <a:spAutoFit/>
          </a:bodyPr>
          <a:lstStyle/>
          <a:p>
            <a:pPr algn="ctr" rtl="1" hangingPunct="1"/>
            <a:r>
              <a:rPr lang="ar" b="1" i="1" dirty="0">
                <a:solidFill>
                  <a:srgbClr val="C00000"/>
                </a:solidFill>
                <a:latin typeface="Sakkal Majalla" panose="02000000000000000000" pitchFamily="2" charset="-78"/>
                <a:cs typeface="Sakkal Majalla" panose="02000000000000000000" pitchFamily="2" charset="-78"/>
              </a:rPr>
              <a:t>يجب أن يؤدي ذلك النشاط إلى اتخاذ قرار بشأن ما إذا كانت هناك حاجة لإجراء مزيدٍ من الاستقصاءات، وإذا كان الجواب بنعم، فينبغي تحديد النشاط والمنهجية المستخدمة.</a:t>
            </a:r>
            <a:endParaRPr lang="fr-FR" b="1" i="1" dirty="0">
              <a:solidFill>
                <a:srgbClr val="C00000"/>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369941528"/>
      </p:ext>
    </p:extLst>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Google Shape;308;p8"/>
          <p:cNvSpPr txBox="1">
            <a:spLocks noGrp="1"/>
          </p:cNvSpPr>
          <p:nvPr>
            <p:ph type="body" sz="half" idx="1"/>
          </p:nvPr>
        </p:nvSpPr>
        <p:spPr>
          <a:xfrm>
            <a:off x="422273" y="1688219"/>
            <a:ext cx="11347453" cy="1870076"/>
          </a:xfrm>
          <a:prstGeom prst="rect">
            <a:avLst/>
          </a:prstGeom>
        </p:spPr>
        <p:txBody>
          <a:bodyPr lIns="0" tIns="0" rIns="0" bIns="0" rtlCol="1">
            <a:normAutofit/>
          </a:bodyPr>
          <a:lstStyle/>
          <a:p>
            <a:pPr rtl="1">
              <a:spcBef>
                <a:spcPts val="0"/>
              </a:spcBef>
              <a:defRPr sz="3200"/>
            </a:pPr>
            <a:r>
              <a:rPr lang="ar" sz="3600" b="1">
                <a:latin typeface="Sakkal Majalla" panose="02000000000000000000" pitchFamily="2" charset="-78"/>
                <a:cs typeface="Sakkal Majalla" panose="02000000000000000000" pitchFamily="2" charset="-78"/>
              </a:rPr>
              <a:t>الحلقة 9: إجراء استقصاءات أخرى</a:t>
            </a:r>
            <a:endParaRPr sz="36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665917192"/>
      </p:ext>
    </p:extLst>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27725" y="2026902"/>
            <a:ext cx="11016909" cy="3887926"/>
          </a:xfrm>
          <a:prstGeom prst="rect">
            <a:avLst/>
          </a:prstGeom>
        </p:spPr>
        <p:txBody>
          <a:bodyPr rtlCol="1">
            <a:noAutofit/>
          </a:bodyPr>
          <a:lstStyle/>
          <a:p>
            <a:pPr rtl="1"/>
            <a:r>
              <a:rPr lang="ar" sz="2800" b="1">
                <a:solidFill>
                  <a:schemeClr val="accent3"/>
                </a:solidFill>
                <a:latin typeface="Sakkal Majalla" panose="02000000000000000000" pitchFamily="2" charset="-78"/>
                <a:cs typeface="Sakkal Majalla" panose="02000000000000000000" pitchFamily="2" charset="-78"/>
              </a:rPr>
              <a:t>السؤال 9:</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a:solidFill>
                  <a:schemeClr val="accent3"/>
                </a:solidFill>
                <a:latin typeface="Sakkal Majalla" panose="02000000000000000000" pitchFamily="2" charset="-78"/>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ما الاستقصاءات الأخرى التي يمكن تنفيذها لتحديد مصدر الفاشية؟ </a:t>
            </a:r>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1250066" y="-454952"/>
            <a:ext cx="5937813" cy="1046440"/>
          </a:xfrm>
          <a:prstGeom prst="rect">
            <a:avLst/>
          </a:prstGeom>
        </p:spPr>
        <p:txBody>
          <a:bodyPr wrap="square" rtlCol="1">
            <a:spAutoFit/>
          </a:bodyPr>
          <a:lstStyle/>
          <a:p>
            <a:pPr defTabSz="914400" rtl="1" hangingPunct="0">
              <a:lnSpc>
                <a:spcPct val="100000"/>
              </a:lnSpc>
            </a:pPr>
            <a:br>
              <a:rPr lang="en-GB" sz="3100" b="1" dirty="0">
                <a:latin typeface="Sakkal Majalla" panose="02000000000000000000" pitchFamily="2" charset="-78"/>
                <a:ea typeface="Source Sans Pro Bold"/>
                <a:cs typeface="Sakkal Majalla" panose="02000000000000000000" pitchFamily="2" charset="-78"/>
                <a:sym typeface="Source Sans Pro Bold"/>
              </a:rPr>
            </a:br>
            <a:r>
              <a:rPr lang="ar" sz="3100" b="1" dirty="0">
                <a:latin typeface="Sakkal Majalla" panose="02000000000000000000" pitchFamily="2" charset="-78"/>
                <a:ea typeface="Source Sans Pro Bold"/>
                <a:cs typeface="Sakkal Majalla" panose="02000000000000000000" pitchFamily="2" charset="-78"/>
              </a:rPr>
              <a:t>الحلقة 9: إجراء استقصاءات أخرى</a:t>
            </a:r>
            <a:endParaRPr sz="3100"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2094373625"/>
      </p:ext>
    </p:extLst>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359763" y="1856108"/>
            <a:ext cx="10972801" cy="4058720"/>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إجابة السؤال 9:</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rtl="1">
              <a:lnSpc>
                <a:spcPct val="100000"/>
              </a:lnSpc>
            </a:pPr>
            <a:r>
              <a:rPr lang="ar" dirty="0">
                <a:latin typeface="Sakkal Majalla" panose="02000000000000000000" pitchFamily="2" charset="-78"/>
                <a:cs typeface="Sakkal Majalla" panose="02000000000000000000" pitchFamily="2" charset="-78"/>
              </a:rPr>
              <a:t>لتحديد مصدر الفاشية، قد تشمل الاستقصاءات الأخرى التي يمكن تنفيذها الآتي:</a:t>
            </a:r>
          </a:p>
          <a:p>
            <a:pPr rtl="1">
              <a:lnSpc>
                <a:spcPct val="100000"/>
              </a:lnSpc>
            </a:pPr>
            <a:endParaRPr lang="en-GB" dirty="0">
              <a:latin typeface="Sakkal Majalla" panose="02000000000000000000" pitchFamily="2" charset="-78"/>
              <a:cs typeface="Sakkal Majalla" panose="02000000000000000000" pitchFamily="2" charset="-78"/>
            </a:endParaRPr>
          </a:p>
          <a:p>
            <a:pPr marL="457200" indent="-457200" rtl="1">
              <a:lnSpc>
                <a:spcPct val="100000"/>
              </a:lnSpc>
              <a:buClr>
                <a:srgbClr val="65A000"/>
              </a:buClr>
              <a:buFont typeface="+mj-lt"/>
              <a:buAutoNum type="arabicPeriod"/>
            </a:pPr>
            <a:r>
              <a:rPr lang="ar" dirty="0">
                <a:latin typeface="Sakkal Majalla" panose="02000000000000000000" pitchFamily="2" charset="-78"/>
                <a:cs typeface="Sakkal Majalla" panose="02000000000000000000" pitchFamily="2" charset="-78"/>
              </a:rPr>
              <a:t>الفحص المختبري</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marL="457200" indent="-457200" rtl="1">
              <a:lnSpc>
                <a:spcPct val="100000"/>
              </a:lnSpc>
              <a:buClr>
                <a:srgbClr val="65A000"/>
              </a:buClr>
              <a:buFont typeface="+mj-lt"/>
              <a:buAutoNum type="arabicPeriod"/>
            </a:pPr>
            <a:r>
              <a:rPr lang="ar" dirty="0">
                <a:latin typeface="Sakkal Majalla" panose="02000000000000000000" pitchFamily="2" charset="-78"/>
                <a:cs typeface="Sakkal Majalla" panose="02000000000000000000" pitchFamily="2" charset="-78"/>
              </a:rPr>
              <a:t>إجراء استقصاءات بيئية</a:t>
            </a:r>
            <a:r>
              <a:rPr lang="ar-EG" dirty="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marL="457200" indent="-457200" rtl="1">
              <a:lnSpc>
                <a:spcPct val="100000"/>
              </a:lnSpc>
              <a:buClr>
                <a:srgbClr val="65A000"/>
              </a:buClr>
              <a:buFont typeface="+mj-lt"/>
              <a:buAutoNum type="arabicPeriod"/>
            </a:pPr>
            <a:r>
              <a:rPr lang="ar" dirty="0">
                <a:latin typeface="Sakkal Majalla" panose="02000000000000000000" pitchFamily="2" charset="-78"/>
                <a:cs typeface="Sakkal Majalla" panose="02000000000000000000" pitchFamily="2" charset="-78"/>
              </a:rPr>
              <a:t>إجراء تحليل متكامل للفاشية</a:t>
            </a:r>
            <a:r>
              <a:rPr lang="ar-EG" dirty="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marL="457200" indent="-457200" rtl="1" eaLnBrk="0" fontAlgn="base" hangingPunct="0">
              <a:lnSpc>
                <a:spcPct val="100000"/>
              </a:lnSpc>
              <a:buClr>
                <a:srgbClr val="65A000"/>
              </a:buClr>
              <a:buFont typeface="+mj-lt"/>
              <a:buAutoNum type="arabicPeriod"/>
            </a:pPr>
            <a:r>
              <a:rPr lang="ar" dirty="0">
                <a:latin typeface="Sakkal Majalla" panose="02000000000000000000" pitchFamily="2" charset="-78"/>
                <a:cs typeface="Sakkal Majalla" panose="02000000000000000000" pitchFamily="2" charset="-78"/>
              </a:rPr>
              <a:t>إجراء دراسات الحالات والشواهد المتتابعة: تضييق نطاق التعرُّض لتحديد عامل الخطر</a:t>
            </a:r>
            <a:r>
              <a:rPr lang="ar-EG" dirty="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lvl="0" rtl="1"/>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rPr>
              <a:t>الحلقة 9: استخلاص المعلومات (1)</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382880287"/>
      </p:ext>
    </p:extLst>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54832" y="1226158"/>
            <a:ext cx="10972801" cy="4715615"/>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(تابع) إجابة السؤال 9:</a:t>
            </a:r>
          </a:p>
          <a:p>
            <a:pPr rtl="1"/>
            <a:endParaRPr lang="fr-FR" sz="1200" b="1" dirty="0">
              <a:solidFill>
                <a:schemeClr val="accent3"/>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 </a:t>
            </a:r>
            <a:r>
              <a:rPr lang="ar" b="1" dirty="0">
                <a:solidFill>
                  <a:schemeClr val="tx1"/>
                </a:solidFill>
                <a:latin typeface="Sakkal Majalla" panose="02000000000000000000" pitchFamily="2" charset="-78"/>
                <a:cs typeface="Sakkal Majalla" panose="02000000000000000000" pitchFamily="2" charset="-78"/>
              </a:rPr>
              <a:t>1. </a:t>
            </a:r>
            <a:r>
              <a:rPr lang="ar" b="1" dirty="0">
                <a:latin typeface="Sakkal Majalla" panose="02000000000000000000" pitchFamily="2" charset="-78"/>
                <a:cs typeface="Sakkal Majalla" panose="02000000000000000000" pitchFamily="2" charset="-78"/>
              </a:rPr>
              <a:t>الاستقصاء المختبري: </a:t>
            </a:r>
            <a:endParaRPr lang="fr-FR" b="1" dirty="0">
              <a:latin typeface="Sakkal Majalla" panose="02000000000000000000" pitchFamily="2" charset="-78"/>
              <a:cs typeface="Sakkal Majalla" panose="02000000000000000000" pitchFamily="2" charset="-78"/>
            </a:endParaRPr>
          </a:p>
          <a:p>
            <a:pPr marL="342900" indent="-342900" rtl="1">
              <a:buFont typeface="Arial" panose="020B0604020202020204" pitchFamily="34" charset="0"/>
              <a:buChar char="•"/>
            </a:pPr>
            <a:r>
              <a:rPr lang="ar" sz="2200" dirty="0">
                <a:latin typeface="Sakkal Majalla" panose="02000000000000000000" pitchFamily="2" charset="-78"/>
                <a:cs typeface="Sakkal Majalla" panose="02000000000000000000" pitchFamily="2" charset="-78"/>
              </a:rPr>
              <a:t>إجراء اختبار تشخيصي لعينات المرضى: المختبر السريري الذي يخدم المستشفيات ومرافق الرعاية الصحية</a:t>
            </a:r>
            <a:r>
              <a:rPr lang="ar-EG" sz="2200" dirty="0">
                <a:latin typeface="Sakkal Majalla" panose="02000000000000000000" pitchFamily="2" charset="-78"/>
                <a:cs typeface="Sakkal Majalla" panose="02000000000000000000" pitchFamily="2" charset="-78"/>
              </a:rPr>
              <a:t>.</a:t>
            </a:r>
            <a:endParaRPr lang="ar" sz="2200" dirty="0">
              <a:latin typeface="Sakkal Majalla" panose="02000000000000000000" pitchFamily="2" charset="-78"/>
              <a:cs typeface="Sakkal Majalla" panose="02000000000000000000" pitchFamily="2" charset="-78"/>
            </a:endParaRPr>
          </a:p>
          <a:p>
            <a:pPr marL="342900" indent="-342900" rtl="1">
              <a:buFont typeface="Arial" panose="020B0604020202020204" pitchFamily="34" charset="0"/>
              <a:buChar char="•"/>
            </a:pPr>
            <a:endParaRPr lang="fr-FR" sz="2200" dirty="0">
              <a:latin typeface="Sakkal Majalla" panose="02000000000000000000" pitchFamily="2" charset="-78"/>
              <a:cs typeface="Sakkal Majalla" panose="02000000000000000000" pitchFamily="2" charset="-78"/>
            </a:endParaRPr>
          </a:p>
          <a:p>
            <a:pPr marL="342900" indent="-342900" rtl="1">
              <a:buFont typeface="Arial" panose="020B0604020202020204" pitchFamily="34" charset="0"/>
              <a:buChar char="•"/>
            </a:pPr>
            <a:r>
              <a:rPr lang="ar" sz="2200" dirty="0">
                <a:latin typeface="Sakkal Majalla" panose="02000000000000000000" pitchFamily="2" charset="-78"/>
                <a:cs typeface="Sakkal Majalla" panose="02000000000000000000" pitchFamily="2" charset="-78"/>
              </a:rPr>
              <a:t>في العديد من الفاشيات، تؤخذ عينات كثيرة وتُرسَل إلى المختبر داخل البلد أو خارجه. ولا يُعاد سوى عدد قليل من النتائج الإيجابية. وعندما يحدث ذلك، يتوقف الاستقصاء عادةً. </a:t>
            </a:r>
          </a:p>
          <a:p>
            <a:pPr marL="342900" indent="-342900" rtl="1">
              <a:buFont typeface="Arial" panose="020B0604020202020204" pitchFamily="34" charset="0"/>
              <a:buChar char="•"/>
            </a:pPr>
            <a:endParaRPr lang="fr-FR" sz="2200" dirty="0">
              <a:latin typeface="Sakkal Majalla" panose="02000000000000000000" pitchFamily="2" charset="-78"/>
              <a:cs typeface="Sakkal Majalla" panose="02000000000000000000" pitchFamily="2" charset="-78"/>
            </a:endParaRPr>
          </a:p>
          <a:p>
            <a:pPr marL="342900" indent="-342900" rtl="1">
              <a:buFont typeface="Arial" panose="020B0604020202020204" pitchFamily="34" charset="0"/>
              <a:buChar char="•"/>
            </a:pPr>
            <a:r>
              <a:rPr lang="ar" sz="2200" dirty="0">
                <a:latin typeface="Sakkal Majalla" panose="02000000000000000000" pitchFamily="2" charset="-78"/>
                <a:cs typeface="Sakkal Majalla" panose="02000000000000000000" pitchFamily="2" charset="-78"/>
              </a:rPr>
              <a:t>في الواقع، يجب أن يتتبع أخصائي الوبائيات جميع العينات المختبرية المرسَلة، ويحصل على النتائج، ويخطر الطبيب بها، بحيث يُبلغ</a:t>
            </a:r>
            <a:r>
              <a:rPr lang="ar-EG" sz="2200" dirty="0">
                <a:latin typeface="Sakkal Majalla" panose="02000000000000000000" pitchFamily="2" charset="-78"/>
                <a:cs typeface="Sakkal Majalla" panose="02000000000000000000" pitchFamily="2" charset="-78"/>
              </a:rPr>
              <a:t>ها </a:t>
            </a:r>
            <a:r>
              <a:rPr lang="ar" sz="2200" dirty="0">
                <a:latin typeface="Sakkal Majalla" panose="02000000000000000000" pitchFamily="2" charset="-78"/>
                <a:cs typeface="Sakkal Majalla" panose="02000000000000000000" pitchFamily="2" charset="-78"/>
              </a:rPr>
              <a:t>بدوره </a:t>
            </a:r>
            <a:r>
              <a:rPr lang="ar-EG" sz="2200" dirty="0">
                <a:latin typeface="Sakkal Majalla" panose="02000000000000000000" pitchFamily="2" charset="-78"/>
                <a:cs typeface="Sakkal Majalla" panose="02000000000000000000" pitchFamily="2" charset="-78"/>
              </a:rPr>
              <a:t>إلى </a:t>
            </a:r>
            <a:r>
              <a:rPr lang="ar" sz="2200" dirty="0">
                <a:latin typeface="Sakkal Majalla" panose="02000000000000000000" pitchFamily="2" charset="-78"/>
                <a:cs typeface="Sakkal Majalla" panose="02000000000000000000" pitchFamily="2" charset="-78"/>
              </a:rPr>
              <a:t>المريض، ويشمل ذلك النتائج السلبية.</a:t>
            </a:r>
          </a:p>
          <a:p>
            <a:pPr marL="342900" indent="-342900" rtl="1">
              <a:buFont typeface="Arial" panose="020B0604020202020204" pitchFamily="34" charset="0"/>
              <a:buChar char="•"/>
            </a:pPr>
            <a:endParaRPr lang="fr-FR" sz="2200" dirty="0">
              <a:latin typeface="Sakkal Majalla" panose="02000000000000000000" pitchFamily="2" charset="-78"/>
              <a:cs typeface="Sakkal Majalla" panose="02000000000000000000" pitchFamily="2" charset="-78"/>
            </a:endParaRPr>
          </a:p>
          <a:p>
            <a:pPr marL="342900" indent="-342900" rtl="1">
              <a:buFont typeface="Arial" panose="020B0604020202020204" pitchFamily="34" charset="0"/>
              <a:buChar char="•"/>
            </a:pPr>
            <a:r>
              <a:rPr lang="ar" sz="2200" dirty="0">
                <a:latin typeface="Sakkal Majalla" panose="02000000000000000000" pitchFamily="2" charset="-78"/>
                <a:cs typeface="Sakkal Majalla" panose="02000000000000000000" pitchFamily="2" charset="-78"/>
              </a:rPr>
              <a:t>يجب أن يكون التحديد الجيد للعينة منظمًا بمجرد أن تؤخذ من المريض. </a:t>
            </a:r>
            <a:r>
              <a:rPr lang="ar-EG" sz="2200" dirty="0">
                <a:latin typeface="Sakkal Majalla" panose="02000000000000000000" pitchFamily="2" charset="-78"/>
                <a:cs typeface="Sakkal Majalla" panose="02000000000000000000" pitchFamily="2" charset="-78"/>
              </a:rPr>
              <a:t>و</a:t>
            </a:r>
            <a:r>
              <a:rPr lang="ar" sz="2200" dirty="0">
                <a:latin typeface="Sakkal Majalla" panose="02000000000000000000" pitchFamily="2" charset="-78"/>
                <a:cs typeface="Sakkal Majalla" panose="02000000000000000000" pitchFamily="2" charset="-78"/>
              </a:rPr>
              <a:t>عادةً ما تُستخدم المعرفات الفريدة للربط بين المريض والعينات البيولوجية. </a:t>
            </a:r>
            <a:endParaRPr lang="fr-FR" sz="2200"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rPr>
              <a:t>الحلقة 9: استخلاص المعلومات (2)</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2992135903"/>
      </p:ext>
    </p:extLst>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99803" y="1586286"/>
            <a:ext cx="10972801" cy="4058719"/>
          </a:xfrm>
          <a:prstGeom prst="rect">
            <a:avLst/>
          </a:prstGeom>
        </p:spPr>
        <p:txBody>
          <a:bodyPr rtlCol="1">
            <a:noAutofit/>
          </a:bodyPr>
          <a:lstStyle/>
          <a:p>
            <a:pPr rtl="1"/>
            <a:r>
              <a:rPr lang="ar" sz="2800" b="1" dirty="0">
                <a:solidFill>
                  <a:schemeClr val="accent3"/>
                </a:solidFill>
                <a:latin typeface="Sakkal Majalla" panose="02000000000000000000" pitchFamily="2" charset="-78"/>
                <a:cs typeface="Sakkal Majalla" panose="02000000000000000000" pitchFamily="2" charset="-78"/>
              </a:rPr>
              <a:t>(تابع) إجابة السؤال 9:</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dirty="0">
                <a:solidFill>
                  <a:schemeClr val="accent3"/>
                </a:solidFill>
                <a:latin typeface="Sakkal Majalla" panose="02000000000000000000" pitchFamily="2" charset="-78"/>
                <a:cs typeface="Sakkal Majalla" panose="02000000000000000000" pitchFamily="2" charset="-78"/>
              </a:rPr>
              <a:t> </a:t>
            </a:r>
            <a:endParaRPr lang="en-US" sz="1400" dirty="0">
              <a:latin typeface="Sakkal Majalla" panose="02000000000000000000" pitchFamily="2" charset="-78"/>
              <a:cs typeface="Sakkal Majalla" panose="02000000000000000000" pitchFamily="2" charset="-78"/>
            </a:endParaRPr>
          </a:p>
          <a:p>
            <a:pPr rtl="1"/>
            <a:r>
              <a:rPr lang="ar" b="1" dirty="0">
                <a:solidFill>
                  <a:schemeClr val="tx1"/>
                </a:solidFill>
                <a:latin typeface="Sakkal Majalla" panose="02000000000000000000" pitchFamily="2" charset="-78"/>
                <a:cs typeface="Sakkal Majalla" panose="02000000000000000000" pitchFamily="2" charset="-78"/>
              </a:rPr>
              <a:t>2. إجراء استقصاءات بيئية: </a:t>
            </a:r>
            <a:endParaRPr lang="fr-FR" b="1" dirty="0">
              <a:solidFill>
                <a:schemeClr val="tx1"/>
              </a:solidFill>
              <a:latin typeface="Sakkal Majalla" panose="02000000000000000000" pitchFamily="2" charset="-78"/>
              <a:cs typeface="Sakkal Majalla" panose="02000000000000000000" pitchFamily="2" charset="-78"/>
            </a:endParaRPr>
          </a:p>
          <a:p>
            <a:pPr rtl="1"/>
            <a:r>
              <a:rPr lang="ar" dirty="0">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marL="342900" indent="-342900" rtl="1" fontAlgn="base">
              <a:buClr>
                <a:srgbClr val="65A000"/>
              </a:buClr>
              <a:buFont typeface="Arial" panose="020B0604020202020204" pitchFamily="34" charset="0"/>
              <a:buChar char="•"/>
            </a:pPr>
            <a:r>
              <a:rPr lang="ar" dirty="0">
                <a:latin typeface="Sakkal Majalla" panose="02000000000000000000" pitchFamily="2" charset="-78"/>
                <a:cs typeface="Sakkal Majalla" panose="02000000000000000000" pitchFamily="2" charset="-78"/>
              </a:rPr>
              <a:t>فحص الطعام أو مصادر المياه أو مواد البناء أو الأسطح البيئية، وأخذ عينات منها لتوفير معلومات بشأن:</a:t>
            </a:r>
          </a:p>
          <a:p>
            <a:pPr marL="559890" lvl="1" indent="-342900" rtl="1" fontAlgn="base">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التعرُّض للعامل المُسبب للمرض.</a:t>
            </a:r>
          </a:p>
          <a:p>
            <a:pPr marL="559890" lvl="1" indent="-342900" rtl="1" fontAlgn="base">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التلوث </a:t>
            </a:r>
            <a:r>
              <a:rPr lang="ar-EG" dirty="0">
                <a:latin typeface="Sakkal Majalla" panose="02000000000000000000" pitchFamily="2" charset="-78"/>
                <a:cs typeface="Sakkal Majalla" panose="02000000000000000000" pitchFamily="2" charset="-78"/>
              </a:rPr>
              <a:t>في </a:t>
            </a:r>
            <a:r>
              <a:rPr lang="ar" dirty="0">
                <a:latin typeface="Sakkal Majalla" panose="02000000000000000000" pitchFamily="2" charset="-78"/>
                <a:cs typeface="Sakkal Majalla" panose="02000000000000000000" pitchFamily="2" charset="-78"/>
              </a:rPr>
              <a:t>أثناء عملية إعداد الطعام، أو تصنيعه. </a:t>
            </a:r>
          </a:p>
          <a:p>
            <a:pPr marL="559890" lvl="1" indent="-342900" rtl="1" fontAlgn="base">
              <a:buClr>
                <a:srgbClr val="65A000"/>
              </a:buClr>
              <a:buFont typeface="Courier New" panose="02070309020205020404" pitchFamily="49" charset="0"/>
              <a:buChar char="o"/>
            </a:pPr>
            <a:r>
              <a:rPr lang="ar" dirty="0">
                <a:latin typeface="Sakkal Majalla" panose="02000000000000000000" pitchFamily="2" charset="-78"/>
                <a:cs typeface="Sakkal Majalla" panose="02000000000000000000" pitchFamily="2" charset="-78"/>
              </a:rPr>
              <a:t>التعرُّض </a:t>
            </a:r>
            <a:r>
              <a:rPr lang="ar-EG" dirty="0">
                <a:latin typeface="Sakkal Majalla" panose="02000000000000000000" pitchFamily="2" charset="-78"/>
                <a:cs typeface="Sakkal Majalla" panose="02000000000000000000" pitchFamily="2" charset="-78"/>
              </a:rPr>
              <a:t>في </a:t>
            </a:r>
            <a:r>
              <a:rPr lang="ar" dirty="0">
                <a:latin typeface="Sakkal Majalla" panose="02000000000000000000" pitchFamily="2" charset="-78"/>
                <a:cs typeface="Sakkal Majalla" panose="02000000000000000000" pitchFamily="2" charset="-78"/>
              </a:rPr>
              <a:t>أثناء الأنشطة الترفيهية.</a:t>
            </a:r>
          </a:p>
          <a:p>
            <a:pPr marL="559890" lvl="1" indent="-342900" rtl="1" fontAlgn="base">
              <a:buClr>
                <a:srgbClr val="65A000"/>
              </a:buClr>
              <a:buFont typeface="Courier New" panose="02070309020205020404" pitchFamily="49" charset="0"/>
              <a:buChar char="o"/>
            </a:pPr>
            <a:endParaRPr lang="en-CA" dirty="0">
              <a:latin typeface="Sakkal Majalla" panose="02000000000000000000" pitchFamily="2" charset="-78"/>
              <a:cs typeface="Sakkal Majalla" panose="02000000000000000000" pitchFamily="2" charset="-78"/>
            </a:endParaRPr>
          </a:p>
          <a:p>
            <a:pPr marL="342900" lvl="1" indent="-342900" rtl="1" fontAlgn="base">
              <a:buClr>
                <a:srgbClr val="65A000"/>
              </a:buClr>
              <a:buSzTx/>
              <a:buFont typeface="Arial" panose="020B0604020202020204" pitchFamily="34" charset="0"/>
              <a:buChar char="•"/>
            </a:pPr>
            <a:r>
              <a:rPr lang="ar" dirty="0">
                <a:latin typeface="Sakkal Majalla" panose="02000000000000000000" pitchFamily="2" charset="-78"/>
                <a:cs typeface="Sakkal Majalla" panose="02000000000000000000" pitchFamily="2" charset="-78"/>
              </a:rPr>
              <a:t>توثيق البيئة الملوثة. </a:t>
            </a:r>
            <a:endParaRPr lang="fr-FR" dirty="0">
              <a:latin typeface="Sakkal Majalla" panose="02000000000000000000" pitchFamily="2" charset="-78"/>
              <a:cs typeface="Sakkal Majalla" panose="02000000000000000000" pitchFamily="2" charset="-78"/>
            </a:endParaRPr>
          </a:p>
          <a:p>
            <a:pPr marL="342900" indent="-342900" rtl="1">
              <a:buClr>
                <a:srgbClr val="65A000"/>
              </a:buClr>
              <a:buFont typeface="Arial" panose="020B0604020202020204" pitchFamily="34" charset="0"/>
              <a:buChar char="•"/>
            </a:pPr>
            <a:endParaRPr lang="fr-FR" sz="2800"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rPr>
              <a:t>الحلقة 9: استخلاص المعلومات (3)</a:t>
            </a:r>
            <a:endParaRPr b="1" dirty="0">
              <a:latin typeface="Sakkal Majalla" panose="02000000000000000000" pitchFamily="2" charset="-78"/>
              <a:ea typeface="Source Sans Pro Bold"/>
              <a:cs typeface="Sakkal Majalla" panose="02000000000000000000" pitchFamily="2" charset="-78"/>
              <a:sym typeface="Calibri"/>
            </a:endParaRPr>
          </a:p>
        </p:txBody>
      </p:sp>
    </p:spTree>
    <p:extLst>
      <p:ext uri="{BB962C8B-B14F-4D97-AF65-F5344CB8AC3E}">
        <p14:creationId xmlns:p14="http://schemas.microsoft.com/office/powerpoint/2010/main" val="4195245665"/>
      </p:ext>
    </p:extLst>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Content Placeholder 2"/>
          <p:cNvSpPr txBox="1">
            <a:spLocks noGrp="1"/>
          </p:cNvSpPr>
          <p:nvPr>
            <p:ph type="body" idx="1"/>
          </p:nvPr>
        </p:nvSpPr>
        <p:spPr>
          <a:xfrm>
            <a:off x="299803" y="1389217"/>
            <a:ext cx="10972801" cy="3677458"/>
          </a:xfrm>
          <a:prstGeom prst="rect">
            <a:avLst/>
          </a:prstGeom>
        </p:spPr>
        <p:txBody>
          <a:bodyPr rtlCol="1">
            <a:noAutofit/>
          </a:bodyPr>
          <a:lstStyle/>
          <a:p>
            <a:pPr rtl="1"/>
            <a:r>
              <a:rPr lang="ar" sz="2800" b="1">
                <a:solidFill>
                  <a:schemeClr val="accent3"/>
                </a:solidFill>
                <a:latin typeface="Sakkal Majalla" panose="02000000000000000000" pitchFamily="2" charset="-78"/>
                <a:cs typeface="Sakkal Majalla" panose="02000000000000000000" pitchFamily="2" charset="-78"/>
              </a:rPr>
              <a:t>(تابع) إجابة السؤال 9:</a:t>
            </a:r>
            <a:endParaRPr lang="fr-FR" sz="2800" b="1" dirty="0">
              <a:solidFill>
                <a:schemeClr val="accent3"/>
              </a:solidFill>
              <a:latin typeface="Sakkal Majalla" panose="02000000000000000000" pitchFamily="2" charset="-78"/>
              <a:cs typeface="Sakkal Majalla" panose="02000000000000000000" pitchFamily="2" charset="-78"/>
            </a:endParaRPr>
          </a:p>
          <a:p>
            <a:pPr rtl="1"/>
            <a:r>
              <a:rPr lang="ar" b="1">
                <a:solidFill>
                  <a:schemeClr val="accent3"/>
                </a:solidFill>
                <a:latin typeface="Sakkal Majalla" panose="02000000000000000000" pitchFamily="2" charset="-78"/>
                <a:cs typeface="Sakkal Majalla" panose="02000000000000000000" pitchFamily="2" charset="-78"/>
              </a:rPr>
              <a:t> </a:t>
            </a:r>
            <a:endParaRPr lang="en-US" sz="1400" dirty="0">
              <a:latin typeface="Sakkal Majalla" panose="02000000000000000000" pitchFamily="2" charset="-78"/>
              <a:cs typeface="Sakkal Majalla" panose="02000000000000000000" pitchFamily="2" charset="-78"/>
            </a:endParaRPr>
          </a:p>
          <a:p>
            <a:pPr rtl="1"/>
            <a:r>
              <a:rPr lang="ar" b="1">
                <a:solidFill>
                  <a:schemeClr val="tx1"/>
                </a:solidFill>
                <a:latin typeface="Sakkal Majalla" panose="02000000000000000000" pitchFamily="2" charset="-78"/>
                <a:cs typeface="Sakkal Majalla" panose="02000000000000000000" pitchFamily="2" charset="-78"/>
              </a:rPr>
              <a:t>2. (تابع) إجراء استقصاءات بيئية: </a:t>
            </a:r>
            <a:endParaRPr lang="fr-FR" b="1" dirty="0">
              <a:solidFill>
                <a:schemeClr val="tx1"/>
              </a:solidFill>
              <a:latin typeface="Sakkal Majalla" panose="02000000000000000000" pitchFamily="2" charset="-78"/>
              <a:cs typeface="Sakkal Majalla" panose="02000000000000000000" pitchFamily="2" charset="-78"/>
            </a:endParaRPr>
          </a:p>
          <a:p>
            <a:pPr rtl="1"/>
            <a:r>
              <a:rPr lang="ar">
                <a:latin typeface="Sakkal Majalla" panose="02000000000000000000" pitchFamily="2" charset="-78"/>
                <a:cs typeface="Sakkal Majalla" panose="02000000000000000000" pitchFamily="2" charset="-78"/>
              </a:rPr>
              <a:t> </a:t>
            </a:r>
            <a:endParaRPr lang="fr-FR" dirty="0">
              <a:latin typeface="Sakkal Majalla" panose="02000000000000000000" pitchFamily="2" charset="-78"/>
              <a:cs typeface="Sakkal Majalla" panose="02000000000000000000" pitchFamily="2" charset="-78"/>
            </a:endParaRPr>
          </a:p>
          <a:p>
            <a:pPr marL="342900" lvl="1" indent="-342900" rtl="1" fontAlgn="base">
              <a:buClr>
                <a:srgbClr val="65A000"/>
              </a:buClr>
              <a:buSzTx/>
              <a:buFont typeface="Arial" panose="020B0604020202020204" pitchFamily="34" charset="0"/>
              <a:buChar char="•"/>
            </a:pPr>
            <a:r>
              <a:rPr lang="ar">
                <a:latin typeface="Sakkal Majalla" panose="02000000000000000000" pitchFamily="2" charset="-78"/>
                <a:cs typeface="Sakkal Majalla" panose="02000000000000000000" pitchFamily="2" charset="-78"/>
              </a:rPr>
              <a:t>في مختبرات الصحة العامة المحلية، والحكومية، والاتحادية:  اختبر المياه، والتربة، والغبار، والأغذية، والعينات السريرية، وإجراء الفحوص الجنائية والبصمة الجزيئية في نهاية المطاف.  </a:t>
            </a:r>
          </a:p>
          <a:p>
            <a:pPr marL="342900" lvl="1" indent="-342900" rtl="1" fontAlgn="base">
              <a:buClr>
                <a:srgbClr val="65A000"/>
              </a:buClr>
              <a:buSzTx/>
              <a:buFont typeface="Arial" panose="020B0604020202020204" pitchFamily="34" charset="0"/>
              <a:buChar char="•"/>
            </a:pPr>
            <a:endParaRPr lang="fr-FR" dirty="0">
              <a:latin typeface="Sakkal Majalla" panose="02000000000000000000" pitchFamily="2" charset="-78"/>
              <a:cs typeface="Sakkal Majalla" panose="02000000000000000000" pitchFamily="2" charset="-78"/>
            </a:endParaRPr>
          </a:p>
          <a:p>
            <a:pPr marL="342900" lvl="1" indent="-342900" rtl="1" fontAlgn="base">
              <a:buClr>
                <a:srgbClr val="65A000"/>
              </a:buClr>
              <a:buSzTx/>
              <a:buFont typeface="Arial" panose="020B0604020202020204" pitchFamily="34" charset="0"/>
              <a:buChar char="•"/>
            </a:pPr>
            <a:r>
              <a:rPr lang="ar">
                <a:latin typeface="Sakkal Majalla" panose="02000000000000000000" pitchFamily="2" charset="-78"/>
                <a:cs typeface="Sakkal Majalla" panose="02000000000000000000" pitchFamily="2" charset="-78"/>
              </a:rPr>
              <a:t>من شأن البصمة الجزيئية أن تساعد في: </a:t>
            </a:r>
          </a:p>
          <a:p>
            <a:pPr marL="559890" lvl="1" indent="-342900" rtl="1" fontAlgn="base">
              <a:buClr>
                <a:srgbClr val="65A000"/>
              </a:buClr>
              <a:buFont typeface="Courier New" panose="02070309020205020404" pitchFamily="49" charset="0"/>
              <a:buChar char="o"/>
            </a:pPr>
            <a:r>
              <a:rPr lang="ar">
                <a:latin typeface="Sakkal Majalla" panose="02000000000000000000" pitchFamily="2" charset="-78"/>
                <a:cs typeface="Sakkal Majalla" panose="02000000000000000000" pitchFamily="2" charset="-78"/>
              </a:rPr>
              <a:t>تحديد العامل المُسبب للمرض والنمط الفرعي.</a:t>
            </a:r>
          </a:p>
          <a:p>
            <a:pPr marL="559890" lvl="1" indent="-342900" rtl="1" fontAlgn="base">
              <a:buClr>
                <a:srgbClr val="65A000"/>
              </a:buClr>
              <a:buFont typeface="Courier New" panose="02070309020205020404" pitchFamily="49" charset="0"/>
              <a:buChar char="o"/>
            </a:pPr>
            <a:r>
              <a:rPr lang="ar">
                <a:latin typeface="Sakkal Majalla" panose="02000000000000000000" pitchFamily="2" charset="-78"/>
                <a:cs typeface="Sakkal Majalla" panose="02000000000000000000" pitchFamily="2" charset="-78"/>
              </a:rPr>
              <a:t>ربط الحالات بالمصادر عن طريق تحديد السلالة.</a:t>
            </a:r>
            <a:endParaRPr lang="fr-FR" dirty="0">
              <a:latin typeface="Sakkal Majalla" panose="02000000000000000000" pitchFamily="2" charset="-78"/>
              <a:cs typeface="Sakkal Majalla" panose="02000000000000000000" pitchFamily="2" charset="-78"/>
            </a:endParaRPr>
          </a:p>
          <a:p>
            <a:pPr marL="0" lvl="1" indent="0" rtl="1" fontAlgn="base">
              <a:buClr>
                <a:srgbClr val="65A000"/>
              </a:buClr>
              <a:buSzTx/>
              <a:buNone/>
            </a:pPr>
            <a:endParaRPr lang="fr-F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36BD0E77-1B35-7026-EAEC-55D4E079494E}"/>
              </a:ext>
            </a:extLst>
          </p:cNvPr>
          <p:cNvSpPr txBox="1">
            <a:spLocks noGrp="1"/>
          </p:cNvSpPr>
          <p:nvPr>
            <p:ph type="title"/>
          </p:nvPr>
        </p:nvSpPr>
        <p:spPr>
          <a:xfrm>
            <a:off x="0" y="-7694"/>
            <a:ext cx="7180289" cy="584775"/>
          </a:xfrm>
          <a:prstGeom prst="rect">
            <a:avLst/>
          </a:prstGeom>
        </p:spPr>
        <p:txBody>
          <a:bodyPr wrap="square" rtlCol="1">
            <a:spAutoFit/>
          </a:bodyPr>
          <a:lstStyle/>
          <a:p>
            <a:pPr defTabSz="914400" rtl="1" hangingPunct="0">
              <a:lnSpc>
                <a:spcPct val="100000"/>
              </a:lnSpc>
            </a:pPr>
            <a:r>
              <a:rPr lang="ar" b="1" dirty="0">
                <a:latin typeface="Sakkal Majalla" panose="02000000000000000000" pitchFamily="2" charset="-78"/>
                <a:ea typeface="Source Sans Pro Bold"/>
                <a:cs typeface="Sakkal Majalla" panose="02000000000000000000" pitchFamily="2" charset="-78"/>
              </a:rPr>
              <a:t>الحلقة 9: استخلاص المعلومات (4)</a:t>
            </a:r>
            <a:endParaRPr b="1" dirty="0">
              <a:latin typeface="Sakkal Majalla" panose="02000000000000000000" pitchFamily="2" charset="-78"/>
              <a:ea typeface="Source Sans Pro Bold"/>
              <a:cs typeface="Sakkal Majalla" panose="02000000000000000000" pitchFamily="2" charset="-78"/>
              <a:sym typeface="Calibri"/>
            </a:endParaRPr>
          </a:p>
        </p:txBody>
      </p:sp>
      <p:sp>
        <p:nvSpPr>
          <p:cNvPr id="2" name="Rectangle 1"/>
          <p:cNvSpPr/>
          <p:nvPr/>
        </p:nvSpPr>
        <p:spPr>
          <a:xfrm>
            <a:off x="897558" y="5489732"/>
            <a:ext cx="10388184" cy="707886"/>
          </a:xfrm>
          <a:prstGeom prst="rect">
            <a:avLst/>
          </a:prstGeom>
        </p:spPr>
        <p:txBody>
          <a:bodyPr wrap="square" rtlCol="1">
            <a:spAutoFit/>
          </a:bodyPr>
          <a:lstStyle/>
          <a:p>
            <a:pPr lvl="1" indent="0" algn="ctr" rtl="1" fontAlgn="base">
              <a:buClr>
                <a:srgbClr val="65A000"/>
              </a:buClr>
            </a:pPr>
            <a:r>
              <a:rPr lang="ar" sz="2000" i="1" dirty="0">
                <a:solidFill>
                  <a:srgbClr val="C00000"/>
                </a:solidFill>
                <a:latin typeface="Sakkal Majalla" panose="02000000000000000000" pitchFamily="2" charset="-78"/>
                <a:cs typeface="Sakkal Majalla" panose="02000000000000000000" pitchFamily="2" charset="-78"/>
              </a:rPr>
              <a:t>يمكن أن تبلغ المختبرات السريرية في المستشفيات ومختبرات الصحة العامة عن الحالات. ولكن في العديد من البلدان، تُرسل العينات التي تُجمع </a:t>
            </a:r>
            <a:r>
              <a:rPr lang="ar-EG" sz="2000" i="1" dirty="0">
                <a:solidFill>
                  <a:srgbClr val="C00000"/>
                </a:solidFill>
                <a:latin typeface="Sakkal Majalla" panose="02000000000000000000" pitchFamily="2" charset="-78"/>
                <a:cs typeface="Sakkal Majalla" panose="02000000000000000000" pitchFamily="2" charset="-78"/>
              </a:rPr>
              <a:t>في </a:t>
            </a:r>
            <a:r>
              <a:rPr lang="ar" sz="2000" i="1" dirty="0">
                <a:solidFill>
                  <a:srgbClr val="C00000"/>
                </a:solidFill>
                <a:latin typeface="Sakkal Majalla" panose="02000000000000000000" pitchFamily="2" charset="-78"/>
                <a:cs typeface="Sakkal Majalla" panose="02000000000000000000" pitchFamily="2" charset="-78"/>
              </a:rPr>
              <a:t>أثناء الاستقصاء إلى مختبرات الصحة العامة. </a:t>
            </a:r>
            <a:endParaRPr lang="fr-FR" sz="2000" i="1" dirty="0">
              <a:solidFill>
                <a:srgbClr val="C00000"/>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684140264"/>
      </p:ext>
    </p:extLst>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9D097A-B735-4750-9AC9-24F47415FF50}">
  <ds:schemaRefs>
    <ds:schemaRef ds:uri="http://schemas.openxmlformats.org/package/2006/metadata/core-properties"/>
    <ds:schemaRef ds:uri="e2a64997-203d-4655-a595-383c2eb1e865"/>
    <ds:schemaRef ds:uri="http://schemas.microsoft.com/office/2006/documentManagement/types"/>
    <ds:schemaRef ds:uri="http://purl.org/dc/elements/1.1/"/>
    <ds:schemaRef ds:uri="http://schemas.microsoft.com/office/2006/metadata/properties"/>
    <ds:schemaRef ds:uri="450f158c-397a-4a9d-b005-a44c92e0fccb"/>
    <ds:schemaRef ds:uri="http://purl.org/dc/term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AFDCDFB-EEEE-4494-81C3-0A099F8E1C73}"/>
</file>

<file path=customXml/itemProps3.xml><?xml version="1.0" encoding="utf-8"?>
<ds:datastoreItem xmlns:ds="http://schemas.openxmlformats.org/officeDocument/2006/customXml" ds:itemID="{033758F8-3ECF-4AED-ABCC-72B318E512B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6623</TotalTime>
  <Words>7647</Words>
  <Application>Microsoft Office PowerPoint</Application>
  <PresentationFormat>Grand écran</PresentationFormat>
  <Paragraphs>953</Paragraphs>
  <Slides>113</Slides>
  <Notes>46</Notes>
  <HiddenSlides>1</HiddenSlides>
  <MMClips>0</MMClips>
  <ScaleCrop>false</ScaleCrop>
  <HeadingPairs>
    <vt:vector size="4" baseType="variant">
      <vt:variant>
        <vt:lpstr>Thème</vt:lpstr>
      </vt:variant>
      <vt:variant>
        <vt:i4>1</vt:i4>
      </vt:variant>
      <vt:variant>
        <vt:lpstr>Titres des diapositives</vt:lpstr>
      </vt:variant>
      <vt:variant>
        <vt:i4>113</vt:i4>
      </vt:variant>
    </vt:vector>
  </HeadingPairs>
  <TitlesOfParts>
    <vt:vector size="114" baseType="lpstr">
      <vt:lpstr>RRT_Theme_v3</vt:lpstr>
      <vt:lpstr>Présentation PowerPoint</vt:lpstr>
      <vt:lpstr>ملاحظة إلى المُيسِّرين:</vt:lpstr>
      <vt:lpstr>الغرض والغاية</vt:lpstr>
      <vt:lpstr>أهداف التعلُّم</vt:lpstr>
      <vt:lpstr>Présentation PowerPoint</vt:lpstr>
      <vt:lpstr>Présentation PowerPoint</vt:lpstr>
      <vt:lpstr>الحلقة 1. الخطوة 1 </vt:lpstr>
      <vt:lpstr>الحلقة 1. الخطوة 1 </vt:lpstr>
      <vt:lpstr>الحلقة 1. الخطوة 1 </vt:lpstr>
      <vt:lpstr>الحلقة 1. الخطوة 1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الحلقة 1. الخطوة 2 </vt:lpstr>
      <vt:lpstr>الحلقة 1. الخطوة 2 </vt:lpstr>
      <vt:lpstr>الحلقة 1. الخطوة 2 </vt:lpstr>
      <vt:lpstr>الحلقة 1. الخطوة 2 </vt:lpstr>
      <vt:lpstr>الحلقة 1. الخطوة 2</vt:lpstr>
      <vt:lpstr>الحلقة 1. الخطوة 2</vt:lpstr>
      <vt:lpstr>Présentation PowerPoint</vt:lpstr>
      <vt:lpstr>Présentation PowerPoint</vt:lpstr>
      <vt:lpstr>الحلقة 1. الخطوة 2</vt:lpstr>
      <vt:lpstr>Présentation PowerPoint</vt:lpstr>
      <vt:lpstr>الحلقة 2 </vt:lpstr>
      <vt:lpstr>الحلقة 2 </vt:lpstr>
      <vt:lpstr>الحلقة 2 </vt:lpstr>
      <vt:lpstr>الحلقة 2 </vt:lpstr>
      <vt:lpstr>الحلقة 2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الحلقة 4: تقصي الحالات</vt:lpstr>
      <vt:lpstr>الحلقة 4: استخلاص المعلومات من تقصي الحالات (1)</vt:lpstr>
      <vt:lpstr>الحلقة 4: استخلاص المعلومات من تقصي الحالات (2)</vt:lpstr>
      <vt:lpstr>الحلقة 4: تقصي الحالات</vt:lpstr>
      <vt:lpstr>الحلقة 4: تقصي الحالات</vt:lpstr>
      <vt:lpstr>Présentation PowerPoint</vt:lpstr>
      <vt:lpstr>Présentation PowerPoint</vt:lpstr>
      <vt:lpstr>الحلقة 5: وصف الفاشية</vt:lpstr>
      <vt:lpstr>استخلاص المعلومات من الحلقة 5 (1)</vt:lpstr>
      <vt:lpstr>استخلاص المعلومات من الحلقة 5 (2)</vt:lpstr>
      <vt:lpstr>استخلاص المعلومات من الحلقة 5 (3)</vt:lpstr>
      <vt:lpstr>استخلاص المعلومات من الحلقة 5 (4)</vt:lpstr>
      <vt:lpstr>استخلاص المعلومات من الحلقة 5 (5)</vt:lpstr>
      <vt:lpstr>استخلاص المعلومات من الحلقة 5 (6)</vt:lpstr>
      <vt:lpstr>استخلاص المعلومات من الحلقة 5 (7)</vt:lpstr>
      <vt:lpstr>استخلاص المعلومات من الحلقة 5 (8)</vt:lpstr>
      <vt:lpstr>استخلاص المعلومات من الحلقة 5 (9)</vt:lpstr>
      <vt:lpstr>استخلاص المعلومات من الحلقة 5 (10)</vt:lpstr>
      <vt:lpstr>استخلاص المعلومات من الحلقة 5 (11)</vt:lpstr>
      <vt:lpstr>تسليط الضوء على النتائج المهمة (1)</vt:lpstr>
      <vt:lpstr>تسليط الضوء على النتائج المهمة (2)</vt:lpstr>
      <vt:lpstr>Présentation PowerPoint</vt:lpstr>
      <vt:lpstr>الحلقة 6. الخطوة 1 </vt:lpstr>
      <vt:lpstr>الحلقة 6. الخطوة 1 </vt:lpstr>
      <vt:lpstr>الحلقة 6. استخلاص المعلومات من الخطوة 1 (1)</vt:lpstr>
      <vt:lpstr>الحلقة 6. استخلاص المعلومات من الخطوة 1 (2)</vt:lpstr>
      <vt:lpstr>الحلقة 6. استخلاص المعلومات من الخطوة 1 (3)</vt:lpstr>
      <vt:lpstr>الحلقة 6. الخطوة 1</vt:lpstr>
      <vt:lpstr>الحلقة 6. استخلاص المعلومات من الخطوة 1 (4)</vt:lpstr>
      <vt:lpstr>الحلقة 6. الخطوة 2 </vt:lpstr>
      <vt:lpstr>الحلقة 6. الخطوة 2 </vt:lpstr>
      <vt:lpstr>الحلقة 6. الخطوة 2 </vt:lpstr>
      <vt:lpstr>الحلقة 6. استخلاص المعلومات من الخطوة 2 (1)</vt:lpstr>
      <vt:lpstr>الحلقة 6. استخلاص المعلومات من الخطوة 2 (2)</vt:lpstr>
      <vt:lpstr>الحلقة 6. استخلاص المعلومات من الخطوة 2 (3)</vt:lpstr>
      <vt:lpstr>Présentation PowerPoint</vt:lpstr>
      <vt:lpstr> الحلقة 7: اقتراح تدابير المكافحة </vt:lpstr>
      <vt:lpstr> الحلقة 7: استخلاص المعلومات (1) </vt:lpstr>
      <vt:lpstr> الحلقة 7: استخلاص المعلومات (2) </vt:lpstr>
      <vt:lpstr> الحلقة 7: استخلاص المعلومات (3) </vt:lpstr>
      <vt:lpstr> الحلقة 7: استخلاص المعلومات (4) </vt:lpstr>
      <vt:lpstr> الحلقة 7: استخلاص المعلومات (4) </vt:lpstr>
      <vt:lpstr>Présentation PowerPoint</vt:lpstr>
      <vt:lpstr> الحلقة 8: إعادة تقييم الفاشية </vt:lpstr>
      <vt:lpstr> الحلقة 8: استخلاص المعلومات (1) </vt:lpstr>
      <vt:lpstr> الحلقة 8: استخلاص المعلومات (2) </vt:lpstr>
      <vt:lpstr>Présentation PowerPoint</vt:lpstr>
      <vt:lpstr> الحلقة 9: إجراء استقصاءات أخرى</vt:lpstr>
      <vt:lpstr>الحلقة 9: استخلاص المعلومات (1)</vt:lpstr>
      <vt:lpstr>الحلقة 9: استخلاص المعلومات (2)</vt:lpstr>
      <vt:lpstr>الحلقة 9: استخلاص المعلومات (3)</vt:lpstr>
      <vt:lpstr>الحلقة 9: استخلاص المعلومات (4)</vt:lpstr>
      <vt:lpstr>الحلقة 9: استخلاص المعلومات (5)</vt:lpstr>
      <vt:lpstr>الحلقة 9: استخلاص المعلومات (6)</vt:lpstr>
      <vt:lpstr>Présentation PowerPoint</vt:lpstr>
      <vt:lpstr> الحلقة 10: التواصل بشأن النتائج</vt:lpstr>
      <vt:lpstr> الحلقة 10: استخلاص المعلومات (1)</vt:lpstr>
      <vt:lpstr> الحلقة 10: استخلاص المعلومات (2)</vt:lpstr>
      <vt:lpstr> الحلقة 10: استخلاص المعلومات (3)</vt:lpstr>
      <vt:lpstr>Présentation PowerPoint</vt:lpstr>
      <vt:lpstr>الخاتمة (1)</vt:lpstr>
      <vt:lpstr>الخاتمة (2)</vt:lpstr>
      <vt:lpstr>الخاتمة (3)</vt:lpstr>
      <vt:lpstr>موارد إضافية للاطلاع: </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Szilvia Horváth</dc:creator>
  <cp:lastModifiedBy>Hind</cp:lastModifiedBy>
  <cp:revision>347</cp:revision>
  <dcterms:modified xsi:type="dcterms:W3CDTF">2024-03-19T10:59:50Z</dcterms:modified>
  <dc:language>Anglais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3327300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