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 id="2147483667" r:id="rId5"/>
  </p:sldMasterIdLst>
  <p:notesMasterIdLst>
    <p:notesMasterId r:id="rId79"/>
  </p:notesMasterIdLst>
  <p:sldIdLst>
    <p:sldId id="256" r:id="rId6"/>
    <p:sldId id="328"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aa" initials="W" lastIdx="1" clrIdx="0">
    <p:extLst>
      <p:ext uri="{19B8F6BF-5375-455C-9EA6-DF929625EA0E}">
        <p15:presenceInfo xmlns:p15="http://schemas.microsoft.com/office/powerpoint/2012/main" userId="Walaa" providerId="None"/>
      </p:ext>
    </p:extLst>
  </p:cmAuthor>
  <p:cmAuthor id="2" name="HP" initials="H" lastIdx="3" clrIdx="1">
    <p:extLst>
      <p:ext uri="{19B8F6BF-5375-455C-9EA6-DF929625EA0E}">
        <p15:presenceInfo xmlns:p15="http://schemas.microsoft.com/office/powerpoint/2012/main" userId="HP" providerId="None"/>
      </p:ext>
    </p:extLst>
  </p:cmAuthor>
  <p:cmAuthor id="3" name="EZZINE, Hind" initials="EH" lastIdx="1" clrIdx="2">
    <p:extLst>
      <p:ext uri="{19B8F6BF-5375-455C-9EA6-DF929625EA0E}">
        <p15:presenceInfo xmlns:p15="http://schemas.microsoft.com/office/powerpoint/2012/main" userId="S::ezzineh@who.int::edcab00f-6318-46e5-a4a9-188b01ee222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009999"/>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177EB7-FBB0-9EB5-FB25-E1F6CDB59CAA}" v="1" dt="2024-07-11T11:43:02.95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4" autoAdjust="0"/>
    <p:restoredTop sz="84010" autoAdjust="0"/>
  </p:normalViewPr>
  <p:slideViewPr>
    <p:cSldViewPr snapToGrid="0">
      <p:cViewPr varScale="1">
        <p:scale>
          <a:sx n="56" d="100"/>
          <a:sy n="56" d="100"/>
        </p:scale>
        <p:origin x="132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tableStyles" Target="tableStyles.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notesMaster" Target="notesMasters/notesMaster1.xml"/><Relationship Id="rId5" Type="http://schemas.openxmlformats.org/officeDocument/2006/relationships/slideMaster" Target="slideMasters/slideMaster2.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commentAuthors" Target="commentAuthors.xml"/><Relationship Id="rId85"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presProps" Target="presProps.xml"/><Relationship Id="rId86"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61" Type="http://schemas.openxmlformats.org/officeDocument/2006/relationships/slide" Target="slides/slide56.xml"/><Relationship Id="rId8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E9177EB7-FBB0-9EB5-FB25-E1F6CDB59CAA}"/>
    <pc:docChg chg="">
      <pc:chgData name="GOMEZ, Paula" userId="S::gomezp@who.int::c93cf399-3ed7-4230-9282-8831e3fe5ae7" providerId="AD" clId="Web-{E9177EB7-FBB0-9EB5-FB25-E1F6CDB59CAA}" dt="2024-07-11T11:43:02.953" v="0"/>
      <pc:docMkLst>
        <pc:docMk/>
      </pc:docMkLst>
      <pc:sldChg chg="delCm">
        <pc:chgData name="GOMEZ, Paula" userId="S::gomezp@who.int::c93cf399-3ed7-4230-9282-8831e3fe5ae7" providerId="AD" clId="Web-{E9177EB7-FBB0-9EB5-FB25-E1F6CDB59CAA}" dt="2024-07-11T11:43:02.953" v="0"/>
        <pc:sldMkLst>
          <pc:docMk/>
          <pc:sldMk cId="0" sldId="263"/>
        </pc:sldMkLst>
      </pc:sldChg>
    </pc:docChg>
  </pc:docChgLst>
  <pc:docChgLst>
    <pc:chgData name="EZZINE, Hind" userId="S::ezzineh@who.int::edcab00f-6318-46e5-a4a9-188b01ee222f" providerId="AD" clId="Web-{3B284C8D-B03F-BA0B-4BE2-3B3A0B8568FC}"/>
    <pc:docChg chg="modSld">
      <pc:chgData name="EZZINE, Hind" userId="S::ezzineh@who.int::edcab00f-6318-46e5-a4a9-188b01ee222f" providerId="AD" clId="Web-{3B284C8D-B03F-BA0B-4BE2-3B3A0B8568FC}" dt="2024-03-15T12:35:02.040" v="3" actId="20577"/>
      <pc:docMkLst>
        <pc:docMk/>
      </pc:docMkLst>
      <pc:sldChg chg="modSp">
        <pc:chgData name="EZZINE, Hind" userId="S::ezzineh@who.int::edcab00f-6318-46e5-a4a9-188b01ee222f" providerId="AD" clId="Web-{3B284C8D-B03F-BA0B-4BE2-3B3A0B8568FC}" dt="2024-03-15T12:35:02.040" v="3" actId="20577"/>
        <pc:sldMkLst>
          <pc:docMk/>
          <pc:sldMk cId="0" sldId="256"/>
        </pc:sldMkLst>
        <pc:spChg chg="mod">
          <ac:chgData name="EZZINE, Hind" userId="S::ezzineh@who.int::edcab00f-6318-46e5-a4a9-188b01ee222f" providerId="AD" clId="Web-{3B284C8D-B03F-BA0B-4BE2-3B3A0B8568FC}" dt="2024-03-15T12:35:02.040" v="3" actId="20577"/>
          <ac:spMkLst>
            <pc:docMk/>
            <pc:sldMk cId="0" sldId="256"/>
            <ac:spMk id="308" creationId="{00000000-0000-0000-0000-000000000000}"/>
          </ac:spMkLst>
        </pc:spChg>
      </pc:sldChg>
    </pc:docChg>
  </pc:docChgLst>
  <pc:docChgLst>
    <pc:chgData name="EZZINE, Hind" userId="S::ezzineh@who.int::edcab00f-6318-46e5-a4a9-188b01ee222f" providerId="AD" clId="Web-{94AF6CDA-89A8-09FF-B2D7-78682B934BDB}"/>
    <pc:docChg chg="modSld">
      <pc:chgData name="EZZINE, Hind" userId="S::ezzineh@who.int::edcab00f-6318-46e5-a4a9-188b01ee222f" providerId="AD" clId="Web-{94AF6CDA-89A8-09FF-B2D7-78682B934BDB}" dt="2024-03-18T15:49:55.305" v="6" actId="1076"/>
      <pc:docMkLst>
        <pc:docMk/>
      </pc:docMkLst>
      <pc:sldChg chg="modSp">
        <pc:chgData name="EZZINE, Hind" userId="S::ezzineh@who.int::edcab00f-6318-46e5-a4a9-188b01ee222f" providerId="AD" clId="Web-{94AF6CDA-89A8-09FF-B2D7-78682B934BDB}" dt="2024-03-18T15:49:55.305" v="6" actId="1076"/>
        <pc:sldMkLst>
          <pc:docMk/>
          <pc:sldMk cId="0" sldId="258"/>
        </pc:sldMkLst>
        <pc:spChg chg="mod">
          <ac:chgData name="EZZINE, Hind" userId="S::ezzineh@who.int::edcab00f-6318-46e5-a4a9-188b01ee222f" providerId="AD" clId="Web-{94AF6CDA-89A8-09FF-B2D7-78682B934BDB}" dt="2024-03-18T15:49:55.305" v="6" actId="1076"/>
          <ac:spMkLst>
            <pc:docMk/>
            <pc:sldMk cId="0" sldId="258"/>
            <ac:spMk id="317" creationId="{00000000-0000-0000-0000-000000000000}"/>
          </ac:spMkLst>
        </pc:spChg>
      </pc:sldChg>
      <pc:sldChg chg="modSp">
        <pc:chgData name="EZZINE, Hind" userId="S::ezzineh@who.int::edcab00f-6318-46e5-a4a9-188b01ee222f" providerId="AD" clId="Web-{94AF6CDA-89A8-09FF-B2D7-78682B934BDB}" dt="2024-03-18T15:47:29.456" v="2" actId="20577"/>
        <pc:sldMkLst>
          <pc:docMk/>
          <pc:sldMk cId="394325504" sldId="328"/>
        </pc:sldMkLst>
        <pc:spChg chg="mod">
          <ac:chgData name="EZZINE, Hind" userId="S::ezzineh@who.int::edcab00f-6318-46e5-a4a9-188b01ee222f" providerId="AD" clId="Web-{94AF6CDA-89A8-09FF-B2D7-78682B934BDB}" dt="2024-03-18T15:47:29.456" v="2" actId="20577"/>
          <ac:spMkLst>
            <pc:docMk/>
            <pc:sldMk cId="394325504" sldId="328"/>
            <ac:spMk id="284" creationId="{00000000-0000-0000-0000-000000000000}"/>
          </ac:spMkLst>
        </pc:spChg>
      </pc:sldChg>
    </pc:docChg>
  </pc:docChgLst>
  <pc:docChgLst>
    <pc:chgData name="EZZINE, Hind" userId="S::ezzineh@who.int::edcab00f-6318-46e5-a4a9-188b01ee222f" providerId="AD" clId="Web-{0ACF076A-88CC-135E-C43B-5BAEE64CD859}"/>
    <pc:docChg chg="modSld">
      <pc:chgData name="EZZINE, Hind" userId="S::ezzineh@who.int::edcab00f-6318-46e5-a4a9-188b01ee222f" providerId="AD" clId="Web-{0ACF076A-88CC-135E-C43B-5BAEE64CD859}" dt="2024-03-18T15:34:20.991" v="44"/>
      <pc:docMkLst>
        <pc:docMk/>
      </pc:docMkLst>
      <pc:sldChg chg="modSp">
        <pc:chgData name="EZZINE, Hind" userId="S::ezzineh@who.int::edcab00f-6318-46e5-a4a9-188b01ee222f" providerId="AD" clId="Web-{0ACF076A-88CC-135E-C43B-5BAEE64CD859}" dt="2024-03-18T14:59:30.570" v="4" actId="1076"/>
        <pc:sldMkLst>
          <pc:docMk/>
          <pc:sldMk cId="0" sldId="257"/>
        </pc:sldMkLst>
        <pc:spChg chg="mod">
          <ac:chgData name="EZZINE, Hind" userId="S::ezzineh@who.int::edcab00f-6318-46e5-a4a9-188b01ee222f" providerId="AD" clId="Web-{0ACF076A-88CC-135E-C43B-5BAEE64CD859}" dt="2024-03-18T14:59:30.570" v="4" actId="1076"/>
          <ac:spMkLst>
            <pc:docMk/>
            <pc:sldMk cId="0" sldId="257"/>
            <ac:spMk id="312" creationId="{00000000-0000-0000-0000-000000000000}"/>
          </ac:spMkLst>
        </pc:spChg>
      </pc:sldChg>
      <pc:sldChg chg="modSp">
        <pc:chgData name="EZZINE, Hind" userId="S::ezzineh@who.int::edcab00f-6318-46e5-a4a9-188b01ee222f" providerId="AD" clId="Web-{0ACF076A-88CC-135E-C43B-5BAEE64CD859}" dt="2024-03-18T14:59:40.102" v="5" actId="1076"/>
        <pc:sldMkLst>
          <pc:docMk/>
          <pc:sldMk cId="0" sldId="258"/>
        </pc:sldMkLst>
        <pc:spChg chg="mod">
          <ac:chgData name="EZZINE, Hind" userId="S::ezzineh@who.int::edcab00f-6318-46e5-a4a9-188b01ee222f" providerId="AD" clId="Web-{0ACF076A-88CC-135E-C43B-5BAEE64CD859}" dt="2024-03-18T14:59:40.102" v="5" actId="1076"/>
          <ac:spMkLst>
            <pc:docMk/>
            <pc:sldMk cId="0" sldId="258"/>
            <ac:spMk id="2" creationId="{E00C3F80-6130-B56A-9B28-AE4F75F8AD47}"/>
          </ac:spMkLst>
        </pc:spChg>
      </pc:sldChg>
      <pc:sldChg chg="modSp">
        <pc:chgData name="EZZINE, Hind" userId="S::ezzineh@who.int::edcab00f-6318-46e5-a4a9-188b01ee222f" providerId="AD" clId="Web-{0ACF076A-88CC-135E-C43B-5BAEE64CD859}" dt="2024-03-18T14:59:45.524" v="6" actId="1076"/>
        <pc:sldMkLst>
          <pc:docMk/>
          <pc:sldMk cId="0" sldId="259"/>
        </pc:sldMkLst>
        <pc:spChg chg="mod">
          <ac:chgData name="EZZINE, Hind" userId="S::ezzineh@who.int::edcab00f-6318-46e5-a4a9-188b01ee222f" providerId="AD" clId="Web-{0ACF076A-88CC-135E-C43B-5BAEE64CD859}" dt="2024-03-18T14:59:45.524" v="6" actId="1076"/>
          <ac:spMkLst>
            <pc:docMk/>
            <pc:sldMk cId="0" sldId="259"/>
            <ac:spMk id="321" creationId="{00000000-0000-0000-0000-000000000000}"/>
          </ac:spMkLst>
        </pc:spChg>
      </pc:sldChg>
      <pc:sldChg chg="modSp addCm">
        <pc:chgData name="EZZINE, Hind" userId="S::ezzineh@who.int::edcab00f-6318-46e5-a4a9-188b01ee222f" providerId="AD" clId="Web-{0ACF076A-88CC-135E-C43B-5BAEE64CD859}" dt="2024-03-18T15:12:57.563" v="11"/>
        <pc:sldMkLst>
          <pc:docMk/>
          <pc:sldMk cId="0" sldId="263"/>
        </pc:sldMkLst>
        <pc:spChg chg="mod">
          <ac:chgData name="EZZINE, Hind" userId="S::ezzineh@who.int::edcab00f-6318-46e5-a4a9-188b01ee222f" providerId="AD" clId="Web-{0ACF076A-88CC-135E-C43B-5BAEE64CD859}" dt="2024-03-18T15:11:32.451" v="10" actId="1076"/>
          <ac:spMkLst>
            <pc:docMk/>
            <pc:sldMk cId="0" sldId="263"/>
            <ac:spMk id="349" creationId="{00000000-0000-0000-0000-000000000000}"/>
          </ac:spMkLst>
        </pc:spChg>
      </pc:sldChg>
      <pc:sldChg chg="modSp">
        <pc:chgData name="EZZINE, Hind" userId="S::ezzineh@who.int::edcab00f-6318-46e5-a4a9-188b01ee222f" providerId="AD" clId="Web-{0ACF076A-88CC-135E-C43B-5BAEE64CD859}" dt="2024-03-18T15:13:17.001" v="13" actId="1076"/>
        <pc:sldMkLst>
          <pc:docMk/>
          <pc:sldMk cId="0" sldId="266"/>
        </pc:sldMkLst>
        <pc:spChg chg="mod">
          <ac:chgData name="EZZINE, Hind" userId="S::ezzineh@who.int::edcab00f-6318-46e5-a4a9-188b01ee222f" providerId="AD" clId="Web-{0ACF076A-88CC-135E-C43B-5BAEE64CD859}" dt="2024-03-18T15:13:17.001" v="13" actId="1076"/>
          <ac:spMkLst>
            <pc:docMk/>
            <pc:sldMk cId="0" sldId="266"/>
            <ac:spMk id="384" creationId="{00000000-0000-0000-0000-000000000000}"/>
          </ac:spMkLst>
        </pc:spChg>
      </pc:sldChg>
      <pc:sldChg chg="modSp">
        <pc:chgData name="EZZINE, Hind" userId="S::ezzineh@who.int::edcab00f-6318-46e5-a4a9-188b01ee222f" providerId="AD" clId="Web-{0ACF076A-88CC-135E-C43B-5BAEE64CD859}" dt="2024-03-18T15:13:37.845" v="15" actId="14100"/>
        <pc:sldMkLst>
          <pc:docMk/>
          <pc:sldMk cId="0" sldId="267"/>
        </pc:sldMkLst>
        <pc:spChg chg="mod">
          <ac:chgData name="EZZINE, Hind" userId="S::ezzineh@who.int::edcab00f-6318-46e5-a4a9-188b01ee222f" providerId="AD" clId="Web-{0ACF076A-88CC-135E-C43B-5BAEE64CD859}" dt="2024-03-18T15:13:37.845" v="15" actId="14100"/>
          <ac:spMkLst>
            <pc:docMk/>
            <pc:sldMk cId="0" sldId="267"/>
            <ac:spMk id="3" creationId="{6D9E8E7E-41EE-4553-483A-023449547E26}"/>
          </ac:spMkLst>
        </pc:spChg>
      </pc:sldChg>
      <pc:sldChg chg="modSp">
        <pc:chgData name="EZZINE, Hind" userId="S::ezzineh@who.int::edcab00f-6318-46e5-a4a9-188b01ee222f" providerId="AD" clId="Web-{0ACF076A-88CC-135E-C43B-5BAEE64CD859}" dt="2024-03-18T15:14:37.878" v="16" actId="1076"/>
        <pc:sldMkLst>
          <pc:docMk/>
          <pc:sldMk cId="0" sldId="294"/>
        </pc:sldMkLst>
        <pc:spChg chg="mod">
          <ac:chgData name="EZZINE, Hind" userId="S::ezzineh@who.int::edcab00f-6318-46e5-a4a9-188b01ee222f" providerId="AD" clId="Web-{0ACF076A-88CC-135E-C43B-5BAEE64CD859}" dt="2024-03-18T15:14:37.878" v="16" actId="1076"/>
          <ac:spMkLst>
            <pc:docMk/>
            <pc:sldMk cId="0" sldId="294"/>
            <ac:spMk id="665" creationId="{00000000-0000-0000-0000-000000000000}"/>
          </ac:spMkLst>
        </pc:spChg>
      </pc:sldChg>
      <pc:sldChg chg="modSp">
        <pc:chgData name="EZZINE, Hind" userId="S::ezzineh@who.int::edcab00f-6318-46e5-a4a9-188b01ee222f" providerId="AD" clId="Web-{0ACF076A-88CC-135E-C43B-5BAEE64CD859}" dt="2024-03-18T15:15:05.113" v="17" actId="1076"/>
        <pc:sldMkLst>
          <pc:docMk/>
          <pc:sldMk cId="0" sldId="298"/>
        </pc:sldMkLst>
        <pc:spChg chg="mod">
          <ac:chgData name="EZZINE, Hind" userId="S::ezzineh@who.int::edcab00f-6318-46e5-a4a9-188b01ee222f" providerId="AD" clId="Web-{0ACF076A-88CC-135E-C43B-5BAEE64CD859}" dt="2024-03-18T15:15:05.113" v="17" actId="1076"/>
          <ac:spMkLst>
            <pc:docMk/>
            <pc:sldMk cId="0" sldId="298"/>
            <ac:spMk id="2" creationId="{3583C6A7-42F5-70B2-B646-755E011F7DEC}"/>
          </ac:spMkLst>
        </pc:spChg>
      </pc:sldChg>
      <pc:sldChg chg="modSp">
        <pc:chgData name="EZZINE, Hind" userId="S::ezzineh@who.int::edcab00f-6318-46e5-a4a9-188b01ee222f" providerId="AD" clId="Web-{0ACF076A-88CC-135E-C43B-5BAEE64CD859}" dt="2024-03-18T15:15:20.848" v="19" actId="14100"/>
        <pc:sldMkLst>
          <pc:docMk/>
          <pc:sldMk cId="0" sldId="299"/>
        </pc:sldMkLst>
        <pc:spChg chg="mod">
          <ac:chgData name="EZZINE, Hind" userId="S::ezzineh@who.int::edcab00f-6318-46e5-a4a9-188b01ee222f" providerId="AD" clId="Web-{0ACF076A-88CC-135E-C43B-5BAEE64CD859}" dt="2024-03-18T15:15:20.848" v="19" actId="14100"/>
          <ac:spMkLst>
            <pc:docMk/>
            <pc:sldMk cId="0" sldId="299"/>
            <ac:spMk id="2" creationId="{1DD068A7-4498-810A-2398-37CEC18AD223}"/>
          </ac:spMkLst>
        </pc:spChg>
      </pc:sldChg>
      <pc:sldChg chg="modSp">
        <pc:chgData name="EZZINE, Hind" userId="S::ezzineh@who.int::edcab00f-6318-46e5-a4a9-188b01ee222f" providerId="AD" clId="Web-{0ACF076A-88CC-135E-C43B-5BAEE64CD859}" dt="2024-03-18T15:15:41.817" v="20" actId="1076"/>
        <pc:sldMkLst>
          <pc:docMk/>
          <pc:sldMk cId="0" sldId="303"/>
        </pc:sldMkLst>
        <pc:spChg chg="mod">
          <ac:chgData name="EZZINE, Hind" userId="S::ezzineh@who.int::edcab00f-6318-46e5-a4a9-188b01ee222f" providerId="AD" clId="Web-{0ACF076A-88CC-135E-C43B-5BAEE64CD859}" dt="2024-03-18T15:15:41.817" v="20" actId="1076"/>
          <ac:spMkLst>
            <pc:docMk/>
            <pc:sldMk cId="0" sldId="303"/>
            <ac:spMk id="4" creationId="{40F42B4E-A98F-CAF6-762E-2626D543C016}"/>
          </ac:spMkLst>
        </pc:spChg>
      </pc:sldChg>
      <pc:sldChg chg="modSp">
        <pc:chgData name="EZZINE, Hind" userId="S::ezzineh@who.int::edcab00f-6318-46e5-a4a9-188b01ee222f" providerId="AD" clId="Web-{0ACF076A-88CC-135E-C43B-5BAEE64CD859}" dt="2024-03-18T15:16:00.193" v="22" actId="14100"/>
        <pc:sldMkLst>
          <pc:docMk/>
          <pc:sldMk cId="0" sldId="304"/>
        </pc:sldMkLst>
        <pc:spChg chg="mod">
          <ac:chgData name="EZZINE, Hind" userId="S::ezzineh@who.int::edcab00f-6318-46e5-a4a9-188b01ee222f" providerId="AD" clId="Web-{0ACF076A-88CC-135E-C43B-5BAEE64CD859}" dt="2024-03-18T15:16:00.193" v="22" actId="14100"/>
          <ac:spMkLst>
            <pc:docMk/>
            <pc:sldMk cId="0" sldId="304"/>
            <ac:spMk id="2" creationId="{7C93996D-805C-D5A0-BC7C-B88E1ACDD0E3}"/>
          </ac:spMkLst>
        </pc:spChg>
      </pc:sldChg>
      <pc:sldChg chg="modSp">
        <pc:chgData name="EZZINE, Hind" userId="S::ezzineh@who.int::edcab00f-6318-46e5-a4a9-188b01ee222f" providerId="AD" clId="Web-{0ACF076A-88CC-135E-C43B-5BAEE64CD859}" dt="2024-03-18T15:16:16.615" v="23" actId="1076"/>
        <pc:sldMkLst>
          <pc:docMk/>
          <pc:sldMk cId="0" sldId="307"/>
        </pc:sldMkLst>
        <pc:spChg chg="mod">
          <ac:chgData name="EZZINE, Hind" userId="S::ezzineh@who.int::edcab00f-6318-46e5-a4a9-188b01ee222f" providerId="AD" clId="Web-{0ACF076A-88CC-135E-C43B-5BAEE64CD859}" dt="2024-03-18T15:16:16.615" v="23" actId="1076"/>
          <ac:spMkLst>
            <pc:docMk/>
            <pc:sldMk cId="0" sldId="307"/>
            <ac:spMk id="754" creationId="{00000000-0000-0000-0000-000000000000}"/>
          </ac:spMkLst>
        </pc:spChg>
      </pc:sldChg>
      <pc:sldChg chg="modSp">
        <pc:chgData name="EZZINE, Hind" userId="S::ezzineh@who.int::edcab00f-6318-46e5-a4a9-188b01ee222f" providerId="AD" clId="Web-{0ACF076A-88CC-135E-C43B-5BAEE64CD859}" dt="2024-03-18T15:16:26.459" v="25" actId="14100"/>
        <pc:sldMkLst>
          <pc:docMk/>
          <pc:sldMk cId="0" sldId="308"/>
        </pc:sldMkLst>
        <pc:spChg chg="mod">
          <ac:chgData name="EZZINE, Hind" userId="S::ezzineh@who.int::edcab00f-6318-46e5-a4a9-188b01ee222f" providerId="AD" clId="Web-{0ACF076A-88CC-135E-C43B-5BAEE64CD859}" dt="2024-03-18T15:16:26.459" v="25" actId="14100"/>
          <ac:spMkLst>
            <pc:docMk/>
            <pc:sldMk cId="0" sldId="308"/>
            <ac:spMk id="759" creationId="{00000000-0000-0000-0000-000000000000}"/>
          </ac:spMkLst>
        </pc:spChg>
      </pc:sldChg>
      <pc:sldChg chg="modSp">
        <pc:chgData name="EZZINE, Hind" userId="S::ezzineh@who.int::edcab00f-6318-46e5-a4a9-188b01ee222f" providerId="AD" clId="Web-{0ACF076A-88CC-135E-C43B-5BAEE64CD859}" dt="2024-03-18T15:16:53.476" v="28" actId="14100"/>
        <pc:sldMkLst>
          <pc:docMk/>
          <pc:sldMk cId="0" sldId="315"/>
        </pc:sldMkLst>
        <pc:spChg chg="mod">
          <ac:chgData name="EZZINE, Hind" userId="S::ezzineh@who.int::edcab00f-6318-46e5-a4a9-188b01ee222f" providerId="AD" clId="Web-{0ACF076A-88CC-135E-C43B-5BAEE64CD859}" dt="2024-03-18T15:16:53.476" v="28" actId="14100"/>
          <ac:spMkLst>
            <pc:docMk/>
            <pc:sldMk cId="0" sldId="315"/>
            <ac:spMk id="938" creationId="{00000000-0000-0000-0000-000000000000}"/>
          </ac:spMkLst>
        </pc:spChg>
      </pc:sldChg>
      <pc:sldChg chg="modSp">
        <pc:chgData name="EZZINE, Hind" userId="S::ezzineh@who.int::edcab00f-6318-46e5-a4a9-188b01ee222f" providerId="AD" clId="Web-{0ACF076A-88CC-135E-C43B-5BAEE64CD859}" dt="2024-03-18T15:17:06.211" v="29" actId="1076"/>
        <pc:sldMkLst>
          <pc:docMk/>
          <pc:sldMk cId="0" sldId="317"/>
        </pc:sldMkLst>
        <pc:spChg chg="mod">
          <ac:chgData name="EZZINE, Hind" userId="S::ezzineh@who.int::edcab00f-6318-46e5-a4a9-188b01ee222f" providerId="AD" clId="Web-{0ACF076A-88CC-135E-C43B-5BAEE64CD859}" dt="2024-03-18T15:17:06.211" v="29" actId="1076"/>
          <ac:spMkLst>
            <pc:docMk/>
            <pc:sldMk cId="0" sldId="317"/>
            <ac:spMk id="949" creationId="{00000000-0000-0000-0000-000000000000}"/>
          </ac:spMkLst>
        </pc:spChg>
      </pc:sldChg>
      <pc:sldChg chg="modSp">
        <pc:chgData name="EZZINE, Hind" userId="S::ezzineh@who.int::edcab00f-6318-46e5-a4a9-188b01ee222f" providerId="AD" clId="Web-{0ACF076A-88CC-135E-C43B-5BAEE64CD859}" dt="2024-03-18T15:17:23.867" v="33" actId="14100"/>
        <pc:sldMkLst>
          <pc:docMk/>
          <pc:sldMk cId="0" sldId="318"/>
        </pc:sldMkLst>
        <pc:spChg chg="mod">
          <ac:chgData name="EZZINE, Hind" userId="S::ezzineh@who.int::edcab00f-6318-46e5-a4a9-188b01ee222f" providerId="AD" clId="Web-{0ACF076A-88CC-135E-C43B-5BAEE64CD859}" dt="2024-03-18T15:17:23.867" v="33" actId="14100"/>
          <ac:spMkLst>
            <pc:docMk/>
            <pc:sldMk cId="0" sldId="318"/>
            <ac:spMk id="954" creationId="{00000000-0000-0000-0000-000000000000}"/>
          </ac:spMkLst>
        </pc:spChg>
      </pc:sldChg>
      <pc:sldChg chg="modSp">
        <pc:chgData name="EZZINE, Hind" userId="S::ezzineh@who.int::edcab00f-6318-46e5-a4a9-188b01ee222f" providerId="AD" clId="Web-{0ACF076A-88CC-135E-C43B-5BAEE64CD859}" dt="2024-03-18T15:17:59.868" v="35" actId="14100"/>
        <pc:sldMkLst>
          <pc:docMk/>
          <pc:sldMk cId="0" sldId="320"/>
        </pc:sldMkLst>
        <pc:spChg chg="mod">
          <ac:chgData name="EZZINE, Hind" userId="S::ezzineh@who.int::edcab00f-6318-46e5-a4a9-188b01ee222f" providerId="AD" clId="Web-{0ACF076A-88CC-135E-C43B-5BAEE64CD859}" dt="2024-03-18T15:17:59.868" v="35" actId="14100"/>
          <ac:spMkLst>
            <pc:docMk/>
            <pc:sldMk cId="0" sldId="320"/>
            <ac:spMk id="2" creationId="{C4E997BA-AF7F-D11D-B483-359E6791B7B2}"/>
          </ac:spMkLst>
        </pc:spChg>
      </pc:sldChg>
      <pc:sldChg chg="modSp">
        <pc:chgData name="EZZINE, Hind" userId="S::ezzineh@who.int::edcab00f-6318-46e5-a4a9-188b01ee222f" providerId="AD" clId="Web-{0ACF076A-88CC-135E-C43B-5BAEE64CD859}" dt="2024-03-18T15:18:20.619" v="37" actId="1076"/>
        <pc:sldMkLst>
          <pc:docMk/>
          <pc:sldMk cId="0" sldId="322"/>
        </pc:sldMkLst>
        <pc:spChg chg="mod">
          <ac:chgData name="EZZINE, Hind" userId="S::ezzineh@who.int::edcab00f-6318-46e5-a4a9-188b01ee222f" providerId="AD" clId="Web-{0ACF076A-88CC-135E-C43B-5BAEE64CD859}" dt="2024-03-18T15:18:20.619" v="37" actId="1076"/>
          <ac:spMkLst>
            <pc:docMk/>
            <pc:sldMk cId="0" sldId="322"/>
            <ac:spMk id="5" creationId="{E566B1F8-697E-4130-DF5F-8E4961E134DE}"/>
          </ac:spMkLst>
        </pc:spChg>
      </pc:sldChg>
      <pc:sldChg chg="modSp">
        <pc:chgData name="EZZINE, Hind" userId="S::ezzineh@who.int::edcab00f-6318-46e5-a4a9-188b01ee222f" providerId="AD" clId="Web-{0ACF076A-88CC-135E-C43B-5BAEE64CD859}" dt="2024-03-18T15:18:32.057" v="38" actId="1076"/>
        <pc:sldMkLst>
          <pc:docMk/>
          <pc:sldMk cId="0" sldId="323"/>
        </pc:sldMkLst>
        <pc:spChg chg="mod">
          <ac:chgData name="EZZINE, Hind" userId="S::ezzineh@who.int::edcab00f-6318-46e5-a4a9-188b01ee222f" providerId="AD" clId="Web-{0ACF076A-88CC-135E-C43B-5BAEE64CD859}" dt="2024-03-18T15:18:32.057" v="38" actId="1076"/>
          <ac:spMkLst>
            <pc:docMk/>
            <pc:sldMk cId="0" sldId="323"/>
            <ac:spMk id="2" creationId="{6B1B070A-7FEC-C92D-7AD2-509FF64BB8F1}"/>
          </ac:spMkLst>
        </pc:spChg>
      </pc:sldChg>
      <pc:sldChg chg="modSp">
        <pc:chgData name="EZZINE, Hind" userId="S::ezzineh@who.int::edcab00f-6318-46e5-a4a9-188b01ee222f" providerId="AD" clId="Web-{0ACF076A-88CC-135E-C43B-5BAEE64CD859}" dt="2024-03-18T15:19:02.620" v="43" actId="14100"/>
        <pc:sldMkLst>
          <pc:docMk/>
          <pc:sldMk cId="0" sldId="325"/>
        </pc:sldMkLst>
        <pc:spChg chg="mod">
          <ac:chgData name="EZZINE, Hind" userId="S::ezzineh@who.int::edcab00f-6318-46e5-a4a9-188b01ee222f" providerId="AD" clId="Web-{0ACF076A-88CC-135E-C43B-5BAEE64CD859}" dt="2024-03-18T15:19:02.620" v="43" actId="14100"/>
          <ac:spMkLst>
            <pc:docMk/>
            <pc:sldMk cId="0" sldId="325"/>
            <ac:spMk id="2" creationId="{F6293F7D-2D7D-76CC-CB45-C0D2DDFB2222}"/>
          </ac:spMkLst>
        </pc:spChg>
      </pc:sldChg>
      <pc:sldChg chg="modSp">
        <pc:chgData name="EZZINE, Hind" userId="S::ezzineh@who.int::edcab00f-6318-46e5-a4a9-188b01ee222f" providerId="AD" clId="Web-{0ACF076A-88CC-135E-C43B-5BAEE64CD859}" dt="2024-03-18T15:34:20.991" v="44"/>
        <pc:sldMkLst>
          <pc:docMk/>
          <pc:sldMk cId="0" sldId="327"/>
        </pc:sldMkLst>
        <pc:spChg chg="mod">
          <ac:chgData name="EZZINE, Hind" userId="S::ezzineh@who.int::edcab00f-6318-46e5-a4a9-188b01ee222f" providerId="AD" clId="Web-{0ACF076A-88CC-135E-C43B-5BAEE64CD859}" dt="2024-03-18T15:34:20.991" v="44"/>
          <ac:spMkLst>
            <pc:docMk/>
            <pc:sldMk cId="0" sldId="327"/>
            <ac:spMk id="3" creationId="{DB77652B-7656-D7C5-5D54-715CE11498CB}"/>
          </ac:spMkLst>
        </pc:spChg>
      </pc:sldChg>
      <pc:sldChg chg="modSp">
        <pc:chgData name="EZZINE, Hind" userId="S::ezzineh@who.int::edcab00f-6318-46e5-a4a9-188b01ee222f" providerId="AD" clId="Web-{0ACF076A-88CC-135E-C43B-5BAEE64CD859}" dt="2024-03-18T14:59:20.710" v="2" actId="1076"/>
        <pc:sldMkLst>
          <pc:docMk/>
          <pc:sldMk cId="394325504" sldId="328"/>
        </pc:sldMkLst>
        <pc:spChg chg="mod">
          <ac:chgData name="EZZINE, Hind" userId="S::ezzineh@who.int::edcab00f-6318-46e5-a4a9-188b01ee222f" providerId="AD" clId="Web-{0ACF076A-88CC-135E-C43B-5BAEE64CD859}" dt="2024-03-18T14:59:16.898" v="1" actId="1076"/>
          <ac:spMkLst>
            <pc:docMk/>
            <pc:sldMk cId="394325504" sldId="328"/>
            <ac:spMk id="283" creationId="{00000000-0000-0000-0000-000000000000}"/>
          </ac:spMkLst>
        </pc:spChg>
        <pc:spChg chg="mod">
          <ac:chgData name="EZZINE, Hind" userId="S::ezzineh@who.int::edcab00f-6318-46e5-a4a9-188b01ee222f" providerId="AD" clId="Web-{0ACF076A-88CC-135E-C43B-5BAEE64CD859}" dt="2024-03-18T14:59:20.710" v="2" actId="1076"/>
          <ac:spMkLst>
            <pc:docMk/>
            <pc:sldMk cId="394325504" sldId="328"/>
            <ac:spMk id="284"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7.1836300000000006E-2"/>
          <c:y val="6.3527100000000003E-2"/>
          <c:w val="0.92316399999999998"/>
          <c:h val="0.82508599999999999"/>
        </c:manualLayout>
      </c:layout>
      <c:areaChart>
        <c:grouping val="stacked"/>
        <c:varyColors val="0"/>
        <c:ser>
          <c:idx val="0"/>
          <c:order val="0"/>
          <c:tx>
            <c:strRef>
              <c:f>Sheet1!$A$2</c:f>
              <c:strCache>
                <c:ptCount val="1"/>
                <c:pt idx="0">
                  <c:v>المنطقة 1</c:v>
                </c:pt>
              </c:strCache>
            </c:strRef>
          </c:tx>
          <c:spPr>
            <a:solidFill>
              <a:srgbClr val="FF0000"/>
            </a:solidFill>
            <a:ln w="12700" cap="flat">
              <a:solidFill>
                <a:srgbClr val="000000"/>
              </a:solidFill>
              <a:prstDash val="solid"/>
              <a:round/>
            </a:ln>
            <a:effectLst/>
          </c:spPr>
          <c:cat>
            <c:strRef>
              <c:f>Sheet1!$B$1:$AO$1</c:f>
              <c:strCache>
                <c:ptCount val="4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strCache>
            </c:strRef>
          </c:cat>
          <c:val>
            <c:numRef>
              <c:f>Sheet1!$B$2:$AO$2</c:f>
              <c:numCache>
                <c:formatCode>General</c:formatCode>
                <c:ptCount val="40"/>
                <c:pt idx="0">
                  <c:v>1</c:v>
                </c:pt>
                <c:pt idx="1">
                  <c:v>2</c:v>
                </c:pt>
                <c:pt idx="2">
                  <c:v>2</c:v>
                </c:pt>
                <c:pt idx="3">
                  <c:v>3</c:v>
                </c:pt>
                <c:pt idx="4">
                  <c:v>3</c:v>
                </c:pt>
                <c:pt idx="5">
                  <c:v>3</c:v>
                </c:pt>
                <c:pt idx="6">
                  <c:v>3</c:v>
                </c:pt>
                <c:pt idx="7">
                  <c:v>4</c:v>
                </c:pt>
                <c:pt idx="8">
                  <c:v>6</c:v>
                </c:pt>
                <c:pt idx="9">
                  <c:v>6</c:v>
                </c:pt>
                <c:pt idx="10">
                  <c:v>12</c:v>
                </c:pt>
                <c:pt idx="11">
                  <c:v>16</c:v>
                </c:pt>
                <c:pt idx="12">
                  <c:v>24</c:v>
                </c:pt>
                <c:pt idx="13">
                  <c:v>30</c:v>
                </c:pt>
                <c:pt idx="14">
                  <c:v>40</c:v>
                </c:pt>
                <c:pt idx="15">
                  <c:v>50</c:v>
                </c:pt>
                <c:pt idx="16">
                  <c:v>60</c:v>
                </c:pt>
                <c:pt idx="17">
                  <c:v>70</c:v>
                </c:pt>
                <c:pt idx="18">
                  <c:v>80</c:v>
                </c:pt>
                <c:pt idx="19">
                  <c:v>85</c:v>
                </c:pt>
                <c:pt idx="20">
                  <c:v>80</c:v>
                </c:pt>
                <c:pt idx="21">
                  <c:v>75</c:v>
                </c:pt>
                <c:pt idx="22">
                  <c:v>50</c:v>
                </c:pt>
                <c:pt idx="23">
                  <c:v>40</c:v>
                </c:pt>
                <c:pt idx="24">
                  <c:v>30</c:v>
                </c:pt>
                <c:pt idx="25">
                  <c:v>25</c:v>
                </c:pt>
                <c:pt idx="26">
                  <c:v>19</c:v>
                </c:pt>
                <c:pt idx="27">
                  <c:v>14</c:v>
                </c:pt>
                <c:pt idx="28">
                  <c:v>7</c:v>
                </c:pt>
                <c:pt idx="29">
                  <c:v>6</c:v>
                </c:pt>
                <c:pt idx="30">
                  <c:v>5</c:v>
                </c:pt>
                <c:pt idx="31">
                  <c:v>4</c:v>
                </c:pt>
                <c:pt idx="32">
                  <c:v>3</c:v>
                </c:pt>
                <c:pt idx="33">
                  <c:v>1</c:v>
                </c:pt>
                <c:pt idx="34">
                  <c:v>0</c:v>
                </c:pt>
                <c:pt idx="35">
                  <c:v>0</c:v>
                </c:pt>
                <c:pt idx="36">
                  <c:v>1</c:v>
                </c:pt>
                <c:pt idx="37">
                  <c:v>0</c:v>
                </c:pt>
                <c:pt idx="38">
                  <c:v>0</c:v>
                </c:pt>
                <c:pt idx="39">
                  <c:v>0</c:v>
                </c:pt>
              </c:numCache>
            </c:numRef>
          </c:val>
          <c:extLst>
            <c:ext xmlns:c16="http://schemas.microsoft.com/office/drawing/2014/chart" uri="{C3380CC4-5D6E-409C-BE32-E72D297353CC}">
              <c16:uniqueId val="{00000000-412F-4130-B06A-C2EF08264B0C}"/>
            </c:ext>
          </c:extLst>
        </c:ser>
        <c:dLbls>
          <c:showLegendKey val="0"/>
          <c:showVal val="0"/>
          <c:showCatName val="0"/>
          <c:showSerName val="0"/>
          <c:showPercent val="0"/>
          <c:showBubbleSize val="0"/>
        </c:dLbls>
        <c:axId val="511115112"/>
        <c:axId val="511115504"/>
      </c:areaChart>
      <c:catAx>
        <c:axId val="511115112"/>
        <c:scaling>
          <c:orientation val="minMax"/>
        </c:scaling>
        <c:delete val="0"/>
        <c:axPos val="b"/>
        <c:numFmt formatCode="General" sourceLinked="0"/>
        <c:majorTickMark val="out"/>
        <c:minorTickMark val="none"/>
        <c:tickLblPos val="low"/>
        <c:spPr>
          <a:ln w="12700" cap="flat">
            <a:solidFill>
              <a:srgbClr val="000000"/>
            </a:solidFill>
            <a:prstDash val="solid"/>
            <a:round/>
          </a:ln>
        </c:spPr>
        <c:txPr>
          <a:bodyPr rot="0"/>
          <a:lstStyle/>
          <a:p>
            <a:pPr>
              <a:defRPr sz="1800" b="0" i="0" u="none" strike="noStrike">
                <a:solidFill>
                  <a:srgbClr val="000000"/>
                </a:solidFill>
                <a:latin typeface="Engravers' Gothic BT"/>
              </a:defRPr>
            </a:pPr>
            <a:endParaRPr lang="en-US"/>
          </a:p>
        </c:txPr>
        <c:crossAx val="511115504"/>
        <c:crosses val="autoZero"/>
        <c:auto val="1"/>
        <c:lblAlgn val="ctr"/>
        <c:lblOffset val="100"/>
        <c:noMultiLvlLbl val="1"/>
      </c:catAx>
      <c:valAx>
        <c:axId val="511115504"/>
        <c:scaling>
          <c:orientation val="minMax"/>
          <c:max val="90"/>
          <c:min val="0"/>
        </c:scaling>
        <c:delete val="0"/>
        <c:axPos val="l"/>
        <c:majorGridlines>
          <c:spPr>
            <a:ln w="12700" cap="flat">
              <a:solidFill>
                <a:srgbClr val="FFFFFF"/>
              </a:solidFill>
              <a:prstDash val="solid"/>
              <a:round/>
            </a:ln>
          </c:spPr>
        </c:majorGridlines>
        <c:numFmt formatCode="0" sourceLinked="0"/>
        <c:majorTickMark val="out"/>
        <c:minorTickMark val="none"/>
        <c:tickLblPos val="nextTo"/>
        <c:spPr>
          <a:ln w="12700" cap="flat">
            <a:solidFill>
              <a:srgbClr val="000000"/>
            </a:solidFill>
            <a:prstDash val="solid"/>
            <a:round/>
          </a:ln>
        </c:spPr>
        <c:txPr>
          <a:bodyPr rot="0"/>
          <a:lstStyle/>
          <a:p>
            <a:pPr>
              <a:defRPr sz="1800" b="0" i="0" u="none" strike="noStrike">
                <a:solidFill>
                  <a:srgbClr val="000000"/>
                </a:solidFill>
                <a:latin typeface="Engravers' Gothic BT"/>
              </a:defRPr>
            </a:pPr>
            <a:endParaRPr lang="en-US"/>
          </a:p>
        </c:txPr>
        <c:crossAx val="511115112"/>
        <c:crosses val="autoZero"/>
        <c:crossBetween val="midCat"/>
        <c:majorUnit val="10"/>
        <c:minorUnit val="5"/>
      </c:valAx>
      <c:spPr>
        <a:noFill/>
        <a:ln w="12700" cap="flat">
          <a:noFill/>
          <a:miter lim="400000"/>
        </a:ln>
        <a:effectLst/>
      </c:spPr>
    </c:plotArea>
    <c:plotVisOnly val="0"/>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305" name="Shape 305"/>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456012666"/>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who.int/iris/handle/10665/65517"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cdc.gov/vhf/ebola/outbreaks/2014-west-africa/distribution-map.html"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6" name="Shape 286"/>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954157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Shape 41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14" name="Shape 414"/>
          <p:cNvSpPr>
            <a:spLocks noGrp="1"/>
          </p:cNvSpPr>
          <p:nvPr>
            <p:ph type="body" sz="quarter" idx="1"/>
          </p:nvPr>
        </p:nvSpPr>
        <p:spPr>
          <a:prstGeom prst="rect">
            <a:avLst/>
          </a:prstGeom>
        </p:spPr>
        <p:txBody>
          <a:bodyPr rtlCol="1"/>
          <a:lstStyle/>
          <a:p>
            <a:pPr rtl="1"/>
            <a:r>
              <a:rPr dirty="0" err="1"/>
              <a:t>يجب</a:t>
            </a:r>
            <a:r>
              <a:rPr dirty="0"/>
              <a:t> </a:t>
            </a:r>
            <a:r>
              <a:rPr dirty="0" err="1"/>
              <a:t>استكمال</a:t>
            </a:r>
            <a:r>
              <a:rPr dirty="0"/>
              <a:t> </a:t>
            </a:r>
            <a:r>
              <a:rPr dirty="0" err="1"/>
              <a:t>خمس</a:t>
            </a:r>
            <a:r>
              <a:rPr dirty="0"/>
              <a:t> </a:t>
            </a:r>
            <a:r>
              <a:rPr dirty="0" err="1"/>
              <a:t>خطوات</a:t>
            </a:r>
            <a:r>
              <a:rPr dirty="0"/>
              <a:t> </a:t>
            </a:r>
            <a:r>
              <a:rPr dirty="0" err="1"/>
              <a:t>أثناء</a:t>
            </a:r>
            <a:r>
              <a:rPr dirty="0"/>
              <a:t> </a:t>
            </a:r>
            <a:r>
              <a:rPr dirty="0" err="1"/>
              <a:t>عملية</a:t>
            </a:r>
            <a:r>
              <a:rPr dirty="0"/>
              <a:t> </a:t>
            </a:r>
            <a:r>
              <a:rPr dirty="0" err="1"/>
              <a:t>اتخاذ</a:t>
            </a:r>
            <a:r>
              <a:rPr dirty="0"/>
              <a:t> </a:t>
            </a:r>
            <a:r>
              <a:rPr dirty="0" err="1"/>
              <a:t>القرارات</a:t>
            </a:r>
            <a:r>
              <a:rPr dirty="0"/>
              <a:t>، </a:t>
            </a:r>
            <a:r>
              <a:rPr dirty="0" err="1"/>
              <a:t>ويشمل</a:t>
            </a:r>
            <a:r>
              <a:rPr dirty="0"/>
              <a:t> </a:t>
            </a:r>
            <a:r>
              <a:rPr dirty="0" err="1"/>
              <a:t>ذلك</a:t>
            </a:r>
            <a:r>
              <a:rPr dirty="0"/>
              <a:t> </a:t>
            </a:r>
            <a:r>
              <a:rPr dirty="0" err="1"/>
              <a:t>جمع</a:t>
            </a:r>
            <a:r>
              <a:rPr dirty="0"/>
              <a:t> </a:t>
            </a:r>
            <a:r>
              <a:rPr dirty="0" err="1"/>
              <a:t>البيانات</a:t>
            </a:r>
            <a:r>
              <a:rPr dirty="0"/>
              <a:t> </a:t>
            </a:r>
            <a:r>
              <a:rPr dirty="0" err="1"/>
              <a:t>وتحليلها</a:t>
            </a:r>
            <a:r>
              <a:rPr dirty="0"/>
              <a:t> </a:t>
            </a:r>
            <a:r>
              <a:rPr dirty="0" err="1"/>
              <a:t>وتفسيرها</a:t>
            </a:r>
            <a:r>
              <a:rPr dirty="0"/>
              <a:t> </a:t>
            </a:r>
            <a:r>
              <a:rPr dirty="0" err="1"/>
              <a:t>ونشرها</a:t>
            </a:r>
            <a:r>
              <a:rPr dirty="0"/>
              <a:t>، </a:t>
            </a:r>
            <a:r>
              <a:rPr dirty="0" err="1"/>
              <a:t>واتخاذ</a:t>
            </a:r>
            <a:r>
              <a:rPr dirty="0"/>
              <a:t> </a:t>
            </a:r>
            <a:r>
              <a:rPr dirty="0" err="1"/>
              <a:t>إجراءات</a:t>
            </a:r>
            <a:r>
              <a:rPr dirty="0"/>
              <a:t> </a:t>
            </a:r>
            <a:r>
              <a:rPr dirty="0" err="1"/>
              <a:t>المتابعة</a:t>
            </a:r>
            <a:r>
              <a:rPr dirty="0"/>
              <a:t>.</a:t>
            </a:r>
          </a:p>
          <a:p>
            <a:pPr rtl="1"/>
            <a:r>
              <a:rPr dirty="0"/>
              <a:t> </a:t>
            </a:r>
          </a:p>
          <a:p>
            <a:pPr rtl="1"/>
            <a:r>
              <a:rPr dirty="0" err="1"/>
              <a:t>فلنبدأ</a:t>
            </a:r>
            <a:r>
              <a:rPr dirty="0"/>
              <a:t> </a:t>
            </a:r>
            <a:r>
              <a:rPr dirty="0" err="1"/>
              <a:t>بالنظر</a:t>
            </a:r>
            <a:r>
              <a:rPr dirty="0"/>
              <a:t> </a:t>
            </a:r>
            <a:r>
              <a:rPr dirty="0" err="1"/>
              <a:t>في</a:t>
            </a:r>
            <a:r>
              <a:rPr dirty="0"/>
              <a:t> </a:t>
            </a:r>
            <a:r>
              <a:rPr dirty="0" err="1"/>
              <a:t>جمع</a:t>
            </a:r>
            <a:r>
              <a:rPr dirty="0"/>
              <a:t> </a:t>
            </a:r>
            <a:r>
              <a:rPr dirty="0" err="1"/>
              <a:t>البيانات</a:t>
            </a:r>
            <a:r>
              <a:rPr lang="ar-EG" dirty="0"/>
              <a:t>. </a:t>
            </a:r>
            <a:r>
              <a:rPr dirty="0" err="1"/>
              <a:t>قبل</a:t>
            </a:r>
            <a:r>
              <a:rPr dirty="0"/>
              <a:t> </a:t>
            </a:r>
            <a:r>
              <a:rPr dirty="0" err="1"/>
              <a:t>جمع</a:t>
            </a:r>
            <a:r>
              <a:rPr dirty="0"/>
              <a:t> </a:t>
            </a:r>
            <a:r>
              <a:rPr dirty="0" err="1"/>
              <a:t>البيانات</a:t>
            </a:r>
            <a:r>
              <a:rPr dirty="0"/>
              <a:t>، </a:t>
            </a:r>
            <a:r>
              <a:rPr dirty="0" err="1"/>
              <a:t>يجب</a:t>
            </a:r>
            <a:r>
              <a:rPr dirty="0"/>
              <a:t> </a:t>
            </a:r>
            <a:r>
              <a:rPr dirty="0" err="1"/>
              <a:t>عليك</a:t>
            </a:r>
            <a:r>
              <a:rPr dirty="0"/>
              <a:t> </a:t>
            </a:r>
            <a:r>
              <a:rPr dirty="0" err="1"/>
              <a:t>تحديد</a:t>
            </a:r>
            <a:r>
              <a:rPr dirty="0"/>
              <a:t> </a:t>
            </a:r>
            <a:r>
              <a:rPr dirty="0" err="1"/>
              <a:t>الهدف</a:t>
            </a:r>
            <a:r>
              <a:rPr dirty="0"/>
              <a:t> </a:t>
            </a:r>
            <a:r>
              <a:rPr dirty="0" err="1"/>
              <a:t>الشامل</a:t>
            </a:r>
            <a:r>
              <a:rPr dirty="0"/>
              <a:t> </a:t>
            </a:r>
            <a:r>
              <a:rPr dirty="0" err="1"/>
              <a:t>للنظام</a:t>
            </a:r>
            <a:r>
              <a:rPr dirty="0"/>
              <a:t> </a:t>
            </a:r>
            <a:r>
              <a:rPr dirty="0" err="1"/>
              <a:t>والأغراض</a:t>
            </a:r>
            <a:r>
              <a:rPr dirty="0"/>
              <a:t> </a:t>
            </a:r>
            <a:r>
              <a:rPr dirty="0" err="1"/>
              <a:t>المحددة</a:t>
            </a:r>
            <a:r>
              <a:rPr dirty="0"/>
              <a:t> </a:t>
            </a:r>
            <a:r>
              <a:rPr dirty="0" err="1"/>
              <a:t>التي</a:t>
            </a:r>
            <a:r>
              <a:rPr dirty="0"/>
              <a:t> </a:t>
            </a:r>
            <a:r>
              <a:rPr dirty="0" err="1"/>
              <a:t>قد</a:t>
            </a:r>
            <a:r>
              <a:rPr dirty="0"/>
              <a:t> </a:t>
            </a:r>
            <a:r>
              <a:rPr dirty="0" err="1"/>
              <a:t>تكون</a:t>
            </a:r>
            <a:r>
              <a:rPr dirty="0"/>
              <a:t> </a:t>
            </a:r>
            <a:r>
              <a:rPr dirty="0" err="1"/>
              <a:t>مطلوبة</a:t>
            </a:r>
            <a:r>
              <a:rPr dirty="0"/>
              <a:t> </a:t>
            </a:r>
            <a:r>
              <a:rPr dirty="0" err="1"/>
              <a:t>لتحقيق</a:t>
            </a:r>
            <a:r>
              <a:rPr dirty="0"/>
              <a:t> </a:t>
            </a:r>
            <a:r>
              <a:rPr dirty="0" err="1"/>
              <a:t>ذلك</a:t>
            </a:r>
            <a:r>
              <a:rPr dirty="0"/>
              <a:t> </a:t>
            </a:r>
            <a:r>
              <a:rPr dirty="0" err="1"/>
              <a:t>الهدف</a:t>
            </a:r>
            <a:r>
              <a:rPr dirty="0"/>
              <a:t>.</a:t>
            </a:r>
            <a:br>
              <a:rPr dirty="0"/>
            </a:br>
            <a:endParaRPr dirty="0"/>
          </a:p>
          <a:p>
            <a:pPr rtl="1"/>
            <a:r>
              <a:rPr dirty="0" err="1"/>
              <a:t>قد</a:t>
            </a:r>
            <a:r>
              <a:rPr dirty="0"/>
              <a:t> </a:t>
            </a:r>
            <a:r>
              <a:rPr dirty="0" err="1"/>
              <a:t>تشمل</a:t>
            </a:r>
            <a:r>
              <a:rPr dirty="0"/>
              <a:t> </a:t>
            </a:r>
            <a:r>
              <a:rPr dirty="0" err="1"/>
              <a:t>الأسئلة</a:t>
            </a:r>
            <a:r>
              <a:rPr dirty="0"/>
              <a:t> </a:t>
            </a:r>
            <a:r>
              <a:rPr dirty="0" err="1"/>
              <a:t>التي</a:t>
            </a:r>
            <a:r>
              <a:rPr dirty="0"/>
              <a:t> </a:t>
            </a:r>
            <a:r>
              <a:rPr dirty="0" err="1"/>
              <a:t>يمكن</a:t>
            </a:r>
            <a:r>
              <a:rPr dirty="0"/>
              <a:t> </a:t>
            </a:r>
            <a:r>
              <a:rPr dirty="0" err="1"/>
              <a:t>طرحها</a:t>
            </a:r>
            <a:r>
              <a:rPr dirty="0"/>
              <a:t> </a:t>
            </a:r>
            <a:r>
              <a:rPr dirty="0" err="1"/>
              <a:t>الآتي</a:t>
            </a:r>
            <a:r>
              <a:rPr dirty="0"/>
              <a:t>:</a:t>
            </a:r>
          </a:p>
          <a:p>
            <a:pPr rtl="1"/>
            <a:r>
              <a:rPr dirty="0"/>
              <a:t> </a:t>
            </a:r>
          </a:p>
          <a:p>
            <a:pPr marL="171450" indent="-171450" rtl="1">
              <a:buSzPct val="100000"/>
              <a:buFont typeface="Arial"/>
              <a:buChar char="•"/>
            </a:pPr>
            <a:r>
              <a:rPr dirty="0" err="1"/>
              <a:t>ما</a:t>
            </a:r>
            <a:r>
              <a:rPr dirty="0"/>
              <a:t> </a:t>
            </a:r>
            <a:r>
              <a:rPr dirty="0" err="1"/>
              <a:t>الذي</a:t>
            </a:r>
            <a:r>
              <a:rPr dirty="0"/>
              <a:t> </a:t>
            </a:r>
            <a:r>
              <a:rPr dirty="0" err="1"/>
              <a:t>سنرصده</a:t>
            </a:r>
            <a:r>
              <a:rPr dirty="0"/>
              <a:t>؟</a:t>
            </a:r>
          </a:p>
          <a:p>
            <a:pPr marL="171450" indent="-171450" rtl="1">
              <a:buSzPct val="100000"/>
              <a:buFont typeface="Arial"/>
              <a:buChar char="•"/>
            </a:pPr>
            <a:r>
              <a:rPr dirty="0" err="1"/>
              <a:t>من</a:t>
            </a:r>
            <a:r>
              <a:rPr dirty="0"/>
              <a:t> </a:t>
            </a:r>
            <a:r>
              <a:rPr dirty="0" err="1"/>
              <a:t>سيجمع</a:t>
            </a:r>
            <a:r>
              <a:rPr dirty="0"/>
              <a:t> </a:t>
            </a:r>
            <a:r>
              <a:rPr dirty="0" err="1"/>
              <a:t>البيانات</a:t>
            </a:r>
            <a:r>
              <a:rPr dirty="0"/>
              <a:t>، </a:t>
            </a:r>
            <a:r>
              <a:rPr dirty="0" err="1"/>
              <a:t>وكيف</a:t>
            </a:r>
            <a:r>
              <a:rPr dirty="0"/>
              <a:t> </a:t>
            </a:r>
            <a:r>
              <a:rPr dirty="0" err="1"/>
              <a:t>ستُجمع</a:t>
            </a:r>
            <a:r>
              <a:rPr dirty="0"/>
              <a:t>؟</a:t>
            </a:r>
          </a:p>
          <a:p>
            <a:pPr marL="171450" indent="-171450" rtl="1">
              <a:buSzPct val="100000"/>
              <a:buFont typeface="Arial"/>
              <a:buChar char="•"/>
            </a:pPr>
            <a:r>
              <a:rPr dirty="0" err="1"/>
              <a:t>من</a:t>
            </a:r>
            <a:r>
              <a:rPr dirty="0"/>
              <a:t> </a:t>
            </a:r>
            <a:r>
              <a:rPr dirty="0" err="1"/>
              <a:t>الفئة</a:t>
            </a:r>
            <a:r>
              <a:rPr dirty="0"/>
              <a:t> </a:t>
            </a:r>
            <a:r>
              <a:rPr dirty="0" err="1"/>
              <a:t>السكانية</a:t>
            </a:r>
            <a:r>
              <a:rPr dirty="0"/>
              <a:t> </a:t>
            </a:r>
            <a:r>
              <a:rPr dirty="0" err="1"/>
              <a:t>المستهدفة</a:t>
            </a:r>
            <a:r>
              <a:rPr dirty="0"/>
              <a:t>؟</a:t>
            </a:r>
          </a:p>
          <a:p>
            <a:pPr marL="171450" indent="-171450" rtl="1">
              <a:buSzPct val="100000"/>
              <a:buFont typeface="Arial"/>
              <a:buChar char="•"/>
            </a:pPr>
            <a:r>
              <a:rPr dirty="0" err="1"/>
              <a:t>أين</a:t>
            </a:r>
            <a:r>
              <a:rPr dirty="0"/>
              <a:t> </a:t>
            </a:r>
            <a:r>
              <a:rPr dirty="0" err="1"/>
              <a:t>نُطبق</a:t>
            </a:r>
            <a:r>
              <a:rPr dirty="0"/>
              <a:t> </a:t>
            </a:r>
            <a:r>
              <a:rPr dirty="0" err="1"/>
              <a:t>النظام</a:t>
            </a:r>
            <a:r>
              <a:rPr dirty="0"/>
              <a:t>؟</a:t>
            </a:r>
          </a:p>
          <a:p>
            <a:pPr marL="171450" indent="-171450" rtl="1">
              <a:buSzPct val="100000"/>
              <a:buFont typeface="Arial"/>
              <a:buChar char="•"/>
            </a:pPr>
            <a:r>
              <a:rPr dirty="0" err="1"/>
              <a:t>هل</a:t>
            </a:r>
            <a:r>
              <a:rPr dirty="0"/>
              <a:t> </a:t>
            </a:r>
            <a:r>
              <a:rPr dirty="0" err="1"/>
              <a:t>سيكون</a:t>
            </a:r>
            <a:r>
              <a:rPr dirty="0"/>
              <a:t> </a:t>
            </a:r>
            <a:r>
              <a:rPr dirty="0" err="1"/>
              <a:t>النظام</a:t>
            </a:r>
            <a:r>
              <a:rPr dirty="0"/>
              <a:t> </a:t>
            </a:r>
            <a:r>
              <a:rPr dirty="0" err="1"/>
              <a:t>نشطًا</a:t>
            </a:r>
            <a:r>
              <a:rPr dirty="0"/>
              <a:t> </a:t>
            </a:r>
            <a:r>
              <a:rPr dirty="0" err="1"/>
              <a:t>أم</a:t>
            </a:r>
            <a:r>
              <a:rPr dirty="0"/>
              <a:t> </a:t>
            </a:r>
            <a:r>
              <a:rPr dirty="0" err="1"/>
              <a:t>غير</a:t>
            </a:r>
            <a:r>
              <a:rPr dirty="0"/>
              <a:t> </a:t>
            </a:r>
            <a:r>
              <a:rPr dirty="0" err="1"/>
              <a:t>نشط</a:t>
            </a:r>
            <a:r>
              <a:rPr dirty="0"/>
              <a:t>؟ </a:t>
            </a:r>
          </a:p>
          <a:p>
            <a:pPr marL="171450" indent="-171450" rtl="1">
              <a:buSzPct val="100000"/>
              <a:buFont typeface="Arial"/>
              <a:buChar char="•"/>
            </a:pPr>
            <a:r>
              <a:rPr dirty="0" err="1"/>
              <a:t>كيف</a:t>
            </a:r>
            <a:r>
              <a:rPr dirty="0"/>
              <a:t> </a:t>
            </a:r>
            <a:r>
              <a:rPr dirty="0" err="1"/>
              <a:t>ستُنقل</a:t>
            </a:r>
            <a:r>
              <a:rPr dirty="0"/>
              <a:t> </a:t>
            </a:r>
            <a:r>
              <a:rPr dirty="0" err="1"/>
              <a:t>البيانات</a:t>
            </a:r>
            <a:r>
              <a:rPr dirty="0"/>
              <a:t> </a:t>
            </a:r>
            <a:r>
              <a:rPr dirty="0" err="1"/>
              <a:t>إلى</a:t>
            </a:r>
            <a:r>
              <a:rPr dirty="0"/>
              <a:t> </a:t>
            </a:r>
            <a:r>
              <a:rPr dirty="0" err="1"/>
              <a:t>الشخص</a:t>
            </a:r>
            <a:r>
              <a:rPr dirty="0"/>
              <a:t> </a:t>
            </a:r>
            <a:r>
              <a:rPr dirty="0" err="1"/>
              <a:t>الذي</a:t>
            </a:r>
            <a:r>
              <a:rPr dirty="0"/>
              <a:t> </a:t>
            </a:r>
            <a:r>
              <a:rPr dirty="0" err="1"/>
              <a:t>يُجري</a:t>
            </a:r>
            <a:r>
              <a:rPr dirty="0"/>
              <a:t> </a:t>
            </a:r>
            <a:r>
              <a:rPr dirty="0" err="1"/>
              <a:t>التحليل</a:t>
            </a:r>
            <a:r>
              <a:rPr dirty="0"/>
              <a:t>؟</a:t>
            </a:r>
          </a:p>
          <a:p>
            <a:pPr rtl="1"/>
            <a:r>
              <a:rPr dirty="0"/>
              <a:t> </a:t>
            </a:r>
          </a:p>
          <a:p>
            <a:pPr defTabSz="914349" rtl="1">
              <a:spcBef>
                <a:spcPts val="600"/>
              </a:spcBef>
            </a:pPr>
            <a:endParaRPr dirty="0"/>
          </a:p>
          <a:p>
            <a:pPr rtl="1"/>
            <a:r>
              <a:rPr dirty="0" err="1"/>
              <a:t>المصدر</a:t>
            </a:r>
            <a:r>
              <a:rPr dirty="0"/>
              <a:t>: </a:t>
            </a:r>
            <a:r>
              <a:rPr dirty="0" err="1"/>
              <a:t>البرنامج</a:t>
            </a:r>
            <a:r>
              <a:rPr dirty="0"/>
              <a:t> </a:t>
            </a:r>
            <a:r>
              <a:rPr dirty="0" err="1"/>
              <a:t>الميداني</a:t>
            </a:r>
            <a:r>
              <a:rPr dirty="0"/>
              <a:t> </a:t>
            </a:r>
            <a:r>
              <a:rPr dirty="0" err="1"/>
              <a:t>للتدريب</a:t>
            </a:r>
            <a:r>
              <a:rPr dirty="0"/>
              <a:t> </a:t>
            </a:r>
            <a:r>
              <a:rPr dirty="0" err="1"/>
              <a:t>في</a:t>
            </a:r>
            <a:r>
              <a:rPr dirty="0"/>
              <a:t> </a:t>
            </a:r>
            <a:r>
              <a:rPr dirty="0" err="1"/>
              <a:t>مجال</a:t>
            </a:r>
            <a:r>
              <a:rPr dirty="0"/>
              <a:t> </a:t>
            </a:r>
            <a:r>
              <a:rPr dirty="0" err="1"/>
              <a:t>الوبائيات</a:t>
            </a:r>
            <a:r>
              <a:rPr dirty="0"/>
              <a:t> (FETP)</a:t>
            </a:r>
          </a:p>
        </p:txBody>
      </p:sp>
    </p:spTree>
    <p:extLst>
      <p:ext uri="{BB962C8B-B14F-4D97-AF65-F5344CB8AC3E}">
        <p14:creationId xmlns:p14="http://schemas.microsoft.com/office/powerpoint/2010/main" val="1077724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Shape 44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50" name="Shape 450"/>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endParaRPr dirty="0"/>
          </a:p>
          <a:p>
            <a:pPr rtl="1"/>
            <a:r>
              <a:rPr dirty="0" err="1"/>
              <a:t>كيف</a:t>
            </a:r>
            <a:r>
              <a:rPr dirty="0"/>
              <a:t> </a:t>
            </a:r>
            <a:r>
              <a:rPr dirty="0" err="1"/>
              <a:t>يتغير</a:t>
            </a:r>
            <a:r>
              <a:rPr dirty="0"/>
              <a:t> </a:t>
            </a:r>
            <a:r>
              <a:rPr dirty="0" err="1"/>
              <a:t>ذلك</a:t>
            </a:r>
            <a:r>
              <a:rPr dirty="0"/>
              <a:t> </a:t>
            </a:r>
            <a:r>
              <a:rPr dirty="0" err="1"/>
              <a:t>في</a:t>
            </a:r>
            <a:r>
              <a:rPr dirty="0"/>
              <a:t> </a:t>
            </a:r>
            <a:r>
              <a:rPr dirty="0" err="1"/>
              <a:t>حالة</a:t>
            </a:r>
            <a:r>
              <a:rPr dirty="0"/>
              <a:t> </a:t>
            </a:r>
            <a:r>
              <a:rPr dirty="0" err="1"/>
              <a:t>الطوارئ</a:t>
            </a:r>
            <a:r>
              <a:rPr dirty="0"/>
              <a:t>؟  </a:t>
            </a:r>
            <a:r>
              <a:rPr dirty="0" err="1"/>
              <a:t>أين</a:t>
            </a:r>
            <a:r>
              <a:rPr dirty="0"/>
              <a:t> </a:t>
            </a:r>
            <a:r>
              <a:rPr dirty="0" err="1"/>
              <a:t>يأتي</a:t>
            </a:r>
            <a:r>
              <a:rPr dirty="0"/>
              <a:t> </a:t>
            </a:r>
            <a:r>
              <a:rPr dirty="0" err="1"/>
              <a:t>دور</a:t>
            </a:r>
            <a:r>
              <a:rPr dirty="0"/>
              <a:t> </a:t>
            </a:r>
            <a:r>
              <a:rPr dirty="0" err="1"/>
              <a:t>فِرَق</a:t>
            </a:r>
            <a:r>
              <a:rPr dirty="0"/>
              <a:t> </a:t>
            </a:r>
            <a:r>
              <a:rPr dirty="0" err="1"/>
              <a:t>الاستجابة</a:t>
            </a:r>
            <a:r>
              <a:rPr dirty="0"/>
              <a:t> </a:t>
            </a:r>
            <a:r>
              <a:rPr dirty="0" err="1"/>
              <a:t>السريعة</a:t>
            </a:r>
            <a:r>
              <a:rPr dirty="0"/>
              <a:t>؟</a:t>
            </a:r>
          </a:p>
          <a:p>
            <a:pPr rtl="1"/>
            <a:endParaRPr dirty="0"/>
          </a:p>
          <a:p>
            <a:pPr defTabSz="914349" rtl="1">
              <a:spcBef>
                <a:spcPts val="600"/>
              </a:spcBef>
            </a:pPr>
            <a:endParaRPr dirty="0"/>
          </a:p>
          <a:p>
            <a:pPr rtl="1"/>
            <a:endParaRPr dirty="0"/>
          </a:p>
          <a:p>
            <a:pPr rtl="1"/>
            <a:r>
              <a:rPr dirty="0" err="1"/>
              <a:t>المصدر</a:t>
            </a:r>
            <a:r>
              <a:rPr lang="ar-EG" dirty="0"/>
              <a:t>:</a:t>
            </a:r>
          </a:p>
          <a:p>
            <a:pPr algn="l" rtl="0"/>
            <a:r>
              <a:rPr dirty="0"/>
              <a:t> Adapted from World Health Organization. Dept. of Epidemic and Pandemic Alert and Response. (‎1999)‎. WHO recommended surveillance standards, 2nd ed. Geneva : World Health Organization. </a:t>
            </a:r>
            <a:r>
              <a:rPr lang="ar" u="sng" dirty="0">
                <a:solidFill>
                  <a:srgbClr val="0563C1"/>
                </a:solidFill>
                <a:uFill>
                  <a:solidFill>
                    <a:srgbClr val="0563C1"/>
                  </a:solidFill>
                </a:uFill>
                <a:hlinkClick r:id="rId3"/>
              </a:rPr>
              <a:t>http://www.who.int/iris/handle/10665/65517</a:t>
            </a:r>
          </a:p>
        </p:txBody>
      </p:sp>
    </p:spTree>
    <p:extLst>
      <p:ext uri="{BB962C8B-B14F-4D97-AF65-F5344CB8AC3E}">
        <p14:creationId xmlns:p14="http://schemas.microsoft.com/office/powerpoint/2010/main" val="2592081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 name="Shape 46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61" name="Shape 461"/>
          <p:cNvSpPr>
            <a:spLocks noGrp="1"/>
          </p:cNvSpPr>
          <p:nvPr>
            <p:ph type="body" sz="quarter" idx="1"/>
          </p:nvPr>
        </p:nvSpPr>
        <p:spPr>
          <a:prstGeom prst="rect">
            <a:avLst/>
          </a:prstGeom>
        </p:spPr>
        <p:txBody>
          <a:bodyPr rtlCol="1"/>
          <a:lstStyle/>
          <a:p>
            <a:pPr rtl="1"/>
            <a:r>
              <a:rPr dirty="0" err="1"/>
              <a:t>ضع</a:t>
            </a:r>
            <a:r>
              <a:rPr dirty="0"/>
              <a:t> </a:t>
            </a:r>
            <a:r>
              <a:rPr dirty="0" err="1"/>
              <a:t>في</a:t>
            </a:r>
            <a:r>
              <a:rPr dirty="0"/>
              <a:t> </a:t>
            </a:r>
            <a:r>
              <a:rPr dirty="0" err="1"/>
              <a:t>الاعتبار</a:t>
            </a:r>
            <a:r>
              <a:rPr dirty="0"/>
              <a:t> </a:t>
            </a:r>
            <a:r>
              <a:rPr dirty="0" err="1"/>
              <a:t>الآتي</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الحالات</a:t>
            </a:r>
            <a:r>
              <a:rPr dirty="0"/>
              <a:t> </a:t>
            </a:r>
            <a:r>
              <a:rPr dirty="0" err="1"/>
              <a:t>المبلَّغ</a:t>
            </a:r>
            <a:r>
              <a:rPr dirty="0"/>
              <a:t> </a:t>
            </a:r>
            <a:r>
              <a:rPr dirty="0" err="1"/>
              <a:t>عنها</a:t>
            </a:r>
            <a:r>
              <a:rPr dirty="0"/>
              <a:t> </a:t>
            </a:r>
            <a:r>
              <a:rPr dirty="0" err="1"/>
              <a:t>أكثرَ</a:t>
            </a:r>
            <a:r>
              <a:rPr dirty="0"/>
              <a:t> </a:t>
            </a:r>
            <a:r>
              <a:rPr dirty="0" err="1"/>
              <a:t>من</a:t>
            </a:r>
            <a:r>
              <a:rPr dirty="0"/>
              <a:t> </a:t>
            </a:r>
            <a:r>
              <a:rPr dirty="0" err="1"/>
              <a:t>الحالات</a:t>
            </a:r>
            <a:r>
              <a:rPr dirty="0"/>
              <a:t> </a:t>
            </a:r>
            <a:r>
              <a:rPr dirty="0" err="1"/>
              <a:t>المتوقعة</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هناك</a:t>
            </a:r>
            <a:r>
              <a:rPr dirty="0"/>
              <a:t> </a:t>
            </a:r>
            <a:r>
              <a:rPr dirty="0" err="1"/>
              <a:t>حالات</a:t>
            </a:r>
            <a:r>
              <a:rPr dirty="0"/>
              <a:t> </a:t>
            </a:r>
            <a:r>
              <a:rPr dirty="0" err="1"/>
              <a:t>إصابات</a:t>
            </a:r>
            <a:r>
              <a:rPr dirty="0"/>
              <a:t> </a:t>
            </a:r>
            <a:r>
              <a:rPr dirty="0" err="1"/>
              <a:t>جماعية</a:t>
            </a:r>
            <a:r>
              <a:rPr dirty="0"/>
              <a:t> </a:t>
            </a:r>
            <a:r>
              <a:rPr dirty="0" err="1"/>
              <a:t>من</a:t>
            </a:r>
            <a:r>
              <a:rPr dirty="0"/>
              <a:t> </a:t>
            </a:r>
            <a:r>
              <a:rPr dirty="0" err="1"/>
              <a:t>حيث</a:t>
            </a:r>
            <a:r>
              <a:rPr dirty="0"/>
              <a:t> </a:t>
            </a:r>
            <a:r>
              <a:rPr dirty="0" err="1"/>
              <a:t>الزمان</a:t>
            </a:r>
            <a:r>
              <a:rPr dirty="0"/>
              <a:t>، </a:t>
            </a:r>
            <a:r>
              <a:rPr dirty="0" err="1"/>
              <a:t>والمكان</a:t>
            </a:r>
            <a:r>
              <a:rPr dirty="0"/>
              <a:t>، </a:t>
            </a:r>
            <a:r>
              <a:rPr dirty="0" err="1"/>
              <a:t>والأشخاص</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a:t>
            </a:r>
            <a:r>
              <a:rPr dirty="0"/>
              <a:t> </a:t>
            </a:r>
            <a:r>
              <a:rPr dirty="0" err="1"/>
              <a:t>الحدث</a:t>
            </a:r>
            <a:r>
              <a:rPr dirty="0"/>
              <a:t> </a:t>
            </a:r>
            <a:r>
              <a:rPr dirty="0" err="1"/>
              <a:t>يُثير</a:t>
            </a:r>
            <a:r>
              <a:rPr dirty="0"/>
              <a:t> </a:t>
            </a:r>
            <a:r>
              <a:rPr dirty="0" err="1"/>
              <a:t>قلق</a:t>
            </a:r>
            <a:r>
              <a:rPr dirty="0"/>
              <a:t> </a:t>
            </a:r>
            <a:r>
              <a:rPr dirty="0" err="1"/>
              <a:t>المشاركين</a:t>
            </a:r>
            <a:r>
              <a:rPr dirty="0"/>
              <a:t> </a:t>
            </a:r>
            <a:r>
              <a:rPr dirty="0" err="1"/>
              <a:t>من</a:t>
            </a:r>
            <a:r>
              <a:rPr dirty="0"/>
              <a:t> </a:t>
            </a:r>
            <a:r>
              <a:rPr dirty="0" err="1"/>
              <a:t>العاملين</a:t>
            </a:r>
            <a:r>
              <a:rPr dirty="0"/>
              <a:t> </a:t>
            </a:r>
            <a:r>
              <a:rPr dirty="0" err="1"/>
              <a:t>في</a:t>
            </a:r>
            <a:r>
              <a:rPr dirty="0"/>
              <a:t> </a:t>
            </a:r>
            <a:r>
              <a:rPr dirty="0" err="1"/>
              <a:t>مجال</a:t>
            </a:r>
            <a:r>
              <a:rPr dirty="0"/>
              <a:t> </a:t>
            </a:r>
            <a:r>
              <a:rPr dirty="0" err="1"/>
              <a:t>الرعاية</a:t>
            </a:r>
            <a:r>
              <a:rPr dirty="0"/>
              <a:t> </a:t>
            </a:r>
            <a:r>
              <a:rPr dirty="0" err="1"/>
              <a:t>الصحية</a:t>
            </a:r>
            <a:r>
              <a:rPr dirty="0"/>
              <a:t>، </a:t>
            </a:r>
            <a:r>
              <a:rPr dirty="0" err="1"/>
              <a:t>أو</a:t>
            </a:r>
            <a:r>
              <a:rPr dirty="0"/>
              <a:t> </a:t>
            </a:r>
            <a:r>
              <a:rPr dirty="0" err="1"/>
              <a:t>المدارس</a:t>
            </a:r>
            <a:r>
              <a:rPr dirty="0"/>
              <a:t>، </a:t>
            </a:r>
            <a:r>
              <a:rPr dirty="0" err="1"/>
              <a:t>أو</a:t>
            </a:r>
            <a:r>
              <a:rPr dirty="0"/>
              <a:t> </a:t>
            </a:r>
            <a:r>
              <a:rPr dirty="0" err="1"/>
              <a:t>المؤسسات</a:t>
            </a:r>
            <a:r>
              <a:rPr dirty="0"/>
              <a:t>، </a:t>
            </a:r>
            <a:r>
              <a:rPr dirty="0" err="1"/>
              <a:t>أو</a:t>
            </a:r>
            <a:r>
              <a:rPr dirty="0"/>
              <a:t> </a:t>
            </a:r>
            <a:r>
              <a:rPr dirty="0" err="1"/>
              <a:t>حتى</a:t>
            </a:r>
            <a:r>
              <a:rPr dirty="0"/>
              <a:t> </a:t>
            </a:r>
            <a:r>
              <a:rPr dirty="0" err="1"/>
              <a:t>وسائل</a:t>
            </a:r>
            <a:r>
              <a:rPr dirty="0"/>
              <a:t> </a:t>
            </a:r>
            <a:r>
              <a:rPr dirty="0" err="1"/>
              <a:t>الإعلام</a:t>
            </a:r>
            <a:r>
              <a:rPr lang="ar-EG" dirty="0"/>
              <a:t>.</a:t>
            </a:r>
            <a:endParaRPr dirty="0"/>
          </a:p>
          <a:p>
            <a:pPr marL="171450" indent="-171450" rtl="1">
              <a:buSzPct val="100000"/>
              <a:buFont typeface="Arial"/>
              <a:buChar char="•"/>
            </a:pPr>
            <a:endParaRPr dirty="0"/>
          </a:p>
          <a:p>
            <a:pPr rtl="1"/>
            <a:r>
              <a:rPr dirty="0" err="1"/>
              <a:t>قبل</a:t>
            </a:r>
            <a:r>
              <a:rPr dirty="0"/>
              <a:t> </a:t>
            </a:r>
            <a:r>
              <a:rPr dirty="0" err="1"/>
              <a:t>الإعلان</a:t>
            </a:r>
            <a:r>
              <a:rPr dirty="0"/>
              <a:t> </a:t>
            </a:r>
            <a:r>
              <a:rPr dirty="0" err="1"/>
              <a:t>عن</a:t>
            </a:r>
            <a:r>
              <a:rPr dirty="0"/>
              <a:t> </a:t>
            </a:r>
            <a:r>
              <a:rPr dirty="0" err="1"/>
              <a:t>الفاشية</a:t>
            </a:r>
            <a:r>
              <a:rPr dirty="0"/>
              <a:t>، </a:t>
            </a:r>
            <a:r>
              <a:rPr dirty="0" err="1"/>
              <a:t>انتبه</a:t>
            </a:r>
            <a:r>
              <a:rPr dirty="0"/>
              <a:t> </a:t>
            </a:r>
            <a:r>
              <a:rPr dirty="0" err="1"/>
              <a:t>للأسباب</a:t>
            </a:r>
            <a:r>
              <a:rPr dirty="0"/>
              <a:t> </a:t>
            </a:r>
            <a:r>
              <a:rPr dirty="0" err="1"/>
              <a:t>غير</a:t>
            </a:r>
            <a:r>
              <a:rPr dirty="0"/>
              <a:t> </a:t>
            </a:r>
            <a:r>
              <a:rPr dirty="0" err="1"/>
              <a:t>الحقيقية</a:t>
            </a:r>
            <a:r>
              <a:rPr dirty="0"/>
              <a:t> </a:t>
            </a:r>
            <a:r>
              <a:rPr dirty="0" err="1"/>
              <a:t>وراء</a:t>
            </a:r>
            <a:r>
              <a:rPr dirty="0"/>
              <a:t> </a:t>
            </a:r>
            <a:r>
              <a:rPr dirty="0" err="1"/>
              <a:t>الزيادات</a:t>
            </a:r>
            <a:r>
              <a:rPr dirty="0"/>
              <a:t> </a:t>
            </a:r>
            <a:r>
              <a:rPr dirty="0" err="1"/>
              <a:t>أو</a:t>
            </a:r>
            <a:r>
              <a:rPr dirty="0"/>
              <a:t> </a:t>
            </a:r>
            <a:r>
              <a:rPr dirty="0" err="1"/>
              <a:t>الانخفاضات</a:t>
            </a:r>
            <a:r>
              <a:rPr dirty="0"/>
              <a:t> </a:t>
            </a:r>
            <a:r>
              <a:rPr dirty="0" err="1"/>
              <a:t>في</a:t>
            </a:r>
            <a:r>
              <a:rPr dirty="0"/>
              <a:t> </a:t>
            </a:r>
            <a:r>
              <a:rPr dirty="0" err="1"/>
              <a:t>أعداد</a:t>
            </a:r>
            <a:r>
              <a:rPr dirty="0"/>
              <a:t> </a:t>
            </a:r>
            <a:r>
              <a:rPr dirty="0" err="1"/>
              <a:t>الحالات</a:t>
            </a:r>
            <a:r>
              <a:rPr dirty="0"/>
              <a:t> </a:t>
            </a:r>
            <a:r>
              <a:rPr dirty="0" err="1"/>
              <a:t>المُبلغ</a:t>
            </a:r>
            <a:r>
              <a:rPr dirty="0"/>
              <a:t> </a:t>
            </a:r>
            <a:r>
              <a:rPr dirty="0" err="1"/>
              <a:t>عنها</a:t>
            </a:r>
            <a:r>
              <a:rPr dirty="0"/>
              <a:t>، </a:t>
            </a:r>
            <a:r>
              <a:rPr dirty="0" err="1"/>
              <a:t>والتي</a:t>
            </a:r>
            <a:r>
              <a:rPr dirty="0"/>
              <a:t> </a:t>
            </a:r>
            <a:r>
              <a:rPr dirty="0" err="1"/>
              <a:t>تشمل</a:t>
            </a:r>
            <a:r>
              <a:rPr dirty="0"/>
              <a:t> </a:t>
            </a:r>
            <a:r>
              <a:rPr dirty="0" err="1"/>
              <a:t>من</a:t>
            </a:r>
            <a:r>
              <a:rPr dirty="0"/>
              <a:t> </a:t>
            </a:r>
            <a:r>
              <a:rPr dirty="0" err="1"/>
              <a:t>بين</a:t>
            </a:r>
            <a:r>
              <a:rPr dirty="0"/>
              <a:t> </a:t>
            </a:r>
            <a:r>
              <a:rPr dirty="0" err="1"/>
              <a:t>أمورٍ</a:t>
            </a:r>
            <a:r>
              <a:rPr dirty="0"/>
              <a:t> </a:t>
            </a:r>
            <a:r>
              <a:rPr dirty="0" err="1"/>
              <a:t>أخرى</a:t>
            </a:r>
            <a:r>
              <a:rPr dirty="0"/>
              <a:t> </a:t>
            </a:r>
            <a:r>
              <a:rPr dirty="0" err="1"/>
              <a:t>التغيُّرات</a:t>
            </a:r>
            <a:r>
              <a:rPr dirty="0"/>
              <a:t> </a:t>
            </a:r>
            <a:r>
              <a:rPr dirty="0" err="1"/>
              <a:t>في</a:t>
            </a:r>
            <a:r>
              <a:rPr dirty="0"/>
              <a:t> </a:t>
            </a:r>
            <a:r>
              <a:rPr dirty="0" err="1"/>
              <a:t>ممارسات</a:t>
            </a:r>
            <a:r>
              <a:rPr dirty="0"/>
              <a:t> </a:t>
            </a:r>
            <a:r>
              <a:rPr dirty="0" err="1"/>
              <a:t>التبليغ</a:t>
            </a:r>
            <a:r>
              <a:rPr dirty="0"/>
              <a:t> </a:t>
            </a:r>
            <a:r>
              <a:rPr dirty="0" err="1"/>
              <a:t>المحلية</a:t>
            </a:r>
            <a:r>
              <a:rPr dirty="0"/>
              <a:t>، </a:t>
            </a:r>
            <a:r>
              <a:rPr dirty="0" err="1"/>
              <a:t>وزيادة</a:t>
            </a:r>
            <a:r>
              <a:rPr dirty="0"/>
              <a:t> </a:t>
            </a:r>
            <a:r>
              <a:rPr dirty="0" err="1"/>
              <a:t>الاهتمام</a:t>
            </a:r>
            <a:r>
              <a:rPr dirty="0"/>
              <a:t>، </a:t>
            </a:r>
            <a:r>
              <a:rPr dirty="0" err="1"/>
              <a:t>وتعيين</a:t>
            </a:r>
            <a:r>
              <a:rPr dirty="0"/>
              <a:t> </a:t>
            </a:r>
            <a:r>
              <a:rPr dirty="0" err="1"/>
              <a:t>عاملين</a:t>
            </a:r>
            <a:r>
              <a:rPr dirty="0"/>
              <a:t> </a:t>
            </a:r>
            <a:r>
              <a:rPr dirty="0" err="1"/>
              <a:t>صحيين</a:t>
            </a:r>
            <a:r>
              <a:rPr dirty="0"/>
              <a:t> </a:t>
            </a:r>
            <a:r>
              <a:rPr dirty="0" err="1"/>
              <a:t>جُدد</a:t>
            </a:r>
            <a:r>
              <a:rPr lang="ar-EG" dirty="0"/>
              <a:t>/ إ</a:t>
            </a:r>
            <a:r>
              <a:rPr dirty="0" err="1"/>
              <a:t>نشاء</a:t>
            </a:r>
            <a:r>
              <a:rPr dirty="0"/>
              <a:t> </a:t>
            </a:r>
            <a:r>
              <a:rPr dirty="0" err="1"/>
              <a:t>عيادات</a:t>
            </a:r>
            <a:r>
              <a:rPr dirty="0"/>
              <a:t> </a:t>
            </a:r>
            <a:r>
              <a:rPr dirty="0" err="1"/>
              <a:t>صحية</a:t>
            </a:r>
            <a:r>
              <a:rPr dirty="0"/>
              <a:t> </a:t>
            </a:r>
            <a:r>
              <a:rPr dirty="0" err="1"/>
              <a:t>جديدة</a:t>
            </a:r>
            <a:r>
              <a:rPr dirty="0"/>
              <a:t>.</a:t>
            </a:r>
          </a:p>
          <a:p>
            <a:pPr rtl="1"/>
            <a:endParaRPr dirty="0"/>
          </a:p>
        </p:txBody>
      </p:sp>
    </p:spTree>
    <p:extLst>
      <p:ext uri="{BB962C8B-B14F-4D97-AF65-F5344CB8AC3E}">
        <p14:creationId xmlns:p14="http://schemas.microsoft.com/office/powerpoint/2010/main" val="3753580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Shape 47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75" name="Shape 475"/>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هل</a:t>
            </a:r>
            <a:r>
              <a:rPr dirty="0"/>
              <a:t> </a:t>
            </a:r>
            <a:r>
              <a:rPr dirty="0" err="1"/>
              <a:t>يُعَد</a:t>
            </a:r>
            <a:r>
              <a:rPr dirty="0"/>
              <a:t> </a:t>
            </a:r>
            <a:r>
              <a:rPr dirty="0" err="1"/>
              <a:t>هذا</a:t>
            </a:r>
            <a:r>
              <a:rPr dirty="0"/>
              <a:t> </a:t>
            </a:r>
            <a:r>
              <a:rPr dirty="0" err="1"/>
              <a:t>الحدث</a:t>
            </a:r>
            <a:r>
              <a:rPr dirty="0"/>
              <a:t> </a:t>
            </a:r>
            <a:r>
              <a:rPr dirty="0" err="1"/>
              <a:t>فاشيةً</a:t>
            </a:r>
            <a:r>
              <a:rPr dirty="0"/>
              <a:t>؟</a:t>
            </a:r>
          </a:p>
          <a:p>
            <a:pPr rtl="1"/>
            <a:endParaRPr dirty="0"/>
          </a:p>
          <a:p>
            <a:pPr rtl="1"/>
            <a:r>
              <a:rPr dirty="0" err="1"/>
              <a:t>ضع</a:t>
            </a:r>
            <a:r>
              <a:rPr dirty="0"/>
              <a:t> </a:t>
            </a:r>
            <a:r>
              <a:rPr dirty="0" err="1"/>
              <a:t>في</a:t>
            </a:r>
            <a:r>
              <a:rPr dirty="0"/>
              <a:t> </a:t>
            </a:r>
            <a:r>
              <a:rPr dirty="0" err="1"/>
              <a:t>الاعتبار</a:t>
            </a:r>
            <a:r>
              <a:rPr dirty="0"/>
              <a:t> </a:t>
            </a:r>
            <a:r>
              <a:rPr dirty="0" err="1"/>
              <a:t>الآتي</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الحالات</a:t>
            </a:r>
            <a:r>
              <a:rPr dirty="0"/>
              <a:t> </a:t>
            </a:r>
            <a:r>
              <a:rPr dirty="0" err="1"/>
              <a:t>المبلَّغ</a:t>
            </a:r>
            <a:r>
              <a:rPr dirty="0"/>
              <a:t> </a:t>
            </a:r>
            <a:r>
              <a:rPr dirty="0" err="1"/>
              <a:t>عنها</a:t>
            </a:r>
            <a:r>
              <a:rPr dirty="0"/>
              <a:t> </a:t>
            </a:r>
            <a:r>
              <a:rPr dirty="0" err="1"/>
              <a:t>أكثرَ</a:t>
            </a:r>
            <a:r>
              <a:rPr dirty="0"/>
              <a:t> </a:t>
            </a:r>
            <a:r>
              <a:rPr dirty="0" err="1"/>
              <a:t>من</a:t>
            </a:r>
            <a:r>
              <a:rPr dirty="0"/>
              <a:t> </a:t>
            </a:r>
            <a:r>
              <a:rPr dirty="0" err="1"/>
              <a:t>الحالات</a:t>
            </a:r>
            <a:r>
              <a:rPr dirty="0"/>
              <a:t> </a:t>
            </a:r>
            <a:r>
              <a:rPr dirty="0" err="1"/>
              <a:t>المتوقعة</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هناك</a:t>
            </a:r>
            <a:r>
              <a:rPr dirty="0"/>
              <a:t> </a:t>
            </a:r>
            <a:r>
              <a:rPr dirty="0" err="1"/>
              <a:t>حالات</a:t>
            </a:r>
            <a:r>
              <a:rPr dirty="0"/>
              <a:t> </a:t>
            </a:r>
            <a:r>
              <a:rPr dirty="0" err="1"/>
              <a:t>إصابات</a:t>
            </a:r>
            <a:r>
              <a:rPr dirty="0"/>
              <a:t> </a:t>
            </a:r>
            <a:r>
              <a:rPr dirty="0" err="1"/>
              <a:t>جماعية</a:t>
            </a:r>
            <a:r>
              <a:rPr dirty="0"/>
              <a:t> </a:t>
            </a:r>
            <a:r>
              <a:rPr dirty="0" err="1"/>
              <a:t>من</a:t>
            </a:r>
            <a:r>
              <a:rPr dirty="0"/>
              <a:t> </a:t>
            </a:r>
            <a:r>
              <a:rPr dirty="0" err="1"/>
              <a:t>حيث</a:t>
            </a:r>
            <a:r>
              <a:rPr dirty="0"/>
              <a:t> </a:t>
            </a:r>
            <a:r>
              <a:rPr dirty="0" err="1"/>
              <a:t>الزمان</a:t>
            </a:r>
            <a:r>
              <a:rPr dirty="0"/>
              <a:t>، </a:t>
            </a:r>
            <a:r>
              <a:rPr dirty="0" err="1"/>
              <a:t>والمكان</a:t>
            </a:r>
            <a:r>
              <a:rPr dirty="0"/>
              <a:t>، </a:t>
            </a:r>
            <a:r>
              <a:rPr dirty="0" err="1"/>
              <a:t>والأشخاص</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a:t>
            </a:r>
            <a:r>
              <a:rPr dirty="0"/>
              <a:t> </a:t>
            </a:r>
            <a:r>
              <a:rPr dirty="0" err="1"/>
              <a:t>الحدث</a:t>
            </a:r>
            <a:r>
              <a:rPr dirty="0"/>
              <a:t> </a:t>
            </a:r>
            <a:r>
              <a:rPr dirty="0" err="1"/>
              <a:t>يُثير</a:t>
            </a:r>
            <a:r>
              <a:rPr dirty="0"/>
              <a:t> </a:t>
            </a:r>
            <a:r>
              <a:rPr dirty="0" err="1"/>
              <a:t>قلق</a:t>
            </a:r>
            <a:r>
              <a:rPr dirty="0"/>
              <a:t> </a:t>
            </a:r>
            <a:r>
              <a:rPr dirty="0" err="1"/>
              <a:t>المشاركين</a:t>
            </a:r>
            <a:r>
              <a:rPr dirty="0"/>
              <a:t> </a:t>
            </a:r>
            <a:r>
              <a:rPr dirty="0" err="1"/>
              <a:t>من</a:t>
            </a:r>
            <a:r>
              <a:rPr dirty="0"/>
              <a:t> </a:t>
            </a:r>
            <a:r>
              <a:rPr dirty="0" err="1"/>
              <a:t>العاملين</a:t>
            </a:r>
            <a:r>
              <a:rPr dirty="0"/>
              <a:t> </a:t>
            </a:r>
            <a:r>
              <a:rPr dirty="0" err="1"/>
              <a:t>في</a:t>
            </a:r>
            <a:r>
              <a:rPr dirty="0"/>
              <a:t> </a:t>
            </a:r>
            <a:r>
              <a:rPr dirty="0" err="1"/>
              <a:t>مجال</a:t>
            </a:r>
            <a:r>
              <a:rPr dirty="0"/>
              <a:t> </a:t>
            </a:r>
            <a:r>
              <a:rPr dirty="0" err="1"/>
              <a:t>الرعاية</a:t>
            </a:r>
            <a:r>
              <a:rPr dirty="0"/>
              <a:t> </a:t>
            </a:r>
            <a:r>
              <a:rPr dirty="0" err="1"/>
              <a:t>الصحية</a:t>
            </a:r>
            <a:r>
              <a:rPr dirty="0"/>
              <a:t>، </a:t>
            </a:r>
            <a:r>
              <a:rPr dirty="0" err="1"/>
              <a:t>أو</a:t>
            </a:r>
            <a:r>
              <a:rPr dirty="0"/>
              <a:t> </a:t>
            </a:r>
            <a:r>
              <a:rPr dirty="0" err="1"/>
              <a:t>المدارس</a:t>
            </a:r>
            <a:r>
              <a:rPr dirty="0"/>
              <a:t>، </a:t>
            </a:r>
            <a:r>
              <a:rPr dirty="0" err="1"/>
              <a:t>أو</a:t>
            </a:r>
            <a:r>
              <a:rPr dirty="0"/>
              <a:t> </a:t>
            </a:r>
            <a:r>
              <a:rPr dirty="0" err="1"/>
              <a:t>المؤسسات</a:t>
            </a:r>
            <a:r>
              <a:rPr dirty="0"/>
              <a:t>، </a:t>
            </a:r>
            <a:r>
              <a:rPr dirty="0" err="1"/>
              <a:t>أو</a:t>
            </a:r>
            <a:r>
              <a:rPr dirty="0"/>
              <a:t> </a:t>
            </a:r>
            <a:r>
              <a:rPr dirty="0" err="1"/>
              <a:t>حتى</a:t>
            </a:r>
            <a:r>
              <a:rPr dirty="0"/>
              <a:t> </a:t>
            </a:r>
            <a:r>
              <a:rPr dirty="0" err="1"/>
              <a:t>وسائل</a:t>
            </a:r>
            <a:r>
              <a:rPr dirty="0"/>
              <a:t> </a:t>
            </a:r>
            <a:r>
              <a:rPr dirty="0" err="1"/>
              <a:t>الإعلام</a:t>
            </a:r>
            <a:r>
              <a:rPr lang="ar-EG" dirty="0"/>
              <a:t>.</a:t>
            </a:r>
            <a:endParaRPr dirty="0"/>
          </a:p>
          <a:p>
            <a:pPr marL="171450" indent="-171450" rtl="1">
              <a:buSzPct val="100000"/>
              <a:buFont typeface="Arial"/>
              <a:buChar char="•"/>
            </a:pPr>
            <a:endParaRPr dirty="0"/>
          </a:p>
          <a:p>
            <a:pPr rtl="1"/>
            <a:r>
              <a:rPr dirty="0" err="1"/>
              <a:t>قبل</a:t>
            </a:r>
            <a:r>
              <a:rPr dirty="0"/>
              <a:t> </a:t>
            </a:r>
            <a:r>
              <a:rPr dirty="0" err="1"/>
              <a:t>الإعلان</a:t>
            </a:r>
            <a:r>
              <a:rPr dirty="0"/>
              <a:t> </a:t>
            </a:r>
            <a:r>
              <a:rPr dirty="0" err="1"/>
              <a:t>عن</a:t>
            </a:r>
            <a:r>
              <a:rPr dirty="0"/>
              <a:t> </a:t>
            </a:r>
            <a:r>
              <a:rPr dirty="0" err="1"/>
              <a:t>الفاشية</a:t>
            </a:r>
            <a:r>
              <a:rPr dirty="0"/>
              <a:t>، </a:t>
            </a:r>
            <a:r>
              <a:rPr dirty="0" err="1"/>
              <a:t>انتبه</a:t>
            </a:r>
            <a:r>
              <a:rPr dirty="0"/>
              <a:t> </a:t>
            </a:r>
            <a:r>
              <a:rPr dirty="0" err="1"/>
              <a:t>للأسباب</a:t>
            </a:r>
            <a:r>
              <a:rPr dirty="0"/>
              <a:t> </a:t>
            </a:r>
            <a:r>
              <a:rPr dirty="0" err="1"/>
              <a:t>غير</a:t>
            </a:r>
            <a:r>
              <a:rPr dirty="0"/>
              <a:t> </a:t>
            </a:r>
            <a:r>
              <a:rPr dirty="0" err="1"/>
              <a:t>الحقيقية</a:t>
            </a:r>
            <a:r>
              <a:rPr dirty="0"/>
              <a:t> </a:t>
            </a:r>
            <a:r>
              <a:rPr dirty="0" err="1"/>
              <a:t>وراء</a:t>
            </a:r>
            <a:r>
              <a:rPr dirty="0"/>
              <a:t> </a:t>
            </a:r>
            <a:r>
              <a:rPr dirty="0" err="1"/>
              <a:t>الزيادات</a:t>
            </a:r>
            <a:r>
              <a:rPr dirty="0"/>
              <a:t> </a:t>
            </a:r>
            <a:r>
              <a:rPr dirty="0" err="1"/>
              <a:t>أو</a:t>
            </a:r>
            <a:r>
              <a:rPr dirty="0"/>
              <a:t> </a:t>
            </a:r>
            <a:r>
              <a:rPr dirty="0" err="1"/>
              <a:t>الانخفاضات</a:t>
            </a:r>
            <a:r>
              <a:rPr dirty="0"/>
              <a:t> </a:t>
            </a:r>
            <a:r>
              <a:rPr dirty="0" err="1"/>
              <a:t>في</a:t>
            </a:r>
            <a:r>
              <a:rPr dirty="0"/>
              <a:t> </a:t>
            </a:r>
            <a:r>
              <a:rPr dirty="0" err="1"/>
              <a:t>أعداد</a:t>
            </a:r>
            <a:r>
              <a:rPr dirty="0"/>
              <a:t> </a:t>
            </a:r>
            <a:r>
              <a:rPr dirty="0" err="1"/>
              <a:t>الحالات</a:t>
            </a:r>
            <a:r>
              <a:rPr dirty="0"/>
              <a:t> </a:t>
            </a:r>
            <a:r>
              <a:rPr dirty="0" err="1"/>
              <a:t>المُبلغ</a:t>
            </a:r>
            <a:r>
              <a:rPr dirty="0"/>
              <a:t> </a:t>
            </a:r>
            <a:r>
              <a:rPr dirty="0" err="1"/>
              <a:t>عنها</a:t>
            </a:r>
            <a:r>
              <a:rPr dirty="0"/>
              <a:t>، </a:t>
            </a:r>
            <a:r>
              <a:rPr dirty="0" err="1"/>
              <a:t>والتي</a:t>
            </a:r>
            <a:r>
              <a:rPr dirty="0"/>
              <a:t> </a:t>
            </a:r>
            <a:r>
              <a:rPr dirty="0" err="1"/>
              <a:t>تشمل</a:t>
            </a:r>
            <a:r>
              <a:rPr dirty="0"/>
              <a:t> </a:t>
            </a:r>
            <a:r>
              <a:rPr dirty="0" err="1"/>
              <a:t>من</a:t>
            </a:r>
            <a:r>
              <a:rPr dirty="0"/>
              <a:t> </a:t>
            </a:r>
            <a:r>
              <a:rPr dirty="0" err="1"/>
              <a:t>بين</a:t>
            </a:r>
            <a:r>
              <a:rPr dirty="0"/>
              <a:t> </a:t>
            </a:r>
            <a:r>
              <a:rPr dirty="0" err="1"/>
              <a:t>أمورٍ</a:t>
            </a:r>
            <a:r>
              <a:rPr dirty="0"/>
              <a:t> </a:t>
            </a:r>
            <a:r>
              <a:rPr dirty="0" err="1"/>
              <a:t>أخرى</a:t>
            </a:r>
            <a:r>
              <a:rPr dirty="0"/>
              <a:t> </a:t>
            </a:r>
            <a:r>
              <a:rPr dirty="0" err="1"/>
              <a:t>التغيُّرات</a:t>
            </a:r>
            <a:r>
              <a:rPr dirty="0"/>
              <a:t> </a:t>
            </a:r>
            <a:r>
              <a:rPr dirty="0" err="1"/>
              <a:t>في</a:t>
            </a:r>
            <a:r>
              <a:rPr dirty="0"/>
              <a:t> </a:t>
            </a:r>
            <a:r>
              <a:rPr dirty="0" err="1"/>
              <a:t>ممارسات</a:t>
            </a:r>
            <a:r>
              <a:rPr dirty="0"/>
              <a:t> </a:t>
            </a:r>
            <a:r>
              <a:rPr dirty="0" err="1"/>
              <a:t>التبليغ</a:t>
            </a:r>
            <a:r>
              <a:rPr dirty="0"/>
              <a:t> </a:t>
            </a:r>
            <a:r>
              <a:rPr dirty="0" err="1"/>
              <a:t>المحلية</a:t>
            </a:r>
            <a:r>
              <a:rPr dirty="0"/>
              <a:t>، </a:t>
            </a:r>
            <a:r>
              <a:rPr dirty="0" err="1"/>
              <a:t>وزيادة</a:t>
            </a:r>
            <a:r>
              <a:rPr dirty="0"/>
              <a:t> </a:t>
            </a:r>
            <a:r>
              <a:rPr dirty="0" err="1"/>
              <a:t>الاهتمام</a:t>
            </a:r>
            <a:r>
              <a:rPr dirty="0"/>
              <a:t>، </a:t>
            </a:r>
            <a:r>
              <a:rPr dirty="0" err="1"/>
              <a:t>وتعيين</a:t>
            </a:r>
            <a:r>
              <a:rPr dirty="0"/>
              <a:t> </a:t>
            </a:r>
            <a:r>
              <a:rPr dirty="0" err="1"/>
              <a:t>عاملين</a:t>
            </a:r>
            <a:r>
              <a:rPr dirty="0"/>
              <a:t> </a:t>
            </a:r>
            <a:r>
              <a:rPr dirty="0" err="1"/>
              <a:t>صحيين</a:t>
            </a:r>
            <a:r>
              <a:rPr dirty="0"/>
              <a:t> </a:t>
            </a:r>
            <a:r>
              <a:rPr dirty="0" err="1"/>
              <a:t>جُدد</a:t>
            </a:r>
            <a:r>
              <a:rPr lang="ar-EG" dirty="0"/>
              <a:t>/ </a:t>
            </a:r>
            <a:r>
              <a:rPr dirty="0" err="1"/>
              <a:t>إنشاء</a:t>
            </a:r>
            <a:r>
              <a:rPr dirty="0"/>
              <a:t> </a:t>
            </a:r>
            <a:r>
              <a:rPr dirty="0" err="1"/>
              <a:t>عيادات</a:t>
            </a:r>
            <a:r>
              <a:rPr dirty="0"/>
              <a:t> </a:t>
            </a:r>
            <a:r>
              <a:rPr dirty="0" err="1"/>
              <a:t>صحية</a:t>
            </a:r>
            <a:r>
              <a:rPr dirty="0"/>
              <a:t> </a:t>
            </a:r>
            <a:r>
              <a:rPr dirty="0" err="1"/>
              <a:t>جديدة</a:t>
            </a:r>
            <a:r>
              <a:rPr dirty="0"/>
              <a:t>.</a:t>
            </a:r>
          </a:p>
          <a:p>
            <a:pPr rtl="1"/>
            <a:endParaRPr dirty="0"/>
          </a:p>
        </p:txBody>
      </p:sp>
    </p:spTree>
    <p:extLst>
      <p:ext uri="{BB962C8B-B14F-4D97-AF65-F5344CB8AC3E}">
        <p14:creationId xmlns:p14="http://schemas.microsoft.com/office/powerpoint/2010/main" val="15617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 name="Shape 50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02" name="Shape 502"/>
          <p:cNvSpPr>
            <a:spLocks noGrp="1"/>
          </p:cNvSpPr>
          <p:nvPr>
            <p:ph type="body" sz="quarter" idx="1"/>
          </p:nvPr>
        </p:nvSpPr>
        <p:spPr>
          <a:prstGeom prst="rect">
            <a:avLst/>
          </a:prstGeom>
        </p:spPr>
        <p:txBody>
          <a:bodyPr rtlCol="1"/>
          <a:lstStyle/>
          <a:p>
            <a:pPr rtl="1"/>
            <a:r>
              <a:rPr dirty="0" err="1"/>
              <a:t>ضع</a:t>
            </a:r>
            <a:r>
              <a:rPr dirty="0"/>
              <a:t> </a:t>
            </a:r>
            <a:r>
              <a:rPr dirty="0" err="1"/>
              <a:t>في</a:t>
            </a:r>
            <a:r>
              <a:rPr dirty="0"/>
              <a:t> </a:t>
            </a:r>
            <a:r>
              <a:rPr dirty="0" err="1"/>
              <a:t>الاعتبار</a:t>
            </a:r>
            <a:r>
              <a:rPr dirty="0"/>
              <a:t> </a:t>
            </a:r>
            <a:r>
              <a:rPr dirty="0" err="1"/>
              <a:t>الآتي</a:t>
            </a:r>
            <a:r>
              <a:rPr dirty="0"/>
              <a:t>:</a:t>
            </a:r>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الحالات</a:t>
            </a:r>
            <a:r>
              <a:rPr dirty="0"/>
              <a:t> </a:t>
            </a:r>
            <a:r>
              <a:rPr dirty="0" err="1"/>
              <a:t>المبلَّغ</a:t>
            </a:r>
            <a:r>
              <a:rPr dirty="0"/>
              <a:t> </a:t>
            </a:r>
            <a:r>
              <a:rPr dirty="0" err="1"/>
              <a:t>عنها</a:t>
            </a:r>
            <a:r>
              <a:rPr dirty="0"/>
              <a:t> </a:t>
            </a:r>
            <a:r>
              <a:rPr dirty="0" err="1"/>
              <a:t>أكثرَ</a:t>
            </a:r>
            <a:r>
              <a:rPr dirty="0"/>
              <a:t> </a:t>
            </a:r>
            <a:r>
              <a:rPr dirty="0" err="1"/>
              <a:t>من</a:t>
            </a:r>
            <a:r>
              <a:rPr dirty="0"/>
              <a:t> </a:t>
            </a:r>
            <a:r>
              <a:rPr dirty="0" err="1"/>
              <a:t>الحالات</a:t>
            </a:r>
            <a:r>
              <a:rPr dirty="0"/>
              <a:t> </a:t>
            </a:r>
            <a:r>
              <a:rPr dirty="0" err="1"/>
              <a:t>المتوقعة</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هناك</a:t>
            </a:r>
            <a:r>
              <a:rPr dirty="0"/>
              <a:t> </a:t>
            </a:r>
            <a:r>
              <a:rPr dirty="0" err="1"/>
              <a:t>حالات</a:t>
            </a:r>
            <a:r>
              <a:rPr dirty="0"/>
              <a:t> </a:t>
            </a:r>
            <a:r>
              <a:rPr dirty="0" err="1"/>
              <a:t>إصابات</a:t>
            </a:r>
            <a:r>
              <a:rPr dirty="0"/>
              <a:t> </a:t>
            </a:r>
            <a:r>
              <a:rPr dirty="0" err="1"/>
              <a:t>جماعية</a:t>
            </a:r>
            <a:r>
              <a:rPr dirty="0"/>
              <a:t> </a:t>
            </a:r>
            <a:r>
              <a:rPr dirty="0" err="1"/>
              <a:t>من</a:t>
            </a:r>
            <a:r>
              <a:rPr dirty="0"/>
              <a:t> </a:t>
            </a:r>
            <a:r>
              <a:rPr dirty="0" err="1"/>
              <a:t>حيث</a:t>
            </a:r>
            <a:r>
              <a:rPr dirty="0"/>
              <a:t> </a:t>
            </a:r>
            <a:r>
              <a:rPr dirty="0" err="1"/>
              <a:t>الزمان</a:t>
            </a:r>
            <a:r>
              <a:rPr dirty="0"/>
              <a:t>، </a:t>
            </a:r>
            <a:r>
              <a:rPr dirty="0" err="1"/>
              <a:t>والمكان</a:t>
            </a:r>
            <a:r>
              <a:rPr dirty="0"/>
              <a:t>، </a:t>
            </a:r>
            <a:r>
              <a:rPr dirty="0" err="1"/>
              <a:t>والأشخاص</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a:t>
            </a:r>
            <a:r>
              <a:rPr dirty="0"/>
              <a:t> </a:t>
            </a:r>
            <a:r>
              <a:rPr dirty="0" err="1"/>
              <a:t>الحدث</a:t>
            </a:r>
            <a:r>
              <a:rPr dirty="0"/>
              <a:t> </a:t>
            </a:r>
            <a:r>
              <a:rPr dirty="0" err="1"/>
              <a:t>يُثير</a:t>
            </a:r>
            <a:r>
              <a:rPr dirty="0"/>
              <a:t> </a:t>
            </a:r>
            <a:r>
              <a:rPr dirty="0" err="1"/>
              <a:t>قلق</a:t>
            </a:r>
            <a:r>
              <a:rPr dirty="0"/>
              <a:t> </a:t>
            </a:r>
            <a:r>
              <a:rPr dirty="0" err="1"/>
              <a:t>المشاركين</a:t>
            </a:r>
            <a:r>
              <a:rPr dirty="0"/>
              <a:t> </a:t>
            </a:r>
            <a:r>
              <a:rPr dirty="0" err="1"/>
              <a:t>من</a:t>
            </a:r>
            <a:r>
              <a:rPr dirty="0"/>
              <a:t> </a:t>
            </a:r>
            <a:r>
              <a:rPr dirty="0" err="1"/>
              <a:t>العاملين</a:t>
            </a:r>
            <a:r>
              <a:rPr dirty="0"/>
              <a:t> </a:t>
            </a:r>
            <a:r>
              <a:rPr dirty="0" err="1"/>
              <a:t>في</a:t>
            </a:r>
            <a:r>
              <a:rPr dirty="0"/>
              <a:t> </a:t>
            </a:r>
            <a:r>
              <a:rPr dirty="0" err="1"/>
              <a:t>مجال</a:t>
            </a:r>
            <a:r>
              <a:rPr dirty="0"/>
              <a:t> </a:t>
            </a:r>
            <a:r>
              <a:rPr dirty="0" err="1"/>
              <a:t>الرعاية</a:t>
            </a:r>
            <a:r>
              <a:rPr dirty="0"/>
              <a:t> </a:t>
            </a:r>
            <a:r>
              <a:rPr dirty="0" err="1"/>
              <a:t>الصحية</a:t>
            </a:r>
            <a:r>
              <a:rPr dirty="0"/>
              <a:t>، </a:t>
            </a:r>
            <a:r>
              <a:rPr dirty="0" err="1"/>
              <a:t>أو</a:t>
            </a:r>
            <a:r>
              <a:rPr dirty="0"/>
              <a:t> </a:t>
            </a:r>
            <a:r>
              <a:rPr dirty="0" err="1"/>
              <a:t>المدارس</a:t>
            </a:r>
            <a:r>
              <a:rPr dirty="0"/>
              <a:t>، </a:t>
            </a:r>
            <a:r>
              <a:rPr dirty="0" err="1"/>
              <a:t>أو</a:t>
            </a:r>
            <a:r>
              <a:rPr dirty="0"/>
              <a:t> </a:t>
            </a:r>
            <a:r>
              <a:rPr dirty="0" err="1"/>
              <a:t>المؤسسات</a:t>
            </a:r>
            <a:r>
              <a:rPr dirty="0"/>
              <a:t>، </a:t>
            </a:r>
            <a:r>
              <a:rPr dirty="0" err="1"/>
              <a:t>أو</a:t>
            </a:r>
            <a:r>
              <a:rPr dirty="0"/>
              <a:t> </a:t>
            </a:r>
            <a:r>
              <a:rPr dirty="0" err="1"/>
              <a:t>حتى</a:t>
            </a:r>
            <a:r>
              <a:rPr dirty="0"/>
              <a:t> </a:t>
            </a:r>
            <a:r>
              <a:rPr dirty="0" err="1"/>
              <a:t>وسائل</a:t>
            </a:r>
            <a:r>
              <a:rPr dirty="0"/>
              <a:t> </a:t>
            </a:r>
            <a:r>
              <a:rPr dirty="0" err="1"/>
              <a:t>الإعلام</a:t>
            </a:r>
            <a:r>
              <a:rPr lang="ar-EG" dirty="0"/>
              <a:t>.</a:t>
            </a:r>
            <a:endParaRPr dirty="0"/>
          </a:p>
          <a:p>
            <a:pPr marL="171450" indent="-171450" rtl="1">
              <a:buSzPct val="100000"/>
              <a:buFont typeface="Arial"/>
              <a:buChar char="•"/>
            </a:pPr>
            <a:endParaRPr dirty="0"/>
          </a:p>
          <a:p>
            <a:pPr rtl="1"/>
            <a:r>
              <a:rPr dirty="0" err="1"/>
              <a:t>قبل</a:t>
            </a:r>
            <a:r>
              <a:rPr dirty="0"/>
              <a:t> </a:t>
            </a:r>
            <a:r>
              <a:rPr dirty="0" err="1"/>
              <a:t>الإعلان</a:t>
            </a:r>
            <a:r>
              <a:rPr dirty="0"/>
              <a:t> </a:t>
            </a:r>
            <a:r>
              <a:rPr dirty="0" err="1"/>
              <a:t>عن</a:t>
            </a:r>
            <a:r>
              <a:rPr dirty="0"/>
              <a:t> </a:t>
            </a:r>
            <a:r>
              <a:rPr dirty="0" err="1"/>
              <a:t>الفاشية</a:t>
            </a:r>
            <a:r>
              <a:rPr dirty="0"/>
              <a:t>، </a:t>
            </a:r>
            <a:r>
              <a:rPr dirty="0" err="1"/>
              <a:t>انتبه</a:t>
            </a:r>
            <a:r>
              <a:rPr dirty="0"/>
              <a:t> </a:t>
            </a:r>
            <a:r>
              <a:rPr dirty="0" err="1"/>
              <a:t>للأسباب</a:t>
            </a:r>
            <a:r>
              <a:rPr dirty="0"/>
              <a:t> </a:t>
            </a:r>
            <a:r>
              <a:rPr dirty="0" err="1"/>
              <a:t>غير</a:t>
            </a:r>
            <a:r>
              <a:rPr dirty="0"/>
              <a:t> </a:t>
            </a:r>
            <a:r>
              <a:rPr dirty="0" err="1"/>
              <a:t>الحقيقية</a:t>
            </a:r>
            <a:r>
              <a:rPr dirty="0"/>
              <a:t> </a:t>
            </a:r>
            <a:r>
              <a:rPr dirty="0" err="1"/>
              <a:t>وراء</a:t>
            </a:r>
            <a:r>
              <a:rPr dirty="0"/>
              <a:t> </a:t>
            </a:r>
            <a:r>
              <a:rPr dirty="0" err="1"/>
              <a:t>الزيادات</a:t>
            </a:r>
            <a:r>
              <a:rPr dirty="0"/>
              <a:t> </a:t>
            </a:r>
            <a:r>
              <a:rPr dirty="0" err="1"/>
              <a:t>أو</a:t>
            </a:r>
            <a:r>
              <a:rPr dirty="0"/>
              <a:t> </a:t>
            </a:r>
            <a:r>
              <a:rPr dirty="0" err="1"/>
              <a:t>الانخفاضات</a:t>
            </a:r>
            <a:r>
              <a:rPr dirty="0"/>
              <a:t> </a:t>
            </a:r>
            <a:r>
              <a:rPr dirty="0" err="1"/>
              <a:t>في</a:t>
            </a:r>
            <a:r>
              <a:rPr dirty="0"/>
              <a:t> </a:t>
            </a:r>
            <a:r>
              <a:rPr dirty="0" err="1"/>
              <a:t>أعداد</a:t>
            </a:r>
            <a:r>
              <a:rPr dirty="0"/>
              <a:t> </a:t>
            </a:r>
            <a:r>
              <a:rPr dirty="0" err="1"/>
              <a:t>الحالات</a:t>
            </a:r>
            <a:r>
              <a:rPr dirty="0"/>
              <a:t> </a:t>
            </a:r>
            <a:r>
              <a:rPr dirty="0" err="1"/>
              <a:t>المُبلغ</a:t>
            </a:r>
            <a:r>
              <a:rPr dirty="0"/>
              <a:t> </a:t>
            </a:r>
            <a:r>
              <a:rPr dirty="0" err="1"/>
              <a:t>عنها</a:t>
            </a:r>
            <a:r>
              <a:rPr dirty="0"/>
              <a:t>، </a:t>
            </a:r>
            <a:r>
              <a:rPr dirty="0" err="1"/>
              <a:t>والتي</a:t>
            </a:r>
            <a:r>
              <a:rPr dirty="0"/>
              <a:t> </a:t>
            </a:r>
            <a:r>
              <a:rPr dirty="0" err="1"/>
              <a:t>تشمل</a:t>
            </a:r>
            <a:r>
              <a:rPr dirty="0"/>
              <a:t> </a:t>
            </a:r>
            <a:r>
              <a:rPr dirty="0" err="1"/>
              <a:t>من</a:t>
            </a:r>
            <a:r>
              <a:rPr dirty="0"/>
              <a:t> </a:t>
            </a:r>
            <a:r>
              <a:rPr dirty="0" err="1"/>
              <a:t>بين</a:t>
            </a:r>
            <a:r>
              <a:rPr dirty="0"/>
              <a:t> </a:t>
            </a:r>
            <a:r>
              <a:rPr dirty="0" err="1"/>
              <a:t>أمورٍ</a:t>
            </a:r>
            <a:r>
              <a:rPr dirty="0"/>
              <a:t> </a:t>
            </a:r>
            <a:r>
              <a:rPr dirty="0" err="1"/>
              <a:t>أخرى</a:t>
            </a:r>
            <a:r>
              <a:rPr dirty="0"/>
              <a:t> </a:t>
            </a:r>
            <a:r>
              <a:rPr dirty="0" err="1"/>
              <a:t>التغيُّرات</a:t>
            </a:r>
            <a:r>
              <a:rPr dirty="0"/>
              <a:t> </a:t>
            </a:r>
            <a:r>
              <a:rPr dirty="0" err="1"/>
              <a:t>في</a:t>
            </a:r>
            <a:r>
              <a:rPr dirty="0"/>
              <a:t> </a:t>
            </a:r>
            <a:r>
              <a:rPr dirty="0" err="1"/>
              <a:t>ممارسات</a:t>
            </a:r>
            <a:r>
              <a:rPr dirty="0"/>
              <a:t> </a:t>
            </a:r>
            <a:r>
              <a:rPr dirty="0" err="1"/>
              <a:t>التبليغ</a:t>
            </a:r>
            <a:r>
              <a:rPr dirty="0"/>
              <a:t> </a:t>
            </a:r>
            <a:r>
              <a:rPr dirty="0" err="1"/>
              <a:t>المحلية</a:t>
            </a:r>
            <a:r>
              <a:rPr dirty="0"/>
              <a:t>، </a:t>
            </a:r>
            <a:r>
              <a:rPr dirty="0" err="1"/>
              <a:t>وزيادة</a:t>
            </a:r>
            <a:r>
              <a:rPr dirty="0"/>
              <a:t> </a:t>
            </a:r>
            <a:r>
              <a:rPr dirty="0" err="1"/>
              <a:t>الاهتمام</a:t>
            </a:r>
            <a:r>
              <a:rPr dirty="0"/>
              <a:t>، </a:t>
            </a:r>
            <a:r>
              <a:rPr dirty="0" err="1"/>
              <a:t>وتعيين</a:t>
            </a:r>
            <a:r>
              <a:rPr dirty="0"/>
              <a:t> </a:t>
            </a:r>
            <a:r>
              <a:rPr dirty="0" err="1"/>
              <a:t>عاملين</a:t>
            </a:r>
            <a:r>
              <a:rPr dirty="0"/>
              <a:t> </a:t>
            </a:r>
            <a:r>
              <a:rPr dirty="0" err="1"/>
              <a:t>صحيين</a:t>
            </a:r>
            <a:r>
              <a:rPr dirty="0"/>
              <a:t> </a:t>
            </a:r>
            <a:r>
              <a:rPr dirty="0" err="1"/>
              <a:t>جُدد</a:t>
            </a:r>
            <a:r>
              <a:rPr lang="ar-EG" dirty="0"/>
              <a:t>/ </a:t>
            </a:r>
            <a:r>
              <a:rPr dirty="0" err="1"/>
              <a:t>إنشاء</a:t>
            </a:r>
            <a:r>
              <a:rPr dirty="0"/>
              <a:t> </a:t>
            </a:r>
            <a:r>
              <a:rPr dirty="0" err="1"/>
              <a:t>عيادات</a:t>
            </a:r>
            <a:r>
              <a:rPr dirty="0"/>
              <a:t> </a:t>
            </a:r>
            <a:r>
              <a:rPr dirty="0" err="1"/>
              <a:t>صحية</a:t>
            </a:r>
            <a:r>
              <a:rPr dirty="0"/>
              <a:t> </a:t>
            </a:r>
            <a:r>
              <a:rPr dirty="0" err="1"/>
              <a:t>جديدة</a:t>
            </a:r>
            <a:r>
              <a:rPr dirty="0"/>
              <a:t>.</a:t>
            </a:r>
          </a:p>
          <a:p>
            <a:pPr rtl="1"/>
            <a:endParaRPr dirty="0"/>
          </a:p>
        </p:txBody>
      </p:sp>
    </p:spTree>
    <p:extLst>
      <p:ext uri="{BB962C8B-B14F-4D97-AF65-F5344CB8AC3E}">
        <p14:creationId xmlns:p14="http://schemas.microsoft.com/office/powerpoint/2010/main" val="41748601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19" name="Shape 519"/>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قل</a:t>
            </a:r>
            <a:r>
              <a:rPr dirty="0"/>
              <a:t>:</a:t>
            </a:r>
            <a:endParaRPr sz="1200" dirty="0">
              <a:latin typeface="+mn-lt"/>
              <a:ea typeface="+mn-ea"/>
              <a:cs typeface="+mn-cs"/>
              <a:sym typeface="Source Sans Pro Regular"/>
            </a:endParaRPr>
          </a:p>
          <a:p>
            <a:pPr rtl="1"/>
            <a:r>
              <a:rPr sz="1200" dirty="0" err="1">
                <a:latin typeface="+mn-lt"/>
                <a:ea typeface="+mn-ea"/>
                <a:cs typeface="+mn-cs"/>
                <a:sym typeface="Source Sans Pro Regular"/>
              </a:rPr>
              <a:t>يتألف</a:t>
            </a:r>
            <a:r>
              <a:rPr sz="1200" dirty="0">
                <a:latin typeface="+mn-lt"/>
                <a:ea typeface="+mn-ea"/>
                <a:cs typeface="+mn-cs"/>
                <a:sym typeface="Source Sans Pro Regular"/>
              </a:rPr>
              <a:t> </a:t>
            </a:r>
            <a:r>
              <a:rPr sz="1200" dirty="0" err="1">
                <a:latin typeface="+mn-lt"/>
                <a:ea typeface="+mn-ea"/>
                <a:cs typeface="+mn-cs"/>
                <a:sym typeface="Source Sans Pro Regular"/>
              </a:rPr>
              <a:t>استقصاء</a:t>
            </a:r>
            <a:r>
              <a:rPr sz="1200" dirty="0">
                <a:latin typeface="+mn-lt"/>
                <a:ea typeface="+mn-ea"/>
                <a:cs typeface="+mn-cs"/>
                <a:sym typeface="Source Sans Pro Regular"/>
              </a:rPr>
              <a:t> </a:t>
            </a:r>
            <a:r>
              <a:rPr sz="1200" dirty="0" err="1">
                <a:latin typeface="+mn-lt"/>
                <a:ea typeface="+mn-ea"/>
                <a:cs typeface="+mn-cs"/>
                <a:sym typeface="Source Sans Pro Regular"/>
              </a:rPr>
              <a:t>الفاشية</a:t>
            </a:r>
            <a:r>
              <a:rPr sz="1200" dirty="0">
                <a:latin typeface="+mn-lt"/>
                <a:ea typeface="+mn-ea"/>
                <a:cs typeface="+mn-cs"/>
                <a:sym typeface="Source Sans Pro Regular"/>
              </a:rPr>
              <a:t> </a:t>
            </a:r>
            <a:r>
              <a:rPr sz="1200" dirty="0" err="1">
                <a:latin typeface="+mn-lt"/>
                <a:ea typeface="+mn-ea"/>
                <a:cs typeface="+mn-cs"/>
                <a:sym typeface="Source Sans Pro Regular"/>
              </a:rPr>
              <a:t>من</a:t>
            </a:r>
            <a:r>
              <a:rPr sz="1200" dirty="0">
                <a:latin typeface="+mn-lt"/>
                <a:ea typeface="+mn-ea"/>
                <a:cs typeface="+mn-cs"/>
                <a:sym typeface="Source Sans Pro Regular"/>
              </a:rPr>
              <a:t> </a:t>
            </a:r>
            <a:r>
              <a:rPr sz="1200" dirty="0" err="1">
                <a:latin typeface="+mn-lt"/>
                <a:ea typeface="+mn-ea"/>
                <a:cs typeface="+mn-cs"/>
                <a:sym typeface="Source Sans Pro Regular"/>
              </a:rPr>
              <a:t>ثلاث</a:t>
            </a:r>
            <a:r>
              <a:rPr sz="1200" dirty="0">
                <a:latin typeface="+mn-lt"/>
                <a:ea typeface="+mn-ea"/>
                <a:cs typeface="+mn-cs"/>
                <a:sym typeface="Source Sans Pro Regular"/>
              </a:rPr>
              <a:t> </a:t>
            </a:r>
            <a:r>
              <a:rPr sz="1200" dirty="0" err="1">
                <a:latin typeface="+mn-lt"/>
                <a:ea typeface="+mn-ea"/>
                <a:cs typeface="+mn-cs"/>
                <a:sym typeface="Source Sans Pro Regular"/>
              </a:rPr>
              <a:t>مراحل</a:t>
            </a:r>
            <a:r>
              <a:rPr sz="1200" dirty="0">
                <a:latin typeface="+mn-lt"/>
                <a:ea typeface="+mn-ea"/>
                <a:cs typeface="+mn-cs"/>
                <a:sym typeface="Source Sans Pro Regular"/>
              </a:rPr>
              <a:t> </a:t>
            </a:r>
            <a:r>
              <a:rPr sz="1200" dirty="0" err="1">
                <a:latin typeface="+mn-lt"/>
                <a:ea typeface="+mn-ea"/>
                <a:cs typeface="+mn-cs"/>
                <a:sym typeface="Source Sans Pro Regular"/>
              </a:rPr>
              <a:t>عامة</a:t>
            </a:r>
            <a:r>
              <a:rPr sz="1200" dirty="0">
                <a:latin typeface="+mn-lt"/>
                <a:ea typeface="+mn-ea"/>
                <a:cs typeface="+mn-cs"/>
                <a:sym typeface="Source Sans Pro Regular"/>
              </a:rPr>
              <a:t>:</a:t>
            </a:r>
          </a:p>
          <a:p>
            <a:pPr marL="228600" indent="-228600" rtl="1">
              <a:buFont typeface="+mj-lt"/>
              <a:buAutoNum type="arabicPeriod"/>
            </a:pPr>
            <a:r>
              <a:rPr sz="1200" dirty="0" err="1">
                <a:latin typeface="+mn-lt"/>
                <a:ea typeface="+mn-ea"/>
                <a:cs typeface="+mn-cs"/>
                <a:sym typeface="Source Sans Pro Regular"/>
              </a:rPr>
              <a:t>المرحلة</a:t>
            </a:r>
            <a:r>
              <a:rPr sz="1200" dirty="0">
                <a:latin typeface="+mn-lt"/>
                <a:ea typeface="+mn-ea"/>
                <a:cs typeface="+mn-cs"/>
                <a:sym typeface="Source Sans Pro Regular"/>
              </a:rPr>
              <a:t> </a:t>
            </a:r>
            <a:r>
              <a:rPr sz="1200" dirty="0" err="1">
                <a:latin typeface="+mn-lt"/>
                <a:ea typeface="+mn-ea"/>
                <a:cs typeface="+mn-cs"/>
                <a:sym typeface="Source Sans Pro Regular"/>
              </a:rPr>
              <a:t>الوصفية</a:t>
            </a:r>
            <a:r>
              <a:rPr lang="ar-EG" sz="1200" dirty="0">
                <a:latin typeface="+mn-lt"/>
                <a:ea typeface="+mn-ea"/>
                <a:cs typeface="+mn-cs"/>
                <a:sym typeface="Source Sans Pro Regular"/>
              </a:rPr>
              <a:t>.</a:t>
            </a:r>
            <a:endParaRPr sz="1200" dirty="0">
              <a:latin typeface="+mn-lt"/>
              <a:ea typeface="+mn-ea"/>
              <a:cs typeface="+mn-cs"/>
              <a:sym typeface="Source Sans Pro Regular"/>
            </a:endParaRPr>
          </a:p>
          <a:p>
            <a:pPr marL="228600" indent="-228600" rtl="1">
              <a:buFont typeface="+mj-lt"/>
              <a:buAutoNum type="arabicPeriod"/>
            </a:pPr>
            <a:r>
              <a:rPr sz="1200" dirty="0" err="1">
                <a:latin typeface="+mn-lt"/>
                <a:ea typeface="+mn-ea"/>
                <a:cs typeface="+mn-cs"/>
                <a:sym typeface="Source Sans Pro Regular"/>
              </a:rPr>
              <a:t>المرحلة</a:t>
            </a:r>
            <a:r>
              <a:rPr sz="1200" dirty="0">
                <a:latin typeface="+mn-lt"/>
                <a:ea typeface="+mn-ea"/>
                <a:cs typeface="+mn-cs"/>
                <a:sym typeface="Source Sans Pro Regular"/>
              </a:rPr>
              <a:t> </a:t>
            </a:r>
            <a:r>
              <a:rPr sz="1200" dirty="0" err="1">
                <a:latin typeface="+mn-lt"/>
                <a:ea typeface="+mn-ea"/>
                <a:cs typeface="+mn-cs"/>
                <a:sym typeface="Source Sans Pro Regular"/>
              </a:rPr>
              <a:t>التفسيرية</a:t>
            </a:r>
            <a:r>
              <a:rPr lang="ar-EG" sz="1200" dirty="0">
                <a:latin typeface="+mn-lt"/>
                <a:ea typeface="+mn-ea"/>
                <a:cs typeface="+mn-cs"/>
                <a:sym typeface="Source Sans Pro Regular"/>
              </a:rPr>
              <a:t>.</a:t>
            </a:r>
            <a:endParaRPr sz="1200" dirty="0">
              <a:latin typeface="+mn-lt"/>
              <a:ea typeface="+mn-ea"/>
              <a:cs typeface="+mn-cs"/>
              <a:sym typeface="Source Sans Pro Regular"/>
            </a:endParaRPr>
          </a:p>
          <a:p>
            <a:pPr marL="228600" indent="-228600" rtl="1">
              <a:buFont typeface="+mj-lt"/>
              <a:buAutoNum type="arabicPeriod"/>
            </a:pPr>
            <a:r>
              <a:rPr sz="1200" dirty="0" err="1">
                <a:latin typeface="+mn-lt"/>
                <a:ea typeface="+mn-ea"/>
                <a:cs typeface="+mn-cs"/>
                <a:sym typeface="Source Sans Pro Regular"/>
              </a:rPr>
              <a:t>مرحلة</a:t>
            </a:r>
            <a:r>
              <a:rPr sz="1200" dirty="0">
                <a:latin typeface="+mn-lt"/>
                <a:ea typeface="+mn-ea"/>
                <a:cs typeface="+mn-cs"/>
                <a:sym typeface="Source Sans Pro Regular"/>
              </a:rPr>
              <a:t> </a:t>
            </a:r>
            <a:r>
              <a:rPr sz="1200" dirty="0" err="1">
                <a:latin typeface="+mn-lt"/>
                <a:ea typeface="+mn-ea"/>
                <a:cs typeface="+mn-cs"/>
                <a:sym typeface="Source Sans Pro Regular"/>
              </a:rPr>
              <a:t>الاستجابة</a:t>
            </a:r>
            <a:r>
              <a:rPr lang="ar-EG" sz="1200" dirty="0">
                <a:latin typeface="+mn-lt"/>
                <a:ea typeface="+mn-ea"/>
                <a:cs typeface="+mn-cs"/>
                <a:sym typeface="Source Sans Pro Regular"/>
              </a:rPr>
              <a:t>.</a:t>
            </a:r>
            <a:endParaRPr sz="1200" dirty="0">
              <a:latin typeface="+mn-lt"/>
              <a:ea typeface="+mn-ea"/>
              <a:cs typeface="+mn-cs"/>
              <a:sym typeface="Source Sans Pro Regular"/>
            </a:endParaRPr>
          </a:p>
          <a:p>
            <a:pPr rtl="1"/>
            <a:endParaRPr sz="1200" dirty="0">
              <a:latin typeface="+mn-lt"/>
              <a:ea typeface="+mn-ea"/>
              <a:cs typeface="+mn-cs"/>
              <a:sym typeface="Source Sans Pro Regular"/>
            </a:endParaRPr>
          </a:p>
          <a:p>
            <a:pPr rtl="1">
              <a:defRPr>
                <a:latin typeface="Source Sans Pro Bold"/>
                <a:ea typeface="Source Sans Pro Bold"/>
                <a:cs typeface="Source Sans Pro Bold"/>
                <a:sym typeface="Source Sans Pro Bold"/>
              </a:defRPr>
            </a:pPr>
            <a:r>
              <a:rPr sz="1200" dirty="0" err="1">
                <a:latin typeface="+mn-lt"/>
                <a:ea typeface="+mn-ea"/>
                <a:cs typeface="+mn-cs"/>
                <a:sym typeface="Source Sans Pro Regular"/>
              </a:rPr>
              <a:t>قل</a:t>
            </a:r>
            <a:r>
              <a:rPr sz="1200" dirty="0">
                <a:latin typeface="+mn-lt"/>
                <a:ea typeface="+mn-ea"/>
                <a:cs typeface="+mn-cs"/>
                <a:sym typeface="Source Sans Pro Regular"/>
              </a:rPr>
              <a:t>:</a:t>
            </a:r>
          </a:p>
          <a:p>
            <a:pPr rtl="1"/>
            <a:r>
              <a:rPr sz="1200" dirty="0" err="1">
                <a:latin typeface="+mn-lt"/>
                <a:ea typeface="+mn-ea"/>
                <a:cs typeface="+mn-cs"/>
                <a:sym typeface="Source Sans Pro Regular"/>
              </a:rPr>
              <a:t>تضم</a:t>
            </a:r>
            <a:r>
              <a:rPr sz="1200" dirty="0">
                <a:latin typeface="+mn-lt"/>
                <a:ea typeface="+mn-ea"/>
                <a:cs typeface="+mn-cs"/>
                <a:sym typeface="Source Sans Pro Regular"/>
              </a:rPr>
              <a:t> </a:t>
            </a:r>
            <a:r>
              <a:rPr sz="1200" dirty="0" err="1">
                <a:latin typeface="+mn-lt"/>
                <a:ea typeface="+mn-ea"/>
                <a:cs typeface="+mn-cs"/>
                <a:sym typeface="Source Sans Pro Regular"/>
              </a:rPr>
              <a:t>المراحل</a:t>
            </a:r>
            <a:r>
              <a:rPr sz="1200" dirty="0">
                <a:latin typeface="+mn-lt"/>
                <a:ea typeface="+mn-ea"/>
                <a:cs typeface="+mn-cs"/>
                <a:sym typeface="Source Sans Pro Regular"/>
              </a:rPr>
              <a:t> </a:t>
            </a:r>
            <a:r>
              <a:rPr sz="1200" dirty="0" err="1">
                <a:latin typeface="+mn-lt"/>
                <a:ea typeface="+mn-ea"/>
                <a:cs typeface="+mn-cs"/>
                <a:sym typeface="Source Sans Pro Regular"/>
              </a:rPr>
              <a:t>الثلاث</a:t>
            </a:r>
            <a:r>
              <a:rPr sz="1200" dirty="0">
                <a:latin typeface="+mn-lt"/>
                <a:ea typeface="+mn-ea"/>
                <a:cs typeface="+mn-cs"/>
                <a:sym typeface="Source Sans Pro Regular"/>
              </a:rPr>
              <a:t> </a:t>
            </a:r>
            <a:r>
              <a:rPr lang="ar-EG" sz="1200" dirty="0">
                <a:latin typeface="+mn-lt"/>
                <a:ea typeface="+mn-ea"/>
                <a:cs typeface="+mn-cs"/>
                <a:sym typeface="Source Sans Pro Regular"/>
              </a:rPr>
              <a:t>13 </a:t>
            </a:r>
            <a:r>
              <a:rPr sz="1200" dirty="0" err="1">
                <a:latin typeface="+mn-lt"/>
                <a:ea typeface="+mn-ea"/>
                <a:cs typeface="+mn-cs"/>
                <a:sym typeface="Source Sans Pro Regular"/>
              </a:rPr>
              <a:t>خطوةً</a:t>
            </a:r>
            <a:r>
              <a:rPr sz="1200" dirty="0">
                <a:latin typeface="+mn-lt"/>
                <a:ea typeface="+mn-ea"/>
                <a:cs typeface="+mn-cs"/>
                <a:sym typeface="Source Sans Pro Regular"/>
              </a:rPr>
              <a:t> </a:t>
            </a:r>
            <a:r>
              <a:rPr sz="1200" dirty="0" err="1">
                <a:latin typeface="+mn-lt"/>
                <a:ea typeface="+mn-ea"/>
                <a:cs typeface="+mn-cs"/>
                <a:sym typeface="Source Sans Pro Regular"/>
              </a:rPr>
              <a:t>ينبغي</a:t>
            </a:r>
            <a:r>
              <a:rPr sz="1200" dirty="0">
                <a:latin typeface="+mn-lt"/>
                <a:ea typeface="+mn-ea"/>
                <a:cs typeface="+mn-cs"/>
                <a:sym typeface="Source Sans Pro Regular"/>
              </a:rPr>
              <a:t> </a:t>
            </a:r>
            <a:r>
              <a:rPr sz="1200" dirty="0" err="1">
                <a:latin typeface="+mn-lt"/>
                <a:ea typeface="+mn-ea"/>
                <a:cs typeface="+mn-cs"/>
                <a:sym typeface="Source Sans Pro Regular"/>
              </a:rPr>
              <a:t>أخذها</a:t>
            </a:r>
            <a:r>
              <a:rPr sz="1200" dirty="0">
                <a:latin typeface="+mn-lt"/>
                <a:ea typeface="+mn-ea"/>
                <a:cs typeface="+mn-cs"/>
                <a:sym typeface="Source Sans Pro Regular"/>
              </a:rPr>
              <a:t> </a:t>
            </a:r>
            <a:r>
              <a:rPr sz="1200" dirty="0" err="1">
                <a:latin typeface="+mn-lt"/>
                <a:ea typeface="+mn-ea"/>
                <a:cs typeface="+mn-cs"/>
                <a:sym typeface="Source Sans Pro Regular"/>
              </a:rPr>
              <a:t>بعين</a:t>
            </a:r>
            <a:r>
              <a:rPr sz="1200" dirty="0">
                <a:latin typeface="+mn-lt"/>
                <a:ea typeface="+mn-ea"/>
                <a:cs typeface="+mn-cs"/>
                <a:sym typeface="Source Sans Pro Regular"/>
              </a:rPr>
              <a:t> </a:t>
            </a:r>
            <a:r>
              <a:rPr sz="1200" dirty="0" err="1">
                <a:latin typeface="+mn-lt"/>
                <a:ea typeface="+mn-ea"/>
                <a:cs typeface="+mn-cs"/>
                <a:sym typeface="Source Sans Pro Regular"/>
              </a:rPr>
              <a:t>الاعتبار</a:t>
            </a:r>
            <a:r>
              <a:rPr dirty="0"/>
              <a:t> </a:t>
            </a:r>
            <a:r>
              <a:rPr dirty="0" err="1"/>
              <a:t>أثناء</a:t>
            </a:r>
            <a:r>
              <a:rPr dirty="0"/>
              <a:t> </a:t>
            </a:r>
            <a:r>
              <a:rPr dirty="0" err="1"/>
              <a:t>استقصاء</a:t>
            </a:r>
            <a:r>
              <a:rPr dirty="0"/>
              <a:t> </a:t>
            </a:r>
            <a:r>
              <a:rPr dirty="0" err="1"/>
              <a:t>ال</a:t>
            </a:r>
            <a:r>
              <a:rPr dirty="0" err="1">
                <a:latin typeface="Sakkal Majalla" panose="02000000000000000000" pitchFamily="2" charset="-78"/>
                <a:cs typeface="Sakkal Majalla" panose="02000000000000000000" pitchFamily="2" charset="-78"/>
              </a:rPr>
              <a:t>فاشية</a:t>
            </a:r>
            <a:r>
              <a:rPr lang="ar-EG" dirty="0">
                <a:latin typeface="Sakkal Majalla" panose="02000000000000000000" pitchFamily="2" charset="-78"/>
                <a:cs typeface="Sakkal Majalla" panose="02000000000000000000" pitchFamily="2" charset="-78"/>
              </a:rPr>
              <a:t>. ويمكن أن يتغيَّر ترتيب هذه الخطوات، وقد يحدث بعضها في الوقت نفسه.</a:t>
            </a:r>
          </a:p>
          <a:p>
            <a:pPr rtl="1"/>
            <a:r>
              <a:rPr dirty="0" err="1"/>
              <a:t>على</a:t>
            </a:r>
            <a:r>
              <a:rPr dirty="0"/>
              <a:t> </a:t>
            </a:r>
            <a:r>
              <a:rPr dirty="0" err="1"/>
              <a:t>سبيل</a:t>
            </a:r>
            <a:r>
              <a:rPr dirty="0"/>
              <a:t> </a:t>
            </a:r>
            <a:r>
              <a:rPr dirty="0" err="1"/>
              <a:t>المثال</a:t>
            </a:r>
            <a:r>
              <a:rPr dirty="0"/>
              <a:t>، </a:t>
            </a:r>
            <a:r>
              <a:rPr dirty="0" err="1"/>
              <a:t>إذا</a:t>
            </a:r>
            <a:r>
              <a:rPr dirty="0"/>
              <a:t> </a:t>
            </a:r>
            <a:r>
              <a:rPr dirty="0" err="1"/>
              <a:t>كانت</a:t>
            </a:r>
            <a:r>
              <a:rPr dirty="0"/>
              <a:t> </a:t>
            </a:r>
            <a:r>
              <a:rPr dirty="0" err="1"/>
              <a:t>هناك</a:t>
            </a:r>
            <a:r>
              <a:rPr dirty="0"/>
              <a:t> </a:t>
            </a:r>
            <a:r>
              <a:rPr dirty="0" err="1"/>
              <a:t>فاشية</a:t>
            </a:r>
            <a:r>
              <a:rPr dirty="0"/>
              <a:t> </a:t>
            </a:r>
            <a:r>
              <a:rPr dirty="0" err="1"/>
              <a:t>الإسهال</a:t>
            </a:r>
            <a:r>
              <a:rPr dirty="0"/>
              <a:t> </a:t>
            </a:r>
            <a:r>
              <a:rPr dirty="0" err="1"/>
              <a:t>المائي</a:t>
            </a:r>
            <a:r>
              <a:rPr dirty="0"/>
              <a:t> </a:t>
            </a:r>
            <a:r>
              <a:rPr dirty="0" err="1"/>
              <a:t>الحاد</a:t>
            </a:r>
            <a:r>
              <a:rPr dirty="0"/>
              <a:t>، </a:t>
            </a:r>
            <a:r>
              <a:rPr dirty="0" err="1"/>
              <a:t>فيمكنك</a:t>
            </a:r>
            <a:r>
              <a:rPr dirty="0"/>
              <a:t> </a:t>
            </a:r>
            <a:r>
              <a:rPr dirty="0" err="1"/>
              <a:t>أن</a:t>
            </a:r>
            <a:r>
              <a:rPr dirty="0"/>
              <a:t> </a:t>
            </a:r>
            <a:r>
              <a:rPr dirty="0" err="1"/>
              <a:t>تبدأ</a:t>
            </a:r>
            <a:r>
              <a:rPr dirty="0"/>
              <a:t> </a:t>
            </a:r>
            <a:r>
              <a:rPr dirty="0" err="1"/>
              <a:t>التدخُّل</a:t>
            </a:r>
            <a:r>
              <a:rPr dirty="0"/>
              <a:t> </a:t>
            </a:r>
            <a:r>
              <a:rPr lang="ar-EG" dirty="0"/>
              <a:t>(</a:t>
            </a:r>
            <a:r>
              <a:rPr dirty="0" err="1"/>
              <a:t>الخطوة</a:t>
            </a:r>
            <a:r>
              <a:rPr dirty="0"/>
              <a:t> 11</a:t>
            </a:r>
            <a:r>
              <a:rPr lang="ar-EG" dirty="0"/>
              <a:t>)</a:t>
            </a:r>
            <a:r>
              <a:rPr dirty="0"/>
              <a:t> </a:t>
            </a:r>
            <a:r>
              <a:rPr dirty="0" err="1"/>
              <a:t>بإرسال</a:t>
            </a:r>
            <a:r>
              <a:rPr dirty="0"/>
              <a:t> </a:t>
            </a:r>
            <a:r>
              <a:rPr dirty="0" err="1"/>
              <a:t>الكلور</a:t>
            </a:r>
            <a:r>
              <a:rPr dirty="0"/>
              <a:t> </a:t>
            </a:r>
            <a:r>
              <a:rPr dirty="0" err="1"/>
              <a:t>إلى</a:t>
            </a:r>
            <a:r>
              <a:rPr dirty="0"/>
              <a:t> </a:t>
            </a:r>
            <a:r>
              <a:rPr dirty="0" err="1"/>
              <a:t>مرافق</a:t>
            </a:r>
            <a:r>
              <a:rPr dirty="0"/>
              <a:t> </a:t>
            </a:r>
            <a:r>
              <a:rPr dirty="0" err="1"/>
              <a:t>الرعاية</a:t>
            </a:r>
            <a:r>
              <a:rPr dirty="0"/>
              <a:t> </a:t>
            </a:r>
            <a:r>
              <a:rPr dirty="0" err="1"/>
              <a:t>الصحية</a:t>
            </a:r>
            <a:r>
              <a:rPr dirty="0"/>
              <a:t> </a:t>
            </a:r>
            <a:r>
              <a:rPr dirty="0" err="1"/>
              <a:t>للبدء</a:t>
            </a:r>
            <a:r>
              <a:rPr dirty="0"/>
              <a:t> </a:t>
            </a:r>
            <a:r>
              <a:rPr dirty="0" err="1"/>
              <a:t>في</a:t>
            </a:r>
            <a:r>
              <a:rPr dirty="0"/>
              <a:t> </a:t>
            </a:r>
            <a:r>
              <a:rPr dirty="0" err="1"/>
              <a:t>معالجة</a:t>
            </a:r>
            <a:r>
              <a:rPr dirty="0"/>
              <a:t> </a:t>
            </a:r>
            <a:r>
              <a:rPr dirty="0" err="1"/>
              <a:t>المياه</a:t>
            </a:r>
            <a:r>
              <a:rPr dirty="0"/>
              <a:t> </a:t>
            </a:r>
            <a:r>
              <a:rPr dirty="0" err="1"/>
              <a:t>بالكلور</a:t>
            </a:r>
            <a:r>
              <a:rPr dirty="0"/>
              <a:t>، </a:t>
            </a:r>
            <a:r>
              <a:rPr dirty="0" err="1"/>
              <a:t>حتى</a:t>
            </a:r>
            <a:r>
              <a:rPr dirty="0"/>
              <a:t> </a:t>
            </a:r>
            <a:r>
              <a:rPr dirty="0" err="1"/>
              <a:t>قبل</a:t>
            </a:r>
            <a:r>
              <a:rPr dirty="0"/>
              <a:t> </a:t>
            </a:r>
            <a:r>
              <a:rPr dirty="0" err="1"/>
              <a:t>أن</a:t>
            </a:r>
            <a:r>
              <a:rPr dirty="0"/>
              <a:t> </a:t>
            </a:r>
            <a:r>
              <a:rPr dirty="0" err="1"/>
              <a:t>تشرع</a:t>
            </a:r>
            <a:r>
              <a:rPr dirty="0"/>
              <a:t> </a:t>
            </a:r>
            <a:r>
              <a:rPr dirty="0" err="1"/>
              <a:t>في</a:t>
            </a:r>
            <a:r>
              <a:rPr dirty="0"/>
              <a:t> </a:t>
            </a:r>
            <a:r>
              <a:rPr dirty="0" err="1"/>
              <a:t>العمل</a:t>
            </a:r>
            <a:r>
              <a:rPr dirty="0"/>
              <a:t> </a:t>
            </a:r>
            <a:r>
              <a:rPr dirty="0" err="1"/>
              <a:t>الميداني</a:t>
            </a:r>
            <a:r>
              <a:rPr dirty="0"/>
              <a:t>.</a:t>
            </a:r>
          </a:p>
          <a:p>
            <a:pPr rtl="1"/>
            <a:endParaRPr dirty="0"/>
          </a:p>
          <a:p>
            <a:pPr rtl="1"/>
            <a:r>
              <a:rPr dirty="0" err="1"/>
              <a:t>ملاحظة</a:t>
            </a:r>
            <a:r>
              <a:rPr dirty="0"/>
              <a:t> </a:t>
            </a:r>
            <a:r>
              <a:rPr dirty="0" err="1"/>
              <a:t>إلى</a:t>
            </a:r>
            <a:r>
              <a:rPr dirty="0"/>
              <a:t> </a:t>
            </a:r>
            <a:r>
              <a:rPr dirty="0" err="1"/>
              <a:t>المُيسِّر</a:t>
            </a:r>
            <a:r>
              <a:rPr lang="ar-EG" dirty="0"/>
              <a:t>: </a:t>
            </a:r>
            <a:r>
              <a:rPr dirty="0" err="1"/>
              <a:t>يُرجى</a:t>
            </a:r>
            <a:r>
              <a:rPr dirty="0"/>
              <a:t> </a:t>
            </a:r>
            <a:r>
              <a:rPr dirty="0" err="1"/>
              <a:t>قراءة</a:t>
            </a:r>
            <a:r>
              <a:rPr dirty="0"/>
              <a:t> </a:t>
            </a:r>
            <a:r>
              <a:rPr dirty="0" err="1"/>
              <a:t>الشريحة</a:t>
            </a:r>
            <a:r>
              <a:rPr dirty="0"/>
              <a:t> </a:t>
            </a:r>
            <a:r>
              <a:rPr dirty="0" err="1"/>
              <a:t>وشرح</a:t>
            </a:r>
            <a:r>
              <a:rPr dirty="0"/>
              <a:t> </a:t>
            </a:r>
            <a:r>
              <a:rPr dirty="0" err="1"/>
              <a:t>الآتي</a:t>
            </a:r>
            <a:r>
              <a:rPr lang="ar-EG" dirty="0"/>
              <a:t>:</a:t>
            </a:r>
            <a:endParaRPr dirty="0"/>
          </a:p>
          <a:p>
            <a:pPr rtl="1"/>
            <a:r>
              <a:rPr dirty="0" err="1"/>
              <a:t>يبدأ</a:t>
            </a:r>
            <a:r>
              <a:rPr dirty="0"/>
              <a:t> </a:t>
            </a:r>
            <a:r>
              <a:rPr dirty="0" err="1"/>
              <a:t>تنفيذ</a:t>
            </a:r>
            <a:r>
              <a:rPr dirty="0"/>
              <a:t> </a:t>
            </a:r>
            <a:r>
              <a:rPr dirty="0" err="1"/>
              <a:t>تدابير</a:t>
            </a:r>
            <a:r>
              <a:rPr dirty="0"/>
              <a:t> </a:t>
            </a:r>
            <a:r>
              <a:rPr dirty="0" err="1"/>
              <a:t>المكافحة</a:t>
            </a:r>
            <a:r>
              <a:rPr dirty="0"/>
              <a:t> </a:t>
            </a:r>
            <a:r>
              <a:rPr dirty="0" err="1"/>
              <a:t>بمجرد</a:t>
            </a:r>
            <a:r>
              <a:rPr dirty="0"/>
              <a:t> </a:t>
            </a:r>
            <a:r>
              <a:rPr dirty="0" err="1"/>
              <a:t>الكشف</a:t>
            </a:r>
            <a:r>
              <a:rPr dirty="0"/>
              <a:t> </a:t>
            </a:r>
            <a:r>
              <a:rPr dirty="0" err="1"/>
              <a:t>عن</a:t>
            </a:r>
            <a:r>
              <a:rPr dirty="0"/>
              <a:t> </a:t>
            </a:r>
            <a:r>
              <a:rPr dirty="0" err="1"/>
              <a:t>الفاشية</a:t>
            </a:r>
            <a:r>
              <a:rPr dirty="0"/>
              <a:t>، </a:t>
            </a:r>
            <a:r>
              <a:rPr dirty="0" err="1"/>
              <a:t>وتُكيَّف</a:t>
            </a:r>
            <a:r>
              <a:rPr dirty="0"/>
              <a:t> </a:t>
            </a:r>
            <a:r>
              <a:rPr dirty="0" err="1"/>
              <a:t>التدابير</a:t>
            </a:r>
            <a:r>
              <a:rPr dirty="0"/>
              <a:t> </a:t>
            </a:r>
            <a:r>
              <a:rPr dirty="0" err="1"/>
              <a:t>وفقًا</a:t>
            </a:r>
            <a:r>
              <a:rPr dirty="0"/>
              <a:t> </a:t>
            </a:r>
            <a:r>
              <a:rPr dirty="0" err="1"/>
              <a:t>لتطور</a:t>
            </a:r>
            <a:r>
              <a:rPr dirty="0"/>
              <a:t> </a:t>
            </a:r>
            <a:r>
              <a:rPr dirty="0" err="1"/>
              <a:t>الفاشية</a:t>
            </a:r>
            <a:r>
              <a:rPr dirty="0"/>
              <a:t>.</a:t>
            </a:r>
          </a:p>
          <a:p>
            <a:pPr rtl="1"/>
            <a:r>
              <a:rPr dirty="0" err="1"/>
              <a:t>نظرًا</a:t>
            </a:r>
            <a:r>
              <a:rPr dirty="0"/>
              <a:t> </a:t>
            </a:r>
            <a:r>
              <a:rPr dirty="0" err="1"/>
              <a:t>لأن</a:t>
            </a:r>
            <a:r>
              <a:rPr dirty="0"/>
              <a:t> </a:t>
            </a:r>
            <a:r>
              <a:rPr dirty="0" err="1"/>
              <a:t>المرحلة</a:t>
            </a:r>
            <a:r>
              <a:rPr dirty="0"/>
              <a:t> </a:t>
            </a:r>
            <a:r>
              <a:rPr dirty="0" err="1"/>
              <a:t>الوصفية</a:t>
            </a:r>
            <a:r>
              <a:rPr dirty="0"/>
              <a:t> </a:t>
            </a:r>
            <a:r>
              <a:rPr dirty="0" err="1"/>
              <a:t>للفاشية</a:t>
            </a:r>
            <a:r>
              <a:rPr dirty="0"/>
              <a:t> </a:t>
            </a:r>
            <a:r>
              <a:rPr dirty="0" err="1"/>
              <a:t>قد</a:t>
            </a:r>
            <a:r>
              <a:rPr dirty="0"/>
              <a:t> </a:t>
            </a:r>
            <a:r>
              <a:rPr dirty="0" err="1"/>
              <a:t>شُرحت</a:t>
            </a:r>
            <a:r>
              <a:rPr dirty="0"/>
              <a:t> </a:t>
            </a:r>
            <a:r>
              <a:rPr dirty="0" err="1"/>
              <a:t>في</a:t>
            </a:r>
            <a:r>
              <a:rPr dirty="0"/>
              <a:t> </a:t>
            </a:r>
            <a:r>
              <a:rPr dirty="0" err="1"/>
              <a:t>برنامج</a:t>
            </a:r>
            <a:r>
              <a:rPr dirty="0"/>
              <a:t> </a:t>
            </a:r>
            <a:r>
              <a:rPr dirty="0" err="1"/>
              <a:t>التعلُّم</a:t>
            </a:r>
            <a:r>
              <a:rPr dirty="0"/>
              <a:t> </a:t>
            </a:r>
            <a:r>
              <a:rPr dirty="0" err="1"/>
              <a:t>عبر</a:t>
            </a:r>
            <a:r>
              <a:rPr dirty="0"/>
              <a:t> </a:t>
            </a:r>
            <a:r>
              <a:rPr dirty="0" err="1"/>
              <a:t>الإنترنت</a:t>
            </a:r>
            <a:r>
              <a:rPr dirty="0"/>
              <a:t> </a:t>
            </a:r>
            <a:r>
              <a:rPr lang="ar-EG" dirty="0"/>
              <a:t>«</a:t>
            </a:r>
            <a:r>
              <a:rPr dirty="0" err="1"/>
              <a:t>أساسيات</a:t>
            </a:r>
            <a:r>
              <a:rPr dirty="0"/>
              <a:t> </a:t>
            </a:r>
            <a:r>
              <a:rPr dirty="0" err="1"/>
              <a:t>فِرَق</a:t>
            </a:r>
            <a:r>
              <a:rPr dirty="0"/>
              <a:t> </a:t>
            </a:r>
            <a:r>
              <a:rPr dirty="0" err="1"/>
              <a:t>الاستجابة</a:t>
            </a:r>
            <a:r>
              <a:rPr dirty="0"/>
              <a:t> </a:t>
            </a:r>
            <a:r>
              <a:rPr dirty="0" err="1"/>
              <a:t>السريعة</a:t>
            </a:r>
            <a:r>
              <a:rPr lang="ar-EG" dirty="0"/>
              <a:t>»</a:t>
            </a:r>
            <a:r>
              <a:rPr dirty="0"/>
              <a:t>، </a:t>
            </a:r>
            <a:r>
              <a:rPr dirty="0" err="1"/>
              <a:t>فإن</a:t>
            </a:r>
            <a:r>
              <a:rPr dirty="0"/>
              <a:t> </a:t>
            </a:r>
            <a:r>
              <a:rPr dirty="0" err="1"/>
              <a:t>هذه</a:t>
            </a:r>
            <a:r>
              <a:rPr dirty="0"/>
              <a:t> </a:t>
            </a:r>
            <a:r>
              <a:rPr dirty="0" err="1"/>
              <a:t>الجلسة</a:t>
            </a:r>
            <a:r>
              <a:rPr dirty="0"/>
              <a:t> </a:t>
            </a:r>
            <a:r>
              <a:rPr dirty="0" err="1"/>
              <a:t>ستُركز</a:t>
            </a:r>
            <a:r>
              <a:rPr dirty="0"/>
              <a:t> </a:t>
            </a:r>
            <a:r>
              <a:rPr dirty="0" err="1"/>
              <a:t>بشكل</a:t>
            </a:r>
            <a:r>
              <a:rPr dirty="0"/>
              <a:t> </a:t>
            </a:r>
            <a:r>
              <a:rPr dirty="0" err="1"/>
              <a:t>أكبر</a:t>
            </a:r>
            <a:r>
              <a:rPr dirty="0"/>
              <a:t> </a:t>
            </a:r>
            <a:r>
              <a:rPr dirty="0" err="1"/>
              <a:t>على</a:t>
            </a:r>
            <a:r>
              <a:rPr dirty="0"/>
              <a:t> </a:t>
            </a:r>
            <a:r>
              <a:rPr dirty="0" err="1"/>
              <a:t>مرحلتي</a:t>
            </a:r>
            <a:r>
              <a:rPr dirty="0"/>
              <a:t> </a:t>
            </a:r>
            <a:r>
              <a:rPr dirty="0" err="1"/>
              <a:t>التفسير</a:t>
            </a:r>
            <a:r>
              <a:rPr dirty="0"/>
              <a:t> </a:t>
            </a:r>
            <a:r>
              <a:rPr dirty="0" err="1"/>
              <a:t>والاستجابة</a:t>
            </a:r>
            <a:r>
              <a:rPr lang="ar-EG" dirty="0"/>
              <a:t>(</a:t>
            </a:r>
            <a:r>
              <a:rPr dirty="0" err="1"/>
              <a:t>لخطوات</a:t>
            </a:r>
            <a:r>
              <a:rPr lang="ar-EG" dirty="0"/>
              <a:t> 7-13).</a:t>
            </a:r>
            <a:endParaRPr dirty="0"/>
          </a:p>
          <a:p>
            <a:pPr rtl="1"/>
            <a:endParaRPr dirty="0"/>
          </a:p>
          <a:p>
            <a:pPr rtl="1"/>
            <a:endParaRPr dirty="0"/>
          </a:p>
        </p:txBody>
      </p:sp>
    </p:spTree>
    <p:extLst>
      <p:ext uri="{BB962C8B-B14F-4D97-AF65-F5344CB8AC3E}">
        <p14:creationId xmlns:p14="http://schemas.microsoft.com/office/powerpoint/2010/main" val="42430293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Shape 52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23" name="Shape 523"/>
          <p:cNvSpPr>
            <a:spLocks noGrp="1"/>
          </p:cNvSpPr>
          <p:nvPr>
            <p:ph type="body" sz="quarter" idx="1"/>
          </p:nvPr>
        </p:nvSpPr>
        <p:spPr>
          <a:prstGeom prst="rect">
            <a:avLst/>
          </a:prstGeom>
        </p:spPr>
        <p:txBody>
          <a:bodyPr rtlCol="1"/>
          <a:lstStyle/>
          <a:p>
            <a:pPr rtl="1"/>
            <a:endParaRPr lang="ar-EG" dirty="0"/>
          </a:p>
          <a:p>
            <a:pPr rtl="1"/>
            <a:r>
              <a:rPr lang="ar-EG" dirty="0"/>
              <a:t>ضع في الاعتبار الآتي:</a:t>
            </a:r>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الحالات</a:t>
            </a:r>
            <a:r>
              <a:rPr dirty="0"/>
              <a:t> </a:t>
            </a:r>
            <a:r>
              <a:rPr dirty="0" err="1"/>
              <a:t>المبلَّغ</a:t>
            </a:r>
            <a:r>
              <a:rPr dirty="0"/>
              <a:t> </a:t>
            </a:r>
            <a:r>
              <a:rPr dirty="0" err="1"/>
              <a:t>عنها</a:t>
            </a:r>
            <a:r>
              <a:rPr dirty="0"/>
              <a:t> </a:t>
            </a:r>
            <a:r>
              <a:rPr dirty="0" err="1"/>
              <a:t>أكثرَ</a:t>
            </a:r>
            <a:r>
              <a:rPr dirty="0"/>
              <a:t> </a:t>
            </a:r>
            <a:r>
              <a:rPr dirty="0" err="1"/>
              <a:t>من</a:t>
            </a:r>
            <a:r>
              <a:rPr dirty="0"/>
              <a:t> </a:t>
            </a:r>
            <a:r>
              <a:rPr dirty="0" err="1"/>
              <a:t>الحالات</a:t>
            </a:r>
            <a:r>
              <a:rPr dirty="0"/>
              <a:t> </a:t>
            </a:r>
            <a:r>
              <a:rPr dirty="0" err="1"/>
              <a:t>المتوقعة</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هناك</a:t>
            </a:r>
            <a:r>
              <a:rPr dirty="0"/>
              <a:t> </a:t>
            </a:r>
            <a:r>
              <a:rPr dirty="0" err="1"/>
              <a:t>حالات</a:t>
            </a:r>
            <a:r>
              <a:rPr dirty="0"/>
              <a:t> </a:t>
            </a:r>
            <a:r>
              <a:rPr dirty="0" err="1"/>
              <a:t>إصابات</a:t>
            </a:r>
            <a:r>
              <a:rPr dirty="0"/>
              <a:t> </a:t>
            </a:r>
            <a:r>
              <a:rPr dirty="0" err="1"/>
              <a:t>جماعية</a:t>
            </a:r>
            <a:r>
              <a:rPr dirty="0"/>
              <a:t> </a:t>
            </a:r>
            <a:r>
              <a:rPr dirty="0" err="1"/>
              <a:t>من</a:t>
            </a:r>
            <a:r>
              <a:rPr dirty="0"/>
              <a:t> </a:t>
            </a:r>
            <a:r>
              <a:rPr dirty="0" err="1"/>
              <a:t>حيث</a:t>
            </a:r>
            <a:r>
              <a:rPr dirty="0"/>
              <a:t> </a:t>
            </a:r>
            <a:r>
              <a:rPr dirty="0" err="1"/>
              <a:t>الزمان</a:t>
            </a:r>
            <a:r>
              <a:rPr dirty="0"/>
              <a:t>، </a:t>
            </a:r>
            <a:r>
              <a:rPr dirty="0" err="1"/>
              <a:t>والمكان</a:t>
            </a:r>
            <a:r>
              <a:rPr dirty="0"/>
              <a:t>، </a:t>
            </a:r>
            <a:r>
              <a:rPr dirty="0" err="1"/>
              <a:t>والأشخاص</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a:t>
            </a:r>
            <a:r>
              <a:rPr dirty="0"/>
              <a:t> </a:t>
            </a:r>
            <a:r>
              <a:rPr dirty="0" err="1"/>
              <a:t>الحدث</a:t>
            </a:r>
            <a:r>
              <a:rPr dirty="0"/>
              <a:t> </a:t>
            </a:r>
            <a:r>
              <a:rPr dirty="0" err="1"/>
              <a:t>يُثير</a:t>
            </a:r>
            <a:r>
              <a:rPr dirty="0"/>
              <a:t> </a:t>
            </a:r>
            <a:r>
              <a:rPr dirty="0" err="1"/>
              <a:t>قلق</a:t>
            </a:r>
            <a:r>
              <a:rPr dirty="0"/>
              <a:t> </a:t>
            </a:r>
            <a:r>
              <a:rPr dirty="0" err="1"/>
              <a:t>المشاركين</a:t>
            </a:r>
            <a:r>
              <a:rPr dirty="0"/>
              <a:t> </a:t>
            </a:r>
            <a:r>
              <a:rPr dirty="0" err="1"/>
              <a:t>من</a:t>
            </a:r>
            <a:r>
              <a:rPr dirty="0"/>
              <a:t> </a:t>
            </a:r>
            <a:r>
              <a:rPr dirty="0" err="1"/>
              <a:t>العاملين</a:t>
            </a:r>
            <a:r>
              <a:rPr dirty="0"/>
              <a:t> </a:t>
            </a:r>
            <a:r>
              <a:rPr dirty="0" err="1"/>
              <a:t>في</a:t>
            </a:r>
            <a:r>
              <a:rPr dirty="0"/>
              <a:t> </a:t>
            </a:r>
            <a:r>
              <a:rPr dirty="0" err="1"/>
              <a:t>مجال</a:t>
            </a:r>
            <a:r>
              <a:rPr dirty="0"/>
              <a:t> </a:t>
            </a:r>
            <a:r>
              <a:rPr dirty="0" err="1"/>
              <a:t>الرعاية</a:t>
            </a:r>
            <a:r>
              <a:rPr dirty="0"/>
              <a:t> </a:t>
            </a:r>
            <a:r>
              <a:rPr dirty="0" err="1"/>
              <a:t>الصحية</a:t>
            </a:r>
            <a:r>
              <a:rPr dirty="0"/>
              <a:t>، </a:t>
            </a:r>
            <a:r>
              <a:rPr dirty="0" err="1"/>
              <a:t>أو</a:t>
            </a:r>
            <a:r>
              <a:rPr dirty="0"/>
              <a:t> </a:t>
            </a:r>
            <a:r>
              <a:rPr dirty="0" err="1"/>
              <a:t>المدارس</a:t>
            </a:r>
            <a:r>
              <a:rPr dirty="0"/>
              <a:t>، </a:t>
            </a:r>
            <a:r>
              <a:rPr dirty="0" err="1"/>
              <a:t>أو</a:t>
            </a:r>
            <a:r>
              <a:rPr dirty="0"/>
              <a:t> </a:t>
            </a:r>
            <a:r>
              <a:rPr dirty="0" err="1"/>
              <a:t>المؤسسات</a:t>
            </a:r>
            <a:r>
              <a:rPr dirty="0"/>
              <a:t>، </a:t>
            </a:r>
            <a:r>
              <a:rPr dirty="0" err="1"/>
              <a:t>أو</a:t>
            </a:r>
            <a:r>
              <a:rPr dirty="0"/>
              <a:t> </a:t>
            </a:r>
            <a:r>
              <a:rPr dirty="0" err="1"/>
              <a:t>حتى</a:t>
            </a:r>
            <a:r>
              <a:rPr dirty="0"/>
              <a:t> </a:t>
            </a:r>
            <a:r>
              <a:rPr dirty="0" err="1"/>
              <a:t>وسائل</a:t>
            </a:r>
            <a:r>
              <a:rPr dirty="0"/>
              <a:t> </a:t>
            </a:r>
            <a:r>
              <a:rPr dirty="0" err="1"/>
              <a:t>الإعلام</a:t>
            </a:r>
            <a:r>
              <a:rPr lang="ar-EG" dirty="0"/>
              <a:t>.</a:t>
            </a:r>
            <a:endParaRPr dirty="0"/>
          </a:p>
          <a:p>
            <a:pPr marL="171450" indent="-171450" rtl="1">
              <a:buSzPct val="100000"/>
              <a:buFont typeface="Arial"/>
              <a:buChar char="•"/>
            </a:pPr>
            <a:endParaRPr dirty="0"/>
          </a:p>
          <a:p>
            <a:pPr rtl="1"/>
            <a:r>
              <a:rPr dirty="0" err="1"/>
              <a:t>قبل</a:t>
            </a:r>
            <a:r>
              <a:rPr dirty="0"/>
              <a:t> </a:t>
            </a:r>
            <a:r>
              <a:rPr dirty="0" err="1"/>
              <a:t>الإعلان</a:t>
            </a:r>
            <a:r>
              <a:rPr dirty="0"/>
              <a:t> </a:t>
            </a:r>
            <a:r>
              <a:rPr dirty="0" err="1"/>
              <a:t>عن</a:t>
            </a:r>
            <a:r>
              <a:rPr dirty="0"/>
              <a:t> </a:t>
            </a:r>
            <a:r>
              <a:rPr dirty="0" err="1"/>
              <a:t>الفاشية</a:t>
            </a:r>
            <a:r>
              <a:rPr dirty="0"/>
              <a:t>، </a:t>
            </a:r>
            <a:r>
              <a:rPr dirty="0" err="1"/>
              <a:t>انتبه</a:t>
            </a:r>
            <a:r>
              <a:rPr dirty="0"/>
              <a:t> </a:t>
            </a:r>
            <a:r>
              <a:rPr dirty="0" err="1"/>
              <a:t>للأسباب</a:t>
            </a:r>
            <a:r>
              <a:rPr dirty="0"/>
              <a:t> </a:t>
            </a:r>
            <a:r>
              <a:rPr dirty="0" err="1"/>
              <a:t>غير</a:t>
            </a:r>
            <a:r>
              <a:rPr dirty="0"/>
              <a:t> </a:t>
            </a:r>
            <a:r>
              <a:rPr dirty="0" err="1"/>
              <a:t>الحقيقية</a:t>
            </a:r>
            <a:r>
              <a:rPr dirty="0"/>
              <a:t> </a:t>
            </a:r>
            <a:r>
              <a:rPr dirty="0" err="1"/>
              <a:t>وراء</a:t>
            </a:r>
            <a:r>
              <a:rPr dirty="0"/>
              <a:t> </a:t>
            </a:r>
            <a:r>
              <a:rPr dirty="0" err="1"/>
              <a:t>الزيادات</a:t>
            </a:r>
            <a:r>
              <a:rPr dirty="0"/>
              <a:t> </a:t>
            </a:r>
            <a:r>
              <a:rPr dirty="0" err="1"/>
              <a:t>أو</a:t>
            </a:r>
            <a:r>
              <a:rPr dirty="0"/>
              <a:t> </a:t>
            </a:r>
            <a:r>
              <a:rPr dirty="0" err="1"/>
              <a:t>الانخفاضات</a:t>
            </a:r>
            <a:r>
              <a:rPr dirty="0"/>
              <a:t> </a:t>
            </a:r>
            <a:r>
              <a:rPr dirty="0" err="1"/>
              <a:t>في</a:t>
            </a:r>
            <a:r>
              <a:rPr dirty="0"/>
              <a:t> </a:t>
            </a:r>
            <a:r>
              <a:rPr dirty="0" err="1"/>
              <a:t>أعداد</a:t>
            </a:r>
            <a:r>
              <a:rPr dirty="0"/>
              <a:t> </a:t>
            </a:r>
            <a:r>
              <a:rPr dirty="0" err="1"/>
              <a:t>الحالات</a:t>
            </a:r>
            <a:r>
              <a:rPr dirty="0"/>
              <a:t> </a:t>
            </a:r>
            <a:r>
              <a:rPr dirty="0" err="1"/>
              <a:t>المُبلغ</a:t>
            </a:r>
            <a:r>
              <a:rPr dirty="0"/>
              <a:t> </a:t>
            </a:r>
            <a:r>
              <a:rPr dirty="0" err="1"/>
              <a:t>عنها</a:t>
            </a:r>
            <a:r>
              <a:rPr dirty="0"/>
              <a:t>، </a:t>
            </a:r>
            <a:r>
              <a:rPr dirty="0" err="1"/>
              <a:t>والتي</a:t>
            </a:r>
            <a:r>
              <a:rPr dirty="0"/>
              <a:t> </a:t>
            </a:r>
            <a:r>
              <a:rPr dirty="0" err="1"/>
              <a:t>تشمل</a:t>
            </a:r>
            <a:r>
              <a:rPr dirty="0"/>
              <a:t> </a:t>
            </a:r>
            <a:r>
              <a:rPr dirty="0" err="1"/>
              <a:t>من</a:t>
            </a:r>
            <a:r>
              <a:rPr dirty="0"/>
              <a:t> </a:t>
            </a:r>
            <a:r>
              <a:rPr dirty="0" err="1"/>
              <a:t>بين</a:t>
            </a:r>
            <a:r>
              <a:rPr dirty="0"/>
              <a:t> </a:t>
            </a:r>
            <a:r>
              <a:rPr dirty="0" err="1"/>
              <a:t>أمورٍ</a:t>
            </a:r>
            <a:r>
              <a:rPr dirty="0"/>
              <a:t> </a:t>
            </a:r>
            <a:r>
              <a:rPr dirty="0" err="1"/>
              <a:t>أخرى</a:t>
            </a:r>
            <a:r>
              <a:rPr dirty="0"/>
              <a:t> </a:t>
            </a:r>
            <a:r>
              <a:rPr dirty="0" err="1"/>
              <a:t>التغيُّرات</a:t>
            </a:r>
            <a:r>
              <a:rPr dirty="0"/>
              <a:t> </a:t>
            </a:r>
            <a:r>
              <a:rPr dirty="0" err="1"/>
              <a:t>في</a:t>
            </a:r>
            <a:r>
              <a:rPr dirty="0"/>
              <a:t> </a:t>
            </a:r>
            <a:r>
              <a:rPr dirty="0" err="1"/>
              <a:t>ممارسات</a:t>
            </a:r>
            <a:r>
              <a:rPr dirty="0"/>
              <a:t> </a:t>
            </a:r>
            <a:r>
              <a:rPr dirty="0" err="1"/>
              <a:t>التبليغ</a:t>
            </a:r>
            <a:r>
              <a:rPr dirty="0"/>
              <a:t> </a:t>
            </a:r>
            <a:r>
              <a:rPr dirty="0" err="1"/>
              <a:t>المحلية</a:t>
            </a:r>
            <a:r>
              <a:rPr dirty="0"/>
              <a:t>، </a:t>
            </a:r>
            <a:r>
              <a:rPr dirty="0" err="1"/>
              <a:t>وزيادة</a:t>
            </a:r>
            <a:r>
              <a:rPr dirty="0"/>
              <a:t> </a:t>
            </a:r>
            <a:r>
              <a:rPr dirty="0" err="1"/>
              <a:t>الاهتمام</a:t>
            </a:r>
            <a:r>
              <a:rPr dirty="0"/>
              <a:t>، </a:t>
            </a:r>
            <a:r>
              <a:rPr dirty="0" err="1"/>
              <a:t>وتعيين</a:t>
            </a:r>
            <a:r>
              <a:rPr dirty="0"/>
              <a:t> </a:t>
            </a:r>
            <a:r>
              <a:rPr dirty="0" err="1"/>
              <a:t>عاملين</a:t>
            </a:r>
            <a:r>
              <a:rPr dirty="0"/>
              <a:t> </a:t>
            </a:r>
            <a:r>
              <a:rPr dirty="0" err="1"/>
              <a:t>صحيين</a:t>
            </a:r>
            <a:r>
              <a:rPr dirty="0"/>
              <a:t> </a:t>
            </a:r>
            <a:r>
              <a:rPr dirty="0" err="1"/>
              <a:t>جُدد</a:t>
            </a:r>
            <a:r>
              <a:rPr lang="ar-EG" dirty="0"/>
              <a:t>/ </a:t>
            </a:r>
            <a:r>
              <a:rPr dirty="0" err="1"/>
              <a:t>إنشاء</a:t>
            </a:r>
            <a:r>
              <a:rPr dirty="0"/>
              <a:t> </a:t>
            </a:r>
            <a:r>
              <a:rPr dirty="0" err="1"/>
              <a:t>عيادات</a:t>
            </a:r>
            <a:r>
              <a:rPr dirty="0"/>
              <a:t> </a:t>
            </a:r>
            <a:r>
              <a:rPr dirty="0" err="1"/>
              <a:t>صحية</a:t>
            </a:r>
            <a:r>
              <a:rPr dirty="0"/>
              <a:t> </a:t>
            </a:r>
            <a:r>
              <a:rPr dirty="0" err="1"/>
              <a:t>جديدة</a:t>
            </a:r>
            <a:r>
              <a:rPr dirty="0"/>
              <a:t>.</a:t>
            </a:r>
          </a:p>
          <a:p>
            <a:pPr rtl="1"/>
            <a:endParaRPr dirty="0"/>
          </a:p>
        </p:txBody>
      </p:sp>
    </p:spTree>
    <p:extLst>
      <p:ext uri="{BB962C8B-B14F-4D97-AF65-F5344CB8AC3E}">
        <p14:creationId xmlns:p14="http://schemas.microsoft.com/office/powerpoint/2010/main" val="124558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Shape 54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46" name="Shape 546"/>
          <p:cNvSpPr>
            <a:spLocks noGrp="1"/>
          </p:cNvSpPr>
          <p:nvPr>
            <p:ph type="body" sz="quarter" idx="1"/>
          </p:nvPr>
        </p:nvSpPr>
        <p:spPr>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EG" dirty="0"/>
              <a:t>لنُذكّر أن المرحلة الوصفية تكون حسب الزمان، والمكان، والأشخاص.</a:t>
            </a:r>
            <a:endParaRPr dirty="0"/>
          </a:p>
        </p:txBody>
      </p:sp>
    </p:spTree>
    <p:extLst>
      <p:ext uri="{BB962C8B-B14F-4D97-AF65-F5344CB8AC3E}">
        <p14:creationId xmlns:p14="http://schemas.microsoft.com/office/powerpoint/2010/main" val="36017346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Shape 55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53" name="Shape 553"/>
          <p:cNvSpPr>
            <a:spLocks noGrp="1"/>
          </p:cNvSpPr>
          <p:nvPr>
            <p:ph type="body" sz="quarter" idx="1"/>
          </p:nvPr>
        </p:nvSpPr>
        <p:spPr>
          <a:prstGeom prst="rect">
            <a:avLst/>
          </a:prstGeom>
        </p:spPr>
        <p:txBody>
          <a:bodyPr rtlCol="1"/>
          <a:lstStyle/>
          <a:p>
            <a:pPr rtl="1"/>
            <a:r>
              <a:rPr dirty="0" err="1"/>
              <a:t>المصدر</a:t>
            </a:r>
            <a:r>
              <a:rPr lang="ar-EG" dirty="0"/>
              <a:t>: </a:t>
            </a:r>
            <a:r>
              <a:rPr dirty="0" err="1"/>
              <a:t>البرنامج</a:t>
            </a:r>
            <a:r>
              <a:rPr dirty="0"/>
              <a:t> </a:t>
            </a:r>
            <a:r>
              <a:rPr dirty="0" err="1"/>
              <a:t>الميداني</a:t>
            </a:r>
            <a:r>
              <a:rPr dirty="0"/>
              <a:t> </a:t>
            </a:r>
            <a:r>
              <a:rPr dirty="0" err="1"/>
              <a:t>للتدريب</a:t>
            </a:r>
            <a:r>
              <a:rPr dirty="0"/>
              <a:t> </a:t>
            </a:r>
            <a:r>
              <a:rPr dirty="0" err="1"/>
              <a:t>في</a:t>
            </a:r>
            <a:r>
              <a:rPr dirty="0"/>
              <a:t> </a:t>
            </a:r>
            <a:r>
              <a:rPr dirty="0" err="1"/>
              <a:t>مجال</a:t>
            </a:r>
            <a:r>
              <a:rPr dirty="0"/>
              <a:t> </a:t>
            </a:r>
            <a:r>
              <a:rPr dirty="0" err="1"/>
              <a:t>الوبائيات</a:t>
            </a:r>
            <a:r>
              <a:rPr dirty="0"/>
              <a:t> (FETP)
 https://www.cdc.gov/training/quicklearns/createepi/</a:t>
            </a:r>
          </a:p>
          <a:p>
            <a:pPr rtl="1"/>
            <a:endParaRPr dirty="0"/>
          </a:p>
          <a:p>
            <a:pPr rtl="1">
              <a:defRPr>
                <a:latin typeface="Source Sans Pro Bold"/>
                <a:ea typeface="Source Sans Pro Bold"/>
                <a:cs typeface="Source Sans Pro Bold"/>
                <a:sym typeface="Source Sans Pro Bold"/>
              </a:defRPr>
            </a:pPr>
            <a:r>
              <a:rPr dirty="0" err="1"/>
              <a:t>قل</a:t>
            </a:r>
            <a:r>
              <a:rPr dirty="0"/>
              <a:t>:</a:t>
            </a:r>
          </a:p>
          <a:p>
            <a:pPr rtl="1"/>
            <a:r>
              <a:rPr dirty="0" err="1"/>
              <a:t>المُنحنى</a:t>
            </a:r>
            <a:r>
              <a:rPr dirty="0"/>
              <a:t> </a:t>
            </a:r>
            <a:r>
              <a:rPr dirty="0" err="1"/>
              <a:t>الوبائي</a:t>
            </a:r>
            <a:r>
              <a:rPr dirty="0"/>
              <a:t> </a:t>
            </a:r>
            <a:r>
              <a:rPr dirty="0" err="1"/>
              <a:t>هو</a:t>
            </a:r>
            <a:r>
              <a:rPr dirty="0"/>
              <a:t> </a:t>
            </a:r>
            <a:r>
              <a:rPr dirty="0" err="1"/>
              <a:t>عرضٌ</a:t>
            </a:r>
            <a:r>
              <a:rPr dirty="0"/>
              <a:t> </a:t>
            </a:r>
            <a:r>
              <a:rPr dirty="0" err="1"/>
              <a:t>بصريٌّ</a:t>
            </a:r>
            <a:r>
              <a:rPr dirty="0"/>
              <a:t> </a:t>
            </a:r>
            <a:r>
              <a:rPr dirty="0" err="1"/>
              <a:t>لبداية</a:t>
            </a:r>
            <a:r>
              <a:rPr dirty="0"/>
              <a:t> </a:t>
            </a:r>
            <a:r>
              <a:rPr dirty="0" err="1"/>
              <a:t>الاعتلال</a:t>
            </a:r>
            <a:r>
              <a:rPr dirty="0"/>
              <a:t> </a:t>
            </a:r>
            <a:r>
              <a:rPr dirty="0" err="1"/>
              <a:t>بين</a:t>
            </a:r>
            <a:r>
              <a:rPr dirty="0"/>
              <a:t> </a:t>
            </a:r>
            <a:r>
              <a:rPr dirty="0" err="1"/>
              <a:t>الحالات</a:t>
            </a:r>
            <a:r>
              <a:rPr dirty="0"/>
              <a:t> </a:t>
            </a:r>
            <a:r>
              <a:rPr dirty="0" err="1"/>
              <a:t>المقترنة</a:t>
            </a:r>
            <a:r>
              <a:rPr dirty="0"/>
              <a:t> </a:t>
            </a:r>
            <a:r>
              <a:rPr dirty="0" err="1"/>
              <a:t>بفاشية</a:t>
            </a:r>
            <a:r>
              <a:rPr lang="ar-EG" dirty="0"/>
              <a:t>.</a:t>
            </a:r>
            <a:endParaRPr dirty="0"/>
          </a:p>
          <a:p>
            <a:pPr rtl="1"/>
            <a:endParaRPr dirty="0"/>
          </a:p>
          <a:p>
            <a:pPr rtl="1"/>
            <a:r>
              <a:rPr lang="ar-EG" dirty="0"/>
              <a:t>لاحظ أن الزمان (في هذه الحالة، الأيام) يظهر على طول المحور «</a:t>
            </a:r>
            <a:r>
              <a:rPr lang="en-US" dirty="0"/>
              <a:t>x</a:t>
            </a:r>
            <a:r>
              <a:rPr lang="ar-EG" dirty="0"/>
              <a:t>» </a:t>
            </a:r>
            <a:r>
              <a:rPr lang="en-US" dirty="0"/>
              <a:t>)</a:t>
            </a:r>
            <a:r>
              <a:rPr lang="ar-EG" dirty="0"/>
              <a:t>المحور الأفقي)، بينما عدد الحالات يظهر على طول المحور «</a:t>
            </a:r>
            <a:r>
              <a:rPr lang="en-US" dirty="0"/>
              <a:t>y</a:t>
            </a:r>
            <a:r>
              <a:rPr lang="ar-EG" dirty="0"/>
              <a:t>» </a:t>
            </a:r>
            <a:r>
              <a:rPr lang="en-US" dirty="0"/>
              <a:t>)</a:t>
            </a:r>
            <a:r>
              <a:rPr lang="ar-EG" dirty="0"/>
              <a:t>المحور الرأسي).</a:t>
            </a:r>
            <a:endParaRPr dirty="0"/>
          </a:p>
          <a:p>
            <a:pPr rtl="1"/>
            <a:endParaRPr dirty="0"/>
          </a:p>
          <a:p>
            <a:pPr rtl="1"/>
            <a:r>
              <a:rPr dirty="0" err="1"/>
              <a:t>قد</a:t>
            </a:r>
            <a:r>
              <a:rPr dirty="0"/>
              <a:t> </a:t>
            </a:r>
            <a:r>
              <a:rPr dirty="0" err="1"/>
              <a:t>تحتاج</a:t>
            </a:r>
            <a:r>
              <a:rPr dirty="0"/>
              <a:t> </a:t>
            </a:r>
            <a:r>
              <a:rPr dirty="0" err="1"/>
              <a:t>حالات</a:t>
            </a:r>
            <a:r>
              <a:rPr dirty="0"/>
              <a:t> </a:t>
            </a:r>
            <a:r>
              <a:rPr dirty="0" err="1"/>
              <a:t>الطوارئ</a:t>
            </a:r>
            <a:r>
              <a:rPr dirty="0"/>
              <a:t> </a:t>
            </a:r>
            <a:r>
              <a:rPr dirty="0" err="1"/>
              <a:t>المختلفة</a:t>
            </a:r>
            <a:r>
              <a:rPr dirty="0"/>
              <a:t> </a:t>
            </a:r>
            <a:r>
              <a:rPr dirty="0" err="1"/>
              <a:t>إلى</a:t>
            </a:r>
            <a:r>
              <a:rPr dirty="0"/>
              <a:t> </a:t>
            </a:r>
            <a:r>
              <a:rPr dirty="0" err="1"/>
              <a:t>وحدات</a:t>
            </a:r>
            <a:r>
              <a:rPr dirty="0"/>
              <a:t> </a:t>
            </a:r>
            <a:r>
              <a:rPr dirty="0" err="1"/>
              <a:t>زمنية</a:t>
            </a:r>
            <a:r>
              <a:rPr dirty="0"/>
              <a:t> </a:t>
            </a:r>
            <a:r>
              <a:rPr dirty="0" err="1"/>
              <a:t>مختلفة</a:t>
            </a:r>
            <a:r>
              <a:rPr dirty="0"/>
              <a:t> </a:t>
            </a:r>
            <a:r>
              <a:rPr dirty="0" err="1"/>
              <a:t>على</a:t>
            </a:r>
            <a:r>
              <a:rPr dirty="0"/>
              <a:t> </a:t>
            </a:r>
            <a:r>
              <a:rPr dirty="0" err="1"/>
              <a:t>المحور</a:t>
            </a:r>
            <a:r>
              <a:rPr dirty="0"/>
              <a:t> </a:t>
            </a:r>
            <a:r>
              <a:rPr lang="ar-EG" dirty="0"/>
              <a:t>«</a:t>
            </a:r>
            <a:r>
              <a:rPr lang="en-US" dirty="0"/>
              <a:t>x</a:t>
            </a:r>
            <a:r>
              <a:rPr lang="ar-EG" dirty="0"/>
              <a:t>». و</a:t>
            </a:r>
            <a:r>
              <a:rPr dirty="0" err="1"/>
              <a:t>يمكن</a:t>
            </a:r>
            <a:r>
              <a:rPr dirty="0"/>
              <a:t> </a:t>
            </a:r>
            <a:r>
              <a:rPr dirty="0" err="1"/>
              <a:t>قياس</a:t>
            </a:r>
            <a:r>
              <a:rPr dirty="0"/>
              <a:t> </a:t>
            </a:r>
            <a:r>
              <a:rPr dirty="0" err="1"/>
              <a:t>الفاشية</a:t>
            </a:r>
            <a:r>
              <a:rPr dirty="0"/>
              <a:t> </a:t>
            </a:r>
            <a:r>
              <a:rPr dirty="0" err="1"/>
              <a:t>السريعة</a:t>
            </a:r>
            <a:r>
              <a:rPr dirty="0"/>
              <a:t> </a:t>
            </a:r>
            <a:r>
              <a:rPr dirty="0" err="1"/>
              <a:t>الحركة</a:t>
            </a:r>
            <a:r>
              <a:rPr dirty="0"/>
              <a:t> </a:t>
            </a:r>
            <a:r>
              <a:rPr dirty="0" err="1"/>
              <a:t>المنقولة</a:t>
            </a:r>
            <a:r>
              <a:rPr dirty="0"/>
              <a:t> </a:t>
            </a:r>
            <a:r>
              <a:rPr dirty="0" err="1"/>
              <a:t>بالأغذية</a:t>
            </a:r>
            <a:r>
              <a:rPr dirty="0"/>
              <a:t> </a:t>
            </a:r>
            <a:r>
              <a:rPr dirty="0" err="1"/>
              <a:t>بالساعات</a:t>
            </a:r>
            <a:r>
              <a:rPr dirty="0"/>
              <a:t>، </a:t>
            </a:r>
            <a:r>
              <a:rPr dirty="0" err="1"/>
              <a:t>بينما</a:t>
            </a:r>
            <a:r>
              <a:rPr dirty="0"/>
              <a:t> </a:t>
            </a:r>
            <a:r>
              <a:rPr dirty="0" err="1"/>
              <a:t>يمكن</a:t>
            </a:r>
            <a:r>
              <a:rPr dirty="0"/>
              <a:t> </a:t>
            </a:r>
            <a:r>
              <a:rPr dirty="0" err="1"/>
              <a:t>قياس</a:t>
            </a:r>
            <a:r>
              <a:rPr dirty="0"/>
              <a:t> </a:t>
            </a:r>
            <a:r>
              <a:rPr dirty="0" err="1"/>
              <a:t>فاشية</a:t>
            </a:r>
            <a:r>
              <a:rPr dirty="0"/>
              <a:t> </a:t>
            </a:r>
            <a:r>
              <a:rPr dirty="0" err="1"/>
              <a:t>المرض</a:t>
            </a:r>
            <a:r>
              <a:rPr dirty="0"/>
              <a:t> </a:t>
            </a:r>
            <a:r>
              <a:rPr dirty="0" err="1"/>
              <a:t>البطيئة</a:t>
            </a:r>
            <a:r>
              <a:rPr dirty="0"/>
              <a:t> </a:t>
            </a:r>
            <a:r>
              <a:rPr dirty="0" err="1"/>
              <a:t>الحركة</a:t>
            </a:r>
            <a:r>
              <a:rPr dirty="0"/>
              <a:t> </a:t>
            </a:r>
            <a:r>
              <a:rPr dirty="0" err="1"/>
              <a:t>بالأسابيع</a:t>
            </a:r>
            <a:r>
              <a:rPr dirty="0"/>
              <a:t> </a:t>
            </a:r>
            <a:r>
              <a:rPr dirty="0" err="1"/>
              <a:t>أو</a:t>
            </a:r>
            <a:r>
              <a:rPr dirty="0"/>
              <a:t> </a:t>
            </a:r>
            <a:r>
              <a:rPr dirty="0" err="1"/>
              <a:t>الشهور</a:t>
            </a:r>
            <a:r>
              <a:rPr dirty="0"/>
              <a:t>.</a:t>
            </a:r>
          </a:p>
        </p:txBody>
      </p:sp>
    </p:spTree>
    <p:extLst>
      <p:ext uri="{BB962C8B-B14F-4D97-AF65-F5344CB8AC3E}">
        <p14:creationId xmlns:p14="http://schemas.microsoft.com/office/powerpoint/2010/main" val="3858494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58" name="Shape 558"/>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اسأل</a:t>
            </a:r>
            <a:r>
              <a:rPr dirty="0"/>
              <a:t>:</a:t>
            </a:r>
          </a:p>
          <a:p>
            <a:pPr rtl="1"/>
            <a:r>
              <a:rPr dirty="0" err="1"/>
              <a:t>لماذا</a:t>
            </a:r>
            <a:r>
              <a:rPr dirty="0"/>
              <a:t> </a:t>
            </a:r>
            <a:r>
              <a:rPr dirty="0" err="1"/>
              <a:t>تُعدُّ</a:t>
            </a:r>
            <a:r>
              <a:rPr dirty="0"/>
              <a:t> </a:t>
            </a:r>
            <a:r>
              <a:rPr dirty="0" err="1"/>
              <a:t>المنحنيات</a:t>
            </a:r>
            <a:r>
              <a:rPr dirty="0"/>
              <a:t> </a:t>
            </a:r>
            <a:r>
              <a:rPr dirty="0" err="1"/>
              <a:t>الوبائية</a:t>
            </a:r>
            <a:r>
              <a:rPr dirty="0"/>
              <a:t> </a:t>
            </a:r>
            <a:r>
              <a:rPr dirty="0" err="1"/>
              <a:t>مفيدة</a:t>
            </a:r>
            <a:r>
              <a:rPr dirty="0"/>
              <a:t>؟</a:t>
            </a:r>
          </a:p>
        </p:txBody>
      </p:sp>
    </p:spTree>
    <p:extLst>
      <p:ext uri="{BB962C8B-B14F-4D97-AF65-F5344CB8AC3E}">
        <p14:creationId xmlns:p14="http://schemas.microsoft.com/office/powerpoint/2010/main" val="1319837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15" name="Shape 315"/>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3088825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Shape 57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73" name="Shape 573"/>
          <p:cNvSpPr>
            <a:spLocks noGrp="1"/>
          </p:cNvSpPr>
          <p:nvPr>
            <p:ph type="body" sz="quarter" idx="1"/>
          </p:nvPr>
        </p:nvSpPr>
        <p:spPr>
          <a:prstGeom prst="rect">
            <a:avLst/>
          </a:prstGeom>
        </p:spPr>
        <p:txBody>
          <a:bodyPr rtlCol="1"/>
          <a:lstStyle/>
          <a:p>
            <a:pPr rtl="1"/>
            <a:r>
              <a:rPr dirty="0" err="1"/>
              <a:t>يمكن</a:t>
            </a:r>
            <a:r>
              <a:rPr dirty="0"/>
              <a:t> </a:t>
            </a:r>
            <a:r>
              <a:rPr dirty="0" err="1"/>
              <a:t>أن</a:t>
            </a:r>
            <a:r>
              <a:rPr dirty="0"/>
              <a:t> </a:t>
            </a:r>
            <a:r>
              <a:rPr dirty="0" err="1"/>
              <a:t>تساعد</a:t>
            </a:r>
            <a:r>
              <a:rPr dirty="0"/>
              <a:t> </a:t>
            </a:r>
            <a:r>
              <a:rPr dirty="0" err="1"/>
              <a:t>المنحنيات</a:t>
            </a:r>
            <a:r>
              <a:rPr dirty="0"/>
              <a:t> </a:t>
            </a:r>
            <a:r>
              <a:rPr dirty="0" err="1"/>
              <a:t>الوبائية</a:t>
            </a:r>
            <a:r>
              <a:rPr dirty="0"/>
              <a:t> </a:t>
            </a:r>
            <a:r>
              <a:rPr dirty="0" err="1"/>
              <a:t>في</a:t>
            </a:r>
            <a:r>
              <a:rPr dirty="0"/>
              <a:t> </a:t>
            </a:r>
            <a:r>
              <a:rPr dirty="0" err="1"/>
              <a:t>تحديد</a:t>
            </a:r>
            <a:r>
              <a:rPr dirty="0"/>
              <a:t> </a:t>
            </a:r>
            <a:r>
              <a:rPr dirty="0" err="1"/>
              <a:t>نوع</a:t>
            </a:r>
            <a:r>
              <a:rPr dirty="0"/>
              <a:t> </a:t>
            </a:r>
            <a:r>
              <a:rPr dirty="0" err="1"/>
              <a:t>الفاشية</a:t>
            </a:r>
            <a:r>
              <a:rPr dirty="0"/>
              <a:t>، </a:t>
            </a:r>
            <a:r>
              <a:rPr dirty="0" err="1"/>
              <a:t>عندما</a:t>
            </a:r>
            <a:r>
              <a:rPr dirty="0"/>
              <a:t> </a:t>
            </a:r>
            <a:r>
              <a:rPr dirty="0" err="1"/>
              <a:t>يكون</a:t>
            </a:r>
            <a:r>
              <a:rPr dirty="0"/>
              <a:t> </a:t>
            </a:r>
            <a:r>
              <a:rPr dirty="0" err="1"/>
              <a:t>المصدر</a:t>
            </a:r>
            <a:r>
              <a:rPr dirty="0"/>
              <a:t> </a:t>
            </a:r>
            <a:r>
              <a:rPr dirty="0" err="1"/>
              <a:t>أو</a:t>
            </a:r>
            <a:r>
              <a:rPr dirty="0"/>
              <a:t> </a:t>
            </a:r>
            <a:r>
              <a:rPr dirty="0" err="1"/>
              <a:t>المُمرض</a:t>
            </a:r>
            <a:r>
              <a:rPr dirty="0"/>
              <a:t> </a:t>
            </a:r>
            <a:r>
              <a:rPr dirty="0" err="1"/>
              <a:t>غير</a:t>
            </a:r>
            <a:r>
              <a:rPr dirty="0"/>
              <a:t> </a:t>
            </a:r>
            <a:r>
              <a:rPr dirty="0" err="1"/>
              <a:t>معروف</a:t>
            </a:r>
            <a:r>
              <a:rPr lang="ar-EG" dirty="0"/>
              <a:t>.</a:t>
            </a:r>
            <a:endParaRPr dirty="0"/>
          </a:p>
          <a:p>
            <a:pPr rtl="1"/>
            <a:r>
              <a:rPr dirty="0" err="1"/>
              <a:t>الفاشية</a:t>
            </a:r>
            <a:r>
              <a:rPr dirty="0"/>
              <a:t> </a:t>
            </a:r>
            <a:r>
              <a:rPr dirty="0" err="1"/>
              <a:t>ذات</a:t>
            </a:r>
            <a:r>
              <a:rPr dirty="0"/>
              <a:t> </a:t>
            </a:r>
            <a:r>
              <a:rPr dirty="0" err="1"/>
              <a:t>المصدر</a:t>
            </a:r>
            <a:r>
              <a:rPr dirty="0"/>
              <a:t> </a:t>
            </a:r>
            <a:r>
              <a:rPr dirty="0" err="1"/>
              <a:t>الواحد</a:t>
            </a:r>
            <a:r>
              <a:rPr lang="ar-EG" dirty="0"/>
              <a:t>: </a:t>
            </a:r>
            <a:r>
              <a:rPr dirty="0" err="1"/>
              <a:t>أشخاص</a:t>
            </a:r>
            <a:r>
              <a:rPr dirty="0"/>
              <a:t> </a:t>
            </a:r>
            <a:r>
              <a:rPr dirty="0" err="1"/>
              <a:t>يتعرضون</a:t>
            </a:r>
            <a:r>
              <a:rPr dirty="0"/>
              <a:t> </a:t>
            </a:r>
            <a:r>
              <a:rPr dirty="0" err="1"/>
              <a:t>للمصدر</a:t>
            </a:r>
            <a:r>
              <a:rPr dirty="0"/>
              <a:t> </a:t>
            </a:r>
            <a:r>
              <a:rPr dirty="0" err="1"/>
              <a:t>نفسه</a:t>
            </a:r>
            <a:r>
              <a:rPr dirty="0"/>
              <a:t> </a:t>
            </a:r>
            <a:r>
              <a:rPr dirty="0" err="1"/>
              <a:t>خلال</a:t>
            </a:r>
            <a:r>
              <a:rPr dirty="0"/>
              <a:t> </a:t>
            </a:r>
            <a:r>
              <a:rPr dirty="0" err="1"/>
              <a:t>فترة</a:t>
            </a:r>
            <a:r>
              <a:rPr dirty="0"/>
              <a:t> </a:t>
            </a:r>
            <a:r>
              <a:rPr dirty="0" err="1"/>
              <a:t>زمنية</a:t>
            </a:r>
            <a:r>
              <a:rPr dirty="0"/>
              <a:t> </a:t>
            </a:r>
            <a:r>
              <a:rPr dirty="0" err="1"/>
              <a:t>قصيرة</a:t>
            </a:r>
            <a:r>
              <a:rPr dirty="0"/>
              <a:t>، </a:t>
            </a:r>
            <a:r>
              <a:rPr dirty="0" err="1"/>
              <a:t>مثل</a:t>
            </a:r>
            <a:r>
              <a:rPr dirty="0"/>
              <a:t> </a:t>
            </a:r>
            <a:r>
              <a:rPr dirty="0" err="1"/>
              <a:t>تناول</a:t>
            </a:r>
            <a:r>
              <a:rPr dirty="0"/>
              <a:t> </a:t>
            </a:r>
            <a:r>
              <a:rPr dirty="0" err="1"/>
              <a:t>وجبة</a:t>
            </a:r>
            <a:r>
              <a:rPr dirty="0"/>
              <a:t> </a:t>
            </a:r>
            <a:r>
              <a:rPr dirty="0" err="1"/>
              <a:t>تحتوي</a:t>
            </a:r>
            <a:r>
              <a:rPr dirty="0"/>
              <a:t> </a:t>
            </a:r>
            <a:r>
              <a:rPr dirty="0" err="1"/>
              <a:t>على</a:t>
            </a:r>
            <a:r>
              <a:rPr dirty="0"/>
              <a:t> </a:t>
            </a:r>
            <a:r>
              <a:rPr dirty="0" err="1"/>
              <a:t>طعام</a:t>
            </a:r>
            <a:r>
              <a:rPr dirty="0"/>
              <a:t> </a:t>
            </a:r>
            <a:r>
              <a:rPr dirty="0" err="1"/>
              <a:t>ملوث</a:t>
            </a:r>
            <a:r>
              <a:rPr lang="ar-EG" dirty="0"/>
              <a:t>. </a:t>
            </a:r>
            <a:r>
              <a:rPr dirty="0" err="1"/>
              <a:t>ويكون</a:t>
            </a:r>
            <a:r>
              <a:rPr dirty="0"/>
              <a:t> </a:t>
            </a:r>
            <a:r>
              <a:rPr dirty="0" err="1"/>
              <a:t>لجميع</a:t>
            </a:r>
            <a:r>
              <a:rPr dirty="0"/>
              <a:t> </a:t>
            </a:r>
            <a:r>
              <a:rPr dirty="0" err="1"/>
              <a:t>الحالات</a:t>
            </a:r>
            <a:r>
              <a:rPr dirty="0"/>
              <a:t> </a:t>
            </a:r>
            <a:r>
              <a:rPr dirty="0" err="1"/>
              <a:t>عادةً</a:t>
            </a:r>
            <a:r>
              <a:rPr dirty="0"/>
              <a:t> </a:t>
            </a:r>
            <a:r>
              <a:rPr dirty="0" err="1"/>
              <a:t>فترة</a:t>
            </a:r>
            <a:r>
              <a:rPr dirty="0"/>
              <a:t> </a:t>
            </a:r>
            <a:r>
              <a:rPr dirty="0" err="1"/>
              <a:t>حضانة</a:t>
            </a:r>
            <a:r>
              <a:rPr dirty="0"/>
              <a:t> </a:t>
            </a:r>
            <a:r>
              <a:rPr dirty="0" err="1"/>
              <a:t>واحدة</a:t>
            </a:r>
            <a:r>
              <a:rPr dirty="0"/>
              <a:t>.</a:t>
            </a:r>
          </a:p>
          <a:p>
            <a:pPr rtl="1"/>
            <a:r>
              <a:rPr dirty="0" err="1"/>
              <a:t>فاشية</a:t>
            </a:r>
            <a:r>
              <a:rPr dirty="0"/>
              <a:t> </a:t>
            </a:r>
            <a:r>
              <a:rPr dirty="0" err="1"/>
              <a:t>مستمرة</a:t>
            </a:r>
            <a:r>
              <a:rPr dirty="0"/>
              <a:t> </a:t>
            </a:r>
            <a:r>
              <a:rPr dirty="0" err="1"/>
              <a:t>مشتركة</a:t>
            </a:r>
            <a:r>
              <a:rPr dirty="0"/>
              <a:t> </a:t>
            </a:r>
            <a:r>
              <a:rPr dirty="0" err="1"/>
              <a:t>المصدر</a:t>
            </a:r>
            <a:r>
              <a:rPr lang="ar-EG" dirty="0"/>
              <a:t>: </a:t>
            </a:r>
            <a:r>
              <a:rPr dirty="0" err="1"/>
              <a:t>يتعرض</a:t>
            </a:r>
            <a:r>
              <a:rPr dirty="0"/>
              <a:t> </a:t>
            </a:r>
            <a:r>
              <a:rPr dirty="0" err="1"/>
              <a:t>الأشخاص</a:t>
            </a:r>
            <a:r>
              <a:rPr dirty="0"/>
              <a:t> </a:t>
            </a:r>
            <a:r>
              <a:rPr dirty="0" err="1"/>
              <a:t>للمصدر</a:t>
            </a:r>
            <a:r>
              <a:rPr dirty="0"/>
              <a:t> </a:t>
            </a:r>
            <a:r>
              <a:rPr dirty="0" err="1"/>
              <a:t>نفسه</a:t>
            </a:r>
            <a:r>
              <a:rPr dirty="0"/>
              <a:t>، </a:t>
            </a:r>
            <a:r>
              <a:rPr dirty="0" err="1"/>
              <a:t>ولكن</a:t>
            </a:r>
            <a:r>
              <a:rPr dirty="0"/>
              <a:t> </a:t>
            </a:r>
            <a:r>
              <a:rPr dirty="0" err="1"/>
              <a:t>على</a:t>
            </a:r>
            <a:r>
              <a:rPr dirty="0"/>
              <a:t> </a:t>
            </a:r>
            <a:r>
              <a:rPr dirty="0" err="1"/>
              <a:t>مدار</a:t>
            </a:r>
            <a:r>
              <a:rPr dirty="0"/>
              <a:t> </a:t>
            </a:r>
            <a:r>
              <a:rPr dirty="0" err="1"/>
              <a:t>فترة</a:t>
            </a:r>
            <a:r>
              <a:rPr dirty="0"/>
              <a:t> </a:t>
            </a:r>
            <a:r>
              <a:rPr dirty="0" err="1"/>
              <a:t>زمنية</a:t>
            </a:r>
            <a:r>
              <a:rPr dirty="0"/>
              <a:t> </a:t>
            </a:r>
            <a:r>
              <a:rPr dirty="0" err="1"/>
              <a:t>ممتدة</a:t>
            </a:r>
            <a:r>
              <a:rPr lang="ar-EG" dirty="0"/>
              <a:t>. </a:t>
            </a:r>
            <a:r>
              <a:rPr dirty="0" err="1"/>
              <a:t>وتحدث</a:t>
            </a:r>
            <a:r>
              <a:rPr dirty="0"/>
              <a:t> </a:t>
            </a:r>
            <a:r>
              <a:rPr dirty="0" err="1"/>
              <a:t>الحالات</a:t>
            </a:r>
            <a:r>
              <a:rPr dirty="0"/>
              <a:t> </a:t>
            </a:r>
            <a:r>
              <a:rPr dirty="0" err="1"/>
              <a:t>بعد</a:t>
            </a:r>
            <a:r>
              <a:rPr dirty="0"/>
              <a:t> </a:t>
            </a:r>
            <a:r>
              <a:rPr dirty="0" err="1"/>
              <a:t>فترة</a:t>
            </a:r>
            <a:r>
              <a:rPr dirty="0"/>
              <a:t> </a:t>
            </a:r>
            <a:r>
              <a:rPr dirty="0" err="1"/>
              <a:t>حضانة</a:t>
            </a:r>
            <a:r>
              <a:rPr dirty="0"/>
              <a:t> </a:t>
            </a:r>
            <a:r>
              <a:rPr dirty="0" err="1"/>
              <a:t>واحدة</a:t>
            </a:r>
            <a:r>
              <a:rPr dirty="0"/>
              <a:t>.</a:t>
            </a:r>
          </a:p>
          <a:p>
            <a:pPr rtl="1"/>
            <a:r>
              <a:rPr dirty="0" err="1"/>
              <a:t>الفاشية</a:t>
            </a:r>
            <a:r>
              <a:rPr dirty="0"/>
              <a:t> </a:t>
            </a:r>
            <a:r>
              <a:rPr dirty="0" err="1"/>
              <a:t>المُنتشرة</a:t>
            </a:r>
            <a:r>
              <a:rPr lang="ar-EG" dirty="0"/>
              <a:t>: </a:t>
            </a:r>
            <a:r>
              <a:rPr dirty="0" err="1"/>
              <a:t>يحدث</a:t>
            </a:r>
            <a:r>
              <a:rPr dirty="0"/>
              <a:t> </a:t>
            </a:r>
            <a:r>
              <a:rPr dirty="0" err="1"/>
              <a:t>انتقال</a:t>
            </a:r>
            <a:r>
              <a:rPr dirty="0"/>
              <a:t> </a:t>
            </a:r>
            <a:r>
              <a:rPr dirty="0" err="1"/>
              <a:t>العدوى</a:t>
            </a:r>
            <a:r>
              <a:rPr dirty="0"/>
              <a:t> </a:t>
            </a:r>
            <a:r>
              <a:rPr dirty="0" err="1"/>
              <a:t>من</a:t>
            </a:r>
            <a:r>
              <a:rPr dirty="0"/>
              <a:t> </a:t>
            </a:r>
            <a:r>
              <a:rPr dirty="0" err="1"/>
              <a:t>شخصٍ</a:t>
            </a:r>
            <a:r>
              <a:rPr dirty="0"/>
              <a:t> </a:t>
            </a:r>
            <a:r>
              <a:rPr dirty="0" err="1"/>
              <a:t>إلى</a:t>
            </a:r>
            <a:r>
              <a:rPr dirty="0"/>
              <a:t> </a:t>
            </a:r>
            <a:r>
              <a:rPr dirty="0" err="1"/>
              <a:t>آخر</a:t>
            </a:r>
            <a:r>
              <a:rPr lang="ar-EG" dirty="0"/>
              <a:t>. </a:t>
            </a:r>
            <a:r>
              <a:rPr dirty="0" err="1"/>
              <a:t>ويعرض</a:t>
            </a:r>
            <a:r>
              <a:rPr dirty="0"/>
              <a:t> </a:t>
            </a:r>
            <a:r>
              <a:rPr dirty="0" err="1"/>
              <a:t>المُنحنى</a:t>
            </a:r>
            <a:r>
              <a:rPr dirty="0"/>
              <a:t> </a:t>
            </a:r>
            <a:r>
              <a:rPr dirty="0" err="1"/>
              <a:t>الوبائي</a:t>
            </a:r>
            <a:r>
              <a:rPr dirty="0"/>
              <a:t> </a:t>
            </a:r>
            <a:r>
              <a:rPr dirty="0" err="1"/>
              <a:t>في</a:t>
            </a:r>
            <a:r>
              <a:rPr dirty="0"/>
              <a:t> </a:t>
            </a:r>
            <a:r>
              <a:rPr dirty="0" err="1"/>
              <a:t>أغلب</a:t>
            </a:r>
            <a:r>
              <a:rPr dirty="0"/>
              <a:t> </a:t>
            </a:r>
            <a:r>
              <a:rPr dirty="0" err="1"/>
              <a:t>الأحيان</a:t>
            </a:r>
            <a:r>
              <a:rPr dirty="0"/>
              <a:t> </a:t>
            </a:r>
            <a:r>
              <a:rPr lang="ar-EG" dirty="0"/>
              <a:t>«</a:t>
            </a:r>
            <a:r>
              <a:rPr dirty="0" err="1"/>
              <a:t>موجات</a:t>
            </a:r>
            <a:r>
              <a:rPr lang="ar-EG" dirty="0"/>
              <a:t>» </a:t>
            </a:r>
            <a:r>
              <a:rPr dirty="0" err="1"/>
              <a:t>من</a:t>
            </a:r>
            <a:r>
              <a:rPr dirty="0"/>
              <a:t> </a:t>
            </a:r>
            <a:r>
              <a:rPr dirty="0" err="1"/>
              <a:t>الحالات</a:t>
            </a:r>
            <a:r>
              <a:rPr dirty="0"/>
              <a:t> </a:t>
            </a:r>
            <a:r>
              <a:rPr lang="ar-EG" dirty="0"/>
              <a:t>(</a:t>
            </a:r>
            <a:r>
              <a:rPr dirty="0" err="1"/>
              <a:t>مثل</a:t>
            </a:r>
            <a:r>
              <a:rPr dirty="0"/>
              <a:t> </a:t>
            </a:r>
            <a:r>
              <a:rPr dirty="0" err="1"/>
              <a:t>تلك</a:t>
            </a:r>
            <a:r>
              <a:rPr dirty="0"/>
              <a:t> </a:t>
            </a:r>
            <a:r>
              <a:rPr dirty="0" err="1"/>
              <a:t>الواردة</a:t>
            </a:r>
            <a:r>
              <a:rPr dirty="0"/>
              <a:t> </a:t>
            </a:r>
            <a:r>
              <a:rPr dirty="0" err="1"/>
              <a:t>في</a:t>
            </a:r>
            <a:r>
              <a:rPr dirty="0"/>
              <a:t> </a:t>
            </a:r>
            <a:r>
              <a:rPr dirty="0" err="1"/>
              <a:t>المثال</a:t>
            </a:r>
            <a:r>
              <a:rPr lang="ar-EG" dirty="0"/>
              <a:t>).</a:t>
            </a:r>
            <a:endParaRPr dirty="0"/>
          </a:p>
          <a:p>
            <a:pPr rtl="1"/>
            <a:endParaRPr dirty="0"/>
          </a:p>
          <a:p>
            <a:pPr rtl="1"/>
            <a:r>
              <a:rPr dirty="0" err="1"/>
              <a:t>ملاحظة</a:t>
            </a:r>
            <a:r>
              <a:rPr lang="ar-EG" dirty="0"/>
              <a:t>: انت</a:t>
            </a:r>
            <a:r>
              <a:rPr dirty="0" err="1"/>
              <a:t>تشار</a:t>
            </a:r>
            <a:r>
              <a:rPr dirty="0"/>
              <a:t>» = </a:t>
            </a:r>
            <a:r>
              <a:rPr dirty="0" err="1"/>
              <a:t>انتشار</a:t>
            </a:r>
            <a:r>
              <a:rPr dirty="0"/>
              <a:t> </a:t>
            </a:r>
            <a:r>
              <a:rPr dirty="0" err="1"/>
              <a:t>أو</a:t>
            </a:r>
            <a:r>
              <a:rPr dirty="0"/>
              <a:t> </a:t>
            </a:r>
            <a:r>
              <a:rPr dirty="0" err="1"/>
              <a:t>انتقال</a:t>
            </a:r>
            <a:r>
              <a:rPr dirty="0"/>
              <a:t> </a:t>
            </a:r>
            <a:r>
              <a:rPr dirty="0" err="1"/>
              <a:t>العدوى</a:t>
            </a:r>
            <a:r>
              <a:rPr lang="ar-EG" dirty="0"/>
              <a:t>»</a:t>
            </a:r>
            <a:endParaRPr dirty="0"/>
          </a:p>
          <a:p>
            <a:pPr rtl="1"/>
            <a:endParaRPr dirty="0"/>
          </a:p>
        </p:txBody>
      </p:sp>
    </p:spTree>
    <p:extLst>
      <p:ext uri="{BB962C8B-B14F-4D97-AF65-F5344CB8AC3E}">
        <p14:creationId xmlns:p14="http://schemas.microsoft.com/office/powerpoint/2010/main" val="23652556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Shape 57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80" name="Shape 580"/>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قل</a:t>
            </a:r>
            <a:r>
              <a:rPr dirty="0"/>
              <a:t>:</a:t>
            </a:r>
          </a:p>
          <a:p>
            <a:pPr rtl="1"/>
            <a:r>
              <a:rPr dirty="0" err="1"/>
              <a:t>المنحنيات</a:t>
            </a:r>
            <a:r>
              <a:rPr dirty="0"/>
              <a:t> </a:t>
            </a:r>
            <a:r>
              <a:rPr dirty="0" err="1"/>
              <a:t>الوبائية</a:t>
            </a:r>
            <a:r>
              <a:rPr dirty="0"/>
              <a:t> </a:t>
            </a:r>
            <a:r>
              <a:rPr dirty="0" err="1"/>
              <a:t>تُبين</a:t>
            </a:r>
            <a:r>
              <a:rPr dirty="0"/>
              <a:t> </a:t>
            </a:r>
            <a:r>
              <a:rPr dirty="0" err="1"/>
              <a:t>لنا</a:t>
            </a:r>
            <a:r>
              <a:rPr dirty="0"/>
              <a:t> </a:t>
            </a:r>
            <a:r>
              <a:rPr dirty="0" err="1"/>
              <a:t>الزمان</a:t>
            </a:r>
            <a:r>
              <a:rPr lang="ar-EG" dirty="0"/>
              <a:t>، و</a:t>
            </a:r>
            <a:r>
              <a:rPr dirty="0" err="1"/>
              <a:t>الخرائط</a:t>
            </a:r>
            <a:r>
              <a:rPr dirty="0"/>
              <a:t> </a:t>
            </a:r>
            <a:r>
              <a:rPr dirty="0" err="1"/>
              <a:t>تُبين</a:t>
            </a:r>
            <a:r>
              <a:rPr dirty="0"/>
              <a:t> </a:t>
            </a:r>
            <a:r>
              <a:rPr dirty="0" err="1"/>
              <a:t>لنا</a:t>
            </a:r>
            <a:r>
              <a:rPr dirty="0"/>
              <a:t> </a:t>
            </a:r>
            <a:r>
              <a:rPr dirty="0" err="1"/>
              <a:t>المكان</a:t>
            </a:r>
            <a:r>
              <a:rPr dirty="0"/>
              <a:t>.</a:t>
            </a:r>
          </a:p>
          <a:p>
            <a:pPr rtl="1"/>
            <a:endParaRPr dirty="0"/>
          </a:p>
          <a:p>
            <a:pPr rtl="1"/>
            <a:r>
              <a:rPr dirty="0" err="1"/>
              <a:t>المصدر</a:t>
            </a:r>
            <a:r>
              <a:rPr lang="ar-EG" dirty="0"/>
              <a:t>:</a:t>
            </a:r>
          </a:p>
          <a:p>
            <a:pPr algn="l" rtl="0"/>
            <a:r>
              <a:rPr lang="ar" u="sng" dirty="0">
                <a:solidFill>
                  <a:srgbClr val="0563C1"/>
                </a:solidFill>
                <a:uFill>
                  <a:solidFill>
                    <a:srgbClr val="0563C1"/>
                  </a:solidFill>
                </a:uFill>
                <a:hlinkClick r:id="rId3"/>
              </a:rPr>
              <a:t>www.cdc.gov/vhf/ebola/outbreaks/2014-west-africa/distribution-map.html</a:t>
            </a:r>
            <a:r>
              <a:rPr dirty="0"/>
              <a:t>. (accessed 25 Feb 2016)</a:t>
            </a:r>
          </a:p>
        </p:txBody>
      </p:sp>
    </p:spTree>
    <p:extLst>
      <p:ext uri="{BB962C8B-B14F-4D97-AF65-F5344CB8AC3E}">
        <p14:creationId xmlns:p14="http://schemas.microsoft.com/office/powerpoint/2010/main" val="3167265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91" name="Shape 591"/>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قل</a:t>
            </a:r>
            <a:r>
              <a:rPr dirty="0"/>
              <a:t>:</a:t>
            </a:r>
          </a:p>
          <a:p>
            <a:pPr rtl="1"/>
            <a:r>
              <a:rPr dirty="0" err="1"/>
              <a:t>يمكننا</a:t>
            </a:r>
            <a:r>
              <a:rPr dirty="0"/>
              <a:t> </a:t>
            </a:r>
            <a:r>
              <a:rPr dirty="0" err="1"/>
              <a:t>استخدام</a:t>
            </a:r>
            <a:r>
              <a:rPr dirty="0"/>
              <a:t> </a:t>
            </a:r>
            <a:r>
              <a:rPr dirty="0" err="1"/>
              <a:t>الرسوم</a:t>
            </a:r>
            <a:r>
              <a:rPr dirty="0"/>
              <a:t> </a:t>
            </a:r>
            <a:r>
              <a:rPr dirty="0" err="1"/>
              <a:t>البيانية</a:t>
            </a:r>
            <a:r>
              <a:rPr dirty="0"/>
              <a:t> </a:t>
            </a:r>
            <a:r>
              <a:rPr dirty="0" err="1"/>
              <a:t>والجداول</a:t>
            </a:r>
            <a:r>
              <a:rPr dirty="0"/>
              <a:t> ل</a:t>
            </a:r>
            <a:r>
              <a:rPr lang="ar-EG" dirty="0"/>
              <a:t>ت</a:t>
            </a:r>
            <a:r>
              <a:rPr dirty="0" err="1"/>
              <a:t>وص</a:t>
            </a:r>
            <a:r>
              <a:rPr lang="ar-EG" dirty="0"/>
              <a:t>ي</a:t>
            </a:r>
            <a:r>
              <a:rPr dirty="0"/>
              <a:t>ف </a:t>
            </a:r>
            <a:r>
              <a:rPr dirty="0" err="1"/>
              <a:t>الأشخاص</a:t>
            </a:r>
            <a:r>
              <a:rPr dirty="0"/>
              <a:t> </a:t>
            </a:r>
            <a:r>
              <a:rPr dirty="0" err="1"/>
              <a:t>والسكان</a:t>
            </a:r>
            <a:r>
              <a:rPr dirty="0"/>
              <a:t> </a:t>
            </a:r>
            <a:r>
              <a:rPr dirty="0" err="1"/>
              <a:t>المتضررين</a:t>
            </a:r>
            <a:r>
              <a:rPr dirty="0"/>
              <a:t>.</a:t>
            </a:r>
          </a:p>
          <a:p>
            <a:pPr rtl="1"/>
            <a:endParaRPr dirty="0"/>
          </a:p>
          <a:p>
            <a:pPr rtl="1"/>
            <a:r>
              <a:rPr dirty="0" err="1"/>
              <a:t>فيما</a:t>
            </a:r>
            <a:r>
              <a:rPr dirty="0"/>
              <a:t> </a:t>
            </a:r>
            <a:r>
              <a:rPr dirty="0" err="1"/>
              <a:t>يأتي</a:t>
            </a:r>
            <a:r>
              <a:rPr dirty="0"/>
              <a:t> </a:t>
            </a:r>
            <a:r>
              <a:rPr dirty="0" err="1"/>
              <a:t>خصائص</a:t>
            </a:r>
            <a:r>
              <a:rPr dirty="0"/>
              <a:t> </a:t>
            </a:r>
            <a:r>
              <a:rPr dirty="0" err="1"/>
              <a:t>الأشخاص</a:t>
            </a:r>
            <a:r>
              <a:rPr dirty="0"/>
              <a:t> </a:t>
            </a:r>
            <a:r>
              <a:rPr dirty="0" err="1"/>
              <a:t>التي</a:t>
            </a:r>
            <a:r>
              <a:rPr dirty="0"/>
              <a:t> </a:t>
            </a:r>
            <a:r>
              <a:rPr dirty="0" err="1"/>
              <a:t>يجب</a:t>
            </a:r>
            <a:r>
              <a:rPr dirty="0"/>
              <a:t> </a:t>
            </a:r>
            <a:r>
              <a:rPr dirty="0" err="1"/>
              <a:t>وضعها</a:t>
            </a:r>
            <a:r>
              <a:rPr dirty="0"/>
              <a:t> </a:t>
            </a:r>
            <a:r>
              <a:rPr dirty="0" err="1"/>
              <a:t>في</a:t>
            </a:r>
            <a:r>
              <a:rPr dirty="0"/>
              <a:t> </a:t>
            </a:r>
            <a:r>
              <a:rPr dirty="0" err="1"/>
              <a:t>الاعتبار</a:t>
            </a:r>
            <a:r>
              <a:rPr dirty="0"/>
              <a:t>:</a:t>
            </a:r>
          </a:p>
          <a:p>
            <a:pPr marL="171450" indent="-171450" rtl="1">
              <a:spcBef>
                <a:spcPts val="600"/>
              </a:spcBef>
              <a:buSzPct val="100000"/>
              <a:buFont typeface="Arial"/>
              <a:buChar char="•"/>
            </a:pPr>
            <a:r>
              <a:rPr dirty="0" err="1"/>
              <a:t>العمر</a:t>
            </a:r>
            <a:endParaRPr dirty="0"/>
          </a:p>
          <a:p>
            <a:pPr marL="171450" indent="-171450" rtl="1">
              <a:spcBef>
                <a:spcPts val="600"/>
              </a:spcBef>
              <a:buSzPct val="100000"/>
              <a:buFont typeface="Arial"/>
              <a:buChar char="•"/>
            </a:pPr>
            <a:r>
              <a:rPr dirty="0" err="1"/>
              <a:t>نوع</a:t>
            </a:r>
            <a:r>
              <a:rPr dirty="0"/>
              <a:t> </a:t>
            </a:r>
            <a:r>
              <a:rPr dirty="0" err="1"/>
              <a:t>الجنس</a:t>
            </a:r>
            <a:endParaRPr dirty="0"/>
          </a:p>
          <a:p>
            <a:pPr marL="171450" indent="-171450" rtl="1">
              <a:spcBef>
                <a:spcPts val="600"/>
              </a:spcBef>
              <a:buSzPct val="100000"/>
              <a:buFont typeface="Arial"/>
              <a:buChar char="•"/>
            </a:pPr>
            <a:r>
              <a:rPr dirty="0" err="1"/>
              <a:t>القبيلة</a:t>
            </a:r>
            <a:r>
              <a:rPr dirty="0"/>
              <a:t> </a:t>
            </a:r>
            <a:r>
              <a:rPr dirty="0" err="1"/>
              <a:t>أو</a:t>
            </a:r>
            <a:r>
              <a:rPr dirty="0"/>
              <a:t> </a:t>
            </a:r>
            <a:r>
              <a:rPr dirty="0" err="1"/>
              <a:t>أي</a:t>
            </a:r>
            <a:r>
              <a:rPr dirty="0"/>
              <a:t> </a:t>
            </a:r>
            <a:r>
              <a:rPr dirty="0" err="1"/>
              <a:t>انتماء</a:t>
            </a:r>
            <a:r>
              <a:rPr dirty="0"/>
              <a:t> </a:t>
            </a:r>
            <a:r>
              <a:rPr dirty="0" err="1"/>
              <a:t>آخر</a:t>
            </a:r>
            <a:endParaRPr dirty="0"/>
          </a:p>
          <a:p>
            <a:pPr marL="171450" indent="-171450" rtl="1">
              <a:spcBef>
                <a:spcPts val="600"/>
              </a:spcBef>
              <a:buSzPct val="100000"/>
              <a:buFont typeface="Arial"/>
              <a:buChar char="•"/>
            </a:pPr>
            <a:r>
              <a:rPr dirty="0" err="1"/>
              <a:t>المهنة</a:t>
            </a:r>
            <a:endParaRPr dirty="0"/>
          </a:p>
          <a:p>
            <a:pPr marL="171450" indent="-171450" rtl="1">
              <a:spcBef>
                <a:spcPts val="600"/>
              </a:spcBef>
              <a:buSzPct val="100000"/>
              <a:buFont typeface="Arial"/>
              <a:buChar char="•"/>
            </a:pPr>
            <a:r>
              <a:rPr dirty="0" err="1"/>
              <a:t>الدخل</a:t>
            </a:r>
            <a:endParaRPr dirty="0"/>
          </a:p>
          <a:p>
            <a:pPr marL="171450" indent="-171450" rtl="1">
              <a:spcBef>
                <a:spcPts val="600"/>
              </a:spcBef>
              <a:buSzPct val="100000"/>
              <a:buFont typeface="Arial"/>
              <a:buChar char="•"/>
            </a:pPr>
            <a:r>
              <a:rPr dirty="0" err="1"/>
              <a:t>الحالة</a:t>
            </a:r>
            <a:r>
              <a:rPr dirty="0"/>
              <a:t> </a:t>
            </a:r>
            <a:r>
              <a:rPr dirty="0" err="1"/>
              <a:t>الاجتماعية</a:t>
            </a:r>
            <a:endParaRPr dirty="0"/>
          </a:p>
          <a:p>
            <a:pPr marL="171450" indent="-171450" rtl="1">
              <a:spcBef>
                <a:spcPts val="600"/>
              </a:spcBef>
              <a:buSzPct val="100000"/>
              <a:buFont typeface="Arial"/>
              <a:buChar char="•"/>
            </a:pPr>
            <a:r>
              <a:rPr dirty="0" err="1"/>
              <a:t>الحالات</a:t>
            </a:r>
            <a:r>
              <a:rPr dirty="0"/>
              <a:t> </a:t>
            </a:r>
            <a:r>
              <a:rPr dirty="0" err="1"/>
              <a:t>الطبية</a:t>
            </a:r>
            <a:r>
              <a:rPr dirty="0"/>
              <a:t> </a:t>
            </a:r>
            <a:r>
              <a:rPr dirty="0" err="1"/>
              <a:t>الكامنة</a:t>
            </a:r>
            <a:endParaRPr dirty="0"/>
          </a:p>
          <a:p>
            <a:pPr marL="171450" indent="-171450" rtl="1">
              <a:spcBef>
                <a:spcPts val="600"/>
              </a:spcBef>
              <a:buSzPct val="100000"/>
              <a:buFont typeface="Arial"/>
              <a:buChar char="•"/>
            </a:pPr>
            <a:r>
              <a:rPr dirty="0" err="1"/>
              <a:t>وغير</a:t>
            </a:r>
            <a:r>
              <a:rPr dirty="0"/>
              <a:t> </a:t>
            </a:r>
            <a:r>
              <a:rPr dirty="0" err="1"/>
              <a:t>ذلك</a:t>
            </a:r>
            <a:r>
              <a:rPr dirty="0"/>
              <a:t>.</a:t>
            </a:r>
          </a:p>
        </p:txBody>
      </p:sp>
    </p:spTree>
    <p:extLst>
      <p:ext uri="{BB962C8B-B14F-4D97-AF65-F5344CB8AC3E}">
        <p14:creationId xmlns:p14="http://schemas.microsoft.com/office/powerpoint/2010/main" val="3087947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019824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2" name="Shape 66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63" name="Shape 663"/>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اسأل</a:t>
            </a:r>
            <a:r>
              <a:rPr dirty="0"/>
              <a:t> </a:t>
            </a:r>
            <a:r>
              <a:rPr dirty="0" err="1"/>
              <a:t>كل</a:t>
            </a:r>
            <a:r>
              <a:rPr dirty="0"/>
              <a:t> </a:t>
            </a:r>
            <a:r>
              <a:rPr dirty="0" err="1"/>
              <a:t>اثنين</a:t>
            </a:r>
            <a:r>
              <a:rPr dirty="0"/>
              <a:t>:</a:t>
            </a:r>
          </a:p>
          <a:p>
            <a:pPr rtl="1"/>
            <a:r>
              <a:rPr dirty="0" err="1"/>
              <a:t>ما</a:t>
            </a:r>
            <a:r>
              <a:rPr dirty="0"/>
              <a:t> </a:t>
            </a:r>
            <a:r>
              <a:rPr dirty="0" err="1"/>
              <a:t>هو</a:t>
            </a:r>
            <a:r>
              <a:rPr dirty="0"/>
              <a:t> </a:t>
            </a:r>
            <a:r>
              <a:rPr dirty="0" err="1"/>
              <a:t>التعرُّض</a:t>
            </a:r>
            <a:r>
              <a:rPr dirty="0"/>
              <a:t>؟</a:t>
            </a:r>
          </a:p>
          <a:p>
            <a:pPr rtl="1"/>
            <a:r>
              <a:rPr lang="ar-EG" dirty="0"/>
              <a:t>ما هي الحصيلة؟</a:t>
            </a:r>
          </a:p>
          <a:p>
            <a:pPr rtl="1"/>
            <a:endParaRPr dirty="0"/>
          </a:p>
          <a:p>
            <a:pPr rtl="1"/>
            <a:r>
              <a:rPr lang="ar-EG" dirty="0"/>
              <a:t>&lt;</a:t>
            </a:r>
            <a:r>
              <a:rPr dirty="0" err="1"/>
              <a:t>اضغط</a:t>
            </a:r>
            <a:r>
              <a:rPr dirty="0"/>
              <a:t> </a:t>
            </a:r>
            <a:r>
              <a:rPr dirty="0" err="1"/>
              <a:t>لعرض</a:t>
            </a:r>
            <a:r>
              <a:rPr dirty="0"/>
              <a:t> </a:t>
            </a:r>
            <a:r>
              <a:rPr dirty="0" err="1"/>
              <a:t>الإجابات</a:t>
            </a:r>
            <a:r>
              <a:rPr dirty="0"/>
              <a:t>، </a:t>
            </a:r>
            <a:r>
              <a:rPr dirty="0" err="1"/>
              <a:t>بحيث</a:t>
            </a:r>
            <a:r>
              <a:rPr dirty="0"/>
              <a:t> </a:t>
            </a:r>
            <a:r>
              <a:rPr dirty="0" err="1"/>
              <a:t>يظهر</a:t>
            </a:r>
            <a:r>
              <a:rPr dirty="0"/>
              <a:t> </a:t>
            </a:r>
            <a:r>
              <a:rPr dirty="0" err="1"/>
              <a:t>سطر</a:t>
            </a:r>
            <a:r>
              <a:rPr dirty="0"/>
              <a:t> </a:t>
            </a:r>
            <a:r>
              <a:rPr dirty="0" err="1"/>
              <a:t>واحد</a:t>
            </a:r>
            <a:r>
              <a:rPr dirty="0"/>
              <a:t> </a:t>
            </a:r>
            <a:r>
              <a:rPr dirty="0" err="1"/>
              <a:t>كل</a:t>
            </a:r>
            <a:r>
              <a:rPr dirty="0"/>
              <a:t> </a:t>
            </a:r>
            <a:r>
              <a:rPr dirty="0" err="1"/>
              <a:t>مرة</a:t>
            </a:r>
            <a:r>
              <a:rPr lang="ar-EG" dirty="0"/>
              <a:t>&gt;.</a:t>
            </a:r>
            <a:endParaRPr dirty="0"/>
          </a:p>
        </p:txBody>
      </p:sp>
    </p:spTree>
    <p:extLst>
      <p:ext uri="{BB962C8B-B14F-4D97-AF65-F5344CB8AC3E}">
        <p14:creationId xmlns:p14="http://schemas.microsoft.com/office/powerpoint/2010/main" val="7906267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 name="Shape 67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79" name="Shape 679"/>
          <p:cNvSpPr>
            <a:spLocks noGrp="1"/>
          </p:cNvSpPr>
          <p:nvPr>
            <p:ph type="body" sz="quarter" idx="1"/>
          </p:nvPr>
        </p:nvSpPr>
        <p:spPr>
          <a:prstGeom prst="rect">
            <a:avLst/>
          </a:prstGeom>
        </p:spPr>
        <p:txBody>
          <a:bodyPr rtlCol="1"/>
          <a:lstStyle/>
          <a:p>
            <a:pPr rtl="1"/>
            <a:r>
              <a:rPr dirty="0" err="1"/>
              <a:t>يمكن</a:t>
            </a:r>
            <a:r>
              <a:rPr dirty="0"/>
              <a:t> </a:t>
            </a:r>
            <a:r>
              <a:rPr dirty="0" err="1"/>
              <a:t>أن</a:t>
            </a:r>
            <a:r>
              <a:rPr dirty="0"/>
              <a:t> </a:t>
            </a:r>
            <a:r>
              <a:rPr dirty="0" err="1"/>
              <a:t>توفر</a:t>
            </a:r>
            <a:r>
              <a:rPr dirty="0"/>
              <a:t> </a:t>
            </a:r>
            <a:r>
              <a:rPr dirty="0" err="1"/>
              <a:t>القيم</a:t>
            </a:r>
            <a:r>
              <a:rPr dirty="0"/>
              <a:t> </a:t>
            </a:r>
            <a:r>
              <a:rPr dirty="0" err="1"/>
              <a:t>الناشزة</a:t>
            </a:r>
            <a:r>
              <a:rPr dirty="0"/>
              <a:t> </a:t>
            </a:r>
            <a:r>
              <a:rPr dirty="0" err="1"/>
              <a:t>دلائل</a:t>
            </a:r>
            <a:r>
              <a:rPr dirty="0"/>
              <a:t> </a:t>
            </a:r>
            <a:r>
              <a:rPr dirty="0" err="1"/>
              <a:t>مهمة</a:t>
            </a:r>
            <a:r>
              <a:rPr lang="ar-EG" dirty="0"/>
              <a:t>. </a:t>
            </a:r>
            <a:r>
              <a:rPr dirty="0" err="1"/>
              <a:t>يمكن</a:t>
            </a:r>
            <a:r>
              <a:rPr dirty="0"/>
              <a:t> </a:t>
            </a:r>
            <a:r>
              <a:rPr dirty="0" err="1"/>
              <a:t>أن</a:t>
            </a:r>
            <a:r>
              <a:rPr dirty="0"/>
              <a:t> </a:t>
            </a:r>
            <a:r>
              <a:rPr dirty="0" err="1"/>
              <a:t>يكون</a:t>
            </a:r>
            <a:r>
              <a:rPr dirty="0"/>
              <a:t> </a:t>
            </a:r>
            <a:r>
              <a:rPr dirty="0" err="1"/>
              <a:t>للقيمة</a:t>
            </a:r>
            <a:r>
              <a:rPr dirty="0"/>
              <a:t> </a:t>
            </a:r>
            <a:r>
              <a:rPr dirty="0" err="1"/>
              <a:t>الناشزة</a:t>
            </a:r>
            <a:r>
              <a:rPr dirty="0"/>
              <a:t> </a:t>
            </a:r>
            <a:r>
              <a:rPr dirty="0" err="1"/>
              <a:t>تعرض</a:t>
            </a:r>
            <a:r>
              <a:rPr dirty="0"/>
              <a:t> </a:t>
            </a:r>
            <a:r>
              <a:rPr dirty="0" err="1"/>
              <a:t>واحد</a:t>
            </a:r>
            <a:r>
              <a:rPr dirty="0"/>
              <a:t> </a:t>
            </a:r>
            <a:r>
              <a:rPr dirty="0" err="1"/>
              <a:t>مشترك</a:t>
            </a:r>
            <a:r>
              <a:rPr dirty="0"/>
              <a:t> </a:t>
            </a:r>
            <a:r>
              <a:rPr dirty="0" err="1"/>
              <a:t>مع</a:t>
            </a:r>
            <a:r>
              <a:rPr dirty="0"/>
              <a:t> </a:t>
            </a:r>
            <a:r>
              <a:rPr dirty="0" err="1"/>
              <a:t>معظم</a:t>
            </a:r>
            <a:r>
              <a:rPr dirty="0"/>
              <a:t> </a:t>
            </a:r>
            <a:r>
              <a:rPr dirty="0" err="1"/>
              <a:t>الحالات</a:t>
            </a:r>
            <a:r>
              <a:rPr dirty="0"/>
              <a:t> </a:t>
            </a:r>
            <a:r>
              <a:rPr dirty="0" err="1"/>
              <a:t>الأخرى</a:t>
            </a:r>
            <a:r>
              <a:rPr lang="ar-EG" dirty="0"/>
              <a:t> - </a:t>
            </a:r>
            <a:r>
              <a:rPr dirty="0" err="1"/>
              <a:t>ما</a:t>
            </a:r>
            <a:r>
              <a:rPr dirty="0"/>
              <a:t> </a:t>
            </a:r>
            <a:r>
              <a:rPr dirty="0" err="1"/>
              <a:t>هو</a:t>
            </a:r>
            <a:r>
              <a:rPr dirty="0"/>
              <a:t> </a:t>
            </a:r>
            <a:r>
              <a:rPr dirty="0" err="1"/>
              <a:t>هذا</a:t>
            </a:r>
            <a:r>
              <a:rPr dirty="0"/>
              <a:t> </a:t>
            </a:r>
            <a:r>
              <a:rPr dirty="0" err="1"/>
              <a:t>التعرض</a:t>
            </a:r>
            <a:r>
              <a:rPr dirty="0"/>
              <a:t>؟</a:t>
            </a:r>
          </a:p>
        </p:txBody>
      </p:sp>
    </p:spTree>
    <p:extLst>
      <p:ext uri="{BB962C8B-B14F-4D97-AF65-F5344CB8AC3E}">
        <p14:creationId xmlns:p14="http://schemas.microsoft.com/office/powerpoint/2010/main" val="8307449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 name="Shape 70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702" name="Shape 702"/>
          <p:cNvSpPr>
            <a:spLocks noGrp="1"/>
          </p:cNvSpPr>
          <p:nvPr>
            <p:ph type="body" sz="quarter" idx="1"/>
          </p:nvPr>
        </p:nvSpPr>
        <p:spPr>
          <a:prstGeom prst="rect">
            <a:avLst/>
          </a:prstGeom>
        </p:spPr>
        <p:txBody>
          <a:bodyPr rtlCol="1"/>
          <a:lstStyle/>
          <a:p>
            <a:pPr rtl="1"/>
            <a:r>
              <a:rPr dirty="0" err="1"/>
              <a:t>جدول</a:t>
            </a:r>
            <a:r>
              <a:rPr dirty="0"/>
              <a:t> 2×2</a:t>
            </a:r>
            <a:r>
              <a:rPr lang="ar-EG" dirty="0"/>
              <a:t> (</a:t>
            </a:r>
            <a:r>
              <a:rPr dirty="0" err="1"/>
              <a:t>سُمي</a:t>
            </a:r>
            <a:r>
              <a:rPr dirty="0"/>
              <a:t> </a:t>
            </a:r>
            <a:r>
              <a:rPr dirty="0" err="1"/>
              <a:t>هكذا</a:t>
            </a:r>
            <a:r>
              <a:rPr dirty="0"/>
              <a:t> </a:t>
            </a:r>
            <a:r>
              <a:rPr dirty="0" err="1"/>
              <a:t>لأنه</a:t>
            </a:r>
            <a:r>
              <a:rPr dirty="0"/>
              <a:t> </a:t>
            </a:r>
            <a:r>
              <a:rPr dirty="0" err="1"/>
              <a:t>يتألف</a:t>
            </a:r>
            <a:r>
              <a:rPr dirty="0"/>
              <a:t> </a:t>
            </a:r>
            <a:r>
              <a:rPr dirty="0" err="1"/>
              <a:t>من</a:t>
            </a:r>
            <a:r>
              <a:rPr dirty="0"/>
              <a:t> </a:t>
            </a:r>
            <a:r>
              <a:rPr dirty="0" err="1"/>
              <a:t>عمودين</a:t>
            </a:r>
            <a:r>
              <a:rPr dirty="0"/>
              <a:t> </a:t>
            </a:r>
            <a:r>
              <a:rPr dirty="0" err="1"/>
              <a:t>وصفي</a:t>
            </a:r>
            <a:r>
              <a:rPr lang="ar-EG" dirty="0"/>
              <a:t>ن) </a:t>
            </a:r>
            <a:r>
              <a:rPr dirty="0" err="1"/>
              <a:t>هو</a:t>
            </a:r>
            <a:r>
              <a:rPr dirty="0"/>
              <a:t> </a:t>
            </a:r>
            <a:r>
              <a:rPr dirty="0" err="1"/>
              <a:t>أداة</a:t>
            </a:r>
            <a:r>
              <a:rPr dirty="0"/>
              <a:t> </a:t>
            </a:r>
            <a:r>
              <a:rPr dirty="0" err="1"/>
              <a:t>لتنظيم</a:t>
            </a:r>
            <a:r>
              <a:rPr dirty="0"/>
              <a:t> </a:t>
            </a:r>
            <a:r>
              <a:rPr dirty="0" err="1"/>
              <a:t>البيانات</a:t>
            </a:r>
            <a:r>
              <a:rPr dirty="0"/>
              <a:t> </a:t>
            </a:r>
            <a:r>
              <a:rPr dirty="0" err="1"/>
              <a:t>عن</a:t>
            </a:r>
            <a:r>
              <a:rPr dirty="0"/>
              <a:t> </a:t>
            </a:r>
            <a:r>
              <a:rPr dirty="0" err="1"/>
              <a:t>التعرُّض</a:t>
            </a:r>
            <a:r>
              <a:rPr dirty="0"/>
              <a:t> </a:t>
            </a:r>
            <a:r>
              <a:rPr dirty="0" err="1"/>
              <a:t>والمرض</a:t>
            </a:r>
            <a:r>
              <a:rPr lang="ar-EG" dirty="0"/>
              <a:t>.</a:t>
            </a:r>
            <a:endParaRPr dirty="0"/>
          </a:p>
          <a:p>
            <a:pPr rtl="1"/>
            <a:endParaRPr dirty="0"/>
          </a:p>
          <a:p>
            <a:pPr rtl="1"/>
            <a:r>
              <a:rPr dirty="0" err="1"/>
              <a:t>يُحسب</a:t>
            </a:r>
            <a:r>
              <a:rPr dirty="0"/>
              <a:t> </a:t>
            </a:r>
            <a:r>
              <a:rPr dirty="0" err="1"/>
              <a:t>عدد</a:t>
            </a:r>
            <a:r>
              <a:rPr dirty="0"/>
              <a:t> </a:t>
            </a:r>
            <a:r>
              <a:rPr dirty="0" err="1"/>
              <a:t>الأفراد</a:t>
            </a:r>
            <a:r>
              <a:rPr dirty="0"/>
              <a:t> </a:t>
            </a:r>
            <a:r>
              <a:rPr dirty="0" err="1"/>
              <a:t>على</a:t>
            </a:r>
            <a:r>
              <a:rPr dirty="0"/>
              <a:t> </a:t>
            </a:r>
            <a:r>
              <a:rPr dirty="0" err="1"/>
              <a:t>أساس</a:t>
            </a:r>
            <a:r>
              <a:rPr dirty="0"/>
              <a:t> </a:t>
            </a:r>
            <a:r>
              <a:rPr dirty="0" err="1"/>
              <a:t>تجربتهم</a:t>
            </a:r>
            <a:r>
              <a:rPr dirty="0"/>
              <a:t> </a:t>
            </a:r>
            <a:r>
              <a:rPr dirty="0" err="1"/>
              <a:t>في</a:t>
            </a:r>
            <a:r>
              <a:rPr dirty="0"/>
              <a:t> </a:t>
            </a:r>
            <a:r>
              <a:rPr dirty="0" err="1"/>
              <a:t>التعرُّض</a:t>
            </a:r>
            <a:r>
              <a:rPr dirty="0"/>
              <a:t> </a:t>
            </a:r>
            <a:r>
              <a:rPr lang="ar-EG" dirty="0"/>
              <a:t>(</a:t>
            </a:r>
            <a:r>
              <a:rPr dirty="0" err="1"/>
              <a:t>تعرضوا</a:t>
            </a:r>
            <a:r>
              <a:rPr dirty="0"/>
              <a:t> </a:t>
            </a:r>
            <a:r>
              <a:rPr dirty="0" err="1"/>
              <a:t>أم</a:t>
            </a:r>
            <a:r>
              <a:rPr dirty="0"/>
              <a:t> </a:t>
            </a:r>
            <a:r>
              <a:rPr dirty="0" err="1"/>
              <a:t>لم</a:t>
            </a:r>
            <a:r>
              <a:rPr dirty="0"/>
              <a:t> </a:t>
            </a:r>
            <a:r>
              <a:rPr dirty="0" err="1"/>
              <a:t>يتعرضوا</a:t>
            </a:r>
            <a:r>
              <a:rPr lang="ar-EG" dirty="0"/>
              <a:t>)</a:t>
            </a:r>
            <a:r>
              <a:rPr dirty="0"/>
              <a:t>، </a:t>
            </a:r>
            <a:r>
              <a:rPr dirty="0" err="1"/>
              <a:t>وما</a:t>
            </a:r>
            <a:r>
              <a:rPr dirty="0"/>
              <a:t> </a:t>
            </a:r>
            <a:r>
              <a:rPr dirty="0" err="1"/>
              <a:t>إذا</a:t>
            </a:r>
            <a:r>
              <a:rPr dirty="0"/>
              <a:t> </a:t>
            </a:r>
            <a:r>
              <a:rPr dirty="0" err="1"/>
              <a:t>كانوا</a:t>
            </a:r>
            <a:r>
              <a:rPr dirty="0"/>
              <a:t> </a:t>
            </a:r>
            <a:r>
              <a:rPr dirty="0" err="1"/>
              <a:t>أصيبوا</a:t>
            </a:r>
            <a:r>
              <a:rPr dirty="0"/>
              <a:t> </a:t>
            </a:r>
            <a:r>
              <a:rPr dirty="0" err="1"/>
              <a:t>بالمرض</a:t>
            </a:r>
            <a:r>
              <a:rPr dirty="0"/>
              <a:t> </a:t>
            </a:r>
            <a:r>
              <a:rPr dirty="0" err="1"/>
              <a:t>أم</a:t>
            </a:r>
            <a:r>
              <a:rPr dirty="0"/>
              <a:t> </a:t>
            </a:r>
            <a:r>
              <a:rPr dirty="0" err="1"/>
              <a:t>لا</a:t>
            </a:r>
            <a:r>
              <a:rPr dirty="0"/>
              <a:t> </a:t>
            </a:r>
            <a:r>
              <a:rPr lang="ar-EG" dirty="0"/>
              <a:t>(</a:t>
            </a:r>
            <a:r>
              <a:rPr dirty="0" err="1"/>
              <a:t>أي</a:t>
            </a:r>
            <a:r>
              <a:rPr dirty="0"/>
              <a:t> </a:t>
            </a:r>
            <a:r>
              <a:rPr dirty="0" err="1"/>
              <a:t>هل</a:t>
            </a:r>
            <a:r>
              <a:rPr dirty="0"/>
              <a:t> </a:t>
            </a:r>
            <a:r>
              <a:rPr dirty="0" err="1"/>
              <a:t>يُعتبرون</a:t>
            </a:r>
            <a:r>
              <a:rPr dirty="0"/>
              <a:t> </a:t>
            </a:r>
            <a:r>
              <a:rPr dirty="0" err="1"/>
              <a:t>حالات</a:t>
            </a:r>
            <a:r>
              <a:rPr dirty="0"/>
              <a:t> </a:t>
            </a:r>
            <a:r>
              <a:rPr dirty="0" err="1"/>
              <a:t>أم</a:t>
            </a:r>
            <a:r>
              <a:rPr dirty="0"/>
              <a:t> </a:t>
            </a:r>
            <a:r>
              <a:rPr dirty="0" err="1"/>
              <a:t>لا</a:t>
            </a:r>
            <a:r>
              <a:rPr lang="ar-EG" dirty="0"/>
              <a:t>).</a:t>
            </a:r>
            <a:endParaRPr dirty="0"/>
          </a:p>
          <a:p>
            <a:pPr rtl="1"/>
            <a:endParaRPr dirty="0"/>
          </a:p>
          <a:p>
            <a:pPr rtl="1"/>
            <a:r>
              <a:rPr dirty="0" err="1"/>
              <a:t>يُسهل</a:t>
            </a:r>
            <a:r>
              <a:rPr dirty="0"/>
              <a:t> جدول2×2 </a:t>
            </a:r>
            <a:r>
              <a:rPr lang="ar-EG" dirty="0"/>
              <a:t> </a:t>
            </a:r>
            <a:r>
              <a:rPr dirty="0" err="1"/>
              <a:t>حساب</a:t>
            </a:r>
            <a:r>
              <a:rPr dirty="0"/>
              <a:t> </a:t>
            </a:r>
            <a:r>
              <a:rPr dirty="0" err="1"/>
              <a:t>معدلات</a:t>
            </a:r>
            <a:r>
              <a:rPr dirty="0"/>
              <a:t> </a:t>
            </a:r>
            <a:r>
              <a:rPr dirty="0" err="1"/>
              <a:t>الهجمات</a:t>
            </a:r>
            <a:r>
              <a:rPr dirty="0"/>
              <a:t> </a:t>
            </a:r>
            <a:r>
              <a:rPr lang="ar-EG" dirty="0"/>
              <a:t>(</a:t>
            </a:r>
            <a:r>
              <a:rPr dirty="0" err="1"/>
              <a:t>المعروفة</a:t>
            </a:r>
            <a:r>
              <a:rPr dirty="0"/>
              <a:t> </a:t>
            </a:r>
            <a:r>
              <a:rPr dirty="0" err="1"/>
              <a:t>أيضًا</a:t>
            </a:r>
            <a:r>
              <a:rPr dirty="0"/>
              <a:t> </a:t>
            </a:r>
            <a:r>
              <a:rPr dirty="0" err="1"/>
              <a:t>باسم</a:t>
            </a:r>
            <a:r>
              <a:rPr dirty="0"/>
              <a:t> </a:t>
            </a:r>
            <a:r>
              <a:rPr dirty="0" err="1"/>
              <a:t>المخاطر</a:t>
            </a:r>
            <a:r>
              <a:rPr lang="ar-EG" dirty="0"/>
              <a:t>)</a:t>
            </a:r>
            <a:r>
              <a:rPr dirty="0"/>
              <a:t> </a:t>
            </a:r>
            <a:r>
              <a:rPr lang="ar-EG" dirty="0"/>
              <a:t>ل</a:t>
            </a:r>
            <a:r>
              <a:rPr dirty="0" err="1"/>
              <a:t>لأشخاص</a:t>
            </a:r>
            <a:r>
              <a:rPr dirty="0"/>
              <a:t> </a:t>
            </a:r>
            <a:r>
              <a:rPr dirty="0" err="1"/>
              <a:t>المُعرضين</a:t>
            </a:r>
            <a:r>
              <a:rPr dirty="0"/>
              <a:t>، </a:t>
            </a:r>
            <a:r>
              <a:rPr dirty="0" err="1"/>
              <a:t>وغير</a:t>
            </a:r>
            <a:r>
              <a:rPr dirty="0"/>
              <a:t> </a:t>
            </a:r>
            <a:r>
              <a:rPr dirty="0" err="1"/>
              <a:t>المُعرضين</a:t>
            </a:r>
            <a:r>
              <a:rPr dirty="0"/>
              <a:t>، </a:t>
            </a:r>
            <a:r>
              <a:rPr dirty="0" err="1"/>
              <a:t>وبوجه</a:t>
            </a:r>
            <a:r>
              <a:rPr dirty="0"/>
              <a:t> </a:t>
            </a:r>
            <a:r>
              <a:rPr dirty="0" err="1"/>
              <a:t>عام</a:t>
            </a:r>
            <a:r>
              <a:rPr dirty="0"/>
              <a:t>.</a:t>
            </a:r>
          </a:p>
          <a:p>
            <a:pPr rtl="1"/>
            <a:endParaRPr dirty="0"/>
          </a:p>
          <a:p>
            <a:pPr rtl="1"/>
            <a:r>
              <a:rPr dirty="0" err="1"/>
              <a:t>نسبة</a:t>
            </a:r>
            <a:r>
              <a:rPr dirty="0"/>
              <a:t> </a:t>
            </a:r>
            <a:r>
              <a:rPr dirty="0" err="1"/>
              <a:t>الخطر</a:t>
            </a:r>
            <a:r>
              <a:rPr dirty="0"/>
              <a:t> </a:t>
            </a:r>
            <a:r>
              <a:rPr lang="ar-EG" dirty="0"/>
              <a:t>(</a:t>
            </a:r>
            <a:r>
              <a:rPr dirty="0" err="1"/>
              <a:t>تُسمى</a:t>
            </a:r>
            <a:r>
              <a:rPr dirty="0"/>
              <a:t> </a:t>
            </a:r>
            <a:r>
              <a:rPr dirty="0" err="1"/>
              <a:t>أيضًا</a:t>
            </a:r>
            <a:r>
              <a:rPr dirty="0"/>
              <a:t> </a:t>
            </a:r>
            <a:r>
              <a:rPr dirty="0" err="1"/>
              <a:t>الخطر</a:t>
            </a:r>
            <a:r>
              <a:rPr dirty="0"/>
              <a:t> </a:t>
            </a:r>
            <a:r>
              <a:rPr dirty="0" err="1"/>
              <a:t>النسبي</a:t>
            </a:r>
            <a:r>
              <a:rPr lang="ar-EG" dirty="0"/>
              <a:t>) </a:t>
            </a:r>
            <a:r>
              <a:rPr dirty="0" err="1"/>
              <a:t>هي</a:t>
            </a:r>
            <a:r>
              <a:rPr dirty="0"/>
              <a:t> </a:t>
            </a:r>
            <a:r>
              <a:rPr dirty="0" err="1"/>
              <a:t>التدبير</a:t>
            </a:r>
            <a:r>
              <a:rPr dirty="0"/>
              <a:t> </a:t>
            </a:r>
            <a:r>
              <a:rPr dirty="0" err="1"/>
              <a:t>الذي</a:t>
            </a:r>
            <a:r>
              <a:rPr dirty="0"/>
              <a:t> </a:t>
            </a:r>
            <a:r>
              <a:rPr dirty="0" err="1"/>
              <a:t>يُتخذ</a:t>
            </a:r>
            <a:r>
              <a:rPr dirty="0"/>
              <a:t> </a:t>
            </a:r>
            <a:r>
              <a:rPr dirty="0" err="1"/>
              <a:t>للمقارنة</a:t>
            </a:r>
            <a:r>
              <a:rPr dirty="0"/>
              <a:t> </a:t>
            </a:r>
            <a:r>
              <a:rPr dirty="0" err="1"/>
              <a:t>بين</a:t>
            </a:r>
            <a:r>
              <a:rPr dirty="0"/>
              <a:t> </a:t>
            </a:r>
            <a:r>
              <a:rPr dirty="0" err="1"/>
              <a:t>خطر</a:t>
            </a:r>
            <a:r>
              <a:rPr dirty="0"/>
              <a:t> </a:t>
            </a:r>
            <a:r>
              <a:rPr dirty="0" err="1"/>
              <a:t>الإصابة</a:t>
            </a:r>
            <a:r>
              <a:rPr dirty="0"/>
              <a:t> </a:t>
            </a:r>
            <a:r>
              <a:rPr dirty="0" err="1"/>
              <a:t>بالمرض</a:t>
            </a:r>
            <a:r>
              <a:rPr dirty="0"/>
              <a:t> </a:t>
            </a:r>
            <a:r>
              <a:rPr dirty="0" err="1"/>
              <a:t>بين</a:t>
            </a:r>
            <a:r>
              <a:rPr dirty="0"/>
              <a:t> </a:t>
            </a:r>
            <a:r>
              <a:rPr dirty="0" err="1"/>
              <a:t>الأشخاص</a:t>
            </a:r>
            <a:r>
              <a:rPr dirty="0"/>
              <a:t> </a:t>
            </a:r>
            <a:r>
              <a:rPr dirty="0" err="1"/>
              <a:t>المُعرضين</a:t>
            </a:r>
            <a:r>
              <a:rPr dirty="0"/>
              <a:t> </a:t>
            </a:r>
            <a:r>
              <a:rPr dirty="0" err="1"/>
              <a:t>وخطر</a:t>
            </a:r>
            <a:r>
              <a:rPr dirty="0"/>
              <a:t> </a:t>
            </a:r>
            <a:r>
              <a:rPr dirty="0" err="1"/>
              <a:t>الإصابة</a:t>
            </a:r>
            <a:r>
              <a:rPr dirty="0"/>
              <a:t> </a:t>
            </a:r>
            <a:r>
              <a:rPr dirty="0" err="1"/>
              <a:t>بالمرض</a:t>
            </a:r>
            <a:r>
              <a:rPr dirty="0"/>
              <a:t> </a:t>
            </a:r>
            <a:r>
              <a:rPr dirty="0" err="1"/>
              <a:t>بين</a:t>
            </a:r>
            <a:r>
              <a:rPr dirty="0"/>
              <a:t> </a:t>
            </a:r>
            <a:r>
              <a:rPr dirty="0" err="1"/>
              <a:t>الأشخاص</a:t>
            </a:r>
            <a:r>
              <a:rPr dirty="0"/>
              <a:t> </a:t>
            </a:r>
            <a:r>
              <a:rPr dirty="0" err="1"/>
              <a:t>غير</a:t>
            </a:r>
            <a:r>
              <a:rPr dirty="0"/>
              <a:t> </a:t>
            </a:r>
            <a:r>
              <a:rPr dirty="0" err="1"/>
              <a:t>المُعرضين</a:t>
            </a:r>
            <a:r>
              <a:rPr lang="ar-EG" dirty="0"/>
              <a:t>.</a:t>
            </a:r>
            <a:endParaRPr dirty="0"/>
          </a:p>
        </p:txBody>
      </p:sp>
    </p:spTree>
    <p:extLst>
      <p:ext uri="{BB962C8B-B14F-4D97-AF65-F5344CB8AC3E}">
        <p14:creationId xmlns:p14="http://schemas.microsoft.com/office/powerpoint/2010/main" val="991357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 name="Shape 71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715" name="Shape 715"/>
          <p:cNvSpPr>
            <a:spLocks noGrp="1"/>
          </p:cNvSpPr>
          <p:nvPr>
            <p:ph type="body" sz="quarter" idx="1"/>
          </p:nvPr>
        </p:nvSpPr>
        <p:spPr>
          <a:prstGeom prst="rect">
            <a:avLst/>
          </a:prstGeom>
        </p:spPr>
        <p:txBody>
          <a:bodyPr rtlCol="1"/>
          <a:lstStyle/>
          <a:p>
            <a:pPr rtl="1"/>
            <a:r>
              <a:rPr dirty="0" err="1"/>
              <a:t>المصدر</a:t>
            </a:r>
            <a:r>
              <a:rPr lang="ar-EG" dirty="0"/>
              <a:t>:</a:t>
            </a:r>
          </a:p>
          <a:p>
            <a:pPr algn="l" rtl="0"/>
            <a:r>
              <a:rPr dirty="0"/>
              <a:t>Chen RT, et al. Int J Epidemiol 1994; 23: 185-193</a:t>
            </a:r>
          </a:p>
        </p:txBody>
      </p:sp>
    </p:spTree>
    <p:extLst>
      <p:ext uri="{BB962C8B-B14F-4D97-AF65-F5344CB8AC3E}">
        <p14:creationId xmlns:p14="http://schemas.microsoft.com/office/powerpoint/2010/main" val="20300373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 name="Shape 84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841" name="Shape 841"/>
          <p:cNvSpPr>
            <a:spLocks noGrp="1"/>
          </p:cNvSpPr>
          <p:nvPr>
            <p:ph type="body" sz="quarter" idx="1"/>
          </p:nvPr>
        </p:nvSpPr>
        <p:spPr>
          <a:prstGeom prst="rect">
            <a:avLst/>
          </a:prstGeom>
        </p:spPr>
        <p:txBody>
          <a:bodyPr rtlCol="1"/>
          <a:lstStyle/>
          <a:p>
            <a:pPr rtl="1"/>
            <a:r>
              <a:rPr dirty="0" err="1"/>
              <a:t>ضع</a:t>
            </a:r>
            <a:r>
              <a:rPr dirty="0"/>
              <a:t> </a:t>
            </a:r>
            <a:r>
              <a:rPr dirty="0" err="1"/>
              <a:t>في</a:t>
            </a:r>
            <a:r>
              <a:rPr dirty="0"/>
              <a:t> </a:t>
            </a:r>
            <a:r>
              <a:rPr dirty="0" err="1"/>
              <a:t>الاعتبار</a:t>
            </a:r>
            <a:r>
              <a:rPr dirty="0"/>
              <a:t> </a:t>
            </a:r>
            <a:r>
              <a:rPr dirty="0" err="1"/>
              <a:t>أين</a:t>
            </a:r>
            <a:r>
              <a:rPr dirty="0"/>
              <a:t> </a:t>
            </a:r>
            <a:r>
              <a:rPr dirty="0" err="1"/>
              <a:t>يعيش</a:t>
            </a:r>
            <a:r>
              <a:rPr dirty="0"/>
              <a:t> </a:t>
            </a:r>
            <a:r>
              <a:rPr dirty="0" err="1"/>
              <a:t>العامل</a:t>
            </a:r>
            <a:r>
              <a:rPr dirty="0"/>
              <a:t> </a:t>
            </a:r>
            <a:r>
              <a:rPr dirty="0" err="1"/>
              <a:t>المُسبب</a:t>
            </a:r>
            <a:r>
              <a:rPr dirty="0"/>
              <a:t> </a:t>
            </a:r>
            <a:r>
              <a:rPr dirty="0" err="1"/>
              <a:t>للمرض</a:t>
            </a:r>
            <a:r>
              <a:rPr dirty="0"/>
              <a:t>، </a:t>
            </a:r>
            <a:r>
              <a:rPr dirty="0" err="1"/>
              <a:t>وكيف</a:t>
            </a:r>
            <a:r>
              <a:rPr dirty="0"/>
              <a:t> </a:t>
            </a:r>
            <a:r>
              <a:rPr dirty="0" err="1"/>
              <a:t>ينتشر</a:t>
            </a:r>
            <a:r>
              <a:rPr dirty="0"/>
              <a:t> </a:t>
            </a:r>
            <a:r>
              <a:rPr dirty="0" err="1"/>
              <a:t>أو</a:t>
            </a:r>
            <a:r>
              <a:rPr dirty="0"/>
              <a:t> </a:t>
            </a:r>
            <a:r>
              <a:rPr dirty="0" err="1"/>
              <a:t>ينتقل</a:t>
            </a:r>
            <a:r>
              <a:rPr dirty="0"/>
              <a:t>.</a:t>
            </a:r>
          </a:p>
          <a:p>
            <a:pPr rtl="1"/>
            <a:endParaRPr dirty="0"/>
          </a:p>
          <a:p>
            <a:pPr rtl="1"/>
            <a:r>
              <a:rPr dirty="0" err="1"/>
              <a:t>بعض</a:t>
            </a:r>
            <a:r>
              <a:rPr dirty="0"/>
              <a:t> </a:t>
            </a:r>
            <a:r>
              <a:rPr dirty="0" err="1"/>
              <a:t>العوامل</a:t>
            </a:r>
            <a:r>
              <a:rPr dirty="0"/>
              <a:t> </a:t>
            </a:r>
            <a:r>
              <a:rPr dirty="0" err="1"/>
              <a:t>المُسببة</a:t>
            </a:r>
            <a:r>
              <a:rPr dirty="0"/>
              <a:t> </a:t>
            </a:r>
            <a:r>
              <a:rPr dirty="0" err="1"/>
              <a:t>للمرض</a:t>
            </a:r>
            <a:r>
              <a:rPr dirty="0"/>
              <a:t>، </a:t>
            </a:r>
            <a:r>
              <a:rPr dirty="0" err="1"/>
              <a:t>مثل</a:t>
            </a:r>
            <a:r>
              <a:rPr dirty="0"/>
              <a:t> </a:t>
            </a:r>
            <a:r>
              <a:rPr dirty="0" err="1"/>
              <a:t>الدودة</a:t>
            </a:r>
            <a:r>
              <a:rPr dirty="0"/>
              <a:t> </a:t>
            </a:r>
            <a:r>
              <a:rPr dirty="0" err="1"/>
              <a:t>الغينية</a:t>
            </a:r>
            <a:r>
              <a:rPr dirty="0"/>
              <a:t> </a:t>
            </a:r>
            <a:r>
              <a:rPr dirty="0" err="1"/>
              <a:t>والملاريا</a:t>
            </a:r>
            <a:r>
              <a:rPr dirty="0"/>
              <a:t>، </a:t>
            </a:r>
            <a:r>
              <a:rPr dirty="0" err="1"/>
              <a:t>قد</a:t>
            </a:r>
            <a:r>
              <a:rPr dirty="0"/>
              <a:t> </a:t>
            </a:r>
            <a:r>
              <a:rPr dirty="0" err="1"/>
              <a:t>تعيش</a:t>
            </a:r>
            <a:r>
              <a:rPr dirty="0"/>
              <a:t> </a:t>
            </a:r>
            <a:r>
              <a:rPr dirty="0" err="1"/>
              <a:t>في</a:t>
            </a:r>
            <a:r>
              <a:rPr dirty="0"/>
              <a:t> </a:t>
            </a:r>
            <a:r>
              <a:rPr dirty="0" err="1"/>
              <a:t>موائل</a:t>
            </a:r>
            <a:r>
              <a:rPr dirty="0"/>
              <a:t> </a:t>
            </a:r>
            <a:r>
              <a:rPr dirty="0" err="1"/>
              <a:t>مختلفة</a:t>
            </a:r>
            <a:r>
              <a:rPr dirty="0"/>
              <a:t> </a:t>
            </a:r>
            <a:r>
              <a:rPr dirty="0" err="1"/>
              <a:t>أثناء</a:t>
            </a:r>
            <a:r>
              <a:rPr dirty="0"/>
              <a:t> </a:t>
            </a:r>
            <a:r>
              <a:rPr dirty="0" err="1"/>
              <a:t>دورة</a:t>
            </a:r>
            <a:r>
              <a:rPr dirty="0"/>
              <a:t> </a:t>
            </a:r>
            <a:r>
              <a:rPr dirty="0" err="1"/>
              <a:t>حياتها</a:t>
            </a:r>
            <a:r>
              <a:rPr dirty="0"/>
              <a:t>.</a:t>
            </a:r>
          </a:p>
          <a:p>
            <a:pPr rtl="1"/>
            <a:endParaRPr dirty="0"/>
          </a:p>
          <a:p>
            <a:pPr rtl="1"/>
            <a:r>
              <a:rPr dirty="0" err="1"/>
              <a:t>فرص</a:t>
            </a:r>
            <a:r>
              <a:rPr dirty="0"/>
              <a:t> </a:t>
            </a:r>
            <a:r>
              <a:rPr dirty="0" err="1"/>
              <a:t>التدخلات</a:t>
            </a:r>
            <a:endParaRPr dirty="0"/>
          </a:p>
          <a:p>
            <a:pPr marL="171450" indent="-171450" rtl="1">
              <a:buSzPct val="100000"/>
              <a:buFont typeface="Arial"/>
              <a:buChar char="•"/>
            </a:pPr>
            <a:r>
              <a:rPr dirty="0" err="1"/>
              <a:t>السيطرة</a:t>
            </a:r>
            <a:r>
              <a:rPr dirty="0"/>
              <a:t> </a:t>
            </a:r>
            <a:r>
              <a:rPr dirty="0" err="1"/>
              <a:t>على</a:t>
            </a:r>
            <a:r>
              <a:rPr dirty="0"/>
              <a:t> </a:t>
            </a:r>
            <a:r>
              <a:rPr dirty="0" err="1"/>
              <a:t>المستودع</a:t>
            </a:r>
            <a:r>
              <a:rPr dirty="0"/>
              <a:t> </a:t>
            </a:r>
          </a:p>
          <a:p>
            <a:pPr marL="171450" indent="-171450" rtl="1">
              <a:buSzPct val="100000"/>
              <a:buFont typeface="Arial"/>
              <a:buChar char="•"/>
            </a:pPr>
            <a:r>
              <a:rPr dirty="0" err="1"/>
              <a:t>وقف</a:t>
            </a:r>
            <a:r>
              <a:rPr dirty="0"/>
              <a:t> </a:t>
            </a:r>
            <a:r>
              <a:rPr dirty="0" err="1"/>
              <a:t>انتقال</a:t>
            </a:r>
            <a:r>
              <a:rPr dirty="0"/>
              <a:t> </a:t>
            </a:r>
            <a:r>
              <a:rPr dirty="0" err="1"/>
              <a:t>العدوى</a:t>
            </a:r>
            <a:r>
              <a:rPr dirty="0"/>
              <a:t> </a:t>
            </a:r>
          </a:p>
          <a:p>
            <a:pPr marL="171450" indent="-171450" rtl="1">
              <a:buSzPct val="100000"/>
              <a:buFont typeface="Arial"/>
              <a:buChar char="•"/>
            </a:pPr>
            <a:r>
              <a:rPr dirty="0" err="1"/>
              <a:t>وقاية</a:t>
            </a:r>
            <a:r>
              <a:rPr dirty="0"/>
              <a:t> </a:t>
            </a:r>
            <a:r>
              <a:rPr dirty="0" err="1"/>
              <a:t>المضيف</a:t>
            </a:r>
            <a:endParaRPr dirty="0"/>
          </a:p>
        </p:txBody>
      </p:sp>
    </p:spTree>
    <p:extLst>
      <p:ext uri="{BB962C8B-B14F-4D97-AF65-F5344CB8AC3E}">
        <p14:creationId xmlns:p14="http://schemas.microsoft.com/office/powerpoint/2010/main" val="19148235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 name="Shape 94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946" name="Shape 946"/>
          <p:cNvSpPr>
            <a:spLocks noGrp="1"/>
          </p:cNvSpPr>
          <p:nvPr>
            <p:ph type="body" sz="quarter" idx="1"/>
          </p:nvPr>
        </p:nvSpPr>
        <p:spPr>
          <a:prstGeom prst="rect">
            <a:avLst/>
          </a:prstGeom>
        </p:spPr>
        <p:txBody>
          <a:bodyPr rtlCol="1"/>
          <a:lstStyle/>
          <a:p>
            <a:pPr rtl="1"/>
            <a:r>
              <a:rPr dirty="0" err="1"/>
              <a:t>بعد</a:t>
            </a:r>
            <a:r>
              <a:rPr dirty="0"/>
              <a:t> </a:t>
            </a:r>
            <a:r>
              <a:rPr dirty="0" err="1"/>
              <a:t>تنفيذ</a:t>
            </a:r>
            <a:r>
              <a:rPr dirty="0"/>
              <a:t> </a:t>
            </a:r>
            <a:r>
              <a:rPr dirty="0" err="1"/>
              <a:t>تدابير</a:t>
            </a:r>
            <a:r>
              <a:rPr dirty="0"/>
              <a:t> </a:t>
            </a:r>
            <a:r>
              <a:rPr dirty="0" err="1"/>
              <a:t>المكافحة</a:t>
            </a:r>
            <a:r>
              <a:rPr dirty="0"/>
              <a:t>، </a:t>
            </a:r>
            <a:r>
              <a:rPr dirty="0" err="1"/>
              <a:t>يمكن</a:t>
            </a:r>
            <a:r>
              <a:rPr dirty="0"/>
              <a:t> </a:t>
            </a:r>
            <a:r>
              <a:rPr dirty="0" err="1"/>
              <a:t>أن</a:t>
            </a:r>
            <a:r>
              <a:rPr dirty="0"/>
              <a:t> </a:t>
            </a:r>
            <a:r>
              <a:rPr dirty="0" err="1"/>
              <a:t>تشير</a:t>
            </a:r>
            <a:r>
              <a:rPr dirty="0"/>
              <a:t> </a:t>
            </a:r>
            <a:r>
              <a:rPr dirty="0" err="1"/>
              <a:t>بيانات</a:t>
            </a:r>
            <a:r>
              <a:rPr dirty="0"/>
              <a:t> </a:t>
            </a:r>
            <a:r>
              <a:rPr dirty="0" err="1"/>
              <a:t>الترصُّد</a:t>
            </a:r>
            <a:r>
              <a:rPr dirty="0"/>
              <a:t> </a:t>
            </a:r>
            <a:r>
              <a:rPr dirty="0" err="1"/>
              <a:t>إلى</a:t>
            </a:r>
            <a:r>
              <a:rPr dirty="0"/>
              <a:t> </a:t>
            </a:r>
            <a:r>
              <a:rPr dirty="0" err="1"/>
              <a:t>ما</a:t>
            </a:r>
            <a:r>
              <a:rPr dirty="0"/>
              <a:t> </a:t>
            </a:r>
            <a:r>
              <a:rPr dirty="0" err="1"/>
              <a:t>إذا</a:t>
            </a:r>
            <a:r>
              <a:rPr dirty="0"/>
              <a:t> </a:t>
            </a:r>
            <a:r>
              <a:rPr dirty="0" err="1"/>
              <a:t>كان</a:t>
            </a:r>
            <a:r>
              <a:rPr dirty="0"/>
              <a:t> </a:t>
            </a:r>
            <a:r>
              <a:rPr dirty="0" err="1"/>
              <a:t>التدخل</a:t>
            </a:r>
            <a:r>
              <a:rPr dirty="0"/>
              <a:t> </a:t>
            </a:r>
            <a:r>
              <a:rPr lang="ar-EG" dirty="0"/>
              <a:t>ناجحًا</a:t>
            </a:r>
            <a:r>
              <a:rPr dirty="0"/>
              <a:t> </a:t>
            </a:r>
            <a:r>
              <a:rPr dirty="0" err="1"/>
              <a:t>أم</a:t>
            </a:r>
            <a:r>
              <a:rPr dirty="0"/>
              <a:t> </a:t>
            </a:r>
            <a:r>
              <a:rPr dirty="0" err="1"/>
              <a:t>لا</a:t>
            </a:r>
            <a:r>
              <a:rPr dirty="0"/>
              <a:t>. </a:t>
            </a:r>
          </a:p>
          <a:p>
            <a:pPr rtl="1"/>
            <a:endParaRPr dirty="0"/>
          </a:p>
          <a:p>
            <a:pPr rtl="1"/>
            <a:r>
              <a:rPr dirty="0" err="1"/>
              <a:t>يشير</a:t>
            </a:r>
            <a:r>
              <a:rPr dirty="0"/>
              <a:t> </a:t>
            </a:r>
            <a:r>
              <a:rPr dirty="0" err="1"/>
              <a:t>انخفاض</a:t>
            </a:r>
            <a:r>
              <a:rPr dirty="0"/>
              <a:t> </a:t>
            </a:r>
            <a:r>
              <a:rPr dirty="0" err="1"/>
              <a:t>عدد</a:t>
            </a:r>
            <a:r>
              <a:rPr dirty="0"/>
              <a:t> </a:t>
            </a:r>
            <a:r>
              <a:rPr dirty="0" err="1"/>
              <a:t>الحالات</a:t>
            </a:r>
            <a:r>
              <a:rPr dirty="0"/>
              <a:t> </a:t>
            </a:r>
            <a:r>
              <a:rPr lang="ar-EG" dirty="0"/>
              <a:t>(</a:t>
            </a:r>
            <a:r>
              <a:rPr dirty="0" err="1"/>
              <a:t>الرسم</a:t>
            </a:r>
            <a:r>
              <a:rPr dirty="0"/>
              <a:t> </a:t>
            </a:r>
            <a:r>
              <a:rPr dirty="0" err="1"/>
              <a:t>البياني</a:t>
            </a:r>
            <a:r>
              <a:rPr dirty="0"/>
              <a:t> </a:t>
            </a:r>
            <a:r>
              <a:rPr dirty="0" err="1"/>
              <a:t>أعلى</a:t>
            </a:r>
            <a:r>
              <a:rPr dirty="0"/>
              <a:t> </a:t>
            </a:r>
            <a:r>
              <a:rPr dirty="0" err="1"/>
              <a:t>اليمين</a:t>
            </a:r>
            <a:r>
              <a:rPr lang="ar-EG" dirty="0"/>
              <a:t>) </a:t>
            </a:r>
            <a:r>
              <a:rPr dirty="0" err="1"/>
              <a:t>إلى</a:t>
            </a:r>
            <a:r>
              <a:rPr dirty="0"/>
              <a:t> </a:t>
            </a:r>
            <a:r>
              <a:rPr dirty="0" err="1"/>
              <a:t>أن</a:t>
            </a:r>
            <a:r>
              <a:rPr dirty="0"/>
              <a:t> </a:t>
            </a:r>
            <a:r>
              <a:rPr dirty="0" err="1"/>
              <a:t>تدابير</a:t>
            </a:r>
            <a:r>
              <a:rPr dirty="0"/>
              <a:t> </a:t>
            </a:r>
            <a:r>
              <a:rPr dirty="0" err="1"/>
              <a:t>المكافحة</a:t>
            </a:r>
            <a:r>
              <a:rPr dirty="0"/>
              <a:t> </a:t>
            </a:r>
            <a:r>
              <a:rPr dirty="0" err="1"/>
              <a:t>تعمل</a:t>
            </a:r>
            <a:r>
              <a:rPr dirty="0"/>
              <a:t> </a:t>
            </a:r>
            <a:r>
              <a:rPr dirty="0" err="1"/>
              <a:t>بنجاح</a:t>
            </a:r>
            <a:r>
              <a:rPr dirty="0"/>
              <a:t>.</a:t>
            </a:r>
          </a:p>
          <a:p>
            <a:pPr rtl="1"/>
            <a:endParaRPr dirty="0"/>
          </a:p>
          <a:p>
            <a:pPr rtl="1"/>
            <a:r>
              <a:rPr dirty="0" err="1"/>
              <a:t>يشير</a:t>
            </a:r>
            <a:r>
              <a:rPr dirty="0"/>
              <a:t> </a:t>
            </a:r>
            <a:r>
              <a:rPr dirty="0" err="1"/>
              <a:t>عدم</a:t>
            </a:r>
            <a:r>
              <a:rPr dirty="0"/>
              <a:t> </a:t>
            </a:r>
            <a:r>
              <a:rPr dirty="0" err="1"/>
              <a:t>وجود</a:t>
            </a:r>
            <a:r>
              <a:rPr dirty="0"/>
              <a:t> </a:t>
            </a:r>
            <a:r>
              <a:rPr dirty="0" err="1"/>
              <a:t>أي</a:t>
            </a:r>
            <a:r>
              <a:rPr dirty="0"/>
              <a:t> </a:t>
            </a:r>
            <a:r>
              <a:rPr dirty="0" err="1"/>
              <a:t>تغيير</a:t>
            </a:r>
            <a:r>
              <a:rPr dirty="0"/>
              <a:t> </a:t>
            </a:r>
            <a:r>
              <a:rPr dirty="0" err="1"/>
              <a:t>أو</a:t>
            </a:r>
            <a:r>
              <a:rPr dirty="0"/>
              <a:t> </a:t>
            </a:r>
            <a:r>
              <a:rPr dirty="0" err="1"/>
              <a:t>زيادة</a:t>
            </a:r>
            <a:r>
              <a:rPr dirty="0"/>
              <a:t> </a:t>
            </a:r>
            <a:r>
              <a:rPr dirty="0" err="1"/>
              <a:t>في</a:t>
            </a:r>
            <a:r>
              <a:rPr dirty="0"/>
              <a:t> </a:t>
            </a:r>
            <a:r>
              <a:rPr dirty="0" err="1"/>
              <a:t>عدد</a:t>
            </a:r>
            <a:r>
              <a:rPr dirty="0"/>
              <a:t> </a:t>
            </a:r>
            <a:r>
              <a:rPr dirty="0" err="1"/>
              <a:t>الحالات</a:t>
            </a:r>
            <a:r>
              <a:rPr dirty="0"/>
              <a:t> </a:t>
            </a:r>
            <a:r>
              <a:rPr lang="ar-EG" dirty="0"/>
              <a:t>(</a:t>
            </a:r>
            <a:r>
              <a:rPr dirty="0" err="1"/>
              <a:t>الرسم</a:t>
            </a:r>
            <a:r>
              <a:rPr dirty="0"/>
              <a:t> </a:t>
            </a:r>
            <a:r>
              <a:rPr dirty="0" err="1"/>
              <a:t>البياني</a:t>
            </a:r>
            <a:r>
              <a:rPr dirty="0"/>
              <a:t> </a:t>
            </a:r>
            <a:r>
              <a:rPr dirty="0" err="1"/>
              <a:t>أعلى</a:t>
            </a:r>
            <a:r>
              <a:rPr dirty="0"/>
              <a:t> </a:t>
            </a:r>
            <a:r>
              <a:rPr dirty="0" err="1"/>
              <a:t>اليسار</a:t>
            </a:r>
            <a:r>
              <a:rPr lang="ar-EG" dirty="0"/>
              <a:t>) </a:t>
            </a:r>
            <a:r>
              <a:rPr dirty="0" err="1"/>
              <a:t>إلى</a:t>
            </a:r>
            <a:r>
              <a:rPr dirty="0"/>
              <a:t> </a:t>
            </a:r>
            <a:r>
              <a:rPr dirty="0" err="1"/>
              <a:t>أن</a:t>
            </a:r>
            <a:r>
              <a:rPr dirty="0"/>
              <a:t> </a:t>
            </a:r>
            <a:r>
              <a:rPr dirty="0" err="1"/>
              <a:t>تدابير</a:t>
            </a:r>
            <a:r>
              <a:rPr dirty="0"/>
              <a:t> </a:t>
            </a:r>
            <a:r>
              <a:rPr dirty="0" err="1"/>
              <a:t>المكافحة</a:t>
            </a:r>
            <a:r>
              <a:rPr dirty="0"/>
              <a:t> </a:t>
            </a:r>
            <a:r>
              <a:rPr dirty="0" err="1"/>
              <a:t>ليست</a:t>
            </a:r>
            <a:r>
              <a:rPr dirty="0"/>
              <a:t> </a:t>
            </a:r>
            <a:r>
              <a:rPr dirty="0" err="1"/>
              <a:t>فعالة</a:t>
            </a:r>
            <a:r>
              <a:rPr dirty="0"/>
              <a:t> </a:t>
            </a:r>
            <a:r>
              <a:rPr dirty="0" err="1"/>
              <a:t>في</a:t>
            </a:r>
            <a:r>
              <a:rPr dirty="0"/>
              <a:t> </a:t>
            </a:r>
            <a:r>
              <a:rPr dirty="0" err="1"/>
              <a:t>الوقاية</a:t>
            </a:r>
            <a:r>
              <a:rPr dirty="0"/>
              <a:t> </a:t>
            </a:r>
            <a:r>
              <a:rPr dirty="0" err="1"/>
              <a:t>من</a:t>
            </a:r>
            <a:r>
              <a:rPr dirty="0"/>
              <a:t> </a:t>
            </a:r>
            <a:r>
              <a:rPr dirty="0" err="1"/>
              <a:t>انتشار</a:t>
            </a:r>
            <a:r>
              <a:rPr dirty="0"/>
              <a:t> </a:t>
            </a:r>
            <a:r>
              <a:rPr dirty="0" err="1"/>
              <a:t>المرض</a:t>
            </a:r>
            <a:r>
              <a:rPr dirty="0"/>
              <a:t>.</a:t>
            </a:r>
          </a:p>
        </p:txBody>
      </p:sp>
    </p:spTree>
    <p:extLst>
      <p:ext uri="{BB962C8B-B14F-4D97-AF65-F5344CB8AC3E}">
        <p14:creationId xmlns:p14="http://schemas.microsoft.com/office/powerpoint/2010/main" val="2029119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2" name="Shape 332"/>
          <p:cNvSpPr>
            <a:spLocks noGrp="1"/>
          </p:cNvSpPr>
          <p:nvPr>
            <p:ph type="body" sz="quarter" idx="1"/>
          </p:nvPr>
        </p:nvSpPr>
        <p:spPr>
          <a:prstGeom prst="rect">
            <a:avLst/>
          </a:prstGeom>
        </p:spPr>
        <p:txBody>
          <a:bodyPr rtlCol="1"/>
          <a:lstStyle/>
          <a:p>
            <a:pPr rtl="1">
              <a:spcBef>
                <a:spcPts val="600"/>
              </a:spcBef>
            </a:pPr>
            <a:r>
              <a:rPr dirty="0"/>
              <a:t> </a:t>
            </a:r>
            <a:r>
              <a:rPr dirty="0" err="1"/>
              <a:t>مصطلح</a:t>
            </a:r>
            <a:r>
              <a:rPr dirty="0"/>
              <a:t> </a:t>
            </a:r>
            <a:r>
              <a:rPr lang="ar-EG" dirty="0"/>
              <a:t> «</a:t>
            </a:r>
            <a:r>
              <a:rPr dirty="0" err="1"/>
              <a:t>الترصُّد</a:t>
            </a:r>
            <a:r>
              <a:rPr lang="ar-EG" dirty="0"/>
              <a:t>»</a:t>
            </a:r>
            <a:r>
              <a:rPr dirty="0" err="1"/>
              <a:t>مأخوذ</a:t>
            </a:r>
            <a:r>
              <a:rPr dirty="0"/>
              <a:t> </a:t>
            </a:r>
            <a:r>
              <a:rPr dirty="0" err="1"/>
              <a:t>من</a:t>
            </a:r>
            <a:r>
              <a:rPr dirty="0"/>
              <a:t> </a:t>
            </a:r>
            <a:r>
              <a:rPr dirty="0" err="1"/>
              <a:t>كلمة</a:t>
            </a:r>
            <a:r>
              <a:rPr dirty="0"/>
              <a:t> </a:t>
            </a:r>
            <a:r>
              <a:rPr dirty="0" err="1"/>
              <a:t>باللغة</a:t>
            </a:r>
            <a:r>
              <a:rPr dirty="0"/>
              <a:t> </a:t>
            </a:r>
            <a:r>
              <a:rPr dirty="0" err="1"/>
              <a:t>الفرنسية</a:t>
            </a:r>
            <a:r>
              <a:rPr dirty="0"/>
              <a:t> </a:t>
            </a:r>
            <a:r>
              <a:rPr dirty="0" err="1"/>
              <a:t>تعني</a:t>
            </a:r>
            <a:r>
              <a:rPr dirty="0"/>
              <a:t> </a:t>
            </a:r>
            <a:r>
              <a:rPr lang="ar-EG" dirty="0"/>
              <a:t>«ا</a:t>
            </a:r>
            <a:r>
              <a:rPr dirty="0" err="1"/>
              <a:t>لمراقبة</a:t>
            </a:r>
            <a:r>
              <a:rPr lang="ar-EG" dirty="0"/>
              <a:t>».</a:t>
            </a:r>
            <a:endParaRPr dirty="0"/>
          </a:p>
          <a:p>
            <a:pPr rtl="1">
              <a:spcBef>
                <a:spcPts val="600"/>
              </a:spcBef>
            </a:pPr>
            <a:endParaRPr dirty="0"/>
          </a:p>
          <a:p>
            <a:pPr rtl="1">
              <a:spcBef>
                <a:spcPts val="600"/>
              </a:spcBef>
            </a:pPr>
            <a:r>
              <a:rPr lang="ar-EG" dirty="0"/>
              <a:t>&lt;</a:t>
            </a:r>
            <a:r>
              <a:rPr b="1" dirty="0" err="1"/>
              <a:t>اقرأ</a:t>
            </a:r>
            <a:r>
              <a:rPr dirty="0"/>
              <a:t> </a:t>
            </a:r>
            <a:r>
              <a:rPr dirty="0" err="1"/>
              <a:t>التعريف</a:t>
            </a:r>
            <a:r>
              <a:rPr dirty="0"/>
              <a:t> </a:t>
            </a:r>
            <a:r>
              <a:rPr dirty="0" err="1"/>
              <a:t>الموجود</a:t>
            </a:r>
            <a:r>
              <a:rPr dirty="0"/>
              <a:t> </a:t>
            </a:r>
            <a:r>
              <a:rPr dirty="0" err="1"/>
              <a:t>على</a:t>
            </a:r>
            <a:r>
              <a:rPr dirty="0"/>
              <a:t> </a:t>
            </a:r>
            <a:r>
              <a:rPr dirty="0" err="1"/>
              <a:t>الشريحة</a:t>
            </a:r>
            <a:r>
              <a:rPr lang="ar-EG" dirty="0"/>
              <a:t>&gt;.</a:t>
            </a:r>
            <a:endParaRPr dirty="0"/>
          </a:p>
          <a:p>
            <a:pPr rtl="1">
              <a:spcBef>
                <a:spcPts val="600"/>
              </a:spcBef>
            </a:pPr>
            <a:endParaRPr dirty="0"/>
          </a:p>
          <a:p>
            <a:pPr rtl="1">
              <a:spcBef>
                <a:spcPts val="600"/>
              </a:spcBef>
            </a:pPr>
            <a:r>
              <a:rPr dirty="0" err="1"/>
              <a:t>المصدر</a:t>
            </a:r>
            <a:r>
              <a:rPr lang="ar-EG" dirty="0"/>
              <a:t>:</a:t>
            </a:r>
          </a:p>
          <a:p>
            <a:pPr algn="l" rtl="0">
              <a:spcBef>
                <a:spcPts val="600"/>
              </a:spcBef>
            </a:pPr>
            <a:r>
              <a:rPr lang="en-US" dirty="0"/>
              <a:t>C</a:t>
            </a:r>
            <a:r>
              <a:rPr dirty="0"/>
              <a:t>enters for Disease Control and Prevention (CDC). Introduction to Public Health. In: Public Health 101 Series. Atlanta, GA: U.S. Department of Health and Human</a:t>
            </a:r>
            <a:r>
              <a:rPr lang="ar-EG" dirty="0"/>
              <a:t> </a:t>
            </a:r>
            <a:r>
              <a:rPr lang="en-US" dirty="0"/>
              <a:t>S</a:t>
            </a:r>
            <a:r>
              <a:rPr dirty="0"/>
              <a:t>ervices, CDC; 2014</a:t>
            </a:r>
            <a:r>
              <a:rPr lang="en-US" dirty="0"/>
              <a:t>. </a:t>
            </a:r>
            <a:endParaRPr lang="ar-EG" dirty="0"/>
          </a:p>
          <a:p>
            <a:pPr algn="r" rtl="1">
              <a:spcBef>
                <a:spcPts val="600"/>
              </a:spcBef>
            </a:pPr>
            <a:r>
              <a:rPr dirty="0" err="1"/>
              <a:t>متاح</a:t>
            </a:r>
            <a:r>
              <a:rPr dirty="0"/>
              <a:t> </a:t>
            </a:r>
            <a:r>
              <a:rPr dirty="0" err="1"/>
              <a:t>على</a:t>
            </a:r>
            <a:r>
              <a:rPr lang="en-US" dirty="0"/>
              <a:t>:</a:t>
            </a:r>
          </a:p>
          <a:p>
            <a:pPr algn="l" rtl="0">
              <a:spcBef>
                <a:spcPts val="600"/>
              </a:spcBef>
            </a:pPr>
            <a:r>
              <a:rPr dirty="0"/>
              <a:t> </a:t>
            </a:r>
            <a:r>
              <a:rPr lang="ar" u="sng" dirty="0">
                <a:solidFill>
                  <a:srgbClr val="0563C1"/>
                </a:solidFill>
                <a:uFill>
                  <a:solidFill>
                    <a:srgbClr val="0563C1"/>
                  </a:solidFill>
                </a:uFill>
                <a:hlinkClick r:id="rId3"/>
              </a:rPr>
              <a:t>https://www.cdc.gov/publichealth101/surveillance.html</a:t>
            </a:r>
            <a:r>
              <a:rPr dirty="0"/>
              <a:t>. </a:t>
            </a:r>
          </a:p>
          <a:p>
            <a:pPr rtl="1">
              <a:spcBef>
                <a:spcPts val="600"/>
              </a:spcBef>
            </a:pPr>
            <a:endParaRPr dirty="0"/>
          </a:p>
        </p:txBody>
      </p:sp>
    </p:spTree>
    <p:extLst>
      <p:ext uri="{BB962C8B-B14F-4D97-AF65-F5344CB8AC3E}">
        <p14:creationId xmlns:p14="http://schemas.microsoft.com/office/powerpoint/2010/main" val="28951575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 name="Shape 96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963" name="Shape 963"/>
          <p:cNvSpPr>
            <a:spLocks noGrp="1"/>
          </p:cNvSpPr>
          <p:nvPr>
            <p:ph type="body" sz="quarter" idx="1"/>
          </p:nvPr>
        </p:nvSpPr>
        <p:spPr>
          <a:prstGeom prst="rect">
            <a:avLst/>
          </a:prstGeom>
        </p:spPr>
        <p:txBody>
          <a:bodyPr rtlCol="1"/>
          <a:lstStyle/>
          <a:p>
            <a:pPr rtl="1"/>
            <a:br>
              <a:rPr dirty="0"/>
            </a:br>
            <a:endParaRPr dirty="0"/>
          </a:p>
        </p:txBody>
      </p:sp>
    </p:spTree>
    <p:extLst>
      <p:ext uri="{BB962C8B-B14F-4D97-AF65-F5344CB8AC3E}">
        <p14:creationId xmlns:p14="http://schemas.microsoft.com/office/powerpoint/2010/main" val="32772083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6" name="Shape 96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967" name="Shape 967"/>
          <p:cNvSpPr>
            <a:spLocks noGrp="1"/>
          </p:cNvSpPr>
          <p:nvPr>
            <p:ph type="body" sz="quarter" idx="1"/>
          </p:nvPr>
        </p:nvSpPr>
        <p:spPr>
          <a:prstGeom prst="rect">
            <a:avLst/>
          </a:prstGeom>
        </p:spPr>
        <p:txBody>
          <a:bodyPr rtlCol="1"/>
          <a:lstStyle/>
          <a:p>
            <a:pPr rtl="1"/>
            <a:r>
              <a:rPr dirty="0" err="1"/>
              <a:t>ضع</a:t>
            </a:r>
            <a:r>
              <a:rPr dirty="0"/>
              <a:t> </a:t>
            </a:r>
            <a:r>
              <a:rPr dirty="0" err="1"/>
              <a:t>في</a:t>
            </a:r>
            <a:r>
              <a:rPr dirty="0"/>
              <a:t> </a:t>
            </a:r>
            <a:r>
              <a:rPr dirty="0" err="1"/>
              <a:t>الاعتبار</a:t>
            </a:r>
            <a:r>
              <a:rPr dirty="0"/>
              <a:t> </a:t>
            </a:r>
            <a:r>
              <a:rPr dirty="0" err="1"/>
              <a:t>الآتي</a:t>
            </a:r>
            <a:r>
              <a:rPr dirty="0"/>
              <a:t>: </a:t>
            </a:r>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الحالات</a:t>
            </a:r>
            <a:r>
              <a:rPr dirty="0"/>
              <a:t> </a:t>
            </a:r>
            <a:r>
              <a:rPr dirty="0" err="1"/>
              <a:t>المبلَّغ</a:t>
            </a:r>
            <a:r>
              <a:rPr dirty="0"/>
              <a:t> </a:t>
            </a:r>
            <a:r>
              <a:rPr dirty="0" err="1"/>
              <a:t>عنها</a:t>
            </a:r>
            <a:r>
              <a:rPr dirty="0"/>
              <a:t> </a:t>
            </a:r>
            <a:r>
              <a:rPr dirty="0" err="1"/>
              <a:t>أكثرَ</a:t>
            </a:r>
            <a:r>
              <a:rPr dirty="0"/>
              <a:t> </a:t>
            </a:r>
            <a:r>
              <a:rPr dirty="0" err="1"/>
              <a:t>من</a:t>
            </a:r>
            <a:r>
              <a:rPr dirty="0"/>
              <a:t> </a:t>
            </a:r>
            <a:r>
              <a:rPr dirty="0" err="1"/>
              <a:t>الحالات</a:t>
            </a:r>
            <a:r>
              <a:rPr dirty="0"/>
              <a:t> </a:t>
            </a:r>
            <a:r>
              <a:rPr dirty="0" err="1"/>
              <a:t>المتوقعة</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هناك</a:t>
            </a:r>
            <a:r>
              <a:rPr dirty="0"/>
              <a:t> </a:t>
            </a:r>
            <a:r>
              <a:rPr dirty="0" err="1"/>
              <a:t>حالات</a:t>
            </a:r>
            <a:r>
              <a:rPr dirty="0"/>
              <a:t> </a:t>
            </a:r>
            <a:r>
              <a:rPr dirty="0" err="1"/>
              <a:t>إصابات</a:t>
            </a:r>
            <a:r>
              <a:rPr dirty="0"/>
              <a:t> </a:t>
            </a:r>
            <a:r>
              <a:rPr dirty="0" err="1"/>
              <a:t>جماعية</a:t>
            </a:r>
            <a:r>
              <a:rPr dirty="0"/>
              <a:t> </a:t>
            </a:r>
            <a:r>
              <a:rPr dirty="0" err="1"/>
              <a:t>من</a:t>
            </a:r>
            <a:r>
              <a:rPr dirty="0"/>
              <a:t> </a:t>
            </a:r>
            <a:r>
              <a:rPr dirty="0" err="1"/>
              <a:t>حيث</a:t>
            </a:r>
            <a:r>
              <a:rPr dirty="0"/>
              <a:t> </a:t>
            </a:r>
            <a:r>
              <a:rPr dirty="0" err="1"/>
              <a:t>الزمان</a:t>
            </a:r>
            <a:r>
              <a:rPr dirty="0"/>
              <a:t>، </a:t>
            </a:r>
            <a:r>
              <a:rPr dirty="0" err="1"/>
              <a:t>والمكان</a:t>
            </a:r>
            <a:r>
              <a:rPr dirty="0"/>
              <a:t>، </a:t>
            </a:r>
            <a:r>
              <a:rPr dirty="0" err="1"/>
              <a:t>والأشخاص</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a:t>
            </a:r>
            <a:r>
              <a:rPr dirty="0"/>
              <a:t> </a:t>
            </a:r>
            <a:r>
              <a:rPr dirty="0" err="1"/>
              <a:t>الحدث</a:t>
            </a:r>
            <a:r>
              <a:rPr dirty="0"/>
              <a:t> </a:t>
            </a:r>
            <a:r>
              <a:rPr dirty="0" err="1"/>
              <a:t>يُثير</a:t>
            </a:r>
            <a:r>
              <a:rPr dirty="0"/>
              <a:t> </a:t>
            </a:r>
            <a:r>
              <a:rPr dirty="0" err="1"/>
              <a:t>قلق</a:t>
            </a:r>
            <a:r>
              <a:rPr dirty="0"/>
              <a:t> </a:t>
            </a:r>
            <a:r>
              <a:rPr dirty="0" err="1"/>
              <a:t>المشاركين</a:t>
            </a:r>
            <a:r>
              <a:rPr dirty="0"/>
              <a:t> </a:t>
            </a:r>
            <a:r>
              <a:rPr dirty="0" err="1"/>
              <a:t>من</a:t>
            </a:r>
            <a:r>
              <a:rPr dirty="0"/>
              <a:t> </a:t>
            </a:r>
            <a:r>
              <a:rPr dirty="0" err="1"/>
              <a:t>العاملين</a:t>
            </a:r>
            <a:r>
              <a:rPr dirty="0"/>
              <a:t> </a:t>
            </a:r>
            <a:r>
              <a:rPr dirty="0" err="1"/>
              <a:t>في</a:t>
            </a:r>
            <a:r>
              <a:rPr dirty="0"/>
              <a:t> </a:t>
            </a:r>
            <a:r>
              <a:rPr dirty="0" err="1"/>
              <a:t>مجال</a:t>
            </a:r>
            <a:r>
              <a:rPr dirty="0"/>
              <a:t> </a:t>
            </a:r>
            <a:r>
              <a:rPr dirty="0" err="1"/>
              <a:t>الرعاية</a:t>
            </a:r>
            <a:r>
              <a:rPr dirty="0"/>
              <a:t> </a:t>
            </a:r>
            <a:r>
              <a:rPr dirty="0" err="1"/>
              <a:t>الصحية</a:t>
            </a:r>
            <a:r>
              <a:rPr dirty="0"/>
              <a:t>، </a:t>
            </a:r>
            <a:r>
              <a:rPr dirty="0" err="1"/>
              <a:t>أو</a:t>
            </a:r>
            <a:r>
              <a:rPr dirty="0"/>
              <a:t> </a:t>
            </a:r>
            <a:r>
              <a:rPr dirty="0" err="1"/>
              <a:t>المدارس</a:t>
            </a:r>
            <a:r>
              <a:rPr dirty="0"/>
              <a:t>، </a:t>
            </a:r>
            <a:r>
              <a:rPr dirty="0" err="1"/>
              <a:t>أو</a:t>
            </a:r>
            <a:r>
              <a:rPr dirty="0"/>
              <a:t> </a:t>
            </a:r>
            <a:r>
              <a:rPr dirty="0" err="1"/>
              <a:t>المؤسسات</a:t>
            </a:r>
            <a:r>
              <a:rPr dirty="0"/>
              <a:t>، </a:t>
            </a:r>
            <a:r>
              <a:rPr dirty="0" err="1"/>
              <a:t>أو</a:t>
            </a:r>
            <a:r>
              <a:rPr dirty="0"/>
              <a:t> </a:t>
            </a:r>
            <a:r>
              <a:rPr dirty="0" err="1"/>
              <a:t>حتى</a:t>
            </a:r>
            <a:r>
              <a:rPr dirty="0"/>
              <a:t> </a:t>
            </a:r>
            <a:r>
              <a:rPr dirty="0" err="1"/>
              <a:t>وسائل</a:t>
            </a:r>
            <a:r>
              <a:rPr dirty="0"/>
              <a:t> </a:t>
            </a:r>
            <a:r>
              <a:rPr dirty="0" err="1"/>
              <a:t>الإعلام</a:t>
            </a:r>
            <a:r>
              <a:rPr lang="ar-EG" dirty="0"/>
              <a:t>.</a:t>
            </a:r>
            <a:endParaRPr dirty="0"/>
          </a:p>
          <a:p>
            <a:pPr marL="171450" indent="-171450" rtl="1">
              <a:buSzPct val="100000"/>
              <a:buFont typeface="Arial"/>
              <a:buChar char="•"/>
            </a:pPr>
            <a:endParaRPr dirty="0"/>
          </a:p>
          <a:p>
            <a:pPr rtl="1"/>
            <a:r>
              <a:rPr dirty="0" err="1"/>
              <a:t>قبل</a:t>
            </a:r>
            <a:r>
              <a:rPr dirty="0"/>
              <a:t> </a:t>
            </a:r>
            <a:r>
              <a:rPr dirty="0" err="1"/>
              <a:t>الإعلان</a:t>
            </a:r>
            <a:r>
              <a:rPr dirty="0"/>
              <a:t> </a:t>
            </a:r>
            <a:r>
              <a:rPr dirty="0" err="1"/>
              <a:t>عن</a:t>
            </a:r>
            <a:r>
              <a:rPr dirty="0"/>
              <a:t> </a:t>
            </a:r>
            <a:r>
              <a:rPr dirty="0" err="1"/>
              <a:t>الفاشية</a:t>
            </a:r>
            <a:r>
              <a:rPr dirty="0"/>
              <a:t>، </a:t>
            </a:r>
            <a:r>
              <a:rPr dirty="0" err="1"/>
              <a:t>انتبه</a:t>
            </a:r>
            <a:r>
              <a:rPr dirty="0"/>
              <a:t> </a:t>
            </a:r>
            <a:r>
              <a:rPr dirty="0" err="1"/>
              <a:t>للأسباب</a:t>
            </a:r>
            <a:r>
              <a:rPr dirty="0"/>
              <a:t> </a:t>
            </a:r>
            <a:r>
              <a:rPr dirty="0" err="1"/>
              <a:t>غير</a:t>
            </a:r>
            <a:r>
              <a:rPr dirty="0"/>
              <a:t> </a:t>
            </a:r>
            <a:r>
              <a:rPr dirty="0" err="1"/>
              <a:t>الحقيقية</a:t>
            </a:r>
            <a:r>
              <a:rPr dirty="0"/>
              <a:t> </a:t>
            </a:r>
            <a:r>
              <a:rPr dirty="0" err="1"/>
              <a:t>وراء</a:t>
            </a:r>
            <a:r>
              <a:rPr dirty="0"/>
              <a:t> </a:t>
            </a:r>
            <a:r>
              <a:rPr dirty="0" err="1"/>
              <a:t>الزيادات</a:t>
            </a:r>
            <a:r>
              <a:rPr dirty="0"/>
              <a:t> </a:t>
            </a:r>
            <a:r>
              <a:rPr dirty="0" err="1"/>
              <a:t>أو</a:t>
            </a:r>
            <a:r>
              <a:rPr dirty="0"/>
              <a:t> </a:t>
            </a:r>
            <a:r>
              <a:rPr dirty="0" err="1"/>
              <a:t>الانخفاضات</a:t>
            </a:r>
            <a:r>
              <a:rPr dirty="0"/>
              <a:t> </a:t>
            </a:r>
            <a:r>
              <a:rPr dirty="0" err="1"/>
              <a:t>في</a:t>
            </a:r>
            <a:r>
              <a:rPr dirty="0"/>
              <a:t> </a:t>
            </a:r>
            <a:r>
              <a:rPr dirty="0" err="1"/>
              <a:t>أعداد</a:t>
            </a:r>
            <a:r>
              <a:rPr dirty="0"/>
              <a:t> </a:t>
            </a:r>
            <a:r>
              <a:rPr dirty="0" err="1"/>
              <a:t>الحالات</a:t>
            </a:r>
            <a:r>
              <a:rPr dirty="0"/>
              <a:t> </a:t>
            </a:r>
            <a:r>
              <a:rPr dirty="0" err="1"/>
              <a:t>المُبلغ</a:t>
            </a:r>
            <a:r>
              <a:rPr dirty="0"/>
              <a:t> </a:t>
            </a:r>
            <a:r>
              <a:rPr dirty="0" err="1"/>
              <a:t>عنها</a:t>
            </a:r>
            <a:r>
              <a:rPr dirty="0"/>
              <a:t>، </a:t>
            </a:r>
            <a:r>
              <a:rPr dirty="0" err="1"/>
              <a:t>والتي</a:t>
            </a:r>
            <a:r>
              <a:rPr dirty="0"/>
              <a:t> </a:t>
            </a:r>
            <a:r>
              <a:rPr dirty="0" err="1"/>
              <a:t>تشمل</a:t>
            </a:r>
            <a:r>
              <a:rPr dirty="0"/>
              <a:t> </a:t>
            </a:r>
            <a:r>
              <a:rPr dirty="0" err="1"/>
              <a:t>من</a:t>
            </a:r>
            <a:r>
              <a:rPr dirty="0"/>
              <a:t> </a:t>
            </a:r>
            <a:r>
              <a:rPr dirty="0" err="1"/>
              <a:t>بين</a:t>
            </a:r>
            <a:r>
              <a:rPr dirty="0"/>
              <a:t> </a:t>
            </a:r>
            <a:r>
              <a:rPr dirty="0" err="1"/>
              <a:t>أمورٍ</a:t>
            </a:r>
            <a:r>
              <a:rPr dirty="0"/>
              <a:t> </a:t>
            </a:r>
            <a:r>
              <a:rPr dirty="0" err="1"/>
              <a:t>أخرى</a:t>
            </a:r>
            <a:r>
              <a:rPr dirty="0"/>
              <a:t> </a:t>
            </a:r>
            <a:r>
              <a:rPr dirty="0" err="1"/>
              <a:t>التغيُّرات</a:t>
            </a:r>
            <a:r>
              <a:rPr dirty="0"/>
              <a:t> </a:t>
            </a:r>
            <a:r>
              <a:rPr dirty="0" err="1"/>
              <a:t>في</a:t>
            </a:r>
            <a:r>
              <a:rPr dirty="0"/>
              <a:t> </a:t>
            </a:r>
            <a:r>
              <a:rPr dirty="0" err="1"/>
              <a:t>ممارسات</a:t>
            </a:r>
            <a:r>
              <a:rPr dirty="0"/>
              <a:t> </a:t>
            </a:r>
            <a:r>
              <a:rPr dirty="0" err="1"/>
              <a:t>التبليغ</a:t>
            </a:r>
            <a:r>
              <a:rPr dirty="0"/>
              <a:t> </a:t>
            </a:r>
            <a:r>
              <a:rPr dirty="0" err="1"/>
              <a:t>المحلية</a:t>
            </a:r>
            <a:r>
              <a:rPr dirty="0"/>
              <a:t>، </a:t>
            </a:r>
            <a:r>
              <a:rPr dirty="0" err="1"/>
              <a:t>وزيادة</a:t>
            </a:r>
            <a:r>
              <a:rPr dirty="0"/>
              <a:t> </a:t>
            </a:r>
            <a:r>
              <a:rPr dirty="0" err="1"/>
              <a:t>الاهتمام</a:t>
            </a:r>
            <a:r>
              <a:rPr dirty="0"/>
              <a:t>، </a:t>
            </a:r>
            <a:r>
              <a:rPr dirty="0" err="1"/>
              <a:t>وتعيين</a:t>
            </a:r>
            <a:r>
              <a:rPr dirty="0"/>
              <a:t> </a:t>
            </a:r>
            <a:r>
              <a:rPr dirty="0" err="1"/>
              <a:t>عاملين</a:t>
            </a:r>
            <a:r>
              <a:rPr dirty="0"/>
              <a:t> </a:t>
            </a:r>
            <a:r>
              <a:rPr dirty="0" err="1"/>
              <a:t>صحيين</a:t>
            </a:r>
            <a:r>
              <a:rPr dirty="0"/>
              <a:t> </a:t>
            </a:r>
            <a:r>
              <a:rPr dirty="0" err="1"/>
              <a:t>جُدد</a:t>
            </a:r>
            <a:r>
              <a:rPr lang="ar-EG" dirty="0"/>
              <a:t>/ </a:t>
            </a:r>
            <a:r>
              <a:rPr dirty="0" err="1"/>
              <a:t>إنشاء</a:t>
            </a:r>
            <a:r>
              <a:rPr dirty="0"/>
              <a:t> </a:t>
            </a:r>
            <a:r>
              <a:rPr dirty="0" err="1"/>
              <a:t>عيادات</a:t>
            </a:r>
            <a:r>
              <a:rPr dirty="0"/>
              <a:t> </a:t>
            </a:r>
            <a:r>
              <a:rPr dirty="0" err="1"/>
              <a:t>صحية</a:t>
            </a:r>
            <a:r>
              <a:rPr dirty="0"/>
              <a:t> </a:t>
            </a:r>
            <a:r>
              <a:rPr dirty="0" err="1"/>
              <a:t>جديدة</a:t>
            </a:r>
            <a:r>
              <a:rPr dirty="0"/>
              <a:t>.</a:t>
            </a:r>
          </a:p>
          <a:p>
            <a:pPr rtl="1"/>
            <a:endParaRPr dirty="0"/>
          </a:p>
        </p:txBody>
      </p:sp>
    </p:spTree>
    <p:extLst>
      <p:ext uri="{BB962C8B-B14F-4D97-AF65-F5344CB8AC3E}">
        <p14:creationId xmlns:p14="http://schemas.microsoft.com/office/powerpoint/2010/main" val="39395133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6" name="Shape 97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977" name="Shape 977"/>
          <p:cNvSpPr>
            <a:spLocks noGrp="1"/>
          </p:cNvSpPr>
          <p:nvPr>
            <p:ph type="body" sz="quarter" idx="1"/>
          </p:nvPr>
        </p:nvSpPr>
        <p:spPr>
          <a:prstGeom prst="rect">
            <a:avLst/>
          </a:prstGeom>
        </p:spPr>
        <p:txBody>
          <a:bodyPr rtlCol="1"/>
          <a:lstStyle/>
          <a:p>
            <a:pPr rtl="1"/>
            <a:r>
              <a:rPr dirty="0" err="1"/>
              <a:t>ضع</a:t>
            </a:r>
            <a:r>
              <a:rPr dirty="0"/>
              <a:t> </a:t>
            </a:r>
            <a:r>
              <a:rPr dirty="0" err="1"/>
              <a:t>في</a:t>
            </a:r>
            <a:r>
              <a:rPr dirty="0"/>
              <a:t> </a:t>
            </a:r>
            <a:r>
              <a:rPr dirty="0" err="1"/>
              <a:t>الاعتبار</a:t>
            </a:r>
            <a:r>
              <a:rPr dirty="0"/>
              <a:t> </a:t>
            </a:r>
            <a:r>
              <a:rPr dirty="0" err="1"/>
              <a:t>الآتي</a:t>
            </a:r>
            <a:r>
              <a:rPr dirty="0"/>
              <a:t>: </a:t>
            </a:r>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الحالات</a:t>
            </a:r>
            <a:r>
              <a:rPr dirty="0"/>
              <a:t> </a:t>
            </a:r>
            <a:r>
              <a:rPr dirty="0" err="1"/>
              <a:t>المبلَّغ</a:t>
            </a:r>
            <a:r>
              <a:rPr dirty="0"/>
              <a:t> </a:t>
            </a:r>
            <a:r>
              <a:rPr dirty="0" err="1"/>
              <a:t>عنها</a:t>
            </a:r>
            <a:r>
              <a:rPr dirty="0"/>
              <a:t> </a:t>
            </a:r>
            <a:r>
              <a:rPr dirty="0" err="1"/>
              <a:t>أكثرَ</a:t>
            </a:r>
            <a:r>
              <a:rPr dirty="0"/>
              <a:t> </a:t>
            </a:r>
            <a:r>
              <a:rPr dirty="0" err="1"/>
              <a:t>من</a:t>
            </a:r>
            <a:r>
              <a:rPr dirty="0"/>
              <a:t> </a:t>
            </a:r>
            <a:r>
              <a:rPr dirty="0" err="1"/>
              <a:t>الحالات</a:t>
            </a:r>
            <a:r>
              <a:rPr dirty="0"/>
              <a:t> </a:t>
            </a:r>
            <a:r>
              <a:rPr dirty="0" err="1"/>
              <a:t>المتوقعة</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كانت</a:t>
            </a:r>
            <a:r>
              <a:rPr dirty="0"/>
              <a:t> </a:t>
            </a:r>
            <a:r>
              <a:rPr dirty="0" err="1"/>
              <a:t>هناك</a:t>
            </a:r>
            <a:r>
              <a:rPr dirty="0"/>
              <a:t> </a:t>
            </a:r>
            <a:r>
              <a:rPr dirty="0" err="1"/>
              <a:t>حالات</a:t>
            </a:r>
            <a:r>
              <a:rPr dirty="0"/>
              <a:t> </a:t>
            </a:r>
            <a:r>
              <a:rPr dirty="0" err="1"/>
              <a:t>إصابات</a:t>
            </a:r>
            <a:r>
              <a:rPr dirty="0"/>
              <a:t> </a:t>
            </a:r>
            <a:r>
              <a:rPr dirty="0" err="1"/>
              <a:t>جماعية</a:t>
            </a:r>
            <a:r>
              <a:rPr dirty="0"/>
              <a:t> </a:t>
            </a:r>
            <a:r>
              <a:rPr dirty="0" err="1"/>
              <a:t>من</a:t>
            </a:r>
            <a:r>
              <a:rPr dirty="0"/>
              <a:t> </a:t>
            </a:r>
            <a:r>
              <a:rPr dirty="0" err="1"/>
              <a:t>حيث</a:t>
            </a:r>
            <a:r>
              <a:rPr dirty="0"/>
              <a:t> </a:t>
            </a:r>
            <a:r>
              <a:rPr dirty="0" err="1"/>
              <a:t>الزمان</a:t>
            </a:r>
            <a:r>
              <a:rPr dirty="0"/>
              <a:t>، </a:t>
            </a:r>
            <a:r>
              <a:rPr dirty="0" err="1"/>
              <a:t>والمكان</a:t>
            </a:r>
            <a:r>
              <a:rPr dirty="0"/>
              <a:t>، </a:t>
            </a:r>
            <a:r>
              <a:rPr dirty="0" err="1"/>
              <a:t>والأشخاص</a:t>
            </a:r>
            <a:r>
              <a:rPr lang="ar-EG" dirty="0"/>
              <a:t>.</a:t>
            </a:r>
            <a:endParaRPr dirty="0"/>
          </a:p>
          <a:p>
            <a:pPr marL="171450" indent="-171450" rtl="1">
              <a:buSzPct val="100000"/>
              <a:buFont typeface="Arial"/>
              <a:buChar char="•"/>
            </a:pPr>
            <a:r>
              <a:rPr dirty="0" err="1"/>
              <a:t>ما</a:t>
            </a:r>
            <a:r>
              <a:rPr dirty="0"/>
              <a:t> </a:t>
            </a:r>
            <a:r>
              <a:rPr dirty="0" err="1"/>
              <a:t>إذا</a:t>
            </a:r>
            <a:r>
              <a:rPr dirty="0"/>
              <a:t> </a:t>
            </a:r>
            <a:r>
              <a:rPr dirty="0" err="1"/>
              <a:t>كان</a:t>
            </a:r>
            <a:r>
              <a:rPr dirty="0"/>
              <a:t> </a:t>
            </a:r>
            <a:r>
              <a:rPr dirty="0" err="1"/>
              <a:t>الحدث</a:t>
            </a:r>
            <a:r>
              <a:rPr dirty="0"/>
              <a:t> </a:t>
            </a:r>
            <a:r>
              <a:rPr dirty="0" err="1"/>
              <a:t>يُثير</a:t>
            </a:r>
            <a:r>
              <a:rPr dirty="0"/>
              <a:t> </a:t>
            </a:r>
            <a:r>
              <a:rPr dirty="0" err="1"/>
              <a:t>قلق</a:t>
            </a:r>
            <a:r>
              <a:rPr dirty="0"/>
              <a:t> </a:t>
            </a:r>
            <a:r>
              <a:rPr dirty="0" err="1"/>
              <a:t>المشاركين</a:t>
            </a:r>
            <a:r>
              <a:rPr dirty="0"/>
              <a:t> </a:t>
            </a:r>
            <a:r>
              <a:rPr dirty="0" err="1"/>
              <a:t>من</a:t>
            </a:r>
            <a:r>
              <a:rPr dirty="0"/>
              <a:t> </a:t>
            </a:r>
            <a:r>
              <a:rPr dirty="0" err="1"/>
              <a:t>العاملين</a:t>
            </a:r>
            <a:r>
              <a:rPr dirty="0"/>
              <a:t> </a:t>
            </a:r>
            <a:r>
              <a:rPr dirty="0" err="1"/>
              <a:t>في</a:t>
            </a:r>
            <a:r>
              <a:rPr dirty="0"/>
              <a:t> </a:t>
            </a:r>
            <a:r>
              <a:rPr dirty="0" err="1"/>
              <a:t>مجال</a:t>
            </a:r>
            <a:r>
              <a:rPr dirty="0"/>
              <a:t> </a:t>
            </a:r>
            <a:r>
              <a:rPr dirty="0" err="1"/>
              <a:t>الرعاية</a:t>
            </a:r>
            <a:r>
              <a:rPr dirty="0"/>
              <a:t> </a:t>
            </a:r>
            <a:r>
              <a:rPr dirty="0" err="1"/>
              <a:t>الصحية</a:t>
            </a:r>
            <a:r>
              <a:rPr dirty="0"/>
              <a:t>، </a:t>
            </a:r>
            <a:r>
              <a:rPr dirty="0" err="1"/>
              <a:t>أو</a:t>
            </a:r>
            <a:r>
              <a:rPr dirty="0"/>
              <a:t> </a:t>
            </a:r>
            <a:r>
              <a:rPr dirty="0" err="1"/>
              <a:t>المدارس</a:t>
            </a:r>
            <a:r>
              <a:rPr dirty="0"/>
              <a:t>، </a:t>
            </a:r>
            <a:r>
              <a:rPr dirty="0" err="1"/>
              <a:t>أو</a:t>
            </a:r>
            <a:r>
              <a:rPr dirty="0"/>
              <a:t> </a:t>
            </a:r>
            <a:r>
              <a:rPr dirty="0" err="1"/>
              <a:t>المؤسسات</a:t>
            </a:r>
            <a:r>
              <a:rPr dirty="0"/>
              <a:t>، </a:t>
            </a:r>
            <a:r>
              <a:rPr dirty="0" err="1"/>
              <a:t>أو</a:t>
            </a:r>
            <a:r>
              <a:rPr dirty="0"/>
              <a:t> </a:t>
            </a:r>
            <a:r>
              <a:rPr dirty="0" err="1"/>
              <a:t>حتى</a:t>
            </a:r>
            <a:r>
              <a:rPr dirty="0"/>
              <a:t> </a:t>
            </a:r>
            <a:r>
              <a:rPr dirty="0" err="1"/>
              <a:t>وسائل</a:t>
            </a:r>
            <a:r>
              <a:rPr dirty="0"/>
              <a:t> </a:t>
            </a:r>
            <a:r>
              <a:rPr dirty="0" err="1"/>
              <a:t>الإعلام</a:t>
            </a:r>
            <a:r>
              <a:rPr lang="ar-EG" dirty="0"/>
              <a:t>.</a:t>
            </a:r>
            <a:endParaRPr dirty="0"/>
          </a:p>
          <a:p>
            <a:pPr marL="171450" indent="-171450" rtl="1">
              <a:buSzPct val="100000"/>
              <a:buFont typeface="Arial"/>
              <a:buChar char="•"/>
            </a:pPr>
            <a:endParaRPr dirty="0"/>
          </a:p>
          <a:p>
            <a:pPr rtl="1"/>
            <a:r>
              <a:rPr dirty="0" err="1"/>
              <a:t>قبل</a:t>
            </a:r>
            <a:r>
              <a:rPr dirty="0"/>
              <a:t> </a:t>
            </a:r>
            <a:r>
              <a:rPr dirty="0" err="1"/>
              <a:t>الإعلان</a:t>
            </a:r>
            <a:r>
              <a:rPr dirty="0"/>
              <a:t> </a:t>
            </a:r>
            <a:r>
              <a:rPr dirty="0" err="1"/>
              <a:t>عن</a:t>
            </a:r>
            <a:r>
              <a:rPr dirty="0"/>
              <a:t> </a:t>
            </a:r>
            <a:r>
              <a:rPr dirty="0" err="1"/>
              <a:t>الفاشية</a:t>
            </a:r>
            <a:r>
              <a:rPr dirty="0"/>
              <a:t>، </a:t>
            </a:r>
            <a:r>
              <a:rPr dirty="0" err="1"/>
              <a:t>انتبه</a:t>
            </a:r>
            <a:r>
              <a:rPr dirty="0"/>
              <a:t> </a:t>
            </a:r>
            <a:r>
              <a:rPr dirty="0" err="1"/>
              <a:t>للأسباب</a:t>
            </a:r>
            <a:r>
              <a:rPr dirty="0"/>
              <a:t> </a:t>
            </a:r>
            <a:r>
              <a:rPr dirty="0" err="1"/>
              <a:t>غير</a:t>
            </a:r>
            <a:r>
              <a:rPr dirty="0"/>
              <a:t> </a:t>
            </a:r>
            <a:r>
              <a:rPr dirty="0" err="1"/>
              <a:t>الحقيقية</a:t>
            </a:r>
            <a:r>
              <a:rPr dirty="0"/>
              <a:t> </a:t>
            </a:r>
            <a:r>
              <a:rPr dirty="0" err="1"/>
              <a:t>وراء</a:t>
            </a:r>
            <a:r>
              <a:rPr dirty="0"/>
              <a:t> </a:t>
            </a:r>
            <a:r>
              <a:rPr dirty="0" err="1"/>
              <a:t>الزيادات</a:t>
            </a:r>
            <a:r>
              <a:rPr dirty="0"/>
              <a:t> </a:t>
            </a:r>
            <a:r>
              <a:rPr dirty="0" err="1"/>
              <a:t>أو</a:t>
            </a:r>
            <a:r>
              <a:rPr dirty="0"/>
              <a:t> </a:t>
            </a:r>
            <a:r>
              <a:rPr dirty="0" err="1"/>
              <a:t>الانخفاضات</a:t>
            </a:r>
            <a:r>
              <a:rPr dirty="0"/>
              <a:t> </a:t>
            </a:r>
            <a:r>
              <a:rPr dirty="0" err="1"/>
              <a:t>في</a:t>
            </a:r>
            <a:r>
              <a:rPr dirty="0"/>
              <a:t> </a:t>
            </a:r>
            <a:r>
              <a:rPr dirty="0" err="1"/>
              <a:t>أعداد</a:t>
            </a:r>
            <a:r>
              <a:rPr dirty="0"/>
              <a:t> </a:t>
            </a:r>
            <a:r>
              <a:rPr dirty="0" err="1"/>
              <a:t>الحالات</a:t>
            </a:r>
            <a:r>
              <a:rPr dirty="0"/>
              <a:t> </a:t>
            </a:r>
            <a:r>
              <a:rPr dirty="0" err="1"/>
              <a:t>المُبلغ</a:t>
            </a:r>
            <a:r>
              <a:rPr dirty="0"/>
              <a:t> </a:t>
            </a:r>
            <a:r>
              <a:rPr dirty="0" err="1"/>
              <a:t>عنها</a:t>
            </a:r>
            <a:r>
              <a:rPr dirty="0"/>
              <a:t>، </a:t>
            </a:r>
            <a:r>
              <a:rPr dirty="0" err="1"/>
              <a:t>والتي</a:t>
            </a:r>
            <a:r>
              <a:rPr dirty="0"/>
              <a:t> </a:t>
            </a:r>
            <a:r>
              <a:rPr dirty="0" err="1"/>
              <a:t>تشمل</a:t>
            </a:r>
            <a:r>
              <a:rPr dirty="0"/>
              <a:t> </a:t>
            </a:r>
            <a:r>
              <a:rPr dirty="0" err="1"/>
              <a:t>من</a:t>
            </a:r>
            <a:r>
              <a:rPr dirty="0"/>
              <a:t> </a:t>
            </a:r>
            <a:r>
              <a:rPr dirty="0" err="1"/>
              <a:t>بين</a:t>
            </a:r>
            <a:r>
              <a:rPr dirty="0"/>
              <a:t> </a:t>
            </a:r>
            <a:r>
              <a:rPr dirty="0" err="1"/>
              <a:t>أمورٍ</a:t>
            </a:r>
            <a:r>
              <a:rPr dirty="0"/>
              <a:t> </a:t>
            </a:r>
            <a:r>
              <a:rPr dirty="0" err="1"/>
              <a:t>أخرى</a:t>
            </a:r>
            <a:r>
              <a:rPr dirty="0"/>
              <a:t> </a:t>
            </a:r>
            <a:r>
              <a:rPr dirty="0" err="1"/>
              <a:t>التغيُّرات</a:t>
            </a:r>
            <a:r>
              <a:rPr dirty="0"/>
              <a:t> </a:t>
            </a:r>
            <a:r>
              <a:rPr dirty="0" err="1"/>
              <a:t>في</a:t>
            </a:r>
            <a:r>
              <a:rPr dirty="0"/>
              <a:t> </a:t>
            </a:r>
            <a:r>
              <a:rPr dirty="0" err="1"/>
              <a:t>ممارسات</a:t>
            </a:r>
            <a:r>
              <a:rPr dirty="0"/>
              <a:t> </a:t>
            </a:r>
            <a:r>
              <a:rPr dirty="0" err="1"/>
              <a:t>التبليغ</a:t>
            </a:r>
            <a:r>
              <a:rPr dirty="0"/>
              <a:t> </a:t>
            </a:r>
            <a:r>
              <a:rPr dirty="0" err="1"/>
              <a:t>المحلية</a:t>
            </a:r>
            <a:r>
              <a:rPr dirty="0"/>
              <a:t>، </a:t>
            </a:r>
            <a:r>
              <a:rPr dirty="0" err="1"/>
              <a:t>وزيادة</a:t>
            </a:r>
            <a:r>
              <a:rPr dirty="0"/>
              <a:t> </a:t>
            </a:r>
            <a:r>
              <a:rPr dirty="0" err="1"/>
              <a:t>الاهتمام</a:t>
            </a:r>
            <a:r>
              <a:rPr dirty="0"/>
              <a:t>، </a:t>
            </a:r>
            <a:r>
              <a:rPr dirty="0" err="1"/>
              <a:t>وتعيين</a:t>
            </a:r>
            <a:r>
              <a:rPr dirty="0"/>
              <a:t> </a:t>
            </a:r>
            <a:r>
              <a:rPr dirty="0" err="1"/>
              <a:t>عاملين</a:t>
            </a:r>
            <a:r>
              <a:rPr dirty="0"/>
              <a:t> </a:t>
            </a:r>
            <a:r>
              <a:rPr dirty="0" err="1"/>
              <a:t>صحيين</a:t>
            </a:r>
            <a:r>
              <a:rPr dirty="0"/>
              <a:t> </a:t>
            </a:r>
            <a:r>
              <a:rPr dirty="0" err="1"/>
              <a:t>جُدد</a:t>
            </a:r>
            <a:r>
              <a:rPr dirty="0"/>
              <a:t>/ </a:t>
            </a:r>
            <a:r>
              <a:rPr dirty="0" err="1"/>
              <a:t>إنشاء</a:t>
            </a:r>
            <a:r>
              <a:rPr dirty="0"/>
              <a:t> </a:t>
            </a:r>
            <a:r>
              <a:rPr dirty="0" err="1"/>
              <a:t>عيادات</a:t>
            </a:r>
            <a:r>
              <a:rPr dirty="0"/>
              <a:t> </a:t>
            </a:r>
            <a:r>
              <a:rPr dirty="0" err="1"/>
              <a:t>صحية</a:t>
            </a:r>
            <a:r>
              <a:rPr dirty="0"/>
              <a:t> </a:t>
            </a:r>
            <a:r>
              <a:rPr dirty="0" err="1"/>
              <a:t>جديدة</a:t>
            </a:r>
            <a:r>
              <a:rPr dirty="0"/>
              <a:t>.</a:t>
            </a:r>
          </a:p>
          <a:p>
            <a:pPr rtl="1"/>
            <a:endParaRPr dirty="0"/>
          </a:p>
        </p:txBody>
      </p:sp>
    </p:spTree>
    <p:extLst>
      <p:ext uri="{BB962C8B-B14F-4D97-AF65-F5344CB8AC3E}">
        <p14:creationId xmlns:p14="http://schemas.microsoft.com/office/powerpoint/2010/main" val="2311136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hape 34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4" name="Shape 344"/>
          <p:cNvSpPr>
            <a:spLocks noGrp="1"/>
          </p:cNvSpPr>
          <p:nvPr>
            <p:ph type="body" sz="quarter" idx="1"/>
          </p:nvPr>
        </p:nvSpPr>
        <p:spPr>
          <a:prstGeom prst="rect">
            <a:avLst/>
          </a:prstGeom>
        </p:spPr>
        <p:txBody>
          <a:bodyPr rtlCol="1"/>
          <a:lstStyle/>
          <a:p>
            <a:pPr rtl="1"/>
            <a:endParaRPr dirty="0"/>
          </a:p>
          <a:p>
            <a:pPr rtl="1"/>
            <a:r>
              <a:rPr dirty="0" err="1"/>
              <a:t>لا</a:t>
            </a:r>
            <a:r>
              <a:rPr dirty="0"/>
              <a:t> </a:t>
            </a:r>
            <a:r>
              <a:rPr dirty="0" err="1"/>
              <a:t>تتغير</a:t>
            </a:r>
            <a:r>
              <a:rPr dirty="0"/>
              <a:t> </a:t>
            </a:r>
            <a:r>
              <a:rPr dirty="0" err="1"/>
              <a:t>أهداف</a:t>
            </a:r>
            <a:r>
              <a:rPr dirty="0"/>
              <a:t> </a:t>
            </a:r>
            <a:r>
              <a:rPr dirty="0" err="1"/>
              <a:t>نظام</a:t>
            </a:r>
            <a:r>
              <a:rPr dirty="0"/>
              <a:t> </a:t>
            </a:r>
            <a:r>
              <a:rPr dirty="0" err="1"/>
              <a:t>الترصُّد</a:t>
            </a:r>
            <a:r>
              <a:rPr dirty="0"/>
              <a:t> </a:t>
            </a:r>
            <a:r>
              <a:rPr dirty="0" err="1"/>
              <a:t>أثناء</a:t>
            </a:r>
            <a:r>
              <a:rPr dirty="0"/>
              <a:t> </a:t>
            </a:r>
            <a:r>
              <a:rPr dirty="0" err="1"/>
              <a:t>حالات</a:t>
            </a:r>
            <a:r>
              <a:rPr dirty="0"/>
              <a:t> </a:t>
            </a:r>
            <a:r>
              <a:rPr dirty="0" err="1"/>
              <a:t>الطوارئ</a:t>
            </a:r>
            <a:r>
              <a:rPr dirty="0"/>
              <a:t>، </a:t>
            </a:r>
            <a:r>
              <a:rPr dirty="0" err="1"/>
              <a:t>لكن</a:t>
            </a:r>
            <a:r>
              <a:rPr dirty="0"/>
              <a:t> </a:t>
            </a:r>
            <a:r>
              <a:rPr dirty="0" err="1"/>
              <a:t>يُضاف</a:t>
            </a:r>
            <a:r>
              <a:rPr dirty="0"/>
              <a:t> </a:t>
            </a:r>
            <a:r>
              <a:rPr dirty="0" err="1"/>
              <a:t>إليها</a:t>
            </a:r>
            <a:r>
              <a:rPr dirty="0"/>
              <a:t> </a:t>
            </a:r>
            <a:r>
              <a:rPr dirty="0" err="1"/>
              <a:t>هدف</a:t>
            </a:r>
            <a:r>
              <a:rPr dirty="0"/>
              <a:t> </a:t>
            </a:r>
            <a:r>
              <a:rPr dirty="0" err="1"/>
              <a:t>تحديد</a:t>
            </a:r>
            <a:r>
              <a:rPr dirty="0"/>
              <a:t> </a:t>
            </a:r>
            <a:r>
              <a:rPr dirty="0" err="1"/>
              <a:t>التغيرات</a:t>
            </a:r>
            <a:r>
              <a:rPr dirty="0"/>
              <a:t> </a:t>
            </a:r>
            <a:r>
              <a:rPr dirty="0" err="1"/>
              <a:t>الصحية</a:t>
            </a:r>
            <a:r>
              <a:rPr dirty="0"/>
              <a:t> </a:t>
            </a:r>
            <a:r>
              <a:rPr dirty="0" err="1"/>
              <a:t>التي</a:t>
            </a:r>
            <a:r>
              <a:rPr dirty="0"/>
              <a:t> </a:t>
            </a:r>
            <a:r>
              <a:rPr dirty="0" err="1"/>
              <a:t>تحدث</a:t>
            </a:r>
            <a:r>
              <a:rPr dirty="0"/>
              <a:t> </a:t>
            </a:r>
            <a:r>
              <a:rPr lang="ar-EG" dirty="0"/>
              <a:t>خلال</a:t>
            </a:r>
            <a:r>
              <a:rPr dirty="0"/>
              <a:t> </a:t>
            </a:r>
            <a:r>
              <a:rPr dirty="0" err="1"/>
              <a:t>مدة</a:t>
            </a:r>
            <a:r>
              <a:rPr dirty="0"/>
              <a:t> </a:t>
            </a:r>
            <a:r>
              <a:rPr dirty="0" err="1"/>
              <a:t>الطوارئ</a:t>
            </a:r>
            <a:r>
              <a:rPr dirty="0"/>
              <a:t>.</a:t>
            </a:r>
          </a:p>
        </p:txBody>
      </p:sp>
    </p:spTree>
    <p:extLst>
      <p:ext uri="{BB962C8B-B14F-4D97-AF65-F5344CB8AC3E}">
        <p14:creationId xmlns:p14="http://schemas.microsoft.com/office/powerpoint/2010/main" val="2785224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Shape 36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69" name="Shape 369"/>
          <p:cNvSpPr>
            <a:spLocks noGrp="1"/>
          </p:cNvSpPr>
          <p:nvPr>
            <p:ph type="body" sz="quarter" idx="1"/>
          </p:nvPr>
        </p:nvSpPr>
        <p:spPr>
          <a:prstGeom prst="rect">
            <a:avLst/>
          </a:prstGeom>
        </p:spPr>
        <p:txBody>
          <a:bodyPr rtlCol="1"/>
          <a:lstStyle/>
          <a:p>
            <a:pPr rtl="1"/>
            <a:r>
              <a:rPr dirty="0" err="1"/>
              <a:t>كما</a:t>
            </a:r>
            <a:r>
              <a:rPr dirty="0"/>
              <a:t> </a:t>
            </a:r>
            <a:r>
              <a:rPr dirty="0" err="1"/>
              <a:t>هو</a:t>
            </a:r>
            <a:r>
              <a:rPr dirty="0"/>
              <a:t> </a:t>
            </a:r>
            <a:r>
              <a:rPr dirty="0" err="1"/>
              <a:t>موضح</a:t>
            </a:r>
            <a:r>
              <a:rPr dirty="0"/>
              <a:t> </a:t>
            </a:r>
            <a:r>
              <a:rPr dirty="0" err="1"/>
              <a:t>على</a:t>
            </a:r>
            <a:r>
              <a:rPr dirty="0"/>
              <a:t> </a:t>
            </a:r>
            <a:r>
              <a:rPr dirty="0" err="1"/>
              <a:t>المنحنى</a:t>
            </a:r>
            <a:r>
              <a:rPr dirty="0"/>
              <a:t> </a:t>
            </a:r>
            <a:r>
              <a:rPr dirty="0" err="1"/>
              <a:t>الوبائي</a:t>
            </a:r>
            <a:r>
              <a:rPr dirty="0"/>
              <a:t>، </a:t>
            </a:r>
            <a:r>
              <a:rPr dirty="0" err="1"/>
              <a:t>يمكن</a:t>
            </a:r>
            <a:r>
              <a:rPr dirty="0"/>
              <a:t> </a:t>
            </a:r>
            <a:r>
              <a:rPr dirty="0" err="1"/>
              <a:t>أن</a:t>
            </a:r>
            <a:r>
              <a:rPr dirty="0"/>
              <a:t> </a:t>
            </a:r>
            <a:r>
              <a:rPr dirty="0" err="1"/>
              <a:t>يؤدي</a:t>
            </a:r>
            <a:r>
              <a:rPr dirty="0"/>
              <a:t> </a:t>
            </a:r>
            <a:r>
              <a:rPr dirty="0" err="1"/>
              <a:t>الكشف</a:t>
            </a:r>
            <a:r>
              <a:rPr dirty="0"/>
              <a:t> </a:t>
            </a:r>
            <a:r>
              <a:rPr dirty="0" err="1"/>
              <a:t>المبكر</a:t>
            </a:r>
            <a:r>
              <a:rPr dirty="0"/>
              <a:t> </a:t>
            </a:r>
            <a:r>
              <a:rPr dirty="0" err="1"/>
              <a:t>عن</a:t>
            </a:r>
            <a:r>
              <a:rPr dirty="0"/>
              <a:t> </a:t>
            </a:r>
            <a:r>
              <a:rPr dirty="0" err="1"/>
              <a:t>الفاشيات</a:t>
            </a:r>
            <a:r>
              <a:rPr dirty="0"/>
              <a:t> </a:t>
            </a:r>
            <a:r>
              <a:rPr dirty="0" err="1"/>
              <a:t>إلى</a:t>
            </a:r>
            <a:r>
              <a:rPr dirty="0"/>
              <a:t> </a:t>
            </a:r>
            <a:r>
              <a:rPr dirty="0" err="1"/>
              <a:t>استجابة</a:t>
            </a:r>
            <a:r>
              <a:rPr dirty="0"/>
              <a:t> </a:t>
            </a:r>
            <a:r>
              <a:rPr dirty="0" err="1"/>
              <a:t>أسرع</a:t>
            </a:r>
            <a:r>
              <a:rPr dirty="0"/>
              <a:t>، </a:t>
            </a:r>
            <a:r>
              <a:rPr dirty="0" err="1"/>
              <a:t>مما</a:t>
            </a:r>
            <a:r>
              <a:rPr dirty="0"/>
              <a:t> </a:t>
            </a:r>
            <a:r>
              <a:rPr dirty="0" err="1"/>
              <a:t>قد</a:t>
            </a:r>
            <a:r>
              <a:rPr dirty="0"/>
              <a:t> </a:t>
            </a:r>
            <a:r>
              <a:rPr dirty="0" err="1"/>
              <a:t>يحول</a:t>
            </a:r>
            <a:r>
              <a:rPr dirty="0"/>
              <a:t> </a:t>
            </a:r>
            <a:r>
              <a:rPr dirty="0" err="1"/>
              <a:t>دون</a:t>
            </a:r>
            <a:r>
              <a:rPr dirty="0"/>
              <a:t> </a:t>
            </a:r>
            <a:r>
              <a:rPr dirty="0" err="1"/>
              <a:t>ظهور</a:t>
            </a:r>
            <a:r>
              <a:rPr dirty="0"/>
              <a:t> </a:t>
            </a:r>
            <a:r>
              <a:rPr dirty="0" err="1"/>
              <a:t>مزيدٍ</a:t>
            </a:r>
            <a:r>
              <a:rPr dirty="0"/>
              <a:t> </a:t>
            </a:r>
            <a:r>
              <a:rPr dirty="0" err="1"/>
              <a:t>من</a:t>
            </a:r>
            <a:r>
              <a:rPr dirty="0"/>
              <a:t> </a:t>
            </a:r>
            <a:r>
              <a:rPr dirty="0" err="1"/>
              <a:t>حالات</a:t>
            </a:r>
            <a:r>
              <a:rPr dirty="0"/>
              <a:t> </a:t>
            </a:r>
            <a:r>
              <a:rPr dirty="0" err="1"/>
              <a:t>الإصابة</a:t>
            </a:r>
            <a:r>
              <a:rPr dirty="0"/>
              <a:t> </a:t>
            </a:r>
            <a:r>
              <a:rPr dirty="0" err="1"/>
              <a:t>بالمرض</a:t>
            </a:r>
            <a:r>
              <a:rPr dirty="0"/>
              <a:t>.</a:t>
            </a:r>
          </a:p>
          <a:p>
            <a:pPr rtl="1"/>
            <a:endParaRPr dirty="0"/>
          </a:p>
          <a:p>
            <a:pPr rtl="1"/>
            <a:r>
              <a:rPr dirty="0" err="1"/>
              <a:t>الميسِّر</a:t>
            </a:r>
            <a:r>
              <a:rPr lang="ar-EG" dirty="0"/>
              <a:t>: تُناقَش المنحنيات الوبائية بمزيد من التفصيل في ب1.4 «تقصّي الفاشيات».</a:t>
            </a:r>
            <a:endParaRPr dirty="0"/>
          </a:p>
        </p:txBody>
      </p:sp>
    </p:spTree>
    <p:extLst>
      <p:ext uri="{BB962C8B-B14F-4D97-AF65-F5344CB8AC3E}">
        <p14:creationId xmlns:p14="http://schemas.microsoft.com/office/powerpoint/2010/main" val="3131693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hape 37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74" name="Shape 374"/>
          <p:cNvSpPr>
            <a:spLocks noGrp="1"/>
          </p:cNvSpPr>
          <p:nvPr>
            <p:ph type="body" sz="quarter" idx="1"/>
          </p:nvPr>
        </p:nvSpPr>
        <p:spPr>
          <a:prstGeom prst="rect">
            <a:avLst/>
          </a:prstGeom>
        </p:spPr>
        <p:txBody>
          <a:bodyPr rtlCol="1"/>
          <a:lstStyle/>
          <a:p>
            <a:pPr rtl="1">
              <a:spcBef>
                <a:spcPts val="600"/>
              </a:spcBef>
            </a:pPr>
            <a:r>
              <a:t>فيما يلي بعض الطرق المُحدَّدة التي يمكن من خلالها استخدام ترصُّد الصحة العامة.</a:t>
            </a:r>
          </a:p>
          <a:p>
            <a:pPr rtl="1">
              <a:spcBef>
                <a:spcPts val="600"/>
              </a:spcBef>
            </a:pPr>
            <a:endParaRPr/>
          </a:p>
          <a:p>
            <a:pPr rtl="1">
              <a:spcBef>
                <a:spcPts val="600"/>
              </a:spcBef>
            </a:pPr>
            <a:endParaRPr/>
          </a:p>
          <a:p>
            <a:pPr rtl="1">
              <a:spcBef>
                <a:spcPts val="600"/>
              </a:spcBef>
            </a:pPr>
            <a:endParaRPr/>
          </a:p>
        </p:txBody>
      </p:sp>
    </p:spTree>
    <p:extLst>
      <p:ext uri="{BB962C8B-B14F-4D97-AF65-F5344CB8AC3E}">
        <p14:creationId xmlns:p14="http://schemas.microsoft.com/office/powerpoint/2010/main" val="4159993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Shape 38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81" name="Shape 381"/>
          <p:cNvSpPr>
            <a:spLocks noGrp="1"/>
          </p:cNvSpPr>
          <p:nvPr>
            <p:ph type="body" sz="quarter" idx="1"/>
          </p:nvPr>
        </p:nvSpPr>
        <p:spPr>
          <a:prstGeom prst="rect">
            <a:avLst/>
          </a:prstGeom>
        </p:spPr>
        <p:txBody>
          <a:bodyPr rtlCol="1"/>
          <a:lstStyle>
            <a:lvl1pPr algn="r" defTabSz="924916" rtl="1">
              <a:spcBef>
                <a:spcPts val="600"/>
              </a:spcBef>
              <a:defRPr>
                <a:solidFill>
                  <a:srgbClr val="4D4D4D"/>
                </a:solidFill>
              </a:defRPr>
            </a:lvl1pPr>
          </a:lstStyle>
          <a:p>
            <a:pPr rtl="1"/>
            <a:r>
              <a:t>يمكن أن تُقدِّم أنظمة الترصُّد القائم على المؤشرات، وأنظمة الترصُّد القائم على الأحداث، معلوماتٍ للكشف عن أي حدث من أحداث الصحة العامة، مثل الفاشيات.</a:t>
            </a:r>
          </a:p>
        </p:txBody>
      </p:sp>
    </p:spTree>
    <p:extLst>
      <p:ext uri="{BB962C8B-B14F-4D97-AF65-F5344CB8AC3E}">
        <p14:creationId xmlns:p14="http://schemas.microsoft.com/office/powerpoint/2010/main" val="1251397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Shape 39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91" name="Shape 391"/>
          <p:cNvSpPr>
            <a:spLocks noGrp="1"/>
          </p:cNvSpPr>
          <p:nvPr>
            <p:ph type="body" sz="quarter" idx="1"/>
          </p:nvPr>
        </p:nvSpPr>
        <p:spPr>
          <a:prstGeom prst="rect">
            <a:avLst/>
          </a:prstGeom>
        </p:spPr>
        <p:txBody>
          <a:bodyPr rtlCol="1"/>
          <a:lstStyle/>
          <a:p>
            <a:pPr rtl="1"/>
            <a:r>
              <a:rPr lang="ar-EG" dirty="0"/>
              <a:t>&lt;</a:t>
            </a:r>
            <a:r>
              <a:rPr b="1" dirty="0" err="1"/>
              <a:t>اقرأ</a:t>
            </a:r>
            <a:r>
              <a:rPr dirty="0"/>
              <a:t> </a:t>
            </a:r>
            <a:r>
              <a:rPr dirty="0" err="1"/>
              <a:t>المبادئ</a:t>
            </a:r>
            <a:r>
              <a:rPr dirty="0"/>
              <a:t> </a:t>
            </a:r>
            <a:r>
              <a:rPr dirty="0" err="1"/>
              <a:t>الرئيسية</a:t>
            </a:r>
            <a:r>
              <a:rPr lang="ar-EG" dirty="0"/>
              <a:t>&gt;.</a:t>
            </a:r>
            <a:endParaRPr dirty="0"/>
          </a:p>
          <a:p>
            <a:pPr rtl="1"/>
            <a:endParaRPr dirty="0"/>
          </a:p>
          <a:p>
            <a:pPr rtl="1"/>
            <a:endParaRPr dirty="0"/>
          </a:p>
        </p:txBody>
      </p:sp>
    </p:spTree>
    <p:extLst>
      <p:ext uri="{BB962C8B-B14F-4D97-AF65-F5344CB8AC3E}">
        <p14:creationId xmlns:p14="http://schemas.microsoft.com/office/powerpoint/2010/main" val="3997875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Shape 39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97" name="Shape 397"/>
          <p:cNvSpPr>
            <a:spLocks noGrp="1"/>
          </p:cNvSpPr>
          <p:nvPr>
            <p:ph type="body" sz="quarter" idx="1"/>
          </p:nvPr>
        </p:nvSpPr>
        <p:spPr>
          <a:prstGeom prst="rect">
            <a:avLst/>
          </a:prstGeom>
        </p:spPr>
        <p:txBody>
          <a:bodyPr rtlCol="1"/>
          <a:lstStyle/>
          <a:p>
            <a:pPr defTabSz="914349" rtl="1">
              <a:spcBef>
                <a:spcPts val="600"/>
              </a:spcBef>
              <a:defRPr>
                <a:latin typeface="Source Sans Pro Bold"/>
                <a:ea typeface="Source Sans Pro Bold"/>
                <a:cs typeface="Source Sans Pro Bold"/>
                <a:sym typeface="Source Sans Pro Bold"/>
              </a:defRPr>
            </a:pPr>
            <a:endParaRPr dirty="0"/>
          </a:p>
          <a:p>
            <a:pPr rtl="1"/>
            <a:endParaRPr dirty="0"/>
          </a:p>
          <a:p>
            <a:pPr rtl="1"/>
            <a:r>
              <a:rPr dirty="0" err="1"/>
              <a:t>هناك</a:t>
            </a:r>
            <a:r>
              <a:rPr dirty="0"/>
              <a:t> </a:t>
            </a:r>
            <a:r>
              <a:rPr dirty="0" err="1"/>
              <a:t>العديد</a:t>
            </a:r>
            <a:r>
              <a:rPr dirty="0"/>
              <a:t> </a:t>
            </a:r>
            <a:r>
              <a:rPr dirty="0" err="1"/>
              <a:t>من</a:t>
            </a:r>
            <a:r>
              <a:rPr dirty="0"/>
              <a:t> </a:t>
            </a:r>
            <a:r>
              <a:rPr dirty="0" err="1"/>
              <a:t>القرارات</a:t>
            </a:r>
            <a:r>
              <a:rPr dirty="0"/>
              <a:t> </a:t>
            </a:r>
            <a:r>
              <a:rPr dirty="0" err="1"/>
              <a:t>الأخرى</a:t>
            </a:r>
            <a:r>
              <a:rPr dirty="0"/>
              <a:t> </a:t>
            </a:r>
            <a:r>
              <a:rPr dirty="0" err="1"/>
              <a:t>التي</a:t>
            </a:r>
            <a:r>
              <a:rPr dirty="0"/>
              <a:t> </a:t>
            </a:r>
            <a:r>
              <a:rPr dirty="0" err="1"/>
              <a:t>يجب</a:t>
            </a:r>
            <a:r>
              <a:rPr dirty="0"/>
              <a:t> </a:t>
            </a:r>
            <a:r>
              <a:rPr dirty="0" err="1"/>
              <a:t>أن</a:t>
            </a:r>
            <a:r>
              <a:rPr dirty="0"/>
              <a:t> </a:t>
            </a:r>
            <a:r>
              <a:rPr dirty="0" err="1"/>
              <a:t>تتخذها</a:t>
            </a:r>
            <a:r>
              <a:rPr dirty="0"/>
              <a:t>، </a:t>
            </a:r>
            <a:r>
              <a:rPr dirty="0" err="1"/>
              <a:t>بعد</a:t>
            </a:r>
            <a:r>
              <a:rPr dirty="0"/>
              <a:t> </a:t>
            </a:r>
            <a:r>
              <a:rPr dirty="0" err="1"/>
              <a:t>أن</a:t>
            </a:r>
            <a:r>
              <a:rPr dirty="0"/>
              <a:t> </a:t>
            </a:r>
            <a:r>
              <a:rPr dirty="0" err="1"/>
              <a:t>تقرر</a:t>
            </a:r>
            <a:r>
              <a:rPr dirty="0"/>
              <a:t> </a:t>
            </a:r>
            <a:r>
              <a:rPr dirty="0" err="1"/>
              <a:t>وضع</a:t>
            </a:r>
            <a:r>
              <a:rPr dirty="0"/>
              <a:t> </a:t>
            </a:r>
            <a:r>
              <a:rPr dirty="0" err="1"/>
              <a:t>اعتلال</a:t>
            </a:r>
            <a:r>
              <a:rPr dirty="0"/>
              <a:t> </a:t>
            </a:r>
            <a:r>
              <a:rPr dirty="0" err="1"/>
              <a:t>أو</a:t>
            </a:r>
            <a:r>
              <a:rPr dirty="0"/>
              <a:t> </a:t>
            </a:r>
            <a:r>
              <a:rPr dirty="0" err="1"/>
              <a:t>إصابة</a:t>
            </a:r>
            <a:r>
              <a:rPr dirty="0"/>
              <a:t> </a:t>
            </a:r>
            <a:r>
              <a:rPr dirty="0" err="1"/>
              <a:t>معينة</a:t>
            </a:r>
            <a:r>
              <a:rPr dirty="0"/>
              <a:t> </a:t>
            </a:r>
            <a:r>
              <a:rPr dirty="0" err="1"/>
              <a:t>ضمن</a:t>
            </a:r>
            <a:r>
              <a:rPr dirty="0"/>
              <a:t> </a:t>
            </a:r>
            <a:r>
              <a:rPr dirty="0" err="1"/>
              <a:t>نظام</a:t>
            </a:r>
            <a:r>
              <a:rPr dirty="0"/>
              <a:t> </a:t>
            </a:r>
            <a:r>
              <a:rPr dirty="0" err="1"/>
              <a:t>ترصُّد</a:t>
            </a:r>
            <a:r>
              <a:rPr dirty="0"/>
              <a:t> </a:t>
            </a:r>
            <a:r>
              <a:rPr dirty="0" err="1"/>
              <a:t>الصحة</a:t>
            </a:r>
            <a:r>
              <a:rPr dirty="0"/>
              <a:t> </a:t>
            </a:r>
            <a:r>
              <a:rPr dirty="0" err="1"/>
              <a:t>العامة</a:t>
            </a:r>
            <a:r>
              <a:rPr dirty="0"/>
              <a:t>، </a:t>
            </a:r>
            <a:r>
              <a:rPr dirty="0" err="1"/>
              <a:t>ويشمل</a:t>
            </a:r>
            <a:r>
              <a:rPr dirty="0"/>
              <a:t> </a:t>
            </a:r>
            <a:r>
              <a:rPr dirty="0" err="1"/>
              <a:t>ذلك</a:t>
            </a:r>
            <a:r>
              <a:rPr dirty="0"/>
              <a:t> </a:t>
            </a:r>
            <a:r>
              <a:rPr dirty="0" err="1"/>
              <a:t>القرارات</a:t>
            </a:r>
            <a:r>
              <a:rPr dirty="0"/>
              <a:t> </a:t>
            </a:r>
            <a:r>
              <a:rPr dirty="0" err="1"/>
              <a:t>المتعلقة</a:t>
            </a:r>
            <a:r>
              <a:rPr dirty="0"/>
              <a:t> </a:t>
            </a:r>
            <a:r>
              <a:rPr dirty="0" err="1"/>
              <a:t>بجمع</a:t>
            </a:r>
            <a:r>
              <a:rPr dirty="0"/>
              <a:t> </a:t>
            </a:r>
            <a:r>
              <a:rPr dirty="0" err="1"/>
              <a:t>البيانات</a:t>
            </a:r>
            <a:r>
              <a:rPr dirty="0"/>
              <a:t> </a:t>
            </a:r>
            <a:r>
              <a:rPr dirty="0" err="1"/>
              <a:t>وتحليلها</a:t>
            </a:r>
            <a:r>
              <a:rPr dirty="0"/>
              <a:t> </a:t>
            </a:r>
            <a:r>
              <a:rPr dirty="0" err="1"/>
              <a:t>وتفسيرها</a:t>
            </a:r>
            <a:r>
              <a:rPr dirty="0"/>
              <a:t> </a:t>
            </a:r>
            <a:r>
              <a:rPr dirty="0" err="1"/>
              <a:t>ونشرها</a:t>
            </a:r>
            <a:r>
              <a:rPr dirty="0"/>
              <a:t> </a:t>
            </a:r>
            <a:r>
              <a:rPr dirty="0" err="1"/>
              <a:t>واتخاذ</a:t>
            </a:r>
            <a:r>
              <a:rPr dirty="0"/>
              <a:t> </a:t>
            </a:r>
            <a:r>
              <a:rPr dirty="0" err="1"/>
              <a:t>الإجراءات</a:t>
            </a:r>
            <a:r>
              <a:rPr dirty="0"/>
              <a:t>، </a:t>
            </a:r>
            <a:r>
              <a:rPr dirty="0" err="1"/>
              <a:t>وجميعها</a:t>
            </a:r>
            <a:r>
              <a:rPr dirty="0"/>
              <a:t> </a:t>
            </a:r>
            <a:r>
              <a:rPr dirty="0" err="1"/>
              <a:t>تتطلب</a:t>
            </a:r>
            <a:r>
              <a:rPr dirty="0"/>
              <a:t> </a:t>
            </a:r>
            <a:r>
              <a:rPr dirty="0" err="1"/>
              <a:t>تخطيطًا</a:t>
            </a:r>
            <a:r>
              <a:rPr dirty="0"/>
              <a:t> </a:t>
            </a:r>
            <a:r>
              <a:rPr dirty="0" err="1"/>
              <a:t>طويل</a:t>
            </a:r>
            <a:r>
              <a:rPr dirty="0"/>
              <a:t> </a:t>
            </a:r>
            <a:r>
              <a:rPr dirty="0" err="1"/>
              <a:t>الأجل</a:t>
            </a:r>
            <a:r>
              <a:rPr dirty="0"/>
              <a:t>.</a:t>
            </a:r>
            <a:br>
              <a:rPr dirty="0"/>
            </a:br>
            <a:endParaRPr dirty="0"/>
          </a:p>
          <a:p>
            <a:pPr rtl="1"/>
            <a:r>
              <a:rPr dirty="0" err="1"/>
              <a:t>فيما</a:t>
            </a:r>
            <a:r>
              <a:rPr dirty="0"/>
              <a:t> </a:t>
            </a:r>
            <a:r>
              <a:rPr dirty="0" err="1"/>
              <a:t>يلي</a:t>
            </a:r>
            <a:r>
              <a:rPr dirty="0"/>
              <a:t>، </a:t>
            </a:r>
            <a:r>
              <a:rPr dirty="0" err="1"/>
              <a:t>سنناقش</a:t>
            </a:r>
            <a:r>
              <a:rPr dirty="0"/>
              <a:t> </a:t>
            </a:r>
            <a:r>
              <a:rPr dirty="0" err="1"/>
              <a:t>كل</a:t>
            </a:r>
            <a:r>
              <a:rPr dirty="0"/>
              <a:t> </a:t>
            </a:r>
            <a:r>
              <a:rPr dirty="0" err="1"/>
              <a:t>واحد</a:t>
            </a:r>
            <a:r>
              <a:rPr dirty="0"/>
              <a:t> </a:t>
            </a:r>
            <a:r>
              <a:rPr dirty="0" err="1"/>
              <a:t>منها</a:t>
            </a:r>
            <a:r>
              <a:rPr dirty="0"/>
              <a:t>.</a:t>
            </a:r>
          </a:p>
          <a:p>
            <a:pPr defTabSz="914349" rtl="1">
              <a:spcBef>
                <a:spcPts val="600"/>
              </a:spcBef>
            </a:pPr>
            <a:endParaRPr dirty="0"/>
          </a:p>
        </p:txBody>
      </p:sp>
    </p:spTree>
    <p:extLst>
      <p:ext uri="{BB962C8B-B14F-4D97-AF65-F5344CB8AC3E}">
        <p14:creationId xmlns:p14="http://schemas.microsoft.com/office/powerpoint/2010/main" val="37698277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6" name="Subtitle 5"/>
          <p:cNvSpPr txBox="1"/>
          <p:nvPr/>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27"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346F9A07-17DF-BE26-D411-5FB36BA1CFC6}"/>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E1E0110A-6C11-13A8-7B74-B9ACE16952F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3"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74"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4" name="Subtitle 5">
            <a:extLst>
              <a:ext uri="{FF2B5EF4-FFF2-40B4-BE49-F238E27FC236}">
                <a16:creationId xmlns:a16="http://schemas.microsoft.com/office/drawing/2014/main" id="{BFDA81A4-6A92-4AC3-65B0-A3D20A4DC5FB}"/>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5" name="Slide Number">
            <a:extLst>
              <a:ext uri="{FF2B5EF4-FFF2-40B4-BE49-F238E27FC236}">
                <a16:creationId xmlns:a16="http://schemas.microsoft.com/office/drawing/2014/main" id="{7401A221-01F9-F2DF-FD73-7D5BB5BAD0D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2" name="Subtitle 5">
            <a:extLst>
              <a:ext uri="{FF2B5EF4-FFF2-40B4-BE49-F238E27FC236}">
                <a16:creationId xmlns:a16="http://schemas.microsoft.com/office/drawing/2014/main" id="{C5C774E9-7D74-7401-187B-7223A643466B}"/>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F0A17710-4D05-1DB5-23CD-6D548DEE375F}"/>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D5223384-A627-7757-F08D-CAC9D61B16D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9BD406EF-3305-D9D2-6186-027C3BF2E51C}"/>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97"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01"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202"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03"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04"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5" name="Body Level One…"/>
          <p:cNvSpPr txBox="1">
            <a:spLocks noGrp="1"/>
          </p:cNvSpPr>
          <p:nvPr>
            <p:ph type="body" idx="1"/>
          </p:nvPr>
        </p:nvSpPr>
        <p:spPr>
          <a:xfrm>
            <a:off x="797442" y="842962"/>
            <a:ext cx="10450422"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8A7D57B3-97DF-86D4-EC3B-FD65E6AC6C29}"/>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FDC88CA-2CFA-DB34-6C8B-C73F3C8DE63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B6A1C918-7042-911D-92C8-FEC7404DE6F9}"/>
              </a:ext>
            </a:extLst>
          </p:cNvPr>
          <p:cNvSpPr txBox="1"/>
          <p:nvPr userDrawn="1"/>
        </p:nvSpPr>
        <p:spPr>
          <a:xfrm>
            <a:off x="8061959" y="663631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B4.1 OI</a:t>
            </a: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20" name="Rectangle 2"/>
          <p:cNvSpPr txBox="1"/>
          <p:nvPr/>
        </p:nvSpPr>
        <p:spPr>
          <a:xfrm>
            <a:off x="224153" y="71751"/>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221"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9CD99C6-D39A-0396-E1C2-7B600EBB636B}"/>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420532FD-4383-2DFD-DB62-CBC338B1AAF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A761A0E0-DBEE-7280-0A33-7001263016BF}"/>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36" name="Title Text"/>
          <p:cNvSpPr txBox="1">
            <a:spLocks noGrp="1"/>
          </p:cNvSpPr>
          <p:nvPr>
            <p:ph type="title"/>
          </p:nvPr>
        </p:nvSpPr>
        <p:spPr>
          <a:xfrm>
            <a:off x="297712" y="70580"/>
            <a:ext cx="3571876" cy="646113"/>
          </a:xfrm>
          <a:prstGeom prst="rect">
            <a:avLst/>
          </a:prstGeom>
        </p:spPr>
        <p:txBody>
          <a:bodyPr rtlCol="1"/>
          <a:lstStyle/>
          <a:p>
            <a:pPr rtl="1"/>
            <a:r>
              <a:t>Title Text</a:t>
            </a:r>
          </a:p>
        </p:txBody>
      </p:sp>
      <p:sp>
        <p:nvSpPr>
          <p:cNvPr id="237"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EC466D6-AA58-1880-33AA-BF51DDA78868}"/>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62714AE0-0FE2-686B-12BF-6F2C3BCF076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ED6A05DF-BB39-BF80-6215-3C95AD6FB004}"/>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8"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52"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3" name="Text Placeholder 5"/>
          <p:cNvSpPr>
            <a:spLocks noGrp="1"/>
          </p:cNvSpPr>
          <p:nvPr>
            <p:ph type="body" sz="quarter" idx="21"/>
          </p:nvPr>
        </p:nvSpPr>
        <p:spPr>
          <a:xfrm>
            <a:off x="207962" y="88899"/>
            <a:ext cx="10393364" cy="627065"/>
          </a:xfrm>
          <a:prstGeom prst="rect">
            <a:avLst/>
          </a:prstGeom>
        </p:spPr>
        <p:txBody>
          <a:bodyPr rtlCol="1" anchor="ctr"/>
          <a:lstStyle/>
          <a:p>
            <a:pPr rtl="1">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30175DB4-9560-BBE7-48D9-E783DD96F3E0}"/>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B8C1F9AA-F240-DA00-6FBB-4866971EF58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54F4F556-2EEF-B93B-64EC-A6AB010A3F13}"/>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63"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67"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pic>
        <p:nvPicPr>
          <p:cNvPr id="269" name="Image" descr="Image"/>
          <p:cNvPicPr>
            <a:picLocks noChangeAspect="1"/>
          </p:cNvPicPr>
          <p:nvPr/>
        </p:nvPicPr>
        <p:blipFill>
          <a:blip r:embed="rId3"/>
          <a:srcRect t="43728"/>
          <a:stretch>
            <a:fillRect/>
          </a:stretch>
        </p:blipFill>
        <p:spPr>
          <a:xfrm>
            <a:off x="-70810" y="-46817"/>
            <a:ext cx="9716285" cy="698699"/>
          </a:xfrm>
          <a:prstGeom prst="rect">
            <a:avLst/>
          </a:prstGeom>
          <a:ln w="12700">
            <a:miter lim="400000"/>
          </a:ln>
        </p:spPr>
      </p:pic>
      <p:sp>
        <p:nvSpPr>
          <p:cNvPr id="2" name="Subtitle 5">
            <a:extLst>
              <a:ext uri="{FF2B5EF4-FFF2-40B4-BE49-F238E27FC236}">
                <a16:creationId xmlns:a16="http://schemas.microsoft.com/office/drawing/2014/main" id="{256B1480-6F02-1A64-8A89-5C3C6149DFEB}"/>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19363AD1-684A-F32A-2781-D429C91D5AA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E1972394-4194-E2AD-A350-3DD722ABBF98}"/>
              </a:ext>
            </a:extLst>
          </p:cNvPr>
          <p:cNvSpPr txBox="1"/>
          <p:nvPr userDrawn="1"/>
        </p:nvSpPr>
        <p:spPr>
          <a:xfrm>
            <a:off x="8061959" y="663631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rPr lang="ar"/>
              <a:t>B4.1 OI</a:t>
            </a: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78"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82"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pic>
        <p:nvPicPr>
          <p:cNvPr id="284" name="Image" descr="Image"/>
          <p:cNvPicPr>
            <a:picLocks noChangeAspect="1"/>
          </p:cNvPicPr>
          <p:nvPr/>
        </p:nvPicPr>
        <p:blipFill>
          <a:blip r:embed="rId3"/>
          <a:stretch>
            <a:fillRect/>
          </a:stretch>
        </p:blipFill>
        <p:spPr>
          <a:xfrm>
            <a:off x="-27005" y="-68756"/>
            <a:ext cx="7785513" cy="994918"/>
          </a:xfrm>
          <a:prstGeom prst="rect">
            <a:avLst/>
          </a:prstGeom>
          <a:ln w="12700">
            <a:miter lim="400000"/>
          </a:ln>
        </p:spPr>
      </p:pic>
      <p:sp>
        <p:nvSpPr>
          <p:cNvPr id="2" name="Subtitle 5">
            <a:extLst>
              <a:ext uri="{FF2B5EF4-FFF2-40B4-BE49-F238E27FC236}">
                <a16:creationId xmlns:a16="http://schemas.microsoft.com/office/drawing/2014/main" id="{595CF03D-F8D0-4536-153B-914698300DF5}"/>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BC21DF23-480F-F218-BEC2-3011A27405F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532DA977-AB93-5D4C-128A-B15003C6BC7D}"/>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93"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97" name="Title Text"/>
          <p:cNvSpPr txBox="1">
            <a:spLocks noGrp="1"/>
          </p:cNvSpPr>
          <p:nvPr>
            <p:ph type="title"/>
          </p:nvPr>
        </p:nvSpPr>
        <p:spPr>
          <a:xfrm>
            <a:off x="220373" y="559152"/>
            <a:ext cx="4766298" cy="2339613"/>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7B3DA7D2-4CDF-4FBA-B3E4-98EE08099BDD}"/>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3E17187B-A1BB-40CB-7C85-472DDB555BD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71151014-A063-92CB-73DF-984128AA81C2}"/>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0" name="Image 9"/>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6"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9"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CD718205-B772-38DC-938C-66CA377F9D72}"/>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7C5E7520-9549-5B92-F3BE-9C1CF83FF6F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0"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44"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5"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0BD6F5E-15EE-75BA-B732-3ABFB5251F15}"/>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D2EFF0E-72EC-F081-8F3B-6F9BD37CB7C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46C9A003-8942-D5C7-D381-EDCA8241CA65}"/>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4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48"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EC151D7-6D3B-8AE2-2BA4-4A5D6795CFF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1069C5FE-1239-5834-820F-28D89298197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9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62"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263351" y="543115"/>
            <a:ext cx="3264196" cy="1001235"/>
          </a:xfrm>
          <a:prstGeom prst="rect">
            <a:avLst/>
          </a:prstGeom>
        </p:spPr>
        <p:txBody>
          <a:bodyPr rtlCol="1"/>
          <a:lstStyle/>
          <a:p>
            <a:pPr rtl="1"/>
            <a:r>
              <a:t>Title Text</a:t>
            </a:r>
          </a:p>
        </p:txBody>
      </p:sp>
      <p:sp>
        <p:nvSpPr>
          <p:cNvPr id="65"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7A99BB5-6757-2A67-9187-DBEBC863F206}"/>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BC4C265D-A959-C28D-4D7F-9787F0808A5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4" name="Rounded Rectangle 3">
            <a:extLst>
              <a:ext uri="{FF2B5EF4-FFF2-40B4-BE49-F238E27FC236}">
                <a16:creationId xmlns:a16="http://schemas.microsoft.com/office/drawing/2014/main" id="{4434148D-C773-1881-7F83-CCB49CC04FE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3"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80"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330782F2-D408-9CF2-82DA-C924979B565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146BAABA-FD1D-0F5E-0F78-205867675DC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4" name="TextBox 4">
            <a:extLst>
              <a:ext uri="{FF2B5EF4-FFF2-40B4-BE49-F238E27FC236}">
                <a16:creationId xmlns:a16="http://schemas.microsoft.com/office/drawing/2014/main" id="{701C4110-95A1-D795-2881-EB2382CE3679}"/>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17F7D0C9-195D-B04D-DB19-98B4EB8BEA7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9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CD6E87ED-4D47-1CC1-17AE-D53D107728B6}"/>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120E5FAB-2341-446E-DEB3-CA797A1535F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4" name="TextBox 5">
            <a:extLst>
              <a:ext uri="{FF2B5EF4-FFF2-40B4-BE49-F238E27FC236}">
                <a16:creationId xmlns:a16="http://schemas.microsoft.com/office/drawing/2014/main" id="{7D977A7A-398D-25DA-28AB-EC9DE285AF32}"/>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3A9F11FF-8663-BC3C-8C36-A8279BD96E2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16"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EDD71701-C7A4-1504-8AB6-61408617BFA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27BAE7C5-5E17-50D1-E960-C31A12E3E38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4" name="TextBox 6">
            <a:extLst>
              <a:ext uri="{FF2B5EF4-FFF2-40B4-BE49-F238E27FC236}">
                <a16:creationId xmlns:a16="http://schemas.microsoft.com/office/drawing/2014/main" id="{B2C3FD4F-3CE9-EB83-8692-8856D5BAAEF3}"/>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ED997738-37B2-731B-506F-20C455C4308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34"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956D965-2FB8-5A28-9244-6ADB97E52654}"/>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C600103E-7ECA-2EC0-A32C-ABE731AA31C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4" name="TextBox 6">
            <a:extLst>
              <a:ext uri="{FF2B5EF4-FFF2-40B4-BE49-F238E27FC236}">
                <a16:creationId xmlns:a16="http://schemas.microsoft.com/office/drawing/2014/main" id="{86E3A9FF-9BD2-C7D4-7B64-3BF878A976C2}"/>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E01E12E4-8E70-BC09-7B47-D898E082CAC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5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66EA4772-A54D-26C7-12CD-BA93A44DC439}"/>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50C0365-D468-4039-81B2-096730CC4C9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3"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 name="Subtitle 5">
            <a:extLst>
              <a:ext uri="{FF2B5EF4-FFF2-40B4-BE49-F238E27FC236}">
                <a16:creationId xmlns:a16="http://schemas.microsoft.com/office/drawing/2014/main" id="{9208C467-9C43-D231-D1DF-D2B71F8B8CD9}"/>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1AA24E0E-5CC9-25AA-43F0-17A646A4B19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87"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188" name="Rectangle 2"/>
          <p:cNvSpPr txBox="1"/>
          <p:nvPr/>
        </p:nvSpPr>
        <p:spPr>
          <a:xfrm>
            <a:off x="235806" y="73402"/>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89"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3E24BB7E-BF0F-5A79-A702-9F2ACCD7DDE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6CC2AB51-002F-2A36-02D6-FD09B3216ED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5"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59"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60"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61"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62"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ubtitle 5">
            <a:extLst>
              <a:ext uri="{FF2B5EF4-FFF2-40B4-BE49-F238E27FC236}">
                <a16:creationId xmlns:a16="http://schemas.microsoft.com/office/drawing/2014/main" id="{D6BF7868-D7D9-3867-3BBA-93902B981E45}"/>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8CFA2D1B-F99B-9115-15EF-1E787784B41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C81FD2A8-932F-7F8E-4E4C-F823D82FE428}"/>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3" name="Image 12"/>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6"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03"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04" name="Title Text"/>
          <p:cNvSpPr txBox="1">
            <a:spLocks noGrp="1"/>
          </p:cNvSpPr>
          <p:nvPr>
            <p:ph type="title"/>
          </p:nvPr>
        </p:nvSpPr>
        <p:spPr>
          <a:xfrm>
            <a:off x="279569" y="-30963"/>
            <a:ext cx="3571876" cy="646113"/>
          </a:xfrm>
          <a:prstGeom prst="rect">
            <a:avLst/>
          </a:prstGeom>
        </p:spPr>
        <p:txBody>
          <a:bodyPr rtlCol="1"/>
          <a:lstStyle/>
          <a:p>
            <a:pPr rtl="1"/>
            <a:r>
              <a:t>Title Text</a:t>
            </a:r>
          </a:p>
        </p:txBody>
      </p:sp>
      <p:sp>
        <p:nvSpPr>
          <p:cNvPr id="205"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E3124469-54D3-322E-EA18-2119DD3C1A5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C837CE32-07EE-2244-1780-EBDD244724B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2" name="Image" descr="Image"/>
          <p:cNvPicPr>
            <a:picLocks noChangeAspect="1"/>
          </p:cNvPicPr>
          <p:nvPr/>
        </p:nvPicPr>
        <p:blipFill>
          <a:blip r:embed="rId2"/>
          <a:stretch>
            <a:fillRect/>
          </a:stretch>
        </p:blipFill>
        <p:spPr>
          <a:xfrm>
            <a:off x="-18793" y="-106564"/>
            <a:ext cx="6239224" cy="797316"/>
          </a:xfrm>
          <a:prstGeom prst="rect">
            <a:avLst/>
          </a:prstGeom>
          <a:ln w="12700">
            <a:miter lim="400000"/>
          </a:ln>
        </p:spPr>
      </p:pic>
      <p:pic>
        <p:nvPicPr>
          <p:cNvPr id="21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19"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20" name="Click to add text"/>
          <p:cNvSpPr txBox="1">
            <a:spLocks noGrp="1"/>
          </p:cNvSpPr>
          <p:nvPr>
            <p:ph type="title" hasCustomPrompt="1"/>
          </p:nvPr>
        </p:nvSpPr>
        <p:spPr>
          <a:xfrm>
            <a:off x="252354" y="-30963"/>
            <a:ext cx="3571876" cy="646113"/>
          </a:xfrm>
          <a:prstGeom prst="rect">
            <a:avLst/>
          </a:prstGeom>
        </p:spPr>
        <p:txBody>
          <a:bodyPr rtlCol="1"/>
          <a:lstStyle/>
          <a:p>
            <a:pPr rtl="1"/>
            <a:r>
              <a:t>Click to add text</a:t>
            </a:r>
          </a:p>
        </p:txBody>
      </p:sp>
      <p:sp>
        <p:nvSpPr>
          <p:cNvPr id="22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D691964-CB42-4C28-771C-568A120D6027}"/>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9D0FE836-5CB2-4A75-0C4B-0C9437CEF47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2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3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36"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AB4181B-29A8-D453-96D6-4B6E909238C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CCB5525D-241D-D0C7-E7A5-88A8862A644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50"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5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99BB29C-CC34-DD8A-D87D-C84F348C112B}"/>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2C45DBD8-71CF-B0C6-834D-6EE0517D725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6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64"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265"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266"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67"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68"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69" name="Body Level One…"/>
          <p:cNvSpPr txBox="1">
            <a:spLocks noGrp="1"/>
          </p:cNvSpPr>
          <p:nvPr>
            <p:ph type="body" idx="1"/>
          </p:nvPr>
        </p:nvSpPr>
        <p:spPr>
          <a:xfrm>
            <a:off x="797442" y="842962"/>
            <a:ext cx="10450422"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A146521-352C-149D-1CA0-C117F52DEB2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52AFC853-F944-441A-AD8E-0F2FF6D4646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77"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78"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9"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32AD7524-7E0E-248D-0D82-EA3DB9B9F106}"/>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D0FE40DE-BA3F-AA2C-AA6C-ACA022F6DD4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2D6CE4AE-9244-1A9F-38E6-3ED636B029F1}"/>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5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9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9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97" name="Text Placeholder 8"/>
          <p:cNvSpPr>
            <a:spLocks noGrp="1"/>
          </p:cNvSpPr>
          <p:nvPr>
            <p:ph type="body" sz="quarter" idx="21"/>
          </p:nvPr>
        </p:nvSpPr>
        <p:spPr>
          <a:xfrm>
            <a:off x="388937" y="436562"/>
            <a:ext cx="2655889" cy="806451"/>
          </a:xfrm>
          <a:prstGeom prst="rect">
            <a:avLst/>
          </a:prstGeom>
        </p:spPr>
        <p:txBody>
          <a:bodyPr rtlCol="1"/>
          <a:lstStyle/>
          <a:p>
            <a:pPr rtl="1">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1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E8DAEFB2-DE63-E90D-CFA0-8DC9831241F9}"/>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4D3DCA24-27FF-EA4E-EB75-9E8068C5EF6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TextBox 5">
            <a:extLst>
              <a:ext uri="{FF2B5EF4-FFF2-40B4-BE49-F238E27FC236}">
                <a16:creationId xmlns:a16="http://schemas.microsoft.com/office/drawing/2014/main" id="{CF0B80F1-1086-38C6-43E7-6DC05CE9BE39}"/>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E7918A1E-797E-82C0-DFCB-00300E8404D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916B87BF-A9D7-349B-7BF0-409AFD273B81}"/>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3E915438-57A3-55E7-FBB9-FD3C293EE18D}"/>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0D7D86CC-D53A-39C0-5EA1-FCE5C16047C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8" name="TextBox 5">
            <a:extLst>
              <a:ext uri="{FF2B5EF4-FFF2-40B4-BE49-F238E27FC236}">
                <a16:creationId xmlns:a16="http://schemas.microsoft.com/office/drawing/2014/main" id="{47EDDB8C-E9D4-F1A6-6626-F56241B87E6A}"/>
              </a:ext>
            </a:extLst>
          </p:cNvPr>
          <p:cNvSpPr txBox="1"/>
          <p:nvPr userDrawn="1"/>
        </p:nvSpPr>
        <p:spPr>
          <a:xfrm>
            <a:off x="388936" y="407558"/>
            <a:ext cx="342527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9" name="Rounded Rectangle 3">
            <a:extLst>
              <a:ext uri="{FF2B5EF4-FFF2-40B4-BE49-F238E27FC236}">
                <a16:creationId xmlns:a16="http://schemas.microsoft.com/office/drawing/2014/main" id="{DF6BB8C0-E94E-2357-5910-427E7CA0876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A910BEAB-78C6-AB23-563B-A4AAD0D148D6}"/>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5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5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453CFEBF-7E99-0E10-7A80-D2AEA6679703}"/>
              </a:ext>
            </a:extLst>
          </p:cNvPr>
          <p:cNvSpPr txBox="1"/>
          <p:nvPr userDrawn="1"/>
        </p:nvSpPr>
        <p:spPr>
          <a:xfrm>
            <a:off x="8061959" y="6490517"/>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C55F0B17-AE82-BD1F-7F0F-B088AB8AB32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4" name="TextBox 6">
            <a:extLst>
              <a:ext uri="{FF2B5EF4-FFF2-40B4-BE49-F238E27FC236}">
                <a16:creationId xmlns:a16="http://schemas.microsoft.com/office/drawing/2014/main" id="{091A1E4A-FA74-6169-7477-C55B08DE73D0}"/>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E3A06B59-B741-F94E-EF70-5622B474DBB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AD50A746-EDBD-FCAF-F81B-2717F4AD2B4B}"/>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image" Target="../media/image1.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3.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image" Target="../media/image2.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6" name="Subtitle 5"/>
          <p:cNvSpPr txBox="1"/>
          <p:nvPr/>
        </p:nvSpPr>
        <p:spPr>
          <a:xfrm>
            <a:off x="8215978" y="6490273"/>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84185"/>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0598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3599DAA1-6AA5-DBD9-A642-028502B963B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10" name="Subtitle 5">
            <a:extLst>
              <a:ext uri="{FF2B5EF4-FFF2-40B4-BE49-F238E27FC236}">
                <a16:creationId xmlns:a16="http://schemas.microsoft.com/office/drawing/2014/main" id="{71B80DA2-C502-0FE9-F172-C981C4B4818B}"/>
              </a:ext>
            </a:extLst>
          </p:cNvPr>
          <p:cNvSpPr txBox="1"/>
          <p:nvPr userDrawn="1"/>
        </p:nvSpPr>
        <p:spPr>
          <a:xfrm>
            <a:off x="8061959" y="6636311"/>
            <a:ext cx="3794758" cy="380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1" eaLnBrk="1" fontAlgn="auto" latinLnBrk="0" hangingPunct="0">
              <a:lnSpc>
                <a:spcPct val="90000"/>
              </a:lnSpc>
              <a:spcBef>
                <a:spcPts val="300"/>
              </a:spcBef>
              <a:spcAft>
                <a:spcPts val="0"/>
              </a:spcAft>
              <a:buClrTx/>
              <a:buSzTx/>
              <a:buFontTx/>
              <a:buNone/>
              <a:tabLst/>
              <a:defRPr/>
            </a:pPr>
            <a:r>
              <a:rPr lang="ar"/>
              <a:t>B4.1 OI</a:t>
            </a:r>
          </a:p>
          <a:p>
            <a:pPr rtl="1"/>
            <a:endParaRPr dirty="0"/>
          </a:p>
        </p:txBody>
      </p:sp>
      <p:pic>
        <p:nvPicPr>
          <p:cNvPr id="15" name="Image 14"/>
          <p:cNvPicPr>
            <a:picLocks noChangeAspect="1"/>
          </p:cNvPicPr>
          <p:nvPr userDrawn="1"/>
        </p:nvPicPr>
        <p:blipFill>
          <a:blip r:embed="rId22"/>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1"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5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1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7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92"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54"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16"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75"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sp>
        <p:nvSpPr>
          <p:cNvPr id="7" name="Subtitle 5"/>
          <p:cNvSpPr txBox="1"/>
          <p:nvPr/>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B4.2 Epicurve</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62195"/>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1928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8410A0D8-0A52-648B-CBF9-43A41CE9F20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4" name="Image 13"/>
          <p:cNvPicPr>
            <a:picLocks noChangeAspect="1"/>
          </p:cNvPicPr>
          <p:nvPr userDrawn="1"/>
        </p:nvPicPr>
        <p:blipFill>
          <a:blip r:embed="rId20"/>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1"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5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1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7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92"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54"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16"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75"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22.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15.xml"/><Relationship Id="rId5" Type="http://schemas.openxmlformats.org/officeDocument/2006/relationships/image" Target="../media/image25.jpeg"/><Relationship Id="rId4" Type="http://schemas.openxmlformats.org/officeDocument/2006/relationships/image" Target="../media/image24.png"/></Relationships>
</file>

<file path=ppt/slides/_rels/slide5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3.jpeg"/><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hyperlink" Target="https://www.cdc.gov/training/quicklearns/createepi/" TargetMode="External"/><Relationship Id="rId2" Type="http://schemas.openxmlformats.org/officeDocument/2006/relationships/hyperlink" Target="https://www.cdc.gov/publichealth101/epidemiology.html" TargetMode="External"/><Relationship Id="rId1" Type="http://schemas.openxmlformats.org/officeDocument/2006/relationships/slideLayout" Target="../slideLayouts/slideLayout5.xml"/><Relationship Id="rId4" Type="http://schemas.openxmlformats.org/officeDocument/2006/relationships/hyperlink" Target="https://apps.who.int/iris/bitstream/handle/10665/70812/WHO_HSE_GAR_DCE_2012_1_eng.pdf?sequence=1&amp;isAllowed=y"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www.who.int/publications/i/item/9789241580496" TargetMode="External"/><Relationship Id="rId2" Type="http://schemas.openxmlformats.org/officeDocument/2006/relationships/hyperlink" Target="https://apps.who.int/iris/bitstream/handle/10665/325015/WHO-AF-WHE-CPI-05.2019-eng.pdf" TargetMode="External"/><Relationship Id="rId1" Type="http://schemas.openxmlformats.org/officeDocument/2006/relationships/slideLayout" Target="../slideLayouts/slideLayout5.xml"/><Relationship Id="rId5" Type="http://schemas.openxmlformats.org/officeDocument/2006/relationships/hyperlink" Target="http://www.who.int/iris/handle/10665/65517" TargetMode="External"/><Relationship Id="rId4" Type="http://schemas.openxmlformats.org/officeDocument/2006/relationships/hyperlink" Target="http://www.unhcr.org/4a3374408.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3" Type="http://schemas.openxmlformats.org/officeDocument/2006/relationships/hyperlink" Target="https://www.train.org/cdctrain/course/1059516/" TargetMode="External"/><Relationship Id="rId2" Type="http://schemas.openxmlformats.org/officeDocument/2006/relationships/hyperlink" Target="https://www.cdc.gov/training/publichealth101/e-learning/surveillance/" TargetMode="External"/><Relationship Id="rId1" Type="http://schemas.openxmlformats.org/officeDocument/2006/relationships/slideLayout" Target="../slideLayouts/slideLayout7.xml"/><Relationship Id="rId4" Type="http://schemas.openxmlformats.org/officeDocument/2006/relationships/hyperlink" Target="https://openwho.org/courses/ready4response-tier1-EN/overview" TargetMode="Externa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Title 2"/>
          <p:cNvSpPr txBox="1">
            <a:spLocks noGrp="1"/>
          </p:cNvSpPr>
          <p:nvPr>
            <p:ph type="title"/>
          </p:nvPr>
        </p:nvSpPr>
        <p:spPr>
          <a:xfrm>
            <a:off x="612388" y="1081592"/>
            <a:ext cx="3928081" cy="2410276"/>
          </a:xfrm>
          <a:prstGeom prst="rect">
            <a:avLst/>
          </a:prstGeom>
        </p:spPr>
        <p:txBody>
          <a:bodyPr rtlCol="1"/>
          <a:lstStyle>
            <a:lvl1pPr algn="r" rtl="1">
              <a:spcBef>
                <a:spcPts val="700"/>
              </a:spcBef>
            </a:lvl1pPr>
          </a:lstStyle>
          <a:p>
            <a:pPr rtl="1"/>
            <a:r>
              <a:rPr lang="ar" b="1">
                <a:latin typeface="Sakkal Majalla" panose="02000000000000000000" pitchFamily="2" charset="-78"/>
                <a:cs typeface="Sakkal Majalla" panose="02000000000000000000" pitchFamily="2" charset="-78"/>
              </a:rPr>
              <a:t>استقصاء الفاشيات</a:t>
            </a:r>
          </a:p>
        </p:txBody>
      </p:sp>
      <p:sp>
        <p:nvSpPr>
          <p:cNvPr id="308" name="TextBox 3"/>
          <p:cNvSpPr txBox="1"/>
          <p:nvPr/>
        </p:nvSpPr>
        <p:spPr>
          <a:xfrm>
            <a:off x="612388" y="1081593"/>
            <a:ext cx="5195025"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r>
              <a:rPr lang="fr-FR" b="1" dirty="0">
                <a:latin typeface="Sakkal Majalla"/>
                <a:cs typeface="Sakkal Majalla"/>
              </a:rPr>
              <a:t>B4.1</a:t>
            </a:r>
            <a:endParaRPr lang="ar-EG" b="1" dirty="0">
              <a:latin typeface="Sakkal Majalla"/>
              <a:cs typeface="Sakkal Majalla"/>
            </a:endParaRPr>
          </a:p>
        </p:txBody>
      </p:sp>
      <p:sp>
        <p:nvSpPr>
          <p:cNvPr id="310" name="TextBox 10"/>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Rectangle 3"/>
          <p:cNvSpPr txBox="1"/>
          <p:nvPr/>
        </p:nvSpPr>
        <p:spPr>
          <a:xfrm>
            <a:off x="1950720" y="1410914"/>
            <a:ext cx="8290560" cy="40361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spcBef>
                <a:spcPts val="600"/>
              </a:spcBef>
              <a:defRPr sz="2400">
                <a:latin typeface="+mn-lt"/>
                <a:ea typeface="+mn-ea"/>
                <a:cs typeface="+mn-cs"/>
                <a:sym typeface="Source Sans Pro Regular"/>
              </a:defRPr>
            </a:pPr>
            <a:r>
              <a:rPr lang="ar" sz="2800" b="1" dirty="0">
                <a:solidFill>
                  <a:srgbClr val="C00000"/>
                </a:solidFill>
                <a:latin typeface="Sakkal Majalla" panose="02000000000000000000" pitchFamily="2" charset="-78"/>
                <a:cs typeface="Sakkal Majalla" panose="02000000000000000000" pitchFamily="2" charset="-78"/>
              </a:rPr>
              <a:t>يمكن استخدام ترصُّد الصحة العامة من أجل:</a:t>
            </a: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lang="ar-EG" sz="2400" dirty="0">
                <a:solidFill>
                  <a:srgbClr val="C00000"/>
                </a:solidFill>
                <a:latin typeface="Sakkal Majalla" panose="02000000000000000000" pitchFamily="2" charset="-78"/>
                <a:ea typeface="+mn-ea"/>
                <a:cs typeface="Sakkal Majalla" panose="02000000000000000000" pitchFamily="2" charset="-78"/>
              </a:rPr>
              <a:t>توصي</a:t>
            </a:r>
            <a:r>
              <a:rPr sz="2400" dirty="0">
                <a:solidFill>
                  <a:srgbClr val="C00000"/>
                </a:solidFill>
                <a:latin typeface="Sakkal Majalla" panose="02000000000000000000" pitchFamily="2" charset="-78"/>
                <a:ea typeface="+mn-ea"/>
                <a:cs typeface="Sakkal Majalla" panose="02000000000000000000" pitchFamily="2" charset="-78"/>
              </a:rPr>
              <a:t>ف </a:t>
            </a:r>
            <a:r>
              <a:rPr sz="2400" dirty="0" err="1">
                <a:solidFill>
                  <a:schemeClr val="tx1"/>
                </a:solidFill>
                <a:latin typeface="Sakkal Majalla" panose="02000000000000000000" pitchFamily="2" charset="-78"/>
                <a:cs typeface="Sakkal Majalla" panose="02000000000000000000" pitchFamily="2" charset="-78"/>
              </a:rPr>
              <a:t>ا</a:t>
            </a:r>
            <a:r>
              <a:rPr dirty="0" err="1">
                <a:solidFill>
                  <a:schemeClr val="tx1"/>
                </a:solidFill>
                <a:latin typeface="Sakkal Majalla" panose="02000000000000000000" pitchFamily="2" charset="-78"/>
                <a:cs typeface="Sakkal Majalla" panose="02000000000000000000" pitchFamily="2" charset="-78"/>
              </a:rPr>
              <a:t>لعبء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الفعلي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المحتمَل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للمرض</a:t>
            </a:r>
            <a:r>
              <a:rPr dirty="0">
                <a:solidFill>
                  <a:schemeClr val="tx1"/>
                </a:solidFill>
                <a:latin typeface="Sakkal Majalla" panose="02000000000000000000" pitchFamily="2" charset="-78"/>
                <a:cs typeface="Sakkal Majalla" panose="02000000000000000000" pitchFamily="2" charset="-78"/>
              </a:rPr>
              <a:t>.</a:t>
            </a: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رصد</a:t>
            </a:r>
            <a:r>
              <a:rPr sz="2400" dirty="0">
                <a:solidFill>
                  <a:srgbClr val="C00000"/>
                </a:solidFill>
                <a:latin typeface="Sakkal Majalla" panose="02000000000000000000" pitchFamily="2" charset="-78"/>
                <a:ea typeface="+mn-ea"/>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اتجاهات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المرض</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وأنماطه</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وعوامل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الخطر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والعوامل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المُسب</a:t>
            </a:r>
            <a:r>
              <a:rPr lang="ar-EG" dirty="0">
                <a:solidFill>
                  <a:schemeClr val="tx1"/>
                </a:solidFill>
                <a:latin typeface="Sakkal Majalla" panose="02000000000000000000" pitchFamily="2" charset="-78"/>
                <a:cs typeface="Sakkal Majalla" panose="02000000000000000000" pitchFamily="2" charset="-78"/>
              </a:rPr>
              <a:t>ِّ</a:t>
            </a:r>
            <a:r>
              <a:rPr dirty="0" err="1">
                <a:solidFill>
                  <a:schemeClr val="tx1"/>
                </a:solidFill>
                <a:latin typeface="Sakkal Majalla" panose="02000000000000000000" pitchFamily="2" charset="-78"/>
                <a:cs typeface="Sakkal Majalla" panose="02000000000000000000" pitchFamily="2" charset="-78"/>
              </a:rPr>
              <a:t>بة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له</a:t>
            </a:r>
            <a:r>
              <a:rPr dirty="0">
                <a:solidFill>
                  <a:schemeClr val="tx1"/>
                </a:solidFill>
                <a:latin typeface="Sakkal Majalla" panose="02000000000000000000" pitchFamily="2" charset="-78"/>
                <a:cs typeface="Sakkal Majalla" panose="02000000000000000000" pitchFamily="2" charset="-78"/>
              </a:rPr>
              <a:t>.</a:t>
            </a:r>
            <a:endParaRPr sz="3200" dirty="0">
              <a:solidFill>
                <a:schemeClr val="tx1"/>
              </a:solidFill>
              <a:latin typeface="Sakkal Majalla" panose="02000000000000000000" pitchFamily="2" charset="-78"/>
              <a:ea typeface="Arial"/>
              <a:cs typeface="Sakkal Majalla" panose="02000000000000000000" pitchFamily="2" charset="-78"/>
              <a:sym typeface="Arial"/>
            </a:endParaRP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الكشف</a:t>
            </a:r>
            <a:r>
              <a:rPr sz="2400" dirty="0">
                <a:solidFill>
                  <a:srgbClr val="C00000"/>
                </a:solidFill>
                <a:latin typeface="Sakkal Majalla" panose="02000000000000000000" pitchFamily="2" charset="-78"/>
                <a:ea typeface="+mn-ea"/>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التغيُّرات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المفاجئة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حدوث</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المرض</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وتوزيعه</a:t>
            </a:r>
            <a:r>
              <a:rPr dirty="0">
                <a:solidFill>
                  <a:schemeClr val="tx1"/>
                </a:solidFill>
                <a:latin typeface="Sakkal Majalla" panose="02000000000000000000" pitchFamily="2" charset="-78"/>
                <a:cs typeface="Sakkal Majalla" panose="02000000000000000000" pitchFamily="2" charset="-78"/>
              </a:rPr>
              <a:t>.</a:t>
            </a:r>
            <a:endParaRPr sz="3200" dirty="0">
              <a:solidFill>
                <a:schemeClr val="tx1"/>
              </a:solidFill>
              <a:latin typeface="Sakkal Majalla" panose="02000000000000000000" pitchFamily="2" charset="-78"/>
              <a:ea typeface="Arial"/>
              <a:cs typeface="Sakkal Majalla" panose="02000000000000000000" pitchFamily="2" charset="-78"/>
              <a:sym typeface="Arial"/>
            </a:endParaRP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توفير</a:t>
            </a:r>
            <a:r>
              <a:rPr sz="2400" dirty="0">
                <a:solidFill>
                  <a:srgbClr val="C00000"/>
                </a:solidFill>
                <a:latin typeface="Sakkal Majalla" panose="02000000000000000000" pitchFamily="2" charset="-78"/>
                <a:ea typeface="+mn-ea"/>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البيانات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للبرامج</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والسياسات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والأولويات</a:t>
            </a:r>
            <a:r>
              <a:rPr dirty="0">
                <a:solidFill>
                  <a:schemeClr val="tx1"/>
                </a:solidFill>
                <a:latin typeface="Sakkal Majalla" panose="02000000000000000000" pitchFamily="2" charset="-78"/>
                <a:cs typeface="Sakkal Majalla" panose="02000000000000000000" pitchFamily="2" charset="-78"/>
              </a:rPr>
              <a:t>.</a:t>
            </a:r>
            <a:endParaRPr sz="3200" dirty="0">
              <a:solidFill>
                <a:schemeClr val="tx1"/>
              </a:solidFill>
              <a:latin typeface="Sakkal Majalla" panose="02000000000000000000" pitchFamily="2" charset="-78"/>
              <a:ea typeface="Arial"/>
              <a:cs typeface="Sakkal Majalla" panose="02000000000000000000" pitchFamily="2" charset="-78"/>
              <a:sym typeface="Arial"/>
            </a:endParaRPr>
          </a:p>
          <a:p>
            <a:pPr marL="342900" indent="-342900" rtl="1">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sz="2400" dirty="0" err="1">
                <a:solidFill>
                  <a:srgbClr val="C00000"/>
                </a:solidFill>
                <a:latin typeface="Sakkal Majalla" panose="02000000000000000000" pitchFamily="2" charset="-78"/>
                <a:ea typeface="+mn-ea"/>
                <a:cs typeface="Sakkal Majalla" panose="02000000000000000000" pitchFamily="2" charset="-78"/>
              </a:rPr>
              <a:t>تقييم</a:t>
            </a:r>
            <a:r>
              <a:rPr sz="2400" dirty="0">
                <a:solidFill>
                  <a:srgbClr val="C00000"/>
                </a:solidFill>
                <a:latin typeface="Sakkal Majalla" panose="02000000000000000000" pitchFamily="2" charset="-78"/>
                <a:ea typeface="+mn-ea"/>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جهود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الوقاية</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المكافحة</a:t>
            </a:r>
            <a:r>
              <a:rPr dirty="0">
                <a:solidFill>
                  <a:schemeClr val="tx1"/>
                </a:solidFill>
                <a:latin typeface="Sakkal Majalla" panose="02000000000000000000" pitchFamily="2" charset="-78"/>
                <a:cs typeface="Sakkal Majalla" panose="02000000000000000000" pitchFamily="2" charset="-78"/>
              </a:rPr>
              <a:t>.</a:t>
            </a:r>
            <a:endParaRPr sz="3200" dirty="0">
              <a:solidFill>
                <a:schemeClr val="tx1"/>
              </a:solidFill>
              <a:latin typeface="Sakkal Majalla" panose="02000000000000000000" pitchFamily="2" charset="-78"/>
              <a:ea typeface="Arial"/>
              <a:cs typeface="Sakkal Majalla" panose="02000000000000000000" pitchFamily="2" charset="-78"/>
              <a:sym typeface="Arial"/>
            </a:endParaRPr>
          </a:p>
        </p:txBody>
      </p:sp>
      <p:sp>
        <p:nvSpPr>
          <p:cNvPr id="2" name="Title 3">
            <a:extLst>
              <a:ext uri="{FF2B5EF4-FFF2-40B4-BE49-F238E27FC236}">
                <a16:creationId xmlns:a16="http://schemas.microsoft.com/office/drawing/2014/main" id="{7EDF372D-376C-BC95-A710-FF33AE7566A8}"/>
              </a:ext>
            </a:extLst>
          </p:cNvPr>
          <p:cNvSpPr txBox="1">
            <a:spLocks/>
          </p:cNvSpPr>
          <p:nvPr/>
        </p:nvSpPr>
        <p:spPr>
          <a:xfrm>
            <a:off x="151306" y="54837"/>
            <a:ext cx="713652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بعض استخدامات ترصُّد الصحة العامة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Title 5"/>
          <p:cNvSpPr txBox="1">
            <a:spLocks noGrp="1"/>
          </p:cNvSpPr>
          <p:nvPr>
            <p:ph type="title"/>
          </p:nvPr>
        </p:nvSpPr>
        <p:spPr>
          <a:xfrm>
            <a:off x="177316" y="-139603"/>
            <a:ext cx="10752453" cy="1332394"/>
          </a:xfrm>
          <a:prstGeom prst="rect">
            <a:avLst/>
          </a:prstGeom>
        </p:spPr>
        <p:txBody>
          <a:bodyPr rtlCol="1"/>
          <a:lstStyle>
            <a:lvl1pPr algn="r" rtl="1">
              <a:defRPr sz="2800">
                <a:solidFill>
                  <a:srgbClr val="C00000"/>
                </a:solidFill>
              </a:defRPr>
            </a:lvl1pPr>
          </a:lstStyle>
          <a:p>
            <a:pPr rtl="1"/>
            <a:r>
              <a:rPr lang="ar" b="1" dirty="0">
                <a:solidFill>
                  <a:srgbClr val="002060"/>
                </a:solidFill>
                <a:latin typeface="Sakkal Majalla" panose="02000000000000000000" pitchFamily="2" charset="-78"/>
                <a:cs typeface="Sakkal Majalla" panose="02000000000000000000" pitchFamily="2" charset="-78"/>
              </a:rPr>
              <a:t>الترصُّد القائم على المؤشرات، والترصُّد القائم على الأحداث، و</a:t>
            </a:r>
            <a:r>
              <a:rPr lang="ar-EG" b="1" dirty="0">
                <a:solidFill>
                  <a:srgbClr val="002060"/>
                </a:solidFill>
                <a:latin typeface="Sakkal Majalla" panose="02000000000000000000" pitchFamily="2" charset="-78"/>
                <a:cs typeface="Sakkal Majalla" panose="02000000000000000000" pitchFamily="2" charset="-78"/>
              </a:rPr>
              <a:t>جمع </a:t>
            </a:r>
            <a:r>
              <a:rPr lang="ar" b="1" dirty="0">
                <a:solidFill>
                  <a:srgbClr val="002060"/>
                </a:solidFill>
                <a:latin typeface="Sakkal Majalla" panose="02000000000000000000" pitchFamily="2" charset="-78"/>
                <a:cs typeface="Sakkal Majalla" panose="02000000000000000000" pitchFamily="2" charset="-78"/>
              </a:rPr>
              <a:t>المعلومات الوبائية، والإنذار المبكر والاستجابة</a:t>
            </a:r>
          </a:p>
        </p:txBody>
      </p:sp>
      <p:sp>
        <p:nvSpPr>
          <p:cNvPr id="378" name="TextBox 2"/>
          <p:cNvSpPr txBox="1"/>
          <p:nvPr/>
        </p:nvSpPr>
        <p:spPr>
          <a:xfrm>
            <a:off x="727969" y="2295352"/>
            <a:ext cx="3501269" cy="193899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algn="ctr" rtl="1">
              <a:defRPr sz="2200">
                <a:solidFill>
                  <a:srgbClr val="4D4D4D"/>
                </a:solidFill>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يمكن أن تُقدِّم أنظمة الترصُّد القائم على المؤشرات، وأنظمة الترصُّد القائم على الأحداث، معلوماتٍ للكشف عن أي حدث من أحداث الصحة العامة، مثل الفاشيات.</a:t>
            </a:r>
          </a:p>
        </p:txBody>
      </p:sp>
      <p:pic>
        <p:nvPicPr>
          <p:cNvPr id="3" name="Image 2" descr="Image 2">
            <a:extLst>
              <a:ext uri="{FF2B5EF4-FFF2-40B4-BE49-F238E27FC236}">
                <a16:creationId xmlns:a16="http://schemas.microsoft.com/office/drawing/2014/main" id="{58F05CC4-1058-E165-0A2D-B98B8C29C77C}"/>
              </a:ext>
            </a:extLst>
          </p:cNvPr>
          <p:cNvPicPr>
            <a:picLocks noChangeAspect="1"/>
          </p:cNvPicPr>
          <p:nvPr/>
        </p:nvPicPr>
        <p:blipFill>
          <a:blip r:embed="rId3"/>
          <a:srcRect l="2747" t="5739" r="2563"/>
          <a:stretch>
            <a:fillRect/>
          </a:stretch>
        </p:blipFill>
        <p:spPr>
          <a:xfrm>
            <a:off x="5175094" y="1415883"/>
            <a:ext cx="5994275" cy="4978758"/>
          </a:xfrm>
          <a:prstGeom prst="rect">
            <a:avLst/>
          </a:prstGeom>
          <a:ln w="12700">
            <a:miter lim="400000"/>
          </a:ln>
        </p:spPr>
      </p:pic>
      <p:sp>
        <p:nvSpPr>
          <p:cNvPr id="4" name="TextBox 3">
            <a:extLst>
              <a:ext uri="{FF2B5EF4-FFF2-40B4-BE49-F238E27FC236}">
                <a16:creationId xmlns:a16="http://schemas.microsoft.com/office/drawing/2014/main" id="{61C27589-0FA4-80AD-7877-75CA4F1F8E9C}"/>
              </a:ext>
            </a:extLst>
          </p:cNvPr>
          <p:cNvSpPr txBox="1"/>
          <p:nvPr/>
        </p:nvSpPr>
        <p:spPr>
          <a:xfrm>
            <a:off x="6844400" y="2219235"/>
            <a:ext cx="2533650" cy="307775"/>
          </a:xfrm>
          <a:prstGeom prst="rect">
            <a:avLst/>
          </a:prstGeom>
          <a:solidFill>
            <a:srgbClr val="CC66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chemeClr val="bg1"/>
                </a:solidFill>
                <a:effectLst/>
                <a:uFillTx/>
                <a:latin typeface="Calibri"/>
                <a:ea typeface="Calibri"/>
                <a:cs typeface="Calibri"/>
                <a:sym typeface="Calibri"/>
              </a:rPr>
              <a:t>المعلومات الوبائية</a:t>
            </a:r>
            <a:endParaRPr kumimoji="0" lang="en-US" sz="14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537E6D14-8737-4DB4-7CF7-FF0F6B0CACB8}"/>
              </a:ext>
            </a:extLst>
          </p:cNvPr>
          <p:cNvSpPr txBox="1"/>
          <p:nvPr/>
        </p:nvSpPr>
        <p:spPr>
          <a:xfrm>
            <a:off x="6539600" y="1562010"/>
            <a:ext cx="2990850" cy="369330"/>
          </a:xfrm>
          <a:prstGeom prst="rect">
            <a:avLst/>
          </a:prstGeom>
          <a:solidFill>
            <a:srgbClr val="CC66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chemeClr val="bg1"/>
                </a:solidFill>
                <a:effectLst/>
                <a:uFillTx/>
                <a:latin typeface="Calibri"/>
                <a:ea typeface="Calibri"/>
                <a:cs typeface="Calibri"/>
                <a:sym typeface="Calibri"/>
              </a:rPr>
              <a:t>الإنذار  المبكر والاستجابة</a:t>
            </a:r>
          </a:p>
        </p:txBody>
      </p:sp>
      <p:sp>
        <p:nvSpPr>
          <p:cNvPr id="6" name="Oval 5">
            <a:extLst>
              <a:ext uri="{FF2B5EF4-FFF2-40B4-BE49-F238E27FC236}">
                <a16:creationId xmlns:a16="http://schemas.microsoft.com/office/drawing/2014/main" id="{DCAC0D7F-A09B-2D1F-1490-D589113E7D21}"/>
              </a:ext>
            </a:extLst>
          </p:cNvPr>
          <p:cNvSpPr/>
          <p:nvPr/>
        </p:nvSpPr>
        <p:spPr>
          <a:xfrm>
            <a:off x="9124732" y="2425903"/>
            <a:ext cx="876300" cy="584267"/>
          </a:xfrm>
          <a:prstGeom prst="ellipse">
            <a:avLst/>
          </a:prstGeom>
          <a:solidFill>
            <a:schemeClr val="accent5">
              <a:lumMod val="75000"/>
            </a:schemeClr>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chemeClr val="bg1"/>
                </a:solidFill>
                <a:effectLst/>
                <a:uFillTx/>
                <a:latin typeface="Calibri"/>
                <a:ea typeface="Calibri"/>
                <a:cs typeface="Calibri"/>
                <a:sym typeface="Calibri"/>
              </a:rPr>
              <a:t>نظام </a:t>
            </a:r>
            <a:r>
              <a:rPr lang="ar-EG" sz="700" dirty="0">
                <a:solidFill>
                  <a:schemeClr val="bg1"/>
                </a:solidFill>
              </a:rPr>
              <a:t>الترصُّد القائم على الأحداث</a:t>
            </a:r>
            <a:endParaRPr kumimoji="0" lang="en-US" sz="7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7" name="Oval 6">
            <a:extLst>
              <a:ext uri="{FF2B5EF4-FFF2-40B4-BE49-F238E27FC236}">
                <a16:creationId xmlns:a16="http://schemas.microsoft.com/office/drawing/2014/main" id="{207AACC6-535F-8BC5-CB88-FD7473916F37}"/>
              </a:ext>
            </a:extLst>
          </p:cNvPr>
          <p:cNvSpPr/>
          <p:nvPr/>
        </p:nvSpPr>
        <p:spPr>
          <a:xfrm>
            <a:off x="6610132" y="2473528"/>
            <a:ext cx="876300" cy="584267"/>
          </a:xfrm>
          <a:prstGeom prst="ellipse">
            <a:avLst/>
          </a:prstGeom>
          <a:solidFill>
            <a:schemeClr val="accent5">
              <a:lumMod val="75000"/>
            </a:schemeClr>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chemeClr val="bg1"/>
                </a:solidFill>
                <a:effectLst/>
                <a:uFillTx/>
                <a:latin typeface="Calibri"/>
                <a:ea typeface="Calibri"/>
                <a:cs typeface="Calibri"/>
                <a:sym typeface="Calibri"/>
              </a:rPr>
              <a:t>نظام </a:t>
            </a:r>
            <a:r>
              <a:rPr lang="ar-EG" sz="700" dirty="0">
                <a:solidFill>
                  <a:schemeClr val="bg1"/>
                </a:solidFill>
              </a:rPr>
              <a:t>الترصُّد القائم على المؤشرات</a:t>
            </a:r>
            <a:endParaRPr kumimoji="0" lang="en-US" sz="7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411A7A3D-BA76-D6D1-F970-471D045B725D}"/>
              </a:ext>
            </a:extLst>
          </p:cNvPr>
          <p:cNvSpPr txBox="1"/>
          <p:nvPr/>
        </p:nvSpPr>
        <p:spPr>
          <a:xfrm>
            <a:off x="8330919" y="3049938"/>
            <a:ext cx="1238250" cy="307775"/>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chemeClr val="bg1"/>
                </a:solidFill>
                <a:effectLst/>
                <a:uFillTx/>
                <a:latin typeface="Calibri"/>
                <a:ea typeface="Calibri"/>
                <a:cs typeface="Calibri"/>
                <a:sym typeface="Calibri"/>
              </a:rPr>
              <a:t>العملية</a:t>
            </a:r>
            <a:endParaRPr kumimoji="0" lang="en-US" sz="14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C9D43DDD-3FA4-9A2F-7D90-463F69A4E509}"/>
              </a:ext>
            </a:extLst>
          </p:cNvPr>
          <p:cNvSpPr txBox="1"/>
          <p:nvPr/>
        </p:nvSpPr>
        <p:spPr>
          <a:xfrm>
            <a:off x="8349969" y="3364081"/>
            <a:ext cx="1238250" cy="1015661"/>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bg1"/>
                </a:solidFill>
                <a:effectLst/>
                <a:uFillTx/>
                <a:latin typeface="Calibri"/>
                <a:ea typeface="Calibri"/>
                <a:cs typeface="Calibri"/>
                <a:sym typeface="Calibri"/>
              </a:rPr>
              <a:t>رسمية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200" dirty="0">
                <a:solidFill>
                  <a:schemeClr val="bg1"/>
                </a:solidFill>
              </a:rPr>
              <a:t>مرنة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bg1"/>
                </a:solidFill>
                <a:effectLst/>
                <a:uFillTx/>
                <a:latin typeface="Calibri"/>
                <a:ea typeface="Calibri"/>
                <a:cs typeface="Calibri"/>
                <a:sym typeface="Calibri"/>
              </a:rPr>
              <a:t>فعالة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bg1"/>
                </a:solidFill>
                <a:effectLst/>
                <a:uFillTx/>
                <a:latin typeface="Calibri"/>
                <a:ea typeface="Calibri"/>
                <a:cs typeface="Calibri"/>
                <a:sym typeface="Calibri"/>
              </a:rPr>
              <a:t>خاصة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bg1"/>
                </a:solidFill>
                <a:effectLst/>
                <a:uFillTx/>
                <a:latin typeface="Calibri"/>
                <a:ea typeface="Calibri"/>
                <a:cs typeface="Calibri"/>
                <a:sym typeface="Calibri"/>
              </a:rPr>
              <a:t>الوقت ال</a:t>
            </a:r>
            <a:r>
              <a:rPr lang="ar-EG" sz="1200" dirty="0">
                <a:solidFill>
                  <a:schemeClr val="bg1"/>
                </a:solidFill>
              </a:rPr>
              <a:t>حقيقي</a:t>
            </a:r>
            <a:endParaRPr kumimoji="0" lang="en-US" sz="12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0" name="TextBox 9">
            <a:extLst>
              <a:ext uri="{FF2B5EF4-FFF2-40B4-BE49-F238E27FC236}">
                <a16:creationId xmlns:a16="http://schemas.microsoft.com/office/drawing/2014/main" id="{CE5F6904-30B6-CD8B-26F6-740AAEC99D27}"/>
              </a:ext>
            </a:extLst>
          </p:cNvPr>
          <p:cNvSpPr txBox="1"/>
          <p:nvPr/>
        </p:nvSpPr>
        <p:spPr>
          <a:xfrm>
            <a:off x="9619844" y="3091692"/>
            <a:ext cx="1238250" cy="246219"/>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000" b="0" i="0" u="none" strike="noStrike" cap="none" spc="0" normalizeH="0" baseline="0" dirty="0">
                <a:ln>
                  <a:noFill/>
                </a:ln>
                <a:solidFill>
                  <a:schemeClr val="bg1"/>
                </a:solidFill>
                <a:effectLst/>
                <a:uFillTx/>
                <a:latin typeface="Calibri"/>
                <a:ea typeface="Calibri"/>
                <a:cs typeface="Calibri"/>
                <a:sym typeface="Calibri"/>
              </a:rPr>
              <a:t>خصائص المعلومات</a:t>
            </a:r>
            <a:endParaRPr kumimoji="0" lang="en-US" sz="10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1" name="TextBox 10">
            <a:extLst>
              <a:ext uri="{FF2B5EF4-FFF2-40B4-BE49-F238E27FC236}">
                <a16:creationId xmlns:a16="http://schemas.microsoft.com/office/drawing/2014/main" id="{7FAB272B-BB5B-FEF1-3FBC-C9284E7C29FB}"/>
              </a:ext>
            </a:extLst>
          </p:cNvPr>
          <p:cNvSpPr txBox="1"/>
          <p:nvPr/>
        </p:nvSpPr>
        <p:spPr>
          <a:xfrm>
            <a:off x="9619844" y="3362825"/>
            <a:ext cx="1238250" cy="1061827"/>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b="0" i="0" u="none" strike="noStrike" cap="none" spc="0" normalizeH="0" baseline="0" dirty="0">
                <a:ln>
                  <a:noFill/>
                </a:ln>
                <a:solidFill>
                  <a:schemeClr val="bg1"/>
                </a:solidFill>
                <a:effectLst/>
                <a:uFillTx/>
                <a:latin typeface="Calibri"/>
                <a:ea typeface="Calibri"/>
                <a:cs typeface="Calibri"/>
                <a:sym typeface="Calibri"/>
              </a:rPr>
              <a:t>غير منظمة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متعددة ومتغيرة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b="0" i="0" u="none" strike="noStrike" cap="none" spc="0" normalizeH="0" baseline="0" dirty="0">
                <a:ln>
                  <a:noFill/>
                </a:ln>
                <a:solidFill>
                  <a:schemeClr val="bg1"/>
                </a:solidFill>
                <a:effectLst/>
                <a:uFillTx/>
                <a:latin typeface="Calibri"/>
                <a:ea typeface="Calibri"/>
                <a:cs typeface="Calibri"/>
                <a:sym typeface="Calibri"/>
              </a:rPr>
              <a:t>غير مُحددة مسبقًا</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غير رسمية ورسمية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b="0" i="0" u="none" strike="noStrike" cap="none" spc="0" normalizeH="0" baseline="0" dirty="0">
                <a:ln>
                  <a:noFill/>
                </a:ln>
                <a:solidFill>
                  <a:schemeClr val="bg1"/>
                </a:solidFill>
                <a:effectLst/>
                <a:uFillTx/>
                <a:latin typeface="Calibri"/>
                <a:ea typeface="Calibri"/>
                <a:cs typeface="Calibri"/>
                <a:sym typeface="Calibri"/>
              </a:rPr>
              <a:t>الموثوقية لم تُثبت</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جميع الأخطار</a:t>
            </a:r>
            <a:endParaRPr kumimoji="0" lang="en-US" sz="105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86BE7387-FBE0-D758-7AEE-61F7924DF9A4}"/>
              </a:ext>
            </a:extLst>
          </p:cNvPr>
          <p:cNvSpPr txBox="1"/>
          <p:nvPr/>
        </p:nvSpPr>
        <p:spPr>
          <a:xfrm>
            <a:off x="5435319" y="3097563"/>
            <a:ext cx="1238250" cy="307775"/>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400" b="0" i="0" u="none" strike="noStrike" cap="none" spc="0" normalizeH="0" baseline="0" dirty="0">
                <a:ln>
                  <a:noFill/>
                </a:ln>
                <a:solidFill>
                  <a:schemeClr val="bg1"/>
                </a:solidFill>
                <a:effectLst/>
                <a:uFillTx/>
                <a:latin typeface="Calibri"/>
                <a:ea typeface="Calibri"/>
                <a:cs typeface="Calibri"/>
                <a:sym typeface="Calibri"/>
              </a:rPr>
              <a:t>العملية</a:t>
            </a:r>
            <a:endParaRPr kumimoji="0" lang="en-US" sz="14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3" name="TextBox 12">
            <a:extLst>
              <a:ext uri="{FF2B5EF4-FFF2-40B4-BE49-F238E27FC236}">
                <a16:creationId xmlns:a16="http://schemas.microsoft.com/office/drawing/2014/main" id="{FA8C2753-7F22-4DC8-B8C8-D128F68401ED}"/>
              </a:ext>
            </a:extLst>
          </p:cNvPr>
          <p:cNvSpPr txBox="1"/>
          <p:nvPr/>
        </p:nvSpPr>
        <p:spPr>
          <a:xfrm>
            <a:off x="5454369" y="3411706"/>
            <a:ext cx="1238250" cy="1015661"/>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tx1"/>
                </a:solidFill>
                <a:effectLst/>
                <a:uFillTx/>
                <a:latin typeface="Calibri"/>
                <a:ea typeface="Calibri"/>
                <a:cs typeface="Calibri"/>
                <a:sym typeface="Calibri"/>
              </a:rPr>
              <a:t>منهجية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200" dirty="0">
                <a:solidFill>
                  <a:schemeClr val="tx1"/>
                </a:solidFill>
              </a:rPr>
              <a:t>روتينية/ منتظمة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tx1"/>
                </a:solidFill>
                <a:effectLst/>
                <a:uFillTx/>
                <a:latin typeface="Calibri"/>
                <a:ea typeface="Calibri"/>
                <a:cs typeface="Calibri"/>
                <a:sym typeface="Calibri"/>
              </a:rPr>
              <a:t>غير نشطة أساسًا</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200" b="0" i="0" u="none" strike="noStrike" cap="none" spc="0" normalizeH="0" baseline="0" dirty="0">
                <a:ln>
                  <a:noFill/>
                </a:ln>
                <a:solidFill>
                  <a:schemeClr val="tx1"/>
                </a:solidFill>
                <a:effectLst/>
                <a:uFillTx/>
                <a:latin typeface="Calibri"/>
                <a:ea typeface="Calibri"/>
                <a:cs typeface="Calibri"/>
                <a:sym typeface="Calibri"/>
              </a:rPr>
              <a:t>المصادر نفسها دائمًا</a:t>
            </a:r>
            <a:endParaRPr kumimoji="0" lang="en-US" sz="1200" b="0" i="0" u="none" strike="noStrike" cap="none" spc="0" normalizeH="0" baseline="0" dirty="0">
              <a:ln>
                <a:noFill/>
              </a:ln>
              <a:solidFill>
                <a:schemeClr val="tx1"/>
              </a:solidFill>
              <a:effectLst/>
              <a:uFillTx/>
              <a:latin typeface="Calibri"/>
              <a:ea typeface="Calibri"/>
              <a:cs typeface="Calibri"/>
              <a:sym typeface="Calibri"/>
            </a:endParaRPr>
          </a:p>
        </p:txBody>
      </p:sp>
      <p:sp>
        <p:nvSpPr>
          <p:cNvPr id="14" name="TextBox 13">
            <a:extLst>
              <a:ext uri="{FF2B5EF4-FFF2-40B4-BE49-F238E27FC236}">
                <a16:creationId xmlns:a16="http://schemas.microsoft.com/office/drawing/2014/main" id="{9B1D1D66-DACE-90B4-960B-39C4253AFD71}"/>
              </a:ext>
            </a:extLst>
          </p:cNvPr>
          <p:cNvSpPr txBox="1"/>
          <p:nvPr/>
        </p:nvSpPr>
        <p:spPr>
          <a:xfrm>
            <a:off x="6765582" y="2995025"/>
            <a:ext cx="1238250" cy="246219"/>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000" b="0" i="0" u="none" strike="noStrike" cap="none" spc="0" normalizeH="0" baseline="0" dirty="0">
                <a:ln>
                  <a:noFill/>
                </a:ln>
                <a:solidFill>
                  <a:schemeClr val="bg1"/>
                </a:solidFill>
                <a:effectLst/>
                <a:uFillTx/>
                <a:latin typeface="Calibri"/>
                <a:ea typeface="Calibri"/>
                <a:cs typeface="Calibri"/>
                <a:sym typeface="Calibri"/>
              </a:rPr>
              <a:t>خصائص البيانات</a:t>
            </a:r>
            <a:endParaRPr kumimoji="0" lang="en-US" sz="10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5" name="TextBox 14">
            <a:extLst>
              <a:ext uri="{FF2B5EF4-FFF2-40B4-BE49-F238E27FC236}">
                <a16:creationId xmlns:a16="http://schemas.microsoft.com/office/drawing/2014/main" id="{2A245147-4DAA-A22D-7DF8-6626FC25AC95}"/>
              </a:ext>
            </a:extLst>
          </p:cNvPr>
          <p:cNvSpPr txBox="1"/>
          <p:nvPr/>
        </p:nvSpPr>
        <p:spPr>
          <a:xfrm>
            <a:off x="6733050" y="3301852"/>
            <a:ext cx="1238250" cy="1200327"/>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900" b="0" i="0" u="none" strike="noStrike" cap="none" spc="0" normalizeH="0" baseline="0" dirty="0">
                <a:ln>
                  <a:noFill/>
                </a:ln>
                <a:solidFill>
                  <a:schemeClr val="tx1"/>
                </a:solidFill>
                <a:effectLst/>
                <a:uFillTx/>
                <a:latin typeface="Calibri"/>
                <a:ea typeface="Calibri"/>
                <a:cs typeface="Calibri"/>
                <a:sym typeface="Calibri"/>
              </a:rPr>
              <a:t>بيانات منظمة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900" dirty="0">
                <a:solidFill>
                  <a:schemeClr val="tx1"/>
                </a:solidFill>
              </a:rPr>
              <a:t>محدودة</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900" b="0" i="0" u="none" strike="noStrike" cap="none" spc="0" normalizeH="0" baseline="0" dirty="0">
                <a:ln>
                  <a:noFill/>
                </a:ln>
                <a:solidFill>
                  <a:schemeClr val="tx1"/>
                </a:solidFill>
                <a:effectLst/>
                <a:uFillTx/>
                <a:latin typeface="Calibri"/>
                <a:ea typeface="Calibri"/>
                <a:cs typeface="Calibri"/>
                <a:sym typeface="Calibri"/>
              </a:rPr>
              <a:t>مُحددة مُسبقًا</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900" dirty="0">
                <a:solidFill>
                  <a:schemeClr val="tx1"/>
                </a:solidFill>
              </a:rPr>
              <a:t>رسمية</a:t>
            </a:r>
            <a:endParaRPr kumimoji="0" lang="ar-EG" sz="900" b="0" i="0" u="none" strike="noStrike" cap="none" spc="0" normalizeH="0" baseline="0" dirty="0">
              <a:ln>
                <a:noFill/>
              </a:ln>
              <a:solidFill>
                <a:schemeClr val="tx1"/>
              </a:solidFill>
              <a:effectLst/>
              <a:uFillTx/>
              <a:latin typeface="Calibri"/>
              <a:ea typeface="Calibri"/>
              <a:cs typeface="Calibri"/>
              <a:sym typeface="Calibri"/>
            </a:endParaRP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900" dirty="0">
                <a:solidFill>
                  <a:schemeClr val="tx1"/>
                </a:solidFill>
              </a:rPr>
              <a:t>موثوقة ويمكن الاعتماد عليها</a:t>
            </a:r>
          </a:p>
          <a:p>
            <a:pPr marL="285750" marR="0" indent="-2857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900" b="0" i="0" u="none" strike="noStrike" cap="none" spc="0" normalizeH="0" baseline="0" dirty="0">
                <a:ln>
                  <a:noFill/>
                </a:ln>
                <a:solidFill>
                  <a:schemeClr val="tx1"/>
                </a:solidFill>
                <a:effectLst/>
                <a:uFillTx/>
                <a:latin typeface="Calibri"/>
                <a:ea typeface="Calibri"/>
                <a:cs typeface="Calibri"/>
                <a:sym typeface="Calibri"/>
              </a:rPr>
              <a:t>قائم</a:t>
            </a:r>
            <a:r>
              <a:rPr lang="ar-EG" sz="900" dirty="0">
                <a:solidFill>
                  <a:schemeClr val="tx1"/>
                </a:solidFill>
              </a:rPr>
              <a:t>ة على الرعاية الصحية بشكل أساسي</a:t>
            </a:r>
            <a:endParaRPr kumimoji="0" lang="en-US" sz="900" b="0" i="0" u="none" strike="noStrike" cap="none" spc="0" normalizeH="0" baseline="0" dirty="0">
              <a:ln>
                <a:noFill/>
              </a:ln>
              <a:solidFill>
                <a:schemeClr val="tx1"/>
              </a:solidFill>
              <a:effectLst/>
              <a:uFillTx/>
              <a:latin typeface="Calibri"/>
              <a:ea typeface="Calibri"/>
              <a:cs typeface="Calibri"/>
              <a:sym typeface="Calibri"/>
            </a:endParaRPr>
          </a:p>
        </p:txBody>
      </p:sp>
      <p:sp>
        <p:nvSpPr>
          <p:cNvPr id="16" name="TextBox 15">
            <a:extLst>
              <a:ext uri="{FF2B5EF4-FFF2-40B4-BE49-F238E27FC236}">
                <a16:creationId xmlns:a16="http://schemas.microsoft.com/office/drawing/2014/main" id="{E4BFA92C-D00A-A09B-95A4-58AACE788D4E}"/>
              </a:ext>
            </a:extLst>
          </p:cNvPr>
          <p:cNvSpPr txBox="1"/>
          <p:nvPr/>
        </p:nvSpPr>
        <p:spPr>
          <a:xfrm>
            <a:off x="5435319" y="4939653"/>
            <a:ext cx="2895600" cy="1384993"/>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R="0" algn="ctr" defTabSz="914400" fontAlgn="auto" latinLnBrk="0" hangingPunct="0">
              <a:lnSpc>
                <a:spcPct val="100000"/>
              </a:lnSpc>
              <a:spcBef>
                <a:spcPts val="0"/>
              </a:spcBef>
              <a:spcAft>
                <a:spcPts val="0"/>
              </a:spcAft>
              <a:buClrTx/>
              <a:buSzTx/>
              <a:tabLst/>
            </a:pPr>
            <a:r>
              <a:rPr kumimoji="0" lang="ar-EG" sz="1050" b="1" i="0" u="none" strike="noStrike" cap="none" spc="0" normalizeH="0" baseline="0" dirty="0">
                <a:ln>
                  <a:noFill/>
                </a:ln>
                <a:solidFill>
                  <a:schemeClr val="tx1"/>
                </a:solidFill>
                <a:effectLst/>
                <a:uFillTx/>
                <a:latin typeface="Calibri"/>
                <a:ea typeface="Calibri"/>
                <a:cs typeface="Calibri"/>
                <a:sym typeface="Calibri"/>
              </a:rPr>
              <a:t>أمثلة على مصادر نظام الترصد القائم على المؤشرات</a:t>
            </a:r>
            <a:endParaRPr lang="ar-EG" sz="1050" b="1" dirty="0">
              <a:solidFill>
                <a:schemeClr val="tx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tx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tx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tx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tx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tx1"/>
              </a:solidFill>
              <a:effectLst/>
              <a:uFillTx/>
              <a:latin typeface="Calibri"/>
              <a:ea typeface="Calibri"/>
              <a:cs typeface="Calibri"/>
              <a:sym typeface="Calibri"/>
            </a:endParaRPr>
          </a:p>
          <a:p>
            <a:pPr marR="0" defTabSz="914400" fontAlgn="auto" latinLnBrk="0" hangingPunct="0">
              <a:lnSpc>
                <a:spcPct val="100000"/>
              </a:lnSpc>
              <a:spcBef>
                <a:spcPts val="0"/>
              </a:spcBef>
              <a:spcAft>
                <a:spcPts val="0"/>
              </a:spcAft>
              <a:buClrTx/>
              <a:buSzTx/>
              <a:tabLst/>
            </a:pPr>
            <a:endParaRPr lang="ar-EG" sz="1050" b="1" dirty="0">
              <a:solidFill>
                <a:schemeClr val="tx1"/>
              </a:solidFill>
            </a:endParaRPr>
          </a:p>
          <a:p>
            <a:pPr marR="0" defTabSz="91440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tx1"/>
              </a:solidFill>
              <a:effectLst/>
              <a:uFillTx/>
              <a:latin typeface="Calibri"/>
              <a:ea typeface="Calibri"/>
              <a:cs typeface="Calibri"/>
              <a:sym typeface="Calibri"/>
            </a:endParaRPr>
          </a:p>
        </p:txBody>
      </p:sp>
      <p:sp>
        <p:nvSpPr>
          <p:cNvPr id="17" name="TextBox 16">
            <a:extLst>
              <a:ext uri="{FF2B5EF4-FFF2-40B4-BE49-F238E27FC236}">
                <a16:creationId xmlns:a16="http://schemas.microsoft.com/office/drawing/2014/main" id="{56F8EE41-AADB-38F8-F1AE-8D6EAF64DD07}"/>
              </a:ext>
            </a:extLst>
          </p:cNvPr>
          <p:cNvSpPr txBox="1"/>
          <p:nvPr/>
        </p:nvSpPr>
        <p:spPr>
          <a:xfrm>
            <a:off x="5671827" y="5072724"/>
            <a:ext cx="938305" cy="10618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tx1"/>
                </a:solidFill>
                <a:effectLst/>
                <a:uFillTx/>
                <a:latin typeface="Calibri"/>
                <a:ea typeface="Calibri"/>
                <a:cs typeface="Calibri"/>
                <a:sym typeface="Calibri"/>
              </a:rPr>
              <a:t>السجلات</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tx1"/>
                </a:solidFill>
              </a:rPr>
              <a:t>بيانات الوفيات</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tx1"/>
                </a:solidFill>
                <a:effectLst/>
                <a:uFillTx/>
                <a:latin typeface="Calibri"/>
                <a:ea typeface="Calibri"/>
                <a:cs typeface="Calibri"/>
                <a:sym typeface="Calibri"/>
              </a:rPr>
              <a:t>البيانات المختبرية</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tx1"/>
                </a:solidFill>
              </a:rPr>
              <a:t>المسوحات/ البحوث</a:t>
            </a:r>
            <a:endParaRPr kumimoji="0" lang="en-US" sz="1050" i="0" u="none" strike="noStrike" cap="none" spc="0" normalizeH="0" baseline="0" dirty="0">
              <a:ln>
                <a:noFill/>
              </a:ln>
              <a:solidFill>
                <a:srgbClr val="000000"/>
              </a:solidFill>
              <a:effectLst/>
              <a:uFillTx/>
              <a:latin typeface="Calibri"/>
              <a:ea typeface="Calibri"/>
              <a:cs typeface="Calibri"/>
              <a:sym typeface="Calibri"/>
            </a:endParaRPr>
          </a:p>
        </p:txBody>
      </p:sp>
      <p:sp>
        <p:nvSpPr>
          <p:cNvPr id="18" name="TextBox 17">
            <a:extLst>
              <a:ext uri="{FF2B5EF4-FFF2-40B4-BE49-F238E27FC236}">
                <a16:creationId xmlns:a16="http://schemas.microsoft.com/office/drawing/2014/main" id="{F82CE8AE-20FF-ECB6-4228-4D37AE20D340}"/>
              </a:ext>
            </a:extLst>
          </p:cNvPr>
          <p:cNvSpPr txBox="1"/>
          <p:nvPr/>
        </p:nvSpPr>
        <p:spPr>
          <a:xfrm>
            <a:off x="6741767" y="5270683"/>
            <a:ext cx="134168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tx1"/>
                </a:solidFill>
                <a:effectLst/>
                <a:uFillTx/>
                <a:latin typeface="Calibri"/>
                <a:ea typeface="Calibri"/>
                <a:cs typeface="Calibri"/>
                <a:sym typeface="Calibri"/>
              </a:rPr>
              <a:t>ترصد وبائي</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tx1"/>
                </a:solidFill>
              </a:rPr>
              <a:t>إبلاغ إلزامي</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tx1"/>
                </a:solidFill>
                <a:effectLst/>
                <a:uFillTx/>
                <a:latin typeface="Calibri"/>
                <a:ea typeface="Calibri"/>
                <a:cs typeface="Calibri"/>
                <a:sym typeface="Calibri"/>
              </a:rPr>
              <a:t>ترصد خافر</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tx1"/>
                </a:solidFill>
              </a:rPr>
              <a:t>ترصد المتلازمات</a:t>
            </a:r>
            <a:endParaRPr kumimoji="0" lang="en-US" sz="1050" i="0" u="none" strike="noStrike" cap="none" spc="0" normalizeH="0" baseline="0" dirty="0">
              <a:ln>
                <a:noFill/>
              </a:ln>
              <a:solidFill>
                <a:srgbClr val="000000"/>
              </a:solidFill>
              <a:effectLst/>
              <a:uFillTx/>
              <a:latin typeface="Calibri"/>
              <a:ea typeface="Calibri"/>
              <a:cs typeface="Calibri"/>
              <a:sym typeface="Calibri"/>
            </a:endParaRPr>
          </a:p>
        </p:txBody>
      </p:sp>
      <p:sp>
        <p:nvSpPr>
          <p:cNvPr id="19" name="TextBox 18">
            <a:extLst>
              <a:ext uri="{FF2B5EF4-FFF2-40B4-BE49-F238E27FC236}">
                <a16:creationId xmlns:a16="http://schemas.microsoft.com/office/drawing/2014/main" id="{43B76FEB-BFCE-862B-D009-9DAF2A9F1F37}"/>
              </a:ext>
            </a:extLst>
          </p:cNvPr>
          <p:cNvSpPr txBox="1"/>
          <p:nvPr/>
        </p:nvSpPr>
        <p:spPr>
          <a:xfrm>
            <a:off x="8361121" y="4875069"/>
            <a:ext cx="2895600" cy="1384993"/>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R="0" algn="ctr" defTabSz="914400" rtl="0" fontAlgn="auto" latinLnBrk="0" hangingPunct="0">
              <a:lnSpc>
                <a:spcPct val="100000"/>
              </a:lnSpc>
              <a:spcBef>
                <a:spcPts val="0"/>
              </a:spcBef>
              <a:spcAft>
                <a:spcPts val="0"/>
              </a:spcAft>
              <a:buClrTx/>
              <a:buSzTx/>
              <a:tabLst/>
            </a:pPr>
            <a:r>
              <a:rPr kumimoji="0" lang="ar-EG" sz="1050" b="1" i="0" u="none" strike="noStrike" cap="none" spc="0" normalizeH="0" baseline="0" dirty="0">
                <a:ln>
                  <a:noFill/>
                </a:ln>
                <a:solidFill>
                  <a:schemeClr val="bg1"/>
                </a:solidFill>
                <a:effectLst/>
                <a:uFillTx/>
                <a:latin typeface="Calibri"/>
                <a:ea typeface="Calibri"/>
                <a:cs typeface="Calibri"/>
                <a:sym typeface="Calibri"/>
              </a:rPr>
              <a:t>أمثلة على مصادر نظام الترصد القائم على الأحداث</a:t>
            </a:r>
            <a:endParaRPr lang="ar-EG" sz="1050" b="1" dirty="0">
              <a:solidFill>
                <a:schemeClr val="bg1"/>
              </a:solidFill>
            </a:endParaRPr>
          </a:p>
          <a:p>
            <a:pPr marR="0" algn="l" defTabSz="914400" rtl="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bg1"/>
              </a:solidFill>
              <a:effectLst/>
              <a:uFillTx/>
              <a:latin typeface="Calibri"/>
              <a:ea typeface="Calibri"/>
              <a:cs typeface="Calibri"/>
              <a:sym typeface="Calibri"/>
            </a:endParaRPr>
          </a:p>
          <a:p>
            <a:pPr marR="0" algn="l" defTabSz="914400" rtl="0" fontAlgn="auto" latinLnBrk="0" hangingPunct="0">
              <a:lnSpc>
                <a:spcPct val="100000"/>
              </a:lnSpc>
              <a:spcBef>
                <a:spcPts val="0"/>
              </a:spcBef>
              <a:spcAft>
                <a:spcPts val="0"/>
              </a:spcAft>
              <a:buClrTx/>
              <a:buSzTx/>
              <a:tabLst/>
            </a:pPr>
            <a:endParaRPr lang="ar-EG" sz="1050" b="1" dirty="0">
              <a:solidFill>
                <a:schemeClr val="bg1"/>
              </a:solidFill>
            </a:endParaRPr>
          </a:p>
          <a:p>
            <a:pPr marR="0" algn="l" defTabSz="914400" rtl="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bg1"/>
              </a:solidFill>
              <a:effectLst/>
              <a:uFillTx/>
              <a:latin typeface="Calibri"/>
              <a:ea typeface="Calibri"/>
              <a:cs typeface="Calibri"/>
              <a:sym typeface="Calibri"/>
            </a:endParaRPr>
          </a:p>
          <a:p>
            <a:pPr marR="0" algn="l" defTabSz="914400" rtl="0" fontAlgn="auto" latinLnBrk="0" hangingPunct="0">
              <a:lnSpc>
                <a:spcPct val="100000"/>
              </a:lnSpc>
              <a:spcBef>
                <a:spcPts val="0"/>
              </a:spcBef>
              <a:spcAft>
                <a:spcPts val="0"/>
              </a:spcAft>
              <a:buClrTx/>
              <a:buSzTx/>
              <a:tabLst/>
            </a:pPr>
            <a:endParaRPr lang="ar-EG" sz="1050" b="1" dirty="0">
              <a:solidFill>
                <a:schemeClr val="bg1"/>
              </a:solidFill>
            </a:endParaRPr>
          </a:p>
          <a:p>
            <a:pPr marR="0" algn="l" defTabSz="914400" rtl="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bg1"/>
              </a:solidFill>
              <a:effectLst/>
              <a:uFillTx/>
              <a:latin typeface="Calibri"/>
              <a:ea typeface="Calibri"/>
              <a:cs typeface="Calibri"/>
              <a:sym typeface="Calibri"/>
            </a:endParaRPr>
          </a:p>
          <a:p>
            <a:pPr marR="0" algn="l" defTabSz="914400" rtl="0" fontAlgn="auto" latinLnBrk="0" hangingPunct="0">
              <a:lnSpc>
                <a:spcPct val="100000"/>
              </a:lnSpc>
              <a:spcBef>
                <a:spcPts val="0"/>
              </a:spcBef>
              <a:spcAft>
                <a:spcPts val="0"/>
              </a:spcAft>
              <a:buClrTx/>
              <a:buSzTx/>
              <a:tabLst/>
            </a:pPr>
            <a:endParaRPr lang="ar-EG" sz="1050" b="1" dirty="0">
              <a:solidFill>
                <a:schemeClr val="bg1"/>
              </a:solidFill>
            </a:endParaRPr>
          </a:p>
          <a:p>
            <a:pPr marR="0" algn="l" defTabSz="914400" rtl="0" fontAlgn="auto" latinLnBrk="0" hangingPunct="0">
              <a:lnSpc>
                <a:spcPct val="100000"/>
              </a:lnSpc>
              <a:spcBef>
                <a:spcPts val="0"/>
              </a:spcBef>
              <a:spcAft>
                <a:spcPts val="0"/>
              </a:spcAft>
              <a:buClrTx/>
              <a:buSzTx/>
              <a:tabLst/>
            </a:pPr>
            <a:endParaRPr kumimoji="0" lang="ar-EG" sz="1050" b="1" i="0" u="none" strike="noStrike" cap="none" spc="0" normalizeH="0" baseline="0" dirty="0">
              <a:ln>
                <a:noFill/>
              </a:ln>
              <a:solidFill>
                <a:schemeClr val="bg1"/>
              </a:solidFill>
              <a:effectLst/>
              <a:uFillTx/>
              <a:latin typeface="Calibri"/>
              <a:ea typeface="Calibri"/>
              <a:cs typeface="Calibri"/>
              <a:sym typeface="Calibri"/>
            </a:endParaRPr>
          </a:p>
        </p:txBody>
      </p:sp>
      <p:sp>
        <p:nvSpPr>
          <p:cNvPr id="20" name="TextBox 19">
            <a:extLst>
              <a:ext uri="{FF2B5EF4-FFF2-40B4-BE49-F238E27FC236}">
                <a16:creationId xmlns:a16="http://schemas.microsoft.com/office/drawing/2014/main" id="{95734130-E753-69D2-FEE2-7CCA5C781E8C}"/>
              </a:ext>
            </a:extLst>
          </p:cNvPr>
          <p:cNvSpPr txBox="1"/>
          <p:nvPr/>
        </p:nvSpPr>
        <p:spPr>
          <a:xfrm>
            <a:off x="8503140" y="5043005"/>
            <a:ext cx="938305" cy="1223410"/>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شبكات الإنذار</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المنظمات غير الحكومية</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القطاعات الخاصة</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صحة الحيوات</a:t>
            </a:r>
          </a:p>
          <a:p>
            <a:pPr marL="171450" marR="0" indent="-171450"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الكوارث البيئية</a:t>
            </a:r>
            <a:endParaRPr kumimoji="0" lang="en-US" sz="1050" i="0" u="none" strike="noStrike" cap="none" spc="0" normalizeH="0" baseline="0" dirty="0">
              <a:ln>
                <a:noFill/>
              </a:ln>
              <a:solidFill>
                <a:schemeClr val="bg1"/>
              </a:solidFill>
              <a:effectLst/>
              <a:uFillTx/>
              <a:latin typeface="Calibri"/>
              <a:ea typeface="Calibri"/>
              <a:cs typeface="Calibri"/>
              <a:sym typeface="Calibri"/>
            </a:endParaRPr>
          </a:p>
        </p:txBody>
      </p:sp>
      <p:sp>
        <p:nvSpPr>
          <p:cNvPr id="21" name="TextBox 20">
            <a:extLst>
              <a:ext uri="{FF2B5EF4-FFF2-40B4-BE49-F238E27FC236}">
                <a16:creationId xmlns:a16="http://schemas.microsoft.com/office/drawing/2014/main" id="{B7F0F693-4162-8F02-578A-1675D7A435FF}"/>
              </a:ext>
            </a:extLst>
          </p:cNvPr>
          <p:cNvSpPr txBox="1"/>
          <p:nvPr/>
        </p:nvSpPr>
        <p:spPr>
          <a:xfrm>
            <a:off x="9649280" y="5117139"/>
            <a:ext cx="1550291" cy="1384993"/>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171450" marR="0" indent="-1714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الإعلام</a:t>
            </a:r>
          </a:p>
          <a:p>
            <a:pPr marL="171450" marR="0" indent="-1714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المجتمع المحلي</a:t>
            </a:r>
          </a:p>
          <a:p>
            <a:pPr marL="171450" marR="0" indent="-171450" algn="r" defTabSz="914400" fontAlgn="auto" latinLnBrk="0" hangingPunct="0">
              <a:lnSpc>
                <a:spcPct val="100000"/>
              </a:lnSpc>
              <a:spcBef>
                <a:spcPts val="0"/>
              </a:spcBef>
              <a:spcAft>
                <a:spcPts val="0"/>
              </a:spcAft>
              <a:buClrTx/>
              <a:buSzTx/>
              <a:buFont typeface="Arial" panose="020B0604020202020204" pitchFamily="34" charset="0"/>
              <a:buChar char="•"/>
              <a:tabLst/>
            </a:pPr>
            <a:r>
              <a:rPr kumimoji="0" lang="ar-EG" sz="1050" i="0" u="none" strike="noStrike" cap="none" spc="0" normalizeH="0" baseline="0" dirty="0">
                <a:ln>
                  <a:noFill/>
                </a:ln>
                <a:solidFill>
                  <a:schemeClr val="bg1"/>
                </a:solidFill>
                <a:effectLst/>
                <a:uFillTx/>
                <a:latin typeface="Calibri"/>
                <a:ea typeface="Calibri"/>
                <a:cs typeface="Calibri"/>
                <a:sym typeface="Calibri"/>
              </a:rPr>
              <a:t>الإنترنت، المدونات، الشبكات الاجتماعية</a:t>
            </a:r>
          </a:p>
          <a:p>
            <a:pPr marL="171450" marR="0" indent="-1714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الشبكات غير الرسمية</a:t>
            </a:r>
            <a:endParaRPr kumimoji="0" lang="ar-EG" sz="1050" i="0" u="none" strike="noStrike" cap="none" spc="0" normalizeH="0" baseline="0" dirty="0">
              <a:ln>
                <a:noFill/>
              </a:ln>
              <a:solidFill>
                <a:schemeClr val="bg1"/>
              </a:solidFill>
              <a:effectLst/>
              <a:uFillTx/>
              <a:latin typeface="Calibri"/>
              <a:ea typeface="Calibri"/>
              <a:cs typeface="Calibri"/>
              <a:sym typeface="Calibri"/>
            </a:endParaRPr>
          </a:p>
          <a:p>
            <a:pPr marL="171450" marR="0" indent="-171450" algn="r" defTabSz="914400" fontAlgn="auto" latinLnBrk="0" hangingPunct="0">
              <a:lnSpc>
                <a:spcPct val="100000"/>
              </a:lnSpc>
              <a:spcBef>
                <a:spcPts val="0"/>
              </a:spcBef>
              <a:spcAft>
                <a:spcPts val="0"/>
              </a:spcAft>
              <a:buClrTx/>
              <a:buSzTx/>
              <a:buFont typeface="Arial" panose="020B0604020202020204" pitchFamily="34" charset="0"/>
              <a:buChar char="•"/>
              <a:tabLst/>
            </a:pPr>
            <a:r>
              <a:rPr lang="ar-EG" sz="1050" dirty="0">
                <a:solidFill>
                  <a:schemeClr val="bg1"/>
                </a:solidFill>
              </a:rPr>
              <a:t>المواقع الإلكترونية الرسمية (وزارات الصحة، آليات العمل)</a:t>
            </a:r>
            <a:endParaRPr kumimoji="0" lang="en-US" sz="105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Content Placeholder 2"/>
          <p:cNvSpPr txBox="1">
            <a:spLocks noGrp="1"/>
          </p:cNvSpPr>
          <p:nvPr>
            <p:ph type="body" idx="1"/>
          </p:nvPr>
        </p:nvSpPr>
        <p:spPr>
          <a:xfrm>
            <a:off x="4273548" y="1639330"/>
            <a:ext cx="7529515" cy="3579341"/>
          </a:xfrm>
          <a:prstGeom prst="rect">
            <a:avLst/>
          </a:prstGeom>
        </p:spPr>
        <p:txBody>
          <a:bodyPr rtlCol="1">
            <a:normAutofit/>
          </a:bodyPr>
          <a:lstStyle/>
          <a:p>
            <a:pPr rtl="1">
              <a:defRPr>
                <a:solidFill>
                  <a:schemeClr val="accent2"/>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فيما يأتي المبادئ الرئيسية للترصُّد </a:t>
            </a:r>
            <a:r>
              <a:rPr lang="ar-EG" sz="2800" b="1" dirty="0">
                <a:latin typeface="Sakkal Majalla" panose="02000000000000000000" pitchFamily="2" charset="-78"/>
                <a:cs typeface="Sakkal Majalla" panose="02000000000000000000" pitchFamily="2" charset="-78"/>
              </a:rPr>
              <a:t>في </a:t>
            </a:r>
            <a:r>
              <a:rPr lang="ar" sz="2800" b="1" dirty="0">
                <a:latin typeface="Sakkal Majalla" panose="02000000000000000000" pitchFamily="2" charset="-78"/>
                <a:cs typeface="Sakkal Majalla" panose="02000000000000000000" pitchFamily="2" charset="-78"/>
              </a:rPr>
              <a:t>أثناء حالات الطوارئ:</a:t>
            </a:r>
          </a:p>
          <a:p>
            <a:pPr rtl="1"/>
            <a:endParaRPr dirty="0">
              <a:latin typeface="Sakkal Majalla" panose="02000000000000000000" pitchFamily="2" charset="-78"/>
              <a:cs typeface="Sakkal Majalla" panose="02000000000000000000" pitchFamily="2" charset="-78"/>
            </a:endParaRPr>
          </a:p>
          <a:p>
            <a:pPr marL="241300" indent="-241300" rtl="1">
              <a:buClr>
                <a:srgbClr val="C00000"/>
              </a:buClr>
              <a:buSzPct val="100000"/>
              <a:buChar char="•"/>
            </a:pPr>
            <a:r>
              <a:rPr dirty="0" err="1">
                <a:latin typeface="Sakkal Majalla" panose="02000000000000000000" pitchFamily="2" charset="-78"/>
                <a:cs typeface="Sakkal Majalla" panose="02000000000000000000" pitchFamily="2" charset="-78"/>
              </a:rPr>
              <a:t>إنشاء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ممكن</a:t>
            </a:r>
            <a:r>
              <a:rPr dirty="0">
                <a:latin typeface="Sakkal Majalla" panose="02000000000000000000" pitchFamily="2" charset="-78"/>
                <a:cs typeface="Sakkal Majalla" panose="02000000000000000000" pitchFamily="2" charset="-78"/>
              </a:rPr>
              <a:t>.</a:t>
            </a:r>
          </a:p>
          <a:p>
            <a:pPr marL="241300" indent="-241300" rtl="1">
              <a:buClr>
                <a:srgbClr val="C00000"/>
              </a:buClr>
              <a:buSzPct val="100000"/>
              <a:buChar char="•"/>
            </a:pPr>
            <a:endParaRPr dirty="0">
              <a:latin typeface="Sakkal Majalla" panose="02000000000000000000" pitchFamily="2" charset="-78"/>
              <a:cs typeface="Sakkal Majalla" panose="02000000000000000000" pitchFamily="2" charset="-78"/>
            </a:endParaRPr>
          </a:p>
          <a:p>
            <a:pPr marL="241300" indent="-241300" rtl="1">
              <a:buClr>
                <a:srgbClr val="C00000"/>
              </a:buClr>
              <a:buSzPct val="100000"/>
              <a:buChar char="•"/>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المتغيرات</a:t>
            </a:r>
            <a:r>
              <a:rPr dirty="0">
                <a:latin typeface="Sakkal Majalla" panose="02000000000000000000" pitchFamily="2" charset="-78"/>
                <a:cs typeface="Sakkal Majalla" panose="02000000000000000000" pitchFamily="2" charset="-78"/>
              </a:rPr>
              <a:t>.</a:t>
            </a:r>
          </a:p>
          <a:p>
            <a:pPr marL="241300" indent="-241300" rtl="1">
              <a:buClr>
                <a:srgbClr val="C00000"/>
              </a:buClr>
              <a:buSzPct val="100000"/>
              <a:buChar char="•"/>
            </a:pPr>
            <a:endParaRPr dirty="0">
              <a:latin typeface="Sakkal Majalla" panose="02000000000000000000" pitchFamily="2" charset="-78"/>
              <a:cs typeface="Sakkal Majalla" panose="02000000000000000000" pitchFamily="2" charset="-78"/>
            </a:endParaRPr>
          </a:p>
          <a:p>
            <a:pPr marL="241300" indent="-241300" rtl="1">
              <a:buClr>
                <a:srgbClr val="C00000"/>
              </a:buClr>
              <a:buSzPct val="100000"/>
              <a:buChar char="•"/>
            </a:pPr>
            <a:r>
              <a:rPr dirty="0" err="1">
                <a:latin typeface="Sakkal Majalla" panose="02000000000000000000" pitchFamily="2" charset="-78"/>
                <a:cs typeface="Sakkal Majalla" panose="02000000000000000000" pitchFamily="2" charset="-78"/>
              </a:rPr>
              <a:t>البساطة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والمرونة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والمقبولية</a:t>
            </a:r>
            <a:r>
              <a:rPr dirty="0">
                <a:latin typeface="Sakkal Majalla" panose="02000000000000000000" pitchFamily="2" charset="-78"/>
                <a:cs typeface="Sakkal Majalla" panose="02000000000000000000" pitchFamily="2" charset="-78"/>
              </a:rPr>
              <a:t>.</a:t>
            </a:r>
          </a:p>
          <a:p>
            <a:pPr marL="241300" indent="-241300" rtl="1">
              <a:buClr>
                <a:srgbClr val="C00000"/>
              </a:buClr>
              <a:buSzPct val="100000"/>
              <a:buChar char="•"/>
            </a:pPr>
            <a:endParaRPr dirty="0">
              <a:latin typeface="Sakkal Majalla" panose="02000000000000000000" pitchFamily="2" charset="-78"/>
              <a:cs typeface="Sakkal Majalla" panose="02000000000000000000" pitchFamily="2" charset="-78"/>
            </a:endParaRPr>
          </a:p>
          <a:p>
            <a:pPr marL="241300" indent="-241300" rtl="1">
              <a:buClr>
                <a:srgbClr val="C00000"/>
              </a:buClr>
              <a:buSzPct val="100000"/>
              <a:buChar char="•"/>
            </a:pPr>
            <a:r>
              <a:rPr dirty="0" err="1">
                <a:latin typeface="Sakkal Majalla" panose="02000000000000000000" pitchFamily="2" charset="-78"/>
                <a:cs typeface="Sakkal Majalla" panose="02000000000000000000" pitchFamily="2" charset="-78"/>
              </a:rPr>
              <a:t>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r>
              <a:rPr dirty="0">
                <a:latin typeface="Sakkal Majalla" panose="02000000000000000000" pitchFamily="2" charset="-78"/>
                <a:cs typeface="Sakkal Majalla" panose="02000000000000000000" pitchFamily="2" charset="-78"/>
              </a:rPr>
              <a:t>.</a:t>
            </a:r>
          </a:p>
        </p:txBody>
      </p:sp>
      <p:sp>
        <p:nvSpPr>
          <p:cNvPr id="384" name="Title 1"/>
          <p:cNvSpPr txBox="1">
            <a:spLocks noGrp="1"/>
          </p:cNvSpPr>
          <p:nvPr>
            <p:ph type="title" idx="4294967295"/>
          </p:nvPr>
        </p:nvSpPr>
        <p:spPr>
          <a:xfrm>
            <a:off x="61325" y="-1309"/>
            <a:ext cx="3473671" cy="171718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المبادئ الرئيسية للترصُّد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حالات الطوارئ</a:t>
            </a:r>
          </a:p>
        </p:txBody>
      </p:sp>
      <p:sp>
        <p:nvSpPr>
          <p:cNvPr id="385" name="ZoneTexte 3"/>
          <p:cNvSpPr txBox="1"/>
          <p:nvPr/>
        </p:nvSpPr>
        <p:spPr>
          <a:xfrm>
            <a:off x="4273550" y="5142122"/>
            <a:ext cx="7529511" cy="461665"/>
          </a:xfrm>
          <a:prstGeom prst="rect">
            <a:avLst/>
          </a:prstGeom>
          <a:solidFill>
            <a:schemeClr val="accent2"/>
          </a:solidFill>
          <a:ln w="12700">
            <a:miter lim="400000"/>
          </a:ln>
          <a:effectLst>
            <a:outerShdw blurRad="63500" dist="19050" dir="5400000" rotWithShape="0">
              <a:srgbClr val="000000">
                <a:alpha val="63000"/>
              </a:srgbClr>
            </a:outerShdw>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تذكَّر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المفيدة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اتخاذ</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إجراءات</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بناءً</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عليها</a:t>
            </a:r>
            <a:r>
              <a:rPr b="1"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a:t>
            </a:r>
          </a:p>
        </p:txBody>
      </p:sp>
      <p:sp>
        <p:nvSpPr>
          <p:cNvPr id="3" name="Rounded Rectangle 9">
            <a:extLst>
              <a:ext uri="{FF2B5EF4-FFF2-40B4-BE49-F238E27FC236}">
                <a16:creationId xmlns:a16="http://schemas.microsoft.com/office/drawing/2014/main" id="{D6C64F89-31E4-68E6-221D-7E480CB1B240}"/>
              </a:ext>
            </a:extLst>
          </p:cNvPr>
          <p:cNvSpPr/>
          <p:nvPr/>
        </p:nvSpPr>
        <p:spPr>
          <a:xfrm flipV="1">
            <a:off x="388937" y="1590079"/>
            <a:ext cx="2938224" cy="128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3" name="Public Health 101 Surveillance IconPicture 8" descr="Public Health 101 Surveillance IconPicture 8"/>
          <p:cNvPicPr>
            <a:picLocks noChangeAspect="1"/>
          </p:cNvPicPr>
          <p:nvPr/>
        </p:nvPicPr>
        <p:blipFill>
          <a:blip r:embed="rId3"/>
          <a:stretch>
            <a:fillRect/>
          </a:stretch>
        </p:blipFill>
        <p:spPr>
          <a:xfrm>
            <a:off x="6477746" y="2268341"/>
            <a:ext cx="2971054" cy="2589864"/>
          </a:xfrm>
          <a:prstGeom prst="rect">
            <a:avLst/>
          </a:prstGeom>
          <a:ln w="12700">
            <a:miter lim="400000"/>
          </a:ln>
        </p:spPr>
      </p:pic>
      <p:sp>
        <p:nvSpPr>
          <p:cNvPr id="2" name="Rounded Rectangle 5">
            <a:extLst>
              <a:ext uri="{FF2B5EF4-FFF2-40B4-BE49-F238E27FC236}">
                <a16:creationId xmlns:a16="http://schemas.microsoft.com/office/drawing/2014/main" id="{59711219-793D-C5A0-A663-922E8737C456}"/>
              </a:ext>
            </a:extLst>
          </p:cNvPr>
          <p:cNvSpPr/>
          <p:nvPr/>
        </p:nvSpPr>
        <p:spPr>
          <a:xfrm rot="10800000" flipH="1">
            <a:off x="273952" y="1531834"/>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3" name="Title 1">
            <a:extLst>
              <a:ext uri="{FF2B5EF4-FFF2-40B4-BE49-F238E27FC236}">
                <a16:creationId xmlns:a16="http://schemas.microsoft.com/office/drawing/2014/main" id="{6D9E8E7E-41EE-4553-483A-023449547E26}"/>
              </a:ext>
            </a:extLst>
          </p:cNvPr>
          <p:cNvSpPr txBox="1">
            <a:spLocks/>
          </p:cNvSpPr>
          <p:nvPr/>
        </p:nvSpPr>
        <p:spPr>
          <a:xfrm>
            <a:off x="90022" y="0"/>
            <a:ext cx="2946182" cy="16187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2. عملية ترصُّد الصحة العامة </a:t>
            </a:r>
            <a:br>
              <a:rPr lang="en-US"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وتدفق المعلومات</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soportba foglalás 2">
            <a:extLst>
              <a:ext uri="{FF2B5EF4-FFF2-40B4-BE49-F238E27FC236}">
                <a16:creationId xmlns:a16="http://schemas.microsoft.com/office/drawing/2014/main" id="{0A2917D3-5BE7-AAE0-4A38-46BBA6BEFB9E}"/>
              </a:ext>
            </a:extLst>
          </p:cNvPr>
          <p:cNvGrpSpPr/>
          <p:nvPr/>
        </p:nvGrpSpPr>
        <p:grpSpPr>
          <a:xfrm>
            <a:off x="4037165" y="1778399"/>
            <a:ext cx="3366840" cy="3301202"/>
            <a:chOff x="4037165" y="2282623"/>
            <a:chExt cx="3366840" cy="3301202"/>
          </a:xfrm>
        </p:grpSpPr>
        <p:pic>
          <p:nvPicPr>
            <p:cNvPr id="399" name="Picture 2" descr="Picture 2"/>
            <p:cNvPicPr>
              <a:picLocks noChangeAspect="1"/>
            </p:cNvPicPr>
            <p:nvPr/>
          </p:nvPicPr>
          <p:blipFill>
            <a:blip r:embed="rId3"/>
            <a:stretch>
              <a:fillRect/>
            </a:stretch>
          </p:blipFill>
          <p:spPr>
            <a:xfrm>
              <a:off x="5387587" y="3383949"/>
              <a:ext cx="657226" cy="1098551"/>
            </a:xfrm>
            <a:prstGeom prst="rect">
              <a:avLst/>
            </a:prstGeom>
            <a:ln w="12700">
              <a:miter lim="400000"/>
            </a:ln>
          </p:spPr>
        </p:pic>
        <p:grpSp>
          <p:nvGrpSpPr>
            <p:cNvPr id="404" name="Group 4"/>
            <p:cNvGrpSpPr/>
            <p:nvPr/>
          </p:nvGrpSpPr>
          <p:grpSpPr>
            <a:xfrm>
              <a:off x="4037165" y="2282623"/>
              <a:ext cx="3366840" cy="3301202"/>
              <a:chOff x="0" y="0"/>
              <a:chExt cx="3366838" cy="3301201"/>
            </a:xfrm>
          </p:grpSpPr>
          <p:sp>
            <p:nvSpPr>
              <p:cNvPr id="400" name="Freeform 5"/>
              <p:cNvSpPr/>
              <p:nvPr/>
            </p:nvSpPr>
            <p:spPr>
              <a:xfrm rot="20951320">
                <a:off x="216475" y="1529141"/>
                <a:ext cx="1203303" cy="1674063"/>
              </a:xfrm>
              <a:custGeom>
                <a:avLst/>
                <a:gdLst/>
                <a:ahLst/>
                <a:cxnLst>
                  <a:cxn ang="0">
                    <a:pos x="wd2" y="hd2"/>
                  </a:cxn>
                  <a:cxn ang="5400000">
                    <a:pos x="wd2" y="hd2"/>
                  </a:cxn>
                  <a:cxn ang="10800000">
                    <a:pos x="wd2" y="hd2"/>
                  </a:cxn>
                  <a:cxn ang="16200000">
                    <a:pos x="wd2" y="hd2"/>
                  </a:cxn>
                </a:cxnLst>
                <a:rect l="0" t="0" r="r" b="b"/>
                <a:pathLst>
                  <a:path w="21600" h="21600" extrusionOk="0">
                    <a:moveTo>
                      <a:pt x="19534" y="21514"/>
                    </a:moveTo>
                    <a:lnTo>
                      <a:pt x="19993" y="21600"/>
                    </a:lnTo>
                    <a:lnTo>
                      <a:pt x="21600" y="18727"/>
                    </a:lnTo>
                    <a:lnTo>
                      <a:pt x="21162" y="18607"/>
                    </a:lnTo>
                    <a:lnTo>
                      <a:pt x="20452" y="18436"/>
                    </a:lnTo>
                    <a:lnTo>
                      <a:pt x="19993" y="18316"/>
                    </a:lnTo>
                    <a:lnTo>
                      <a:pt x="19597" y="18214"/>
                    </a:lnTo>
                    <a:lnTo>
                      <a:pt x="19200" y="18094"/>
                    </a:lnTo>
                    <a:lnTo>
                      <a:pt x="18866" y="17974"/>
                    </a:lnTo>
                    <a:lnTo>
                      <a:pt x="18449" y="17855"/>
                    </a:lnTo>
                    <a:lnTo>
                      <a:pt x="18094" y="17735"/>
                    </a:lnTo>
                    <a:lnTo>
                      <a:pt x="17697" y="17581"/>
                    </a:lnTo>
                    <a:lnTo>
                      <a:pt x="17322" y="17461"/>
                    </a:lnTo>
                    <a:lnTo>
                      <a:pt x="16946" y="17290"/>
                    </a:lnTo>
                    <a:lnTo>
                      <a:pt x="16591" y="17136"/>
                    </a:lnTo>
                    <a:lnTo>
                      <a:pt x="16299" y="17000"/>
                    </a:lnTo>
                    <a:lnTo>
                      <a:pt x="16028" y="16880"/>
                    </a:lnTo>
                    <a:lnTo>
                      <a:pt x="15673" y="16726"/>
                    </a:lnTo>
                    <a:lnTo>
                      <a:pt x="15360" y="16555"/>
                    </a:lnTo>
                    <a:lnTo>
                      <a:pt x="15005" y="16384"/>
                    </a:lnTo>
                    <a:lnTo>
                      <a:pt x="14692" y="16213"/>
                    </a:lnTo>
                    <a:lnTo>
                      <a:pt x="14442" y="16110"/>
                    </a:lnTo>
                    <a:lnTo>
                      <a:pt x="14170" y="15956"/>
                    </a:lnTo>
                    <a:lnTo>
                      <a:pt x="13795" y="15751"/>
                    </a:lnTo>
                    <a:lnTo>
                      <a:pt x="13461" y="15529"/>
                    </a:lnTo>
                    <a:lnTo>
                      <a:pt x="13002" y="15272"/>
                    </a:lnTo>
                    <a:lnTo>
                      <a:pt x="12605" y="14999"/>
                    </a:lnTo>
                    <a:lnTo>
                      <a:pt x="12167" y="14725"/>
                    </a:lnTo>
                    <a:lnTo>
                      <a:pt x="11770" y="14434"/>
                    </a:lnTo>
                    <a:lnTo>
                      <a:pt x="11353" y="14109"/>
                    </a:lnTo>
                    <a:lnTo>
                      <a:pt x="10727" y="13562"/>
                    </a:lnTo>
                    <a:lnTo>
                      <a:pt x="10372" y="13237"/>
                    </a:lnTo>
                    <a:lnTo>
                      <a:pt x="9997" y="12895"/>
                    </a:lnTo>
                    <a:lnTo>
                      <a:pt x="9621" y="12519"/>
                    </a:lnTo>
                    <a:lnTo>
                      <a:pt x="9308" y="12177"/>
                    </a:lnTo>
                    <a:lnTo>
                      <a:pt x="8953" y="11783"/>
                    </a:lnTo>
                    <a:lnTo>
                      <a:pt x="8598" y="11373"/>
                    </a:lnTo>
                    <a:lnTo>
                      <a:pt x="8327" y="10980"/>
                    </a:lnTo>
                    <a:lnTo>
                      <a:pt x="8056" y="10603"/>
                    </a:lnTo>
                    <a:lnTo>
                      <a:pt x="7826" y="10244"/>
                    </a:lnTo>
                    <a:lnTo>
                      <a:pt x="7617" y="9919"/>
                    </a:lnTo>
                    <a:lnTo>
                      <a:pt x="7367" y="9526"/>
                    </a:lnTo>
                    <a:lnTo>
                      <a:pt x="6991" y="8773"/>
                    </a:lnTo>
                    <a:lnTo>
                      <a:pt x="6803" y="8363"/>
                    </a:lnTo>
                    <a:lnTo>
                      <a:pt x="6637" y="8004"/>
                    </a:lnTo>
                    <a:lnTo>
                      <a:pt x="6490" y="7576"/>
                    </a:lnTo>
                    <a:lnTo>
                      <a:pt x="6323" y="7149"/>
                    </a:lnTo>
                    <a:lnTo>
                      <a:pt x="6177" y="6704"/>
                    </a:lnTo>
                    <a:lnTo>
                      <a:pt x="6073" y="6259"/>
                    </a:lnTo>
                    <a:lnTo>
                      <a:pt x="5969" y="5798"/>
                    </a:lnTo>
                    <a:lnTo>
                      <a:pt x="5927" y="5387"/>
                    </a:lnTo>
                    <a:lnTo>
                      <a:pt x="5864" y="4943"/>
                    </a:lnTo>
                    <a:lnTo>
                      <a:pt x="5843" y="4447"/>
                    </a:lnTo>
                    <a:lnTo>
                      <a:pt x="5843" y="3523"/>
                    </a:lnTo>
                    <a:lnTo>
                      <a:pt x="7367" y="3523"/>
                    </a:lnTo>
                    <a:lnTo>
                      <a:pt x="3819" y="0"/>
                    </a:lnTo>
                    <a:lnTo>
                      <a:pt x="0" y="3523"/>
                    </a:lnTo>
                    <a:lnTo>
                      <a:pt x="1440" y="3523"/>
                    </a:lnTo>
                    <a:lnTo>
                      <a:pt x="1440" y="4087"/>
                    </a:lnTo>
                    <a:lnTo>
                      <a:pt x="1461" y="4600"/>
                    </a:lnTo>
                    <a:lnTo>
                      <a:pt x="1523" y="5114"/>
                    </a:lnTo>
                    <a:lnTo>
                      <a:pt x="1565" y="5592"/>
                    </a:lnTo>
                    <a:lnTo>
                      <a:pt x="1628" y="6037"/>
                    </a:lnTo>
                    <a:lnTo>
                      <a:pt x="1711" y="6465"/>
                    </a:lnTo>
                    <a:lnTo>
                      <a:pt x="1816" y="6926"/>
                    </a:lnTo>
                    <a:lnTo>
                      <a:pt x="1920" y="7354"/>
                    </a:lnTo>
                    <a:lnTo>
                      <a:pt x="2024" y="7747"/>
                    </a:lnTo>
                    <a:lnTo>
                      <a:pt x="2170" y="8175"/>
                    </a:lnTo>
                    <a:lnTo>
                      <a:pt x="2358" y="8705"/>
                    </a:lnTo>
                    <a:lnTo>
                      <a:pt x="2504" y="9133"/>
                    </a:lnTo>
                    <a:lnTo>
                      <a:pt x="2692" y="9543"/>
                    </a:lnTo>
                    <a:lnTo>
                      <a:pt x="2880" y="9936"/>
                    </a:lnTo>
                    <a:lnTo>
                      <a:pt x="3130" y="10398"/>
                    </a:lnTo>
                    <a:lnTo>
                      <a:pt x="3360" y="10826"/>
                    </a:lnTo>
                    <a:lnTo>
                      <a:pt x="3861" y="11612"/>
                    </a:lnTo>
                    <a:lnTo>
                      <a:pt x="4174" y="12057"/>
                    </a:lnTo>
                    <a:lnTo>
                      <a:pt x="4466" y="12485"/>
                    </a:lnTo>
                    <a:lnTo>
                      <a:pt x="4758" y="12878"/>
                    </a:lnTo>
                    <a:lnTo>
                      <a:pt x="5050" y="13237"/>
                    </a:lnTo>
                    <a:lnTo>
                      <a:pt x="5677" y="13955"/>
                    </a:lnTo>
                    <a:lnTo>
                      <a:pt x="5990" y="14297"/>
                    </a:lnTo>
                    <a:lnTo>
                      <a:pt x="6365" y="14691"/>
                    </a:lnTo>
                    <a:lnTo>
                      <a:pt x="6741" y="15067"/>
                    </a:lnTo>
                    <a:lnTo>
                      <a:pt x="7158" y="15392"/>
                    </a:lnTo>
                    <a:lnTo>
                      <a:pt x="7555" y="15734"/>
                    </a:lnTo>
                    <a:lnTo>
                      <a:pt x="7930" y="16059"/>
                    </a:lnTo>
                    <a:lnTo>
                      <a:pt x="8306" y="16350"/>
                    </a:lnTo>
                    <a:lnTo>
                      <a:pt x="8661" y="16606"/>
                    </a:lnTo>
                    <a:lnTo>
                      <a:pt x="9120" y="16948"/>
                    </a:lnTo>
                    <a:lnTo>
                      <a:pt x="9600" y="17256"/>
                    </a:lnTo>
                    <a:lnTo>
                      <a:pt x="9976" y="17513"/>
                    </a:lnTo>
                    <a:lnTo>
                      <a:pt x="10414" y="17786"/>
                    </a:lnTo>
                    <a:lnTo>
                      <a:pt x="10873" y="18060"/>
                    </a:lnTo>
                    <a:lnTo>
                      <a:pt x="11353" y="18333"/>
                    </a:lnTo>
                    <a:lnTo>
                      <a:pt x="12292" y="18847"/>
                    </a:lnTo>
                    <a:lnTo>
                      <a:pt x="12814" y="19120"/>
                    </a:lnTo>
                    <a:lnTo>
                      <a:pt x="13231" y="19325"/>
                    </a:lnTo>
                    <a:lnTo>
                      <a:pt x="13670" y="19531"/>
                    </a:lnTo>
                    <a:lnTo>
                      <a:pt x="13983" y="19667"/>
                    </a:lnTo>
                    <a:lnTo>
                      <a:pt x="14254" y="19821"/>
                    </a:lnTo>
                    <a:lnTo>
                      <a:pt x="14504" y="19924"/>
                    </a:lnTo>
                    <a:lnTo>
                      <a:pt x="14734" y="20010"/>
                    </a:lnTo>
                    <a:lnTo>
                      <a:pt x="15005" y="20112"/>
                    </a:lnTo>
                    <a:lnTo>
                      <a:pt x="15339" y="20215"/>
                    </a:lnTo>
                    <a:lnTo>
                      <a:pt x="15652" y="20317"/>
                    </a:lnTo>
                    <a:lnTo>
                      <a:pt x="15944" y="20437"/>
                    </a:lnTo>
                    <a:lnTo>
                      <a:pt x="16195" y="20523"/>
                    </a:lnTo>
                    <a:lnTo>
                      <a:pt x="16487" y="20642"/>
                    </a:lnTo>
                    <a:lnTo>
                      <a:pt x="16800" y="20745"/>
                    </a:lnTo>
                    <a:lnTo>
                      <a:pt x="17134" y="20848"/>
                    </a:lnTo>
                    <a:lnTo>
                      <a:pt x="17468" y="20984"/>
                    </a:lnTo>
                    <a:lnTo>
                      <a:pt x="17781" y="21053"/>
                    </a:lnTo>
                    <a:lnTo>
                      <a:pt x="18031" y="21138"/>
                    </a:lnTo>
                    <a:lnTo>
                      <a:pt x="18365" y="21224"/>
                    </a:lnTo>
                    <a:lnTo>
                      <a:pt x="18678" y="21309"/>
                    </a:lnTo>
                    <a:lnTo>
                      <a:pt x="19012" y="21395"/>
                    </a:lnTo>
                    <a:lnTo>
                      <a:pt x="19242" y="21446"/>
                    </a:lnTo>
                    <a:lnTo>
                      <a:pt x="19534" y="21514"/>
                    </a:lnTo>
                    <a:close/>
                  </a:path>
                </a:pathLst>
              </a:custGeom>
              <a:solidFill>
                <a:srgbClr val="FF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01" name="Freeform 6"/>
              <p:cNvSpPr/>
              <p:nvPr/>
            </p:nvSpPr>
            <p:spPr>
              <a:xfrm rot="20951320">
                <a:off x="1935146" y="98227"/>
                <a:ext cx="1205628" cy="1672738"/>
              </a:xfrm>
              <a:custGeom>
                <a:avLst/>
                <a:gdLst/>
                <a:ahLst/>
                <a:cxnLst>
                  <a:cxn ang="0">
                    <a:pos x="wd2" y="hd2"/>
                  </a:cxn>
                  <a:cxn ang="5400000">
                    <a:pos x="wd2" y="hd2"/>
                  </a:cxn>
                  <a:cxn ang="10800000">
                    <a:pos x="wd2" y="hd2"/>
                  </a:cxn>
                  <a:cxn ang="16200000">
                    <a:pos x="wd2" y="hd2"/>
                  </a:cxn>
                </a:cxnLst>
                <a:rect l="0" t="0" r="r" b="b"/>
                <a:pathLst>
                  <a:path w="21600" h="21600" extrusionOk="0">
                    <a:moveTo>
                      <a:pt x="2062" y="68"/>
                    </a:moveTo>
                    <a:lnTo>
                      <a:pt x="1604" y="0"/>
                    </a:lnTo>
                    <a:lnTo>
                      <a:pt x="0" y="2858"/>
                    </a:lnTo>
                    <a:lnTo>
                      <a:pt x="458" y="2995"/>
                    </a:lnTo>
                    <a:lnTo>
                      <a:pt x="812" y="3064"/>
                    </a:lnTo>
                    <a:lnTo>
                      <a:pt x="1146" y="3166"/>
                    </a:lnTo>
                    <a:lnTo>
                      <a:pt x="1604" y="3269"/>
                    </a:lnTo>
                    <a:lnTo>
                      <a:pt x="2000" y="3389"/>
                    </a:lnTo>
                    <a:lnTo>
                      <a:pt x="2416" y="3492"/>
                    </a:lnTo>
                    <a:lnTo>
                      <a:pt x="2729" y="3611"/>
                    </a:lnTo>
                    <a:lnTo>
                      <a:pt x="3166" y="3748"/>
                    </a:lnTo>
                    <a:lnTo>
                      <a:pt x="3499" y="3851"/>
                    </a:lnTo>
                    <a:lnTo>
                      <a:pt x="3916" y="4005"/>
                    </a:lnTo>
                    <a:lnTo>
                      <a:pt x="4291" y="4125"/>
                    </a:lnTo>
                    <a:lnTo>
                      <a:pt x="4666" y="4296"/>
                    </a:lnTo>
                    <a:lnTo>
                      <a:pt x="4999" y="4450"/>
                    </a:lnTo>
                    <a:lnTo>
                      <a:pt x="5311" y="4587"/>
                    </a:lnTo>
                    <a:lnTo>
                      <a:pt x="5561" y="4707"/>
                    </a:lnTo>
                    <a:lnTo>
                      <a:pt x="5916" y="4861"/>
                    </a:lnTo>
                    <a:lnTo>
                      <a:pt x="6228" y="5032"/>
                    </a:lnTo>
                    <a:lnTo>
                      <a:pt x="6582" y="5203"/>
                    </a:lnTo>
                    <a:lnTo>
                      <a:pt x="6915" y="5374"/>
                    </a:lnTo>
                    <a:lnTo>
                      <a:pt x="7144" y="5477"/>
                    </a:lnTo>
                    <a:lnTo>
                      <a:pt x="7436" y="5631"/>
                    </a:lnTo>
                    <a:lnTo>
                      <a:pt x="7790" y="5836"/>
                    </a:lnTo>
                    <a:lnTo>
                      <a:pt x="8144" y="6059"/>
                    </a:lnTo>
                    <a:lnTo>
                      <a:pt x="8603" y="6333"/>
                    </a:lnTo>
                    <a:lnTo>
                      <a:pt x="8998" y="6590"/>
                    </a:lnTo>
                    <a:lnTo>
                      <a:pt x="9415" y="6863"/>
                    </a:lnTo>
                    <a:lnTo>
                      <a:pt x="9831" y="7154"/>
                    </a:lnTo>
                    <a:lnTo>
                      <a:pt x="10227" y="7480"/>
                    </a:lnTo>
                    <a:lnTo>
                      <a:pt x="10540" y="7753"/>
                    </a:lnTo>
                    <a:lnTo>
                      <a:pt x="10873" y="8044"/>
                    </a:lnTo>
                    <a:lnTo>
                      <a:pt x="11227" y="8352"/>
                    </a:lnTo>
                    <a:lnTo>
                      <a:pt x="11602" y="8712"/>
                    </a:lnTo>
                    <a:lnTo>
                      <a:pt x="11977" y="9088"/>
                    </a:lnTo>
                    <a:lnTo>
                      <a:pt x="12289" y="9414"/>
                    </a:lnTo>
                    <a:lnTo>
                      <a:pt x="12643" y="9807"/>
                    </a:lnTo>
                    <a:lnTo>
                      <a:pt x="12977" y="10218"/>
                    </a:lnTo>
                    <a:lnTo>
                      <a:pt x="13247" y="10612"/>
                    </a:lnTo>
                    <a:lnTo>
                      <a:pt x="13518" y="10988"/>
                    </a:lnTo>
                    <a:lnTo>
                      <a:pt x="13768" y="11348"/>
                    </a:lnTo>
                    <a:lnTo>
                      <a:pt x="13976" y="11690"/>
                    </a:lnTo>
                    <a:lnTo>
                      <a:pt x="14206" y="12084"/>
                    </a:lnTo>
                    <a:lnTo>
                      <a:pt x="14393" y="12460"/>
                    </a:lnTo>
                    <a:lnTo>
                      <a:pt x="14581" y="12820"/>
                    </a:lnTo>
                    <a:lnTo>
                      <a:pt x="14768" y="13248"/>
                    </a:lnTo>
                    <a:lnTo>
                      <a:pt x="14935" y="13590"/>
                    </a:lnTo>
                    <a:lnTo>
                      <a:pt x="15101" y="14035"/>
                    </a:lnTo>
                    <a:lnTo>
                      <a:pt x="15268" y="14463"/>
                    </a:lnTo>
                    <a:lnTo>
                      <a:pt x="15393" y="14891"/>
                    </a:lnTo>
                    <a:lnTo>
                      <a:pt x="15497" y="15336"/>
                    </a:lnTo>
                    <a:lnTo>
                      <a:pt x="15601" y="15815"/>
                    </a:lnTo>
                    <a:lnTo>
                      <a:pt x="15664" y="16226"/>
                    </a:lnTo>
                    <a:lnTo>
                      <a:pt x="15705" y="16654"/>
                    </a:lnTo>
                    <a:lnTo>
                      <a:pt x="15747" y="17150"/>
                    </a:lnTo>
                    <a:lnTo>
                      <a:pt x="15747" y="18074"/>
                    </a:lnTo>
                    <a:lnTo>
                      <a:pt x="14206" y="18074"/>
                    </a:lnTo>
                    <a:lnTo>
                      <a:pt x="17747" y="21600"/>
                    </a:lnTo>
                    <a:lnTo>
                      <a:pt x="21600" y="18074"/>
                    </a:lnTo>
                    <a:lnTo>
                      <a:pt x="20121" y="18074"/>
                    </a:lnTo>
                    <a:lnTo>
                      <a:pt x="20121" y="17509"/>
                    </a:lnTo>
                    <a:lnTo>
                      <a:pt x="20100" y="17013"/>
                    </a:lnTo>
                    <a:lnTo>
                      <a:pt x="20059" y="16482"/>
                    </a:lnTo>
                    <a:lnTo>
                      <a:pt x="19934" y="15558"/>
                    </a:lnTo>
                    <a:lnTo>
                      <a:pt x="19871" y="15130"/>
                    </a:lnTo>
                    <a:lnTo>
                      <a:pt x="19746" y="14668"/>
                    </a:lnTo>
                    <a:lnTo>
                      <a:pt x="19642" y="14257"/>
                    </a:lnTo>
                    <a:lnTo>
                      <a:pt x="19538" y="13864"/>
                    </a:lnTo>
                    <a:lnTo>
                      <a:pt x="19413" y="13436"/>
                    </a:lnTo>
                    <a:lnTo>
                      <a:pt x="19225" y="12888"/>
                    </a:lnTo>
                    <a:lnTo>
                      <a:pt x="19059" y="12477"/>
                    </a:lnTo>
                    <a:lnTo>
                      <a:pt x="18871" y="12067"/>
                    </a:lnTo>
                    <a:lnTo>
                      <a:pt x="18684" y="11673"/>
                    </a:lnTo>
                    <a:lnTo>
                      <a:pt x="18455" y="11194"/>
                    </a:lnTo>
                    <a:lnTo>
                      <a:pt x="18205" y="10766"/>
                    </a:lnTo>
                    <a:lnTo>
                      <a:pt x="17955" y="10372"/>
                    </a:lnTo>
                    <a:lnTo>
                      <a:pt x="17726" y="9978"/>
                    </a:lnTo>
                    <a:lnTo>
                      <a:pt x="17392" y="9533"/>
                    </a:lnTo>
                    <a:lnTo>
                      <a:pt x="17101" y="9123"/>
                    </a:lnTo>
                    <a:lnTo>
                      <a:pt x="16830" y="8729"/>
                    </a:lnTo>
                    <a:lnTo>
                      <a:pt x="16518" y="8352"/>
                    </a:lnTo>
                    <a:lnTo>
                      <a:pt x="16226" y="8010"/>
                    </a:lnTo>
                    <a:lnTo>
                      <a:pt x="15893" y="7634"/>
                    </a:lnTo>
                    <a:lnTo>
                      <a:pt x="15580" y="7308"/>
                    </a:lnTo>
                    <a:lnTo>
                      <a:pt x="15205" y="6915"/>
                    </a:lnTo>
                    <a:lnTo>
                      <a:pt x="14830" y="6538"/>
                    </a:lnTo>
                    <a:lnTo>
                      <a:pt x="14435" y="6196"/>
                    </a:lnTo>
                    <a:lnTo>
                      <a:pt x="13268" y="5237"/>
                    </a:lnTo>
                    <a:lnTo>
                      <a:pt x="12935" y="4981"/>
                    </a:lnTo>
                    <a:lnTo>
                      <a:pt x="12477" y="4638"/>
                    </a:lnTo>
                    <a:lnTo>
                      <a:pt x="11998" y="4347"/>
                    </a:lnTo>
                    <a:lnTo>
                      <a:pt x="11623" y="4074"/>
                    </a:lnTo>
                    <a:lnTo>
                      <a:pt x="10706" y="3526"/>
                    </a:lnTo>
                    <a:lnTo>
                      <a:pt x="10227" y="3252"/>
                    </a:lnTo>
                    <a:lnTo>
                      <a:pt x="9748" y="2995"/>
                    </a:lnTo>
                    <a:lnTo>
                      <a:pt x="9290" y="2739"/>
                    </a:lnTo>
                    <a:lnTo>
                      <a:pt x="8790" y="2465"/>
                    </a:lnTo>
                    <a:lnTo>
                      <a:pt x="7915" y="2054"/>
                    </a:lnTo>
                    <a:lnTo>
                      <a:pt x="7603" y="1917"/>
                    </a:lnTo>
                    <a:lnTo>
                      <a:pt x="7332" y="1780"/>
                    </a:lnTo>
                    <a:lnTo>
                      <a:pt x="7103" y="1660"/>
                    </a:lnTo>
                    <a:lnTo>
                      <a:pt x="6853" y="1592"/>
                    </a:lnTo>
                    <a:lnTo>
                      <a:pt x="6582" y="1489"/>
                    </a:lnTo>
                    <a:lnTo>
                      <a:pt x="6270" y="1386"/>
                    </a:lnTo>
                    <a:lnTo>
                      <a:pt x="5936" y="1267"/>
                    </a:lnTo>
                    <a:lnTo>
                      <a:pt x="5645" y="1147"/>
                    </a:lnTo>
                    <a:lnTo>
                      <a:pt x="5416" y="1061"/>
                    </a:lnTo>
                    <a:lnTo>
                      <a:pt x="5124" y="941"/>
                    </a:lnTo>
                    <a:lnTo>
                      <a:pt x="4791" y="839"/>
                    </a:lnTo>
                    <a:lnTo>
                      <a:pt x="4478" y="736"/>
                    </a:lnTo>
                    <a:lnTo>
                      <a:pt x="4124" y="616"/>
                    </a:lnTo>
                    <a:lnTo>
                      <a:pt x="3833" y="531"/>
                    </a:lnTo>
                    <a:lnTo>
                      <a:pt x="3562" y="445"/>
                    </a:lnTo>
                    <a:lnTo>
                      <a:pt x="3249" y="359"/>
                    </a:lnTo>
                    <a:lnTo>
                      <a:pt x="2916" y="274"/>
                    </a:lnTo>
                    <a:lnTo>
                      <a:pt x="2604" y="205"/>
                    </a:lnTo>
                    <a:lnTo>
                      <a:pt x="2354" y="137"/>
                    </a:lnTo>
                    <a:lnTo>
                      <a:pt x="2062" y="68"/>
                    </a:lnTo>
                    <a:close/>
                  </a:path>
                </a:pathLst>
              </a:custGeom>
              <a:solidFill>
                <a:srgbClr val="0000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02" name="Freeform 7"/>
              <p:cNvSpPr/>
              <p:nvPr/>
            </p:nvSpPr>
            <p:spPr>
              <a:xfrm rot="20951320">
                <a:off x="92166" y="262970"/>
                <a:ext cx="1717176" cy="1145202"/>
              </a:xfrm>
              <a:custGeom>
                <a:avLst/>
                <a:gdLst/>
                <a:ahLst/>
                <a:cxnLst>
                  <a:cxn ang="0">
                    <a:pos x="wd2" y="hd2"/>
                  </a:cxn>
                  <a:cxn ang="5400000">
                    <a:pos x="wd2" y="hd2"/>
                  </a:cxn>
                  <a:cxn ang="10800000">
                    <a:pos x="wd2" y="hd2"/>
                  </a:cxn>
                  <a:cxn ang="16200000">
                    <a:pos x="wd2" y="hd2"/>
                  </a:cxn>
                </a:cxnLst>
                <a:rect l="0" t="0" r="r" b="b"/>
                <a:pathLst>
                  <a:path w="21600" h="21600" extrusionOk="0">
                    <a:moveTo>
                      <a:pt x="0" y="19950"/>
                    </a:moveTo>
                    <a:lnTo>
                      <a:pt x="2939" y="21600"/>
                    </a:lnTo>
                    <a:lnTo>
                      <a:pt x="3013" y="21250"/>
                    </a:lnTo>
                    <a:lnTo>
                      <a:pt x="3100" y="20875"/>
                    </a:lnTo>
                    <a:lnTo>
                      <a:pt x="3217" y="20425"/>
                    </a:lnTo>
                    <a:lnTo>
                      <a:pt x="3334" y="20000"/>
                    </a:lnTo>
                    <a:lnTo>
                      <a:pt x="3451" y="19600"/>
                    </a:lnTo>
                    <a:lnTo>
                      <a:pt x="3554" y="19275"/>
                    </a:lnTo>
                    <a:lnTo>
                      <a:pt x="3685" y="18825"/>
                    </a:lnTo>
                    <a:lnTo>
                      <a:pt x="3802" y="18475"/>
                    </a:lnTo>
                    <a:lnTo>
                      <a:pt x="3949" y="18075"/>
                    </a:lnTo>
                    <a:lnTo>
                      <a:pt x="4080" y="17675"/>
                    </a:lnTo>
                    <a:lnTo>
                      <a:pt x="4256" y="17300"/>
                    </a:lnTo>
                    <a:lnTo>
                      <a:pt x="4402" y="16950"/>
                    </a:lnTo>
                    <a:lnTo>
                      <a:pt x="4665" y="16350"/>
                    </a:lnTo>
                    <a:lnTo>
                      <a:pt x="4811" y="16000"/>
                    </a:lnTo>
                    <a:lnTo>
                      <a:pt x="4987" y="15675"/>
                    </a:lnTo>
                    <a:lnTo>
                      <a:pt x="5148" y="15325"/>
                    </a:lnTo>
                    <a:lnTo>
                      <a:pt x="5323" y="15000"/>
                    </a:lnTo>
                    <a:lnTo>
                      <a:pt x="5440" y="14750"/>
                    </a:lnTo>
                    <a:lnTo>
                      <a:pt x="5586" y="14450"/>
                    </a:lnTo>
                    <a:lnTo>
                      <a:pt x="5791" y="14100"/>
                    </a:lnTo>
                    <a:lnTo>
                      <a:pt x="6025" y="13750"/>
                    </a:lnTo>
                    <a:lnTo>
                      <a:pt x="6288" y="13275"/>
                    </a:lnTo>
                    <a:lnTo>
                      <a:pt x="6552" y="12875"/>
                    </a:lnTo>
                    <a:lnTo>
                      <a:pt x="6830" y="12425"/>
                    </a:lnTo>
                    <a:lnTo>
                      <a:pt x="7107" y="12025"/>
                    </a:lnTo>
                    <a:lnTo>
                      <a:pt x="7444" y="11600"/>
                    </a:lnTo>
                    <a:lnTo>
                      <a:pt x="7707" y="11275"/>
                    </a:lnTo>
                    <a:lnTo>
                      <a:pt x="7999" y="10950"/>
                    </a:lnTo>
                    <a:lnTo>
                      <a:pt x="8307" y="10600"/>
                    </a:lnTo>
                    <a:lnTo>
                      <a:pt x="8672" y="10200"/>
                    </a:lnTo>
                    <a:lnTo>
                      <a:pt x="9038" y="9825"/>
                    </a:lnTo>
                    <a:lnTo>
                      <a:pt x="9389" y="9500"/>
                    </a:lnTo>
                    <a:lnTo>
                      <a:pt x="9784" y="9150"/>
                    </a:lnTo>
                    <a:lnTo>
                      <a:pt x="10193" y="8775"/>
                    </a:lnTo>
                    <a:lnTo>
                      <a:pt x="10588" y="8500"/>
                    </a:lnTo>
                    <a:lnTo>
                      <a:pt x="10968" y="8250"/>
                    </a:lnTo>
                    <a:lnTo>
                      <a:pt x="11319" y="8000"/>
                    </a:lnTo>
                    <a:lnTo>
                      <a:pt x="11656" y="7775"/>
                    </a:lnTo>
                    <a:lnTo>
                      <a:pt x="12050" y="7525"/>
                    </a:lnTo>
                    <a:lnTo>
                      <a:pt x="12431" y="7325"/>
                    </a:lnTo>
                    <a:lnTo>
                      <a:pt x="12811" y="7150"/>
                    </a:lnTo>
                    <a:lnTo>
                      <a:pt x="13220" y="6950"/>
                    </a:lnTo>
                    <a:lnTo>
                      <a:pt x="13571" y="6800"/>
                    </a:lnTo>
                    <a:lnTo>
                      <a:pt x="14010" y="6625"/>
                    </a:lnTo>
                    <a:lnTo>
                      <a:pt x="14434" y="6450"/>
                    </a:lnTo>
                    <a:lnTo>
                      <a:pt x="14873" y="6325"/>
                    </a:lnTo>
                    <a:lnTo>
                      <a:pt x="15326" y="6225"/>
                    </a:lnTo>
                    <a:lnTo>
                      <a:pt x="15794" y="6100"/>
                    </a:lnTo>
                    <a:lnTo>
                      <a:pt x="16204" y="6050"/>
                    </a:lnTo>
                    <a:lnTo>
                      <a:pt x="16642" y="6000"/>
                    </a:lnTo>
                    <a:lnTo>
                      <a:pt x="17140" y="5975"/>
                    </a:lnTo>
                    <a:lnTo>
                      <a:pt x="18061" y="5975"/>
                    </a:lnTo>
                    <a:lnTo>
                      <a:pt x="18061" y="7525"/>
                    </a:lnTo>
                    <a:lnTo>
                      <a:pt x="21600" y="3925"/>
                    </a:lnTo>
                    <a:lnTo>
                      <a:pt x="18061" y="0"/>
                    </a:lnTo>
                    <a:lnTo>
                      <a:pt x="18061" y="1475"/>
                    </a:lnTo>
                    <a:lnTo>
                      <a:pt x="17505" y="1475"/>
                    </a:lnTo>
                    <a:lnTo>
                      <a:pt x="16993" y="1500"/>
                    </a:lnTo>
                    <a:lnTo>
                      <a:pt x="16467" y="1550"/>
                    </a:lnTo>
                    <a:lnTo>
                      <a:pt x="15999" y="1625"/>
                    </a:lnTo>
                    <a:lnTo>
                      <a:pt x="15546" y="1675"/>
                    </a:lnTo>
                    <a:lnTo>
                      <a:pt x="15121" y="1750"/>
                    </a:lnTo>
                    <a:lnTo>
                      <a:pt x="14639" y="1850"/>
                    </a:lnTo>
                    <a:lnTo>
                      <a:pt x="14229" y="1975"/>
                    </a:lnTo>
                    <a:lnTo>
                      <a:pt x="13835" y="2075"/>
                    </a:lnTo>
                    <a:lnTo>
                      <a:pt x="13410" y="2225"/>
                    </a:lnTo>
                    <a:lnTo>
                      <a:pt x="12855" y="2400"/>
                    </a:lnTo>
                    <a:lnTo>
                      <a:pt x="12445" y="2575"/>
                    </a:lnTo>
                    <a:lnTo>
                      <a:pt x="12036" y="2775"/>
                    </a:lnTo>
                    <a:lnTo>
                      <a:pt x="11641" y="2950"/>
                    </a:lnTo>
                    <a:lnTo>
                      <a:pt x="11173" y="3200"/>
                    </a:lnTo>
                    <a:lnTo>
                      <a:pt x="10734" y="3450"/>
                    </a:lnTo>
                    <a:lnTo>
                      <a:pt x="9944" y="3950"/>
                    </a:lnTo>
                    <a:lnTo>
                      <a:pt x="9491" y="4275"/>
                    </a:lnTo>
                    <a:lnTo>
                      <a:pt x="9082" y="4575"/>
                    </a:lnTo>
                    <a:lnTo>
                      <a:pt x="8687" y="4850"/>
                    </a:lnTo>
                    <a:lnTo>
                      <a:pt x="8307" y="5175"/>
                    </a:lnTo>
                    <a:lnTo>
                      <a:pt x="7956" y="5450"/>
                    </a:lnTo>
                    <a:lnTo>
                      <a:pt x="7605" y="5800"/>
                    </a:lnTo>
                    <a:lnTo>
                      <a:pt x="7254" y="6125"/>
                    </a:lnTo>
                    <a:lnTo>
                      <a:pt x="6859" y="6525"/>
                    </a:lnTo>
                    <a:lnTo>
                      <a:pt x="6493" y="6900"/>
                    </a:lnTo>
                    <a:lnTo>
                      <a:pt x="6157" y="7300"/>
                    </a:lnTo>
                    <a:lnTo>
                      <a:pt x="5806" y="7725"/>
                    </a:lnTo>
                    <a:lnTo>
                      <a:pt x="5192" y="8475"/>
                    </a:lnTo>
                    <a:lnTo>
                      <a:pt x="4928" y="8850"/>
                    </a:lnTo>
                    <a:lnTo>
                      <a:pt x="4592" y="9300"/>
                    </a:lnTo>
                    <a:lnTo>
                      <a:pt x="4285" y="9800"/>
                    </a:lnTo>
                    <a:lnTo>
                      <a:pt x="4022" y="10175"/>
                    </a:lnTo>
                    <a:lnTo>
                      <a:pt x="3744" y="10650"/>
                    </a:lnTo>
                    <a:lnTo>
                      <a:pt x="3481" y="11125"/>
                    </a:lnTo>
                    <a:lnTo>
                      <a:pt x="3203" y="11600"/>
                    </a:lnTo>
                    <a:lnTo>
                      <a:pt x="2939" y="12100"/>
                    </a:lnTo>
                    <a:lnTo>
                      <a:pt x="2691" y="12575"/>
                    </a:lnTo>
                    <a:lnTo>
                      <a:pt x="2413" y="13075"/>
                    </a:lnTo>
                    <a:lnTo>
                      <a:pt x="2208" y="13525"/>
                    </a:lnTo>
                    <a:lnTo>
                      <a:pt x="2004" y="13950"/>
                    </a:lnTo>
                    <a:lnTo>
                      <a:pt x="1872" y="14250"/>
                    </a:lnTo>
                    <a:lnTo>
                      <a:pt x="1711" y="14550"/>
                    </a:lnTo>
                    <a:lnTo>
                      <a:pt x="1609" y="14800"/>
                    </a:lnTo>
                    <a:lnTo>
                      <a:pt x="1521" y="15050"/>
                    </a:lnTo>
                    <a:lnTo>
                      <a:pt x="1419" y="15325"/>
                    </a:lnTo>
                    <a:lnTo>
                      <a:pt x="1214" y="15975"/>
                    </a:lnTo>
                    <a:lnTo>
                      <a:pt x="1097" y="16250"/>
                    </a:lnTo>
                    <a:lnTo>
                      <a:pt x="994" y="16500"/>
                    </a:lnTo>
                    <a:lnTo>
                      <a:pt x="892" y="16825"/>
                    </a:lnTo>
                    <a:lnTo>
                      <a:pt x="775" y="17150"/>
                    </a:lnTo>
                    <a:lnTo>
                      <a:pt x="687" y="17500"/>
                    </a:lnTo>
                    <a:lnTo>
                      <a:pt x="556" y="17850"/>
                    </a:lnTo>
                    <a:lnTo>
                      <a:pt x="468" y="18150"/>
                    </a:lnTo>
                    <a:lnTo>
                      <a:pt x="380" y="18425"/>
                    </a:lnTo>
                    <a:lnTo>
                      <a:pt x="307" y="18750"/>
                    </a:lnTo>
                    <a:lnTo>
                      <a:pt x="205" y="19075"/>
                    </a:lnTo>
                    <a:lnTo>
                      <a:pt x="132" y="19400"/>
                    </a:lnTo>
                    <a:lnTo>
                      <a:pt x="88" y="19650"/>
                    </a:lnTo>
                    <a:lnTo>
                      <a:pt x="0" y="19950"/>
                    </a:lnTo>
                    <a:close/>
                  </a:path>
                </a:pathLst>
              </a:custGeom>
              <a:solidFill>
                <a:srgbClr val="FF00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03" name="Freeform 8"/>
              <p:cNvSpPr/>
              <p:nvPr/>
            </p:nvSpPr>
            <p:spPr>
              <a:xfrm rot="20951320">
                <a:off x="1557371" y="1898001"/>
                <a:ext cx="1717177" cy="1146528"/>
              </a:xfrm>
              <a:custGeom>
                <a:avLst/>
                <a:gdLst/>
                <a:ahLst/>
                <a:cxnLst>
                  <a:cxn ang="0">
                    <a:pos x="wd2" y="hd2"/>
                  </a:cxn>
                  <a:cxn ang="5400000">
                    <a:pos x="wd2" y="hd2"/>
                  </a:cxn>
                  <a:cxn ang="10800000">
                    <a:pos x="wd2" y="hd2"/>
                  </a:cxn>
                  <a:cxn ang="16200000">
                    <a:pos x="wd2" y="hd2"/>
                  </a:cxn>
                </a:cxnLst>
                <a:rect l="0" t="0" r="r" b="b"/>
                <a:pathLst>
                  <a:path w="21600" h="21600" extrusionOk="0">
                    <a:moveTo>
                      <a:pt x="21600" y="1648"/>
                    </a:moveTo>
                    <a:lnTo>
                      <a:pt x="18675" y="0"/>
                    </a:lnTo>
                    <a:lnTo>
                      <a:pt x="18500" y="699"/>
                    </a:lnTo>
                    <a:lnTo>
                      <a:pt x="18383" y="1174"/>
                    </a:lnTo>
                    <a:lnTo>
                      <a:pt x="18280" y="1573"/>
                    </a:lnTo>
                    <a:lnTo>
                      <a:pt x="18163" y="1998"/>
                    </a:lnTo>
                    <a:lnTo>
                      <a:pt x="18046" y="2322"/>
                    </a:lnTo>
                    <a:lnTo>
                      <a:pt x="17915" y="2747"/>
                    </a:lnTo>
                    <a:lnTo>
                      <a:pt x="17798" y="3121"/>
                    </a:lnTo>
                    <a:lnTo>
                      <a:pt x="17651" y="3521"/>
                    </a:lnTo>
                    <a:lnTo>
                      <a:pt x="17520" y="3895"/>
                    </a:lnTo>
                    <a:lnTo>
                      <a:pt x="17359" y="4295"/>
                    </a:lnTo>
                    <a:lnTo>
                      <a:pt x="17198" y="4645"/>
                    </a:lnTo>
                    <a:lnTo>
                      <a:pt x="16935" y="5244"/>
                    </a:lnTo>
                    <a:lnTo>
                      <a:pt x="16789" y="5569"/>
                    </a:lnTo>
                    <a:lnTo>
                      <a:pt x="16628" y="5893"/>
                    </a:lnTo>
                    <a:lnTo>
                      <a:pt x="16452" y="6268"/>
                    </a:lnTo>
                    <a:lnTo>
                      <a:pt x="16277" y="6592"/>
                    </a:lnTo>
                    <a:lnTo>
                      <a:pt x="16174" y="6842"/>
                    </a:lnTo>
                    <a:lnTo>
                      <a:pt x="16014" y="7142"/>
                    </a:lnTo>
                    <a:lnTo>
                      <a:pt x="15809" y="7491"/>
                    </a:lnTo>
                    <a:lnTo>
                      <a:pt x="15589" y="7841"/>
                    </a:lnTo>
                    <a:lnTo>
                      <a:pt x="15326" y="8315"/>
                    </a:lnTo>
                    <a:lnTo>
                      <a:pt x="15063" y="8715"/>
                    </a:lnTo>
                    <a:lnTo>
                      <a:pt x="14785" y="9164"/>
                    </a:lnTo>
                    <a:lnTo>
                      <a:pt x="14493" y="9564"/>
                    </a:lnTo>
                    <a:lnTo>
                      <a:pt x="14156" y="9988"/>
                    </a:lnTo>
                    <a:lnTo>
                      <a:pt x="13893" y="10313"/>
                    </a:lnTo>
                    <a:lnTo>
                      <a:pt x="13615" y="10638"/>
                    </a:lnTo>
                    <a:lnTo>
                      <a:pt x="13293" y="10987"/>
                    </a:lnTo>
                    <a:lnTo>
                      <a:pt x="12942" y="11362"/>
                    </a:lnTo>
                    <a:lnTo>
                      <a:pt x="12562" y="11761"/>
                    </a:lnTo>
                    <a:lnTo>
                      <a:pt x="12226" y="12086"/>
                    </a:lnTo>
                    <a:lnTo>
                      <a:pt x="11831" y="12436"/>
                    </a:lnTo>
                    <a:lnTo>
                      <a:pt x="11422" y="12785"/>
                    </a:lnTo>
                    <a:lnTo>
                      <a:pt x="11027" y="13060"/>
                    </a:lnTo>
                    <a:lnTo>
                      <a:pt x="10646" y="13335"/>
                    </a:lnTo>
                    <a:lnTo>
                      <a:pt x="10281" y="13584"/>
                    </a:lnTo>
                    <a:lnTo>
                      <a:pt x="9944" y="13809"/>
                    </a:lnTo>
                    <a:lnTo>
                      <a:pt x="9550" y="14059"/>
                    </a:lnTo>
                    <a:lnTo>
                      <a:pt x="9184" y="14234"/>
                    </a:lnTo>
                    <a:lnTo>
                      <a:pt x="8804" y="14433"/>
                    </a:lnTo>
                    <a:lnTo>
                      <a:pt x="8394" y="14633"/>
                    </a:lnTo>
                    <a:lnTo>
                      <a:pt x="8029" y="14783"/>
                    </a:lnTo>
                    <a:lnTo>
                      <a:pt x="7605" y="14958"/>
                    </a:lnTo>
                    <a:lnTo>
                      <a:pt x="7166" y="15108"/>
                    </a:lnTo>
                    <a:lnTo>
                      <a:pt x="6742" y="15257"/>
                    </a:lnTo>
                    <a:lnTo>
                      <a:pt x="6288" y="15357"/>
                    </a:lnTo>
                    <a:lnTo>
                      <a:pt x="5820" y="15482"/>
                    </a:lnTo>
                    <a:lnTo>
                      <a:pt x="4972" y="15582"/>
                    </a:lnTo>
                    <a:lnTo>
                      <a:pt x="4460" y="15607"/>
                    </a:lnTo>
                    <a:lnTo>
                      <a:pt x="3539" y="15607"/>
                    </a:lnTo>
                    <a:lnTo>
                      <a:pt x="3539" y="14059"/>
                    </a:lnTo>
                    <a:lnTo>
                      <a:pt x="0" y="17655"/>
                    </a:lnTo>
                    <a:lnTo>
                      <a:pt x="3539" y="21600"/>
                    </a:lnTo>
                    <a:lnTo>
                      <a:pt x="3539" y="20102"/>
                    </a:lnTo>
                    <a:lnTo>
                      <a:pt x="4109" y="20102"/>
                    </a:lnTo>
                    <a:lnTo>
                      <a:pt x="4607" y="20077"/>
                    </a:lnTo>
                    <a:lnTo>
                      <a:pt x="5133" y="20002"/>
                    </a:lnTo>
                    <a:lnTo>
                      <a:pt x="5601" y="19952"/>
                    </a:lnTo>
                    <a:lnTo>
                      <a:pt x="6054" y="19902"/>
                    </a:lnTo>
                    <a:lnTo>
                      <a:pt x="6493" y="19827"/>
                    </a:lnTo>
                    <a:lnTo>
                      <a:pt x="6961" y="19702"/>
                    </a:lnTo>
                    <a:lnTo>
                      <a:pt x="7371" y="19602"/>
                    </a:lnTo>
                    <a:lnTo>
                      <a:pt x="7765" y="19502"/>
                    </a:lnTo>
                    <a:lnTo>
                      <a:pt x="8204" y="19353"/>
                    </a:lnTo>
                    <a:lnTo>
                      <a:pt x="8745" y="19153"/>
                    </a:lnTo>
                    <a:lnTo>
                      <a:pt x="9155" y="19003"/>
                    </a:lnTo>
                    <a:lnTo>
                      <a:pt x="9579" y="18803"/>
                    </a:lnTo>
                    <a:lnTo>
                      <a:pt x="9974" y="18603"/>
                    </a:lnTo>
                    <a:lnTo>
                      <a:pt x="10442" y="18379"/>
                    </a:lnTo>
                    <a:lnTo>
                      <a:pt x="10866" y="18129"/>
                    </a:lnTo>
                    <a:lnTo>
                      <a:pt x="11656" y="17630"/>
                    </a:lnTo>
                    <a:lnTo>
                      <a:pt x="12109" y="17305"/>
                    </a:lnTo>
                    <a:lnTo>
                      <a:pt x="12518" y="17005"/>
                    </a:lnTo>
                    <a:lnTo>
                      <a:pt x="12913" y="16731"/>
                    </a:lnTo>
                    <a:lnTo>
                      <a:pt x="13293" y="16406"/>
                    </a:lnTo>
                    <a:lnTo>
                      <a:pt x="13630" y="16131"/>
                    </a:lnTo>
                    <a:lnTo>
                      <a:pt x="14010" y="15782"/>
                    </a:lnTo>
                    <a:lnTo>
                      <a:pt x="14346" y="15432"/>
                    </a:lnTo>
                    <a:lnTo>
                      <a:pt x="14741" y="15058"/>
                    </a:lnTo>
                    <a:lnTo>
                      <a:pt x="15121" y="14683"/>
                    </a:lnTo>
                    <a:lnTo>
                      <a:pt x="15458" y="14258"/>
                    </a:lnTo>
                    <a:lnTo>
                      <a:pt x="15794" y="13859"/>
                    </a:lnTo>
                    <a:lnTo>
                      <a:pt x="16116" y="13484"/>
                    </a:lnTo>
                    <a:lnTo>
                      <a:pt x="16408" y="13085"/>
                    </a:lnTo>
                    <a:lnTo>
                      <a:pt x="16672" y="12735"/>
                    </a:lnTo>
                    <a:lnTo>
                      <a:pt x="17008" y="12261"/>
                    </a:lnTo>
                    <a:lnTo>
                      <a:pt x="17315" y="11786"/>
                    </a:lnTo>
                    <a:lnTo>
                      <a:pt x="17578" y="11387"/>
                    </a:lnTo>
                    <a:lnTo>
                      <a:pt x="17856" y="10937"/>
                    </a:lnTo>
                    <a:lnTo>
                      <a:pt x="18119" y="10463"/>
                    </a:lnTo>
                    <a:lnTo>
                      <a:pt x="18412" y="9988"/>
                    </a:lnTo>
                    <a:lnTo>
                      <a:pt x="18675" y="9489"/>
                    </a:lnTo>
                    <a:lnTo>
                      <a:pt x="18909" y="9015"/>
                    </a:lnTo>
                    <a:lnTo>
                      <a:pt x="19202" y="8490"/>
                    </a:lnTo>
                    <a:lnTo>
                      <a:pt x="19406" y="8066"/>
                    </a:lnTo>
                    <a:lnTo>
                      <a:pt x="19611" y="7616"/>
                    </a:lnTo>
                    <a:lnTo>
                      <a:pt x="19743" y="7317"/>
                    </a:lnTo>
                    <a:lnTo>
                      <a:pt x="19889" y="7017"/>
                    </a:lnTo>
                    <a:lnTo>
                      <a:pt x="20006" y="6767"/>
                    </a:lnTo>
                    <a:lnTo>
                      <a:pt x="20079" y="6542"/>
                    </a:lnTo>
                    <a:lnTo>
                      <a:pt x="20196" y="6268"/>
                    </a:lnTo>
                    <a:lnTo>
                      <a:pt x="20284" y="5918"/>
                    </a:lnTo>
                    <a:lnTo>
                      <a:pt x="20401" y="5594"/>
                    </a:lnTo>
                    <a:lnTo>
                      <a:pt x="20518" y="5319"/>
                    </a:lnTo>
                    <a:lnTo>
                      <a:pt x="20606" y="5094"/>
                    </a:lnTo>
                    <a:lnTo>
                      <a:pt x="20723" y="4745"/>
                    </a:lnTo>
                    <a:lnTo>
                      <a:pt x="20927" y="4095"/>
                    </a:lnTo>
                    <a:lnTo>
                      <a:pt x="21059" y="3746"/>
                    </a:lnTo>
                    <a:lnTo>
                      <a:pt x="21132" y="3446"/>
                    </a:lnTo>
                    <a:lnTo>
                      <a:pt x="21220" y="3171"/>
                    </a:lnTo>
                    <a:lnTo>
                      <a:pt x="21395" y="2522"/>
                    </a:lnTo>
                    <a:lnTo>
                      <a:pt x="21468" y="2172"/>
                    </a:lnTo>
                    <a:lnTo>
                      <a:pt x="21527" y="1948"/>
                    </a:lnTo>
                    <a:lnTo>
                      <a:pt x="21600" y="1648"/>
                    </a:lnTo>
                    <a:close/>
                  </a:path>
                </a:pathLst>
              </a:custGeom>
              <a:solidFill>
                <a:srgbClr val="00FF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grpSp>
      <p:sp>
        <p:nvSpPr>
          <p:cNvPr id="405" name="Text Box 9"/>
          <p:cNvSpPr txBox="1"/>
          <p:nvPr/>
        </p:nvSpPr>
        <p:spPr>
          <a:xfrm>
            <a:off x="8376202" y="1862788"/>
            <a:ext cx="1466104" cy="95410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p>
            <a:pPr rtl="1">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التبليغ/ </a:t>
            </a:r>
            <a:endParaRPr sz="2400" dirty="0">
              <a:latin typeface="Sakkal Majalla" panose="02000000000000000000" pitchFamily="2" charset="-78"/>
              <a:ea typeface="Times Roman"/>
              <a:cs typeface="Sakkal Majalla" panose="02000000000000000000" pitchFamily="2" charset="-78"/>
              <a:sym typeface="Times Roman"/>
            </a:endParaRPr>
          </a:p>
          <a:p>
            <a:pPr rtl="1">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 جمع البيانات</a:t>
            </a:r>
          </a:p>
        </p:txBody>
      </p:sp>
      <p:sp>
        <p:nvSpPr>
          <p:cNvPr id="406" name="Text Box 10"/>
          <p:cNvSpPr txBox="1"/>
          <p:nvPr/>
        </p:nvSpPr>
        <p:spPr>
          <a:xfrm>
            <a:off x="7813086" y="4027940"/>
            <a:ext cx="975586"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التحليل،</a:t>
            </a:r>
          </a:p>
        </p:txBody>
      </p:sp>
      <p:sp>
        <p:nvSpPr>
          <p:cNvPr id="407" name="Text Box 11"/>
          <p:cNvSpPr txBox="1"/>
          <p:nvPr/>
        </p:nvSpPr>
        <p:spPr>
          <a:xfrm>
            <a:off x="8581080" y="4530962"/>
            <a:ext cx="885818"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التفسير</a:t>
            </a:r>
          </a:p>
        </p:txBody>
      </p:sp>
      <p:sp>
        <p:nvSpPr>
          <p:cNvPr id="408" name="Text Box 12"/>
          <p:cNvSpPr txBox="1"/>
          <p:nvPr/>
        </p:nvSpPr>
        <p:spPr>
          <a:xfrm>
            <a:off x="2828814" y="4481101"/>
            <a:ext cx="1780225"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العمل!</a:t>
            </a:r>
          </a:p>
        </p:txBody>
      </p:sp>
      <p:sp>
        <p:nvSpPr>
          <p:cNvPr id="409" name="Text Box 13"/>
          <p:cNvSpPr txBox="1"/>
          <p:nvPr/>
        </p:nvSpPr>
        <p:spPr>
          <a:xfrm>
            <a:off x="2373119" y="2294402"/>
            <a:ext cx="2067561"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التقييم </a:t>
            </a:r>
          </a:p>
        </p:txBody>
      </p:sp>
      <p:sp>
        <p:nvSpPr>
          <p:cNvPr id="410" name="Text Box 9"/>
          <p:cNvSpPr txBox="1"/>
          <p:nvPr/>
        </p:nvSpPr>
        <p:spPr>
          <a:xfrm>
            <a:off x="5320384" y="1275376"/>
            <a:ext cx="2128145"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lnSpc>
                <a:spcPct val="75000"/>
              </a:lnSpc>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التشخيص/ الكشف</a:t>
            </a:r>
          </a:p>
        </p:txBody>
      </p:sp>
      <p:sp>
        <p:nvSpPr>
          <p:cNvPr id="411" name="Text Box 11"/>
          <p:cNvSpPr txBox="1"/>
          <p:nvPr/>
        </p:nvSpPr>
        <p:spPr>
          <a:xfrm>
            <a:off x="2289292" y="5528521"/>
            <a:ext cx="7613417"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lnSpc>
                <a:spcPct val="75000"/>
              </a:lnSpc>
              <a:defRPr sz="2800">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إبلاغ</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endParaRPr dirty="0">
              <a:latin typeface="Sakkal Majalla" panose="02000000000000000000" pitchFamily="2" charset="-78"/>
              <a:cs typeface="Sakkal Majalla" panose="02000000000000000000" pitchFamily="2" charset="-78"/>
            </a:endParaRPr>
          </a:p>
        </p:txBody>
      </p:sp>
      <p:sp>
        <p:nvSpPr>
          <p:cNvPr id="2" name="Title 3">
            <a:extLst>
              <a:ext uri="{FF2B5EF4-FFF2-40B4-BE49-F238E27FC236}">
                <a16:creationId xmlns:a16="http://schemas.microsoft.com/office/drawing/2014/main" id="{2966FA27-319E-B320-A07A-6E2BF2A516A1}"/>
              </a:ext>
            </a:extLst>
          </p:cNvPr>
          <p:cNvSpPr txBox="1">
            <a:spLocks/>
          </p:cNvSpPr>
          <p:nvPr/>
        </p:nvSpPr>
        <p:spPr>
          <a:xfrm>
            <a:off x="151306" y="54837"/>
            <a:ext cx="4457733" cy="4424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دورة الترصُّد</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0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0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0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40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4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 grpId="0" animBg="1" advAuto="0"/>
      <p:bldP spid="406" grpId="0" animBg="1" advAuto="0"/>
      <p:bldP spid="407" grpId="0" animBg="1" advAuto="0"/>
      <p:bldP spid="408" grpId="0" animBg="1" advAuto="0"/>
      <p:bldP spid="409" grpId="0" animBg="1" advAuto="0"/>
      <p:bldP spid="410"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6" name="Group 29"/>
          <p:cNvGrpSpPr/>
          <p:nvPr/>
        </p:nvGrpSpPr>
        <p:grpSpPr>
          <a:xfrm>
            <a:off x="1656504" y="1593290"/>
            <a:ext cx="9589205" cy="4618245"/>
            <a:chOff x="0" y="0"/>
            <a:chExt cx="9589201" cy="4618243"/>
          </a:xfrm>
        </p:grpSpPr>
        <p:sp>
          <p:nvSpPr>
            <p:cNvPr id="416" name="Line 29"/>
            <p:cNvSpPr/>
            <p:nvPr/>
          </p:nvSpPr>
          <p:spPr>
            <a:xfrm>
              <a:off x="100918" y="952029"/>
              <a:ext cx="7859143" cy="1528"/>
            </a:xfrm>
            <a:prstGeom prst="line">
              <a:avLst/>
            </a:prstGeom>
            <a:noFill/>
            <a:ln w="25400" cap="flat">
              <a:solidFill>
                <a:srgbClr val="003366"/>
              </a:solidFill>
              <a:prstDash val="dash"/>
              <a:roun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17" name="Oval 3"/>
            <p:cNvSpPr/>
            <p:nvPr/>
          </p:nvSpPr>
          <p:spPr>
            <a:xfrm rot="10800000" flipH="1">
              <a:off x="3399799" y="1232756"/>
              <a:ext cx="1659391" cy="866593"/>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18" name="Oval 4"/>
            <p:cNvSpPr/>
            <p:nvPr/>
          </p:nvSpPr>
          <p:spPr>
            <a:xfrm rot="10800000" flipH="1">
              <a:off x="4993364" y="2691314"/>
              <a:ext cx="838881" cy="454658"/>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19" name="Oval 5"/>
            <p:cNvSpPr/>
            <p:nvPr/>
          </p:nvSpPr>
          <p:spPr>
            <a:xfrm rot="10800000" flipH="1">
              <a:off x="2672667" y="2691314"/>
              <a:ext cx="768465" cy="454658"/>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0" name="Oval 6"/>
            <p:cNvSpPr/>
            <p:nvPr/>
          </p:nvSpPr>
          <p:spPr>
            <a:xfrm rot="10800000" flipH="1">
              <a:off x="5905723"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1" name="Oval 7"/>
            <p:cNvSpPr/>
            <p:nvPr/>
          </p:nvSpPr>
          <p:spPr>
            <a:xfrm rot="10800000" flipH="1">
              <a:off x="2011360"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2" name="Oval 8"/>
            <p:cNvSpPr/>
            <p:nvPr/>
          </p:nvSpPr>
          <p:spPr>
            <a:xfrm rot="10800000" flipH="1">
              <a:off x="2787478" y="3863045"/>
              <a:ext cx="555681"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3" name="Oval 9"/>
            <p:cNvSpPr/>
            <p:nvPr/>
          </p:nvSpPr>
          <p:spPr>
            <a:xfrm rot="10800000" flipH="1">
              <a:off x="3554410"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4" name="Oval 10"/>
            <p:cNvSpPr/>
            <p:nvPr/>
          </p:nvSpPr>
          <p:spPr>
            <a:xfrm rot="10800000" flipH="1">
              <a:off x="4436152"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5" name="Oval 11"/>
            <p:cNvSpPr/>
            <p:nvPr/>
          </p:nvSpPr>
          <p:spPr>
            <a:xfrm rot="10800000" flipH="1">
              <a:off x="5170937"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6" name="Line 16"/>
            <p:cNvSpPr/>
            <p:nvPr/>
          </p:nvSpPr>
          <p:spPr>
            <a:xfrm flipV="1">
              <a:off x="5440359" y="3203947"/>
              <a:ext cx="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27" name="Line 17"/>
            <p:cNvSpPr/>
            <p:nvPr/>
          </p:nvSpPr>
          <p:spPr>
            <a:xfrm flipH="1" flipV="1">
              <a:off x="5725089" y="3203947"/>
              <a:ext cx="45771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28" name="Line 18"/>
            <p:cNvSpPr/>
            <p:nvPr/>
          </p:nvSpPr>
          <p:spPr>
            <a:xfrm flipV="1">
              <a:off x="3260496" y="2105451"/>
              <a:ext cx="563336" cy="50500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29" name="Line 19"/>
            <p:cNvSpPr/>
            <p:nvPr/>
          </p:nvSpPr>
          <p:spPr>
            <a:xfrm flipH="1" flipV="1">
              <a:off x="4844877" y="2105451"/>
              <a:ext cx="465365" cy="512632"/>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30" name="Rectangle 28"/>
            <p:cNvSpPr txBox="1"/>
            <p:nvPr/>
          </p:nvSpPr>
          <p:spPr>
            <a:xfrm>
              <a:off x="3570407" y="1373120"/>
              <a:ext cx="1328889" cy="52065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4450" tIns="44450" rIns="44450" bIns="44450" numCol="1" rtlCol="1" anchor="t">
              <a:spAutoFit/>
            </a:bodyPr>
            <a:lstStyle>
              <a:lvl1pPr algn="ctr" defTabSz="762000" rtl="1">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وزارة الصحة</a:t>
              </a:r>
            </a:p>
          </p:txBody>
        </p:sp>
        <p:sp>
          <p:nvSpPr>
            <p:cNvPr id="431" name="Line 32"/>
            <p:cNvSpPr/>
            <p:nvPr/>
          </p:nvSpPr>
          <p:spPr>
            <a:xfrm flipV="1">
              <a:off x="4217248" y="732331"/>
              <a:ext cx="1" cy="439399"/>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32" name="Rectangle 34"/>
            <p:cNvSpPr txBox="1"/>
            <p:nvPr/>
          </p:nvSpPr>
          <p:spPr>
            <a:xfrm>
              <a:off x="61232" y="0"/>
              <a:ext cx="1977571"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algn="ctr" defTabSz="762000" rtl="1">
                <a:defRPr sz="2000">
                  <a:latin typeface="+mn-lt"/>
                  <a:ea typeface="+mn-ea"/>
                  <a:cs typeface="+mn-cs"/>
                  <a:sym typeface="Source Sans Pro Regular"/>
                </a:defRPr>
              </a:lvl1pPr>
            </a:lstStyle>
            <a:p>
              <a:pPr rtl="1"/>
              <a:r>
                <a:rPr lang="ar" sz="2400" dirty="0">
                  <a:latin typeface="Sakkal Majalla" panose="02000000000000000000" pitchFamily="2" charset="-78"/>
                  <a:cs typeface="Sakkal Majalla" panose="02000000000000000000" pitchFamily="2" charset="-78"/>
                </a:rPr>
                <a:t>المستوى الدولي</a:t>
              </a:r>
            </a:p>
          </p:txBody>
        </p:sp>
        <p:sp>
          <p:nvSpPr>
            <p:cNvPr id="433" name="Rectangle 36"/>
            <p:cNvSpPr txBox="1"/>
            <p:nvPr/>
          </p:nvSpPr>
          <p:spPr>
            <a:xfrm>
              <a:off x="45924" y="3789811"/>
              <a:ext cx="1772442" cy="82843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algn="ctr" defTabSz="762000" rtl="1">
                <a:defRPr sz="2000">
                  <a:latin typeface="+mn-lt"/>
                  <a:ea typeface="+mn-ea"/>
                  <a:cs typeface="+mn-cs"/>
                  <a:sym typeface="Source Sans Pro Regular"/>
                </a:defRPr>
              </a:lvl1pPr>
            </a:lstStyle>
            <a:p>
              <a:pPr rtl="1"/>
              <a:r>
                <a:rPr lang="ar" sz="2400">
                  <a:latin typeface="Sakkal Majalla" panose="02000000000000000000" pitchFamily="2" charset="-78"/>
                  <a:cs typeface="Sakkal Majalla" panose="02000000000000000000" pitchFamily="2" charset="-78"/>
                </a:rPr>
                <a:t>المستوى المحلي/ مستوى المناطق</a:t>
              </a:r>
            </a:p>
          </p:txBody>
        </p:sp>
        <p:sp>
          <p:nvSpPr>
            <p:cNvPr id="434" name="Rectangle 37"/>
            <p:cNvSpPr txBox="1"/>
            <p:nvPr/>
          </p:nvSpPr>
          <p:spPr>
            <a:xfrm>
              <a:off x="0" y="2618082"/>
              <a:ext cx="2038803"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indent="57150" algn="ctr" defTabSz="762000" rtl="1">
                <a:defRPr sz="2000">
                  <a:latin typeface="+mn-lt"/>
                  <a:ea typeface="+mn-ea"/>
                  <a:cs typeface="+mn-cs"/>
                  <a:sym typeface="Source Sans Pro Regular"/>
                </a:defRPr>
              </a:lvl1pPr>
            </a:lstStyle>
            <a:p>
              <a:pPr rtl="1"/>
              <a:r>
                <a:rPr lang="ar" sz="2400">
                  <a:latin typeface="Sakkal Majalla" panose="02000000000000000000" pitchFamily="2" charset="-78"/>
                  <a:cs typeface="Sakkal Majalla" panose="02000000000000000000" pitchFamily="2" charset="-78"/>
                </a:rPr>
                <a:t>المستوى المتوسط</a:t>
              </a:r>
            </a:p>
          </p:txBody>
        </p:sp>
        <p:sp>
          <p:nvSpPr>
            <p:cNvPr id="435" name="Rectangle 38"/>
            <p:cNvSpPr txBox="1"/>
            <p:nvPr/>
          </p:nvSpPr>
          <p:spPr>
            <a:xfrm>
              <a:off x="0" y="1429571"/>
              <a:ext cx="1818366"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indent="57150" algn="ctr" defTabSz="762000" rtl="1">
                <a:defRPr sz="2000">
                  <a:latin typeface="+mn-lt"/>
                  <a:ea typeface="+mn-ea"/>
                  <a:cs typeface="+mn-cs"/>
                  <a:sym typeface="Source Sans Pro Regular"/>
                </a:defRPr>
              </a:lvl1pPr>
            </a:lstStyle>
            <a:p>
              <a:pPr rtl="1"/>
              <a:r>
                <a:rPr lang="ar" sz="2400">
                  <a:latin typeface="Sakkal Majalla" panose="02000000000000000000" pitchFamily="2" charset="-78"/>
                  <a:cs typeface="Sakkal Majalla" panose="02000000000000000000" pitchFamily="2" charset="-78"/>
                </a:rPr>
                <a:t>المستوى المركزي</a:t>
              </a:r>
            </a:p>
          </p:txBody>
        </p:sp>
        <p:sp>
          <p:nvSpPr>
            <p:cNvPr id="436" name="Line 39"/>
            <p:cNvSpPr/>
            <p:nvPr/>
          </p:nvSpPr>
          <p:spPr>
            <a:xfrm>
              <a:off x="100918" y="2323625"/>
              <a:ext cx="7859143" cy="1525"/>
            </a:xfrm>
            <a:prstGeom prst="line">
              <a:avLst/>
            </a:prstGeom>
            <a:noFill/>
            <a:ln w="25400" cap="flat">
              <a:solidFill>
                <a:srgbClr val="003366"/>
              </a:solidFill>
              <a:prstDash val="dash"/>
              <a:roun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37" name="Line 40"/>
            <p:cNvSpPr/>
            <p:nvPr/>
          </p:nvSpPr>
          <p:spPr>
            <a:xfrm>
              <a:off x="100918" y="3684540"/>
              <a:ext cx="7859143" cy="1525"/>
            </a:xfrm>
            <a:prstGeom prst="line">
              <a:avLst/>
            </a:prstGeom>
            <a:noFill/>
            <a:ln w="25400" cap="flat">
              <a:solidFill>
                <a:srgbClr val="003366"/>
              </a:solidFill>
              <a:prstDash val="dash"/>
              <a:roun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38" name="Line 16"/>
            <p:cNvSpPr/>
            <p:nvPr/>
          </p:nvSpPr>
          <p:spPr>
            <a:xfrm flipV="1">
              <a:off x="3081392" y="3203947"/>
              <a:ext cx="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39" name="Line 15"/>
            <p:cNvSpPr/>
            <p:nvPr/>
          </p:nvSpPr>
          <p:spPr>
            <a:xfrm flipV="1">
              <a:off x="2289967" y="3203947"/>
              <a:ext cx="525066"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40" name="Line 17"/>
            <p:cNvSpPr/>
            <p:nvPr/>
          </p:nvSpPr>
          <p:spPr>
            <a:xfrm flipH="1" flipV="1">
              <a:off x="3375307" y="3203947"/>
              <a:ext cx="45924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41" name="Oval 3"/>
            <p:cNvSpPr/>
            <p:nvPr/>
          </p:nvSpPr>
          <p:spPr>
            <a:xfrm rot="10800000" flipH="1">
              <a:off x="3554410" y="73232"/>
              <a:ext cx="1322615" cy="61485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42" name="Rectangle 28"/>
            <p:cNvSpPr txBox="1"/>
            <p:nvPr/>
          </p:nvSpPr>
          <p:spPr>
            <a:xfrm>
              <a:off x="3239613" y="146466"/>
              <a:ext cx="2014974"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4450" tIns="44450" rIns="44450" bIns="44450" numCol="1" rtlCol="1" anchor="t">
              <a:spAutoFit/>
            </a:bodyPr>
            <a:lstStyle>
              <a:lvl1pPr algn="ctr" defTabSz="762000" rtl="1">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منظمة الصحة العالمية</a:t>
              </a:r>
            </a:p>
          </p:txBody>
        </p:sp>
        <p:sp>
          <p:nvSpPr>
            <p:cNvPr id="443" name="Rectangle 38"/>
            <p:cNvSpPr txBox="1"/>
            <p:nvPr/>
          </p:nvSpPr>
          <p:spPr>
            <a:xfrm>
              <a:off x="5105226" y="32015"/>
              <a:ext cx="4483975" cy="45910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lvl1pPr indent="57150" algn="r" defTabSz="762000" rtl="1">
                <a:defRPr sz="2000">
                  <a:latin typeface="+mn-lt"/>
                  <a:ea typeface="+mn-ea"/>
                  <a:cs typeface="+mn-cs"/>
                  <a:sym typeface="Source Sans Pro Regular"/>
                </a:defRPr>
              </a:lvl1pPr>
            </a:lstStyle>
            <a:p>
              <a:pPr rtl="1"/>
              <a:r>
                <a:rPr lang="ar" sz="2400" dirty="0">
                  <a:latin typeface="Sakkal Majalla" panose="02000000000000000000" pitchFamily="2" charset="-78"/>
                  <a:cs typeface="Sakkal Majalla" panose="02000000000000000000" pitchFamily="2" charset="-78"/>
                </a:rPr>
                <a:t>السجل الوبائي الأسبوعي؛ النشرة الإقليمية</a:t>
              </a:r>
            </a:p>
          </p:txBody>
        </p:sp>
        <p:sp>
          <p:nvSpPr>
            <p:cNvPr id="444" name="Rectangle 38"/>
            <p:cNvSpPr txBox="1"/>
            <p:nvPr/>
          </p:nvSpPr>
          <p:spPr>
            <a:xfrm>
              <a:off x="5203222" y="1130536"/>
              <a:ext cx="2700109" cy="82843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numCol="1" rtlCol="1" anchor="t">
              <a:spAutoFit/>
            </a:bodyPr>
            <a:lstStyle/>
            <a:p>
              <a:pPr indent="57150" algn="ctr" defTabSz="762000" rtl="1">
                <a:defRPr sz="20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النشرة الوبائية </a:t>
              </a:r>
              <a:endParaRPr sz="2400" dirty="0">
                <a:latin typeface="Sakkal Majalla" panose="02000000000000000000" pitchFamily="2" charset="-78"/>
                <a:ea typeface="Arial"/>
                <a:cs typeface="Sakkal Majalla" panose="02000000000000000000" pitchFamily="2" charset="-78"/>
                <a:sym typeface="Arial"/>
              </a:endParaRPr>
            </a:p>
            <a:p>
              <a:pPr indent="57150" algn="ctr" defTabSz="762000" rtl="1">
                <a:defRPr sz="20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الوطنية</a:t>
              </a:r>
            </a:p>
          </p:txBody>
        </p:sp>
        <p:sp>
          <p:nvSpPr>
            <p:cNvPr id="445" name="Line 15"/>
            <p:cNvSpPr/>
            <p:nvPr/>
          </p:nvSpPr>
          <p:spPr>
            <a:xfrm flipV="1">
              <a:off x="4656588" y="3222255"/>
              <a:ext cx="526597"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2" name="Title 3">
            <a:extLst>
              <a:ext uri="{FF2B5EF4-FFF2-40B4-BE49-F238E27FC236}">
                <a16:creationId xmlns:a16="http://schemas.microsoft.com/office/drawing/2014/main" id="{3B0CBECB-087C-2026-5E5C-C52A272D849B}"/>
              </a:ext>
            </a:extLst>
          </p:cNvPr>
          <p:cNvSpPr txBox="1">
            <a:spLocks/>
          </p:cNvSpPr>
          <p:nvPr/>
        </p:nvSpPr>
        <p:spPr>
          <a:xfrm>
            <a:off x="151306" y="54837"/>
            <a:ext cx="7066617" cy="78475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مخطط منظمة الصحة العالمية الخاص بتدفق المعلومات </a:t>
            </a:r>
            <a:br>
              <a:rPr lang="en-US"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لرصد الأمراض السارية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Title 4"/>
          <p:cNvSpPr txBox="1">
            <a:spLocks noGrp="1"/>
          </p:cNvSpPr>
          <p:nvPr>
            <p:ph type="title"/>
          </p:nvPr>
        </p:nvSpPr>
        <p:spPr>
          <a:xfrm>
            <a:off x="474930" y="17548"/>
            <a:ext cx="2939479" cy="2103159"/>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تمرين: ارسم مخطط نظام الترصُّد </a:t>
            </a:r>
          </a:p>
          <a:p>
            <a:pPr rtl="1"/>
            <a:r>
              <a:rPr lang="ar" b="1" dirty="0">
                <a:latin typeface="Sakkal Majalla" panose="02000000000000000000" pitchFamily="2" charset="-78"/>
                <a:cs typeface="Sakkal Majalla" panose="02000000000000000000" pitchFamily="2" charset="-78"/>
              </a:rPr>
              <a:t>في بلدك</a:t>
            </a:r>
          </a:p>
        </p:txBody>
      </p:sp>
      <p:sp>
        <p:nvSpPr>
          <p:cNvPr id="453" name="Text Placeholder 5"/>
          <p:cNvSpPr txBox="1">
            <a:spLocks noGrp="1"/>
          </p:cNvSpPr>
          <p:nvPr>
            <p:ph type="body" idx="1"/>
          </p:nvPr>
        </p:nvSpPr>
        <p:spPr>
          <a:xfrm>
            <a:off x="4273550" y="2020764"/>
            <a:ext cx="7529514" cy="2816473"/>
          </a:xfrm>
          <a:prstGeom prst="rect">
            <a:avLst/>
          </a:prstGeom>
        </p:spPr>
        <p:txBody>
          <a:bodyPr rtlCol="1"/>
          <a:lstStyle/>
          <a:p>
            <a:pPr marL="514350" indent="-514350" rtl="1">
              <a:buClr>
                <a:schemeClr val="accent3"/>
              </a:buClr>
              <a:buSzPct val="100000"/>
              <a:buAutoNum type="arabicPeriod"/>
            </a:pPr>
            <a:r>
              <a:rPr>
                <a:latin typeface="Sakkal Majalla" panose="02000000000000000000" pitchFamily="2" charset="-78"/>
                <a:cs typeface="Sakkal Majalla" panose="02000000000000000000" pitchFamily="2" charset="-78"/>
              </a:rPr>
              <a:t>من خلال العمل في مجموعتك، استخدم ورقة من أوراق اللوح القلاب لرسم مخطط نظام الترصُّد في بلدك.</a:t>
            </a:r>
          </a:p>
          <a:p>
            <a:pPr marL="514350" indent="-514350" rtl="1">
              <a:buClr>
                <a:schemeClr val="accent3"/>
              </a:buClr>
              <a:buSzPct val="100000"/>
              <a:buAutoNum type="arabicPeriod"/>
            </a:pPr>
            <a:endParaRPr dirty="0">
              <a:latin typeface="Sakkal Majalla" panose="02000000000000000000" pitchFamily="2" charset="-78"/>
              <a:cs typeface="Sakkal Majalla" panose="02000000000000000000" pitchFamily="2" charset="-78"/>
            </a:endParaRPr>
          </a:p>
          <a:p>
            <a:pPr marL="514350" indent="-514350" rtl="1">
              <a:buClr>
                <a:schemeClr val="accent3"/>
              </a:buClr>
              <a:buSzPct val="100000"/>
              <a:buAutoNum type="arabicPeriod" startAt="2"/>
            </a:pPr>
            <a:r>
              <a:rPr>
                <a:latin typeface="Sakkal Majalla" panose="02000000000000000000" pitchFamily="2" charset="-78"/>
                <a:cs typeface="Sakkal Majalla" panose="02000000000000000000" pitchFamily="2" charset="-78"/>
              </a:rPr>
              <a:t>أمامك 10 دقائق.</a:t>
            </a:r>
          </a:p>
          <a:p>
            <a:pPr marL="514350" indent="-514350" rtl="1">
              <a:buClr>
                <a:schemeClr val="accent3"/>
              </a:buClr>
              <a:buSzPct val="100000"/>
              <a:buAutoNum type="arabicPeriod" startAt="2"/>
            </a:pPr>
            <a:endParaRPr dirty="0">
              <a:latin typeface="Sakkal Majalla" panose="02000000000000000000" pitchFamily="2" charset="-78"/>
              <a:cs typeface="Sakkal Majalla" panose="02000000000000000000" pitchFamily="2" charset="-78"/>
            </a:endParaRPr>
          </a:p>
          <a:p>
            <a:pPr marL="514350" indent="-514350" rtl="1">
              <a:buClr>
                <a:schemeClr val="accent3"/>
              </a:buClr>
              <a:buSzPct val="100000"/>
              <a:buAutoNum type="arabicPeriod" startAt="3"/>
            </a:pPr>
            <a:r>
              <a:rPr>
                <a:latin typeface="Sakkal Majalla" panose="02000000000000000000" pitchFamily="2" charset="-78"/>
                <a:cs typeface="Sakkal Majalla" panose="02000000000000000000" pitchFamily="2" charset="-78"/>
              </a:rPr>
              <a:t>ستعرض إحدى المجموعات المخطط الخاص بها للمناقشة.</a:t>
            </a:r>
          </a:p>
        </p:txBody>
      </p:sp>
      <p:sp>
        <p:nvSpPr>
          <p:cNvPr id="454" name="Rounded Rectangle 6"/>
          <p:cNvSpPr/>
          <p:nvPr/>
        </p:nvSpPr>
        <p:spPr>
          <a:xfrm flipV="1">
            <a:off x="465145" y="2120707"/>
            <a:ext cx="2099381" cy="9697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Rectangle 2"/>
          <p:cNvSpPr txBox="1">
            <a:spLocks noGrp="1"/>
          </p:cNvSpPr>
          <p:nvPr>
            <p:ph type="body" sz="quarter" idx="1"/>
          </p:nvPr>
        </p:nvSpPr>
        <p:spPr>
          <a:xfrm>
            <a:off x="597715" y="2695574"/>
            <a:ext cx="11347451" cy="541611"/>
          </a:xfrm>
          <a:prstGeom prst="rect">
            <a:avLst/>
          </a:prstGeom>
        </p:spPr>
        <p:txBody>
          <a:bodyPr rtlCol="1" anchor="t">
            <a:normAutofit/>
          </a:bodyPr>
          <a:lstStyle>
            <a:lvl1pPr algn="r" rtl="1">
              <a:spcBef>
                <a:spcPts val="0"/>
              </a:spcBef>
              <a:defRPr sz="3200"/>
            </a:lvl1pPr>
          </a:lstStyle>
          <a:p>
            <a:pPr algn="ctr" rtl="1"/>
            <a:r>
              <a:rPr lang="ar" b="1" dirty="0">
                <a:latin typeface="Sakkal Majalla" panose="02000000000000000000" pitchFamily="2" charset="-78"/>
                <a:cs typeface="Sakkal Majalla" panose="02000000000000000000" pitchFamily="2" charset="-78"/>
              </a:rPr>
              <a:t>3. ما تعريف الفاشية؟</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Content Placeholder 2"/>
          <p:cNvSpPr txBox="1"/>
          <p:nvPr/>
        </p:nvSpPr>
        <p:spPr>
          <a:xfrm>
            <a:off x="1940052" y="912875"/>
            <a:ext cx="8311896" cy="50322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342900" indent="-342900" algn="ctr" rtl="1">
              <a:spcBef>
                <a:spcPts val="500"/>
              </a:spcBef>
              <a:defRPr sz="2400">
                <a:solidFill>
                  <a:srgbClr val="10253F"/>
                </a:solidFill>
                <a:latin typeface="+mn-lt"/>
                <a:ea typeface="+mn-ea"/>
                <a:cs typeface="+mn-cs"/>
                <a:sym typeface="Source Sans Pro Regular"/>
              </a:defRPr>
            </a:pPr>
            <a:r>
              <a:rPr lang="ar" sz="2800" b="1" dirty="0">
                <a:solidFill>
                  <a:srgbClr val="C00000"/>
                </a:solidFill>
                <a:latin typeface="Sakkal Majalla" panose="02000000000000000000" pitchFamily="2" charset="-78"/>
                <a:cs typeface="Sakkal Majalla" panose="02000000000000000000" pitchFamily="2" charset="-78"/>
              </a:rPr>
              <a:t>الفاشية هي ظهور حالات لمرض ما أكثرَ مما كان متوقعًا في مكانٍ </a:t>
            </a:r>
            <a:r>
              <a:rPr lang="ar" sz="2800" u="sng" dirty="0">
                <a:solidFill>
                  <a:srgbClr val="FF0000"/>
                </a:solidFill>
                <a:latin typeface="Sakkal Majalla" panose="02000000000000000000" pitchFamily="2" charset="-78"/>
                <a:cs typeface="Sakkal Majalla" panose="02000000000000000000" pitchFamily="2" charset="-78"/>
              </a:rPr>
              <a:t>وزمانٍ</a:t>
            </a:r>
            <a:r>
              <a:rPr lang="ar" sz="2800" b="1" dirty="0">
                <a:solidFill>
                  <a:srgbClr val="C00000"/>
                </a:solidFill>
                <a:latin typeface="Sakkal Majalla" panose="02000000000000000000" pitchFamily="2" charset="-78"/>
                <a:cs typeface="Sakkal Majalla" panose="02000000000000000000" pitchFamily="2" charset="-78"/>
              </a:rPr>
              <a:t> معينَيْن.</a:t>
            </a:r>
            <a:endParaRPr sz="3600" dirty="0">
              <a:latin typeface="Sakkal Majalla" panose="02000000000000000000" pitchFamily="2" charset="-78"/>
              <a:ea typeface="Arial"/>
              <a:cs typeface="Sakkal Majalla" panose="02000000000000000000" pitchFamily="2" charset="-78"/>
              <a:sym typeface="Arial"/>
            </a:endParaRPr>
          </a:p>
        </p:txBody>
      </p:sp>
      <p:sp>
        <p:nvSpPr>
          <p:cNvPr id="464" name="Line 3"/>
          <p:cNvSpPr/>
          <p:nvPr/>
        </p:nvSpPr>
        <p:spPr>
          <a:xfrm flipH="1">
            <a:off x="3428999" y="2380365"/>
            <a:ext cx="1" cy="3206751"/>
          </a:xfrm>
          <a:prstGeom prst="line">
            <a:avLst/>
          </a:prstGeom>
          <a:ln>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465" name="Line 4"/>
          <p:cNvSpPr/>
          <p:nvPr/>
        </p:nvSpPr>
        <p:spPr>
          <a:xfrm>
            <a:off x="3429000" y="5587367"/>
            <a:ext cx="5562601" cy="1337"/>
          </a:xfrm>
          <a:prstGeom prst="line">
            <a:avLst/>
          </a:prstGeom>
          <a:ln>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466" name="Freeform 5"/>
          <p:cNvSpPr/>
          <p:nvPr/>
        </p:nvSpPr>
        <p:spPr>
          <a:xfrm>
            <a:off x="3733800" y="2394304"/>
            <a:ext cx="5105400" cy="2910841"/>
          </a:xfrm>
          <a:custGeom>
            <a:avLst/>
            <a:gdLst/>
            <a:ahLst/>
            <a:cxnLst>
              <a:cxn ang="0">
                <a:pos x="wd2" y="hd2"/>
              </a:cxn>
              <a:cxn ang="5400000">
                <a:pos x="wd2" y="hd2"/>
              </a:cxn>
              <a:cxn ang="10800000">
                <a:pos x="wd2" y="hd2"/>
              </a:cxn>
              <a:cxn ang="16200000">
                <a:pos x="wd2" y="hd2"/>
              </a:cxn>
            </a:cxnLst>
            <a:rect l="0" t="0" r="r" b="b"/>
            <a:pathLst>
              <a:path w="21600" h="19607" extrusionOk="0">
                <a:moveTo>
                  <a:pt x="0" y="18676"/>
                </a:moveTo>
                <a:cubicBezTo>
                  <a:pt x="806" y="17780"/>
                  <a:pt x="1612" y="16884"/>
                  <a:pt x="2257" y="16978"/>
                </a:cubicBezTo>
                <a:cubicBezTo>
                  <a:pt x="2901" y="17073"/>
                  <a:pt x="3224" y="19242"/>
                  <a:pt x="3869" y="19242"/>
                </a:cubicBezTo>
                <a:cubicBezTo>
                  <a:pt x="4513" y="19242"/>
                  <a:pt x="5534" y="17073"/>
                  <a:pt x="6125" y="16978"/>
                </a:cubicBezTo>
                <a:cubicBezTo>
                  <a:pt x="6716" y="16884"/>
                  <a:pt x="7039" y="18582"/>
                  <a:pt x="7415" y="18676"/>
                </a:cubicBezTo>
                <a:cubicBezTo>
                  <a:pt x="7791" y="18771"/>
                  <a:pt x="7899" y="17544"/>
                  <a:pt x="8382" y="17544"/>
                </a:cubicBezTo>
                <a:cubicBezTo>
                  <a:pt x="8866" y="17544"/>
                  <a:pt x="9725" y="18865"/>
                  <a:pt x="10316" y="18676"/>
                </a:cubicBezTo>
                <a:cubicBezTo>
                  <a:pt x="10907" y="18488"/>
                  <a:pt x="11391" y="16507"/>
                  <a:pt x="11928" y="16413"/>
                </a:cubicBezTo>
                <a:cubicBezTo>
                  <a:pt x="12466" y="16318"/>
                  <a:pt x="12896" y="20846"/>
                  <a:pt x="13540" y="18110"/>
                </a:cubicBezTo>
                <a:cubicBezTo>
                  <a:pt x="14185" y="15375"/>
                  <a:pt x="14937" y="-94"/>
                  <a:pt x="15797" y="0"/>
                </a:cubicBezTo>
                <a:cubicBezTo>
                  <a:pt x="16657" y="95"/>
                  <a:pt x="17946" y="15847"/>
                  <a:pt x="18699" y="18676"/>
                </a:cubicBezTo>
                <a:cubicBezTo>
                  <a:pt x="19451" y="21506"/>
                  <a:pt x="19827" y="16978"/>
                  <a:pt x="20310" y="16978"/>
                </a:cubicBezTo>
                <a:cubicBezTo>
                  <a:pt x="20794" y="16978"/>
                  <a:pt x="21385" y="18393"/>
                  <a:pt x="21600" y="18676"/>
                </a:cubicBezTo>
              </a:path>
            </a:pathLst>
          </a:custGeom>
          <a:ln w="50800">
            <a:solidFill>
              <a:srgbClr val="0066CC"/>
            </a:solidFill>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67" name="Text Box 6"/>
          <p:cNvSpPr txBox="1"/>
          <p:nvPr/>
        </p:nvSpPr>
        <p:spPr>
          <a:xfrm>
            <a:off x="3474720" y="4361565"/>
            <a:ext cx="291846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1000"/>
              </a:spcBef>
              <a:defRPr>
                <a:latin typeface="+mn-lt"/>
                <a:ea typeface="+mn-ea"/>
                <a:cs typeface="+mn-cs"/>
                <a:sym typeface="Source Sans Pro Regular"/>
              </a:defRPr>
            </a:lvl1pPr>
          </a:lstStyle>
          <a:p>
            <a:pPr rtl="1"/>
            <a:r>
              <a:rPr lang="ar" sz="2400">
                <a:latin typeface="Sakkal Majalla" panose="02000000000000000000" pitchFamily="2" charset="-78"/>
                <a:cs typeface="Sakkal Majalla" panose="02000000000000000000" pitchFamily="2" charset="-78"/>
              </a:rPr>
              <a:t>«غير معتاد»، «غير متوقع»</a:t>
            </a:r>
          </a:p>
        </p:txBody>
      </p:sp>
      <p:sp>
        <p:nvSpPr>
          <p:cNvPr id="468" name="Text Box 8"/>
          <p:cNvSpPr txBox="1"/>
          <p:nvPr/>
        </p:nvSpPr>
        <p:spPr>
          <a:xfrm rot="16200000">
            <a:off x="1485192" y="3550943"/>
            <a:ext cx="3052513"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spcBef>
                <a:spcPts val="1000"/>
              </a:spcBef>
              <a:defRPr>
                <a:latin typeface="+mn-lt"/>
                <a:ea typeface="+mn-ea"/>
                <a:cs typeface="+mn-cs"/>
                <a:sym typeface="Source Sans Pro Regular"/>
              </a:defRPr>
            </a:lvl1pPr>
          </a:lstStyle>
          <a:p>
            <a:pPr rtl="1"/>
            <a:r>
              <a:rPr lang="ar" sz="2400">
                <a:latin typeface="Sakkal Majalla" panose="02000000000000000000" pitchFamily="2" charset="-78"/>
                <a:cs typeface="Sakkal Majalla" panose="02000000000000000000" pitchFamily="2" charset="-78"/>
              </a:rPr>
              <a:t>عدد الحالات المُصابة بالمرض</a:t>
            </a:r>
          </a:p>
        </p:txBody>
      </p:sp>
      <p:sp>
        <p:nvSpPr>
          <p:cNvPr id="469" name="Text Box 9"/>
          <p:cNvSpPr txBox="1"/>
          <p:nvPr/>
        </p:nvSpPr>
        <p:spPr>
          <a:xfrm>
            <a:off x="3428999" y="5587116"/>
            <a:ext cx="899161"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spcBef>
                <a:spcPts val="1000"/>
              </a:spcBef>
              <a:defRPr>
                <a:latin typeface="+mn-lt"/>
                <a:ea typeface="+mn-ea"/>
                <a:cs typeface="+mn-cs"/>
                <a:sym typeface="Source Sans Pro Regular"/>
              </a:defRPr>
            </a:lvl1pPr>
          </a:lstStyle>
          <a:p>
            <a:pPr rtl="1"/>
            <a:r>
              <a:rPr lang="ar" sz="2400" dirty="0">
                <a:latin typeface="Sakkal Majalla" panose="02000000000000000000" pitchFamily="2" charset="-78"/>
                <a:cs typeface="Sakkal Majalla" panose="02000000000000000000" pitchFamily="2" charset="-78"/>
              </a:rPr>
              <a:t>الفترة الزمنية</a:t>
            </a:r>
          </a:p>
        </p:txBody>
      </p:sp>
      <p:sp>
        <p:nvSpPr>
          <p:cNvPr id="470" name="Line 10"/>
          <p:cNvSpPr/>
          <p:nvPr/>
        </p:nvSpPr>
        <p:spPr>
          <a:xfrm>
            <a:off x="4343400" y="5888740"/>
            <a:ext cx="3886200" cy="1"/>
          </a:xfrm>
          <a:prstGeom prst="line">
            <a:avLst/>
          </a:prstGeom>
          <a:ln w="31750">
            <a:solidFill>
              <a:srgbClr val="000000"/>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471" name="Left Brace 10"/>
          <p:cNvSpPr/>
          <p:nvPr/>
        </p:nvSpPr>
        <p:spPr>
          <a:xfrm>
            <a:off x="6629400" y="2456564"/>
            <a:ext cx="457207" cy="24384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21449"/>
                  <a:pt x="10800" y="21263"/>
                </a:cubicBezTo>
                <a:lnTo>
                  <a:pt x="10800" y="11137"/>
                </a:lnTo>
                <a:cubicBezTo>
                  <a:pt x="10800" y="10951"/>
                  <a:pt x="5965" y="10800"/>
                  <a:pt x="0" y="10800"/>
                </a:cubicBezTo>
                <a:cubicBezTo>
                  <a:pt x="5965" y="10800"/>
                  <a:pt x="10800" y="10649"/>
                  <a:pt x="10800" y="10463"/>
                </a:cubicBezTo>
                <a:lnTo>
                  <a:pt x="10800" y="337"/>
                </a:lnTo>
                <a:cubicBezTo>
                  <a:pt x="10800" y="151"/>
                  <a:pt x="15635" y="0"/>
                  <a:pt x="21600" y="0"/>
                </a:cubicBezTo>
              </a:path>
            </a:pathLst>
          </a:custGeom>
          <a:ln w="28575">
            <a:solidFill>
              <a:srgbClr val="000000"/>
            </a:solidFill>
            <a:miter/>
          </a:ln>
        </p:spPr>
        <p:txBody>
          <a:bodyPr lIns="45719" rIns="45719" rtlCol="1"/>
          <a:lstStyle/>
          <a:p>
            <a:pPr rtl="1">
              <a:defRPr sz="1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72" name="Text Box 6"/>
          <p:cNvSpPr txBox="1"/>
          <p:nvPr/>
        </p:nvSpPr>
        <p:spPr>
          <a:xfrm>
            <a:off x="3893820" y="3142365"/>
            <a:ext cx="2918461"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«أكثرَ مما كان متوقعًا»</a:t>
            </a:r>
            <a:endParaRPr sz="2400" dirty="0">
              <a:latin typeface="Sakkal Majalla" panose="02000000000000000000" pitchFamily="2" charset="-78"/>
              <a:ea typeface="Arial"/>
              <a:cs typeface="Sakkal Majalla" panose="02000000000000000000" pitchFamily="2" charset="-78"/>
              <a:sym typeface="Arial"/>
            </a:endParaRPr>
          </a:p>
          <a:p>
            <a:pPr algn="ctr" rtl="1">
              <a:defRPr>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 «فاشية»</a:t>
            </a:r>
          </a:p>
        </p:txBody>
      </p:sp>
      <p:sp>
        <p:nvSpPr>
          <p:cNvPr id="2" name="Title 3">
            <a:extLst>
              <a:ext uri="{FF2B5EF4-FFF2-40B4-BE49-F238E27FC236}">
                <a16:creationId xmlns:a16="http://schemas.microsoft.com/office/drawing/2014/main" id="{43CD12C0-A136-F4DA-E0C3-EE48BE6B61C1}"/>
              </a:ext>
            </a:extLst>
          </p:cNvPr>
          <p:cNvSpPr txBox="1">
            <a:spLocks/>
          </p:cNvSpPr>
          <p:nvPr/>
        </p:nvSpPr>
        <p:spPr>
          <a:xfrm>
            <a:off x="151306" y="54837"/>
            <a:ext cx="4298775" cy="46983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تعريف الفاشية؟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Rectangle 3"/>
          <p:cNvSpPr txBox="1"/>
          <p:nvPr/>
        </p:nvSpPr>
        <p:spPr>
          <a:xfrm>
            <a:off x="1926336" y="2315384"/>
            <a:ext cx="8311896" cy="30289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954919" indent="-954919" defTabSz="850391" rtl="1">
              <a:lnSpc>
                <a:spcPct val="90000"/>
              </a:lnSpc>
              <a:spcBef>
                <a:spcPts val="1700"/>
              </a:spcBef>
              <a:tabLst>
                <a:tab pos="939800" algn="l"/>
              </a:tabLst>
              <a:defRPr sz="2418">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1.  </a:t>
            </a:r>
            <a:r>
              <a:rPr dirty="0">
                <a:latin typeface="Sakkal Majalla" panose="02000000000000000000" pitchFamily="2" charset="-78"/>
                <a:cs typeface="Sakkal Majalla" panose="02000000000000000000" pitchFamily="2" charset="-78"/>
              </a:rPr>
              <a:t>_______	</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مُهدِّدًا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للحياة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الكَلَب</a:t>
            </a:r>
            <a:r>
              <a:rPr dirty="0">
                <a:latin typeface="Sakkal Majalla" panose="02000000000000000000" pitchFamily="2" charset="-78"/>
                <a:cs typeface="Sakkal Majalla" panose="02000000000000000000" pitchFamily="2" charset="-78"/>
              </a:rPr>
              <a:t>.</a:t>
            </a:r>
            <a:endParaRPr sz="2976" dirty="0">
              <a:latin typeface="Sakkal Majalla" panose="02000000000000000000" pitchFamily="2" charset="-78"/>
              <a:cs typeface="Sakkal Majalla" panose="02000000000000000000" pitchFamily="2" charset="-78"/>
            </a:endParaRPr>
          </a:p>
          <a:p>
            <a:pPr marL="954919" indent="-954919" defTabSz="850391" rtl="1">
              <a:lnSpc>
                <a:spcPct val="90000"/>
              </a:lnSpc>
              <a:spcBef>
                <a:spcPts val="1700"/>
              </a:spcBef>
              <a:tabLst>
                <a:tab pos="939800" algn="l"/>
              </a:tabLst>
              <a:defRPr sz="2418">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2.  </a:t>
            </a:r>
            <a:r>
              <a:rPr dirty="0">
                <a:latin typeface="Sakkal Majalla" panose="02000000000000000000" pitchFamily="2" charset="-78"/>
                <a:cs typeface="Sakkal Majalla" panose="02000000000000000000" pitchFamily="2" charset="-78"/>
              </a:rPr>
              <a:t>_______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العلامات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التشخيصات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المؤكدة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يعانون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a:t>
            </a:r>
            <a:endParaRPr sz="2976" dirty="0">
              <a:solidFill>
                <a:srgbClr val="10253F"/>
              </a:solidFill>
              <a:latin typeface="Sakkal Majalla" panose="02000000000000000000" pitchFamily="2" charset="-78"/>
              <a:ea typeface="Arial"/>
              <a:cs typeface="Sakkal Majalla" panose="02000000000000000000" pitchFamily="2" charset="-78"/>
              <a:sym typeface="Arial"/>
            </a:endParaRPr>
          </a:p>
          <a:p>
            <a:pPr marL="954919" indent="-954919" defTabSz="850391" rtl="1">
              <a:lnSpc>
                <a:spcPct val="90000"/>
              </a:lnSpc>
              <a:spcBef>
                <a:spcPts val="1700"/>
              </a:spcBef>
              <a:tabLst>
                <a:tab pos="939800" algn="l"/>
              </a:tabLst>
              <a:defRPr sz="2418">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3. </a:t>
            </a:r>
            <a:r>
              <a:rPr dirty="0">
                <a:latin typeface="Sakkal Majalla" panose="02000000000000000000" pitchFamily="2" charset="-78"/>
                <a:cs typeface="Sakkal Majalla" panose="02000000000000000000" pitchFamily="2" charset="-78"/>
              </a:rPr>
              <a:t>______</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أفادت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طعامًا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منشأة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غذائية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a:t>
            </a:r>
            <a:endParaRPr sz="2976" dirty="0">
              <a:solidFill>
                <a:srgbClr val="10253F"/>
              </a:solidFill>
              <a:latin typeface="Sakkal Majalla" panose="02000000000000000000" pitchFamily="2" charset="-78"/>
              <a:ea typeface="Arial"/>
              <a:cs typeface="Sakkal Majalla" panose="02000000000000000000" pitchFamily="2" charset="-78"/>
              <a:sym typeface="Arial"/>
            </a:endParaRPr>
          </a:p>
          <a:p>
            <a:pPr marL="954919" indent="-954919" defTabSz="850391" rtl="1">
              <a:lnSpc>
                <a:spcPct val="90000"/>
              </a:lnSpc>
              <a:spcBef>
                <a:spcPts val="1700"/>
              </a:spcBef>
              <a:tabLst>
                <a:tab pos="939800" algn="l"/>
              </a:tabLst>
              <a:defRPr sz="2418">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4.  </a:t>
            </a:r>
            <a:r>
              <a:rPr dirty="0">
                <a:latin typeface="Sakkal Majalla" panose="02000000000000000000" pitchFamily="2" charset="-78"/>
                <a:cs typeface="Sakkal Majalla" panose="02000000000000000000" pitchFamily="2" charset="-78"/>
              </a:rPr>
              <a:t>_______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ضغطٌ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خارجيٌّ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الإعلام</a:t>
            </a:r>
            <a:r>
              <a:rPr dirty="0">
                <a:latin typeface="Sakkal Majalla" panose="02000000000000000000" pitchFamily="2" charset="-78"/>
                <a:cs typeface="Sakkal Majalla" panose="02000000000000000000" pitchFamily="2" charset="-78"/>
              </a:rPr>
              <a:t>.</a:t>
            </a:r>
            <a:endParaRPr sz="2976" dirty="0">
              <a:solidFill>
                <a:srgbClr val="10253F"/>
              </a:solidFill>
              <a:latin typeface="Sakkal Majalla" panose="02000000000000000000" pitchFamily="2" charset="-78"/>
              <a:ea typeface="Arial"/>
              <a:cs typeface="Sakkal Majalla" panose="02000000000000000000" pitchFamily="2" charset="-78"/>
              <a:sym typeface="Arial"/>
            </a:endParaRPr>
          </a:p>
          <a:p>
            <a:pPr marL="954919" indent="-954919" defTabSz="850391" rtl="1">
              <a:lnSpc>
                <a:spcPct val="90000"/>
              </a:lnSpc>
              <a:spcBef>
                <a:spcPts val="2100"/>
              </a:spcBef>
              <a:tabLst>
                <a:tab pos="939800" algn="l"/>
              </a:tabLst>
              <a:defRPr sz="2418">
                <a:latin typeface="+mn-lt"/>
                <a:ea typeface="+mn-ea"/>
                <a:cs typeface="+mn-cs"/>
                <a:sym typeface="Source Sans Pro Regular"/>
              </a:defRPr>
            </a:pPr>
            <a:endParaRPr sz="2976" dirty="0">
              <a:solidFill>
                <a:srgbClr val="10253F"/>
              </a:solidFill>
              <a:latin typeface="Sakkal Majalla" panose="02000000000000000000" pitchFamily="2" charset="-78"/>
              <a:ea typeface="Arial"/>
              <a:cs typeface="Sakkal Majalla" panose="02000000000000000000" pitchFamily="2" charset="-78"/>
              <a:sym typeface="Arial"/>
            </a:endParaRPr>
          </a:p>
        </p:txBody>
      </p:sp>
      <p:grpSp>
        <p:nvGrpSpPr>
          <p:cNvPr id="480" name="Group 7"/>
          <p:cNvGrpSpPr/>
          <p:nvPr/>
        </p:nvGrpSpPr>
        <p:grpSpPr>
          <a:xfrm>
            <a:off x="2543635" y="1290608"/>
            <a:ext cx="6495130" cy="599441"/>
            <a:chOff x="0" y="0"/>
            <a:chExt cx="6495128" cy="599440"/>
          </a:xfrm>
        </p:grpSpPr>
        <p:sp>
          <p:nvSpPr>
            <p:cNvPr id="478" name="Rounded Rectangle 4"/>
            <p:cNvSpPr txBox="1"/>
            <p:nvPr/>
          </p:nvSpPr>
          <p:spPr>
            <a:xfrm>
              <a:off x="0" y="-1"/>
              <a:ext cx="2837529" cy="599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32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غالبًا نعم</a:t>
              </a:r>
            </a:p>
          </p:txBody>
        </p:sp>
        <p:sp>
          <p:nvSpPr>
            <p:cNvPr id="479" name="Rounded Rectangle 5"/>
            <p:cNvSpPr txBox="1"/>
            <p:nvPr/>
          </p:nvSpPr>
          <p:spPr>
            <a:xfrm>
              <a:off x="3657600" y="-1"/>
              <a:ext cx="2837529" cy="599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32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غالبًا لا</a:t>
              </a:r>
            </a:p>
          </p:txBody>
        </p:sp>
      </p:grpSp>
      <p:pic>
        <p:nvPicPr>
          <p:cNvPr id="481" name="Picture 4" descr="Picture 4"/>
          <p:cNvPicPr>
            <a:picLocks noChangeAspect="1"/>
          </p:cNvPicPr>
          <p:nvPr/>
        </p:nvPicPr>
        <p:blipFill>
          <a:blip r:embed="rId2"/>
          <a:stretch>
            <a:fillRect/>
          </a:stretch>
        </p:blipFill>
        <p:spPr>
          <a:xfrm>
            <a:off x="4852911" y="1215977"/>
            <a:ext cx="625045" cy="640081"/>
          </a:xfrm>
          <a:prstGeom prst="rect">
            <a:avLst/>
          </a:prstGeom>
          <a:ln w="12700">
            <a:miter lim="400000"/>
          </a:ln>
        </p:spPr>
      </p:pic>
      <p:pic>
        <p:nvPicPr>
          <p:cNvPr id="482" name="Picture 6" descr="Picture 6"/>
          <p:cNvPicPr>
            <a:picLocks noChangeAspect="1"/>
          </p:cNvPicPr>
          <p:nvPr/>
        </p:nvPicPr>
        <p:blipFill>
          <a:blip r:embed="rId3"/>
          <a:stretch>
            <a:fillRect/>
          </a:stretch>
        </p:blipFill>
        <p:spPr>
          <a:xfrm>
            <a:off x="8823959" y="1270287"/>
            <a:ext cx="640081" cy="640081"/>
          </a:xfrm>
          <a:prstGeom prst="rect">
            <a:avLst/>
          </a:prstGeom>
          <a:ln w="12700">
            <a:miter lim="400000"/>
          </a:ln>
        </p:spPr>
      </p:pic>
      <p:sp>
        <p:nvSpPr>
          <p:cNvPr id="2" name="Title 3">
            <a:extLst>
              <a:ext uri="{FF2B5EF4-FFF2-40B4-BE49-F238E27FC236}">
                <a16:creationId xmlns:a16="http://schemas.microsoft.com/office/drawing/2014/main" id="{E0D7A3FC-5D6A-D39D-6A96-B1C1D895B387}"/>
              </a:ext>
            </a:extLst>
          </p:cNvPr>
          <p:cNvSpPr txBox="1">
            <a:spLocks/>
          </p:cNvSpPr>
          <p:nvPr/>
        </p:nvSpPr>
        <p:spPr>
          <a:xfrm>
            <a:off x="151306" y="54838"/>
            <a:ext cx="4701605" cy="4938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هل ستُجري استقصاءً؟</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915546" y="848958"/>
            <a:ext cx="1602787" cy="863288"/>
          </a:xfrm>
          <a:prstGeom prst="rect">
            <a:avLst/>
          </a:prstGeom>
        </p:spPr>
        <p:txBody>
          <a:bodyPr lIns="0" tIns="0" rIns="0" bIns="0" rtlCol="1"/>
          <a:lstStyle/>
          <a:p>
            <a:pPr rtl="1"/>
            <a:r>
              <a:rPr lang="ar" b="1" dirty="0">
                <a:latin typeface="Sakkal Majalla" panose="02000000000000000000" pitchFamily="2" charset="-78"/>
                <a:cs typeface="Sakkal Majalla" panose="02000000000000000000" pitchFamily="2" charset="-78"/>
              </a:rPr>
              <a:t>مقدمة</a:t>
            </a:r>
          </a:p>
        </p:txBody>
      </p:sp>
      <p:sp>
        <p:nvSpPr>
          <p:cNvPr id="284" name="Google Shape;308;p8"/>
          <p:cNvSpPr txBox="1">
            <a:spLocks noGrp="1"/>
          </p:cNvSpPr>
          <p:nvPr>
            <p:ph type="body" idx="4294967295"/>
          </p:nvPr>
        </p:nvSpPr>
        <p:spPr>
          <a:xfrm>
            <a:off x="4083301" y="1821025"/>
            <a:ext cx="7529514" cy="3215951"/>
          </a:xfrm>
          <a:prstGeom prst="rect">
            <a:avLst/>
          </a:prstGeom>
        </p:spPr>
        <p:txBody>
          <a:bodyPr lIns="0" tIns="0" rIns="0" bIns="0" rtlCol="1" anchor="t">
            <a:normAutofit/>
          </a:bodyPr>
          <a:lstStyle/>
          <a:p>
            <a:pPr rtl="1">
              <a:defRPr sz="2000"/>
            </a:pPr>
            <a:r>
              <a:rPr lang="ar-SA" dirty="0">
                <a:latin typeface="Sakkal Majalla"/>
                <a:cs typeface="Sakkal Majalla"/>
              </a:rPr>
              <a:t>هذا المورد التعليمي جزءٌ من حزمة التدريب المتقدم لفِرَق الاستجابة السريعة، المُوجَّه خصيصًا لأعضاء فريق الاستجابة السريعة.</a:t>
            </a:r>
          </a:p>
          <a:p>
            <a:pPr rtl="1">
              <a:defRPr sz="2000"/>
            </a:pPr>
            <a:endParaRPr lang="ar-SA" dirty="0">
              <a:latin typeface="Sakkal Majalla" panose="02000000000000000000" pitchFamily="2" charset="-78"/>
              <a:cs typeface="Sakkal Majalla" panose="02000000000000000000" pitchFamily="2" charset="-78"/>
            </a:endParaRPr>
          </a:p>
          <a:p>
            <a:pPr rtl="1">
              <a:defRPr sz="2000"/>
            </a:pPr>
            <a:r>
              <a:rPr lang="ar-SA" dirty="0">
                <a:latin typeface="Sakkal Majalla"/>
                <a:cs typeface="Sakkal Majalla"/>
              </a:rPr>
              <a:t>استنادًا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rtl="1">
              <a:defRPr sz="2000"/>
            </a:pPr>
            <a:endParaRPr lang="ar-SA" dirty="0">
              <a:latin typeface="Sakkal Majalla" panose="02000000000000000000" pitchFamily="2" charset="-78"/>
              <a:cs typeface="Sakkal Majalla" panose="02000000000000000000" pitchFamily="2" charset="-78"/>
            </a:endParaRPr>
          </a:p>
          <a:p>
            <a:pPr rtl="1">
              <a:defRPr sz="2000"/>
            </a:pPr>
            <a:r>
              <a:rPr lang="ar-SA" dirty="0">
                <a:latin typeface="Sakkal Majalla"/>
                <a:cs typeface="Sakkal Majalla"/>
              </a:rPr>
              <a:t>تُعدُّ حزمة التدريب المُتقدم لفِرَق الاستجابة السريعة أحد مكونات برنامج تدريب فِرَق الاستجابة السريعة.</a:t>
            </a:r>
          </a:p>
        </p:txBody>
      </p:sp>
    </p:spTree>
    <p:extLst>
      <p:ext uri="{BB962C8B-B14F-4D97-AF65-F5344CB8AC3E}">
        <p14:creationId xmlns:p14="http://schemas.microsoft.com/office/powerpoint/2010/main" val="39432550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Rectangle 3"/>
          <p:cNvSpPr txBox="1"/>
          <p:nvPr/>
        </p:nvSpPr>
        <p:spPr>
          <a:xfrm>
            <a:off x="1926336" y="2315385"/>
            <a:ext cx="8311896" cy="30752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954919" indent="-954919" defTabSz="850391" rtl="1">
              <a:lnSpc>
                <a:spcPct val="90000"/>
              </a:lnSpc>
              <a:spcBef>
                <a:spcPts val="1700"/>
              </a:spcBef>
              <a:tabLst>
                <a:tab pos="939800" algn="l"/>
              </a:tabLst>
              <a:defRPr sz="2418">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1.  _______	 إذا كان الاعتلال مُهدِّدًا للحياة، مثل داء الكَلَب.</a:t>
            </a:r>
            <a:endParaRPr lang="ar-EG" sz="2976" dirty="0">
              <a:latin typeface="Sakkal Majalla" panose="02000000000000000000" pitchFamily="2" charset="-78"/>
              <a:cs typeface="Sakkal Majalla" panose="02000000000000000000" pitchFamily="2" charset="-78"/>
            </a:endParaRPr>
          </a:p>
          <a:p>
            <a:pPr marL="954919" indent="-954919" defTabSz="850391" rtl="1">
              <a:lnSpc>
                <a:spcPct val="90000"/>
              </a:lnSpc>
              <a:spcBef>
                <a:spcPts val="1700"/>
              </a:spcBef>
              <a:tabLst>
                <a:tab pos="939800" algn="l"/>
              </a:tabLst>
              <a:defRPr sz="2418">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2.  _______	إذا كانت العلامات/ الأعراض أو التشخيصات المؤكدة تشير إلى أن المرضى قد لا يعانون من الاعتلال نفسه.</a:t>
            </a:r>
            <a:endParaRPr lang="ar-EG" sz="2976" dirty="0">
              <a:solidFill>
                <a:srgbClr val="10253F"/>
              </a:solidFill>
              <a:latin typeface="Sakkal Majalla" panose="02000000000000000000" pitchFamily="2" charset="-78"/>
              <a:ea typeface="Arial"/>
              <a:cs typeface="Sakkal Majalla" panose="02000000000000000000" pitchFamily="2" charset="-78"/>
              <a:sym typeface="Arial"/>
            </a:endParaRPr>
          </a:p>
          <a:p>
            <a:pPr marL="954919" indent="-954919" defTabSz="850391" rtl="1">
              <a:lnSpc>
                <a:spcPct val="90000"/>
              </a:lnSpc>
              <a:spcBef>
                <a:spcPts val="1700"/>
              </a:spcBef>
              <a:tabLst>
                <a:tab pos="939800" algn="l"/>
              </a:tabLst>
              <a:defRPr sz="2418">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3. ______                  إذا أفادت جميع الحالات أنها تناولت طعامًا من منشأة غذائية مُحددة.</a:t>
            </a:r>
            <a:endParaRPr lang="ar-EG" sz="2976" dirty="0">
              <a:solidFill>
                <a:srgbClr val="10253F"/>
              </a:solidFill>
              <a:latin typeface="Sakkal Majalla" panose="02000000000000000000" pitchFamily="2" charset="-78"/>
              <a:ea typeface="Arial"/>
              <a:cs typeface="Sakkal Majalla" panose="02000000000000000000" pitchFamily="2" charset="-78"/>
              <a:sym typeface="Arial"/>
            </a:endParaRPr>
          </a:p>
          <a:p>
            <a:pPr marL="954919" indent="-954919" defTabSz="850391" rtl="1">
              <a:lnSpc>
                <a:spcPct val="90000"/>
              </a:lnSpc>
              <a:spcBef>
                <a:spcPts val="1700"/>
              </a:spcBef>
              <a:tabLst>
                <a:tab pos="939800" algn="l"/>
              </a:tabLst>
              <a:defRPr sz="2418">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4.  _______	إذا كان هناك ضغطٌ خارجيٌّ من السياسيين أو وسائل الإعلام.</a:t>
            </a:r>
            <a:endParaRPr lang="ar-EG" sz="2976" dirty="0">
              <a:solidFill>
                <a:srgbClr val="10253F"/>
              </a:solidFill>
              <a:latin typeface="Sakkal Majalla" panose="02000000000000000000" pitchFamily="2" charset="-78"/>
              <a:ea typeface="Arial"/>
              <a:cs typeface="Sakkal Majalla" panose="02000000000000000000" pitchFamily="2" charset="-78"/>
              <a:sym typeface="Arial"/>
            </a:endParaRPr>
          </a:p>
        </p:txBody>
      </p:sp>
      <p:grpSp>
        <p:nvGrpSpPr>
          <p:cNvPr id="488" name="Group 7"/>
          <p:cNvGrpSpPr/>
          <p:nvPr/>
        </p:nvGrpSpPr>
        <p:grpSpPr>
          <a:xfrm>
            <a:off x="2543635" y="1290608"/>
            <a:ext cx="6495130" cy="599441"/>
            <a:chOff x="0" y="0"/>
            <a:chExt cx="6495128" cy="599440"/>
          </a:xfrm>
        </p:grpSpPr>
        <p:sp>
          <p:nvSpPr>
            <p:cNvPr id="486" name="Rounded Rectangle 4"/>
            <p:cNvSpPr txBox="1"/>
            <p:nvPr/>
          </p:nvSpPr>
          <p:spPr>
            <a:xfrm>
              <a:off x="0" y="-1"/>
              <a:ext cx="2837529" cy="599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32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غالبًا نعم</a:t>
              </a:r>
            </a:p>
          </p:txBody>
        </p:sp>
        <p:sp>
          <p:nvSpPr>
            <p:cNvPr id="487" name="Rounded Rectangle 5"/>
            <p:cNvSpPr txBox="1"/>
            <p:nvPr/>
          </p:nvSpPr>
          <p:spPr>
            <a:xfrm>
              <a:off x="3657600" y="-1"/>
              <a:ext cx="2837529" cy="599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32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غالبًا لا</a:t>
              </a:r>
            </a:p>
          </p:txBody>
        </p:sp>
      </p:grpSp>
      <p:pic>
        <p:nvPicPr>
          <p:cNvPr id="489" name="Picture 4" descr="Picture 4"/>
          <p:cNvPicPr>
            <a:picLocks noChangeAspect="1"/>
          </p:cNvPicPr>
          <p:nvPr/>
        </p:nvPicPr>
        <p:blipFill>
          <a:blip r:embed="rId2"/>
          <a:stretch>
            <a:fillRect/>
          </a:stretch>
        </p:blipFill>
        <p:spPr>
          <a:xfrm>
            <a:off x="4852911" y="1215977"/>
            <a:ext cx="625045" cy="640081"/>
          </a:xfrm>
          <a:prstGeom prst="rect">
            <a:avLst/>
          </a:prstGeom>
          <a:ln w="12700">
            <a:miter lim="400000"/>
          </a:ln>
        </p:spPr>
      </p:pic>
      <p:pic>
        <p:nvPicPr>
          <p:cNvPr id="490" name="Picture 6" descr="Picture 6"/>
          <p:cNvPicPr>
            <a:picLocks noChangeAspect="1"/>
          </p:cNvPicPr>
          <p:nvPr/>
        </p:nvPicPr>
        <p:blipFill>
          <a:blip r:embed="rId3"/>
          <a:stretch>
            <a:fillRect/>
          </a:stretch>
        </p:blipFill>
        <p:spPr>
          <a:xfrm>
            <a:off x="8852445" y="1353180"/>
            <a:ext cx="474296" cy="474296"/>
          </a:xfrm>
          <a:prstGeom prst="rect">
            <a:avLst/>
          </a:prstGeom>
          <a:ln w="12700">
            <a:miter lim="400000"/>
          </a:ln>
        </p:spPr>
      </p:pic>
      <p:pic>
        <p:nvPicPr>
          <p:cNvPr id="491" name="Picture 4" descr="Picture 4"/>
          <p:cNvPicPr>
            <a:picLocks noChangeAspect="1"/>
          </p:cNvPicPr>
          <p:nvPr/>
        </p:nvPicPr>
        <p:blipFill>
          <a:blip r:embed="rId2"/>
          <a:stretch>
            <a:fillRect/>
          </a:stretch>
        </p:blipFill>
        <p:spPr>
          <a:xfrm>
            <a:off x="1119268" y="1994380"/>
            <a:ext cx="625045" cy="640081"/>
          </a:xfrm>
          <a:prstGeom prst="rect">
            <a:avLst/>
          </a:prstGeom>
          <a:ln w="12700">
            <a:miter lim="400000"/>
          </a:ln>
        </p:spPr>
      </p:pic>
      <p:pic>
        <p:nvPicPr>
          <p:cNvPr id="492" name="Picture 6" descr="Picture 6"/>
          <p:cNvPicPr>
            <a:picLocks noChangeAspect="1"/>
          </p:cNvPicPr>
          <p:nvPr/>
        </p:nvPicPr>
        <p:blipFill>
          <a:blip r:embed="rId3"/>
          <a:stretch>
            <a:fillRect/>
          </a:stretch>
        </p:blipFill>
        <p:spPr>
          <a:xfrm>
            <a:off x="1074464" y="2984804"/>
            <a:ext cx="474296" cy="474296"/>
          </a:xfrm>
          <a:prstGeom prst="rect">
            <a:avLst/>
          </a:prstGeom>
          <a:ln w="12700">
            <a:miter lim="400000"/>
          </a:ln>
        </p:spPr>
      </p:pic>
      <p:pic>
        <p:nvPicPr>
          <p:cNvPr id="493" name="Picture 4" descr="Picture 4"/>
          <p:cNvPicPr>
            <a:picLocks noChangeAspect="1"/>
          </p:cNvPicPr>
          <p:nvPr/>
        </p:nvPicPr>
        <p:blipFill>
          <a:blip r:embed="rId2"/>
          <a:stretch>
            <a:fillRect/>
          </a:stretch>
        </p:blipFill>
        <p:spPr>
          <a:xfrm>
            <a:off x="1111750" y="3613208"/>
            <a:ext cx="625045" cy="640081"/>
          </a:xfrm>
          <a:prstGeom prst="rect">
            <a:avLst/>
          </a:prstGeom>
          <a:ln w="12700">
            <a:miter lim="400000"/>
          </a:ln>
        </p:spPr>
      </p:pic>
      <p:pic>
        <p:nvPicPr>
          <p:cNvPr id="494" name="Picture 4" descr="Picture 4"/>
          <p:cNvPicPr>
            <a:picLocks noChangeAspect="1"/>
          </p:cNvPicPr>
          <p:nvPr/>
        </p:nvPicPr>
        <p:blipFill>
          <a:blip r:embed="rId2"/>
          <a:stretch>
            <a:fillRect/>
          </a:stretch>
        </p:blipFill>
        <p:spPr>
          <a:xfrm>
            <a:off x="1111750" y="4553856"/>
            <a:ext cx="625045" cy="640081"/>
          </a:xfrm>
          <a:prstGeom prst="rect">
            <a:avLst/>
          </a:prstGeom>
          <a:ln w="12700">
            <a:miter lim="400000"/>
          </a:ln>
        </p:spPr>
      </p:pic>
      <p:sp>
        <p:nvSpPr>
          <p:cNvPr id="2" name="Title 3">
            <a:extLst>
              <a:ext uri="{FF2B5EF4-FFF2-40B4-BE49-F238E27FC236}">
                <a16:creationId xmlns:a16="http://schemas.microsoft.com/office/drawing/2014/main" id="{FEF8E148-BEF7-CF5A-8138-5BE4A3EFFE9A}"/>
              </a:ext>
            </a:extLst>
          </p:cNvPr>
          <p:cNvSpPr txBox="1">
            <a:spLocks/>
          </p:cNvSpPr>
          <p:nvPr/>
        </p:nvSpPr>
        <p:spPr>
          <a:xfrm>
            <a:off x="151307" y="54838"/>
            <a:ext cx="4586064" cy="59944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هل ستُجري استقصاءً؟</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9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9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 grpId="0" animBg="1" advAuto="0"/>
      <p:bldP spid="492" grpId="0" animBg="1" advAuto="0"/>
      <p:bldP spid="493" grpId="0" animBg="1" advAuto="0"/>
      <p:bldP spid="494"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 name="Rectangle 3"/>
          <p:cNvSpPr txBox="1">
            <a:spLocks noGrp="1"/>
          </p:cNvSpPr>
          <p:nvPr>
            <p:ph type="body" idx="1"/>
          </p:nvPr>
        </p:nvSpPr>
        <p:spPr>
          <a:xfrm>
            <a:off x="4273550" y="911444"/>
            <a:ext cx="7529514" cy="5035112"/>
          </a:xfrm>
          <a:prstGeom prst="rect">
            <a:avLst/>
          </a:prstGeom>
        </p:spPr>
        <p:txBody>
          <a:bodyPr lIns="44450" tIns="44450" rIns="44450" bIns="44450" rtlCol="1"/>
          <a:lstStyle/>
          <a:p>
            <a:pPr rtl="1">
              <a:lnSpc>
                <a:spcPct val="120000"/>
              </a:lnSpc>
              <a:spcBef>
                <a:spcPts val="0"/>
              </a:spcBef>
              <a:defRPr sz="2800"/>
            </a:pPr>
            <a:r>
              <a:rPr lang="ar" b="1" dirty="0">
                <a:solidFill>
                  <a:srgbClr val="C00000"/>
                </a:solidFill>
                <a:latin typeface="Sakkal Majalla" panose="02000000000000000000" pitchFamily="2" charset="-78"/>
                <a:cs typeface="Sakkal Majalla" panose="02000000000000000000" pitchFamily="2" charset="-78"/>
              </a:rPr>
              <a:t>تحديد:</a:t>
            </a:r>
          </a:p>
          <a:p>
            <a:pPr marL="254000" lvl="1" indent="-254000" rtl="1">
              <a:lnSpc>
                <a:spcPct val="120000"/>
              </a:lnSpc>
              <a:spcBef>
                <a:spcPts val="0"/>
              </a:spcBef>
              <a:buClr>
                <a:srgbClr val="C00000"/>
              </a:buClr>
              <a:buFont typeface="Arial"/>
            </a:pP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المُسبِّب</a:t>
            </a:r>
            <a:r>
              <a:rPr>
                <a:latin typeface="Sakkal Majalla" panose="02000000000000000000" pitchFamily="2" charset="-78"/>
                <a:cs typeface="Sakkal Majalla" panose="02000000000000000000" pitchFamily="2" charset="-78"/>
              </a:rPr>
              <a:t> للمرض</a:t>
            </a:r>
            <a:endParaRPr lang="ar-EG">
              <a:latin typeface="Sakkal Majalla" panose="02000000000000000000" pitchFamily="2" charset="-78"/>
              <a:cs typeface="Sakkal Majalla" panose="02000000000000000000" pitchFamily="2" charset="-78"/>
            </a:endParaRPr>
          </a:p>
          <a:p>
            <a:pPr marL="254000" lvl="1" indent="-254000" rtl="1">
              <a:lnSpc>
                <a:spcPct val="120000"/>
              </a:lnSpc>
              <a:spcBef>
                <a:spcPts val="0"/>
              </a:spcBef>
              <a:buClr>
                <a:srgbClr val="C00000"/>
              </a:buClr>
              <a:buFont typeface="Arial"/>
            </a:pPr>
            <a:r>
              <a:rPr>
                <a:latin typeface="Sakkal Majalla" panose="02000000000000000000" pitchFamily="2" charset="-78"/>
                <a:cs typeface="Sakkal Majalla" panose="02000000000000000000" pitchFamily="2" charset="-78"/>
              </a:rPr>
              <a:t>ومصدر </a:t>
            </a:r>
            <a:r>
              <a:rPr err="1">
                <a:latin typeface="Sakkal Majalla" panose="02000000000000000000" pitchFamily="2" charset="-78"/>
                <a:cs typeface="Sakkal Majalla" panose="02000000000000000000" pitchFamily="2" charset="-78"/>
              </a:rPr>
              <a:t>العدوى</a:t>
            </a:r>
            <a:r>
              <a:rPr lang="ar-EG">
                <a:latin typeface="Sakkal Majalla" panose="02000000000000000000" pitchFamily="2" charset="-78"/>
                <a:cs typeface="Sakkal Majalla" panose="02000000000000000000" pitchFamily="2" charset="-78"/>
              </a:rPr>
              <a:t> </a:t>
            </a:r>
          </a:p>
          <a:p>
            <a:pPr marL="254000" lvl="1" indent="-254000" rtl="1">
              <a:lnSpc>
                <a:spcPct val="120000"/>
              </a:lnSpc>
              <a:spcBef>
                <a:spcPts val="0"/>
              </a:spcBef>
              <a:buClr>
                <a:srgbClr val="C00000"/>
              </a:buClr>
              <a:buFont typeface="Arial"/>
            </a:pPr>
            <a:r>
              <a:rPr lang="ar-EG">
                <a:latin typeface="Sakkal Majalla" panose="02000000000000000000" pitchFamily="2" charset="-78"/>
                <a:cs typeface="Sakkal Majalla" panose="02000000000000000000" pitchFamily="2" charset="-78"/>
              </a:rPr>
              <a:t>و/أو </a:t>
            </a: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انتقال</a:t>
            </a:r>
            <a:r>
              <a:rPr>
                <a:latin typeface="Sakkal Majalla" panose="02000000000000000000" pitchFamily="2" charset="-78"/>
                <a:cs typeface="Sakkal Majalla" panose="02000000000000000000" pitchFamily="2" charset="-78"/>
              </a:rPr>
              <a:t> العدوى</a:t>
            </a:r>
            <a:endParaRPr lang="ar-EG" dirty="0">
              <a:latin typeface="Sakkal Majalla" panose="02000000000000000000" pitchFamily="2" charset="-78"/>
              <a:cs typeface="Sakkal Majalla" panose="02000000000000000000" pitchFamily="2" charset="-78"/>
            </a:endParaRPr>
          </a:p>
          <a:p>
            <a:pPr marL="254000" lvl="1" indent="-254000" rtl="1">
              <a:lnSpc>
                <a:spcPct val="120000"/>
              </a:lnSpc>
              <a:spcBef>
                <a:spcPts val="0"/>
              </a:spcBef>
              <a:buClr>
                <a:srgbClr val="C00000"/>
              </a:buClr>
              <a:buFont typeface="Arial"/>
            </a:pPr>
            <a:endParaRPr lang="ar-EG" dirty="0">
              <a:latin typeface="Sakkal Majalla" panose="02000000000000000000" pitchFamily="2" charset="-78"/>
              <a:cs typeface="Sakkal Majalla" panose="02000000000000000000" pitchFamily="2" charset="-78"/>
            </a:endParaRPr>
          </a:p>
          <a:p>
            <a:pPr marL="254000" lvl="1" indent="-254000" rtl="1">
              <a:lnSpc>
                <a:spcPct val="120000"/>
              </a:lnSpc>
              <a:spcBef>
                <a:spcPts val="0"/>
              </a:spcBef>
              <a:buClr>
                <a:srgbClr val="C00000"/>
              </a:buClr>
              <a:buFont typeface="Arial"/>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نطاق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المتضررين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a:t>
            </a:r>
          </a:p>
          <a:p>
            <a:pPr rtl="1">
              <a:lnSpc>
                <a:spcPct val="120000"/>
              </a:lnSpc>
              <a:spcBef>
                <a:spcPts val="0"/>
              </a:spcBef>
            </a:pPr>
            <a:endParaRPr dirty="0">
              <a:latin typeface="Sakkal Majalla" panose="02000000000000000000" pitchFamily="2" charset="-78"/>
              <a:cs typeface="Sakkal Majalla" panose="02000000000000000000" pitchFamily="2" charset="-78"/>
            </a:endParaRPr>
          </a:p>
          <a:p>
            <a:pPr marL="254000" lvl="2" indent="-254000" rtl="1">
              <a:lnSpc>
                <a:spcPct val="120000"/>
              </a:lnSpc>
              <a:spcBef>
                <a:spcPts val="0"/>
              </a:spcBef>
              <a:buClr>
                <a:srgbClr val="C00000"/>
              </a:buClr>
              <a:buFont typeface="Arial"/>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a:t>
            </a:r>
            <a:endParaRPr lang="ar-EG" dirty="0">
              <a:latin typeface="Sakkal Majalla" panose="02000000000000000000" pitchFamily="2" charset="-78"/>
              <a:cs typeface="Sakkal Majalla" panose="02000000000000000000" pitchFamily="2" charset="-78"/>
            </a:endParaRPr>
          </a:p>
          <a:p>
            <a:pPr marL="254000" lvl="2" indent="-254000" rtl="1">
              <a:lnSpc>
                <a:spcPct val="120000"/>
              </a:lnSpc>
              <a:spcBef>
                <a:spcPts val="0"/>
              </a:spcBef>
              <a:buClr>
                <a:srgbClr val="C00000"/>
              </a:buClr>
              <a:buFont typeface="Arial"/>
            </a:pPr>
            <a:endParaRPr lang="ar-EG" dirty="0">
              <a:latin typeface="Sakkal Majalla" panose="02000000000000000000" pitchFamily="2" charset="-78"/>
              <a:cs typeface="Sakkal Majalla" panose="02000000000000000000" pitchFamily="2" charset="-78"/>
            </a:endParaRPr>
          </a:p>
          <a:p>
            <a:pPr marL="254000" lvl="2" indent="-254000" rtl="1">
              <a:lnSpc>
                <a:spcPct val="120000"/>
              </a:lnSpc>
              <a:spcBef>
                <a:spcPts val="0"/>
              </a:spcBef>
              <a:buClr>
                <a:srgbClr val="C00000"/>
              </a:buClr>
              <a:buFont typeface="Arial"/>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وتنفيذها</a:t>
            </a:r>
            <a:r>
              <a:rPr dirty="0">
                <a:latin typeface="Sakkal Majalla" panose="02000000000000000000" pitchFamily="2" charset="-78"/>
                <a:cs typeface="Sakkal Majalla" panose="02000000000000000000" pitchFamily="2" charset="-78"/>
              </a:rPr>
              <a:t>.</a:t>
            </a:r>
          </a:p>
        </p:txBody>
      </p:sp>
      <p:sp>
        <p:nvSpPr>
          <p:cNvPr id="498" name="Rectangle 2"/>
          <p:cNvSpPr txBox="1">
            <a:spLocks noGrp="1"/>
          </p:cNvSpPr>
          <p:nvPr>
            <p:ph type="title" idx="4294967295"/>
          </p:nvPr>
        </p:nvSpPr>
        <p:spPr>
          <a:xfrm>
            <a:off x="407927" y="4692"/>
            <a:ext cx="3123213" cy="1474925"/>
          </a:xfrm>
          <a:prstGeom prst="rect">
            <a:avLst/>
          </a:prstGeom>
        </p:spPr>
        <p:txBody>
          <a:bodyPr lIns="44450" tIns="44450" rIns="44450" bIns="44450" rtlCol="1"/>
          <a:lstStyle/>
          <a:p>
            <a:pPr rtl="1"/>
            <a:r>
              <a:rPr lang="ar" b="1" dirty="0">
                <a:latin typeface="Sakkal Majalla" panose="02000000000000000000" pitchFamily="2" charset="-78"/>
                <a:cs typeface="Sakkal Majalla" panose="02000000000000000000" pitchFamily="2" charset="-78"/>
              </a:rPr>
              <a:t>أهداف </a:t>
            </a:r>
          </a:p>
          <a:p>
            <a:pPr rtl="1"/>
            <a:r>
              <a:rPr lang="ar" b="1" dirty="0">
                <a:latin typeface="Sakkal Majalla" panose="02000000000000000000" pitchFamily="2" charset="-78"/>
                <a:cs typeface="Sakkal Majalla" panose="02000000000000000000" pitchFamily="2" charset="-78"/>
              </a:rPr>
              <a:t>استقصاء الفاشية</a:t>
            </a:r>
          </a:p>
        </p:txBody>
      </p:sp>
      <p:sp>
        <p:nvSpPr>
          <p:cNvPr id="2" name="Rounded Rectangle 9">
            <a:extLst>
              <a:ext uri="{FF2B5EF4-FFF2-40B4-BE49-F238E27FC236}">
                <a16:creationId xmlns:a16="http://schemas.microsoft.com/office/drawing/2014/main" id="{34CFF93F-C98E-DA25-32F8-BE2A1A784C75}"/>
              </a:ext>
            </a:extLst>
          </p:cNvPr>
          <p:cNvSpPr/>
          <p:nvPr/>
        </p:nvSpPr>
        <p:spPr>
          <a:xfrm flipV="1">
            <a:off x="388936" y="1479617"/>
            <a:ext cx="2938224" cy="128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97">
                                            <p:bg/>
                                          </p:spTgt>
                                        </p:tgtEl>
                                        <p:attrNameLst>
                                          <p:attrName>style.visibility</p:attrName>
                                        </p:attrNameLst>
                                      </p:cBhvr>
                                      <p:to>
                                        <p:strVal val="visible"/>
                                      </p:to>
                                    </p:set>
                                    <p:animEffect transition="in" filter="fade">
                                      <p:cBhvr>
                                        <p:cTn id="7" dur="1000"/>
                                        <p:tgtEl>
                                          <p:spTgt spid="497">
                                            <p:bg/>
                                          </p:spTgt>
                                        </p:tgtEl>
                                      </p:cBhvr>
                                    </p:animEffect>
                                  </p:childTnLst>
                                </p:cTn>
                              </p:par>
                              <p:par>
                                <p:cTn id="8" presetID="10" presetClass="entr" presetSubtype="0" fill="hold" grpId="0" nodeType="withEffect">
                                  <p:stCondLst>
                                    <p:cond delay="0"/>
                                  </p:stCondLst>
                                  <p:iterate>
                                    <p:tmAbs val="0"/>
                                  </p:iterate>
                                  <p:childTnLst>
                                    <p:set>
                                      <p:cBhvr>
                                        <p:cTn id="9" fill="hold"/>
                                        <p:tgtEl>
                                          <p:spTgt spid="497">
                                            <p:txEl>
                                              <p:pRg st="0" end="0"/>
                                            </p:txEl>
                                          </p:spTgt>
                                        </p:tgtEl>
                                        <p:attrNameLst>
                                          <p:attrName>style.visibility</p:attrName>
                                        </p:attrNameLst>
                                      </p:cBhvr>
                                      <p:to>
                                        <p:strVal val="visible"/>
                                      </p:to>
                                    </p:set>
                                    <p:animEffect transition="in" filter="fade">
                                      <p:cBhvr>
                                        <p:cTn id="10" dur="1000"/>
                                        <p:tgtEl>
                                          <p:spTgt spid="497">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497">
                                            <p:txEl>
                                              <p:pRg st="1" end="1"/>
                                            </p:txEl>
                                          </p:spTgt>
                                        </p:tgtEl>
                                        <p:attrNameLst>
                                          <p:attrName>style.visibility</p:attrName>
                                        </p:attrNameLst>
                                      </p:cBhvr>
                                      <p:to>
                                        <p:strVal val="visible"/>
                                      </p:to>
                                    </p:set>
                                    <p:animEffect transition="in" filter="fade">
                                      <p:cBhvr>
                                        <p:cTn id="13" dur="1000"/>
                                        <p:tgtEl>
                                          <p:spTgt spid="497">
                                            <p:txEl>
                                              <p:pRg st="1" end="1"/>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497">
                                            <p:txEl>
                                              <p:pRg st="2" end="2"/>
                                            </p:txEl>
                                          </p:spTgt>
                                        </p:tgtEl>
                                        <p:attrNameLst>
                                          <p:attrName>style.visibility</p:attrName>
                                        </p:attrNameLst>
                                      </p:cBhvr>
                                      <p:to>
                                        <p:strVal val="visible"/>
                                      </p:to>
                                    </p:set>
                                    <p:animEffect transition="in" filter="fade">
                                      <p:cBhvr>
                                        <p:cTn id="16" dur="1000"/>
                                        <p:tgtEl>
                                          <p:spTgt spid="497">
                                            <p:txEl>
                                              <p:pRg st="2" end="2"/>
                                            </p:txEl>
                                          </p:spTgt>
                                        </p:tgtEl>
                                      </p:cBhvr>
                                    </p:animEffect>
                                  </p:childTnLst>
                                </p:cTn>
                              </p:par>
                              <p:par>
                                <p:cTn id="17" presetID="10" presetClass="entr" presetSubtype="0" fill="hold" grpId="0" nodeType="withEffect">
                                  <p:stCondLst>
                                    <p:cond delay="0"/>
                                  </p:stCondLst>
                                  <p:iterate>
                                    <p:tmAbs val="0"/>
                                  </p:iterate>
                                  <p:childTnLst>
                                    <p:set>
                                      <p:cBhvr>
                                        <p:cTn id="18" fill="hold"/>
                                        <p:tgtEl>
                                          <p:spTgt spid="497">
                                            <p:txEl>
                                              <p:pRg st="3" end="3"/>
                                            </p:txEl>
                                          </p:spTgt>
                                        </p:tgtEl>
                                        <p:attrNameLst>
                                          <p:attrName>style.visibility</p:attrName>
                                        </p:attrNameLst>
                                      </p:cBhvr>
                                      <p:to>
                                        <p:strVal val="visible"/>
                                      </p:to>
                                    </p:set>
                                    <p:animEffect transition="in" filter="fade">
                                      <p:cBhvr>
                                        <p:cTn id="19" dur="1000"/>
                                        <p:tgtEl>
                                          <p:spTgt spid="497">
                                            <p:txEl>
                                              <p:pRg st="3" end="3"/>
                                            </p:txEl>
                                          </p:spTgt>
                                        </p:tgtEl>
                                      </p:cBhvr>
                                    </p:animEffect>
                                  </p:childTnLst>
                                </p:cTn>
                              </p:par>
                              <p:par>
                                <p:cTn id="20" presetID="10" presetClass="entr" presetSubtype="0" fill="hold" grpId="0" nodeType="withEffect">
                                  <p:stCondLst>
                                    <p:cond delay="0"/>
                                  </p:stCondLst>
                                  <p:iterate>
                                    <p:tmAbs val="0"/>
                                  </p:iterate>
                                  <p:childTnLst>
                                    <p:set>
                                      <p:cBhvr>
                                        <p:cTn id="21" fill="hold"/>
                                        <p:tgtEl>
                                          <p:spTgt spid="497">
                                            <p:txEl>
                                              <p:pRg st="5" end="5"/>
                                            </p:txEl>
                                          </p:spTgt>
                                        </p:tgtEl>
                                        <p:attrNameLst>
                                          <p:attrName>style.visibility</p:attrName>
                                        </p:attrNameLst>
                                      </p:cBhvr>
                                      <p:to>
                                        <p:strVal val="visible"/>
                                      </p:to>
                                    </p:set>
                                    <p:animEffect transition="in" filter="fade">
                                      <p:cBhvr>
                                        <p:cTn id="22" dur="1000"/>
                                        <p:tgtEl>
                                          <p:spTgt spid="497">
                                            <p:txEl>
                                              <p:pRg st="5" end="5"/>
                                            </p:txEl>
                                          </p:spTgt>
                                        </p:tgtEl>
                                      </p:cBhvr>
                                    </p:animEffect>
                                  </p:childTnLst>
                                </p:cTn>
                              </p:par>
                              <p:par>
                                <p:cTn id="23" presetID="10" presetClass="entr" presetSubtype="0" fill="hold" grpId="0" nodeType="withEffect">
                                  <p:stCondLst>
                                    <p:cond delay="0"/>
                                  </p:stCondLst>
                                  <p:iterate>
                                    <p:tmAbs val="0"/>
                                  </p:iterate>
                                  <p:childTnLst>
                                    <p:set>
                                      <p:cBhvr>
                                        <p:cTn id="24" fill="hold"/>
                                        <p:tgtEl>
                                          <p:spTgt spid="497">
                                            <p:txEl>
                                              <p:pRg st="7" end="7"/>
                                            </p:txEl>
                                          </p:spTgt>
                                        </p:tgtEl>
                                        <p:attrNameLst>
                                          <p:attrName>style.visibility</p:attrName>
                                        </p:attrNameLst>
                                      </p:cBhvr>
                                      <p:to>
                                        <p:strVal val="visible"/>
                                      </p:to>
                                    </p:set>
                                    <p:animEffect transition="in" filter="fade">
                                      <p:cBhvr>
                                        <p:cTn id="25" dur="1000"/>
                                        <p:tgtEl>
                                          <p:spTgt spid="497">
                                            <p:txEl>
                                              <p:pRg st="7" end="7"/>
                                            </p:txEl>
                                          </p:spTgt>
                                        </p:tgtEl>
                                      </p:cBhvr>
                                    </p:animEffect>
                                  </p:childTnLst>
                                </p:cTn>
                              </p:par>
                              <p:par>
                                <p:cTn id="26" presetID="10" presetClass="entr" presetSubtype="0" fill="hold" grpId="0" nodeType="withEffect">
                                  <p:stCondLst>
                                    <p:cond delay="0"/>
                                  </p:stCondLst>
                                  <p:iterate>
                                    <p:tmAbs val="0"/>
                                  </p:iterate>
                                  <p:childTnLst>
                                    <p:set>
                                      <p:cBhvr>
                                        <p:cTn id="27" fill="hold"/>
                                        <p:tgtEl>
                                          <p:spTgt spid="497">
                                            <p:txEl>
                                              <p:pRg st="9" end="9"/>
                                            </p:txEl>
                                          </p:spTgt>
                                        </p:tgtEl>
                                        <p:attrNameLst>
                                          <p:attrName>style.visibility</p:attrName>
                                        </p:attrNameLst>
                                      </p:cBhvr>
                                      <p:to>
                                        <p:strVal val="visible"/>
                                      </p:to>
                                    </p:set>
                                    <p:animEffect transition="in" filter="fade">
                                      <p:cBhvr>
                                        <p:cTn id="28" dur="1000"/>
                                        <p:tgtEl>
                                          <p:spTgt spid="49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 grpId="0" build="p"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Rectangle 2"/>
          <p:cNvSpPr txBox="1">
            <a:spLocks noGrp="1"/>
          </p:cNvSpPr>
          <p:nvPr>
            <p:ph type="body" sz="half" idx="1"/>
          </p:nvPr>
        </p:nvSpPr>
        <p:spPr>
          <a:xfrm>
            <a:off x="587205" y="2247900"/>
            <a:ext cx="11347451" cy="1593196"/>
          </a:xfrm>
          <a:prstGeom prst="rect">
            <a:avLst/>
          </a:prstGeom>
        </p:spPr>
        <p:txBody>
          <a:bodyPr rtlCol="1" anchor="t"/>
          <a:lstStyle/>
          <a:p>
            <a:pPr rtl="1">
              <a:spcBef>
                <a:spcPts val="0"/>
              </a:spcBef>
              <a:defRPr sz="3200"/>
            </a:pPr>
            <a:r>
              <a:rPr lang="ar" b="1" dirty="0">
                <a:latin typeface="Sakkal Majalla" panose="02000000000000000000" pitchFamily="2" charset="-78"/>
                <a:cs typeface="Sakkal Majalla" panose="02000000000000000000" pitchFamily="2" charset="-78"/>
              </a:rPr>
              <a:t>4. المراحل العامة </a:t>
            </a:r>
          </a:p>
          <a:p>
            <a:pPr rtl="1">
              <a:spcBef>
                <a:spcPts val="0"/>
              </a:spcBef>
              <a:defRPr sz="3200"/>
            </a:pPr>
            <a:r>
              <a:rPr lang="ar" b="1" dirty="0">
                <a:latin typeface="Sakkal Majalla" panose="02000000000000000000" pitchFamily="2" charset="-78"/>
                <a:cs typeface="Sakkal Majalla" panose="02000000000000000000" pitchFamily="2" charset="-78"/>
              </a:rPr>
              <a:t>لاستقصاء الفاشية</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4" name="Groupe 14"/>
          <p:cNvGrpSpPr/>
          <p:nvPr/>
        </p:nvGrpSpPr>
        <p:grpSpPr>
          <a:xfrm>
            <a:off x="1673096" y="1689221"/>
            <a:ext cx="8845810" cy="3193701"/>
            <a:chOff x="-1" y="-1"/>
            <a:chExt cx="8845808" cy="3193699"/>
          </a:xfrm>
        </p:grpSpPr>
        <p:grpSp>
          <p:nvGrpSpPr>
            <p:cNvPr id="506" name="Rectangle : coins arrondis 11"/>
            <p:cNvGrpSpPr/>
            <p:nvPr/>
          </p:nvGrpSpPr>
          <p:grpSpPr>
            <a:xfrm>
              <a:off x="-1" y="9135"/>
              <a:ext cx="3867509" cy="1049548"/>
              <a:chOff x="0" y="0"/>
              <a:chExt cx="3867507" cy="1049547"/>
            </a:xfrm>
          </p:grpSpPr>
          <p:sp>
            <p:nvSpPr>
              <p:cNvPr id="504" name="Rounded Rectangle"/>
              <p:cNvSpPr/>
              <p:nvPr/>
            </p:nvSpPr>
            <p:spPr>
              <a:xfrm>
                <a:off x="0" y="0"/>
                <a:ext cx="3867507" cy="1049547"/>
              </a:xfrm>
              <a:prstGeom prst="roundRect">
                <a:avLst>
                  <a:gd name="adj" fmla="val 16667"/>
                </a:avLst>
              </a:prstGeom>
              <a:gradFill flip="none" rotWithShape="1">
                <a:gsLst>
                  <a:gs pos="0">
                    <a:srgbClr val="77AA47"/>
                  </a:gs>
                  <a:gs pos="50000">
                    <a:schemeClr val="accent3"/>
                  </a:gs>
                  <a:gs pos="100000">
                    <a:srgbClr val="598D0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05" name="1. Descriptive phase"/>
              <p:cNvSpPr txBox="1"/>
              <p:nvPr/>
            </p:nvSpPr>
            <p:spPr>
              <a:xfrm>
                <a:off x="96954" y="263164"/>
                <a:ext cx="3673598" cy="52321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1.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endParaRPr dirty="0">
                  <a:latin typeface="Sakkal Majalla" panose="02000000000000000000" pitchFamily="2" charset="-78"/>
                  <a:cs typeface="Sakkal Majalla" panose="02000000000000000000" pitchFamily="2" charset="-78"/>
                </a:endParaRPr>
              </a:p>
            </p:txBody>
          </p:sp>
        </p:grpSp>
        <p:grpSp>
          <p:nvGrpSpPr>
            <p:cNvPr id="509" name="Rectangle : coins arrondis 17"/>
            <p:cNvGrpSpPr/>
            <p:nvPr/>
          </p:nvGrpSpPr>
          <p:grpSpPr>
            <a:xfrm>
              <a:off x="4978298" y="-1"/>
              <a:ext cx="3867509" cy="1049548"/>
              <a:chOff x="0" y="0"/>
              <a:chExt cx="3867507" cy="1049547"/>
            </a:xfrm>
          </p:grpSpPr>
          <p:sp>
            <p:nvSpPr>
              <p:cNvPr id="507" name="Rounded Rectangle"/>
              <p:cNvSpPr/>
              <p:nvPr/>
            </p:nvSpPr>
            <p:spPr>
              <a:xfrm>
                <a:off x="0" y="0"/>
                <a:ext cx="3867507" cy="1049547"/>
              </a:xfrm>
              <a:prstGeom prst="roundRect">
                <a:avLst>
                  <a:gd name="adj" fmla="val 16667"/>
                </a:avLst>
              </a:prstGeom>
              <a:gradFill flip="none" rotWithShape="1">
                <a:gsLst>
                  <a:gs pos="0">
                    <a:srgbClr val="70A6DB"/>
                  </a:gs>
                  <a:gs pos="50000">
                    <a:srgbClr val="559BDB"/>
                  </a:gs>
                  <a:gs pos="100000">
                    <a:srgbClr val="448AC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08" name="2. Explanatory phase"/>
              <p:cNvSpPr txBox="1"/>
              <p:nvPr/>
            </p:nvSpPr>
            <p:spPr>
              <a:xfrm>
                <a:off x="96954" y="263164"/>
                <a:ext cx="3673598" cy="52321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2.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التفسيرية</a:t>
                </a:r>
                <a:endParaRPr dirty="0">
                  <a:latin typeface="Sakkal Majalla" panose="02000000000000000000" pitchFamily="2" charset="-78"/>
                  <a:cs typeface="Sakkal Majalla" panose="02000000000000000000" pitchFamily="2" charset="-78"/>
                </a:endParaRPr>
              </a:p>
            </p:txBody>
          </p:sp>
        </p:grpSp>
        <p:grpSp>
          <p:nvGrpSpPr>
            <p:cNvPr id="512" name="Flèche : droite 12"/>
            <p:cNvGrpSpPr/>
            <p:nvPr/>
          </p:nvGrpSpPr>
          <p:grpSpPr>
            <a:xfrm>
              <a:off x="110100" y="1286593"/>
              <a:ext cx="8600915" cy="1907105"/>
              <a:chOff x="0" y="0"/>
              <a:chExt cx="8600914" cy="1907103"/>
            </a:xfrm>
          </p:grpSpPr>
          <p:sp>
            <p:nvSpPr>
              <p:cNvPr id="510" name="Arrow"/>
              <p:cNvSpPr/>
              <p:nvPr/>
            </p:nvSpPr>
            <p:spPr>
              <a:xfrm>
                <a:off x="0" y="0"/>
                <a:ext cx="8600914" cy="1907103"/>
              </a:xfrm>
              <a:prstGeom prst="rightArrow">
                <a:avLst>
                  <a:gd name="adj1" fmla="val 50000"/>
                  <a:gd name="adj2" fmla="val 50000"/>
                </a:avLst>
              </a:prstGeom>
              <a:gradFill flip="none" rotWithShape="1">
                <a:gsLst>
                  <a:gs pos="0">
                    <a:srgbClr val="AD4747"/>
                  </a:gs>
                  <a:gs pos="50000">
                    <a:srgbClr val="A3000A"/>
                  </a:gs>
                  <a:gs pos="100000">
                    <a:srgbClr val="90000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11" name="3. Response phase"/>
              <p:cNvSpPr txBox="1"/>
              <p:nvPr/>
            </p:nvSpPr>
            <p:spPr>
              <a:xfrm>
                <a:off x="24689" y="691943"/>
                <a:ext cx="8032699" cy="52321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3. م</a:t>
                </a:r>
                <a:r>
                  <a:rPr dirty="0" err="1">
                    <a:latin typeface="Sakkal Majalla" panose="02000000000000000000" pitchFamily="2" charset="-78"/>
                    <a:cs typeface="Sakkal Majalla" panose="02000000000000000000" pitchFamily="2" charset="-78"/>
                  </a:rPr>
                  <a:t>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endParaRPr dirty="0">
                  <a:latin typeface="Sakkal Majalla" panose="02000000000000000000" pitchFamily="2" charset="-78"/>
                  <a:cs typeface="Sakkal Majalla" panose="02000000000000000000" pitchFamily="2" charset="-78"/>
                </a:endParaRPr>
              </a:p>
            </p:txBody>
          </p:sp>
        </p:grpSp>
        <p:sp>
          <p:nvSpPr>
            <p:cNvPr id="513" name="Flèche : droite 13"/>
            <p:cNvSpPr/>
            <p:nvPr/>
          </p:nvSpPr>
          <p:spPr>
            <a:xfrm>
              <a:off x="4054554" y="217003"/>
              <a:ext cx="732532" cy="606232"/>
            </a:xfrm>
            <a:prstGeom prst="rightArrow">
              <a:avLst>
                <a:gd name="adj1" fmla="val 50000"/>
                <a:gd name="adj2" fmla="val 50000"/>
              </a:avLst>
            </a:prstGeom>
            <a:gradFill flip="none" rotWithShape="1">
              <a:gsLst>
                <a:gs pos="0">
                  <a:srgbClr val="80B860"/>
                </a:gs>
                <a:gs pos="50000">
                  <a:srgbClr val="6FB242"/>
                </a:gs>
                <a:gs pos="100000">
                  <a:srgbClr val="61A236"/>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sp>
        <p:nvSpPr>
          <p:cNvPr id="515" name="TextBox 1"/>
          <p:cNvSpPr txBox="1"/>
          <p:nvPr/>
        </p:nvSpPr>
        <p:spPr>
          <a:xfrm>
            <a:off x="2167913" y="933476"/>
            <a:ext cx="7856174"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400">
                <a:latin typeface="+mn-lt"/>
                <a:ea typeface="+mn-ea"/>
                <a:cs typeface="+mn-cs"/>
                <a:sym typeface="Source Sans Pro Regular"/>
              </a:defRPr>
            </a:lvl1pPr>
          </a:lstStyle>
          <a:p>
            <a:pPr rtl="1"/>
            <a:r>
              <a:rPr lang="ar" sz="2800" b="1">
                <a:solidFill>
                  <a:srgbClr val="C00000"/>
                </a:solidFill>
                <a:latin typeface="Sakkal Majalla" panose="02000000000000000000" pitchFamily="2" charset="-78"/>
                <a:cs typeface="Sakkal Majalla" panose="02000000000000000000" pitchFamily="2" charset="-78"/>
              </a:rPr>
              <a:t>يتألف استقصاء الفاشية من ثلاث مراحل رئيسية:</a:t>
            </a:r>
          </a:p>
        </p:txBody>
      </p:sp>
      <p:sp>
        <p:nvSpPr>
          <p:cNvPr id="516" name="TextBox 1"/>
          <p:cNvSpPr txBox="1"/>
          <p:nvPr/>
        </p:nvSpPr>
        <p:spPr>
          <a:xfrm>
            <a:off x="367134" y="5038270"/>
            <a:ext cx="11453567"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rtl="1">
              <a:defRPr sz="1600">
                <a:latin typeface="+mn-lt"/>
                <a:ea typeface="+mn-ea"/>
                <a:cs typeface="+mn-cs"/>
                <a:sym typeface="Source Sans Pro Regular"/>
              </a:defRPr>
            </a:lvl1pPr>
          </a:lstStyle>
          <a:p>
            <a:pPr rtl="1"/>
            <a:r>
              <a:rPr lang="ar" sz="2400" dirty="0">
                <a:latin typeface="Sakkal Majalla" panose="02000000000000000000" pitchFamily="2" charset="-78"/>
                <a:cs typeface="Sakkal Majalla" panose="02000000000000000000" pitchFamily="2" charset="-78"/>
              </a:rPr>
              <a:t>هناك توصيات مختلفة بشأن خطوات استقصاء الفاشيات. وعلى الرغم من أن العدد الدقيق للخطوات قد يتباين، فمن المهم معرفة الأنشطة التي تنطوي عليها كل خطوة، وفهم قيمتها.</a:t>
            </a:r>
          </a:p>
        </p:txBody>
      </p:sp>
      <p:sp>
        <p:nvSpPr>
          <p:cNvPr id="2" name="Title 3">
            <a:extLst>
              <a:ext uri="{FF2B5EF4-FFF2-40B4-BE49-F238E27FC236}">
                <a16:creationId xmlns:a16="http://schemas.microsoft.com/office/drawing/2014/main" id="{A978776E-69D6-9065-ABBE-6F964AB9F512}"/>
              </a:ext>
            </a:extLst>
          </p:cNvPr>
          <p:cNvSpPr txBox="1">
            <a:spLocks/>
          </p:cNvSpPr>
          <p:nvPr/>
        </p:nvSpPr>
        <p:spPr>
          <a:xfrm>
            <a:off x="151306" y="54837"/>
            <a:ext cx="8773619"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ثلاث مراحل</a:t>
            </a:r>
            <a:r>
              <a:rPr lang="ar-EG" b="1" dirty="0">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لاستقصاء الفاشية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 name="Rectangle 2"/>
          <p:cNvSpPr txBox="1">
            <a:spLocks noGrp="1"/>
          </p:cNvSpPr>
          <p:nvPr>
            <p:ph type="body" sz="quarter" idx="1"/>
          </p:nvPr>
        </p:nvSpPr>
        <p:spPr>
          <a:xfrm>
            <a:off x="587205" y="2686050"/>
            <a:ext cx="11347451" cy="1155046"/>
          </a:xfrm>
          <a:prstGeom prst="rect">
            <a:avLst/>
          </a:prstGeom>
        </p:spPr>
        <p:txBody>
          <a:bodyPr rtlCol="1" anchor="t"/>
          <a:lstStyle/>
          <a:p>
            <a:pPr rtl="1">
              <a:spcBef>
                <a:spcPts val="0"/>
              </a:spcBef>
              <a:defRPr sz="3200"/>
            </a:pPr>
            <a:r>
              <a:rPr lang="ar" b="1" dirty="0">
                <a:latin typeface="Sakkal Majalla" panose="02000000000000000000" pitchFamily="2" charset="-78"/>
                <a:cs typeface="Sakkal Majalla" panose="02000000000000000000" pitchFamily="2" charset="-78"/>
              </a:rPr>
              <a:t>5. المرحلة الوصفية</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Rectangle 6"/>
          <p:cNvSpPr/>
          <p:nvPr/>
        </p:nvSpPr>
        <p:spPr>
          <a:xfrm>
            <a:off x="1599137" y="3387624"/>
            <a:ext cx="3278593" cy="2918189"/>
          </a:xfrm>
          <a:prstGeom prst="rect">
            <a:avLst/>
          </a:prstGeom>
          <a:ln w="12700">
            <a:solidFill>
              <a:srgbClr val="7A0108"/>
            </a:solidFill>
            <a:miter/>
          </a:ln>
        </p:spPr>
        <p:txBody>
          <a:bodyPr lIns="45719" rIns="45719" rtlCol="1" anchor="ctr"/>
          <a:lstStyle/>
          <a:p>
            <a:pPr algn="ctr" rtl="1">
              <a:defRPr sz="1600">
                <a:solidFill>
                  <a:srgbClr val="FFFFFF"/>
                </a:solidFill>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grpSp>
        <p:nvGrpSpPr>
          <p:cNvPr id="536" name="Groupe 11"/>
          <p:cNvGrpSpPr/>
          <p:nvPr/>
        </p:nvGrpSpPr>
        <p:grpSpPr>
          <a:xfrm>
            <a:off x="1611536" y="1476375"/>
            <a:ext cx="8769630" cy="2226616"/>
            <a:chOff x="0" y="0"/>
            <a:chExt cx="8769629" cy="2284821"/>
          </a:xfrm>
        </p:grpSpPr>
        <p:grpSp>
          <p:nvGrpSpPr>
            <p:cNvPr id="528" name="Rectangle : coins arrondis 18"/>
            <p:cNvGrpSpPr/>
            <p:nvPr/>
          </p:nvGrpSpPr>
          <p:grpSpPr>
            <a:xfrm>
              <a:off x="-1" y="-1"/>
              <a:ext cx="3893532" cy="797285"/>
              <a:chOff x="0" y="0"/>
              <a:chExt cx="3893530" cy="797283"/>
            </a:xfrm>
          </p:grpSpPr>
          <p:sp>
            <p:nvSpPr>
              <p:cNvPr id="526" name="Rounded Rectangle"/>
              <p:cNvSpPr/>
              <p:nvPr/>
            </p:nvSpPr>
            <p:spPr>
              <a:xfrm>
                <a:off x="0" y="0"/>
                <a:ext cx="3893531" cy="797284"/>
              </a:xfrm>
              <a:prstGeom prst="roundRect">
                <a:avLst>
                  <a:gd name="adj" fmla="val 16667"/>
                </a:avLst>
              </a:prstGeom>
              <a:gradFill flip="none" rotWithShape="1">
                <a:gsLst>
                  <a:gs pos="0">
                    <a:srgbClr val="77AA47"/>
                  </a:gs>
                  <a:gs pos="50000">
                    <a:schemeClr val="accent3"/>
                  </a:gs>
                  <a:gs pos="100000">
                    <a:srgbClr val="598D0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527" name="1. Descriptive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1.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endParaRPr dirty="0">
                  <a:latin typeface="Sakkal Majalla" panose="02000000000000000000" pitchFamily="2" charset="-78"/>
                  <a:cs typeface="Sakkal Majalla" panose="02000000000000000000" pitchFamily="2" charset="-78"/>
                </a:endParaRPr>
              </a:p>
            </p:txBody>
          </p:sp>
        </p:grpSp>
        <p:grpSp>
          <p:nvGrpSpPr>
            <p:cNvPr id="531" name="Rectangle : coins arrondis 19"/>
            <p:cNvGrpSpPr/>
            <p:nvPr/>
          </p:nvGrpSpPr>
          <p:grpSpPr>
            <a:xfrm>
              <a:off x="4846504" y="12249"/>
              <a:ext cx="3893532" cy="797284"/>
              <a:chOff x="0" y="0"/>
              <a:chExt cx="3893530" cy="797283"/>
            </a:xfrm>
          </p:grpSpPr>
          <p:sp>
            <p:nvSpPr>
              <p:cNvPr id="529" name="Rounded Rectangle"/>
              <p:cNvSpPr/>
              <p:nvPr/>
            </p:nvSpPr>
            <p:spPr>
              <a:xfrm>
                <a:off x="0" y="0"/>
                <a:ext cx="3893531" cy="797284"/>
              </a:xfrm>
              <a:prstGeom prst="roundRect">
                <a:avLst>
                  <a:gd name="adj" fmla="val 16667"/>
                </a:avLst>
              </a:prstGeom>
              <a:gradFill flip="none" rotWithShape="1">
                <a:gsLst>
                  <a:gs pos="0">
                    <a:srgbClr val="70A6DB"/>
                  </a:gs>
                  <a:gs pos="50000">
                    <a:srgbClr val="559BDB"/>
                  </a:gs>
                  <a:gs pos="100000">
                    <a:srgbClr val="448AC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530" name="2. Explanatory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2.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التفسيرية</a:t>
                </a:r>
                <a:endParaRPr dirty="0">
                  <a:latin typeface="Sakkal Majalla" panose="02000000000000000000" pitchFamily="2" charset="-78"/>
                  <a:cs typeface="Sakkal Majalla" panose="02000000000000000000" pitchFamily="2" charset="-78"/>
                </a:endParaRPr>
              </a:p>
            </p:txBody>
          </p:sp>
        </p:grpSp>
        <p:grpSp>
          <p:nvGrpSpPr>
            <p:cNvPr id="534" name="Flèche : droite 20"/>
            <p:cNvGrpSpPr/>
            <p:nvPr/>
          </p:nvGrpSpPr>
          <p:grpSpPr>
            <a:xfrm>
              <a:off x="3379" y="836097"/>
              <a:ext cx="8766251" cy="1448725"/>
              <a:chOff x="0" y="0"/>
              <a:chExt cx="8766249" cy="1448723"/>
            </a:xfrm>
          </p:grpSpPr>
          <p:sp>
            <p:nvSpPr>
              <p:cNvPr id="532" name="Arrow"/>
              <p:cNvSpPr/>
              <p:nvPr/>
            </p:nvSpPr>
            <p:spPr>
              <a:xfrm>
                <a:off x="0" y="0"/>
                <a:ext cx="8766250" cy="1448724"/>
              </a:xfrm>
              <a:prstGeom prst="rightArrow">
                <a:avLst>
                  <a:gd name="adj1" fmla="val 50000"/>
                  <a:gd name="adj2" fmla="val 50000"/>
                </a:avLst>
              </a:prstGeom>
              <a:gradFill flip="none" rotWithShape="1">
                <a:gsLst>
                  <a:gs pos="0">
                    <a:srgbClr val="AD4747"/>
                  </a:gs>
                  <a:gs pos="50000">
                    <a:srgbClr val="A3000A"/>
                  </a:gs>
                  <a:gs pos="100000">
                    <a:srgbClr val="90000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a:solidFill>
                      <a:srgbClr val="FFFFFF"/>
                    </a:solidFill>
                  </a:defRPr>
                </a:pPr>
                <a:endParaRPr dirty="0">
                  <a:latin typeface="Sakkal Majalla" panose="02000000000000000000" pitchFamily="2" charset="-78"/>
                  <a:cs typeface="Sakkal Majalla" panose="02000000000000000000" pitchFamily="2" charset="-78"/>
                </a:endParaRPr>
              </a:p>
            </p:txBody>
          </p:sp>
          <p:sp>
            <p:nvSpPr>
              <p:cNvPr id="533" name="3. Response phase"/>
              <p:cNvSpPr txBox="1"/>
              <p:nvPr/>
            </p:nvSpPr>
            <p:spPr>
              <a:xfrm>
                <a:off x="45719" y="450041"/>
                <a:ext cx="8312630"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3. </a:t>
                </a:r>
                <a:r>
                  <a:rPr dirty="0" err="1">
                    <a:latin typeface="Sakkal Majalla" panose="02000000000000000000" pitchFamily="2" charset="-78"/>
                    <a:cs typeface="Sakkal Majalla" panose="02000000000000000000" pitchFamily="2" charset="-78"/>
                  </a:rPr>
                  <a:t>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endParaRPr dirty="0">
                  <a:latin typeface="Sakkal Majalla" panose="02000000000000000000" pitchFamily="2" charset="-78"/>
                  <a:cs typeface="Sakkal Majalla" panose="02000000000000000000" pitchFamily="2" charset="-78"/>
                </a:endParaRPr>
              </a:p>
            </p:txBody>
          </p:sp>
        </p:grpSp>
        <p:sp>
          <p:nvSpPr>
            <p:cNvPr id="535" name="Flèche : droite 21"/>
            <p:cNvSpPr/>
            <p:nvPr/>
          </p:nvSpPr>
          <p:spPr>
            <a:xfrm>
              <a:off x="4030977" y="225066"/>
              <a:ext cx="737461" cy="460522"/>
            </a:xfrm>
            <a:prstGeom prst="rightArrow">
              <a:avLst>
                <a:gd name="adj1" fmla="val 50000"/>
                <a:gd name="adj2" fmla="val 50000"/>
              </a:avLst>
            </a:prstGeom>
            <a:gradFill flip="none" rotWithShape="1">
              <a:gsLst>
                <a:gs pos="0">
                  <a:srgbClr val="80B860"/>
                </a:gs>
                <a:gs pos="50000">
                  <a:srgbClr val="6FB242"/>
                </a:gs>
                <a:gs pos="100000">
                  <a:srgbClr val="61A236"/>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grpSp>
      <p:sp>
        <p:nvSpPr>
          <p:cNvPr id="537" name="Rectangle 3"/>
          <p:cNvSpPr txBox="1"/>
          <p:nvPr/>
        </p:nvSpPr>
        <p:spPr>
          <a:xfrm>
            <a:off x="1395999" y="3599966"/>
            <a:ext cx="3383433" cy="23391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تأكيد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فاشية</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التشخيص</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للحالة</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بأسلوب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وتسجيل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endParaRPr sz="3200" dirty="0">
              <a:latin typeface="Sakkal Majalla" panose="02000000000000000000" pitchFamily="2" charset="-78"/>
              <a:ea typeface="Arial"/>
              <a:cs typeface="Sakkal Majalla" panose="02000000000000000000" pitchFamily="2" charset="-78"/>
              <a:sym typeface="Arial"/>
            </a:endParaRPr>
          </a:p>
        </p:txBody>
      </p:sp>
      <p:sp>
        <p:nvSpPr>
          <p:cNvPr id="538" name="Rectangle 3"/>
          <p:cNvSpPr txBox="1"/>
          <p:nvPr/>
        </p:nvSpPr>
        <p:spPr>
          <a:xfrm>
            <a:off x="5127108" y="3689919"/>
            <a:ext cx="2993588" cy="1785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التوفيق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والبيئية</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دراسات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الضرورة</a:t>
            </a:r>
            <a:endParaRPr dirty="0">
              <a:latin typeface="Sakkal Majalla" panose="02000000000000000000" pitchFamily="2" charset="-78"/>
              <a:cs typeface="Sakkal Majalla" panose="02000000000000000000" pitchFamily="2" charset="-78"/>
            </a:endParaRPr>
          </a:p>
        </p:txBody>
      </p:sp>
      <p:sp>
        <p:nvSpPr>
          <p:cNvPr id="539" name="Rectangle 3"/>
          <p:cNvSpPr txBox="1"/>
          <p:nvPr/>
        </p:nvSpPr>
        <p:spPr>
          <a:xfrm>
            <a:off x="8215825" y="3691652"/>
            <a:ext cx="2384259" cy="13849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وتقييمها</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مواصلته</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endParaRPr sz="3200" dirty="0">
              <a:latin typeface="Sakkal Majalla" panose="02000000000000000000" pitchFamily="2" charset="-78"/>
              <a:ea typeface="Arial"/>
              <a:cs typeface="Sakkal Majalla" panose="02000000000000000000" pitchFamily="2" charset="-78"/>
              <a:sym typeface="Arial"/>
            </a:endParaRPr>
          </a:p>
        </p:txBody>
      </p:sp>
      <p:sp>
        <p:nvSpPr>
          <p:cNvPr id="540" name="TextBox 1"/>
          <p:cNvSpPr txBox="1"/>
          <p:nvPr/>
        </p:nvSpPr>
        <p:spPr>
          <a:xfrm>
            <a:off x="1249726" y="689884"/>
            <a:ext cx="9692549"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400">
                <a:solidFill>
                  <a:schemeClr val="accent2"/>
                </a:solidFill>
                <a:latin typeface="Source Sans Pro Bold"/>
                <a:ea typeface="Source Sans Pro Bold"/>
                <a:cs typeface="Source Sans Pro Bold"/>
                <a:sym typeface="Source Sans Pro Bold"/>
              </a:defRPr>
            </a:lvl1pPr>
          </a:lstStyle>
          <a:p>
            <a:pPr algn="ctr" rtl="1"/>
            <a:r>
              <a:rPr lang="ar" b="1">
                <a:latin typeface="Sakkal Majalla" panose="02000000000000000000" pitchFamily="2" charset="-78"/>
                <a:cs typeface="Sakkal Majalla" panose="02000000000000000000" pitchFamily="2" charset="-78"/>
              </a:rPr>
              <a:t>تركز هذه الوحدة التدريبية على المرحلة الوصفية لاستقصاء الفاشية (الخطوات 1-6):</a:t>
            </a:r>
          </a:p>
        </p:txBody>
      </p:sp>
      <p:sp>
        <p:nvSpPr>
          <p:cNvPr id="2" name="Title 3">
            <a:extLst>
              <a:ext uri="{FF2B5EF4-FFF2-40B4-BE49-F238E27FC236}">
                <a16:creationId xmlns:a16="http://schemas.microsoft.com/office/drawing/2014/main" id="{BB46955C-77B7-25A1-9828-D9B57C7638C5}"/>
              </a:ext>
            </a:extLst>
          </p:cNvPr>
          <p:cNvSpPr txBox="1">
            <a:spLocks/>
          </p:cNvSpPr>
          <p:nvPr/>
        </p:nvSpPr>
        <p:spPr>
          <a:xfrm>
            <a:off x="151306" y="45109"/>
            <a:ext cx="713652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مراحل استقصاء الفاشية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5"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 name="Rectangle 3"/>
          <p:cNvSpPr txBox="1"/>
          <p:nvPr/>
        </p:nvSpPr>
        <p:spPr>
          <a:xfrm>
            <a:off x="2835120" y="1198903"/>
            <a:ext cx="6521761" cy="44601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450" tIns="44450" rIns="44450" bIns="44450" rtlCol="1">
            <a:spAutoFit/>
          </a:bodyPr>
          <a:lstStyle/>
          <a:p>
            <a:pPr rtl="1">
              <a:defRPr sz="2800">
                <a:latin typeface="+mn-lt"/>
                <a:ea typeface="+mn-ea"/>
                <a:cs typeface="+mn-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ينبغي إجراء </a:t>
            </a:r>
            <a:r>
              <a:rPr lang="ar-EG" b="1" dirty="0">
                <a:solidFill>
                  <a:srgbClr val="C00000"/>
                </a:solidFill>
                <a:latin typeface="Sakkal Majalla" panose="02000000000000000000" pitchFamily="2" charset="-78"/>
                <a:cs typeface="Sakkal Majalla" panose="02000000000000000000" pitchFamily="2" charset="-78"/>
              </a:rPr>
              <a:t>التوصيف</a:t>
            </a:r>
            <a:r>
              <a:rPr lang="ar" b="1" dirty="0">
                <a:solidFill>
                  <a:srgbClr val="C00000"/>
                </a:solidFill>
                <a:latin typeface="Sakkal Majalla" panose="02000000000000000000" pitchFamily="2" charset="-78"/>
                <a:cs typeface="Sakkal Majalla" panose="02000000000000000000" pitchFamily="2" charset="-78"/>
              </a:rPr>
              <a:t> من خلال:</a:t>
            </a:r>
          </a:p>
          <a:p>
            <a:pPr rtl="1">
              <a:defRPr sz="28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800">
                <a:solidFill>
                  <a:schemeClr val="accent3"/>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الزمان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المُنحنى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742950" lvl="1" indent="-285750" rtl="1">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أُصيبوا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ea typeface="Arial"/>
              <a:cs typeface="Sakkal Majalla" panose="02000000000000000000" pitchFamily="2" charset="-78"/>
              <a:sym typeface="Arial"/>
            </a:endParaRPr>
          </a:p>
          <a:p>
            <a:pPr marL="742950" lvl="1" indent="-285750" rtl="1">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مرضوا</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ea typeface="Arial"/>
              <a:cs typeface="Sakkal Majalla" panose="02000000000000000000" pitchFamily="2" charset="-78"/>
              <a:sym typeface="Arial"/>
            </a:endParaRPr>
          </a:p>
          <a:p>
            <a:pPr marL="254000" indent="-254000" rtl="1">
              <a:buClr>
                <a:schemeClr val="accent3"/>
              </a:buClr>
              <a:buSzPct val="100000"/>
              <a:buFont typeface="Arial"/>
              <a:buChar char="•"/>
              <a:defRPr sz="2800">
                <a:solidFill>
                  <a:schemeClr val="accent3"/>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المكان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خريطة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خريطة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مظللة</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ea typeface="Arial"/>
              <a:cs typeface="Sakkal Majalla" panose="02000000000000000000" pitchFamily="2" charset="-78"/>
              <a:sym typeface="Arial"/>
            </a:endParaRPr>
          </a:p>
          <a:p>
            <a:pPr marL="742950" lvl="1" indent="-285750" rtl="1">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أُصيبوا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ea typeface="Arial"/>
              <a:cs typeface="Sakkal Majalla" panose="02000000000000000000" pitchFamily="2" charset="-78"/>
              <a:sym typeface="Arial"/>
            </a:endParaRPr>
          </a:p>
          <a:p>
            <a:pPr marL="742950" lvl="1" indent="-285750" rtl="1">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شيوعًا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يعيشون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يعملون</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ea typeface="Arial"/>
              <a:cs typeface="Sakkal Majalla" panose="02000000000000000000" pitchFamily="2" charset="-78"/>
              <a:sym typeface="Arial"/>
            </a:endParaRPr>
          </a:p>
          <a:p>
            <a:pPr marL="254000" indent="-254000" rtl="1">
              <a:buClr>
                <a:schemeClr val="accent3"/>
              </a:buClr>
              <a:buSzPct val="100000"/>
              <a:buFont typeface="Arial"/>
              <a:buChar char="•"/>
              <a:defRPr sz="2800">
                <a:solidFill>
                  <a:schemeClr val="accent3"/>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الجداول</a:t>
            </a:r>
            <a:r>
              <a:rPr lang="ar-EG"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ea typeface="Arial"/>
              <a:cs typeface="Sakkal Majalla" panose="02000000000000000000" pitchFamily="2" charset="-78"/>
              <a:sym typeface="Arial"/>
            </a:endParaRPr>
          </a:p>
          <a:p>
            <a:pPr marL="742950" lvl="1" indent="-285750" rtl="1">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ea typeface="Arial"/>
              <a:cs typeface="Sakkal Majalla" panose="02000000000000000000" pitchFamily="2" charset="-78"/>
              <a:sym typeface="Arial"/>
            </a:endParaRPr>
          </a:p>
          <a:p>
            <a:pPr marL="742950" lvl="1" indent="-285750" rtl="1">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ea typeface="Arial"/>
              <a:cs typeface="Sakkal Majalla" panose="02000000000000000000" pitchFamily="2" charset="-78"/>
              <a:sym typeface="Arial"/>
            </a:endParaRPr>
          </a:p>
        </p:txBody>
      </p:sp>
      <p:sp>
        <p:nvSpPr>
          <p:cNvPr id="2" name="Title 3">
            <a:extLst>
              <a:ext uri="{FF2B5EF4-FFF2-40B4-BE49-F238E27FC236}">
                <a16:creationId xmlns:a16="http://schemas.microsoft.com/office/drawing/2014/main" id="{300958E5-9510-E878-4384-25F86742ECAA}"/>
              </a:ext>
            </a:extLst>
          </p:cNvPr>
          <p:cNvSpPr txBox="1">
            <a:spLocks/>
          </p:cNvSpPr>
          <p:nvPr/>
        </p:nvSpPr>
        <p:spPr>
          <a:xfrm>
            <a:off x="151306" y="-47625"/>
            <a:ext cx="7297244" cy="105853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تذكير: </a:t>
            </a:r>
            <a:r>
              <a:rPr lang="ar-EG" b="1" dirty="0">
                <a:latin typeface="Sakkal Majalla" panose="02000000000000000000" pitchFamily="2" charset="-78"/>
                <a:cs typeface="Sakkal Majalla" panose="02000000000000000000" pitchFamily="2" charset="-78"/>
              </a:rPr>
              <a:t>توصيف</a:t>
            </a:r>
            <a:r>
              <a:rPr lang="ar" b="1" dirty="0">
                <a:latin typeface="Sakkal Majalla" panose="02000000000000000000" pitchFamily="2" charset="-78"/>
                <a:cs typeface="Sakkal Majalla" panose="02000000000000000000" pitchFamily="2" charset="-78"/>
              </a:rPr>
              <a:t> الفاشية حسب الزمان، والمكان، والأشخاص</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TextBox 2"/>
          <p:cNvSpPr txBox="1"/>
          <p:nvPr/>
        </p:nvSpPr>
        <p:spPr>
          <a:xfrm>
            <a:off x="1790093" y="874619"/>
            <a:ext cx="8611815" cy="193899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buClr>
                <a:schemeClr val="accent3">
                  <a:lumOff val="-6274"/>
                </a:schemeClr>
              </a:buClr>
              <a:buSzPct val="100000"/>
              <a:buFont typeface="Arial"/>
              <a:buChar char="•"/>
              <a:defRPr sz="22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استخدِم مُدرَّجًا إحصائيًّا (دون فاصل بين الأعمدة المجاورة).</a:t>
            </a:r>
            <a:endParaRPr sz="2400" dirty="0">
              <a:latin typeface="Sakkal Majalla" panose="02000000000000000000" pitchFamily="2" charset="-78"/>
              <a:ea typeface="Arial"/>
              <a:cs typeface="Sakkal Majalla" panose="02000000000000000000" pitchFamily="2" charset="-78"/>
              <a:sym typeface="Arial"/>
            </a:endParaRPr>
          </a:p>
          <a:p>
            <a:pPr marL="254000" indent="-254000" rtl="1">
              <a:buClr>
                <a:schemeClr val="accent3">
                  <a:lumOff val="-6274"/>
                </a:schemeClr>
              </a:buClr>
              <a:buSzPct val="100000"/>
              <a:buFont typeface="Arial"/>
              <a:buChar char="•"/>
              <a:defRPr sz="2200" u="sng">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المحور «x»</a:t>
            </a:r>
            <a:r>
              <a:rPr lang="ar" sz="2400" u="none" dirty="0">
                <a:latin typeface="Sakkal Majalla" panose="02000000000000000000" pitchFamily="2" charset="-78"/>
                <a:cs typeface="Sakkal Majalla" panose="02000000000000000000" pitchFamily="2" charset="-78"/>
              </a:rPr>
              <a:t>: تاريخ البداية (الساعة، اليوم، الأسبوع، الشهر). ويُوصى باستخدام ما يتراوح بين ربع فترة الحضانة إلى ثُمنها لكل شريط على المحور «x». </a:t>
            </a:r>
          </a:p>
          <a:p>
            <a:pPr marL="254000" indent="-254000" rtl="1">
              <a:buClr>
                <a:schemeClr val="accent3">
                  <a:lumOff val="-6274"/>
                </a:schemeClr>
              </a:buClr>
              <a:buSzPct val="100000"/>
              <a:buFont typeface="Arial"/>
              <a:buChar char="•"/>
              <a:defRPr sz="2200" u="sng">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المحور «y»</a:t>
            </a:r>
            <a:r>
              <a:rPr lang="ar" sz="2400" u="none" dirty="0">
                <a:latin typeface="Sakkal Majalla" panose="02000000000000000000" pitchFamily="2" charset="-78"/>
                <a:cs typeface="Sakkal Majalla" panose="02000000000000000000" pitchFamily="2" charset="-78"/>
              </a:rPr>
              <a:t>: عدد الحالات </a:t>
            </a:r>
          </a:p>
          <a:p>
            <a:pPr marL="254000" indent="-254000" rtl="1">
              <a:buClr>
                <a:schemeClr val="accent3">
                  <a:lumOff val="-6274"/>
                </a:schemeClr>
              </a:buClr>
              <a:buSzPct val="100000"/>
              <a:buFont typeface="Arial"/>
              <a:buChar char="•"/>
              <a:defRPr sz="2200">
                <a:latin typeface="+mn-lt"/>
                <a:ea typeface="+mn-ea"/>
                <a:cs typeface="+mn-cs"/>
                <a:sym typeface="Source Sans Pro Regular"/>
              </a:defRPr>
            </a:pPr>
            <a:r>
              <a:rPr lang="ar" sz="2400" dirty="0">
                <a:latin typeface="Sakkal Majalla" panose="02000000000000000000" pitchFamily="2" charset="-78"/>
                <a:cs typeface="Sakkal Majalla" panose="02000000000000000000" pitchFamily="2" charset="-78"/>
              </a:rPr>
              <a:t>يمكن أن يعرض في صورة أعمدة أو «مجموعة من المربعات».</a:t>
            </a:r>
          </a:p>
        </p:txBody>
      </p:sp>
      <p:pic>
        <p:nvPicPr>
          <p:cNvPr id="550" name="Picture 5" descr="Picture 5"/>
          <p:cNvPicPr>
            <a:picLocks noChangeAspect="1"/>
          </p:cNvPicPr>
          <p:nvPr/>
        </p:nvPicPr>
        <p:blipFill>
          <a:blip r:embed="rId3"/>
          <a:stretch>
            <a:fillRect/>
          </a:stretch>
        </p:blipFill>
        <p:spPr>
          <a:xfrm>
            <a:off x="2155439" y="3265580"/>
            <a:ext cx="3632201" cy="2717801"/>
          </a:xfrm>
          <a:prstGeom prst="rect">
            <a:avLst/>
          </a:prstGeom>
          <a:ln w="12700">
            <a:miter lim="400000"/>
          </a:ln>
        </p:spPr>
      </p:pic>
      <p:pic>
        <p:nvPicPr>
          <p:cNvPr id="551" name="Picture 7" descr="Picture 7"/>
          <p:cNvPicPr>
            <a:picLocks noChangeAspect="1"/>
          </p:cNvPicPr>
          <p:nvPr/>
        </p:nvPicPr>
        <p:blipFill>
          <a:blip r:embed="rId4"/>
          <a:stretch>
            <a:fillRect/>
          </a:stretch>
        </p:blipFill>
        <p:spPr>
          <a:xfrm>
            <a:off x="6096000" y="3240180"/>
            <a:ext cx="3543301" cy="2743201"/>
          </a:xfrm>
          <a:prstGeom prst="rect">
            <a:avLst/>
          </a:prstGeom>
          <a:ln w="12700">
            <a:miter lim="400000"/>
          </a:ln>
        </p:spPr>
      </p:pic>
      <p:sp>
        <p:nvSpPr>
          <p:cNvPr id="2" name="Title 3">
            <a:extLst>
              <a:ext uri="{FF2B5EF4-FFF2-40B4-BE49-F238E27FC236}">
                <a16:creationId xmlns:a16="http://schemas.microsoft.com/office/drawing/2014/main" id="{703273D5-0780-3569-E3E4-08F46F21930C}"/>
              </a:ext>
            </a:extLst>
          </p:cNvPr>
          <p:cNvSpPr txBox="1">
            <a:spLocks/>
          </p:cNvSpPr>
          <p:nvPr/>
        </p:nvSpPr>
        <p:spPr>
          <a:xfrm>
            <a:off x="151306" y="54838"/>
            <a:ext cx="4615247" cy="48991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الزمان: المنحنيات الوبائية</a:t>
            </a:r>
            <a:endParaRPr lang="hu-HU" b="1" dirty="0">
              <a:latin typeface="Sakkal Majalla" panose="02000000000000000000" pitchFamily="2" charset="-78"/>
              <a:cs typeface="Sakkal Majalla" panose="02000000000000000000" pitchFamily="2" charset="-78"/>
            </a:endParaRPr>
          </a:p>
        </p:txBody>
      </p:sp>
      <p:sp>
        <p:nvSpPr>
          <p:cNvPr id="3" name="TextBox 2">
            <a:extLst>
              <a:ext uri="{FF2B5EF4-FFF2-40B4-BE49-F238E27FC236}">
                <a16:creationId xmlns:a16="http://schemas.microsoft.com/office/drawing/2014/main" id="{ED5269DD-DE76-06BA-1E79-2CBF00ACBF0A}"/>
              </a:ext>
            </a:extLst>
          </p:cNvPr>
          <p:cNvSpPr txBox="1"/>
          <p:nvPr/>
        </p:nvSpPr>
        <p:spPr>
          <a:xfrm>
            <a:off x="2222963" y="3361777"/>
            <a:ext cx="3497151"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100" dirty="0"/>
              <a:t>حالات التهاب المعدة والأمعاء، القرية أ،</a:t>
            </a:r>
          </a:p>
          <a:p>
            <a:pPr marL="0" marR="0" indent="0" algn="ctr" defTabSz="914400" fontAlgn="auto" latinLnBrk="0" hangingPunct="0">
              <a:lnSpc>
                <a:spcPct val="100000"/>
              </a:lnSpc>
              <a:spcBef>
                <a:spcPts val="0"/>
              </a:spcBef>
              <a:spcAft>
                <a:spcPts val="0"/>
              </a:spcAft>
              <a:buClrTx/>
              <a:buSzTx/>
              <a:buFontTx/>
              <a:buNone/>
              <a:tabLst/>
            </a:pPr>
            <a:r>
              <a:rPr lang="ar-EG" sz="1100" dirty="0"/>
              <a:t> كانون الثاني/ يناير 2016</a:t>
            </a:r>
            <a:endParaRPr kumimoji="0" lang="en-US" sz="11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AF38D6DB-A4F1-30B3-30E0-4D937679563C}"/>
              </a:ext>
            </a:extLst>
          </p:cNvPr>
          <p:cNvSpPr txBox="1"/>
          <p:nvPr/>
        </p:nvSpPr>
        <p:spPr>
          <a:xfrm>
            <a:off x="6142150" y="3311448"/>
            <a:ext cx="3497151"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100" dirty="0"/>
              <a:t>حالات التهاب المعدة والأمعاء، القرية أ،</a:t>
            </a:r>
          </a:p>
          <a:p>
            <a:pPr marL="0" marR="0" indent="0" algn="ctr" defTabSz="914400" fontAlgn="auto" latinLnBrk="0" hangingPunct="0">
              <a:lnSpc>
                <a:spcPct val="100000"/>
              </a:lnSpc>
              <a:spcBef>
                <a:spcPts val="0"/>
              </a:spcBef>
              <a:spcAft>
                <a:spcPts val="0"/>
              </a:spcAft>
              <a:buClrTx/>
              <a:buSzTx/>
              <a:buFontTx/>
              <a:buNone/>
              <a:tabLst/>
            </a:pPr>
            <a:r>
              <a:rPr lang="ar-EG" sz="1100" dirty="0"/>
              <a:t> كانون الثاني/ يناير 2016</a:t>
            </a:r>
            <a:endParaRPr kumimoji="0" lang="en-US" sz="11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7A6EA883-4669-5001-5CCC-E08ABE27D72B}"/>
              </a:ext>
            </a:extLst>
          </p:cNvPr>
          <p:cNvSpPr txBox="1"/>
          <p:nvPr/>
        </p:nvSpPr>
        <p:spPr>
          <a:xfrm rot="16200000">
            <a:off x="5175317" y="4439926"/>
            <a:ext cx="2197786" cy="26411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100" dirty="0"/>
              <a:t>عدد الحالات</a:t>
            </a:r>
            <a:endParaRPr kumimoji="0" lang="en-US" sz="11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1F77A7F7-3DA7-6D21-BDD7-AE3DEC2C7C84}"/>
              </a:ext>
            </a:extLst>
          </p:cNvPr>
          <p:cNvSpPr txBox="1"/>
          <p:nvPr/>
        </p:nvSpPr>
        <p:spPr>
          <a:xfrm>
            <a:off x="7442789" y="5670876"/>
            <a:ext cx="1041106" cy="26160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100" dirty="0"/>
              <a:t>التاريخ</a:t>
            </a:r>
            <a:endParaRPr kumimoji="0" lang="en-US" sz="11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27A68767-877F-ECD7-800A-FCAEA8C93554}"/>
              </a:ext>
            </a:extLst>
          </p:cNvPr>
          <p:cNvSpPr txBox="1"/>
          <p:nvPr/>
        </p:nvSpPr>
        <p:spPr>
          <a:xfrm>
            <a:off x="3576081" y="5721773"/>
            <a:ext cx="1041106" cy="26160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100" dirty="0"/>
              <a:t>التاريخ</a:t>
            </a:r>
            <a:endParaRPr kumimoji="0" lang="en-US" sz="11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 name="Content Placeholder 2"/>
          <p:cNvSpPr txBox="1">
            <a:spLocks noGrp="1"/>
          </p:cNvSpPr>
          <p:nvPr>
            <p:ph type="body" idx="1"/>
          </p:nvPr>
        </p:nvSpPr>
        <p:spPr>
          <a:xfrm>
            <a:off x="1884788" y="1101964"/>
            <a:ext cx="8422424" cy="4654072"/>
          </a:xfrm>
          <a:prstGeom prst="rect">
            <a:avLst/>
          </a:prstGeom>
        </p:spPr>
        <p:txBody>
          <a:bodyPr rtlCol="1"/>
          <a:lstStyle/>
          <a:p>
            <a:pPr defTabSz="283535" rtl="1">
              <a:spcBef>
                <a:spcPts val="0"/>
              </a:spcBef>
              <a:defRPr sz="2352"/>
            </a:pPr>
            <a:r>
              <a:rPr lang="ar" sz="2800" b="1" dirty="0">
                <a:solidFill>
                  <a:srgbClr val="C00000"/>
                </a:solidFill>
                <a:latin typeface="Sakkal Majalla" panose="02000000000000000000" pitchFamily="2" charset="-78"/>
                <a:cs typeface="Sakkal Majalla" panose="02000000000000000000" pitchFamily="2" charset="-78"/>
              </a:rPr>
              <a:t>يُستخدم المنحنى الوبائي لوصف:</a:t>
            </a:r>
          </a:p>
          <a:p>
            <a:pPr marL="235818" indent="-235818" defTabSz="283535" rtl="1">
              <a:spcBef>
                <a:spcPts val="0"/>
              </a:spcBef>
              <a:buClr>
                <a:schemeClr val="accent3"/>
              </a:buClr>
              <a:buSzPct val="100000"/>
              <a:buChar char="•"/>
              <a:defRPr sz="2352"/>
            </a:pPr>
            <a:endParaRPr dirty="0">
              <a:latin typeface="Sakkal Majalla" panose="02000000000000000000" pitchFamily="2" charset="-78"/>
              <a:cs typeface="Sakkal Majalla" panose="02000000000000000000" pitchFamily="2" charset="-78"/>
            </a:endParaRPr>
          </a:p>
          <a:p>
            <a:pPr marL="235818" indent="-235818" defTabSz="283535" rtl="1">
              <a:spcBef>
                <a:spcPts val="0"/>
              </a:spcBef>
              <a:buClr>
                <a:srgbClr val="C00000"/>
              </a:buClr>
              <a:buSzPct val="100000"/>
              <a:buChar char="•"/>
              <a:defRPr sz="2352">
                <a:solidFill>
                  <a:srgbClr val="C00000"/>
                </a:solidFill>
              </a:defRPr>
            </a:pPr>
            <a:r>
              <a:rPr dirty="0" err="1">
                <a:latin typeface="Sakkal Majalla" panose="02000000000000000000" pitchFamily="2" charset="-78"/>
                <a:cs typeface="Sakkal Majalla" panose="02000000000000000000" pitchFamily="2" charset="-78"/>
              </a:rPr>
              <a:t>حجم</a:t>
            </a:r>
            <a:r>
              <a:rPr dirty="0">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الوباء</a:t>
            </a:r>
            <a:r>
              <a:rPr sz="2352" dirty="0">
                <a:solidFill>
                  <a:schemeClr val="tx1"/>
                </a:solidFill>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مع</a:t>
            </a:r>
            <a:r>
              <a:rPr sz="2352" dirty="0">
                <a:solidFill>
                  <a:schemeClr val="tx1"/>
                </a:solidFill>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مرور</a:t>
            </a:r>
            <a:r>
              <a:rPr sz="2352" dirty="0">
                <a:solidFill>
                  <a:schemeClr val="tx1"/>
                </a:solidFill>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الوقت</a:t>
            </a:r>
            <a:r>
              <a:rPr sz="2352" dirty="0">
                <a:solidFill>
                  <a:schemeClr val="tx1"/>
                </a:solidFill>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للتمييز</a:t>
            </a:r>
            <a:r>
              <a:rPr sz="2352" dirty="0">
                <a:solidFill>
                  <a:schemeClr val="tx1"/>
                </a:solidFill>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بين</a:t>
            </a:r>
            <a:r>
              <a:rPr sz="2352" dirty="0">
                <a:solidFill>
                  <a:schemeClr val="tx1"/>
                </a:solidFill>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الوباء</a:t>
            </a:r>
            <a:r>
              <a:rPr sz="2352" dirty="0">
                <a:solidFill>
                  <a:schemeClr val="tx1"/>
                </a:solidFill>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والمرض</a:t>
            </a:r>
            <a:r>
              <a:rPr sz="2352" dirty="0">
                <a:solidFill>
                  <a:schemeClr val="tx1"/>
                </a:solidFill>
                <a:latin typeface="Sakkal Majalla" panose="02000000000000000000" pitchFamily="2" charset="-78"/>
                <a:cs typeface="Sakkal Majalla" panose="02000000000000000000" pitchFamily="2" charset="-78"/>
              </a:rPr>
              <a:t> </a:t>
            </a:r>
            <a:r>
              <a:rPr sz="2352" dirty="0" err="1">
                <a:solidFill>
                  <a:schemeClr val="tx1"/>
                </a:solidFill>
                <a:latin typeface="Sakkal Majalla" panose="02000000000000000000" pitchFamily="2" charset="-78"/>
                <a:cs typeface="Sakkal Majalla" panose="02000000000000000000" pitchFamily="2" charset="-78"/>
              </a:rPr>
              <a:t>المتوطِّن</a:t>
            </a:r>
            <a:r>
              <a:rPr sz="2352" dirty="0">
                <a:solidFill>
                  <a:schemeClr val="tx1"/>
                </a:solidFill>
                <a:latin typeface="Sakkal Majalla" panose="02000000000000000000" pitchFamily="2" charset="-78"/>
                <a:cs typeface="Sakkal Majalla" panose="02000000000000000000" pitchFamily="2" charset="-78"/>
              </a:rPr>
              <a:t>. </a:t>
            </a:r>
          </a:p>
          <a:p>
            <a:pPr marL="235818" indent="-235818" defTabSz="283535" rtl="1">
              <a:spcBef>
                <a:spcPts val="0"/>
              </a:spcBef>
              <a:buClr>
                <a:srgbClr val="C00000"/>
              </a:buClr>
              <a:buSzPct val="100000"/>
              <a:buChar char="•"/>
              <a:defRPr sz="2352"/>
            </a:pPr>
            <a:endParaRPr dirty="0">
              <a:solidFill>
                <a:srgbClr val="000000"/>
              </a:solidFill>
              <a:latin typeface="Sakkal Majalla" panose="02000000000000000000" pitchFamily="2" charset="-78"/>
              <a:cs typeface="Sakkal Majalla" panose="02000000000000000000" pitchFamily="2" charset="-78"/>
            </a:endParaRPr>
          </a:p>
          <a:p>
            <a:pPr marL="235818" indent="-235818" defTabSz="283535" rtl="1">
              <a:spcBef>
                <a:spcPts val="0"/>
              </a:spcBef>
              <a:buClr>
                <a:srgbClr val="C00000"/>
              </a:buClr>
              <a:buSzPct val="100000"/>
              <a:buChar char="•"/>
              <a:defRPr sz="2352"/>
            </a:pPr>
            <a:r>
              <a:rPr sz="2352" dirty="0" err="1">
                <a:solidFill>
                  <a:schemeClr val="tx1"/>
                </a:solidFill>
                <a:latin typeface="Sakkal Majalla" panose="02000000000000000000" pitchFamily="2" charset="-78"/>
                <a:cs typeface="Sakkal Majalla" panose="02000000000000000000" pitchFamily="2" charset="-78"/>
              </a:rPr>
              <a:t>تحديد</a:t>
            </a:r>
            <a:r>
              <a:rPr sz="2352"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النقطة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الحالية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مسار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الوباء</a:t>
            </a:r>
            <a:r>
              <a:rPr lang="ar-EG" dirty="0">
                <a:solidFill>
                  <a:schemeClr val="tx1"/>
                </a:solidFill>
                <a:latin typeface="Sakkal Majalla" panose="02000000000000000000" pitchFamily="2" charset="-78"/>
                <a:cs typeface="Sakkal Majalla" panose="02000000000000000000" pitchFamily="2" charset="-78"/>
              </a:rPr>
              <a:t> - </a:t>
            </a:r>
            <a:r>
              <a:rPr dirty="0" err="1">
                <a:solidFill>
                  <a:schemeClr val="tx1"/>
                </a:solidFill>
                <a:latin typeface="Sakkal Majalla" panose="02000000000000000000" pitchFamily="2" charset="-78"/>
                <a:cs typeface="Sakkal Majalla" panose="02000000000000000000" pitchFamily="2" charset="-78"/>
              </a:rPr>
              <a:t>أي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هل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يزال</a:t>
            </a:r>
            <a:r>
              <a:rPr dirty="0">
                <a:solidFill>
                  <a:schemeClr val="tx1"/>
                </a:solidFill>
                <a:latin typeface="Sakkal Majalla" panose="02000000000000000000" pitchFamily="2" charset="-78"/>
                <a:cs typeface="Sakkal Majalla" panose="02000000000000000000" pitchFamily="2" charset="-78"/>
              </a:rPr>
              <a:t> </a:t>
            </a:r>
            <a:r>
              <a:rPr sz="2352" dirty="0" err="1">
                <a:solidFill>
                  <a:srgbClr val="C00000"/>
                </a:solidFill>
                <a:latin typeface="Sakkal Majalla" panose="02000000000000000000" pitchFamily="2" charset="-78"/>
                <a:cs typeface="Sakkal Majalla" panose="02000000000000000000" pitchFamily="2" charset="-78"/>
              </a:rPr>
              <a:t>يشهد</a:t>
            </a:r>
            <a:r>
              <a:rPr sz="2352" dirty="0">
                <a:solidFill>
                  <a:srgbClr val="C00000"/>
                </a:solidFill>
                <a:latin typeface="Sakkal Majalla" panose="02000000000000000000" pitchFamily="2" charset="-78"/>
                <a:cs typeface="Sakkal Majalla" panose="02000000000000000000" pitchFamily="2" charset="-78"/>
              </a:rPr>
              <a:t> </a:t>
            </a:r>
            <a:r>
              <a:rPr sz="2352" dirty="0" err="1">
                <a:solidFill>
                  <a:srgbClr val="C00000"/>
                </a:solidFill>
                <a:latin typeface="Sakkal Majalla" panose="02000000000000000000" pitchFamily="2" charset="-78"/>
                <a:cs typeface="Sakkal Majalla" panose="02000000000000000000" pitchFamily="2" charset="-78"/>
              </a:rPr>
              <a:t>ارتفاعًا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أم</a:t>
            </a:r>
            <a:r>
              <a:rPr dirty="0">
                <a:solidFill>
                  <a:schemeClr val="tx1"/>
                </a:solidFill>
                <a:latin typeface="Sakkal Majalla" panose="02000000000000000000" pitchFamily="2" charset="-78"/>
                <a:cs typeface="Sakkal Majalla" panose="02000000000000000000" pitchFamily="2" charset="-78"/>
              </a:rPr>
              <a:t> </a:t>
            </a:r>
            <a:r>
              <a:rPr sz="2352" dirty="0" err="1">
                <a:solidFill>
                  <a:srgbClr val="C00000"/>
                </a:solidFill>
                <a:latin typeface="Sakkal Majalla" panose="02000000000000000000" pitchFamily="2" charset="-78"/>
                <a:cs typeface="Sakkal Majalla" panose="02000000000000000000" pitchFamily="2" charset="-78"/>
              </a:rPr>
              <a:t>انخفاضًا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وصلنا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إلى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مرحلة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بعد</a:t>
            </a:r>
            <a:r>
              <a:rPr dirty="0">
                <a:solidFill>
                  <a:schemeClr val="tx1"/>
                </a:solidFill>
                <a:latin typeface="Sakkal Majalla" panose="02000000000000000000" pitchFamily="2" charset="-78"/>
                <a:cs typeface="Sakkal Majalla" panose="02000000000000000000" pitchFamily="2" charset="-78"/>
              </a:rPr>
              <a:t> </a:t>
            </a:r>
            <a:r>
              <a:rPr sz="2352" dirty="0" err="1">
                <a:solidFill>
                  <a:srgbClr val="C00000"/>
                </a:solidFill>
                <a:latin typeface="Sakkal Majalla" panose="02000000000000000000" pitchFamily="2" charset="-78"/>
                <a:cs typeface="Sakkal Majalla" panose="02000000000000000000" pitchFamily="2" charset="-78"/>
              </a:rPr>
              <a:t>انتهاء</a:t>
            </a:r>
            <a:r>
              <a:rPr sz="2352" dirty="0">
                <a:solidFill>
                  <a:srgbClr val="C00000"/>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الوباء</a:t>
            </a:r>
            <a:r>
              <a:rPr dirty="0">
                <a:solidFill>
                  <a:schemeClr val="tx1"/>
                </a:solidFill>
                <a:latin typeface="Sakkal Majalla" panose="02000000000000000000" pitchFamily="2" charset="-78"/>
                <a:cs typeface="Sakkal Majalla" panose="02000000000000000000" pitchFamily="2" charset="-78"/>
              </a:rPr>
              <a:t>.</a:t>
            </a:r>
          </a:p>
          <a:p>
            <a:pPr marL="235818" indent="-235818" defTabSz="283535" rtl="1">
              <a:spcBef>
                <a:spcPts val="0"/>
              </a:spcBef>
              <a:buClr>
                <a:srgbClr val="C00000"/>
              </a:buClr>
              <a:buSzPct val="100000"/>
              <a:buChar char="•"/>
              <a:defRPr sz="2352"/>
            </a:pPr>
            <a:endParaRPr dirty="0">
              <a:solidFill>
                <a:schemeClr val="tx1"/>
              </a:solidFill>
              <a:latin typeface="Sakkal Majalla" panose="02000000000000000000" pitchFamily="2" charset="-78"/>
              <a:cs typeface="Sakkal Majalla" panose="02000000000000000000" pitchFamily="2" charset="-78"/>
            </a:endParaRPr>
          </a:p>
          <a:p>
            <a:pPr marL="235818" indent="-235818" defTabSz="283535" rtl="1">
              <a:spcBef>
                <a:spcPts val="0"/>
              </a:spcBef>
              <a:buClr>
                <a:srgbClr val="C00000"/>
              </a:buClr>
              <a:buSzPct val="100000"/>
              <a:buChar char="•"/>
              <a:defRPr sz="2352"/>
            </a:pPr>
            <a:r>
              <a:rPr sz="2352" dirty="0" err="1">
                <a:solidFill>
                  <a:schemeClr val="tx1"/>
                </a:solidFill>
                <a:latin typeface="Sakkal Majalla" panose="02000000000000000000" pitchFamily="2" charset="-78"/>
                <a:cs typeface="Sakkal Majalla" panose="02000000000000000000" pitchFamily="2" charset="-78"/>
              </a:rPr>
              <a:t>الوقت</a:t>
            </a:r>
            <a:r>
              <a:rPr sz="2352"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المُستغرَق</a:t>
            </a:r>
            <a:r>
              <a:rPr dirty="0">
                <a:solidFill>
                  <a:schemeClr val="tx1"/>
                </a:solidFill>
                <a:latin typeface="Sakkal Majalla" panose="02000000000000000000" pitchFamily="2" charset="-78"/>
                <a:cs typeface="Sakkal Majalla" panose="02000000000000000000" pitchFamily="2" charset="-78"/>
              </a:rPr>
              <a:t> </a:t>
            </a:r>
            <a:r>
              <a:rPr sz="2352" dirty="0" err="1">
                <a:solidFill>
                  <a:srgbClr val="C00000"/>
                </a:solidFill>
                <a:latin typeface="Sakkal Majalla" panose="02000000000000000000" pitchFamily="2" charset="-78"/>
                <a:cs typeface="Sakkal Majalla" panose="02000000000000000000" pitchFamily="2" charset="-78"/>
              </a:rPr>
              <a:t>لتحديد</a:t>
            </a:r>
            <a:r>
              <a:rPr sz="2352" dirty="0">
                <a:solidFill>
                  <a:srgbClr val="C00000"/>
                </a:solidFill>
                <a:latin typeface="Sakkal Majalla" panose="02000000000000000000" pitchFamily="2" charset="-78"/>
                <a:cs typeface="Sakkal Majalla" panose="02000000000000000000" pitchFamily="2" charset="-78"/>
              </a:rPr>
              <a:t> </a:t>
            </a:r>
            <a:r>
              <a:rPr sz="2352" dirty="0" err="1">
                <a:solidFill>
                  <a:srgbClr val="C00000"/>
                </a:solidFill>
                <a:latin typeface="Sakkal Majalla" panose="02000000000000000000" pitchFamily="2" charset="-78"/>
                <a:cs typeface="Sakkal Majalla" panose="02000000000000000000" pitchFamily="2" charset="-78"/>
              </a:rPr>
              <a:t>المشكلة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وتأثير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تدابير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التدخُّل</a:t>
            </a:r>
            <a:r>
              <a:rPr dirty="0">
                <a:solidFill>
                  <a:schemeClr val="tx1"/>
                </a:solidFill>
                <a:latin typeface="Sakkal Majalla" panose="02000000000000000000" pitchFamily="2" charset="-78"/>
                <a:cs typeface="Sakkal Majalla" panose="02000000000000000000" pitchFamily="2" charset="-78"/>
              </a:rPr>
              <a:t>.</a:t>
            </a:r>
          </a:p>
          <a:p>
            <a:pPr marL="235818" indent="-235818" defTabSz="283535" rtl="1">
              <a:spcBef>
                <a:spcPts val="0"/>
              </a:spcBef>
              <a:buClr>
                <a:srgbClr val="C00000"/>
              </a:buClr>
              <a:buSzPct val="100000"/>
              <a:buChar char="•"/>
              <a:defRPr sz="2352"/>
            </a:pPr>
            <a:endParaRPr dirty="0">
              <a:solidFill>
                <a:schemeClr val="tx1"/>
              </a:solidFill>
              <a:latin typeface="Sakkal Majalla" panose="02000000000000000000" pitchFamily="2" charset="-78"/>
              <a:cs typeface="Sakkal Majalla" panose="02000000000000000000" pitchFamily="2" charset="-78"/>
            </a:endParaRPr>
          </a:p>
          <a:p>
            <a:pPr marL="235818" indent="-235818" defTabSz="283535" rtl="1">
              <a:spcBef>
                <a:spcPts val="0"/>
              </a:spcBef>
              <a:buClr>
                <a:srgbClr val="C00000"/>
              </a:buClr>
              <a:buSzPct val="100000"/>
              <a:buChar char="•"/>
              <a:defRPr sz="2352"/>
            </a:pPr>
            <a:r>
              <a:rPr sz="2352" dirty="0" err="1">
                <a:solidFill>
                  <a:schemeClr val="tx1"/>
                </a:solidFill>
                <a:latin typeface="Sakkal Majalla" panose="02000000000000000000" pitchFamily="2" charset="-78"/>
                <a:cs typeface="Sakkal Majalla" panose="02000000000000000000" pitchFamily="2" charset="-78"/>
              </a:rPr>
              <a:t>تحديد</a:t>
            </a:r>
            <a:r>
              <a:rPr sz="2352"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طريقة</a:t>
            </a:r>
            <a:r>
              <a:rPr dirty="0">
                <a:solidFill>
                  <a:schemeClr val="tx1"/>
                </a:solidFill>
                <a:latin typeface="Sakkal Majalla" panose="02000000000000000000" pitchFamily="2" charset="-78"/>
                <a:cs typeface="Sakkal Majalla" panose="02000000000000000000" pitchFamily="2" charset="-78"/>
              </a:rPr>
              <a:t> </a:t>
            </a:r>
            <a:r>
              <a:rPr sz="2352" dirty="0" err="1">
                <a:solidFill>
                  <a:srgbClr val="C00000"/>
                </a:solidFill>
                <a:latin typeface="Sakkal Majalla" panose="02000000000000000000" pitchFamily="2" charset="-78"/>
                <a:cs typeface="Sakkal Majalla" panose="02000000000000000000" pitchFamily="2" charset="-78"/>
              </a:rPr>
              <a:t>انتقال</a:t>
            </a:r>
            <a:r>
              <a:rPr sz="2352" dirty="0">
                <a:solidFill>
                  <a:srgbClr val="C00000"/>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العدوى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بين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السكان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مثلًا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الفاشية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ذات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المصدر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الواحد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المتقطعة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المنتشرة</a:t>
            </a:r>
            <a:r>
              <a:rPr dirty="0">
                <a:solidFill>
                  <a:schemeClr val="tx1"/>
                </a:solidFill>
                <a:latin typeface="Sakkal Majalla" panose="02000000000000000000" pitchFamily="2" charset="-78"/>
                <a:cs typeface="Sakkal Majalla" panose="02000000000000000000" pitchFamily="2" charset="-78"/>
              </a:rPr>
              <a:t>. </a:t>
            </a:r>
          </a:p>
        </p:txBody>
      </p:sp>
      <p:sp>
        <p:nvSpPr>
          <p:cNvPr id="2" name="Title 3">
            <a:extLst>
              <a:ext uri="{FF2B5EF4-FFF2-40B4-BE49-F238E27FC236}">
                <a16:creationId xmlns:a16="http://schemas.microsoft.com/office/drawing/2014/main" id="{82624B4D-B4E1-D9FD-6CFC-78B647E419D1}"/>
              </a:ext>
            </a:extLst>
          </p:cNvPr>
          <p:cNvSpPr txBox="1">
            <a:spLocks/>
          </p:cNvSpPr>
          <p:nvPr/>
        </p:nvSpPr>
        <p:spPr>
          <a:xfrm>
            <a:off x="151307" y="54837"/>
            <a:ext cx="4702796" cy="5190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استخدامات المنحنى الوبائي</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TextBox 2"/>
          <p:cNvSpPr txBox="1"/>
          <p:nvPr/>
        </p:nvSpPr>
        <p:spPr>
          <a:xfrm>
            <a:off x="2156575" y="1917048"/>
            <a:ext cx="8328545" cy="222368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90" tIns="34290" rIns="34290" bIns="34290" rtlCol="1">
            <a:spAutoFit/>
          </a:bodyPr>
          <a:lstStyle/>
          <a:p>
            <a:pPr marL="342900" indent="-342900" rtl="1">
              <a:buClr>
                <a:schemeClr val="accent3"/>
              </a:buClr>
              <a:buSzPct val="100000"/>
              <a:buFont typeface="Arial"/>
              <a:buChar char="•"/>
              <a:defRPr sz="2400">
                <a:latin typeface="+mn-lt"/>
                <a:ea typeface="+mn-ea"/>
                <a:cs typeface="+mn-cs"/>
                <a:sym typeface="Source Sans Pro Regular"/>
              </a:defRPr>
            </a:pPr>
            <a:r>
              <a:rPr sz="2800" dirty="0" err="1">
                <a:latin typeface="Sakkal Majalla" panose="02000000000000000000" pitchFamily="2" charset="-78"/>
                <a:cs typeface="Sakkal Majalla" panose="02000000000000000000" pitchFamily="2" charset="-78"/>
              </a:rPr>
              <a:t>انظر</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متوسط</a:t>
            </a:r>
            <a:r>
              <a:rPr sz="2800" dirty="0">
                <a:latin typeface="Sakkal Majalla" panose="02000000000000000000" pitchFamily="2" charset="-78"/>
                <a:cs typeface="Sakkal Majalla" panose="02000000000000000000" pitchFamily="2" charset="-78"/>
              </a:rPr>
              <a:t> </a:t>
            </a:r>
            <a:r>
              <a:rPr sz="2800" dirty="0" err="1">
                <a:solidFill>
                  <a:srgbClr val="C00000"/>
                </a:solidFill>
                <a:latin typeface="Sakkal Majalla" panose="02000000000000000000" pitchFamily="2" charset="-78"/>
                <a:ea typeface="+mn-ea"/>
                <a:cs typeface="Sakkal Majalla" panose="02000000000000000000" pitchFamily="2" charset="-78"/>
                <a:sym typeface="Source Sans Pro Regular"/>
              </a:rPr>
              <a:t>فترات</a:t>
            </a:r>
            <a:r>
              <a:rPr sz="2800" dirty="0">
                <a:solidFill>
                  <a:srgbClr val="C00000"/>
                </a:solidFill>
                <a:latin typeface="Sakkal Majalla" panose="02000000000000000000" pitchFamily="2" charset="-78"/>
                <a:ea typeface="+mn-ea"/>
                <a:cs typeface="Sakkal Majalla" panose="02000000000000000000" pitchFamily="2" charset="-78"/>
                <a:sym typeface="Source Sans Pro Regular"/>
              </a:rPr>
              <a:t> </a:t>
            </a:r>
            <a:r>
              <a:rPr sz="2800" dirty="0" err="1">
                <a:solidFill>
                  <a:srgbClr val="C00000"/>
                </a:solidFill>
                <a:latin typeface="Sakkal Majalla" panose="02000000000000000000" pitchFamily="2" charset="-78"/>
                <a:ea typeface="+mn-ea"/>
                <a:cs typeface="Sakkal Majalla" panose="02000000000000000000" pitchFamily="2" charset="-78"/>
                <a:sym typeface="Source Sans Pro Regular"/>
              </a:rPr>
              <a:t>حضانة</a:t>
            </a:r>
            <a:r>
              <a:rPr sz="2800" dirty="0">
                <a:solidFill>
                  <a:srgbClr val="C00000"/>
                </a:solidFill>
                <a:latin typeface="Sakkal Majalla" panose="02000000000000000000" pitchFamily="2" charset="-78"/>
                <a:ea typeface="+mn-ea"/>
                <a:cs typeface="Sakkal Majalla" panose="02000000000000000000" pitchFamily="2" charset="-78"/>
                <a:sym typeface="Source Sans Pro Regular"/>
              </a:rPr>
              <a:t> </a:t>
            </a:r>
            <a:r>
              <a:rPr sz="2800" dirty="0" err="1">
                <a:latin typeface="Sakkal Majalla" panose="02000000000000000000" pitchFamily="2" charset="-78"/>
                <a:cs typeface="Sakkal Majalla" panose="02000000000000000000" pitchFamily="2" charset="-78"/>
              </a:rPr>
              <a:t>الأمراض</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والحد</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الأدنى</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لها</a:t>
            </a:r>
            <a:r>
              <a:rPr lang="ar-EG" sz="2800"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defRPr sz="2400">
                <a:latin typeface="+mn-lt"/>
                <a:ea typeface="+mn-ea"/>
                <a:cs typeface="+mn-cs"/>
                <a:sym typeface="Source Sans Pro Regular"/>
              </a:defRPr>
            </a:pPr>
            <a:r>
              <a:rPr sz="2800" dirty="0" err="1">
                <a:latin typeface="Sakkal Majalla" panose="02000000000000000000" pitchFamily="2" charset="-78"/>
                <a:cs typeface="Sakkal Majalla" panose="02000000000000000000" pitchFamily="2" charset="-78"/>
              </a:rPr>
              <a:t>حدِّد</a:t>
            </a:r>
            <a:r>
              <a:rPr sz="2800" dirty="0">
                <a:latin typeface="Sakkal Majalla" panose="02000000000000000000" pitchFamily="2" charset="-78"/>
                <a:cs typeface="Sakkal Majalla" panose="02000000000000000000" pitchFamily="2" charset="-78"/>
              </a:rPr>
              <a:t> </a:t>
            </a:r>
            <a:r>
              <a:rPr sz="2800" dirty="0" err="1">
                <a:solidFill>
                  <a:srgbClr val="C00000"/>
                </a:solidFill>
                <a:latin typeface="Sakkal Majalla" panose="02000000000000000000" pitchFamily="2" charset="-78"/>
                <a:ea typeface="+mn-ea"/>
                <a:cs typeface="Sakkal Majalla" panose="02000000000000000000" pitchFamily="2" charset="-78"/>
                <a:sym typeface="Source Sans Pro Regular"/>
              </a:rPr>
              <a:t>ذروة</a:t>
            </a:r>
            <a:r>
              <a:rPr sz="2800" dirty="0">
                <a:solidFill>
                  <a:srgbClr val="C00000"/>
                </a:solidFill>
                <a:latin typeface="Sakkal Majalla" panose="02000000000000000000" pitchFamily="2" charset="-78"/>
                <a:ea typeface="+mn-ea"/>
                <a:cs typeface="Sakkal Majalla" panose="02000000000000000000" pitchFamily="2" charset="-78"/>
                <a:sym typeface="Source Sans Pro Regular"/>
              </a:rPr>
              <a:t> </a:t>
            </a:r>
            <a:r>
              <a:rPr sz="2800" dirty="0" err="1">
                <a:solidFill>
                  <a:srgbClr val="C00000"/>
                </a:solidFill>
                <a:latin typeface="Sakkal Majalla" panose="02000000000000000000" pitchFamily="2" charset="-78"/>
                <a:ea typeface="+mn-ea"/>
                <a:cs typeface="Sakkal Majalla" panose="02000000000000000000" pitchFamily="2" charset="-78"/>
                <a:sym typeface="Source Sans Pro Regular"/>
              </a:rPr>
              <a:t>الفاشية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أو</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الحالة</a:t>
            </a:r>
            <a:r>
              <a:rPr sz="2800" dirty="0">
                <a:latin typeface="Sakkal Majalla" panose="02000000000000000000" pitchFamily="2" charset="-78"/>
                <a:cs typeface="Sakkal Majalla" panose="02000000000000000000" pitchFamily="2" charset="-78"/>
              </a:rPr>
              <a:t> </a:t>
            </a:r>
            <a:r>
              <a:rPr lang="ar-EG" sz="2800" dirty="0">
                <a:latin typeface="Sakkal Majalla" panose="02000000000000000000" pitchFamily="2" charset="-78"/>
                <a:cs typeface="Sakkal Majalla" panose="02000000000000000000" pitchFamily="2" charset="-78"/>
              </a:rPr>
              <a:t>الوسيطة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وعُدَّ</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عدًّا</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عكسيًّا</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متوسط</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فترة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حضانة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واحدة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على</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المحور</a:t>
            </a:r>
            <a:r>
              <a:rPr sz="2800" dirty="0">
                <a:latin typeface="Sakkal Majalla" panose="02000000000000000000" pitchFamily="2" charset="-78"/>
                <a:cs typeface="Sakkal Majalla" panose="02000000000000000000" pitchFamily="2" charset="-78"/>
              </a:rPr>
              <a:t> «x»، </a:t>
            </a:r>
            <a:r>
              <a:rPr sz="2800" dirty="0" err="1">
                <a:latin typeface="Sakkal Majalla" panose="02000000000000000000" pitchFamily="2" charset="-78"/>
                <a:cs typeface="Sakkal Majalla" panose="02000000000000000000" pitchFamily="2" charset="-78"/>
              </a:rPr>
              <a:t>مع</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ملاحظة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التاريخ</a:t>
            </a:r>
            <a:r>
              <a:rPr sz="2800" dirty="0">
                <a:latin typeface="Sakkal Majalla" panose="02000000000000000000" pitchFamily="2" charset="-78"/>
                <a:cs typeface="Sakkal Majalla" panose="02000000000000000000" pitchFamily="2" charset="-78"/>
              </a:rPr>
              <a:t>.</a:t>
            </a:r>
          </a:p>
          <a:p>
            <a:pPr marL="342900" indent="-342900" rtl="1">
              <a:buClr>
                <a:schemeClr val="accent3"/>
              </a:buClr>
              <a:buSzPct val="100000"/>
              <a:buFont typeface="Arial"/>
              <a:buChar char="•"/>
              <a:defRPr sz="2400">
                <a:latin typeface="+mn-lt"/>
                <a:ea typeface="+mn-ea"/>
                <a:cs typeface="+mn-cs"/>
                <a:sym typeface="Source Sans Pro Regular"/>
              </a:defRPr>
            </a:pPr>
            <a:r>
              <a:rPr sz="2800" dirty="0" err="1">
                <a:latin typeface="Sakkal Majalla" panose="02000000000000000000" pitchFamily="2" charset="-78"/>
                <a:cs typeface="Sakkal Majalla" panose="02000000000000000000" pitchFamily="2" charset="-78"/>
              </a:rPr>
              <a:t>ابدأ</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عند</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أول</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حالة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للوباء</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وعُدَّ</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عدًّا</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عكسيًّا</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الحد</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الأدنى</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لفترة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الحضانة</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ولاحِظ</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هذا</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التاريخ</a:t>
            </a:r>
            <a:r>
              <a:rPr sz="2800" dirty="0">
                <a:latin typeface="Sakkal Majalla" panose="02000000000000000000" pitchFamily="2" charset="-78"/>
                <a:cs typeface="Sakkal Majalla" panose="02000000000000000000" pitchFamily="2" charset="-78"/>
              </a:rPr>
              <a:t> </a:t>
            </a:r>
            <a:r>
              <a:rPr sz="2800" dirty="0" err="1">
                <a:latin typeface="Sakkal Majalla" panose="02000000000000000000" pitchFamily="2" charset="-78"/>
                <a:cs typeface="Sakkal Majalla" panose="02000000000000000000" pitchFamily="2" charset="-78"/>
              </a:rPr>
              <a:t>أيضًا</a:t>
            </a:r>
            <a:r>
              <a:rPr lang="ar-EG" sz="2800"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p:txBody>
      </p:sp>
      <p:sp>
        <p:nvSpPr>
          <p:cNvPr id="2" name="Title 3">
            <a:extLst>
              <a:ext uri="{FF2B5EF4-FFF2-40B4-BE49-F238E27FC236}">
                <a16:creationId xmlns:a16="http://schemas.microsoft.com/office/drawing/2014/main" id="{84A8ADD4-813D-602A-DA11-3724324F20CB}"/>
              </a:ext>
            </a:extLst>
          </p:cNvPr>
          <p:cNvSpPr txBox="1">
            <a:spLocks/>
          </p:cNvSpPr>
          <p:nvPr/>
        </p:nvSpPr>
        <p:spPr>
          <a:xfrm>
            <a:off x="151305" y="6069"/>
            <a:ext cx="887077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600" b="1" dirty="0">
                <a:latin typeface="Sakkal Majalla" panose="02000000000000000000" pitchFamily="2" charset="-78"/>
                <a:cs typeface="Sakkal Majalla" panose="02000000000000000000" pitchFamily="2" charset="-78"/>
              </a:rPr>
              <a:t>تقدير مدة التعرُّض</a:t>
            </a:r>
            <a:endParaRPr lang="hu-HU" sz="36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4211091" y="1705209"/>
            <a:ext cx="7329872" cy="3435299"/>
          </a:xfrm>
          <a:prstGeom prst="rect">
            <a:avLst/>
          </a:prstGeom>
        </p:spPr>
        <p:txBody>
          <a:bodyPr lIns="0" tIns="0" rIns="0" bIns="0" rtlCol="1"/>
          <a:lstStyle/>
          <a:p>
            <a:pPr algn="just" rtl="1">
              <a:defRPr>
                <a:solidFill>
                  <a:srgbClr val="FF0000"/>
                </a:solidFill>
              </a:defRPr>
            </a:pPr>
            <a:endParaRPr dirty="0">
              <a:latin typeface="Sakkal Majalla" panose="02000000000000000000" pitchFamily="2" charset="-78"/>
              <a:cs typeface="Sakkal Majalla" panose="02000000000000000000" pitchFamily="2" charset="-78"/>
            </a:endParaRPr>
          </a:p>
          <a:p>
            <a:pPr algn="just" rtl="1">
              <a:defRPr>
                <a:solidFill>
                  <a:srgbClr val="FF0000"/>
                </a:solidFill>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a:t>
            </a:r>
          </a:p>
          <a:p>
            <a:pPr algn="just" rtl="1">
              <a:defRPr>
                <a:solidFill>
                  <a:srgbClr val="FF0000"/>
                </a:solidFill>
              </a:defRPr>
            </a:pPr>
            <a:r>
              <a:rPr dirty="0" err="1">
                <a:latin typeface="Sakkal Majalla" panose="02000000000000000000" pitchFamily="2" charset="-78"/>
                <a:cs typeface="Sakkal Majalla" panose="02000000000000000000" pitchFamily="2" charset="-78"/>
              </a:rPr>
              <a:t>توصية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 15</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20 </a:t>
            </a:r>
            <a:r>
              <a:rPr dirty="0" err="1">
                <a:latin typeface="Sakkal Majalla" panose="02000000000000000000" pitchFamily="2" charset="-78"/>
                <a:cs typeface="Sakkal Majalla" panose="02000000000000000000" pitchFamily="2" charset="-78"/>
              </a:rPr>
              <a:t>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lang="ar-EG" dirty="0">
                <a:latin typeface="Sakkal Majalla" panose="02000000000000000000" pitchFamily="2" charset="-78"/>
                <a:cs typeface="Sakkal Majalla" panose="02000000000000000000" pitchFamily="2" charset="-78"/>
              </a:rPr>
              <a:t> 30</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دقيقة</a:t>
            </a:r>
            <a:r>
              <a:rPr lang="ar-EG" dirty="0">
                <a:latin typeface="Sakkal Majalla" panose="02000000000000000000" pitchFamily="2" charset="-78"/>
                <a:cs typeface="Sakkal Majalla" panose="02000000000000000000" pitchFamily="2" charset="-78"/>
              </a:rPr>
              <a:t>( 30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40 </a:t>
            </a:r>
            <a:r>
              <a:rPr dirty="0" err="1">
                <a:latin typeface="Sakkal Majalla" panose="02000000000000000000" pitchFamily="2" charset="-78"/>
                <a:cs typeface="Sakkal Majalla" panose="02000000000000000000" pitchFamily="2" charset="-78"/>
              </a:rPr>
              <a:t>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60 </a:t>
            </a:r>
            <a:r>
              <a:rPr dirty="0" err="1">
                <a:latin typeface="Sakkal Majalla" panose="02000000000000000000" pitchFamily="2" charset="-78"/>
                <a:cs typeface="Sakkal Majalla" panose="02000000000000000000" pitchFamily="2" charset="-78"/>
              </a:rPr>
              <a:t>دقيقة</a:t>
            </a:r>
            <a:r>
              <a:rPr lang="ar-EG" dirty="0">
                <a:latin typeface="Sakkal Majalla" panose="02000000000000000000" pitchFamily="2" charset="-78"/>
                <a:cs typeface="Sakkal Majalla" panose="02000000000000000000" pitchFamily="2" charset="-78"/>
              </a:rPr>
              <a:t>).</a:t>
            </a:r>
          </a:p>
          <a:p>
            <a:pPr algn="just" rtl="1">
              <a:defRPr>
                <a:solidFill>
                  <a:srgbClr val="FF0000"/>
                </a:solidFill>
              </a:defRPr>
            </a:pPr>
            <a:endParaRPr dirty="0">
              <a:latin typeface="Sakkal Majalla" panose="02000000000000000000" pitchFamily="2" charset="-78"/>
              <a:cs typeface="Sakkal Majalla" panose="02000000000000000000" pitchFamily="2" charset="-78"/>
            </a:endParaRPr>
          </a:p>
          <a:p>
            <a:pPr algn="just" rtl="1">
              <a:defRPr>
                <a:solidFill>
                  <a:srgbClr val="FF0000"/>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975F2BD4-102D-E566-0B16-C9EC167EDE55}"/>
              </a:ext>
            </a:extLst>
          </p:cNvPr>
          <p:cNvSpPr txBox="1">
            <a:spLocks/>
          </p:cNvSpPr>
          <p:nvPr/>
        </p:nvSpPr>
        <p:spPr>
          <a:xfrm>
            <a:off x="340497" y="581633"/>
            <a:ext cx="3264196" cy="1051998"/>
          </a:xfrm>
          <a:prstGeom prst="rect">
            <a:avLst/>
          </a:prstGeom>
        </p:spPr>
        <p:txBody>
          <a:bodyPr rtlCol="1"/>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ملاحظات إلى المُيسِّرين:</a:t>
            </a:r>
            <a:endParaRPr lang="hu-HU" b="1" dirty="0">
              <a:latin typeface="Sakkal Majalla" panose="02000000000000000000" pitchFamily="2" charset="-78"/>
              <a:cs typeface="Sakkal Majalla" panose="02000000000000000000" pitchFamily="2" charset="-78"/>
            </a:endParaRPr>
          </a:p>
        </p:txBody>
      </p:sp>
      <p:sp>
        <p:nvSpPr>
          <p:cNvPr id="3" name="Rounded Rectangle 9">
            <a:extLst>
              <a:ext uri="{FF2B5EF4-FFF2-40B4-BE49-F238E27FC236}">
                <a16:creationId xmlns:a16="http://schemas.microsoft.com/office/drawing/2014/main" id="{BE3FB4BE-EF30-6259-B02E-40DC73E4C67A}"/>
              </a:ext>
            </a:extLst>
          </p:cNvPr>
          <p:cNvSpPr/>
          <p:nvPr/>
        </p:nvSpPr>
        <p:spPr>
          <a:xfrm flipV="1">
            <a:off x="388936" y="1507555"/>
            <a:ext cx="2938224" cy="128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Title 1"/>
          <p:cNvSpPr txBox="1">
            <a:spLocks noGrp="1"/>
          </p:cNvSpPr>
          <p:nvPr>
            <p:ph type="title" idx="4294967295"/>
          </p:nvPr>
        </p:nvSpPr>
        <p:spPr>
          <a:xfrm>
            <a:off x="191664" y="-87081"/>
            <a:ext cx="6641590" cy="1144256"/>
          </a:xfrm>
          <a:prstGeom prst="rect">
            <a:avLst/>
          </a:prstGeom>
        </p:spPr>
        <p:txBody>
          <a:bodyPr rtlCol="1"/>
          <a:lstStyle>
            <a:lvl1pPr algn="r" rtl="1">
              <a:lnSpc>
                <a:spcPct val="80000"/>
              </a:lnSpc>
            </a:lvl1pPr>
          </a:lstStyle>
          <a:p>
            <a:pPr rtl="1"/>
            <a:r>
              <a:rPr lang="ar" b="1" dirty="0">
                <a:latin typeface="Sakkal Majalla" panose="02000000000000000000" pitchFamily="2" charset="-78"/>
                <a:cs typeface="Sakkal Majalla" panose="02000000000000000000" pitchFamily="2" charset="-78"/>
              </a:rPr>
              <a:t>تقدير فترة الحضانة من المنحنى الوبائي </a:t>
            </a:r>
          </a:p>
        </p:txBody>
      </p:sp>
      <p:sp>
        <p:nvSpPr>
          <p:cNvPr id="564" name="TextBox 2"/>
          <p:cNvSpPr txBox="1"/>
          <p:nvPr/>
        </p:nvSpPr>
        <p:spPr>
          <a:xfrm>
            <a:off x="1931382" y="1363050"/>
            <a:ext cx="8329236" cy="30854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p>
            <a:pPr marL="342900" indent="-342900" rtl="1">
              <a:buClr>
                <a:srgbClr val="C00000"/>
              </a:buClr>
              <a:buSzPct val="100000"/>
              <a:buFont typeface="Arial"/>
              <a:buChar char="•"/>
              <a:defRPr sz="2400">
                <a:solidFill>
                  <a:srgbClr val="10253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كان</a:t>
            </a:r>
            <a:r>
              <a:rPr sz="2400" dirty="0">
                <a:latin typeface="Sakkal Majalla" panose="02000000000000000000" pitchFamily="2" charset="-78"/>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وقت</a:t>
            </a:r>
            <a:r>
              <a:rPr sz="2400" dirty="0">
                <a:solidFill>
                  <a:srgbClr val="C00000"/>
                </a:solidFill>
                <a:latin typeface="Sakkal Majalla" panose="02000000000000000000" pitchFamily="2" charset="-78"/>
                <a:ea typeface="+mn-ea"/>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التعرُّض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a:t>
            </a:r>
            <a:r>
              <a:rPr sz="2400" dirty="0" err="1">
                <a:solidFill>
                  <a:srgbClr val="C00000"/>
                </a:solidFill>
                <a:latin typeface="Sakkal Majalla" panose="02000000000000000000" pitchFamily="2" charset="-78"/>
                <a:ea typeface="+mn-ea"/>
                <a:cs typeface="Sakkal Majalla" panose="02000000000000000000" pitchFamily="2" charset="-78"/>
              </a:rPr>
              <a:t>تاريخ</a:t>
            </a:r>
            <a:r>
              <a:rPr sz="2400" dirty="0">
                <a:solidFill>
                  <a:srgbClr val="C00000"/>
                </a:solidFill>
                <a:latin typeface="Sakkal Majalla" panose="02000000000000000000" pitchFamily="2" charset="-78"/>
                <a:ea typeface="+mn-ea"/>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بداية</a:t>
            </a:r>
            <a:r>
              <a:rPr sz="2400" dirty="0">
                <a:solidFill>
                  <a:srgbClr val="C00000"/>
                </a:solidFill>
                <a:latin typeface="Sakkal Majalla" panose="02000000000000000000" pitchFamily="2" charset="-78"/>
                <a:ea typeface="+mn-ea"/>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الاعتلال</a:t>
            </a:r>
            <a:r>
              <a:rPr dirty="0">
                <a:latin typeface="Sakkal Majalla" panose="02000000000000000000" pitchFamily="2" charset="-78"/>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معروفَيْن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buClr>
                <a:srgbClr val="C00000"/>
              </a:buClr>
              <a:buSzPct val="100000"/>
              <a:buFont typeface="Arial"/>
              <a:buChar char="•"/>
              <a:defRPr sz="2400">
                <a:latin typeface="+mn-lt"/>
                <a:ea typeface="+mn-ea"/>
                <a:cs typeface="+mn-cs"/>
                <a:sym typeface="Source Sans Pro Regular"/>
              </a:defRPr>
            </a:pPr>
            <a:endParaRPr dirty="0">
              <a:solidFill>
                <a:srgbClr val="000000"/>
              </a:solidFill>
              <a:latin typeface="Sakkal Majalla" panose="02000000000000000000" pitchFamily="2" charset="-78"/>
              <a:cs typeface="Sakkal Majalla" panose="02000000000000000000" pitchFamily="2" charset="-78"/>
            </a:endParaRPr>
          </a:p>
          <a:p>
            <a:pPr marL="342900" indent="-342900" rtl="1">
              <a:buClr>
                <a:srgbClr val="C00000"/>
              </a:buClr>
              <a:buSzPct val="100000"/>
              <a:buFont typeface="Arial"/>
              <a:buChar char="•"/>
              <a:defRPr sz="2400">
                <a:solidFill>
                  <a:srgbClr val="10253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لتقدير</a:t>
            </a:r>
            <a:r>
              <a:rPr dirty="0">
                <a:latin typeface="Sakkal Majalla" panose="02000000000000000000" pitchFamily="2" charset="-78"/>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الحد</a:t>
            </a:r>
            <a:r>
              <a:rPr sz="2400" dirty="0">
                <a:solidFill>
                  <a:srgbClr val="C00000"/>
                </a:solidFill>
                <a:latin typeface="Sakkal Majalla" panose="02000000000000000000" pitchFamily="2" charset="-78"/>
                <a:ea typeface="+mn-ea"/>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الأدنى</a:t>
            </a:r>
            <a:r>
              <a:rPr sz="2400" dirty="0">
                <a:solidFill>
                  <a:srgbClr val="C00000"/>
                </a:solidFill>
                <a:latin typeface="Sakkal Majalla" panose="02000000000000000000" pitchFamily="2" charset="-78"/>
                <a:ea typeface="+mn-ea"/>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لفترة</a:t>
            </a:r>
            <a:r>
              <a:rPr sz="2400" dirty="0">
                <a:solidFill>
                  <a:srgbClr val="C00000"/>
                </a:solidFill>
                <a:latin typeface="Sakkal Majalla" panose="02000000000000000000" pitchFamily="2" charset="-78"/>
                <a:ea typeface="+mn-ea"/>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الحضانة</a:t>
            </a:r>
            <a:r>
              <a:rPr lang="ar-EG" dirty="0">
                <a:latin typeface="Sakkal Majalla" panose="02000000000000000000" pitchFamily="2" charset="-78"/>
                <a:cs typeface="Sakkal Majalla" panose="02000000000000000000" pitchFamily="2" charset="-78"/>
              </a:rPr>
              <a:t>.</a:t>
            </a:r>
            <a:endParaRPr lang="en-US" dirty="0">
              <a:latin typeface="Sakkal Majalla" panose="02000000000000000000" pitchFamily="2" charset="-78"/>
              <a:ea typeface="Arial"/>
              <a:cs typeface="Sakkal Majalla" panose="02000000000000000000" pitchFamily="2" charset="-78"/>
              <a:sym typeface="Arial"/>
            </a:endParaRPr>
          </a:p>
          <a:p>
            <a:pPr marL="342900" indent="-342900" rtl="1">
              <a:buClr>
                <a:srgbClr val="C00000"/>
              </a:buClr>
              <a:buSzPct val="100000"/>
              <a:buFont typeface="Arial"/>
              <a:buChar char="•"/>
              <a:defRPr sz="2400">
                <a:solidFill>
                  <a:srgbClr val="10253F"/>
                </a:solidFill>
                <a:latin typeface="+mn-lt"/>
                <a:ea typeface="+mn-ea"/>
                <a:cs typeface="+mn-cs"/>
                <a:sym typeface="Source Sans Pro Regular"/>
              </a:defRPr>
            </a:pPr>
            <a:endParaRPr lang="en-US" dirty="0">
              <a:latin typeface="Sakkal Majalla" panose="02000000000000000000" pitchFamily="2" charset="-78"/>
              <a:ea typeface="Arial"/>
              <a:cs typeface="Sakkal Majalla" panose="02000000000000000000" pitchFamily="2" charset="-78"/>
              <a:sym typeface="Arial"/>
            </a:endParaRPr>
          </a:p>
          <a:p>
            <a:pPr marL="342900" indent="-342900" rtl="1">
              <a:buClr>
                <a:srgbClr val="C00000"/>
              </a:buClr>
              <a:buSzPct val="100000"/>
              <a:buFont typeface="Arial"/>
              <a:buChar char="•"/>
              <a:defRPr sz="2400">
                <a:solidFill>
                  <a:srgbClr val="10253F"/>
                </a:solidFill>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اطرح وقت بداية ظهور الحالة الوسيطة من وقت التعرُّض لتقدير </a:t>
            </a:r>
            <a:r>
              <a:rPr lang="ar-EG" sz="2400" dirty="0">
                <a:solidFill>
                  <a:srgbClr val="C00000"/>
                </a:solidFill>
                <a:latin typeface="Sakkal Majalla" panose="02000000000000000000" pitchFamily="2" charset="-78"/>
                <a:ea typeface="+mn-ea"/>
                <a:cs typeface="Sakkal Majalla" panose="02000000000000000000" pitchFamily="2" charset="-78"/>
              </a:rPr>
              <a:t>متوسط فترة الحضانة</a:t>
            </a:r>
            <a:r>
              <a:rPr lang="ar-EG" dirty="0">
                <a:latin typeface="Sakkal Majalla" panose="02000000000000000000" pitchFamily="2" charset="-78"/>
                <a:cs typeface="Sakkal Majalla" panose="02000000000000000000" pitchFamily="2" charset="-78"/>
              </a:rPr>
              <a:t>.</a:t>
            </a:r>
            <a:endParaRPr lang="ar-EG" dirty="0">
              <a:latin typeface="Sakkal Majalla" panose="02000000000000000000" pitchFamily="2" charset="-78"/>
              <a:ea typeface="Arial"/>
              <a:cs typeface="Sakkal Majalla" panose="02000000000000000000" pitchFamily="2" charset="-78"/>
              <a:sym typeface="Arial"/>
            </a:endParaRPr>
          </a:p>
          <a:p>
            <a:pPr marL="342900" indent="-342900" rtl="1">
              <a:buClr>
                <a:srgbClr val="C00000"/>
              </a:buClr>
              <a:buSzPct val="100000"/>
              <a:buFont typeface="Arial"/>
              <a:buChar char="•"/>
              <a:defRPr sz="2400">
                <a:solidFill>
                  <a:srgbClr val="10253F"/>
                </a:solidFill>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342900" indent="-342900" rtl="1">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مقارنة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هاتين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بفترات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المعروفة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لتضييق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الاحتمالات</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 name="Title 1"/>
          <p:cNvSpPr txBox="1">
            <a:spLocks noGrp="1"/>
          </p:cNvSpPr>
          <p:nvPr>
            <p:ph type="title" idx="4294967295"/>
          </p:nvPr>
        </p:nvSpPr>
        <p:spPr>
          <a:xfrm>
            <a:off x="133589" y="-125413"/>
            <a:ext cx="7126014" cy="108967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تحديد المصدر المحتمَل لانتقال العدوى من المنحنى الوبائي </a:t>
            </a:r>
          </a:p>
        </p:txBody>
      </p:sp>
      <p:pic>
        <p:nvPicPr>
          <p:cNvPr id="567" name="Picture 3" descr="Picture 3"/>
          <p:cNvPicPr>
            <a:picLocks noChangeAspect="1"/>
          </p:cNvPicPr>
          <p:nvPr/>
        </p:nvPicPr>
        <p:blipFill>
          <a:blip r:embed="rId3"/>
          <a:stretch>
            <a:fillRect/>
          </a:stretch>
        </p:blipFill>
        <p:spPr>
          <a:xfrm>
            <a:off x="1887061" y="3045959"/>
            <a:ext cx="8364313" cy="1956052"/>
          </a:xfrm>
          <a:prstGeom prst="rect">
            <a:avLst/>
          </a:prstGeom>
          <a:ln w="12700">
            <a:miter lim="400000"/>
          </a:ln>
        </p:spPr>
      </p:pic>
      <p:sp>
        <p:nvSpPr>
          <p:cNvPr id="568" name="TextBox 3"/>
          <p:cNvSpPr txBox="1"/>
          <p:nvPr/>
        </p:nvSpPr>
        <p:spPr>
          <a:xfrm>
            <a:off x="1940626" y="1306852"/>
            <a:ext cx="8310749" cy="50013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p>
            <a:pPr algn="ctr" rtl="1">
              <a:defRPr sz="2400">
                <a:latin typeface="+mn-lt"/>
                <a:ea typeface="+mn-ea"/>
                <a:cs typeface="+mn-cs"/>
                <a:sym typeface="Source Sans Pro Regular"/>
              </a:defRPr>
            </a:pPr>
            <a:r>
              <a:rPr lang="ar" sz="2800" b="1">
                <a:solidFill>
                  <a:srgbClr val="C00000"/>
                </a:solidFill>
                <a:latin typeface="Sakkal Majalla" panose="02000000000000000000" pitchFamily="2" charset="-78"/>
                <a:cs typeface="Sakkal Majalla" panose="02000000000000000000" pitchFamily="2" charset="-78"/>
              </a:rPr>
              <a:t>من شأن شكل المُنحنى الوبائي أن يساعد في تحديد طريقة انتشار المرض.</a:t>
            </a:r>
          </a:p>
        </p:txBody>
      </p:sp>
      <p:sp>
        <p:nvSpPr>
          <p:cNvPr id="569" name="TextBox 4"/>
          <p:cNvSpPr txBox="1"/>
          <p:nvPr/>
        </p:nvSpPr>
        <p:spPr>
          <a:xfrm>
            <a:off x="1912220" y="2611520"/>
            <a:ext cx="2970076" cy="4385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p>
            <a:pPr rtl="1">
              <a:defRPr sz="2400">
                <a:solidFill>
                  <a:srgbClr val="632523"/>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فاشية مستمرة </a:t>
            </a:r>
            <a:r>
              <a:rPr lang="ar" sz="1800">
                <a:latin typeface="Sakkal Majalla" panose="02000000000000000000" pitchFamily="2" charset="-78"/>
                <a:cs typeface="Sakkal Majalla" panose="02000000000000000000" pitchFamily="2" charset="-78"/>
              </a:rPr>
              <a:t>المصدر</a:t>
            </a:r>
          </a:p>
        </p:txBody>
      </p:sp>
      <p:sp>
        <p:nvSpPr>
          <p:cNvPr id="570" name="TextBox 5"/>
          <p:cNvSpPr txBox="1"/>
          <p:nvPr/>
        </p:nvSpPr>
        <p:spPr>
          <a:xfrm>
            <a:off x="7690187" y="2505423"/>
            <a:ext cx="2713401" cy="62324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p>
            <a:pPr rtl="1">
              <a:defRPr>
                <a:solidFill>
                  <a:srgbClr val="C00000"/>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منتشرة</a:t>
            </a:r>
            <a:r>
              <a:rPr dirty="0">
                <a:latin typeface="Sakkal Majalla" panose="02000000000000000000" pitchFamily="2" charset="-78"/>
                <a:cs typeface="Sakkal Majalla" panose="02000000000000000000" pitchFamily="2" charset="-78"/>
              </a:rPr>
              <a:t> </a:t>
            </a:r>
            <a:endParaRPr sz="1300" dirty="0">
              <a:latin typeface="Sakkal Majalla" panose="02000000000000000000" pitchFamily="2" charset="-78"/>
              <a:cs typeface="Sakkal Majalla" panose="02000000000000000000" pitchFamily="2" charset="-78"/>
            </a:endParaRPr>
          </a:p>
          <a:p>
            <a:pPr rtl="1">
              <a:defRPr>
                <a:solidFill>
                  <a:srgbClr val="632523"/>
                </a:solidFill>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571" name="TextBox 6"/>
          <p:cNvSpPr txBox="1"/>
          <p:nvPr/>
        </p:nvSpPr>
        <p:spPr>
          <a:xfrm>
            <a:off x="5020042" y="2703369"/>
            <a:ext cx="2420142" cy="34624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lvl1pPr algn="r" rtl="1">
              <a:defRPr>
                <a:solidFill>
                  <a:srgbClr val="632523"/>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فاشية ذات مصدر واحد</a:t>
            </a:r>
          </a:p>
        </p:txBody>
      </p:sp>
      <p:sp>
        <p:nvSpPr>
          <p:cNvPr id="2" name="TextBox 1">
            <a:extLst>
              <a:ext uri="{FF2B5EF4-FFF2-40B4-BE49-F238E27FC236}">
                <a16:creationId xmlns:a16="http://schemas.microsoft.com/office/drawing/2014/main" id="{6C36BD61-77B2-4643-09CC-5680FE809084}"/>
              </a:ext>
            </a:extLst>
          </p:cNvPr>
          <p:cNvSpPr txBox="1"/>
          <p:nvPr/>
        </p:nvSpPr>
        <p:spPr>
          <a:xfrm rot="16200000">
            <a:off x="6987646" y="3754456"/>
            <a:ext cx="505393" cy="20005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rgbClr val="000000"/>
                </a:solidFill>
                <a:effectLst/>
                <a:uFillTx/>
                <a:latin typeface="Calibri"/>
                <a:ea typeface="Calibri"/>
                <a:cs typeface="Calibri"/>
                <a:sym typeface="Calibri"/>
              </a:rPr>
              <a:t>عدد الحالات</a:t>
            </a:r>
            <a:endParaRPr kumimoji="0" lang="en-US" sz="700" b="0" i="0" u="none" strike="noStrike" cap="none" spc="0" normalizeH="0" baseline="0" dirty="0">
              <a:ln>
                <a:noFill/>
              </a:ln>
              <a:solidFill>
                <a:srgbClr val="000000"/>
              </a:solidFill>
              <a:effectLst/>
              <a:uFillTx/>
              <a:latin typeface="Calibri"/>
              <a:ea typeface="Calibri"/>
              <a:cs typeface="Calibri"/>
              <a:sym typeface="Calibri"/>
            </a:endParaRPr>
          </a:p>
        </p:txBody>
      </p:sp>
      <p:pic>
        <p:nvPicPr>
          <p:cNvPr id="3" name="Picture 3" descr="Picture 3">
            <a:extLst>
              <a:ext uri="{FF2B5EF4-FFF2-40B4-BE49-F238E27FC236}">
                <a16:creationId xmlns:a16="http://schemas.microsoft.com/office/drawing/2014/main" id="{EE06E241-3E84-FA01-1AD7-0C9C86F258B2}"/>
              </a:ext>
            </a:extLst>
          </p:cNvPr>
          <p:cNvPicPr>
            <a:picLocks noChangeAspect="1"/>
          </p:cNvPicPr>
          <p:nvPr/>
        </p:nvPicPr>
        <p:blipFill>
          <a:blip r:embed="rId3"/>
          <a:stretch>
            <a:fillRect/>
          </a:stretch>
        </p:blipFill>
        <p:spPr>
          <a:xfrm>
            <a:off x="1887062" y="3047025"/>
            <a:ext cx="8364313" cy="1956052"/>
          </a:xfrm>
          <a:prstGeom prst="rect">
            <a:avLst/>
          </a:prstGeom>
          <a:ln w="12700">
            <a:miter lim="400000"/>
          </a:ln>
        </p:spPr>
      </p:pic>
      <p:sp>
        <p:nvSpPr>
          <p:cNvPr id="4" name="TextBox 3">
            <a:extLst>
              <a:ext uri="{FF2B5EF4-FFF2-40B4-BE49-F238E27FC236}">
                <a16:creationId xmlns:a16="http://schemas.microsoft.com/office/drawing/2014/main" id="{2367B4F8-F5AD-0461-7BD8-2A81B10DEF2B}"/>
              </a:ext>
            </a:extLst>
          </p:cNvPr>
          <p:cNvSpPr txBox="1"/>
          <p:nvPr/>
        </p:nvSpPr>
        <p:spPr>
          <a:xfrm rot="16200000">
            <a:off x="6987646" y="3762076"/>
            <a:ext cx="505393" cy="20005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rgbClr val="000000"/>
                </a:solidFill>
                <a:effectLst/>
                <a:uFillTx/>
                <a:latin typeface="Calibri"/>
                <a:ea typeface="Calibri"/>
                <a:cs typeface="Calibri"/>
                <a:sym typeface="Calibri"/>
              </a:rPr>
              <a:t>عدد الحالات</a:t>
            </a:r>
            <a:endParaRPr kumimoji="0" lang="en-US" sz="7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08F10BF8-30B5-0BAD-CDE6-B10A0621D536}"/>
              </a:ext>
            </a:extLst>
          </p:cNvPr>
          <p:cNvSpPr txBox="1"/>
          <p:nvPr/>
        </p:nvSpPr>
        <p:spPr>
          <a:xfrm rot="16200000">
            <a:off x="4419706" y="3788659"/>
            <a:ext cx="505393" cy="20005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rgbClr val="000000"/>
                </a:solidFill>
                <a:effectLst/>
                <a:uFillTx/>
                <a:latin typeface="Calibri"/>
                <a:ea typeface="Calibri"/>
                <a:cs typeface="Calibri"/>
                <a:sym typeface="Calibri"/>
              </a:rPr>
              <a:t>عدد الحالات</a:t>
            </a:r>
            <a:endParaRPr kumimoji="0" lang="en-US" sz="7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061C96E8-8484-432F-4B95-237F8CFD03F1}"/>
              </a:ext>
            </a:extLst>
          </p:cNvPr>
          <p:cNvSpPr txBox="1"/>
          <p:nvPr/>
        </p:nvSpPr>
        <p:spPr>
          <a:xfrm rot="16200000">
            <a:off x="1734390" y="3788659"/>
            <a:ext cx="505393" cy="20005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rgbClr val="000000"/>
                </a:solidFill>
                <a:effectLst/>
                <a:uFillTx/>
                <a:latin typeface="Calibri"/>
                <a:ea typeface="Calibri"/>
                <a:cs typeface="Calibri"/>
                <a:sym typeface="Calibri"/>
              </a:rPr>
              <a:t>عدد الحالات</a:t>
            </a:r>
            <a:endParaRPr kumimoji="0" lang="en-US" sz="7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AEF777B1-B6A1-9729-C6D0-35FAE49D1415}"/>
              </a:ext>
            </a:extLst>
          </p:cNvPr>
          <p:cNvSpPr txBox="1"/>
          <p:nvPr/>
        </p:nvSpPr>
        <p:spPr>
          <a:xfrm>
            <a:off x="2196869" y="4692449"/>
            <a:ext cx="2146531" cy="20005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rgbClr val="009999"/>
                </a:solidFill>
                <a:effectLst/>
                <a:uFillTx/>
                <a:latin typeface="Calibri"/>
                <a:ea typeface="Calibri"/>
                <a:cs typeface="Calibri"/>
                <a:sym typeface="Calibri"/>
              </a:rPr>
              <a:t>الشكل 6. المنحنى الوبائي لالتهاب الكبد </a:t>
            </a:r>
            <a:r>
              <a:rPr kumimoji="0" lang="en-US" sz="700" b="0" i="0" u="none" strike="noStrike" cap="none" spc="0" normalizeH="0" baseline="0" dirty="0">
                <a:ln>
                  <a:noFill/>
                </a:ln>
                <a:solidFill>
                  <a:srgbClr val="009999"/>
                </a:solidFill>
                <a:effectLst/>
                <a:uFillTx/>
                <a:latin typeface="Calibri"/>
                <a:ea typeface="Calibri"/>
                <a:cs typeface="Calibri"/>
                <a:sym typeface="Calibri"/>
              </a:rPr>
              <a:t>A</a:t>
            </a:r>
            <a:r>
              <a:rPr kumimoji="0" lang="ar-EG" sz="700" b="0" i="0" u="none" strike="noStrike" cap="none" spc="0" normalizeH="0" baseline="0" dirty="0">
                <a:ln>
                  <a:noFill/>
                </a:ln>
                <a:solidFill>
                  <a:srgbClr val="009999"/>
                </a:solidFill>
                <a:effectLst/>
                <a:uFillTx/>
                <a:latin typeface="Calibri"/>
                <a:ea typeface="Calibri"/>
                <a:cs typeface="Calibri"/>
                <a:sym typeface="Calibri"/>
              </a:rPr>
              <a:t>، كانون الثاني/ يناير 2016</a:t>
            </a:r>
            <a:endParaRPr kumimoji="0" lang="en-US" sz="700" b="0" i="0" u="none" strike="noStrike" cap="none" spc="0" normalizeH="0" baseline="0" dirty="0">
              <a:ln>
                <a:noFill/>
              </a:ln>
              <a:solidFill>
                <a:srgbClr val="009999"/>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95170AB8-6FAC-7E1E-D462-4D78F0B6FD9B}"/>
              </a:ext>
            </a:extLst>
          </p:cNvPr>
          <p:cNvSpPr txBox="1"/>
          <p:nvPr/>
        </p:nvSpPr>
        <p:spPr>
          <a:xfrm>
            <a:off x="4932825" y="4792475"/>
            <a:ext cx="2207491" cy="20005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rgbClr val="009999"/>
                </a:solidFill>
                <a:effectLst/>
                <a:uFillTx/>
                <a:latin typeface="Calibri"/>
                <a:ea typeface="Calibri"/>
                <a:cs typeface="Calibri"/>
                <a:sym typeface="Calibri"/>
              </a:rPr>
              <a:t>الشكل 7. مثال على المنحنى الوبائي لفاشية ذات مصدر واحد</a:t>
            </a:r>
            <a:endParaRPr kumimoji="0" lang="en-US" sz="700" b="0" i="0" u="none" strike="noStrike" cap="none" spc="0" normalizeH="0" baseline="0" dirty="0">
              <a:ln>
                <a:noFill/>
              </a:ln>
              <a:solidFill>
                <a:srgbClr val="009999"/>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724B2CE2-2C74-FAB0-2091-F865C202E370}"/>
              </a:ext>
            </a:extLst>
          </p:cNvPr>
          <p:cNvSpPr txBox="1"/>
          <p:nvPr/>
        </p:nvSpPr>
        <p:spPr>
          <a:xfrm>
            <a:off x="7561725" y="4761995"/>
            <a:ext cx="2146531" cy="20005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700" b="0" i="0" u="none" strike="noStrike" cap="none" spc="0" normalizeH="0" baseline="0" dirty="0">
                <a:ln>
                  <a:noFill/>
                </a:ln>
                <a:solidFill>
                  <a:srgbClr val="009999"/>
                </a:solidFill>
                <a:effectLst/>
                <a:uFillTx/>
                <a:latin typeface="Calibri"/>
                <a:ea typeface="Calibri"/>
                <a:cs typeface="Calibri"/>
                <a:sym typeface="Calibri"/>
              </a:rPr>
              <a:t>الشكل 8. منحنى وبائي لانتقال المرض من شخصٍ إلى آخر</a:t>
            </a:r>
            <a:endParaRPr kumimoji="0" lang="en-US" sz="700" b="0" i="0" u="none" strike="noStrike" cap="none" spc="0" normalizeH="0" baseline="0" dirty="0">
              <a:ln>
                <a:noFill/>
              </a:ln>
              <a:solidFill>
                <a:srgbClr val="009999"/>
              </a:solidFill>
              <a:effectLst/>
              <a:uFillTx/>
              <a:latin typeface="Calibri"/>
              <a:ea typeface="Calibri"/>
              <a:cs typeface="Calibri"/>
              <a:sym typeface="Calibri"/>
            </a:endParaRPr>
          </a:p>
        </p:txBody>
      </p:sp>
      <p:sp>
        <p:nvSpPr>
          <p:cNvPr id="10" name="TextBox 9">
            <a:extLst>
              <a:ext uri="{FF2B5EF4-FFF2-40B4-BE49-F238E27FC236}">
                <a16:creationId xmlns:a16="http://schemas.microsoft.com/office/drawing/2014/main" id="{B1DCE48B-099B-DCC6-94CB-705105A322B2}"/>
              </a:ext>
            </a:extLst>
          </p:cNvPr>
          <p:cNvSpPr txBox="1"/>
          <p:nvPr/>
        </p:nvSpPr>
        <p:spPr>
          <a:xfrm>
            <a:off x="5646420" y="4645378"/>
            <a:ext cx="899160" cy="18466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600" b="0" i="0" u="none" strike="noStrike" cap="none" spc="0" normalizeH="0" baseline="0" dirty="0">
                <a:ln>
                  <a:noFill/>
                </a:ln>
                <a:solidFill>
                  <a:srgbClr val="000000"/>
                </a:solidFill>
                <a:effectLst/>
                <a:uFillTx/>
                <a:latin typeface="Calibri"/>
                <a:ea typeface="Calibri"/>
                <a:cs typeface="Calibri"/>
                <a:sym typeface="Calibri"/>
              </a:rPr>
              <a:t>بداية ظهور  الحالات</a:t>
            </a:r>
            <a:endParaRPr kumimoji="0" lang="en-US" sz="6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9F3257A7-CA17-2F7D-7B03-A5044B0C2262}"/>
              </a:ext>
            </a:extLst>
          </p:cNvPr>
          <p:cNvSpPr txBox="1"/>
          <p:nvPr/>
        </p:nvSpPr>
        <p:spPr>
          <a:xfrm>
            <a:off x="8185410" y="4595358"/>
            <a:ext cx="899160" cy="18466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600" b="0" i="0" u="none" strike="noStrike" cap="none" spc="0" normalizeH="0" baseline="0" dirty="0">
                <a:ln>
                  <a:noFill/>
                </a:ln>
                <a:solidFill>
                  <a:srgbClr val="000000"/>
                </a:solidFill>
                <a:effectLst/>
                <a:uFillTx/>
                <a:latin typeface="Calibri"/>
                <a:ea typeface="Calibri"/>
                <a:cs typeface="Calibri"/>
                <a:sym typeface="Calibri"/>
              </a:rPr>
              <a:t>بداية ظهور  الحالات</a:t>
            </a:r>
            <a:endParaRPr kumimoji="0" lang="en-US" sz="6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13" name="TextBox 12">
            <a:extLst>
              <a:ext uri="{FF2B5EF4-FFF2-40B4-BE49-F238E27FC236}">
                <a16:creationId xmlns:a16="http://schemas.microsoft.com/office/drawing/2014/main" id="{86D36A5C-598E-9FE0-F788-43D70531BD8F}"/>
              </a:ext>
            </a:extLst>
          </p:cNvPr>
          <p:cNvSpPr txBox="1"/>
          <p:nvPr/>
        </p:nvSpPr>
        <p:spPr>
          <a:xfrm>
            <a:off x="2820554" y="4570977"/>
            <a:ext cx="899160" cy="18466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600" b="0" i="0" u="none" strike="noStrike" cap="none" spc="0" normalizeH="0" baseline="0" dirty="0">
                <a:ln>
                  <a:noFill/>
                </a:ln>
                <a:solidFill>
                  <a:srgbClr val="000000"/>
                </a:solidFill>
                <a:effectLst/>
                <a:uFillTx/>
                <a:latin typeface="Calibri"/>
                <a:ea typeface="Calibri"/>
                <a:cs typeface="Calibri"/>
                <a:sym typeface="Calibri"/>
              </a:rPr>
              <a:t>بداية ظهور  الحالات</a:t>
            </a:r>
            <a:endParaRPr kumimoji="0" lang="en-US" sz="6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TextBox 3"/>
          <p:cNvSpPr txBox="1"/>
          <p:nvPr/>
        </p:nvSpPr>
        <p:spPr>
          <a:xfrm>
            <a:off x="5798916" y="4795103"/>
            <a:ext cx="4988689"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rtl="1">
              <a:defRPr sz="1600">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العدد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التراكمي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الإيبولا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الإقليم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أفريقيا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2014-2015</a:t>
            </a:r>
            <a:r>
              <a:rPr dirty="0">
                <a:latin typeface="Sakkal Majalla" panose="02000000000000000000" pitchFamily="2" charset="-78"/>
                <a:cs typeface="Sakkal Majalla" panose="02000000000000000000" pitchFamily="2" charset="-78"/>
              </a:rPr>
              <a:t> </a:t>
            </a:r>
          </a:p>
        </p:txBody>
      </p:sp>
      <p:sp>
        <p:nvSpPr>
          <p:cNvPr id="576" name="Rectangle 3"/>
          <p:cNvSpPr txBox="1"/>
          <p:nvPr/>
        </p:nvSpPr>
        <p:spPr>
          <a:xfrm>
            <a:off x="816745" y="1822450"/>
            <a:ext cx="5478814" cy="19189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4450" tIns="44450" rIns="44450" bIns="44450" rtlCol="1">
            <a:spAutoFit/>
          </a:bodyPr>
          <a:lstStyle/>
          <a:p>
            <a:pPr rtl="1">
              <a:lnSpc>
                <a:spcPct val="90000"/>
              </a:lnSpc>
              <a:defRPr sz="2400">
                <a:latin typeface="+mn-lt"/>
                <a:ea typeface="+mn-ea"/>
                <a:cs typeface="+mn-cs"/>
                <a:sym typeface="Source Sans Pro Regular"/>
              </a:defRPr>
            </a:pPr>
            <a:r>
              <a:rPr lang="ar" sz="2800" b="1" dirty="0">
                <a:solidFill>
                  <a:srgbClr val="C00000"/>
                </a:solidFill>
                <a:latin typeface="Sakkal Majalla" panose="02000000000000000000" pitchFamily="2" charset="-78"/>
                <a:cs typeface="Sakkal Majalla" panose="02000000000000000000" pitchFamily="2" charset="-78"/>
              </a:rPr>
              <a:t>تساعد الخرائط في توصيف الحالات حسب المكان.</a:t>
            </a:r>
          </a:p>
          <a:p>
            <a:pPr marL="342900" indent="-342900" rtl="1">
              <a:lnSpc>
                <a:spcPct val="90000"/>
              </a:lnSpc>
              <a:buSzPct val="100000"/>
              <a:buFont typeface="Arial"/>
              <a:buChar char="•"/>
              <a:defRPr sz="2400">
                <a:solidFill>
                  <a:srgbClr val="10253F"/>
                </a:solidFill>
                <a:latin typeface="+mn-lt"/>
                <a:ea typeface="+mn-ea"/>
                <a:cs typeface="+mn-cs"/>
                <a:sym typeface="Source Sans Pro Regular"/>
              </a:defRPr>
            </a:pPr>
            <a:endParaRPr dirty="0">
              <a:solidFill>
                <a:srgbClr val="10253F"/>
              </a:solidFill>
              <a:latin typeface="Sakkal Majalla" panose="02000000000000000000" pitchFamily="2" charset="-78"/>
              <a:cs typeface="Sakkal Majalla" panose="02000000000000000000" pitchFamily="2" charset="-78"/>
            </a:endParaRPr>
          </a:p>
          <a:p>
            <a:pPr marL="254000" indent="-254000" rtl="1">
              <a:lnSpc>
                <a:spcPct val="90000"/>
              </a:lnSpc>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أُصيبت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a:t>
            </a:r>
          </a:p>
          <a:p>
            <a:pPr marL="254000" indent="-254000" rtl="1">
              <a:lnSpc>
                <a:spcPct val="90000"/>
              </a:lnSpc>
              <a:buClr>
                <a:srgbClr val="C00000"/>
              </a:buClr>
              <a:buSzPct val="100000"/>
              <a:buFont typeface="Arial"/>
              <a:buChar char="•"/>
              <a:defRPr sz="24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a:p>
            <a:pPr marL="254000" indent="-254000" rtl="1">
              <a:lnSpc>
                <a:spcPct val="90000"/>
              </a:lnSpc>
              <a:spcBef>
                <a:spcPts val="800"/>
              </a:spcBef>
              <a:buClr>
                <a:srgbClr val="C00000"/>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شيوعًا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تعيش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تعمل</a:t>
            </a:r>
            <a:r>
              <a:rPr dirty="0">
                <a:latin typeface="Sakkal Majalla" panose="02000000000000000000" pitchFamily="2" charset="-78"/>
                <a:cs typeface="Sakkal Majalla" panose="02000000000000000000" pitchFamily="2" charset="-78"/>
              </a:rPr>
              <a:t>؟</a:t>
            </a:r>
          </a:p>
        </p:txBody>
      </p:sp>
      <p:pic>
        <p:nvPicPr>
          <p:cNvPr id="578" name="Image" descr="Image"/>
          <p:cNvPicPr>
            <a:picLocks noChangeAspect="1"/>
          </p:cNvPicPr>
          <p:nvPr/>
        </p:nvPicPr>
        <p:blipFill>
          <a:blip r:embed="rId3"/>
          <a:stretch>
            <a:fillRect/>
          </a:stretch>
        </p:blipFill>
        <p:spPr>
          <a:xfrm>
            <a:off x="6441185" y="1508701"/>
            <a:ext cx="3794759" cy="3257450"/>
          </a:xfrm>
          <a:prstGeom prst="rect">
            <a:avLst/>
          </a:prstGeom>
          <a:ln w="12700">
            <a:miter lim="400000"/>
          </a:ln>
        </p:spPr>
      </p:pic>
      <p:sp>
        <p:nvSpPr>
          <p:cNvPr id="2" name="Title 3">
            <a:extLst>
              <a:ext uri="{FF2B5EF4-FFF2-40B4-BE49-F238E27FC236}">
                <a16:creationId xmlns:a16="http://schemas.microsoft.com/office/drawing/2014/main" id="{0D7F8255-2651-F6EF-53A7-84E4543AA41F}"/>
              </a:ext>
            </a:extLst>
          </p:cNvPr>
          <p:cNvSpPr txBox="1">
            <a:spLocks/>
          </p:cNvSpPr>
          <p:nvPr/>
        </p:nvSpPr>
        <p:spPr>
          <a:xfrm>
            <a:off x="151306" y="54837"/>
            <a:ext cx="713652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b="1" dirty="0">
                <a:latin typeface="Sakkal Majalla" panose="02000000000000000000" pitchFamily="2" charset="-78"/>
                <a:cs typeface="Sakkal Majalla" panose="02000000000000000000" pitchFamily="2" charset="-78"/>
              </a:rPr>
              <a:t>توصي</a:t>
            </a:r>
            <a:r>
              <a:rPr lang="ar" b="1" dirty="0">
                <a:latin typeface="Sakkal Majalla" panose="02000000000000000000" pitchFamily="2" charset="-78"/>
                <a:cs typeface="Sakkal Majalla" panose="02000000000000000000" pitchFamily="2" charset="-78"/>
              </a:rPr>
              <a:t>ف الفاشية حسب المكان: الخرائط</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6" name="Group 3"/>
          <p:cNvGrpSpPr/>
          <p:nvPr/>
        </p:nvGrpSpPr>
        <p:grpSpPr>
          <a:xfrm>
            <a:off x="6943366" y="1311358"/>
            <a:ext cx="3500746" cy="1580307"/>
            <a:chOff x="-1" y="0"/>
            <a:chExt cx="3500744" cy="1580305"/>
          </a:xfrm>
        </p:grpSpPr>
        <p:pic>
          <p:nvPicPr>
            <p:cNvPr id="582" name="Picture 4" descr="Picture 4"/>
            <p:cNvPicPr>
              <a:picLocks noChangeAspect="1"/>
            </p:cNvPicPr>
            <p:nvPr/>
          </p:nvPicPr>
          <p:blipFill>
            <a:blip r:embed="rId3"/>
            <a:srcRect r="19138"/>
            <a:stretch>
              <a:fillRect/>
            </a:stretch>
          </p:blipFill>
          <p:spPr>
            <a:xfrm>
              <a:off x="-1" y="0"/>
              <a:ext cx="2531125" cy="1580305"/>
            </a:xfrm>
            <a:prstGeom prst="rect">
              <a:avLst/>
            </a:prstGeom>
            <a:ln w="12700" cap="flat">
              <a:noFill/>
              <a:miter lim="400000"/>
            </a:ln>
            <a:effectLst/>
          </p:spPr>
        </p:pic>
        <p:pic>
          <p:nvPicPr>
            <p:cNvPr id="583" name="Picture 5" descr="Picture 5"/>
            <p:cNvPicPr>
              <a:picLocks noChangeAspect="1"/>
            </p:cNvPicPr>
            <p:nvPr/>
          </p:nvPicPr>
          <p:blipFill>
            <a:blip r:embed="rId3"/>
            <a:srcRect l="80861" t="38911" r="15378" b="31291"/>
            <a:stretch>
              <a:fillRect/>
            </a:stretch>
          </p:blipFill>
          <p:spPr>
            <a:xfrm>
              <a:off x="2459115" y="330092"/>
              <a:ext cx="144017" cy="576065"/>
            </a:xfrm>
            <a:prstGeom prst="rect">
              <a:avLst/>
            </a:prstGeom>
            <a:ln w="12700" cap="flat">
              <a:noFill/>
              <a:miter lim="400000"/>
            </a:ln>
            <a:effectLst/>
          </p:spPr>
        </p:pic>
        <p:sp>
          <p:nvSpPr>
            <p:cNvPr id="584" name="TextBox 6"/>
            <p:cNvSpPr txBox="1"/>
            <p:nvPr/>
          </p:nvSpPr>
          <p:spPr>
            <a:xfrm>
              <a:off x="2580963" y="397373"/>
              <a:ext cx="919780" cy="276997"/>
            </a:xfrm>
            <a:prstGeom prst="rect">
              <a:avLst/>
            </a:prstGeom>
            <a:solidFill>
              <a:srgbClr val="FFFFFF"/>
            </a:solidFill>
            <a:ln w="9525" cap="flat">
              <a:solidFill>
                <a:srgbClr val="FFFFFF"/>
              </a:solidFill>
              <a:prstDash val="solid"/>
              <a:round/>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sz="12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ذكر</a:t>
              </a:r>
            </a:p>
          </p:txBody>
        </p:sp>
        <p:sp>
          <p:nvSpPr>
            <p:cNvPr id="585" name="TextBox 7"/>
            <p:cNvSpPr txBox="1"/>
            <p:nvPr/>
          </p:nvSpPr>
          <p:spPr>
            <a:xfrm>
              <a:off x="2580963" y="658007"/>
              <a:ext cx="919780" cy="276997"/>
            </a:xfrm>
            <a:prstGeom prst="rect">
              <a:avLst/>
            </a:prstGeom>
            <a:solidFill>
              <a:srgbClr val="FFFFFF"/>
            </a:solidFill>
            <a:ln w="9525" cap="flat">
              <a:solidFill>
                <a:srgbClr val="FFFFFF"/>
              </a:solidFill>
              <a:prstDash val="solid"/>
              <a:round/>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sz="12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أنثى</a:t>
              </a:r>
            </a:p>
          </p:txBody>
        </p:sp>
      </p:grpSp>
      <p:pic>
        <p:nvPicPr>
          <p:cNvPr id="587" name="Picture 8" descr="Picture 8"/>
          <p:cNvPicPr>
            <a:picLocks noChangeAspect="1"/>
          </p:cNvPicPr>
          <p:nvPr/>
        </p:nvPicPr>
        <p:blipFill>
          <a:blip r:embed="rId4"/>
          <a:srcRect t="16143" b="11409"/>
          <a:stretch>
            <a:fillRect/>
          </a:stretch>
        </p:blipFill>
        <p:spPr>
          <a:xfrm>
            <a:off x="6793913" y="3221757"/>
            <a:ext cx="3928165" cy="2115166"/>
          </a:xfrm>
          <a:prstGeom prst="rect">
            <a:avLst/>
          </a:prstGeom>
          <a:ln w="12700">
            <a:miter lim="400000"/>
          </a:ln>
        </p:spPr>
      </p:pic>
      <p:sp>
        <p:nvSpPr>
          <p:cNvPr id="588" name="Text Placeholder 11"/>
          <p:cNvSpPr txBox="1">
            <a:spLocks noGrp="1"/>
          </p:cNvSpPr>
          <p:nvPr>
            <p:ph type="body" sz="half" idx="1"/>
          </p:nvPr>
        </p:nvSpPr>
        <p:spPr>
          <a:xfrm>
            <a:off x="945931" y="1211400"/>
            <a:ext cx="5847982" cy="4435199"/>
          </a:xfrm>
          <a:prstGeom prst="rect">
            <a:avLst/>
          </a:prstGeom>
        </p:spPr>
        <p:txBody>
          <a:bodyPr rtlCol="1"/>
          <a:lstStyle/>
          <a:p>
            <a:pPr defTabSz="286428" rtl="1">
              <a:lnSpc>
                <a:spcPct val="81000"/>
              </a:lnSpc>
              <a:spcBef>
                <a:spcPts val="0"/>
              </a:spcBef>
              <a:defRPr sz="2376"/>
            </a:pPr>
            <a:r>
              <a:rPr lang="ar" sz="2800" b="1" dirty="0">
                <a:solidFill>
                  <a:srgbClr val="C00000"/>
                </a:solidFill>
                <a:latin typeface="Sakkal Majalla" panose="02000000000000000000" pitchFamily="2" charset="-78"/>
                <a:cs typeface="Sakkal Majalla" panose="02000000000000000000" pitchFamily="2" charset="-78"/>
              </a:rPr>
              <a:t>استخدم الرسوم البيانية والجداول ل</a:t>
            </a:r>
            <a:r>
              <a:rPr lang="ar-EG" sz="2800" b="1" dirty="0" err="1">
                <a:solidFill>
                  <a:srgbClr val="C00000"/>
                </a:solidFill>
                <a:latin typeface="Sakkal Majalla" panose="02000000000000000000" pitchFamily="2" charset="-78"/>
                <a:cs typeface="Sakkal Majalla" panose="02000000000000000000" pitchFamily="2" charset="-78"/>
              </a:rPr>
              <a:t>وص</a:t>
            </a:r>
            <a:r>
              <a:rPr lang="ar" sz="2800" b="1" dirty="0">
                <a:solidFill>
                  <a:srgbClr val="C00000"/>
                </a:solidFill>
                <a:latin typeface="Sakkal Majalla" panose="02000000000000000000" pitchFamily="2" charset="-78"/>
                <a:cs typeface="Sakkal Majalla" panose="02000000000000000000" pitchFamily="2" charset="-78"/>
              </a:rPr>
              <a:t>ف الأشخاص والسكان المتضررين:</a:t>
            </a:r>
            <a:endParaRPr lang="hu-HU" sz="2800" b="1" dirty="0">
              <a:solidFill>
                <a:srgbClr val="C00000"/>
              </a:solidFill>
              <a:latin typeface="Sakkal Majalla" panose="02000000000000000000" pitchFamily="2" charset="-78"/>
              <a:cs typeface="Sakkal Majalla" panose="02000000000000000000" pitchFamily="2" charset="-78"/>
            </a:endParaRPr>
          </a:p>
          <a:p>
            <a:pPr defTabSz="286428" rtl="1">
              <a:lnSpc>
                <a:spcPct val="81000"/>
              </a:lnSpc>
              <a:spcBef>
                <a:spcPts val="0"/>
              </a:spcBef>
              <a:defRPr sz="2376"/>
            </a:pPr>
            <a:endParaRPr b="1" dirty="0">
              <a:solidFill>
                <a:srgbClr val="C00000"/>
              </a:solidFill>
              <a:latin typeface="Sakkal Majalla" panose="02000000000000000000" pitchFamily="2" charset="-78"/>
              <a:cs typeface="Sakkal Majalla" panose="02000000000000000000" pitchFamily="2" charset="-78"/>
            </a:endParaRPr>
          </a:p>
          <a:p>
            <a:pPr defTabSz="286428" rtl="1">
              <a:lnSpc>
                <a:spcPct val="81000"/>
              </a:lnSpc>
              <a:spcBef>
                <a:spcPts val="0"/>
              </a:spcBef>
              <a:defRPr sz="2376"/>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a:t>
            </a:r>
          </a:p>
          <a:p>
            <a:pPr defTabSz="286428" rtl="1">
              <a:lnSpc>
                <a:spcPct val="81000"/>
              </a:lnSpc>
              <a:spcBef>
                <a:spcPts val="0"/>
              </a:spcBef>
              <a:defRPr sz="2376"/>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a:t>
            </a:r>
          </a:p>
          <a:p>
            <a:pPr defTabSz="286428" rtl="1">
              <a:lnSpc>
                <a:spcPct val="81000"/>
              </a:lnSpc>
              <a:spcBef>
                <a:spcPts val="800"/>
              </a:spcBef>
              <a:defRPr sz="2376"/>
            </a:pPr>
            <a:r>
              <a:rPr dirty="0" err="1">
                <a:latin typeface="Sakkal Majalla" panose="02000000000000000000" pitchFamily="2" charset="-78"/>
                <a:cs typeface="Sakkal Majalla" panose="02000000000000000000" pitchFamily="2" charset="-78"/>
              </a:rPr>
              <a:t>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والقبيلة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انتماء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الكامنة</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غير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a:p>
            <a:pPr defTabSz="286428" rtl="1">
              <a:lnSpc>
                <a:spcPct val="81000"/>
              </a:lnSpc>
              <a:spcBef>
                <a:spcPts val="0"/>
              </a:spcBef>
              <a:defRPr sz="2376"/>
            </a:pPr>
            <a:endParaRPr dirty="0">
              <a:latin typeface="Sakkal Majalla" panose="02000000000000000000" pitchFamily="2" charset="-78"/>
              <a:cs typeface="Sakkal Majalla" panose="02000000000000000000" pitchFamily="2" charset="-78"/>
            </a:endParaRPr>
          </a:p>
          <a:p>
            <a:pPr defTabSz="286428" rtl="1">
              <a:lnSpc>
                <a:spcPct val="81000"/>
              </a:lnSpc>
              <a:spcBef>
                <a:spcPts val="0"/>
              </a:spcBef>
              <a:defRPr sz="2376"/>
            </a:pPr>
            <a:r>
              <a:rPr dirty="0" err="1">
                <a:latin typeface="Sakkal Majalla" panose="02000000000000000000" pitchFamily="2" charset="-78"/>
                <a:cs typeface="Sakkal Majalla" panose="02000000000000000000" pitchFamily="2" charset="-78"/>
              </a:rPr>
              <a:t>تُستخدم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لقياس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ووخامته</a:t>
            </a:r>
            <a:endParaRPr dirty="0">
              <a:latin typeface="Sakkal Majalla" panose="02000000000000000000" pitchFamily="2" charset="-78"/>
              <a:cs typeface="Sakkal Majalla" panose="02000000000000000000" pitchFamily="2" charset="-78"/>
            </a:endParaRPr>
          </a:p>
          <a:p>
            <a:pPr marL="251459"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البسوط</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تُوفِّيت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المقامات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3">
            <a:extLst>
              <a:ext uri="{FF2B5EF4-FFF2-40B4-BE49-F238E27FC236}">
                <a16:creationId xmlns:a16="http://schemas.microsoft.com/office/drawing/2014/main" id="{ED179795-0429-1FA3-C861-518A09E7A2C0}"/>
              </a:ext>
            </a:extLst>
          </p:cNvPr>
          <p:cNvSpPr txBox="1">
            <a:spLocks/>
          </p:cNvSpPr>
          <p:nvPr/>
        </p:nvSpPr>
        <p:spPr>
          <a:xfrm>
            <a:off x="151306" y="54836"/>
            <a:ext cx="713652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b="1" dirty="0">
                <a:latin typeface="Sakkal Majalla" panose="02000000000000000000" pitchFamily="2" charset="-78"/>
                <a:cs typeface="Sakkal Majalla" panose="02000000000000000000" pitchFamily="2" charset="-78"/>
              </a:rPr>
              <a:t>توصيف</a:t>
            </a:r>
            <a:r>
              <a:rPr lang="ar" b="1" dirty="0">
                <a:latin typeface="Sakkal Majalla" panose="02000000000000000000" pitchFamily="2" charset="-78"/>
                <a:cs typeface="Sakkal Majalla" panose="02000000000000000000" pitchFamily="2" charset="-78"/>
              </a:rPr>
              <a:t> الفاشية حسب الأشخاص</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Rectangle 2"/>
          <p:cNvSpPr txBox="1">
            <a:spLocks noGrp="1"/>
          </p:cNvSpPr>
          <p:nvPr>
            <p:ph type="body" sz="half" idx="1"/>
          </p:nvPr>
        </p:nvSpPr>
        <p:spPr>
          <a:xfrm>
            <a:off x="563813" y="2217898"/>
            <a:ext cx="11347451" cy="1430177"/>
          </a:xfrm>
          <a:prstGeom prst="rect">
            <a:avLst/>
          </a:prstGeom>
        </p:spPr>
        <p:txBody>
          <a:bodyPr rtlCol="1">
            <a:normAutofit/>
          </a:bodyPr>
          <a:lstStyle/>
          <a:p>
            <a:pPr rtl="1">
              <a:spcBef>
                <a:spcPts val="0"/>
              </a:spcBef>
              <a:defRPr sz="3600"/>
            </a:pPr>
            <a:r>
              <a:rPr lang="ar" sz="3200" b="1" dirty="0">
                <a:latin typeface="Sakkal Majalla" panose="02000000000000000000" pitchFamily="2" charset="-78"/>
                <a:cs typeface="Sakkal Majalla" panose="02000000000000000000" pitchFamily="2" charset="-78"/>
              </a:rPr>
              <a:t>6. المرحلة التفسيرية</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Rectangle 6"/>
          <p:cNvSpPr/>
          <p:nvPr/>
        </p:nvSpPr>
        <p:spPr>
          <a:xfrm>
            <a:off x="4930431" y="3540419"/>
            <a:ext cx="3278593" cy="2918189"/>
          </a:xfrm>
          <a:prstGeom prst="rect">
            <a:avLst/>
          </a:prstGeom>
          <a:ln w="12700">
            <a:noFill/>
            <a:miter/>
          </a:ln>
        </p:spPr>
        <p:txBody>
          <a:bodyPr lIns="45719" rIns="45719" rtlCol="1" anchor="ctr"/>
          <a:lstStyle/>
          <a:p>
            <a:pPr algn="ctr" rtl="1">
              <a:defRPr sz="16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96" name="Rectangle 3"/>
          <p:cNvSpPr txBox="1"/>
          <p:nvPr/>
        </p:nvSpPr>
        <p:spPr>
          <a:xfrm>
            <a:off x="1639916" y="3449406"/>
            <a:ext cx="3383433" cy="258532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تأكيد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فاشية</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التشخيص</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للحالة</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بأسلوب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وتسجيل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endParaRPr sz="3200" dirty="0">
              <a:latin typeface="Sakkal Majalla" panose="02000000000000000000" pitchFamily="2" charset="-78"/>
              <a:ea typeface="Arial"/>
              <a:cs typeface="Sakkal Majalla" panose="02000000000000000000" pitchFamily="2" charset="-78"/>
              <a:sym typeface="Arial"/>
            </a:endParaRPr>
          </a:p>
        </p:txBody>
      </p:sp>
      <p:sp>
        <p:nvSpPr>
          <p:cNvPr id="597" name="Rectangle 3"/>
          <p:cNvSpPr txBox="1"/>
          <p:nvPr/>
        </p:nvSpPr>
        <p:spPr>
          <a:xfrm>
            <a:off x="5072934" y="3579833"/>
            <a:ext cx="2993588" cy="1785104"/>
          </a:xfrm>
          <a:prstGeom prst="rect">
            <a:avLst/>
          </a:prstGeom>
          <a:ln w="12700">
            <a:solidFill>
              <a:schemeClr val="tx1"/>
            </a:solidFill>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609600" indent="-6096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التوفيق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والبيئية</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دراسات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الضرورة</a:t>
            </a:r>
            <a:endParaRPr dirty="0">
              <a:latin typeface="Sakkal Majalla" panose="02000000000000000000" pitchFamily="2" charset="-78"/>
              <a:cs typeface="Sakkal Majalla" panose="02000000000000000000" pitchFamily="2" charset="-78"/>
            </a:endParaRPr>
          </a:p>
        </p:txBody>
      </p:sp>
      <p:sp>
        <p:nvSpPr>
          <p:cNvPr id="598" name="Rectangle 3"/>
          <p:cNvSpPr txBox="1"/>
          <p:nvPr/>
        </p:nvSpPr>
        <p:spPr>
          <a:xfrm>
            <a:off x="8335892" y="3602403"/>
            <a:ext cx="2384259" cy="13849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609600" indent="-6096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وتقييمها</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مواصلته</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endParaRPr sz="3200" dirty="0">
              <a:latin typeface="Sakkal Majalla" panose="02000000000000000000" pitchFamily="2" charset="-78"/>
              <a:ea typeface="Arial"/>
              <a:cs typeface="Sakkal Majalla" panose="02000000000000000000" pitchFamily="2" charset="-78"/>
              <a:sym typeface="Arial"/>
            </a:endParaRPr>
          </a:p>
        </p:txBody>
      </p:sp>
      <p:grpSp>
        <p:nvGrpSpPr>
          <p:cNvPr id="609" name="Groupe 11"/>
          <p:cNvGrpSpPr/>
          <p:nvPr/>
        </p:nvGrpSpPr>
        <p:grpSpPr>
          <a:xfrm>
            <a:off x="1711185" y="1593105"/>
            <a:ext cx="8769630" cy="2159400"/>
            <a:chOff x="0" y="0"/>
            <a:chExt cx="8769629" cy="2284821"/>
          </a:xfrm>
        </p:grpSpPr>
        <p:grpSp>
          <p:nvGrpSpPr>
            <p:cNvPr id="601" name="Rectangle : coins arrondis 18"/>
            <p:cNvGrpSpPr/>
            <p:nvPr/>
          </p:nvGrpSpPr>
          <p:grpSpPr>
            <a:xfrm>
              <a:off x="-1" y="-1"/>
              <a:ext cx="3893532" cy="797285"/>
              <a:chOff x="0" y="0"/>
              <a:chExt cx="3893530" cy="797283"/>
            </a:xfrm>
          </p:grpSpPr>
          <p:sp>
            <p:nvSpPr>
              <p:cNvPr id="599" name="Rounded Rectangle"/>
              <p:cNvSpPr/>
              <p:nvPr/>
            </p:nvSpPr>
            <p:spPr>
              <a:xfrm>
                <a:off x="0" y="0"/>
                <a:ext cx="3893531" cy="797284"/>
              </a:xfrm>
              <a:prstGeom prst="roundRect">
                <a:avLst>
                  <a:gd name="adj" fmla="val 16667"/>
                </a:avLst>
              </a:prstGeom>
              <a:gradFill flip="none" rotWithShape="1">
                <a:gsLst>
                  <a:gs pos="0">
                    <a:srgbClr val="77AA47"/>
                  </a:gs>
                  <a:gs pos="50000">
                    <a:schemeClr val="accent3"/>
                  </a:gs>
                  <a:gs pos="100000">
                    <a:srgbClr val="598D0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00" name="1. Descriptive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1. </a:t>
                </a: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endParaRPr dirty="0">
                  <a:latin typeface="Sakkal Majalla" panose="02000000000000000000" pitchFamily="2" charset="-78"/>
                  <a:cs typeface="Sakkal Majalla" panose="02000000000000000000" pitchFamily="2" charset="-78"/>
                </a:endParaRPr>
              </a:p>
            </p:txBody>
          </p:sp>
        </p:grpSp>
        <p:grpSp>
          <p:nvGrpSpPr>
            <p:cNvPr id="604" name="Rectangle : coins arrondis 19"/>
            <p:cNvGrpSpPr/>
            <p:nvPr/>
          </p:nvGrpSpPr>
          <p:grpSpPr>
            <a:xfrm>
              <a:off x="4846504" y="12249"/>
              <a:ext cx="3893532" cy="797284"/>
              <a:chOff x="0" y="0"/>
              <a:chExt cx="3893530" cy="797283"/>
            </a:xfrm>
          </p:grpSpPr>
          <p:sp>
            <p:nvSpPr>
              <p:cNvPr id="602" name="Rounded Rectangle"/>
              <p:cNvSpPr/>
              <p:nvPr/>
            </p:nvSpPr>
            <p:spPr>
              <a:xfrm>
                <a:off x="0" y="0"/>
                <a:ext cx="3893531" cy="797284"/>
              </a:xfrm>
              <a:prstGeom prst="roundRect">
                <a:avLst>
                  <a:gd name="adj" fmla="val 16667"/>
                </a:avLst>
              </a:prstGeom>
              <a:gradFill flip="none" rotWithShape="1">
                <a:gsLst>
                  <a:gs pos="0">
                    <a:srgbClr val="70A6DB"/>
                  </a:gs>
                  <a:gs pos="50000">
                    <a:srgbClr val="559BDB"/>
                  </a:gs>
                  <a:gs pos="100000">
                    <a:srgbClr val="448AC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03" name="2. Explanatory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2. </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المرحلة التفسيرية</a:t>
                </a:r>
                <a:endParaRPr dirty="0">
                  <a:latin typeface="Sakkal Majalla" panose="02000000000000000000" pitchFamily="2" charset="-78"/>
                  <a:cs typeface="Sakkal Majalla" panose="02000000000000000000" pitchFamily="2" charset="-78"/>
                </a:endParaRPr>
              </a:p>
            </p:txBody>
          </p:sp>
        </p:grpSp>
        <p:grpSp>
          <p:nvGrpSpPr>
            <p:cNvPr id="607" name="Flèche : droite 20"/>
            <p:cNvGrpSpPr/>
            <p:nvPr/>
          </p:nvGrpSpPr>
          <p:grpSpPr>
            <a:xfrm>
              <a:off x="3379" y="836097"/>
              <a:ext cx="8766251" cy="1448725"/>
              <a:chOff x="0" y="0"/>
              <a:chExt cx="8766249" cy="1448723"/>
            </a:xfrm>
          </p:grpSpPr>
          <p:sp>
            <p:nvSpPr>
              <p:cNvPr id="605" name="Arrow"/>
              <p:cNvSpPr/>
              <p:nvPr/>
            </p:nvSpPr>
            <p:spPr>
              <a:xfrm>
                <a:off x="0" y="0"/>
                <a:ext cx="8766250" cy="1448724"/>
              </a:xfrm>
              <a:prstGeom prst="rightArrow">
                <a:avLst>
                  <a:gd name="adj1" fmla="val 50000"/>
                  <a:gd name="adj2" fmla="val 50000"/>
                </a:avLst>
              </a:prstGeom>
              <a:gradFill flip="none" rotWithShape="1">
                <a:gsLst>
                  <a:gs pos="0">
                    <a:srgbClr val="AD4747"/>
                  </a:gs>
                  <a:gs pos="50000">
                    <a:srgbClr val="A3000A"/>
                  </a:gs>
                  <a:gs pos="100000">
                    <a:srgbClr val="90000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06" name="3. Response phase"/>
              <p:cNvSpPr txBox="1"/>
              <p:nvPr/>
            </p:nvSpPr>
            <p:spPr>
              <a:xfrm>
                <a:off x="45719" y="450041"/>
                <a:ext cx="8312630"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3.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endParaRPr dirty="0">
                  <a:latin typeface="Sakkal Majalla" panose="02000000000000000000" pitchFamily="2" charset="-78"/>
                  <a:cs typeface="Sakkal Majalla" panose="02000000000000000000" pitchFamily="2" charset="-78"/>
                </a:endParaRPr>
              </a:p>
            </p:txBody>
          </p:sp>
        </p:grpSp>
        <p:sp>
          <p:nvSpPr>
            <p:cNvPr id="608" name="Flèche : droite 21"/>
            <p:cNvSpPr/>
            <p:nvPr/>
          </p:nvSpPr>
          <p:spPr>
            <a:xfrm>
              <a:off x="4030977" y="225066"/>
              <a:ext cx="737461" cy="460522"/>
            </a:xfrm>
            <a:prstGeom prst="rightArrow">
              <a:avLst>
                <a:gd name="adj1" fmla="val 50000"/>
                <a:gd name="adj2" fmla="val 50000"/>
              </a:avLst>
            </a:prstGeom>
            <a:gradFill flip="none" rotWithShape="1">
              <a:gsLst>
                <a:gs pos="0">
                  <a:srgbClr val="80B860"/>
                </a:gs>
                <a:gs pos="50000">
                  <a:srgbClr val="6FB242"/>
                </a:gs>
                <a:gs pos="100000">
                  <a:srgbClr val="61A236"/>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sp>
        <p:nvSpPr>
          <p:cNvPr id="610" name="TextBox 1"/>
          <p:cNvSpPr txBox="1"/>
          <p:nvPr/>
        </p:nvSpPr>
        <p:spPr>
          <a:xfrm>
            <a:off x="932500" y="661139"/>
            <a:ext cx="1032700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600">
                <a:solidFill>
                  <a:schemeClr val="accent2"/>
                </a:solidFill>
                <a:latin typeface="Source Sans Pro Bold"/>
                <a:ea typeface="Source Sans Pro Bold"/>
                <a:cs typeface="Source Sans Pro Bold"/>
                <a:sym typeface="Source Sans Pro Bold"/>
              </a:defRPr>
            </a:lvl1pPr>
          </a:lstStyle>
          <a:p>
            <a:pPr algn="ctr" rtl="1"/>
            <a:r>
              <a:rPr lang="ar" sz="2400" b="1">
                <a:latin typeface="Sakkal Majalla" panose="02000000000000000000" pitchFamily="2" charset="-78"/>
                <a:cs typeface="Sakkal Majalla" panose="02000000000000000000" pitchFamily="2" charset="-78"/>
              </a:rPr>
              <a:t>تركز هذه الوحدة التدريبية على المرحلة الوصفية لاستقصاء الفاشية (الخطوات 1-6):</a:t>
            </a:r>
          </a:p>
        </p:txBody>
      </p:sp>
      <p:sp>
        <p:nvSpPr>
          <p:cNvPr id="2" name="Title 3">
            <a:extLst>
              <a:ext uri="{FF2B5EF4-FFF2-40B4-BE49-F238E27FC236}">
                <a16:creationId xmlns:a16="http://schemas.microsoft.com/office/drawing/2014/main" id="{21CA2D98-BD43-D707-BD8C-49B527E69B10}"/>
              </a:ext>
            </a:extLst>
          </p:cNvPr>
          <p:cNvSpPr txBox="1">
            <a:spLocks/>
          </p:cNvSpPr>
          <p:nvPr/>
        </p:nvSpPr>
        <p:spPr>
          <a:xfrm>
            <a:off x="151306" y="54837"/>
            <a:ext cx="713652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مراحل استقصاء الفاشية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5" grpId="0" animBg="1" advAuto="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Rectangle 3"/>
          <p:cNvSpPr txBox="1"/>
          <p:nvPr/>
        </p:nvSpPr>
        <p:spPr>
          <a:xfrm>
            <a:off x="4449553" y="1759725"/>
            <a:ext cx="7055596" cy="3338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685800" indent="-685800" rtl="1">
              <a:spcBef>
                <a:spcPts val="1200"/>
              </a:spcBef>
              <a:buSzPct val="100000"/>
              <a:buAutoNum type="arabicPeriod" startAt="7"/>
              <a:defRPr sz="3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endParaRPr sz="3200" dirty="0">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التوفيق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والبيئية</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دراسات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الضرورة</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p:txBody>
      </p:sp>
      <p:sp>
        <p:nvSpPr>
          <p:cNvPr id="614" name="Title 4"/>
          <p:cNvSpPr txBox="1">
            <a:spLocks noGrp="1"/>
          </p:cNvSpPr>
          <p:nvPr>
            <p:ph type="title" idx="4294967295"/>
          </p:nvPr>
        </p:nvSpPr>
        <p:spPr>
          <a:xfrm>
            <a:off x="369700" y="585531"/>
            <a:ext cx="2938225" cy="902801"/>
          </a:xfrm>
          <a:prstGeom prst="rect">
            <a:avLst/>
          </a:prstGeom>
        </p:spPr>
        <p:txBody>
          <a:bodyPr rtlCol="1">
            <a:normAutofit fontScale="90000"/>
          </a:bodyPr>
          <a:lstStyle>
            <a:lvl1pPr algn="r" defTabSz="269069" rtl="1">
              <a:defRPr sz="2976"/>
            </a:lvl1pPr>
          </a:lstStyle>
          <a:p>
            <a:pPr rtl="1"/>
            <a:r>
              <a:rPr lang="ar" sz="3200" b="1" dirty="0">
                <a:latin typeface="Sakkal Majalla" panose="02000000000000000000" pitchFamily="2" charset="-78"/>
                <a:cs typeface="Sakkal Majalla" panose="02000000000000000000" pitchFamily="2" charset="-78"/>
              </a:rPr>
              <a:t>الخطوة 7: وضع الفرضيات</a:t>
            </a:r>
          </a:p>
        </p:txBody>
      </p:sp>
      <p:sp>
        <p:nvSpPr>
          <p:cNvPr id="2" name="Rounded Rectangle 9">
            <a:extLst>
              <a:ext uri="{FF2B5EF4-FFF2-40B4-BE49-F238E27FC236}">
                <a16:creationId xmlns:a16="http://schemas.microsoft.com/office/drawing/2014/main" id="{F19B663F-6C01-F33A-61D2-7BC7D62CACC8}"/>
              </a:ext>
            </a:extLst>
          </p:cNvPr>
          <p:cNvSpPr/>
          <p:nvPr/>
        </p:nvSpPr>
        <p:spPr>
          <a:xfrm flipV="1">
            <a:off x="330493" y="1595613"/>
            <a:ext cx="2938224" cy="128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Rectangle 3"/>
          <p:cNvSpPr txBox="1"/>
          <p:nvPr/>
        </p:nvSpPr>
        <p:spPr>
          <a:xfrm>
            <a:off x="2155554" y="2237767"/>
            <a:ext cx="7880892" cy="238246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254000" indent="-254000" rtl="1">
              <a:lnSpc>
                <a:spcPct val="110000"/>
              </a:lnSpc>
              <a:spcBef>
                <a:spcPts val="24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الفرضية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التكهن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sz="2400" dirty="0" err="1">
                <a:solidFill>
                  <a:srgbClr val="C00000"/>
                </a:solidFill>
                <a:latin typeface="Sakkal Majalla" panose="02000000000000000000" pitchFamily="2" charset="-78"/>
                <a:ea typeface="+mn-ea"/>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a:t>
            </a:r>
            <a:r>
              <a:rPr sz="2400" dirty="0" err="1">
                <a:solidFill>
                  <a:srgbClr val="C00000"/>
                </a:solidFill>
                <a:latin typeface="Sakkal Majalla" panose="02000000000000000000" pitchFamily="2" charset="-78"/>
                <a:ea typeface="+mn-ea"/>
                <a:cs typeface="Sakkal Majalla" panose="02000000000000000000" pitchFamily="2" charset="-78"/>
              </a:rPr>
              <a:t>الحصيلة</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انتشار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254000" indent="-254000" rtl="1">
              <a:lnSpc>
                <a:spcPct val="110000"/>
              </a:lnSpc>
              <a:spcBef>
                <a:spcPts val="2400"/>
              </a:spcBef>
              <a:buClr>
                <a:schemeClr val="accent3"/>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تسمح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باختبارها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3">
            <a:extLst>
              <a:ext uri="{FF2B5EF4-FFF2-40B4-BE49-F238E27FC236}">
                <a16:creationId xmlns:a16="http://schemas.microsoft.com/office/drawing/2014/main" id="{F608B050-CE30-19A3-6A1D-BA152E22BCB1}"/>
              </a:ext>
            </a:extLst>
          </p:cNvPr>
          <p:cNvSpPr txBox="1">
            <a:spLocks/>
          </p:cNvSpPr>
          <p:nvPr/>
        </p:nvSpPr>
        <p:spPr>
          <a:xfrm>
            <a:off x="151306" y="54837"/>
            <a:ext cx="4615247" cy="4607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المقصود بالفرضية؟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Content Placeholder 1"/>
          <p:cNvSpPr txBox="1"/>
          <p:nvPr/>
        </p:nvSpPr>
        <p:spPr>
          <a:xfrm>
            <a:off x="2396546" y="1032908"/>
            <a:ext cx="6205916" cy="907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marL="222249" indent="-222249" rtl="1">
              <a:spcBef>
                <a:spcPts val="600"/>
              </a:spcBef>
              <a:buClr>
                <a:schemeClr val="accent3">
                  <a:lumMod val="75000"/>
                </a:schemeClr>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التعرُّض</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محتملًا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222249" indent="-222249" rtl="1">
              <a:spcBef>
                <a:spcPts val="600"/>
              </a:spcBef>
              <a:buClr>
                <a:schemeClr val="accent3">
                  <a:lumMod val="75000"/>
                </a:schemeClr>
              </a:buClr>
              <a:buSzPct val="1000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الحصيلة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graphicFrame>
        <p:nvGraphicFramePr>
          <p:cNvPr id="621" name="Table 3"/>
          <p:cNvGraphicFramePr/>
          <p:nvPr>
            <p:extLst>
              <p:ext uri="{D42A27DB-BD31-4B8C-83A1-F6EECF244321}">
                <p14:modId xmlns:p14="http://schemas.microsoft.com/office/powerpoint/2010/main" val="2824895831"/>
              </p:ext>
            </p:extLst>
          </p:nvPr>
        </p:nvGraphicFramePr>
        <p:xfrm>
          <a:off x="2590800" y="2201092"/>
          <a:ext cx="7010400" cy="3169920"/>
        </p:xfrm>
        <a:graphic>
          <a:graphicData uri="http://schemas.openxmlformats.org/drawingml/2006/table">
            <a:tbl>
              <a:tblPr rtl="1" firstRow="1" bandRow="1">
                <a:tableStyleId>{4C3C2611-4C71-4FC5-86AE-919BDF0F9419}</a:tableStyleId>
              </a:tblPr>
              <a:tblGrid>
                <a:gridCol w="3867807">
                  <a:extLst>
                    <a:ext uri="{9D8B030D-6E8A-4147-A177-3AD203B41FA5}">
                      <a16:colId xmlns:a16="http://schemas.microsoft.com/office/drawing/2014/main" val="20000"/>
                    </a:ext>
                  </a:extLst>
                </a:gridCol>
                <a:gridCol w="3142593">
                  <a:extLst>
                    <a:ext uri="{9D8B030D-6E8A-4147-A177-3AD203B41FA5}">
                      <a16:colId xmlns:a16="http://schemas.microsoft.com/office/drawing/2014/main" val="20001"/>
                    </a:ext>
                  </a:extLst>
                </a:gridCol>
              </a:tblGrid>
              <a:tr h="370840">
                <a:tc>
                  <a:txBody>
                    <a:bodyPr/>
                    <a:lstStyle/>
                    <a:p>
                      <a:pPr algn="ctr" defTabSz="289321" rtl="1">
                        <a:defRPr sz="1800" b="0">
                          <a:solidFill>
                            <a:srgbClr val="000000"/>
                          </a:solidFill>
                        </a:defRPr>
                      </a:pPr>
                      <a:r>
                        <a:rPr lang="ar" sz="2000">
                          <a:solidFill>
                            <a:srgbClr val="FFFFFF"/>
                          </a:solidFill>
                          <a:latin typeface="+mn-lt"/>
                          <a:ea typeface="+mn-ea"/>
                          <a:cs typeface="+mn-cs"/>
                          <a:sym typeface="Source Sans Pro Regular"/>
                        </a:rPr>
                        <a:t>التعرُّض</a:t>
                      </a:r>
                    </a:p>
                  </a:txBody>
                  <a:tcPr marL="45720" marR="45720" horzOverflow="overflow"/>
                </a:tc>
                <a:tc>
                  <a:txBody>
                    <a:bodyPr/>
                    <a:lstStyle/>
                    <a:p>
                      <a:pPr algn="ctr" defTabSz="289321" rtl="1">
                        <a:defRPr sz="1800" b="0">
                          <a:solidFill>
                            <a:srgbClr val="000000"/>
                          </a:solidFill>
                        </a:defRPr>
                      </a:pPr>
                      <a:r>
                        <a:rPr lang="ar" sz="2000" dirty="0">
                          <a:solidFill>
                            <a:srgbClr val="FFFFFF"/>
                          </a:solidFill>
                          <a:latin typeface="+mn-lt"/>
                          <a:ea typeface="+mn-ea"/>
                          <a:cs typeface="+mn-cs"/>
                          <a:sym typeface="Source Sans Pro Regular"/>
                        </a:rPr>
                        <a:t>الحصيلة</a:t>
                      </a:r>
                    </a:p>
                  </a:txBody>
                  <a:tcPr marL="45720" marR="45720" horzOverflow="overflow"/>
                </a:tc>
                <a:extLst>
                  <a:ext uri="{0D108BD9-81ED-4DB2-BD59-A6C34878D82A}">
                    <a16:rowId xmlns:a16="http://schemas.microsoft.com/office/drawing/2014/main" val="10000"/>
                  </a:ext>
                </a:extLst>
              </a:tr>
              <a:tr h="370840">
                <a:tc>
                  <a:txBody>
                    <a:bodyPr/>
                    <a:lstStyle/>
                    <a:p>
                      <a:pPr algn="r" defTabSz="289321" rtl="1">
                        <a:defRPr sz="1800"/>
                      </a:pPr>
                      <a:r>
                        <a:rPr lang="ar" sz="2000" dirty="0">
                          <a:latin typeface="+mn-lt"/>
                          <a:ea typeface="+mn-ea"/>
                          <a:cs typeface="+mn-cs"/>
                          <a:sym typeface="Source Sans Pro Regular"/>
                        </a:rPr>
                        <a:t>تناول لحوم ملوثة</a:t>
                      </a:r>
                    </a:p>
                  </a:txBody>
                  <a:tcPr marL="45720" marR="45720" horzOverflow="overflow"/>
                </a:tc>
                <a:tc>
                  <a:txBody>
                    <a:bodyPr/>
                    <a:lstStyle/>
                    <a:p>
                      <a:pPr algn="r" defTabSz="289321" rtl="1">
                        <a:defRPr sz="1800"/>
                      </a:pPr>
                      <a:r>
                        <a:rPr lang="ar" sz="2000">
                          <a:latin typeface="+mn-lt"/>
                          <a:ea typeface="+mn-ea"/>
                          <a:cs typeface="+mn-cs"/>
                          <a:sym typeface="Source Sans Pro Regular"/>
                        </a:rPr>
                        <a:t>الإصابة بعدوى الإشريكية القولونية</a:t>
                      </a:r>
                    </a:p>
                  </a:txBody>
                  <a:tcPr marL="45720" marR="45720" horzOverflow="overflow"/>
                </a:tc>
                <a:extLst>
                  <a:ext uri="{0D108BD9-81ED-4DB2-BD59-A6C34878D82A}">
                    <a16:rowId xmlns:a16="http://schemas.microsoft.com/office/drawing/2014/main" val="10001"/>
                  </a:ext>
                </a:extLst>
              </a:tr>
              <a:tr h="370840">
                <a:tc>
                  <a:txBody>
                    <a:bodyPr/>
                    <a:lstStyle/>
                    <a:p>
                      <a:pPr algn="r" defTabSz="289321" rtl="1">
                        <a:defRPr sz="1800"/>
                      </a:pPr>
                      <a:r>
                        <a:rPr lang="ar" sz="2000" dirty="0">
                          <a:latin typeface="+mn-lt"/>
                          <a:ea typeface="+mn-ea"/>
                          <a:cs typeface="+mn-cs"/>
                          <a:sym typeface="Source Sans Pro Regular"/>
                        </a:rPr>
                        <a:t>القيادة دون ارتداء حزام الأمان</a:t>
                      </a:r>
                    </a:p>
                  </a:txBody>
                  <a:tcPr marL="45720" marR="45720" horzOverflow="overflow"/>
                </a:tc>
                <a:tc>
                  <a:txBody>
                    <a:bodyPr/>
                    <a:lstStyle/>
                    <a:p>
                      <a:pPr algn="r" defTabSz="289321" rtl="1">
                        <a:defRPr sz="2000">
                          <a:latin typeface="+mn-lt"/>
                          <a:ea typeface="+mn-ea"/>
                          <a:cs typeface="+mn-cs"/>
                          <a:sym typeface="Source Sans Pro Regular"/>
                        </a:defRPr>
                      </a:pPr>
                      <a:r>
                        <a:rPr dirty="0" err="1"/>
                        <a:t>الإصابة</a:t>
                      </a:r>
                      <a:r>
                        <a:rPr dirty="0"/>
                        <a:t> </a:t>
                      </a:r>
                      <a:r>
                        <a:rPr dirty="0" err="1"/>
                        <a:t>في</a:t>
                      </a:r>
                      <a:r>
                        <a:rPr dirty="0"/>
                        <a:t> </a:t>
                      </a:r>
                      <a:r>
                        <a:rPr dirty="0" err="1"/>
                        <a:t>حادث</a:t>
                      </a:r>
                      <a:r>
                        <a:rPr dirty="0"/>
                        <a:t> </a:t>
                      </a:r>
                      <a:r>
                        <a:rPr dirty="0" err="1"/>
                        <a:t>سيارة</a:t>
                      </a:r>
                      <a:endParaRPr dirty="0"/>
                    </a:p>
                  </a:txBody>
                  <a:tcPr marL="45720" marR="45720" horzOverflow="overflow"/>
                </a:tc>
                <a:extLst>
                  <a:ext uri="{0D108BD9-81ED-4DB2-BD59-A6C34878D82A}">
                    <a16:rowId xmlns:a16="http://schemas.microsoft.com/office/drawing/2014/main" val="10002"/>
                  </a:ext>
                </a:extLst>
              </a:tr>
              <a:tr h="370840">
                <a:tc>
                  <a:txBody>
                    <a:bodyPr/>
                    <a:lstStyle/>
                    <a:p>
                      <a:pPr algn="r" defTabSz="289321" rtl="1">
                        <a:defRPr sz="1800"/>
                      </a:pPr>
                      <a:r>
                        <a:rPr lang="ar" sz="2000" dirty="0">
                          <a:latin typeface="+mn-lt"/>
                          <a:ea typeface="+mn-ea"/>
                          <a:cs typeface="+mn-cs"/>
                          <a:sym typeface="Source Sans Pro Regular"/>
                        </a:rPr>
                        <a:t>تناول الكحول</a:t>
                      </a:r>
                    </a:p>
                  </a:txBody>
                  <a:tcPr marL="45720" marR="45720" horzOverflow="overflow"/>
                </a:tc>
                <a:tc>
                  <a:txBody>
                    <a:bodyPr/>
                    <a:lstStyle/>
                    <a:p>
                      <a:pPr algn="r" defTabSz="289321" rtl="1">
                        <a:defRPr sz="1800"/>
                      </a:pPr>
                      <a:r>
                        <a:rPr lang="ar-EG" sz="2000" dirty="0">
                          <a:latin typeface="+mn-lt"/>
                          <a:ea typeface="+mn-ea"/>
                          <a:cs typeface="+mn-cs"/>
                          <a:sym typeface="Source Sans Pro Regular"/>
                        </a:rPr>
                        <a:t>ال</a:t>
                      </a:r>
                      <a:r>
                        <a:rPr lang="ar" sz="2000" dirty="0">
                          <a:latin typeface="+mn-lt"/>
                          <a:ea typeface="+mn-ea"/>
                          <a:cs typeface="+mn-cs"/>
                          <a:sym typeface="Source Sans Pro Regular"/>
                        </a:rPr>
                        <a:t>س</a:t>
                      </a:r>
                      <a:r>
                        <a:rPr lang="ar-EG" sz="2000" dirty="0">
                          <a:latin typeface="+mn-lt"/>
                          <a:ea typeface="+mn-ea"/>
                          <a:cs typeface="+mn-cs"/>
                          <a:sym typeface="Source Sans Pro Regular"/>
                        </a:rPr>
                        <a:t>ّ</a:t>
                      </a:r>
                      <a:r>
                        <a:rPr lang="ar" sz="2000" dirty="0">
                          <a:latin typeface="+mn-lt"/>
                          <a:ea typeface="+mn-ea"/>
                          <a:cs typeface="+mn-cs"/>
                          <a:sym typeface="Source Sans Pro Regular"/>
                        </a:rPr>
                        <a:t>ُكر </a:t>
                      </a:r>
                    </a:p>
                  </a:txBody>
                  <a:tcPr marL="45720" marR="45720" horzOverflow="overflow"/>
                </a:tc>
                <a:extLst>
                  <a:ext uri="{0D108BD9-81ED-4DB2-BD59-A6C34878D82A}">
                    <a16:rowId xmlns:a16="http://schemas.microsoft.com/office/drawing/2014/main" val="10003"/>
                  </a:ext>
                </a:extLst>
              </a:tr>
              <a:tr h="370840">
                <a:tc>
                  <a:txBody>
                    <a:bodyPr/>
                    <a:lstStyle/>
                    <a:p>
                      <a:pPr algn="r" defTabSz="289321" rtl="1">
                        <a:defRPr sz="1800"/>
                      </a:pPr>
                      <a:r>
                        <a:rPr lang="ar" sz="2000" dirty="0">
                          <a:latin typeface="+mn-lt"/>
                          <a:ea typeface="+mn-ea"/>
                          <a:cs typeface="+mn-cs"/>
                          <a:sym typeface="Source Sans Pro Regular"/>
                        </a:rPr>
                        <a:t>تناول الكحول يوميً</a:t>
                      </a:r>
                      <a:r>
                        <a:rPr lang="ar-EG" sz="2000" dirty="0">
                          <a:latin typeface="+mn-lt"/>
                          <a:ea typeface="+mn-ea"/>
                          <a:cs typeface="+mn-cs"/>
                          <a:sym typeface="Source Sans Pro Regular"/>
                        </a:rPr>
                        <a:t>ّ</a:t>
                      </a:r>
                      <a:r>
                        <a:rPr lang="ar" sz="2000" dirty="0">
                          <a:latin typeface="+mn-lt"/>
                          <a:ea typeface="+mn-ea"/>
                          <a:cs typeface="+mn-cs"/>
                          <a:sym typeface="Source Sans Pro Regular"/>
                        </a:rPr>
                        <a:t>ا لمدة 10 سنوات</a:t>
                      </a:r>
                    </a:p>
                  </a:txBody>
                  <a:tcPr marL="45720" marR="45720" horzOverflow="overflow"/>
                </a:tc>
                <a:tc>
                  <a:txBody>
                    <a:bodyPr/>
                    <a:lstStyle/>
                    <a:p>
                      <a:pPr algn="r" defTabSz="289321" rtl="1">
                        <a:defRPr sz="1800"/>
                      </a:pPr>
                      <a:r>
                        <a:rPr lang="ar" sz="2000">
                          <a:latin typeface="+mn-lt"/>
                          <a:ea typeface="+mn-ea"/>
                          <a:cs typeface="+mn-cs"/>
                          <a:sym typeface="Source Sans Pro Regular"/>
                        </a:rPr>
                        <a:t>تلف الكبد</a:t>
                      </a:r>
                    </a:p>
                  </a:txBody>
                  <a:tcPr marL="45720" marR="45720" horzOverflow="overflow"/>
                </a:tc>
                <a:extLst>
                  <a:ext uri="{0D108BD9-81ED-4DB2-BD59-A6C34878D82A}">
                    <a16:rowId xmlns:a16="http://schemas.microsoft.com/office/drawing/2014/main" val="10004"/>
                  </a:ext>
                </a:extLst>
              </a:tr>
              <a:tr h="370840">
                <a:tc>
                  <a:txBody>
                    <a:bodyPr/>
                    <a:lstStyle/>
                    <a:p>
                      <a:pPr algn="r" defTabSz="289321" rtl="1">
                        <a:defRPr sz="1800"/>
                      </a:pPr>
                      <a:r>
                        <a:rPr lang="ar" sz="2000" dirty="0">
                          <a:latin typeface="+mn-lt"/>
                          <a:ea typeface="+mn-ea"/>
                          <a:cs typeface="+mn-cs"/>
                          <a:sym typeface="Source Sans Pro Regular"/>
                        </a:rPr>
                        <a:t>العيش بالقرب من موقع لتكاثر البعوض</a:t>
                      </a:r>
                    </a:p>
                  </a:txBody>
                  <a:tcPr marL="45720" marR="45720" horzOverflow="overflow"/>
                </a:tc>
                <a:tc>
                  <a:txBody>
                    <a:bodyPr/>
                    <a:lstStyle/>
                    <a:p>
                      <a:pPr algn="r" defTabSz="289321" rtl="1">
                        <a:defRPr sz="1800"/>
                      </a:pPr>
                      <a:r>
                        <a:rPr lang="ar" sz="2000">
                          <a:latin typeface="+mn-lt"/>
                          <a:ea typeface="+mn-ea"/>
                          <a:cs typeface="+mn-cs"/>
                          <a:sym typeface="Source Sans Pro Regular"/>
                        </a:rPr>
                        <a:t>الإصابة بالملاريا</a:t>
                      </a:r>
                    </a:p>
                  </a:txBody>
                  <a:tcPr marL="45720" marR="45720" horzOverflow="overflow"/>
                </a:tc>
                <a:extLst>
                  <a:ext uri="{0D108BD9-81ED-4DB2-BD59-A6C34878D82A}">
                    <a16:rowId xmlns:a16="http://schemas.microsoft.com/office/drawing/2014/main" val="10005"/>
                  </a:ext>
                </a:extLst>
              </a:tr>
              <a:tr h="370840">
                <a:tc>
                  <a:txBody>
                    <a:bodyPr/>
                    <a:lstStyle/>
                    <a:p>
                      <a:pPr algn="r" defTabSz="289321" rtl="1">
                        <a:defRPr sz="2000">
                          <a:latin typeface="+mn-lt"/>
                          <a:ea typeface="+mn-ea"/>
                          <a:cs typeface="+mn-cs"/>
                          <a:sym typeface="Source Sans Pro Regular"/>
                        </a:defRPr>
                      </a:pPr>
                      <a:r>
                        <a:rPr dirty="0" err="1"/>
                        <a:t>استخدام</a:t>
                      </a:r>
                      <a:r>
                        <a:rPr dirty="0"/>
                        <a:t> </a:t>
                      </a:r>
                      <a:r>
                        <a:rPr dirty="0" err="1"/>
                        <a:t>الناموسيات</a:t>
                      </a:r>
                      <a:r>
                        <a:rPr dirty="0"/>
                        <a:t> </a:t>
                      </a:r>
                      <a:r>
                        <a:rPr dirty="0" err="1"/>
                        <a:t>المعالجة</a:t>
                      </a:r>
                      <a:r>
                        <a:rPr dirty="0"/>
                        <a:t> </a:t>
                      </a:r>
                      <a:r>
                        <a:rPr dirty="0" err="1"/>
                        <a:t>بمبيدات</a:t>
                      </a:r>
                      <a:r>
                        <a:rPr dirty="0"/>
                        <a:t> </a:t>
                      </a:r>
                      <a:r>
                        <a:rPr dirty="0" err="1"/>
                        <a:t>الحشرات</a:t>
                      </a:r>
                      <a:endParaRPr dirty="0"/>
                    </a:p>
                  </a:txBody>
                  <a:tcPr marL="45720" marR="45720" horzOverflow="overflow"/>
                </a:tc>
                <a:tc>
                  <a:txBody>
                    <a:bodyPr/>
                    <a:lstStyle/>
                    <a:p>
                      <a:pPr algn="r" defTabSz="289321" rtl="1">
                        <a:defRPr sz="1800"/>
                      </a:pPr>
                      <a:r>
                        <a:rPr lang="ar" sz="2000">
                          <a:latin typeface="+mn-lt"/>
                          <a:ea typeface="+mn-ea"/>
                          <a:cs typeface="+mn-cs"/>
                          <a:sym typeface="Source Sans Pro Regular"/>
                        </a:rPr>
                        <a:t>عدم الإصابة بالملاريا</a:t>
                      </a:r>
                    </a:p>
                  </a:txBody>
                  <a:tcPr marL="45720" marR="45720" horzOverflow="overflow"/>
                </a:tc>
                <a:extLst>
                  <a:ext uri="{0D108BD9-81ED-4DB2-BD59-A6C34878D82A}">
                    <a16:rowId xmlns:a16="http://schemas.microsoft.com/office/drawing/2014/main" val="10006"/>
                  </a:ext>
                </a:extLst>
              </a:tr>
              <a:tr h="370840">
                <a:tc>
                  <a:txBody>
                    <a:bodyPr/>
                    <a:lstStyle/>
                    <a:p>
                      <a:pPr algn="r" defTabSz="289321" rtl="1">
                        <a:defRPr sz="1800"/>
                      </a:pPr>
                      <a:r>
                        <a:rPr lang="ar" sz="2000" dirty="0">
                          <a:latin typeface="+mn-lt"/>
                          <a:ea typeface="+mn-ea"/>
                          <a:cs typeface="+mn-cs"/>
                          <a:sym typeface="Source Sans Pro Regular"/>
                        </a:rPr>
                        <a:t>تدخين السجائر</a:t>
                      </a:r>
                    </a:p>
                  </a:txBody>
                  <a:tcPr marL="45720" marR="45720" horzOverflow="overflow"/>
                </a:tc>
                <a:tc>
                  <a:txBody>
                    <a:bodyPr/>
                    <a:lstStyle/>
                    <a:p>
                      <a:pPr algn="r" defTabSz="289321" rtl="1">
                        <a:defRPr sz="2000">
                          <a:latin typeface="+mn-lt"/>
                          <a:ea typeface="+mn-ea"/>
                          <a:cs typeface="+mn-cs"/>
                          <a:sym typeface="Source Sans Pro Regular"/>
                        </a:defRPr>
                      </a:pPr>
                      <a:r>
                        <a:rPr dirty="0" err="1"/>
                        <a:t>سرطان</a:t>
                      </a:r>
                      <a:r>
                        <a:rPr dirty="0"/>
                        <a:t> </a:t>
                      </a:r>
                      <a:r>
                        <a:rPr dirty="0" err="1"/>
                        <a:t>الرئة</a:t>
                      </a:r>
                      <a:endParaRPr dirty="0"/>
                    </a:p>
                  </a:txBody>
                  <a:tcPr marL="45720" marR="45720" horzOverflow="overflow"/>
                </a:tc>
                <a:extLst>
                  <a:ext uri="{0D108BD9-81ED-4DB2-BD59-A6C34878D82A}">
                    <a16:rowId xmlns:a16="http://schemas.microsoft.com/office/drawing/2014/main" val="10007"/>
                  </a:ext>
                </a:extLst>
              </a:tr>
            </a:tbl>
          </a:graphicData>
        </a:graphic>
      </p:graphicFrame>
      <p:sp>
        <p:nvSpPr>
          <p:cNvPr id="2" name="Title 3">
            <a:extLst>
              <a:ext uri="{FF2B5EF4-FFF2-40B4-BE49-F238E27FC236}">
                <a16:creationId xmlns:a16="http://schemas.microsoft.com/office/drawing/2014/main" id="{BE4D3043-E42C-A6CC-F8EF-54F26E81C9BB}"/>
              </a:ext>
            </a:extLst>
          </p:cNvPr>
          <p:cNvSpPr txBox="1">
            <a:spLocks/>
          </p:cNvSpPr>
          <p:nvPr/>
        </p:nvSpPr>
        <p:spPr>
          <a:xfrm>
            <a:off x="151306" y="54837"/>
            <a:ext cx="7783019"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حالات التعرُّض والحصائل: ما هي؟</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 name="Content Placeholder 1"/>
          <p:cNvSpPr txBox="1"/>
          <p:nvPr/>
        </p:nvSpPr>
        <p:spPr>
          <a:xfrm>
            <a:off x="3181857" y="1181407"/>
            <a:ext cx="5828286" cy="62580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spcBef>
                <a:spcPts val="500"/>
              </a:spcBef>
              <a:buClr>
                <a:schemeClr val="accent3"/>
              </a:buClr>
              <a:buSzPct val="100000"/>
              <a:buFont typeface="Arial"/>
              <a:buChar char="•"/>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الكبد</a:t>
            </a:r>
            <a:r>
              <a:rPr dirty="0">
                <a:latin typeface="Sakkal Majalla" panose="02000000000000000000" pitchFamily="2" charset="-78"/>
                <a:cs typeface="Sakkal Majalla" panose="02000000000000000000" pitchFamily="2" charset="-78"/>
              </a:rPr>
              <a:t> C، </a:t>
            </a:r>
            <a:r>
              <a:rPr lang="ar" u="none" dirty="0">
                <a:latin typeface="Sakkal Majalla" panose="02000000000000000000" pitchFamily="2" charset="-78"/>
                <a:cs typeface="Sakkal Majalla" panose="02000000000000000000" pitchFamily="2" charset="-78"/>
              </a:rPr>
              <a:t>و</a:t>
            </a:r>
            <a:r>
              <a:rPr dirty="0" err="1">
                <a:latin typeface="Sakkal Majalla" panose="02000000000000000000" pitchFamily="2" charset="-78"/>
                <a:cs typeface="Sakkal Majalla" panose="02000000000000000000" pitchFamily="2" charset="-78"/>
              </a:rPr>
              <a:t>إعادة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الإبر</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700"/>
              </a:spcBef>
              <a:buClr>
                <a:schemeClr val="accent3"/>
              </a:buClr>
              <a:buSzPct val="100000"/>
              <a:buFont typeface="Arial"/>
              <a:buChar char="•"/>
              <a:defRPr sz="2400">
                <a:latin typeface="+mn-lt"/>
                <a:ea typeface="+mn-ea"/>
                <a:cs typeface="+mn-cs"/>
                <a:sym typeface="Source Sans Pro Regular"/>
              </a:defRPr>
            </a:pP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500"/>
              </a:spcBef>
              <a:buClr>
                <a:schemeClr val="accent3"/>
              </a:buClr>
              <a:buSzPct val="100000"/>
              <a:buFont typeface="Arial"/>
              <a:buChar char="•"/>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السمنة</a:t>
            </a:r>
            <a:r>
              <a:rPr dirty="0">
                <a:latin typeface="Sakkal Majalla" panose="02000000000000000000" pitchFamily="2" charset="-78"/>
                <a:cs typeface="Sakkal Majalla" panose="02000000000000000000" pitchFamily="2" charset="-78"/>
              </a:rPr>
              <a:t> </a:t>
            </a:r>
            <a:r>
              <a:rPr lang="ar" u="none" dirty="0">
                <a:latin typeface="Sakkal Majalla" panose="02000000000000000000" pitchFamily="2" charset="-78"/>
                <a:cs typeface="Sakkal Majalla" panose="02000000000000000000" pitchFamily="2" charset="-78"/>
              </a:rPr>
              <a:t>و</a:t>
            </a:r>
            <a:r>
              <a:rPr dirty="0" err="1">
                <a:latin typeface="Sakkal Majalla" panose="02000000000000000000" pitchFamily="2" charset="-78"/>
                <a:cs typeface="Sakkal Majalla" panose="02000000000000000000" pitchFamily="2" charset="-78"/>
              </a:rPr>
              <a:t>استهلاك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سعرات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حرارية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زائدة</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700"/>
              </a:spcBef>
              <a:buClr>
                <a:schemeClr val="accent3"/>
              </a:buClr>
              <a:buSzPct val="100000"/>
              <a:buFont typeface="Arial"/>
              <a:buChar char="•"/>
              <a:defRPr sz="2400">
                <a:latin typeface="+mn-lt"/>
                <a:ea typeface="+mn-ea"/>
                <a:cs typeface="+mn-cs"/>
                <a:sym typeface="Source Sans Pro Regular"/>
              </a:defRPr>
            </a:pP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500"/>
              </a:spcBef>
              <a:buClr>
                <a:schemeClr val="accent3"/>
              </a:buClr>
              <a:buSzPct val="100000"/>
              <a:buFont typeface="Arial"/>
              <a:buChar char="•"/>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السمنة</a:t>
            </a:r>
            <a:r>
              <a:rPr dirty="0">
                <a:latin typeface="Sakkal Majalla" panose="02000000000000000000" pitchFamily="2" charset="-78"/>
                <a:cs typeface="Sakkal Majalla" panose="02000000000000000000" pitchFamily="2" charset="-78"/>
              </a:rPr>
              <a:t> </a:t>
            </a:r>
            <a:r>
              <a:rPr lang="ar" u="none" dirty="0">
                <a:latin typeface="Sakkal Majalla" panose="02000000000000000000" pitchFamily="2" charset="-78"/>
                <a:cs typeface="Sakkal Majalla" panose="02000000000000000000" pitchFamily="2" charset="-78"/>
              </a:rPr>
              <a:t>و</a:t>
            </a:r>
            <a:r>
              <a:rPr dirty="0" err="1">
                <a:latin typeface="Sakkal Majalla" panose="02000000000000000000" pitchFamily="2" charset="-78"/>
                <a:cs typeface="Sakkal Majalla" panose="02000000000000000000" pitchFamily="2" charset="-78"/>
              </a:rPr>
              <a:t>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القلب</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700"/>
              </a:spcBef>
              <a:buClr>
                <a:schemeClr val="accent3"/>
              </a:buClr>
              <a:buSzPct val="100000"/>
              <a:buFont typeface="Arial"/>
              <a:buChar char="•"/>
              <a:defRPr sz="2400">
                <a:latin typeface="+mn-lt"/>
                <a:ea typeface="+mn-ea"/>
                <a:cs typeface="+mn-cs"/>
                <a:sym typeface="Source Sans Pro Regular"/>
              </a:defRPr>
            </a:pP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500"/>
              </a:spcBef>
              <a:buClr>
                <a:schemeClr val="accent3"/>
              </a:buClr>
              <a:buSzPct val="100000"/>
              <a:buFont typeface="Arial"/>
              <a:buChar char="•"/>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الركض</a:t>
            </a:r>
            <a:r>
              <a:rPr dirty="0">
                <a:latin typeface="Sakkal Majalla" panose="02000000000000000000" pitchFamily="2" charset="-78"/>
                <a:cs typeface="Sakkal Majalla" panose="02000000000000000000" pitchFamily="2" charset="-78"/>
              </a:rPr>
              <a:t> </a:t>
            </a:r>
            <a:r>
              <a:rPr lang="ar" u="none" dirty="0">
                <a:latin typeface="Sakkal Majalla" panose="02000000000000000000" pitchFamily="2" charset="-78"/>
                <a:cs typeface="Sakkal Majalla" panose="02000000000000000000" pitchFamily="2" charset="-78"/>
              </a:rPr>
              <a:t>و</a:t>
            </a:r>
            <a:r>
              <a:rPr dirty="0" err="1">
                <a:latin typeface="Sakkal Majalla" panose="02000000000000000000" pitchFamily="2" charset="-78"/>
                <a:cs typeface="Sakkal Majalla" panose="02000000000000000000" pitchFamily="2" charset="-78"/>
              </a:rPr>
              <a:t>إصابات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الركبة</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700"/>
              </a:spcBef>
              <a:buClr>
                <a:schemeClr val="accent3"/>
              </a:buClr>
              <a:buSzPct val="100000"/>
              <a:buFont typeface="Arial"/>
              <a:buChar char="•"/>
              <a:defRPr sz="2400">
                <a:latin typeface="+mn-lt"/>
                <a:ea typeface="+mn-ea"/>
                <a:cs typeface="+mn-cs"/>
                <a:sym typeface="Source Sans Pro Regular"/>
              </a:defRPr>
            </a:pP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500"/>
              </a:spcBef>
              <a:buClr>
                <a:schemeClr val="accent3"/>
              </a:buClr>
              <a:buSzPct val="100000"/>
              <a:buFont typeface="Arial"/>
              <a:buChar char="•"/>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الرئة</a:t>
            </a:r>
            <a:r>
              <a:rPr dirty="0">
                <a:latin typeface="Sakkal Majalla" panose="02000000000000000000" pitchFamily="2" charset="-78"/>
                <a:cs typeface="Sakkal Majalla" panose="02000000000000000000" pitchFamily="2" charset="-78"/>
              </a:rPr>
              <a:t> </a:t>
            </a:r>
            <a:r>
              <a:rPr lang="ar" u="none" dirty="0">
                <a:latin typeface="Sakkal Majalla" panose="02000000000000000000" pitchFamily="2" charset="-78"/>
                <a:cs typeface="Sakkal Majalla" panose="02000000000000000000" pitchFamily="2" charset="-78"/>
              </a:rPr>
              <a:t>و</a:t>
            </a:r>
            <a:r>
              <a:rPr dirty="0" err="1">
                <a:latin typeface="Sakkal Majalla" panose="02000000000000000000" pitchFamily="2" charset="-78"/>
                <a:cs typeface="Sakkal Majalla" panose="02000000000000000000" pitchFamily="2" charset="-78"/>
              </a:rPr>
              <a:t>استنشاق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الدخان</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700"/>
              </a:spcBef>
              <a:buClr>
                <a:schemeClr val="accent3"/>
              </a:buClr>
              <a:buSzPct val="100000"/>
              <a:buFont typeface="Arial"/>
              <a:buChar char="•"/>
              <a:defRPr sz="2400">
                <a:latin typeface="+mn-lt"/>
                <a:ea typeface="+mn-ea"/>
                <a:cs typeface="+mn-cs"/>
                <a:sym typeface="Source Sans Pro Regular"/>
              </a:defRPr>
            </a:pP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500"/>
              </a:spcBef>
              <a:buClr>
                <a:schemeClr val="accent3"/>
              </a:buClr>
              <a:buSzPct val="100000"/>
              <a:buFont typeface="Arial"/>
              <a:buChar char="•"/>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السكتة</a:t>
            </a:r>
            <a:r>
              <a:rPr dirty="0">
                <a:latin typeface="Sakkal Majalla" panose="02000000000000000000" pitchFamily="2" charset="-78"/>
                <a:cs typeface="Sakkal Majalla" panose="02000000000000000000" pitchFamily="2" charset="-78"/>
              </a:rPr>
              <a:t> </a:t>
            </a:r>
            <a:r>
              <a:rPr lang="ar" u="none" dirty="0">
                <a:latin typeface="Sakkal Majalla" panose="02000000000000000000" pitchFamily="2" charset="-78"/>
                <a:cs typeface="Sakkal Majalla" panose="02000000000000000000" pitchFamily="2" charset="-78"/>
              </a:rPr>
              <a:t>و</a:t>
            </a:r>
            <a:r>
              <a:rPr dirty="0" err="1">
                <a:latin typeface="Sakkal Majalla" panose="02000000000000000000" pitchFamily="2" charset="-78"/>
                <a:cs typeface="Sakkal Majalla" panose="02000000000000000000" pitchFamily="2" charset="-78"/>
              </a:rPr>
              <a:t>الوفاة</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700"/>
              </a:spcBef>
              <a:buClr>
                <a:schemeClr val="accent3"/>
              </a:buClr>
              <a:buSzPct val="100000"/>
              <a:buFont typeface="Arial"/>
              <a:buChar char="•"/>
              <a:defRPr sz="2400">
                <a:latin typeface="+mn-lt"/>
                <a:ea typeface="+mn-ea"/>
                <a:cs typeface="+mn-cs"/>
                <a:sym typeface="Source Sans Pro Regular"/>
              </a:defRPr>
            </a:pPr>
            <a:endParaRPr sz="3200" dirty="0">
              <a:latin typeface="Sakkal Majalla" panose="02000000000000000000" pitchFamily="2" charset="-78"/>
              <a:ea typeface="Arial"/>
              <a:cs typeface="Sakkal Majalla" panose="02000000000000000000" pitchFamily="2" charset="-78"/>
              <a:sym typeface="Arial"/>
            </a:endParaRPr>
          </a:p>
        </p:txBody>
      </p:sp>
      <p:grpSp>
        <p:nvGrpSpPr>
          <p:cNvPr id="627" name="Rounded Rectangle 3"/>
          <p:cNvGrpSpPr/>
          <p:nvPr/>
        </p:nvGrpSpPr>
        <p:grpSpPr>
          <a:xfrm>
            <a:off x="7275321" y="872289"/>
            <a:ext cx="1295401" cy="383541"/>
            <a:chOff x="0" y="0"/>
            <a:chExt cx="1295400" cy="383540"/>
          </a:xfrm>
        </p:grpSpPr>
        <p:sp>
          <p:nvSpPr>
            <p:cNvPr id="625"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26"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تعرُّض</a:t>
              </a:r>
              <a:endParaRPr dirty="0">
                <a:latin typeface="Sakkal Majalla" panose="02000000000000000000" pitchFamily="2" charset="-78"/>
                <a:cs typeface="Sakkal Majalla" panose="02000000000000000000" pitchFamily="2" charset="-78"/>
              </a:endParaRPr>
            </a:p>
          </p:txBody>
        </p:sp>
      </p:grpSp>
      <p:grpSp>
        <p:nvGrpSpPr>
          <p:cNvPr id="630" name="Rounded Rectangle 4"/>
          <p:cNvGrpSpPr/>
          <p:nvPr/>
        </p:nvGrpSpPr>
        <p:grpSpPr>
          <a:xfrm>
            <a:off x="6198788" y="1788691"/>
            <a:ext cx="1295401" cy="383541"/>
            <a:chOff x="0" y="0"/>
            <a:chExt cx="1295400" cy="383540"/>
          </a:xfrm>
        </p:grpSpPr>
        <p:sp>
          <p:nvSpPr>
            <p:cNvPr id="628"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29"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تعرُض</a:t>
              </a:r>
              <a:endParaRPr dirty="0">
                <a:latin typeface="Sakkal Majalla" panose="02000000000000000000" pitchFamily="2" charset="-78"/>
                <a:cs typeface="Sakkal Majalla" panose="02000000000000000000" pitchFamily="2" charset="-78"/>
              </a:endParaRPr>
            </a:p>
          </p:txBody>
        </p:sp>
      </p:grpSp>
      <p:grpSp>
        <p:nvGrpSpPr>
          <p:cNvPr id="633" name="Rounded Rectangle 5"/>
          <p:cNvGrpSpPr/>
          <p:nvPr/>
        </p:nvGrpSpPr>
        <p:grpSpPr>
          <a:xfrm>
            <a:off x="3543811" y="2713061"/>
            <a:ext cx="1295401" cy="381002"/>
            <a:chOff x="0" y="1270"/>
            <a:chExt cx="1295400" cy="381001"/>
          </a:xfrm>
        </p:grpSpPr>
        <p:sp>
          <p:nvSpPr>
            <p:cNvPr id="631"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32" name="EXPOSURE"/>
            <p:cNvSpPr txBox="1"/>
            <p:nvPr/>
          </p:nvSpPr>
          <p:spPr>
            <a:xfrm>
              <a:off x="70669" y="7105"/>
              <a:ext cx="1154063" cy="36932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r>
                <a:rPr lang="ar-EG" dirty="0">
                  <a:latin typeface="Sakkal Majalla" panose="02000000000000000000" pitchFamily="2" charset="-78"/>
                  <a:cs typeface="Sakkal Majalla" panose="02000000000000000000" pitchFamily="2" charset="-78"/>
                </a:rPr>
                <a:t>تعرُض</a:t>
              </a:r>
            </a:p>
          </p:txBody>
        </p:sp>
      </p:grpSp>
      <p:grpSp>
        <p:nvGrpSpPr>
          <p:cNvPr id="636" name="Rounded Rectangle 6"/>
          <p:cNvGrpSpPr/>
          <p:nvPr/>
        </p:nvGrpSpPr>
        <p:grpSpPr>
          <a:xfrm>
            <a:off x="3512798" y="3714364"/>
            <a:ext cx="1295401" cy="381002"/>
            <a:chOff x="0" y="1270"/>
            <a:chExt cx="1295400" cy="381001"/>
          </a:xfrm>
        </p:grpSpPr>
        <p:sp>
          <p:nvSpPr>
            <p:cNvPr id="634"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35" name="EXPOSURE"/>
            <p:cNvSpPr txBox="1"/>
            <p:nvPr/>
          </p:nvSpPr>
          <p:spPr>
            <a:xfrm>
              <a:off x="70669" y="7105"/>
              <a:ext cx="1154063" cy="36932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r>
                <a:rPr lang="ar-EG" dirty="0">
                  <a:latin typeface="Sakkal Majalla" panose="02000000000000000000" pitchFamily="2" charset="-78"/>
                  <a:cs typeface="Sakkal Majalla" panose="02000000000000000000" pitchFamily="2" charset="-78"/>
                </a:rPr>
                <a:t>تعرُض</a:t>
              </a:r>
            </a:p>
          </p:txBody>
        </p:sp>
      </p:grpSp>
      <p:grpSp>
        <p:nvGrpSpPr>
          <p:cNvPr id="639" name="Rounded Rectangle 7"/>
          <p:cNvGrpSpPr/>
          <p:nvPr/>
        </p:nvGrpSpPr>
        <p:grpSpPr>
          <a:xfrm>
            <a:off x="6322584" y="4776293"/>
            <a:ext cx="1295401" cy="383541"/>
            <a:chOff x="0" y="0"/>
            <a:chExt cx="1295400" cy="383540"/>
          </a:xfrm>
        </p:grpSpPr>
        <p:sp>
          <p:nvSpPr>
            <p:cNvPr id="637"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38"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تعرُض</a:t>
              </a:r>
            </a:p>
          </p:txBody>
        </p:sp>
      </p:grpSp>
      <p:grpSp>
        <p:nvGrpSpPr>
          <p:cNvPr id="642" name="Rounded Rectangle 8"/>
          <p:cNvGrpSpPr/>
          <p:nvPr/>
        </p:nvGrpSpPr>
        <p:grpSpPr>
          <a:xfrm>
            <a:off x="3398379" y="5671465"/>
            <a:ext cx="1295401" cy="383541"/>
            <a:chOff x="0" y="0"/>
            <a:chExt cx="1295400" cy="383540"/>
          </a:xfrm>
        </p:grpSpPr>
        <p:sp>
          <p:nvSpPr>
            <p:cNvPr id="640"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41"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تعرُض</a:t>
              </a:r>
            </a:p>
          </p:txBody>
        </p:sp>
      </p:grpSp>
      <p:grpSp>
        <p:nvGrpSpPr>
          <p:cNvPr id="645" name="Rounded Rectangle 9"/>
          <p:cNvGrpSpPr/>
          <p:nvPr/>
        </p:nvGrpSpPr>
        <p:grpSpPr>
          <a:xfrm>
            <a:off x="3655584" y="872289"/>
            <a:ext cx="1295401" cy="383541"/>
            <a:chOff x="0" y="0"/>
            <a:chExt cx="1295400" cy="383540"/>
          </a:xfrm>
        </p:grpSpPr>
        <p:sp>
          <p:nvSpPr>
            <p:cNvPr id="643"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44"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حصيلة</a:t>
              </a:r>
              <a:endParaRPr dirty="0">
                <a:latin typeface="Sakkal Majalla" panose="02000000000000000000" pitchFamily="2" charset="-78"/>
                <a:cs typeface="Sakkal Majalla" panose="02000000000000000000" pitchFamily="2" charset="-78"/>
              </a:endParaRPr>
            </a:p>
          </p:txBody>
        </p:sp>
      </p:grpSp>
      <p:grpSp>
        <p:nvGrpSpPr>
          <p:cNvPr id="648" name="Rounded Rectangle 10"/>
          <p:cNvGrpSpPr/>
          <p:nvPr/>
        </p:nvGrpSpPr>
        <p:grpSpPr>
          <a:xfrm>
            <a:off x="3531788" y="1783943"/>
            <a:ext cx="1295401" cy="383541"/>
            <a:chOff x="0" y="0"/>
            <a:chExt cx="1295400" cy="383540"/>
          </a:xfrm>
        </p:grpSpPr>
        <p:sp>
          <p:nvSpPr>
            <p:cNvPr id="646"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47"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حصيلة</a:t>
              </a:r>
              <a:endParaRPr dirty="0">
                <a:latin typeface="Sakkal Majalla" panose="02000000000000000000" pitchFamily="2" charset="-78"/>
                <a:cs typeface="Sakkal Majalla" panose="02000000000000000000" pitchFamily="2" charset="-78"/>
              </a:endParaRPr>
            </a:p>
          </p:txBody>
        </p:sp>
      </p:grpSp>
      <p:grpSp>
        <p:nvGrpSpPr>
          <p:cNvPr id="651" name="Rounded Rectangle 11"/>
          <p:cNvGrpSpPr/>
          <p:nvPr/>
        </p:nvGrpSpPr>
        <p:grpSpPr>
          <a:xfrm>
            <a:off x="5446284" y="2711792"/>
            <a:ext cx="1295401" cy="383541"/>
            <a:chOff x="0" y="0"/>
            <a:chExt cx="1295400" cy="383540"/>
          </a:xfrm>
        </p:grpSpPr>
        <p:sp>
          <p:nvSpPr>
            <p:cNvPr id="649"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50"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حصيلة</a:t>
              </a:r>
              <a:endParaRPr dirty="0">
                <a:latin typeface="Sakkal Majalla" panose="02000000000000000000" pitchFamily="2" charset="-78"/>
                <a:cs typeface="Sakkal Majalla" panose="02000000000000000000" pitchFamily="2" charset="-78"/>
              </a:endParaRPr>
            </a:p>
          </p:txBody>
        </p:sp>
      </p:grpSp>
      <p:grpSp>
        <p:nvGrpSpPr>
          <p:cNvPr id="654" name="Rounded Rectangle 12"/>
          <p:cNvGrpSpPr/>
          <p:nvPr/>
        </p:nvGrpSpPr>
        <p:grpSpPr>
          <a:xfrm>
            <a:off x="5570198" y="3713094"/>
            <a:ext cx="1295401" cy="383541"/>
            <a:chOff x="0" y="0"/>
            <a:chExt cx="1295400" cy="383540"/>
          </a:xfrm>
        </p:grpSpPr>
        <p:sp>
          <p:nvSpPr>
            <p:cNvPr id="652"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53"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حصيلة</a:t>
              </a:r>
              <a:endParaRPr dirty="0">
                <a:latin typeface="Sakkal Majalla" panose="02000000000000000000" pitchFamily="2" charset="-78"/>
                <a:cs typeface="Sakkal Majalla" panose="02000000000000000000" pitchFamily="2" charset="-78"/>
              </a:endParaRPr>
            </a:p>
          </p:txBody>
        </p:sp>
      </p:grpSp>
      <p:grpSp>
        <p:nvGrpSpPr>
          <p:cNvPr id="657" name="Rounded Rectangle 13"/>
          <p:cNvGrpSpPr/>
          <p:nvPr/>
        </p:nvGrpSpPr>
        <p:grpSpPr>
          <a:xfrm>
            <a:off x="3655584" y="4776293"/>
            <a:ext cx="1295401" cy="383541"/>
            <a:chOff x="0" y="0"/>
            <a:chExt cx="1295400" cy="383540"/>
          </a:xfrm>
        </p:grpSpPr>
        <p:sp>
          <p:nvSpPr>
            <p:cNvPr id="655"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56"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حصيلة</a:t>
              </a:r>
              <a:endParaRPr dirty="0">
                <a:latin typeface="Sakkal Majalla" panose="02000000000000000000" pitchFamily="2" charset="-78"/>
                <a:cs typeface="Sakkal Majalla" panose="02000000000000000000" pitchFamily="2" charset="-78"/>
              </a:endParaRPr>
            </a:p>
          </p:txBody>
        </p:sp>
      </p:grpSp>
      <p:grpSp>
        <p:nvGrpSpPr>
          <p:cNvPr id="660" name="Rounded Rectangle 14"/>
          <p:cNvGrpSpPr/>
          <p:nvPr/>
        </p:nvGrpSpPr>
        <p:grpSpPr>
          <a:xfrm>
            <a:off x="4989084" y="5671465"/>
            <a:ext cx="1295401" cy="383541"/>
            <a:chOff x="0" y="0"/>
            <a:chExt cx="1295400" cy="383540"/>
          </a:xfrm>
        </p:grpSpPr>
        <p:sp>
          <p:nvSpPr>
            <p:cNvPr id="658"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59"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حصيلة</a:t>
              </a:r>
              <a:endParaRPr dirty="0">
                <a:latin typeface="Sakkal Majalla" panose="02000000000000000000" pitchFamily="2" charset="-78"/>
                <a:cs typeface="Sakkal Majalla" panose="02000000000000000000" pitchFamily="2" charset="-78"/>
              </a:endParaRPr>
            </a:p>
          </p:txBody>
        </p:sp>
      </p:grpSp>
      <p:sp>
        <p:nvSpPr>
          <p:cNvPr id="2" name="Title 3">
            <a:extLst>
              <a:ext uri="{FF2B5EF4-FFF2-40B4-BE49-F238E27FC236}">
                <a16:creationId xmlns:a16="http://schemas.microsoft.com/office/drawing/2014/main" id="{37AB9343-C273-5F38-D7A9-4741F658FA58}"/>
              </a:ext>
            </a:extLst>
          </p:cNvPr>
          <p:cNvSpPr txBox="1">
            <a:spLocks/>
          </p:cNvSpPr>
          <p:nvPr/>
        </p:nvSpPr>
        <p:spPr>
          <a:xfrm>
            <a:off x="151306" y="0"/>
            <a:ext cx="4586225" cy="6345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800" b="1" dirty="0">
                <a:latin typeface="Sakkal Majalla" panose="02000000000000000000" pitchFamily="2" charset="-78"/>
                <a:cs typeface="Sakkal Majalla" panose="02000000000000000000" pitchFamily="2" charset="-78"/>
              </a:rPr>
              <a:t>تعرُّض أم حصيلة؟</a:t>
            </a:r>
            <a:endParaRPr lang="hu-HU" sz="2800"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6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6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6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6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65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6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6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6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65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64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6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7" grpId="0" animBg="1" advAuto="0"/>
      <p:bldP spid="630" grpId="0" animBg="1" advAuto="0"/>
      <p:bldP spid="633" grpId="0" animBg="1" advAuto="0"/>
      <p:bldP spid="636" grpId="0" animBg="1" advAuto="0"/>
      <p:bldP spid="639" grpId="0" animBg="1" advAuto="0"/>
      <p:bldP spid="642" grpId="0" animBg="1" advAuto="0"/>
      <p:bldP spid="645" grpId="0" animBg="1" advAuto="0"/>
      <p:bldP spid="648" grpId="0" animBg="1" advAuto="0"/>
      <p:bldP spid="651" grpId="0" animBg="1" advAuto="0"/>
      <p:bldP spid="654" grpId="0" animBg="1" advAuto="0"/>
      <p:bldP spid="657" grpId="0" animBg="1" advAuto="0"/>
      <p:bldP spid="660"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Rectangle 3"/>
          <p:cNvSpPr txBox="1">
            <a:spLocks noGrp="1"/>
          </p:cNvSpPr>
          <p:nvPr>
            <p:ph type="body" idx="1"/>
          </p:nvPr>
        </p:nvSpPr>
        <p:spPr>
          <a:xfrm>
            <a:off x="4084307" y="1650124"/>
            <a:ext cx="7529514" cy="3570290"/>
          </a:xfrm>
          <a:prstGeom prst="rect">
            <a:avLst/>
          </a:prstGeom>
        </p:spPr>
        <p:txBody>
          <a:bodyPr lIns="45719" tIns="45720" rIns="45719" bIns="45720" rtlCol="1" anchor="t">
            <a:normAutofit/>
          </a:bodyPr>
          <a:lstStyle/>
          <a:p>
            <a:pPr rtl="1">
              <a:spcBef>
                <a:spcPts val="1200"/>
              </a:spcBef>
            </a:pPr>
            <a:r>
              <a:rPr lang="ar-SA" b="1" dirty="0">
                <a:solidFill>
                  <a:schemeClr val="tx1"/>
                </a:solidFill>
                <a:latin typeface="Sakkal Majalla"/>
                <a:cs typeface="Sakkal Majalla"/>
              </a:rPr>
              <a:t>بنهاية هذه الجلسة، سيكون بمقدوركم:</a:t>
            </a:r>
          </a:p>
          <a:p>
            <a:pPr rtl="1">
              <a:spcBef>
                <a:spcPts val="1200"/>
              </a:spcBef>
            </a:pPr>
            <a:endParaRPr lang="ar-SA" dirty="0">
              <a:latin typeface="Sakkal Majalla" panose="02000000000000000000" pitchFamily="2" charset="-78"/>
              <a:cs typeface="Sakkal Majalla" panose="02000000000000000000" pitchFamily="2" charset="-78"/>
            </a:endParaRPr>
          </a:p>
          <a:p>
            <a:pPr marL="342900" indent="-342900" rtl="1">
              <a:buClr>
                <a:srgbClr val="C00000"/>
              </a:buClr>
              <a:buFont typeface="Arial" panose="020B0604020202020204" pitchFamily="34" charset="0"/>
              <a:buChar char="•"/>
            </a:pPr>
            <a:r>
              <a:rPr lang="ar-SA" dirty="0">
                <a:latin typeface="Sakkal Majalla"/>
                <a:cs typeface="Sakkal Majalla"/>
              </a:rPr>
              <a:t>تحديد الوقت الذي ينبغي فيه استقصاء الفاشية.</a:t>
            </a:r>
          </a:p>
          <a:p>
            <a:pPr marL="342900" indent="-342900" rtl="1">
              <a:buClr>
                <a:srgbClr val="C00000"/>
              </a:buClr>
              <a:buFont typeface="Arial" panose="020B0604020202020204" pitchFamily="34" charset="0"/>
              <a:buChar char="•"/>
            </a:pPr>
            <a:r>
              <a:rPr lang="ar-SA" dirty="0">
                <a:latin typeface="Sakkal Majalla"/>
                <a:cs typeface="Sakkal Majalla"/>
              </a:rPr>
              <a:t>وضع أهداف واضحة للاستقصاء. </a:t>
            </a:r>
          </a:p>
          <a:p>
            <a:pPr marL="342900" indent="-342900" rtl="1">
              <a:buClr>
                <a:srgbClr val="C00000"/>
              </a:buClr>
              <a:buFont typeface="Arial" panose="020B0604020202020204" pitchFamily="34" charset="0"/>
              <a:buChar char="•"/>
            </a:pPr>
            <a:r>
              <a:rPr lang="ar-SA" dirty="0">
                <a:latin typeface="Sakkal Majalla"/>
                <a:cs typeface="Sakkal Majalla"/>
              </a:rPr>
              <a:t>تنفيذ استقصاء الفاشية بأسلوب منهجي.</a:t>
            </a:r>
          </a:p>
          <a:p>
            <a:pPr marL="342900" indent="-342900" rtl="1">
              <a:buClr>
                <a:srgbClr val="C00000"/>
              </a:buClr>
              <a:buFont typeface="Arial" panose="020B0604020202020204" pitchFamily="34" charset="0"/>
              <a:buChar char="•"/>
            </a:pPr>
            <a:r>
              <a:rPr lang="ar-SA" dirty="0">
                <a:latin typeface="Sakkal Majalla"/>
                <a:cs typeface="Sakkal Majalla"/>
              </a:rPr>
              <a:t>توصيف الفاشية حسب الزمان والمكان والأشخاص.</a:t>
            </a:r>
          </a:p>
          <a:p>
            <a:pPr marL="342900" indent="-342900" rtl="1">
              <a:buClr>
                <a:srgbClr val="C00000"/>
              </a:buClr>
              <a:buFont typeface="Arial" panose="020B0604020202020204" pitchFamily="34" charset="0"/>
              <a:buChar char="•"/>
            </a:pPr>
            <a:r>
              <a:rPr lang="ar-SA" dirty="0">
                <a:latin typeface="Sakkal Majalla"/>
                <a:cs typeface="Sakkal Majalla"/>
              </a:rPr>
              <a:t>وضع فرضية حول السبب المحتمل للفاشية.</a:t>
            </a:r>
          </a:p>
          <a:p>
            <a:pPr marL="342900" indent="-342900" rtl="1">
              <a:buClr>
                <a:srgbClr val="C00000"/>
              </a:buClr>
              <a:buFont typeface="Arial" panose="020B0604020202020204" pitchFamily="34" charset="0"/>
              <a:buChar char="•"/>
            </a:pPr>
            <a:r>
              <a:rPr lang="ar-SA" dirty="0">
                <a:latin typeface="Sakkal Majalla"/>
                <a:cs typeface="Sakkal Majalla"/>
              </a:rPr>
              <a:t>مناقشة سُبل تقييم هذه الفرضية.</a:t>
            </a:r>
          </a:p>
          <a:p>
            <a:pPr marL="342900" indent="-342900" rtl="1">
              <a:buClr>
                <a:srgbClr val="C00000"/>
              </a:buClr>
              <a:buFont typeface="Arial" panose="020B0604020202020204" pitchFamily="34" charset="0"/>
              <a:buChar char="•"/>
            </a:pPr>
            <a:r>
              <a:rPr lang="ar-SA" dirty="0">
                <a:latin typeface="Sakkal Majalla"/>
                <a:cs typeface="Sakkal Majalla"/>
              </a:rPr>
              <a:t>مناقشة استراتيجيات مكافحة الفاشية.</a:t>
            </a:r>
          </a:p>
        </p:txBody>
      </p:sp>
      <p:sp>
        <p:nvSpPr>
          <p:cNvPr id="2" name="Title 1">
            <a:extLst>
              <a:ext uri="{FF2B5EF4-FFF2-40B4-BE49-F238E27FC236}">
                <a16:creationId xmlns:a16="http://schemas.microsoft.com/office/drawing/2014/main" id="{E00C3F80-6130-B56A-9B28-AE4F75F8AD47}"/>
              </a:ext>
            </a:extLst>
          </p:cNvPr>
          <p:cNvSpPr txBox="1">
            <a:spLocks/>
          </p:cNvSpPr>
          <p:nvPr/>
        </p:nvSpPr>
        <p:spPr>
          <a:xfrm>
            <a:off x="42039" y="721566"/>
            <a:ext cx="3264195" cy="994650"/>
          </a:xfrm>
          <a:prstGeom prst="rect">
            <a:avLst/>
          </a:prstGeom>
        </p:spPr>
        <p:txBody>
          <a:bodyPr rtlCol="1"/>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أهداف التعلُّم</a:t>
            </a:r>
          </a:p>
        </p:txBody>
      </p:sp>
      <p:sp>
        <p:nvSpPr>
          <p:cNvPr id="3" name="Rounded Rectangle 9">
            <a:extLst>
              <a:ext uri="{FF2B5EF4-FFF2-40B4-BE49-F238E27FC236}">
                <a16:creationId xmlns:a16="http://schemas.microsoft.com/office/drawing/2014/main" id="{58DDFDB1-8DAC-964E-D274-78D230A3E1EE}"/>
              </a:ext>
            </a:extLst>
          </p:cNvPr>
          <p:cNvSpPr/>
          <p:nvPr/>
        </p:nvSpPr>
        <p:spPr>
          <a:xfrm flipV="1">
            <a:off x="388936" y="1507555"/>
            <a:ext cx="2938224" cy="128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 name="Title 4"/>
          <p:cNvSpPr txBox="1">
            <a:spLocks noGrp="1"/>
          </p:cNvSpPr>
          <p:nvPr>
            <p:ph type="title"/>
          </p:nvPr>
        </p:nvSpPr>
        <p:spPr>
          <a:xfrm>
            <a:off x="-48876" y="394138"/>
            <a:ext cx="3264195" cy="1854935"/>
          </a:xfrm>
          <a:prstGeom prst="rect">
            <a:avLst/>
          </a:prstGeom>
        </p:spPr>
        <p:txBody>
          <a:bodyPr rtlCol="1">
            <a:normAutofit/>
          </a:bodyPr>
          <a:lstStyle>
            <a:lvl1pPr algn="r" defTabSz="280642" rtl="1">
              <a:defRPr sz="3104"/>
            </a:lvl1pPr>
          </a:lstStyle>
          <a:p>
            <a:pPr rtl="1"/>
            <a:r>
              <a:rPr lang="ar" sz="3200" b="1" dirty="0">
                <a:latin typeface="Sakkal Majalla" panose="02000000000000000000" pitchFamily="2" charset="-78"/>
                <a:cs typeface="Sakkal Majalla" panose="02000000000000000000" pitchFamily="2" charset="-78"/>
              </a:rPr>
              <a:t>معرفة الموضوع لوضع الافتراضية</a:t>
            </a:r>
          </a:p>
        </p:txBody>
      </p:sp>
      <p:sp>
        <p:nvSpPr>
          <p:cNvPr id="666" name="Text Placeholder 6"/>
          <p:cNvSpPr txBox="1">
            <a:spLocks noGrp="1"/>
          </p:cNvSpPr>
          <p:nvPr>
            <p:ph type="body" sz="half" idx="1"/>
          </p:nvPr>
        </p:nvSpPr>
        <p:spPr>
          <a:xfrm>
            <a:off x="4273550" y="2059051"/>
            <a:ext cx="7529514" cy="2739898"/>
          </a:xfrm>
          <a:prstGeom prst="rect">
            <a:avLst/>
          </a:prstGeom>
        </p:spPr>
        <p:txBody>
          <a:bodyPr rtlCol="1"/>
          <a:lstStyle/>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أنواع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السريرية</a:t>
            </a:r>
            <a:r>
              <a:rPr dirty="0">
                <a:latin typeface="Sakkal Majalla" panose="02000000000000000000" pitchFamily="2" charset="-78"/>
                <a:cs typeface="Sakkal Majalla" panose="02000000000000000000" pitchFamily="2" charset="-78"/>
              </a:rPr>
              <a:t>؟</a:t>
            </a:r>
          </a:p>
          <a:p>
            <a:pPr marL="342900" indent="-3429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المستودعات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المعتادة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a:t>
            </a:r>
          </a:p>
          <a:p>
            <a:pPr marL="342900" indent="-3429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ينتقل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a:t>
            </a:r>
          </a:p>
          <a:p>
            <a:pPr marL="342900" indent="-3429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المعروفة</a:t>
            </a:r>
            <a:r>
              <a:rPr dirty="0">
                <a:latin typeface="Sakkal Majalla" panose="02000000000000000000" pitchFamily="2" charset="-78"/>
                <a:cs typeface="Sakkal Majalla" panose="02000000000000000000" pitchFamily="2" charset="-78"/>
              </a:rPr>
              <a:t>؟</a:t>
            </a:r>
          </a:p>
        </p:txBody>
      </p:sp>
      <p:sp>
        <p:nvSpPr>
          <p:cNvPr id="667" name="Rounded Rectangle 7"/>
          <p:cNvSpPr/>
          <p:nvPr/>
        </p:nvSpPr>
        <p:spPr>
          <a:xfrm flipV="1">
            <a:off x="397816" y="1854935"/>
            <a:ext cx="2374646" cy="106399"/>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 name="Text Placeholder 6"/>
          <p:cNvSpPr txBox="1">
            <a:spLocks noGrp="1"/>
          </p:cNvSpPr>
          <p:nvPr>
            <p:ph type="body" idx="1"/>
          </p:nvPr>
        </p:nvSpPr>
        <p:spPr>
          <a:xfrm>
            <a:off x="2445833" y="1184196"/>
            <a:ext cx="8222168" cy="4654072"/>
          </a:xfrm>
          <a:prstGeom prst="rect">
            <a:avLst/>
          </a:prstGeom>
        </p:spPr>
        <p:txBody>
          <a:bodyPr rtlCol="1"/>
          <a:lstStyle/>
          <a:p>
            <a:pPr defTabSz="286428" rtl="1">
              <a:lnSpc>
                <a:spcPct val="81000"/>
              </a:lnSpc>
              <a:spcBef>
                <a:spcPts val="200"/>
              </a:spcBef>
              <a:defRPr sz="2376">
                <a:solidFill>
                  <a:schemeClr val="accent2"/>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الزمان (المنحنى الوبائي)</a:t>
            </a:r>
          </a:p>
          <a:p>
            <a:pPr defTabSz="286428" rtl="1">
              <a:lnSpc>
                <a:spcPct val="81000"/>
              </a:lnSpc>
              <a:spcBef>
                <a:spcPts val="200"/>
              </a:spcBef>
              <a:defRPr sz="2376"/>
            </a:pPr>
            <a:endParaRPr dirty="0">
              <a:latin typeface="Sakkal Majalla" panose="02000000000000000000" pitchFamily="2" charset="-78"/>
              <a:cs typeface="Sakkal Majalla" panose="02000000000000000000" pitchFamily="2" charset="-78"/>
            </a:endParaRPr>
          </a:p>
          <a:p>
            <a:pPr marL="394674"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أ</a:t>
            </a:r>
            <a:r>
              <a:rPr lang="ar-EG" dirty="0">
                <a:latin typeface="Sakkal Majalla" panose="02000000000000000000" pitchFamily="2" charset="-78"/>
                <a:cs typeface="Sakkal Majalla" panose="02000000000000000000" pitchFamily="2" charset="-78"/>
              </a:rPr>
              <a:t>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انتقالها</a:t>
            </a:r>
            <a:r>
              <a:rPr dirty="0">
                <a:latin typeface="Sakkal Majalla" panose="02000000000000000000" pitchFamily="2" charset="-78"/>
                <a:cs typeface="Sakkal Majalla" panose="02000000000000000000" pitchFamily="2" charset="-78"/>
              </a:rPr>
              <a:t>؟</a:t>
            </a:r>
          </a:p>
          <a:p>
            <a:pPr marL="394674"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الذروة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للتعرُّض</a:t>
            </a:r>
            <a:r>
              <a:rPr dirty="0">
                <a:latin typeface="Sakkal Majalla" panose="02000000000000000000" pitchFamily="2" charset="-78"/>
                <a:cs typeface="Sakkal Majalla" panose="02000000000000000000" pitchFamily="2" charset="-78"/>
              </a:rPr>
              <a:t>؟</a:t>
            </a:r>
          </a:p>
          <a:p>
            <a:pPr marL="214822" lvl="1" indent="-71607" defTabSz="286428" rtl="1">
              <a:lnSpc>
                <a:spcPct val="81000"/>
              </a:lnSpc>
              <a:spcBef>
                <a:spcPts val="0"/>
              </a:spcBef>
              <a:buClr>
                <a:schemeClr val="accent3"/>
              </a:buClr>
              <a:buFont typeface="Arial"/>
              <a:defRPr sz="2376"/>
            </a:pPr>
            <a:endParaRPr dirty="0">
              <a:latin typeface="Sakkal Majalla" panose="02000000000000000000" pitchFamily="2" charset="-78"/>
              <a:cs typeface="Sakkal Majalla" panose="02000000000000000000" pitchFamily="2" charset="-78"/>
            </a:endParaRPr>
          </a:p>
          <a:p>
            <a:pPr defTabSz="286428" rtl="1">
              <a:lnSpc>
                <a:spcPct val="81000"/>
              </a:lnSpc>
              <a:spcBef>
                <a:spcPts val="200"/>
              </a:spcBef>
              <a:defRPr sz="2376">
                <a:solidFill>
                  <a:schemeClr val="accent2"/>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المكان</a:t>
            </a:r>
          </a:p>
          <a:p>
            <a:pPr defTabSz="286428" rtl="1">
              <a:lnSpc>
                <a:spcPct val="81000"/>
              </a:lnSpc>
              <a:spcBef>
                <a:spcPts val="200"/>
              </a:spcBef>
              <a:defRPr sz="2376"/>
            </a:pPr>
            <a:endParaRPr dirty="0">
              <a:latin typeface="Sakkal Majalla" panose="02000000000000000000" pitchFamily="2" charset="-78"/>
              <a:cs typeface="Sakkal Majalla" panose="02000000000000000000" pitchFamily="2" charset="-78"/>
            </a:endParaRPr>
          </a:p>
          <a:p>
            <a:pPr marL="394674"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هجمات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مرتفع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المكان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المستشفى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14822" lvl="1" indent="-71607" defTabSz="286428" rtl="1">
              <a:lnSpc>
                <a:spcPct val="81000"/>
              </a:lnSpc>
              <a:spcBef>
                <a:spcPts val="0"/>
              </a:spcBef>
              <a:buClr>
                <a:schemeClr val="accent3"/>
              </a:buClr>
              <a:buFont typeface="Arial"/>
              <a:defRPr sz="2376"/>
            </a:pPr>
            <a:endParaRPr dirty="0">
              <a:latin typeface="Sakkal Majalla" panose="02000000000000000000" pitchFamily="2" charset="-78"/>
              <a:cs typeface="Sakkal Majalla" panose="02000000000000000000" pitchFamily="2" charset="-78"/>
            </a:endParaRPr>
          </a:p>
          <a:p>
            <a:pPr defTabSz="286428" rtl="1">
              <a:lnSpc>
                <a:spcPct val="81000"/>
              </a:lnSpc>
              <a:spcBef>
                <a:spcPts val="200"/>
              </a:spcBef>
              <a:defRPr sz="2376">
                <a:solidFill>
                  <a:schemeClr val="accent2"/>
                </a:solidFill>
              </a:defRPr>
            </a:pPr>
            <a:r>
              <a:rPr lang="ar" sz="2800" b="1" dirty="0">
                <a:latin typeface="Sakkal Majalla" panose="02000000000000000000" pitchFamily="2" charset="-78"/>
                <a:cs typeface="Sakkal Majalla" panose="02000000000000000000" pitchFamily="2" charset="-78"/>
              </a:rPr>
              <a:t>الأشخاص</a:t>
            </a:r>
          </a:p>
          <a:p>
            <a:pPr defTabSz="286428" rtl="1">
              <a:lnSpc>
                <a:spcPct val="81000"/>
              </a:lnSpc>
              <a:spcBef>
                <a:spcPts val="200"/>
              </a:spcBef>
              <a:defRPr sz="2376"/>
            </a:pPr>
            <a:endParaRPr dirty="0">
              <a:latin typeface="Sakkal Majalla" panose="02000000000000000000" pitchFamily="2" charset="-78"/>
              <a:cs typeface="Sakkal Majalla" panose="02000000000000000000" pitchFamily="2" charset="-78"/>
            </a:endParaRPr>
          </a:p>
          <a:p>
            <a:pPr marL="394674"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فئة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فئات</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غيرها</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لديها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المعدلات</a:t>
            </a:r>
            <a:r>
              <a:rPr dirty="0">
                <a:latin typeface="Sakkal Majalla" panose="02000000000000000000" pitchFamily="2" charset="-78"/>
                <a:cs typeface="Sakkal Majalla" panose="02000000000000000000" pitchFamily="2" charset="-78"/>
              </a:rPr>
              <a:t>؟ </a:t>
            </a:r>
          </a:p>
        </p:txBody>
      </p:sp>
      <p:sp>
        <p:nvSpPr>
          <p:cNvPr id="674" name="Title 4"/>
          <p:cNvSpPr txBox="1">
            <a:spLocks noGrp="1"/>
          </p:cNvSpPr>
          <p:nvPr>
            <p:ph type="title" idx="4294967295"/>
          </p:nvPr>
        </p:nvSpPr>
        <p:spPr>
          <a:xfrm>
            <a:off x="226510" y="0"/>
            <a:ext cx="6884409" cy="826851"/>
          </a:xfrm>
          <a:prstGeom prst="rect">
            <a:avLst/>
          </a:prstGeom>
        </p:spPr>
        <p:txBody>
          <a:bodyPr rtlCol="1"/>
          <a:lstStyle>
            <a:lvl1pPr algn="r" defTabSz="269069" rtl="1">
              <a:defRPr sz="2976"/>
            </a:lvl1pPr>
          </a:lstStyle>
          <a:p>
            <a:pPr rtl="1"/>
            <a:r>
              <a:rPr lang="ar" b="1" dirty="0">
                <a:latin typeface="Sakkal Majalla" panose="02000000000000000000" pitchFamily="2" charset="-78"/>
                <a:cs typeface="Sakkal Majalla" panose="02000000000000000000" pitchFamily="2" charset="-78"/>
              </a:rPr>
              <a:t>الخصائص الوبائية الوصفية لوضع الفرضية</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 name="Text Placeholder 5"/>
          <p:cNvSpPr txBox="1">
            <a:spLocks noGrp="1"/>
          </p:cNvSpPr>
          <p:nvPr>
            <p:ph type="body" idx="1"/>
          </p:nvPr>
        </p:nvSpPr>
        <p:spPr>
          <a:xfrm>
            <a:off x="2184513" y="1047127"/>
            <a:ext cx="8385049" cy="5258804"/>
          </a:xfrm>
          <a:prstGeom prst="rect">
            <a:avLst/>
          </a:prstGeom>
        </p:spPr>
        <p:txBody>
          <a:bodyPr rtlCol="1"/>
          <a:lstStyle/>
          <a:p>
            <a:pPr defTabSz="286428" rtl="1">
              <a:lnSpc>
                <a:spcPct val="81000"/>
              </a:lnSpc>
              <a:spcBef>
                <a:spcPts val="0"/>
              </a:spcBef>
              <a:defRPr sz="2376">
                <a:solidFill>
                  <a:schemeClr val="accent3"/>
                </a:solidFill>
                <a:latin typeface="Source Sans Pro Bold"/>
                <a:ea typeface="Source Sans Pro Bold"/>
                <a:cs typeface="Source Sans Pro Bold"/>
                <a:sym typeface="Source Sans Pro Bold"/>
              </a:defRPr>
            </a:pPr>
            <a:r>
              <a:rPr lang="ar" sz="2800" b="1" dirty="0">
                <a:solidFill>
                  <a:srgbClr val="C00000"/>
                </a:solidFill>
                <a:latin typeface="Sakkal Majalla" panose="02000000000000000000" pitchFamily="2" charset="-78"/>
                <a:cs typeface="Sakkal Majalla" panose="02000000000000000000" pitchFamily="2" charset="-78"/>
              </a:rPr>
              <a:t>حسب الزمان</a:t>
            </a:r>
          </a:p>
          <a:p>
            <a:pPr defTabSz="286428" rtl="1">
              <a:lnSpc>
                <a:spcPct val="81000"/>
              </a:lnSpc>
              <a:spcBef>
                <a:spcPts val="0"/>
              </a:spcBef>
              <a:defRPr sz="2376"/>
            </a:pPr>
            <a:endParaRPr dirty="0">
              <a:latin typeface="Sakkal Majalla" panose="02000000000000000000" pitchFamily="2" charset="-78"/>
              <a:cs typeface="Sakkal Majalla" panose="02000000000000000000" pitchFamily="2" charset="-78"/>
            </a:endParaRPr>
          </a:p>
          <a:p>
            <a:pPr marL="394674"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التاريخ</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الحالات </a:t>
            </a:r>
            <a:r>
              <a:rPr dirty="0" err="1">
                <a:latin typeface="Sakkal Majalla" panose="02000000000000000000" pitchFamily="2" charset="-78"/>
                <a:cs typeface="Sakkal Majalla" panose="02000000000000000000" pitchFamily="2" charset="-78"/>
              </a:rPr>
              <a:t>مبكرًا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متأخرًا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المشترك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a:t>
            </a:r>
          </a:p>
          <a:p>
            <a:pPr marL="214822" lvl="1" indent="-71607" defTabSz="286428" rtl="1">
              <a:lnSpc>
                <a:spcPct val="81000"/>
              </a:lnSpc>
              <a:spcBef>
                <a:spcPts val="0"/>
              </a:spcBef>
              <a:buClr>
                <a:schemeClr val="accent3"/>
              </a:buClr>
              <a:buFont typeface="Arial"/>
              <a:defRPr sz="2376"/>
            </a:pPr>
            <a:endParaRPr dirty="0">
              <a:latin typeface="Sakkal Majalla" panose="02000000000000000000" pitchFamily="2" charset="-78"/>
              <a:cs typeface="Sakkal Majalla" panose="02000000000000000000" pitchFamily="2" charset="-78"/>
            </a:endParaRPr>
          </a:p>
          <a:p>
            <a:pPr defTabSz="286428" rtl="1">
              <a:lnSpc>
                <a:spcPct val="81000"/>
              </a:lnSpc>
              <a:spcBef>
                <a:spcPts val="0"/>
              </a:spcBef>
              <a:defRPr sz="2376">
                <a:solidFill>
                  <a:schemeClr val="accent3"/>
                </a:solidFill>
                <a:latin typeface="Source Sans Pro Bold"/>
                <a:ea typeface="Source Sans Pro Bold"/>
                <a:cs typeface="Source Sans Pro Bold"/>
                <a:sym typeface="Source Sans Pro Bold"/>
              </a:defRPr>
            </a:pPr>
            <a:r>
              <a:rPr lang="ar" sz="2800" b="1" dirty="0">
                <a:solidFill>
                  <a:srgbClr val="C00000"/>
                </a:solidFill>
                <a:latin typeface="Sakkal Majalla" panose="02000000000000000000" pitchFamily="2" charset="-78"/>
                <a:cs typeface="Sakkal Majalla" panose="02000000000000000000" pitchFamily="2" charset="-78"/>
              </a:rPr>
              <a:t>حسب المكان</a:t>
            </a:r>
          </a:p>
          <a:p>
            <a:pPr defTabSz="286428" rtl="1">
              <a:lnSpc>
                <a:spcPct val="81000"/>
              </a:lnSpc>
              <a:spcBef>
                <a:spcPts val="0"/>
              </a:spcBef>
              <a:defRPr sz="2376"/>
            </a:pPr>
            <a:endParaRPr dirty="0">
              <a:latin typeface="Sakkal Majalla" panose="02000000000000000000" pitchFamily="2" charset="-78"/>
              <a:cs typeface="Sakkal Majalla" panose="02000000000000000000" pitchFamily="2" charset="-78"/>
            </a:endParaRPr>
          </a:p>
          <a:p>
            <a:pPr marL="394674"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زائر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يضيق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نطاق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الاحتمالات</a:t>
            </a:r>
            <a:r>
              <a:rPr dirty="0">
                <a:latin typeface="Sakkal Majalla" panose="02000000000000000000" pitchFamily="2" charset="-78"/>
                <a:cs typeface="Sakkal Majalla" panose="02000000000000000000" pitchFamily="2" charset="-78"/>
              </a:rPr>
              <a:t>.</a:t>
            </a:r>
          </a:p>
          <a:p>
            <a:pPr marL="214822" lvl="1" indent="-71607" defTabSz="286428" rtl="1">
              <a:lnSpc>
                <a:spcPct val="81000"/>
              </a:lnSpc>
              <a:spcBef>
                <a:spcPts val="0"/>
              </a:spcBef>
              <a:buClr>
                <a:schemeClr val="accent3"/>
              </a:buClr>
              <a:buFont typeface="Arial"/>
              <a:defRPr sz="2376"/>
            </a:pPr>
            <a:endParaRPr dirty="0">
              <a:latin typeface="Sakkal Majalla" panose="02000000000000000000" pitchFamily="2" charset="-78"/>
              <a:cs typeface="Sakkal Majalla" panose="02000000000000000000" pitchFamily="2" charset="-78"/>
            </a:endParaRPr>
          </a:p>
          <a:p>
            <a:pPr defTabSz="286428" rtl="1">
              <a:lnSpc>
                <a:spcPct val="81000"/>
              </a:lnSpc>
              <a:spcBef>
                <a:spcPts val="0"/>
              </a:spcBef>
              <a:defRPr sz="2376">
                <a:solidFill>
                  <a:schemeClr val="accent3"/>
                </a:solidFill>
                <a:latin typeface="Source Sans Pro Bold"/>
                <a:ea typeface="Source Sans Pro Bold"/>
                <a:cs typeface="Source Sans Pro Bold"/>
                <a:sym typeface="Source Sans Pro Bold"/>
              </a:defRPr>
            </a:pPr>
            <a:r>
              <a:rPr lang="ar" sz="2800" b="1" dirty="0">
                <a:solidFill>
                  <a:srgbClr val="C00000"/>
                </a:solidFill>
                <a:latin typeface="Sakkal Majalla" panose="02000000000000000000" pitchFamily="2" charset="-78"/>
                <a:cs typeface="Sakkal Majalla" panose="02000000000000000000" pitchFamily="2" charset="-78"/>
              </a:rPr>
              <a:t>حسب الأشخاص</a:t>
            </a:r>
          </a:p>
          <a:p>
            <a:pPr defTabSz="286428" rtl="1">
              <a:lnSpc>
                <a:spcPct val="81000"/>
              </a:lnSpc>
              <a:spcBef>
                <a:spcPts val="0"/>
              </a:spcBef>
              <a:defRPr sz="2376"/>
            </a:pPr>
            <a:endParaRPr dirty="0">
              <a:latin typeface="Sakkal Majalla" panose="02000000000000000000" pitchFamily="2" charset="-78"/>
              <a:cs typeface="Sakkal Majalla" panose="02000000000000000000" pitchFamily="2" charset="-78"/>
            </a:endParaRPr>
          </a:p>
          <a:p>
            <a:pPr marL="394674" lvl="1" indent="-251459" defTabSz="286428" rtl="1">
              <a:lnSpc>
                <a:spcPct val="81000"/>
              </a:lnSpc>
              <a:spcBef>
                <a:spcPts val="0"/>
              </a:spcBef>
              <a:buClr>
                <a:srgbClr val="C00000"/>
              </a:buClr>
              <a:buFont typeface="Arial"/>
              <a:defRPr sz="2376"/>
            </a:pPr>
            <a:r>
              <a:rPr dirty="0" err="1">
                <a:latin typeface="Sakkal Majalla" panose="02000000000000000000" pitchFamily="2" charset="-78"/>
                <a:cs typeface="Sakkal Majalla" panose="02000000000000000000" pitchFamily="2" charset="-78"/>
              </a:rPr>
              <a:t>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المشترك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المريض</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a:t>
            </a:r>
          </a:p>
        </p:txBody>
      </p:sp>
      <p:sp>
        <p:nvSpPr>
          <p:cNvPr id="2" name="Title 3">
            <a:extLst>
              <a:ext uri="{FF2B5EF4-FFF2-40B4-BE49-F238E27FC236}">
                <a16:creationId xmlns:a16="http://schemas.microsoft.com/office/drawing/2014/main" id="{ABF72241-EE5E-D375-A1F1-9AA8F123C221}"/>
              </a:ext>
            </a:extLst>
          </p:cNvPr>
          <p:cNvSpPr txBox="1">
            <a:spLocks/>
          </p:cNvSpPr>
          <p:nvPr/>
        </p:nvSpPr>
        <p:spPr>
          <a:xfrm>
            <a:off x="151306" y="0"/>
            <a:ext cx="793625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انظر في القيم الناشزة عند وضع الفرضية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Rectangle 3"/>
          <p:cNvSpPr txBox="1"/>
          <p:nvPr/>
        </p:nvSpPr>
        <p:spPr>
          <a:xfrm>
            <a:off x="4481085" y="1756384"/>
            <a:ext cx="7108146" cy="33452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685800" indent="-685800" rtl="1">
              <a:spcBef>
                <a:spcPts val="1200"/>
              </a:spcBef>
              <a:buSzPct val="100000"/>
              <a:buAutoNum type="arabicPeriod" startAt="7"/>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endParaRPr sz="3200" dirty="0">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التوفيق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والبيئية</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دراسات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الضرورة</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p:txBody>
      </p:sp>
      <p:sp>
        <p:nvSpPr>
          <p:cNvPr id="682" name="Title 4"/>
          <p:cNvSpPr txBox="1">
            <a:spLocks noGrp="1"/>
          </p:cNvSpPr>
          <p:nvPr>
            <p:ph type="title"/>
          </p:nvPr>
        </p:nvSpPr>
        <p:spPr>
          <a:xfrm>
            <a:off x="320703" y="-115410"/>
            <a:ext cx="3181254" cy="171102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الخطوة 8: تقييم الفرضيات من الناحية الوبائية</a:t>
            </a:r>
          </a:p>
        </p:txBody>
      </p:sp>
      <p:sp>
        <p:nvSpPr>
          <p:cNvPr id="683" name="Rounded Rectangle 9"/>
          <p:cNvSpPr/>
          <p:nvPr/>
        </p:nvSpPr>
        <p:spPr>
          <a:xfrm flipV="1">
            <a:off x="330493" y="1595613"/>
            <a:ext cx="2938224" cy="128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Text Placeholder 5"/>
          <p:cNvSpPr txBox="1">
            <a:spLocks noGrp="1"/>
          </p:cNvSpPr>
          <p:nvPr>
            <p:ph type="body" idx="1"/>
          </p:nvPr>
        </p:nvSpPr>
        <p:spPr>
          <a:xfrm>
            <a:off x="4273550" y="1427085"/>
            <a:ext cx="7529514" cy="4003830"/>
          </a:xfrm>
          <a:prstGeom prst="rect">
            <a:avLst/>
          </a:prstGeom>
        </p:spPr>
        <p:txBody>
          <a:bodyPr rtlCol="1">
            <a:normAutofit lnSpcReduction="10000"/>
          </a:bodyPr>
          <a:lstStyle/>
          <a:p>
            <a:pPr rtl="1">
              <a:defRPr sz="2800"/>
            </a:pPr>
            <a:r>
              <a:rPr lang="ar" b="1">
                <a:solidFill>
                  <a:srgbClr val="C00000"/>
                </a:solidFill>
                <a:latin typeface="Sakkal Majalla" panose="02000000000000000000" pitchFamily="2" charset="-78"/>
                <a:cs typeface="Sakkal Majalla" panose="02000000000000000000" pitchFamily="2" charset="-78"/>
              </a:rPr>
              <a:t>مقارنة الفرضية مع البيِّنات المُجمعة</a:t>
            </a:r>
          </a:p>
          <a:p>
            <a:pPr marL="711200" lvl="1" indent="-254000" rtl="1">
              <a:spcBef>
                <a:spcPts val="600"/>
              </a:spcBef>
              <a:buClr>
                <a:srgbClr val="C00000"/>
              </a:buClr>
              <a:buSzPct val="125000"/>
              <a:buFont typeface="Arial"/>
              <a:defRPr sz="2800"/>
            </a:pPr>
            <a:r>
              <a:rPr>
                <a:latin typeface="Sakkal Majalla" panose="02000000000000000000" pitchFamily="2" charset="-78"/>
                <a:cs typeface="Sakkal Majalla" panose="02000000000000000000" pitchFamily="2" charset="-78"/>
              </a:rPr>
              <a:t>البيِّنات المختبرية</a:t>
            </a:r>
          </a:p>
          <a:p>
            <a:pPr marL="711200" lvl="1" indent="-254000" rtl="1">
              <a:spcBef>
                <a:spcPts val="600"/>
              </a:spcBef>
              <a:buClr>
                <a:srgbClr val="C00000"/>
              </a:buClr>
              <a:buSzPct val="125000"/>
              <a:buFont typeface="Arial"/>
              <a:defRPr sz="2800"/>
            </a:pPr>
            <a:r>
              <a:rPr>
                <a:latin typeface="Sakkal Majalla" panose="02000000000000000000" pitchFamily="2" charset="-78"/>
                <a:cs typeface="Sakkal Majalla" panose="02000000000000000000" pitchFamily="2" charset="-78"/>
              </a:rPr>
              <a:t>البيِّنات السريرية</a:t>
            </a:r>
          </a:p>
          <a:p>
            <a:pPr marL="711200" lvl="1" indent="-254000" rtl="1">
              <a:spcBef>
                <a:spcPts val="600"/>
              </a:spcBef>
              <a:buClr>
                <a:srgbClr val="C00000"/>
              </a:buClr>
              <a:buSzPct val="125000"/>
              <a:buFont typeface="Arial"/>
              <a:defRPr sz="2800"/>
            </a:pPr>
            <a:r>
              <a:rPr>
                <a:latin typeface="Sakkal Majalla" panose="02000000000000000000" pitchFamily="2" charset="-78"/>
                <a:cs typeface="Sakkal Majalla" panose="02000000000000000000" pitchFamily="2" charset="-78"/>
              </a:rPr>
              <a:t>البيِّنات البيئية</a:t>
            </a:r>
          </a:p>
          <a:p>
            <a:pPr marL="711200" lvl="1" indent="-254000" rtl="1">
              <a:spcBef>
                <a:spcPts val="600"/>
              </a:spcBef>
              <a:buClr>
                <a:srgbClr val="C00000"/>
              </a:buClr>
              <a:buSzPct val="125000"/>
              <a:buFont typeface="Arial"/>
              <a:defRPr sz="2800"/>
            </a:pPr>
            <a:r>
              <a:rPr>
                <a:latin typeface="Sakkal Majalla" panose="02000000000000000000" pitchFamily="2" charset="-78"/>
                <a:cs typeface="Sakkal Majalla" panose="02000000000000000000" pitchFamily="2" charset="-78"/>
              </a:rPr>
              <a:t>البيِّنات الوبائية</a:t>
            </a:r>
          </a:p>
          <a:p>
            <a:pPr marL="860425" lvl="1" indent="-403225" rtl="1">
              <a:spcBef>
                <a:spcPts val="600"/>
              </a:spcBef>
              <a:buClr>
                <a:schemeClr val="accent3"/>
              </a:buClr>
              <a:buSzPct val="125000"/>
              <a:buFont typeface="Arial"/>
              <a:defRPr sz="2800"/>
            </a:pPr>
            <a:endParaRPr dirty="0">
              <a:latin typeface="Sakkal Majalla" panose="02000000000000000000" pitchFamily="2" charset="-78"/>
              <a:cs typeface="Sakkal Majalla" panose="02000000000000000000" pitchFamily="2" charset="-78"/>
            </a:endParaRPr>
          </a:p>
          <a:p>
            <a:pPr rtl="1">
              <a:defRPr sz="2800"/>
            </a:pPr>
            <a:r>
              <a:rPr lang="ar" b="1">
                <a:solidFill>
                  <a:srgbClr val="C00000"/>
                </a:solidFill>
                <a:latin typeface="Sakkal Majalla" panose="02000000000000000000" pitchFamily="2" charset="-78"/>
                <a:cs typeface="Sakkal Majalla" panose="02000000000000000000" pitchFamily="2" charset="-78"/>
              </a:rPr>
              <a:t>إجراء دراسة تحليلية</a:t>
            </a:r>
          </a:p>
          <a:p>
            <a:pPr marL="723900" lvl="1" indent="-266700" rtl="1">
              <a:spcBef>
                <a:spcPts val="600"/>
              </a:spcBef>
              <a:buClr>
                <a:srgbClr val="C00000"/>
              </a:buClr>
              <a:buSzPct val="127000"/>
              <a:defRPr sz="2800"/>
            </a:pPr>
            <a:r>
              <a:rPr>
                <a:latin typeface="Sakkal Majalla" panose="02000000000000000000" pitchFamily="2" charset="-78"/>
                <a:cs typeface="Sakkal Majalla" panose="02000000000000000000" pitchFamily="2" charset="-78"/>
              </a:rPr>
              <a:t>دراسة أترابية</a:t>
            </a:r>
          </a:p>
          <a:p>
            <a:pPr marL="723900" lvl="1" indent="-266700" rtl="1">
              <a:spcBef>
                <a:spcPts val="600"/>
              </a:spcBef>
              <a:buClr>
                <a:srgbClr val="C00000"/>
              </a:buClr>
              <a:buSzPct val="127000"/>
              <a:defRPr sz="2800"/>
            </a:pPr>
            <a:r>
              <a:rPr>
                <a:latin typeface="Sakkal Majalla" panose="02000000000000000000" pitchFamily="2" charset="-78"/>
                <a:cs typeface="Sakkal Majalla" panose="02000000000000000000" pitchFamily="2" charset="-78"/>
              </a:rPr>
              <a:t>دراسة الحالات والشواهد</a:t>
            </a:r>
          </a:p>
        </p:txBody>
      </p:sp>
      <p:sp>
        <p:nvSpPr>
          <p:cNvPr id="2" name="Title 4">
            <a:extLst>
              <a:ext uri="{FF2B5EF4-FFF2-40B4-BE49-F238E27FC236}">
                <a16:creationId xmlns:a16="http://schemas.microsoft.com/office/drawing/2014/main" id="{3583C6A7-42F5-70B2-B646-755E011F7DEC}"/>
              </a:ext>
            </a:extLst>
          </p:cNvPr>
          <p:cNvSpPr txBox="1">
            <a:spLocks/>
          </p:cNvSpPr>
          <p:nvPr/>
        </p:nvSpPr>
        <p:spPr>
          <a:xfrm>
            <a:off x="2045" y="-71388"/>
            <a:ext cx="3300474" cy="18530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تقييم الفرضيات:</a:t>
            </a:r>
            <a:br>
              <a:rPr lang="en-US"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المقارنة مع البيِّنات</a:t>
            </a:r>
          </a:p>
        </p:txBody>
      </p:sp>
      <p:sp>
        <p:nvSpPr>
          <p:cNvPr id="3" name="Rounded Rectangle 9">
            <a:extLst>
              <a:ext uri="{FF2B5EF4-FFF2-40B4-BE49-F238E27FC236}">
                <a16:creationId xmlns:a16="http://schemas.microsoft.com/office/drawing/2014/main" id="{EC6A0726-B8F7-C2C4-F267-44B874F7284D}"/>
              </a:ext>
            </a:extLst>
          </p:cNvPr>
          <p:cNvSpPr/>
          <p:nvPr/>
        </p:nvSpPr>
        <p:spPr>
          <a:xfrm flipV="1">
            <a:off x="330493" y="1711023"/>
            <a:ext cx="2938224" cy="128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Content Placeholder 2"/>
          <p:cNvSpPr txBox="1">
            <a:spLocks noGrp="1"/>
          </p:cNvSpPr>
          <p:nvPr>
            <p:ph type="body" idx="1"/>
          </p:nvPr>
        </p:nvSpPr>
        <p:spPr>
          <a:xfrm>
            <a:off x="4234572" y="1364734"/>
            <a:ext cx="7529514" cy="4128533"/>
          </a:xfrm>
          <a:prstGeom prst="rect">
            <a:avLst/>
          </a:prstGeom>
        </p:spPr>
        <p:txBody>
          <a:bodyPr rtlCol="1"/>
          <a:lstStyle/>
          <a:p>
            <a:pPr rtl="1">
              <a:defRPr sz="2800"/>
            </a:pPr>
            <a:r>
              <a:rPr lang="ar" b="1" dirty="0">
                <a:solidFill>
                  <a:srgbClr val="C00000"/>
                </a:solidFill>
                <a:latin typeface="Sakkal Majalla" panose="02000000000000000000" pitchFamily="2" charset="-78"/>
                <a:cs typeface="Sakkal Majalla" panose="02000000000000000000" pitchFamily="2" charset="-78"/>
              </a:rPr>
              <a:t>دراسة أترابية (دراسة أترابية استرجاعية)</a:t>
            </a:r>
          </a:p>
          <a:p>
            <a:pPr rtl="1">
              <a:defRPr sz="2800"/>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المدرسة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جنازة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أولئك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يتعرضوا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العوامل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الهجمات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i="1" dirty="0" err="1">
                <a:latin typeface="Sakkal Majalla" panose="02000000000000000000" pitchFamily="2" charset="-78"/>
                <a:cs typeface="Sakkal Majalla" panose="02000000000000000000" pitchFamily="2" charset="-78"/>
              </a:rPr>
              <a:t>الخطر</a:t>
            </a:r>
            <a:r>
              <a:rPr i="1" dirty="0">
                <a:latin typeface="Sakkal Majalla" panose="02000000000000000000" pitchFamily="2" charset="-78"/>
                <a:cs typeface="Sakkal Majalla" panose="02000000000000000000" pitchFamily="2" charset="-78"/>
              </a:rPr>
              <a:t> </a:t>
            </a:r>
            <a:r>
              <a:rPr i="1" dirty="0" err="1">
                <a:latin typeface="Sakkal Majalla" panose="02000000000000000000" pitchFamily="2" charset="-78"/>
                <a:cs typeface="Sakkal Majalla" panose="02000000000000000000" pitchFamily="2" charset="-78"/>
              </a:rPr>
              <a:t>النسبي</a:t>
            </a:r>
            <a:r>
              <a:rPr i="1" dirty="0">
                <a:latin typeface="Sakkal Majalla" panose="02000000000000000000" pitchFamily="2" charset="-78"/>
                <a:cs typeface="Sakkal Majalla" panose="02000000000000000000" pitchFamily="2" charset="-78"/>
              </a:rPr>
              <a:t>، </a:t>
            </a:r>
            <a:r>
              <a:rPr i="1" dirty="0" err="1">
                <a:latin typeface="Sakkal Majalla" panose="02000000000000000000" pitchFamily="2" charset="-78"/>
                <a:cs typeface="Sakkal Majalla" panose="02000000000000000000" pitchFamily="2" charset="-78"/>
              </a:rPr>
              <a:t>نسبة</a:t>
            </a:r>
            <a:r>
              <a:rPr i="1" dirty="0">
                <a:latin typeface="Sakkal Majalla" panose="02000000000000000000" pitchFamily="2" charset="-78"/>
                <a:cs typeface="Sakkal Majalla" panose="02000000000000000000" pitchFamily="2" charset="-78"/>
              </a:rPr>
              <a:t> </a:t>
            </a:r>
            <a:r>
              <a:rPr i="1" dirty="0" err="1">
                <a:latin typeface="Sakkal Majalla" panose="02000000000000000000" pitchFamily="2" charset="-78"/>
                <a:cs typeface="Sakkal Majalla" panose="02000000000000000000" pitchFamily="2" charset="-78"/>
              </a:rPr>
              <a:t>الخطر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4">
            <a:extLst>
              <a:ext uri="{FF2B5EF4-FFF2-40B4-BE49-F238E27FC236}">
                <a16:creationId xmlns:a16="http://schemas.microsoft.com/office/drawing/2014/main" id="{1DD068A7-4498-810A-2398-37CEC18AD223}"/>
              </a:ext>
            </a:extLst>
          </p:cNvPr>
          <p:cNvSpPr txBox="1">
            <a:spLocks/>
          </p:cNvSpPr>
          <p:nvPr/>
        </p:nvSpPr>
        <p:spPr>
          <a:xfrm>
            <a:off x="100336" y="118241"/>
            <a:ext cx="3155671" cy="1584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دراسة أترابية لاستقصاء الفاشيات</a:t>
            </a:r>
          </a:p>
        </p:txBody>
      </p:sp>
      <p:sp>
        <p:nvSpPr>
          <p:cNvPr id="6" name="Rounded Rectangle 3">
            <a:extLst>
              <a:ext uri="{FF2B5EF4-FFF2-40B4-BE49-F238E27FC236}">
                <a16:creationId xmlns:a16="http://schemas.microsoft.com/office/drawing/2014/main" id="{EF0EB379-086F-1A6D-C4C0-58DB4CF5E0C5}"/>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8" name="Group 54"/>
          <p:cNvGraphicFramePr/>
          <p:nvPr>
            <p:extLst>
              <p:ext uri="{D42A27DB-BD31-4B8C-83A1-F6EECF244321}">
                <p14:modId xmlns:p14="http://schemas.microsoft.com/office/powerpoint/2010/main" val="3076372527"/>
              </p:ext>
            </p:extLst>
          </p:nvPr>
        </p:nvGraphicFramePr>
        <p:xfrm>
          <a:off x="1756345" y="792548"/>
          <a:ext cx="8679309" cy="3570150"/>
        </p:xfrm>
        <a:graphic>
          <a:graphicData uri="http://schemas.openxmlformats.org/drawingml/2006/table">
            <a:tbl>
              <a:tblPr>
                <a:tableStyleId>{4C3C2611-4C71-4FC5-86AE-919BDF0F9419}</a:tableStyleId>
              </a:tblPr>
              <a:tblGrid>
                <a:gridCol w="2122222">
                  <a:extLst>
                    <a:ext uri="{9D8B030D-6E8A-4147-A177-3AD203B41FA5}">
                      <a16:colId xmlns:a16="http://schemas.microsoft.com/office/drawing/2014/main" val="20000"/>
                    </a:ext>
                  </a:extLst>
                </a:gridCol>
                <a:gridCol w="1338822">
                  <a:extLst>
                    <a:ext uri="{9D8B030D-6E8A-4147-A177-3AD203B41FA5}">
                      <a16:colId xmlns:a16="http://schemas.microsoft.com/office/drawing/2014/main" val="20001"/>
                    </a:ext>
                  </a:extLst>
                </a:gridCol>
                <a:gridCol w="1521523">
                  <a:extLst>
                    <a:ext uri="{9D8B030D-6E8A-4147-A177-3AD203B41FA5}">
                      <a16:colId xmlns:a16="http://schemas.microsoft.com/office/drawing/2014/main" val="20002"/>
                    </a:ext>
                  </a:extLst>
                </a:gridCol>
                <a:gridCol w="1536501">
                  <a:extLst>
                    <a:ext uri="{9D8B030D-6E8A-4147-A177-3AD203B41FA5}">
                      <a16:colId xmlns:a16="http://schemas.microsoft.com/office/drawing/2014/main" val="20003"/>
                    </a:ext>
                  </a:extLst>
                </a:gridCol>
                <a:gridCol w="2160241">
                  <a:extLst>
                    <a:ext uri="{9D8B030D-6E8A-4147-A177-3AD203B41FA5}">
                      <a16:colId xmlns:a16="http://schemas.microsoft.com/office/drawing/2014/main" val="20004"/>
                    </a:ext>
                  </a:extLst>
                </a:gridCol>
              </a:tblGrid>
              <a:tr h="609600">
                <a:tc>
                  <a:txBody>
                    <a:bodyPr/>
                    <a:lstStyle/>
                    <a:p>
                      <a:pPr algn="ctr" rtl="1">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gridSpan="2">
                  <a:txBody>
                    <a:bodyPr/>
                    <a:lstStyle/>
                    <a:p>
                      <a:pPr algn="ctr" rtl="1">
                        <a:spcBef>
                          <a:spcPts val="600"/>
                        </a:spcBef>
                        <a:tabLst>
                          <a:tab pos="850900" algn="l"/>
                        </a:tabLst>
                        <a:defRPr sz="1800"/>
                      </a:pPr>
                      <a:r>
                        <a:rPr lang="ar" sz="2800">
                          <a:latin typeface="+mn-lt"/>
                          <a:ea typeface="+mn-ea"/>
                          <a:cs typeface="+mn-cs"/>
                          <a:sym typeface="Source Sans Pro Regular"/>
                        </a:rPr>
                        <a:t>إصابة بالمرض؟</a:t>
                      </a:r>
                    </a:p>
                  </a:txBody>
                  <a:tcPr marL="93363" marR="93363" marT="93363" marB="93363" horzOverflow="overflow">
                    <a:lnL w="12700">
                      <a:miter lim="400000"/>
                    </a:lnL>
                    <a:lnR w="12700">
                      <a:miter lim="400000"/>
                    </a:lnR>
                    <a:lnT w="12700">
                      <a:miter lim="400000"/>
                    </a:lnT>
                    <a:lnB w="28575">
                      <a:solidFill>
                        <a:srgbClr val="000000"/>
                      </a:solidFill>
                    </a:lnB>
                    <a:noFill/>
                  </a:tcPr>
                </a:tc>
                <a:tc hMerge="1">
                  <a:txBody>
                    <a:bodyPr/>
                    <a:lstStyle/>
                    <a:p>
                      <a:pPr rtl="1"/>
                      <a:endParaRPr lang="hu-HU"/>
                    </a:p>
                  </a:txBody>
                  <a:tcPr/>
                </a:tc>
                <a:tc>
                  <a:txBody>
                    <a:bodyPr/>
                    <a:lstStyle/>
                    <a:p>
                      <a:pPr algn="ctr" rtl="1">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rowSpan="2">
                  <a:txBody>
                    <a:bodyPr/>
                    <a:lstStyle/>
                    <a:p>
                      <a:pPr algn="ctr" rtl="1">
                        <a:spcBef>
                          <a:spcPts val="600"/>
                        </a:spcBef>
                        <a:tabLst>
                          <a:tab pos="850900" algn="l"/>
                        </a:tabLst>
                        <a:defRPr sz="1800"/>
                      </a:pPr>
                      <a:r>
                        <a:rPr lang="ar" sz="2800" u="sng">
                          <a:latin typeface="+mn-lt"/>
                          <a:ea typeface="+mn-ea"/>
                          <a:cs typeface="+mn-cs"/>
                          <a:sym typeface="Source Sans Pro Regular"/>
                        </a:rPr>
                        <a:t>معدل الهجمات/ الخطر</a:t>
                      </a:r>
                    </a:p>
                  </a:txBody>
                  <a:tcPr marL="93363" marR="93363" marT="93363" marB="93363" anchor="b"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0"/>
                  </a:ext>
                </a:extLst>
              </a:tr>
              <a:tr h="609600">
                <a:tc>
                  <a:txBody>
                    <a:bodyPr/>
                    <a:lstStyle/>
                    <a:p>
                      <a:pPr algn="ctr" rtl="1">
                        <a:spcBef>
                          <a:spcPts val="100"/>
                        </a:spcBef>
                        <a:tabLst>
                          <a:tab pos="850900" algn="l"/>
                        </a:tabLst>
                        <a:defRPr sz="2800">
                          <a:latin typeface="+mn-lt"/>
                          <a:ea typeface="+mn-ea"/>
                          <a:cs typeface="+mn-cs"/>
                          <a:sym typeface="Source Sans Pro Regular"/>
                        </a:defRPr>
                      </a:pPr>
                      <a:endParaRPr dirty="0"/>
                    </a:p>
                  </a:txBody>
                  <a:tcPr marL="93363" marR="93363" marT="93363" marB="93363" horzOverflow="overflow">
                    <a:lnL w="12700">
                      <a:miter lim="400000"/>
                    </a:lnL>
                    <a:lnR w="12700">
                      <a:miter lim="400000"/>
                    </a:lnR>
                    <a:lnT w="12700">
                      <a:miter lim="400000"/>
                    </a:lnT>
                    <a:lnB w="12700">
                      <a:miter lim="400000"/>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نعم</a:t>
                      </a:r>
                    </a:p>
                  </a:txBody>
                  <a:tcPr marL="93363" marR="93363" marT="93363" marB="93363" horzOverflow="overflow">
                    <a:lnL w="12700">
                      <a:miter lim="400000"/>
                    </a:lnL>
                    <a:lnR w="12700">
                      <a:miter lim="400000"/>
                    </a:lnR>
                    <a:lnT w="28575">
                      <a:solidFill>
                        <a:srgbClr val="000000"/>
                      </a:solidFill>
                    </a:lnT>
                    <a:lnB w="28575">
                      <a:solidFill>
                        <a:srgbClr val="000000"/>
                      </a:solidFill>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لا</a:t>
                      </a:r>
                    </a:p>
                  </a:txBody>
                  <a:tcPr marL="93363" marR="93363" marT="93363" marB="93363" horzOverflow="overflow">
                    <a:lnL w="12700">
                      <a:miter lim="400000"/>
                    </a:lnL>
                    <a:lnR w="12700">
                      <a:miter lim="400000"/>
                    </a:lnR>
                    <a:lnT w="28575">
                      <a:solidFill>
                        <a:srgbClr val="000000"/>
                      </a:solidFill>
                    </a:lnT>
                    <a:lnB w="28575">
                      <a:solidFill>
                        <a:srgbClr val="000000"/>
                      </a:solidFill>
                    </a:lnB>
                    <a:noFill/>
                  </a:tcPr>
                </a:tc>
                <a:tc>
                  <a:txBody>
                    <a:bodyPr/>
                    <a:lstStyle/>
                    <a:p>
                      <a:pPr algn="ctr" rtl="1">
                        <a:spcBef>
                          <a:spcPts val="600"/>
                        </a:spcBef>
                        <a:tabLst>
                          <a:tab pos="850900" algn="l"/>
                        </a:tabLst>
                        <a:defRPr sz="1800"/>
                      </a:pPr>
                      <a:r>
                        <a:rPr lang="ar" sz="2800" u="sng">
                          <a:latin typeface="+mn-lt"/>
                          <a:ea typeface="+mn-ea"/>
                          <a:cs typeface="+mn-cs"/>
                          <a:sym typeface="Source Sans Pro Regular"/>
                        </a:rPr>
                        <a:t>المجموع</a:t>
                      </a:r>
                    </a:p>
                  </a:txBody>
                  <a:tcPr marL="93363" marR="93363" marT="93363" marB="93363" horzOverflow="overflow">
                    <a:lnL w="12700">
                      <a:miter lim="400000"/>
                    </a:lnL>
                    <a:lnR w="12700">
                      <a:miter lim="400000"/>
                    </a:lnR>
                    <a:lnT w="12700">
                      <a:miter lim="400000"/>
                    </a:lnT>
                    <a:lnB w="12700">
                      <a:miter lim="400000"/>
                    </a:lnB>
                    <a:noFill/>
                  </a:tcPr>
                </a:tc>
                <a:tc vMerge="1">
                  <a:txBody>
                    <a:bodyPr/>
                    <a:lstStyle/>
                    <a:p>
                      <a:pPr rtl="1"/>
                      <a:endParaRPr lang="hu-HU"/>
                    </a:p>
                  </a:txBody>
                  <a:tcPr/>
                </a:tc>
                <a:extLst>
                  <a:ext uri="{0D108BD9-81ED-4DB2-BD59-A6C34878D82A}">
                    <a16:rowId xmlns:a16="http://schemas.microsoft.com/office/drawing/2014/main" val="10001"/>
                  </a:ext>
                </a:extLst>
              </a:tr>
              <a:tr h="533400">
                <a:tc>
                  <a:txBody>
                    <a:bodyPr/>
                    <a:lstStyle/>
                    <a:p>
                      <a:pPr algn="ctr" rtl="1">
                        <a:spcBef>
                          <a:spcPts val="600"/>
                        </a:spcBef>
                        <a:tabLst>
                          <a:tab pos="850900" algn="l"/>
                        </a:tabLst>
                        <a:defRPr sz="1800"/>
                      </a:pPr>
                      <a:r>
                        <a:rPr lang="ar" sz="2800">
                          <a:latin typeface="+mn-lt"/>
                          <a:ea typeface="+mn-ea"/>
                          <a:cs typeface="+mn-cs"/>
                          <a:sym typeface="Source Sans Pro Regular"/>
                        </a:rPr>
                        <a:t>تعرضوا</a:t>
                      </a:r>
                    </a:p>
                  </a:txBody>
                  <a:tcPr marL="93363" marR="93363" marT="93363" marB="93363" horzOverflow="overflow">
                    <a:lnL w="12700">
                      <a:miter lim="400000"/>
                    </a:lnL>
                    <a:lnR w="28575">
                      <a:solidFill>
                        <a:srgbClr val="000000"/>
                      </a:solidFill>
                    </a:lnR>
                    <a:lnT w="12700">
                      <a:miter lim="400000"/>
                    </a:lnT>
                    <a:lnB w="12700">
                      <a:miter lim="400000"/>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أ</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ب</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rtl="1">
                        <a:spcBef>
                          <a:spcPts val="600"/>
                        </a:spcBef>
                        <a:tabLst>
                          <a:tab pos="850900" algn="l"/>
                        </a:tabLst>
                        <a:defRPr sz="1800"/>
                      </a:pPr>
                      <a:r>
                        <a:rPr lang="ar" sz="2800">
                          <a:latin typeface="+mn-lt"/>
                          <a:ea typeface="+mn-ea"/>
                          <a:cs typeface="+mn-cs"/>
                          <a:sym typeface="Source Sans Pro Regular"/>
                        </a:rPr>
                        <a:t>أ + ب</a:t>
                      </a:r>
                    </a:p>
                  </a:txBody>
                  <a:tcPr marL="93363" marR="93363" marT="93363" marB="93363" horzOverflow="overflow">
                    <a:lnL w="28575">
                      <a:solidFill>
                        <a:srgbClr val="000000"/>
                      </a:solidFill>
                    </a:lnL>
                    <a:lnR w="12700">
                      <a:miter lim="400000"/>
                    </a:lnR>
                    <a:lnT w="12700">
                      <a:miter lim="400000"/>
                    </a:lnT>
                    <a:lnB w="12700">
                      <a:miter lim="400000"/>
                    </a:lnB>
                    <a:noFill/>
                  </a:tcPr>
                </a:tc>
                <a:tc>
                  <a:txBody>
                    <a:bodyPr/>
                    <a:lstStyle/>
                    <a:p>
                      <a:pPr algn="ctr" rtl="1">
                        <a:spcBef>
                          <a:spcPts val="600"/>
                        </a:spcBef>
                        <a:tabLst>
                          <a:tab pos="850900" algn="l"/>
                        </a:tabLst>
                        <a:defRPr sz="1800"/>
                      </a:pPr>
                      <a:r>
                        <a:rPr lang="ar" sz="2800" dirty="0">
                          <a:latin typeface="+mn-lt"/>
                          <a:ea typeface="+mn-ea"/>
                          <a:cs typeface="+mn-cs"/>
                          <a:sym typeface="Source Sans Pro Regular"/>
                        </a:rPr>
                        <a:t>أ</a:t>
                      </a:r>
                      <a:r>
                        <a:rPr lang="ar-EG" sz="2800" dirty="0">
                          <a:latin typeface="+mn-lt"/>
                          <a:ea typeface="+mn-ea"/>
                          <a:cs typeface="+mn-cs"/>
                          <a:sym typeface="Source Sans Pro Regular"/>
                        </a:rPr>
                        <a:t>/ (</a:t>
                      </a:r>
                      <a:r>
                        <a:rPr lang="ar" sz="2800" dirty="0">
                          <a:latin typeface="+mn-lt"/>
                          <a:ea typeface="+mn-ea"/>
                          <a:cs typeface="+mn-cs"/>
                          <a:sym typeface="Source Sans Pro Regular"/>
                        </a:rPr>
                        <a:t>أ + ب)</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2"/>
                  </a:ext>
                </a:extLst>
              </a:tr>
              <a:tr h="487363">
                <a:tc>
                  <a:txBody>
                    <a:bodyPr/>
                    <a:lstStyle/>
                    <a:p>
                      <a:pPr algn="ctr" rtl="1">
                        <a:spcBef>
                          <a:spcPts val="600"/>
                        </a:spcBef>
                        <a:tabLst>
                          <a:tab pos="850900" algn="l"/>
                        </a:tabLst>
                        <a:defRPr sz="1800"/>
                      </a:pPr>
                      <a:r>
                        <a:rPr lang="ar" sz="2800">
                          <a:latin typeface="+mn-lt"/>
                          <a:ea typeface="+mn-ea"/>
                          <a:cs typeface="+mn-cs"/>
                          <a:sym typeface="Source Sans Pro Regular"/>
                        </a:rPr>
                        <a:t>لم يتعرضوا</a:t>
                      </a:r>
                    </a:p>
                  </a:txBody>
                  <a:tcPr marL="93363" marR="93363" marT="93363" marB="93363" horzOverflow="overflow">
                    <a:lnL w="12700">
                      <a:miter lim="400000"/>
                    </a:lnL>
                    <a:lnR w="28575">
                      <a:solidFill>
                        <a:srgbClr val="000000"/>
                      </a:solidFill>
                    </a:lnR>
                    <a:lnT w="12700">
                      <a:miter lim="400000"/>
                    </a:lnT>
                    <a:lnB w="12700">
                      <a:miter lim="400000"/>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ج</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د</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rtl="1">
                        <a:spcBef>
                          <a:spcPts val="600"/>
                        </a:spcBef>
                        <a:tabLst>
                          <a:tab pos="850900" algn="l"/>
                        </a:tabLst>
                        <a:defRPr sz="1800"/>
                      </a:pPr>
                      <a:r>
                        <a:rPr lang="ar" sz="2800">
                          <a:latin typeface="+mn-lt"/>
                          <a:ea typeface="+mn-ea"/>
                          <a:cs typeface="+mn-cs"/>
                          <a:sym typeface="Source Sans Pro Regular"/>
                        </a:rPr>
                        <a:t>ج + د</a:t>
                      </a:r>
                    </a:p>
                  </a:txBody>
                  <a:tcPr marL="93363" marR="93363" marT="93363" marB="93363" horzOverflow="overflow">
                    <a:lnL w="28575">
                      <a:solidFill>
                        <a:srgbClr val="000000"/>
                      </a:solidFill>
                    </a:lnL>
                    <a:lnR w="12700">
                      <a:miter lim="400000"/>
                    </a:lnR>
                    <a:lnT w="12700">
                      <a:miter lim="400000"/>
                    </a:lnT>
                    <a:lnB w="12700">
                      <a:miter lim="400000"/>
                    </a:lnB>
                    <a:noFill/>
                  </a:tcPr>
                </a:tc>
                <a:tc>
                  <a:txBody>
                    <a:bodyPr/>
                    <a:lstStyle/>
                    <a:p>
                      <a:pPr algn="ctr" rtl="1">
                        <a:spcBef>
                          <a:spcPts val="600"/>
                        </a:spcBef>
                        <a:tabLst>
                          <a:tab pos="850900" algn="l"/>
                        </a:tabLst>
                        <a:defRPr sz="1800"/>
                      </a:pPr>
                      <a:r>
                        <a:rPr lang="ar" sz="2800" dirty="0">
                          <a:latin typeface="+mn-lt"/>
                          <a:ea typeface="+mn-ea"/>
                          <a:cs typeface="+mn-cs"/>
                          <a:sym typeface="Source Sans Pro Regular"/>
                        </a:rPr>
                        <a:t>ج</a:t>
                      </a:r>
                      <a:r>
                        <a:rPr lang="ar-EG" sz="2800" dirty="0">
                          <a:latin typeface="+mn-lt"/>
                          <a:ea typeface="+mn-ea"/>
                          <a:cs typeface="+mn-cs"/>
                          <a:sym typeface="Source Sans Pro Regular"/>
                        </a:rPr>
                        <a:t>/ </a:t>
                      </a:r>
                      <a:r>
                        <a:rPr lang="ar" sz="2800" dirty="0">
                          <a:latin typeface="+mn-lt"/>
                          <a:ea typeface="+mn-ea"/>
                          <a:cs typeface="+mn-cs"/>
                          <a:sym typeface="Source Sans Pro Regular"/>
                        </a:rPr>
                        <a:t>(ج + د)</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3"/>
                  </a:ext>
                </a:extLst>
              </a:tr>
              <a:tr h="487363">
                <a:tc>
                  <a:txBody>
                    <a:bodyPr/>
                    <a:lstStyle/>
                    <a:p>
                      <a:pPr algn="ctr" rtl="1">
                        <a:spcBef>
                          <a:spcPts val="600"/>
                        </a:spcBef>
                        <a:tabLst>
                          <a:tab pos="850900" algn="l"/>
                        </a:tabLst>
                        <a:defRPr sz="1800"/>
                      </a:pPr>
                      <a:r>
                        <a:rPr lang="ar" sz="2800">
                          <a:latin typeface="+mn-lt"/>
                          <a:ea typeface="+mn-ea"/>
                          <a:cs typeface="+mn-cs"/>
                          <a:sym typeface="Source Sans Pro Regular"/>
                        </a:rPr>
                        <a:t>المجموع</a:t>
                      </a:r>
                    </a:p>
                  </a:txBody>
                  <a:tcPr marL="93363" marR="93363" marT="93363" marB="93363" horzOverflow="overflow">
                    <a:lnL w="12700">
                      <a:miter lim="400000"/>
                    </a:lnL>
                    <a:lnR w="12700">
                      <a:miter lim="400000"/>
                    </a:lnR>
                    <a:lnT w="12700">
                      <a:miter lim="400000"/>
                    </a:lnT>
                    <a:lnB w="12700">
                      <a:miter lim="400000"/>
                    </a:lnB>
                    <a:noFill/>
                  </a:tcPr>
                </a:tc>
                <a:tc>
                  <a:txBody>
                    <a:bodyPr/>
                    <a:lstStyle/>
                    <a:p>
                      <a:pPr rtl="1">
                        <a:spcBef>
                          <a:spcPts val="600"/>
                        </a:spcBef>
                        <a:tabLst>
                          <a:tab pos="850900" algn="l"/>
                        </a:tabLst>
                        <a:defRPr sz="1800"/>
                      </a:pPr>
                      <a:r>
                        <a:rPr lang="ar" sz="2800">
                          <a:latin typeface="+mn-lt"/>
                          <a:ea typeface="+mn-ea"/>
                          <a:cs typeface="+mn-cs"/>
                          <a:sym typeface="Source Sans Pro Regular"/>
                        </a:rPr>
                        <a:t>أ + ج</a:t>
                      </a:r>
                    </a:p>
                  </a:txBody>
                  <a:tcPr marL="93363" marR="93363" marT="93363" marB="93363" horzOverflow="overflow">
                    <a:lnL w="12700">
                      <a:miter lim="400000"/>
                    </a:lnL>
                    <a:lnR w="12700">
                      <a:miter lim="400000"/>
                    </a:lnR>
                    <a:lnT w="28575">
                      <a:solidFill>
                        <a:srgbClr val="000000"/>
                      </a:solidFill>
                    </a:lnT>
                    <a:lnB w="12700">
                      <a:miter lim="400000"/>
                    </a:lnB>
                    <a:noFill/>
                  </a:tcPr>
                </a:tc>
                <a:tc>
                  <a:txBody>
                    <a:bodyPr/>
                    <a:lstStyle/>
                    <a:p>
                      <a:pPr rtl="1">
                        <a:spcBef>
                          <a:spcPts val="600"/>
                        </a:spcBef>
                        <a:tabLst>
                          <a:tab pos="850900" algn="l"/>
                        </a:tabLst>
                        <a:defRPr sz="1800"/>
                      </a:pPr>
                      <a:r>
                        <a:rPr lang="ar" sz="2800">
                          <a:latin typeface="+mn-lt"/>
                          <a:ea typeface="+mn-ea"/>
                          <a:cs typeface="+mn-cs"/>
                          <a:sym typeface="Source Sans Pro Regular"/>
                        </a:rPr>
                        <a:t>ب + د</a:t>
                      </a:r>
                    </a:p>
                  </a:txBody>
                  <a:tcPr marL="93363" marR="93363" marT="93363" marB="93363" horzOverflow="overflow">
                    <a:lnL w="12700">
                      <a:miter lim="400000"/>
                    </a:lnL>
                    <a:lnR w="12700">
                      <a:miter lim="400000"/>
                    </a:lnR>
                    <a:lnT w="28575">
                      <a:solidFill>
                        <a:srgbClr val="000000"/>
                      </a:solidFill>
                    </a:lnT>
                    <a:lnB w="12700">
                      <a:miter lim="400000"/>
                    </a:lnB>
                    <a:noFill/>
                  </a:tcPr>
                </a:tc>
                <a:tc>
                  <a:txBody>
                    <a:bodyPr/>
                    <a:lstStyle/>
                    <a:p>
                      <a:pPr rtl="1">
                        <a:spcBef>
                          <a:spcPts val="600"/>
                        </a:spcBef>
                        <a:tabLst>
                          <a:tab pos="850900" algn="l"/>
                        </a:tabLst>
                        <a:defRPr sz="1800"/>
                      </a:pPr>
                      <a:r>
                        <a:rPr lang="ar" sz="2800">
                          <a:latin typeface="+mn-lt"/>
                          <a:ea typeface="+mn-ea"/>
                          <a:cs typeface="+mn-cs"/>
                          <a:sym typeface="Source Sans Pro Regular"/>
                        </a:rPr>
                        <a:t>أ + ب + ج + د</a:t>
                      </a:r>
                    </a:p>
                  </a:txBody>
                  <a:tcPr marL="93363" marR="93363" marT="93363" marB="93363" horzOverflow="overflow">
                    <a:lnL w="12700">
                      <a:miter lim="400000"/>
                    </a:lnL>
                    <a:lnR w="12700">
                      <a:miter lim="400000"/>
                    </a:lnR>
                    <a:lnT w="12700">
                      <a:miter lim="400000"/>
                    </a:lnT>
                    <a:lnB w="12700">
                      <a:miter lim="400000"/>
                    </a:lnB>
                    <a:noFill/>
                  </a:tcPr>
                </a:tc>
                <a:tc>
                  <a:txBody>
                    <a:bodyPr/>
                    <a:lstStyle/>
                    <a:p>
                      <a:pPr algn="ctr" rtl="1">
                        <a:spcBef>
                          <a:spcPts val="600"/>
                        </a:spcBef>
                        <a:tabLst>
                          <a:tab pos="850900" algn="l"/>
                        </a:tabLst>
                        <a:defRPr sz="1800"/>
                      </a:pPr>
                      <a:r>
                        <a:rPr lang="ar" sz="2800" dirty="0">
                          <a:latin typeface="+mn-lt"/>
                          <a:ea typeface="+mn-ea"/>
                          <a:cs typeface="+mn-cs"/>
                          <a:sym typeface="Source Sans Pro Regular"/>
                        </a:rPr>
                        <a:t>(أ + ج)/
(أ + ب + ج + د)</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4"/>
                  </a:ext>
                </a:extLst>
              </a:tr>
            </a:tbl>
          </a:graphicData>
        </a:graphic>
      </p:graphicFrame>
      <p:sp>
        <p:nvSpPr>
          <p:cNvPr id="699" name="Text Box 46"/>
          <p:cNvSpPr txBox="1"/>
          <p:nvPr/>
        </p:nvSpPr>
        <p:spPr>
          <a:xfrm>
            <a:off x="1988818" y="4735661"/>
            <a:ext cx="8214361" cy="13773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lnSpc>
                <a:spcPct val="90000"/>
              </a:lnSpc>
              <a:tabLst>
                <a:tab pos="2057400" algn="l"/>
                <a:tab pos="2451100" algn="l"/>
                <a:tab pos="4686300" algn="l"/>
                <a:tab pos="6223000" algn="l"/>
              </a:tabLst>
              <a:defRPr sz="32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نسبة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 	</a:t>
            </a:r>
            <a:r>
              <a:rPr lang="ar" u="sng" dirty="0">
                <a:latin typeface="Sakkal Majalla" panose="02000000000000000000" pitchFamily="2" charset="-78"/>
                <a:cs typeface="Sakkal Majalla" panose="02000000000000000000" pitchFamily="2" charset="-78"/>
              </a:rPr>
              <a:t>  الخطر بين الذين تعرضوا</a:t>
            </a:r>
            <a:r>
              <a:rPr dirty="0">
                <a:latin typeface="Sakkal Majalla" panose="02000000000000000000" pitchFamily="2" charset="-78"/>
                <a:cs typeface="Sakkal Majalla" panose="02000000000000000000" pitchFamily="2" charset="-78"/>
              </a:rPr>
              <a:t> = </a:t>
            </a:r>
            <a:r>
              <a:rPr lang="ar-EG" dirty="0">
                <a:latin typeface="Sakkal Majalla" panose="02000000000000000000" pitchFamily="2" charset="-78"/>
                <a:cs typeface="Sakkal Majalla" panose="02000000000000000000" pitchFamily="2" charset="-78"/>
              </a:rPr>
              <a:t>     </a:t>
            </a:r>
            <a:r>
              <a:rPr lang="ar" u="sng" dirty="0">
                <a:latin typeface="Sakkal Majalla" panose="02000000000000000000" pitchFamily="2" charset="-78"/>
                <a:cs typeface="Sakkal Majalla" panose="02000000000000000000" pitchFamily="2" charset="-78"/>
              </a:rPr>
              <a:t>أ/ (أ + ب)</a:t>
            </a:r>
            <a:endParaRPr sz="2800" dirty="0">
              <a:latin typeface="Sakkal Majalla" panose="02000000000000000000" pitchFamily="2" charset="-78"/>
              <a:ea typeface="Arial"/>
              <a:cs typeface="Sakkal Majalla" panose="02000000000000000000" pitchFamily="2" charset="-78"/>
              <a:sym typeface="Arial"/>
            </a:endParaRPr>
          </a:p>
          <a:p>
            <a:pPr rtl="1">
              <a:lnSpc>
                <a:spcPct val="90000"/>
              </a:lnSpc>
              <a:tabLst>
                <a:tab pos="1308100" algn="l"/>
                <a:tab pos="2400300" algn="l"/>
                <a:tab pos="4686300" algn="l"/>
                <a:tab pos="6172200" algn="l"/>
              </a:tabLst>
              <a:defRPr sz="32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يتعرضوا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ج</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ج + د</a:t>
            </a:r>
            <a:r>
              <a:rPr lang="ar-EG" dirty="0">
                <a:latin typeface="Sakkal Majalla" panose="02000000000000000000" pitchFamily="2" charset="-78"/>
                <a:cs typeface="Sakkal Majalla" panose="02000000000000000000" pitchFamily="2" charset="-78"/>
              </a:rPr>
              <a:t>)</a:t>
            </a:r>
            <a:endParaRPr u="sng" dirty="0">
              <a:solidFill>
                <a:srgbClr val="0563C1"/>
              </a:solidFill>
              <a:latin typeface="Sakkal Majalla" panose="02000000000000000000" pitchFamily="2" charset="-78"/>
              <a:cs typeface="Sakkal Majalla" panose="02000000000000000000" pitchFamily="2" charset="-78"/>
            </a:endParaRPr>
          </a:p>
          <a:p>
            <a:pPr rtl="1">
              <a:lnSpc>
                <a:spcPct val="90000"/>
              </a:lnSpc>
              <a:tabLst>
                <a:tab pos="1308100" algn="l"/>
                <a:tab pos="3479800" algn="l"/>
                <a:tab pos="4686300" algn="l"/>
                <a:tab pos="6223000" algn="l"/>
              </a:tabLst>
              <a:defRPr sz="2800">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	</a:t>
            </a:r>
          </a:p>
        </p:txBody>
      </p:sp>
      <p:sp>
        <p:nvSpPr>
          <p:cNvPr id="2" name="Title 3">
            <a:extLst>
              <a:ext uri="{FF2B5EF4-FFF2-40B4-BE49-F238E27FC236}">
                <a16:creationId xmlns:a16="http://schemas.microsoft.com/office/drawing/2014/main" id="{DA595BD5-A340-B333-50FA-78CA0B1393BA}"/>
              </a:ext>
            </a:extLst>
          </p:cNvPr>
          <p:cNvSpPr txBox="1">
            <a:spLocks/>
          </p:cNvSpPr>
          <p:nvPr/>
        </p:nvSpPr>
        <p:spPr>
          <a:xfrm>
            <a:off x="151306" y="-146303"/>
            <a:ext cx="4683341" cy="89134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sz="2400" b="1" dirty="0">
                <a:latin typeface="Sakkal Majalla" panose="02000000000000000000" pitchFamily="2" charset="-78"/>
                <a:cs typeface="Sakkal Majalla" panose="02000000000000000000" pitchFamily="2" charset="-78"/>
              </a:rPr>
              <a:t>جدول 2 × 2 ونسبة الخطر</a:t>
            </a:r>
            <a:endParaRPr lang="hu-HU" sz="24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Content Placeholder 1"/>
          <p:cNvSpPr txBox="1"/>
          <p:nvPr/>
        </p:nvSpPr>
        <p:spPr>
          <a:xfrm>
            <a:off x="1940052" y="1026265"/>
            <a:ext cx="8311896" cy="480547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342900" indent="-342900" algn="ctr" rtl="1">
              <a:defRPr sz="3200" u="sng">
                <a:solidFill>
                  <a:srgbClr val="10253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المعرَّضة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342900" indent="-342900" algn="ctr" rtl="1">
              <a:defRPr sz="3200">
                <a:solidFill>
                  <a:srgbClr val="10253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342900" indent="-342900" algn="ctr" rtl="1">
              <a:defRPr sz="3200">
                <a:solidFill>
                  <a:srgbClr val="10253F"/>
                </a:solidFill>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marL="742950" lvl="1" indent="-285750" rtl="1">
              <a:lnSpc>
                <a:spcPct val="110000"/>
              </a:lnSpc>
              <a:spcBef>
                <a:spcPts val="1800"/>
              </a:spcBef>
              <a:buClr>
                <a:schemeClr val="accent3"/>
              </a:buClr>
              <a:buSzPct val="100000"/>
              <a:buChar char="▪"/>
              <a:defRPr sz="2800">
                <a:solidFill>
                  <a:srgbClr val="10253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&gt; 1</a:t>
            </a:r>
            <a:endParaRPr dirty="0">
              <a:latin typeface="Sakkal Majalla" panose="02000000000000000000" pitchFamily="2" charset="-78"/>
              <a:ea typeface="Arial"/>
              <a:cs typeface="Sakkal Majalla" panose="02000000000000000000" pitchFamily="2" charset="-78"/>
              <a:sym typeface="Arial"/>
            </a:endParaRPr>
          </a:p>
          <a:p>
            <a:pPr marL="742950" lvl="1" indent="-285750" rtl="1">
              <a:lnSpc>
                <a:spcPct val="110000"/>
              </a:lnSpc>
              <a:spcBef>
                <a:spcPts val="1800"/>
              </a:spcBef>
              <a:buClr>
                <a:schemeClr val="accent3"/>
              </a:buClr>
              <a:buSzPct val="100000"/>
              <a:buChar char="▪"/>
              <a:defRPr sz="2800">
                <a:solidFill>
                  <a:srgbClr val="10253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 1</a:t>
            </a:r>
            <a:endParaRPr dirty="0">
              <a:latin typeface="Sakkal Majalla" panose="02000000000000000000" pitchFamily="2" charset="-78"/>
              <a:ea typeface="Arial"/>
              <a:cs typeface="Sakkal Majalla" panose="02000000000000000000" pitchFamily="2" charset="-78"/>
              <a:sym typeface="Arial"/>
            </a:endParaRPr>
          </a:p>
          <a:p>
            <a:pPr marL="742950" lvl="1" indent="-285750" rtl="1">
              <a:lnSpc>
                <a:spcPct val="110000"/>
              </a:lnSpc>
              <a:spcBef>
                <a:spcPts val="1800"/>
              </a:spcBef>
              <a:buClr>
                <a:schemeClr val="accent3"/>
              </a:buClr>
              <a:buSzPct val="100000"/>
              <a:buChar char="▪"/>
              <a:defRPr sz="2800">
                <a:solidFill>
                  <a:srgbClr val="10253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lang="ar-EG" dirty="0">
                <a:latin typeface="Sakkal Majalla" panose="02000000000000000000" pitchFamily="2" charset="-78"/>
                <a:cs typeface="Sakkal Majalla" panose="02000000000000000000" pitchFamily="2" charset="-78"/>
              </a:rPr>
              <a:t> &lt; 1</a:t>
            </a:r>
            <a:endParaRPr dirty="0">
              <a:latin typeface="Sakkal Majalla" panose="02000000000000000000" pitchFamily="2" charset="-78"/>
              <a:ea typeface="Arial"/>
              <a:cs typeface="Sakkal Majalla" panose="02000000000000000000" pitchFamily="2" charset="-78"/>
              <a:sym typeface="Arial"/>
            </a:endParaRPr>
          </a:p>
        </p:txBody>
      </p:sp>
      <p:sp>
        <p:nvSpPr>
          <p:cNvPr id="705" name="Content Placeholder 1"/>
          <p:cNvSpPr txBox="1"/>
          <p:nvPr/>
        </p:nvSpPr>
        <p:spPr>
          <a:xfrm>
            <a:off x="1526177" y="2631335"/>
            <a:ext cx="5928360" cy="25146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905255" lvl="1" indent="-682085" defTabSz="905255" rtl="1">
              <a:lnSpc>
                <a:spcPct val="120000"/>
              </a:lnSpc>
              <a:spcBef>
                <a:spcPts val="1700"/>
              </a:spcBef>
              <a:buClr>
                <a:schemeClr val="accent3"/>
              </a:buClr>
              <a:buSzPct val="100000"/>
              <a:buFont typeface="Arial"/>
              <a:buChar char="—"/>
              <a:defRPr sz="2772">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تتفق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التأثير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الضار</a:t>
            </a:r>
            <a:endParaRPr dirty="0">
              <a:latin typeface="Sakkal Majalla" panose="02000000000000000000" pitchFamily="2" charset="-78"/>
              <a:ea typeface="Arial"/>
              <a:cs typeface="Sakkal Majalla" panose="02000000000000000000" pitchFamily="2" charset="-78"/>
              <a:sym typeface="Arial"/>
            </a:endParaRPr>
          </a:p>
          <a:p>
            <a:pPr marL="905255" lvl="1" indent="-682085" defTabSz="905255" rtl="1">
              <a:lnSpc>
                <a:spcPct val="120000"/>
              </a:lnSpc>
              <a:spcBef>
                <a:spcPts val="1700"/>
              </a:spcBef>
              <a:buClr>
                <a:schemeClr val="accent3"/>
              </a:buClr>
              <a:buSzPct val="100000"/>
              <a:buFont typeface="Arial"/>
              <a:buChar char="—"/>
              <a:defRPr sz="2772">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تأثير</a:t>
            </a:r>
            <a:endParaRPr dirty="0">
              <a:latin typeface="Sakkal Majalla" panose="02000000000000000000" pitchFamily="2" charset="-78"/>
              <a:ea typeface="Arial"/>
              <a:cs typeface="Sakkal Majalla" panose="02000000000000000000" pitchFamily="2" charset="-78"/>
              <a:sym typeface="Arial"/>
            </a:endParaRPr>
          </a:p>
          <a:p>
            <a:pPr marL="905255" lvl="1" indent="-682085" defTabSz="905255" rtl="1">
              <a:spcBef>
                <a:spcPts val="1700"/>
              </a:spcBef>
              <a:buClr>
                <a:schemeClr val="accent3"/>
              </a:buClr>
              <a:buSzPct val="100000"/>
              <a:buFont typeface="Arial"/>
              <a:buChar char="—"/>
              <a:defRPr sz="2772">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تتفق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التأثير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المفيد</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الوقائي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706" name="Content Placeholder 1"/>
          <p:cNvSpPr txBox="1"/>
          <p:nvPr/>
        </p:nvSpPr>
        <p:spPr>
          <a:xfrm>
            <a:off x="2179320" y="5486400"/>
            <a:ext cx="7909560" cy="685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lvl="1" indent="225425" rtl="1">
              <a:lnSpc>
                <a:spcPct val="120000"/>
              </a:lnSpc>
              <a:spcBef>
                <a:spcPts val="1800"/>
              </a:spcBef>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كلما ابتعدنا عن 1، أصبح التأثير أقوى</a:t>
            </a:r>
          </a:p>
        </p:txBody>
      </p:sp>
      <p:sp>
        <p:nvSpPr>
          <p:cNvPr id="2" name="Title 3">
            <a:extLst>
              <a:ext uri="{FF2B5EF4-FFF2-40B4-BE49-F238E27FC236}">
                <a16:creationId xmlns:a16="http://schemas.microsoft.com/office/drawing/2014/main" id="{2E9DD9B0-9760-7C5D-F899-27800ADBA611}"/>
              </a:ext>
            </a:extLst>
          </p:cNvPr>
          <p:cNvSpPr txBox="1">
            <a:spLocks/>
          </p:cNvSpPr>
          <p:nvPr/>
        </p:nvSpPr>
        <p:spPr>
          <a:xfrm>
            <a:off x="151307" y="54837"/>
            <a:ext cx="4479060" cy="63096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تفسير نسبة الخطر</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05">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70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70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70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7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5" grpId="0" build="p" bldLvl="5" animBg="1" advAuto="0"/>
      <p:bldP spid="706" grpId="0" animBg="1" advAuto="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9" name="Group 54"/>
          <p:cNvGraphicFramePr/>
          <p:nvPr>
            <p:extLst>
              <p:ext uri="{D42A27DB-BD31-4B8C-83A1-F6EECF244321}">
                <p14:modId xmlns:p14="http://schemas.microsoft.com/office/powerpoint/2010/main" val="3046387777"/>
              </p:ext>
            </p:extLst>
          </p:nvPr>
        </p:nvGraphicFramePr>
        <p:xfrm>
          <a:off x="1950720" y="980624"/>
          <a:ext cx="8402638" cy="4347390"/>
        </p:xfrm>
        <a:graphic>
          <a:graphicData uri="http://schemas.openxmlformats.org/drawingml/2006/table">
            <a:tbl>
              <a:tblPr>
                <a:tableStyleId>{4C3C2611-4C71-4FC5-86AE-919BDF0F9419}</a:tableStyleId>
              </a:tblPr>
              <a:tblGrid>
                <a:gridCol w="1789451">
                  <a:extLst>
                    <a:ext uri="{9D8B030D-6E8A-4147-A177-3AD203B41FA5}">
                      <a16:colId xmlns:a16="http://schemas.microsoft.com/office/drawing/2014/main" val="20000"/>
                    </a:ext>
                  </a:extLst>
                </a:gridCol>
                <a:gridCol w="1556044">
                  <a:extLst>
                    <a:ext uri="{9D8B030D-6E8A-4147-A177-3AD203B41FA5}">
                      <a16:colId xmlns:a16="http://schemas.microsoft.com/office/drawing/2014/main" val="20001"/>
                    </a:ext>
                  </a:extLst>
                </a:gridCol>
                <a:gridCol w="1478242">
                  <a:extLst>
                    <a:ext uri="{9D8B030D-6E8A-4147-A177-3AD203B41FA5}">
                      <a16:colId xmlns:a16="http://schemas.microsoft.com/office/drawing/2014/main" val="20002"/>
                    </a:ext>
                  </a:extLst>
                </a:gridCol>
                <a:gridCol w="1898050">
                  <a:extLst>
                    <a:ext uri="{9D8B030D-6E8A-4147-A177-3AD203B41FA5}">
                      <a16:colId xmlns:a16="http://schemas.microsoft.com/office/drawing/2014/main" val="20003"/>
                    </a:ext>
                  </a:extLst>
                </a:gridCol>
                <a:gridCol w="1680851">
                  <a:extLst>
                    <a:ext uri="{9D8B030D-6E8A-4147-A177-3AD203B41FA5}">
                      <a16:colId xmlns:a16="http://schemas.microsoft.com/office/drawing/2014/main" val="20004"/>
                    </a:ext>
                  </a:extLst>
                </a:gridCol>
              </a:tblGrid>
              <a:tr h="609600">
                <a:tc>
                  <a:txBody>
                    <a:bodyPr/>
                    <a:lstStyle/>
                    <a:p>
                      <a:pPr algn="ctr" rtl="1">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gridSpan="2">
                  <a:txBody>
                    <a:bodyPr/>
                    <a:lstStyle/>
                    <a:p>
                      <a:pPr algn="ctr" rtl="1">
                        <a:spcBef>
                          <a:spcPts val="600"/>
                        </a:spcBef>
                        <a:tabLst>
                          <a:tab pos="850900" algn="l"/>
                        </a:tabLst>
                        <a:defRPr sz="1800"/>
                      </a:pPr>
                      <a:r>
                        <a:rPr lang="ar" sz="2800">
                          <a:latin typeface="+mn-lt"/>
                          <a:ea typeface="+mn-ea"/>
                          <a:cs typeface="+mn-cs"/>
                          <a:sym typeface="Source Sans Pro Regular"/>
                        </a:rPr>
                        <a:t>الحصبة</a:t>
                      </a:r>
                    </a:p>
                  </a:txBody>
                  <a:tcPr marL="93363" marR="93363" marT="93363" marB="93363" horzOverflow="overflow">
                    <a:lnL w="12700">
                      <a:miter lim="400000"/>
                    </a:lnL>
                    <a:lnR w="12700">
                      <a:miter lim="400000"/>
                    </a:lnR>
                    <a:lnT w="12700">
                      <a:miter lim="400000"/>
                    </a:lnT>
                    <a:lnB w="28575">
                      <a:solidFill>
                        <a:srgbClr val="000000"/>
                      </a:solidFill>
                    </a:lnB>
                    <a:noFill/>
                  </a:tcPr>
                </a:tc>
                <a:tc hMerge="1">
                  <a:txBody>
                    <a:bodyPr/>
                    <a:lstStyle/>
                    <a:p>
                      <a:pPr rtl="1"/>
                      <a:endParaRPr lang="hu-HU"/>
                    </a:p>
                  </a:txBody>
                  <a:tcPr/>
                </a:tc>
                <a:tc>
                  <a:txBody>
                    <a:bodyPr/>
                    <a:lstStyle/>
                    <a:p>
                      <a:pPr algn="ctr" rtl="1">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rowSpan="2">
                  <a:txBody>
                    <a:bodyPr/>
                    <a:lstStyle/>
                    <a:p>
                      <a:pPr algn="ctr" rtl="1">
                        <a:spcBef>
                          <a:spcPts val="600"/>
                        </a:spcBef>
                        <a:tabLst>
                          <a:tab pos="850900" algn="l"/>
                        </a:tabLst>
                        <a:defRPr sz="2800">
                          <a:latin typeface="+mn-lt"/>
                          <a:ea typeface="+mn-ea"/>
                          <a:cs typeface="+mn-cs"/>
                          <a:sym typeface="Source Sans Pro Regular"/>
                        </a:defRPr>
                      </a:pPr>
                      <a:r>
                        <a:rPr lang="ar" u="sng"/>
                        <a:t>معدل</a:t>
                      </a:r>
                      <a:r>
                        <a:t> الهجمات</a:t>
                      </a:r>
                    </a:p>
                  </a:txBody>
                  <a:tcPr marL="93363" marR="93363" marT="93363" marB="93363" anchor="b"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0"/>
                  </a:ext>
                </a:extLst>
              </a:tr>
              <a:tr h="609600">
                <a:tc>
                  <a:txBody>
                    <a:bodyPr/>
                    <a:lstStyle/>
                    <a:p>
                      <a:pPr algn="ctr" rtl="1">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نعم</a:t>
                      </a:r>
                    </a:p>
                  </a:txBody>
                  <a:tcPr marL="93363" marR="93363" marT="93363" marB="93363" horzOverflow="overflow">
                    <a:lnL w="12700">
                      <a:miter lim="400000"/>
                    </a:lnL>
                    <a:lnR w="12700">
                      <a:miter lim="400000"/>
                    </a:lnR>
                    <a:lnT w="28575">
                      <a:solidFill>
                        <a:srgbClr val="000000"/>
                      </a:solidFill>
                    </a:lnT>
                    <a:lnB w="28575">
                      <a:solidFill>
                        <a:srgbClr val="000000"/>
                      </a:solidFill>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لا</a:t>
                      </a:r>
                    </a:p>
                  </a:txBody>
                  <a:tcPr marL="93363" marR="93363" marT="93363" marB="93363" horzOverflow="overflow">
                    <a:lnL w="12700">
                      <a:miter lim="400000"/>
                    </a:lnL>
                    <a:lnR w="12700">
                      <a:miter lim="400000"/>
                    </a:lnR>
                    <a:lnT w="28575">
                      <a:solidFill>
                        <a:srgbClr val="000000"/>
                      </a:solidFill>
                    </a:lnT>
                    <a:lnB w="28575">
                      <a:solidFill>
                        <a:srgbClr val="000000"/>
                      </a:solidFill>
                    </a:lnB>
                    <a:noFill/>
                  </a:tcPr>
                </a:tc>
                <a:tc>
                  <a:txBody>
                    <a:bodyPr/>
                    <a:lstStyle/>
                    <a:p>
                      <a:pPr algn="ctr" rtl="1">
                        <a:spcBef>
                          <a:spcPts val="600"/>
                        </a:spcBef>
                        <a:tabLst>
                          <a:tab pos="850900" algn="l"/>
                        </a:tabLst>
                        <a:defRPr sz="1800"/>
                      </a:pPr>
                      <a:r>
                        <a:rPr lang="ar" sz="2800" u="sng">
                          <a:latin typeface="+mn-lt"/>
                          <a:ea typeface="+mn-ea"/>
                          <a:cs typeface="+mn-cs"/>
                          <a:sym typeface="Source Sans Pro Regular"/>
                        </a:rPr>
                        <a:t>المجموع</a:t>
                      </a:r>
                    </a:p>
                  </a:txBody>
                  <a:tcPr marL="93363" marR="93363" marT="93363" marB="93363" horzOverflow="overflow">
                    <a:lnL w="12700">
                      <a:miter lim="400000"/>
                    </a:lnL>
                    <a:lnR w="12700">
                      <a:miter lim="400000"/>
                    </a:lnR>
                    <a:lnT w="12700">
                      <a:miter lim="400000"/>
                    </a:lnT>
                    <a:lnB w="12700">
                      <a:miter lim="400000"/>
                    </a:lnB>
                    <a:noFill/>
                  </a:tcPr>
                </a:tc>
                <a:tc vMerge="1">
                  <a:txBody>
                    <a:bodyPr/>
                    <a:lstStyle/>
                    <a:p>
                      <a:pPr rtl="1"/>
                      <a:endParaRPr lang="hu-HU"/>
                    </a:p>
                  </a:txBody>
                  <a:tcPr/>
                </a:tc>
                <a:extLst>
                  <a:ext uri="{0D108BD9-81ED-4DB2-BD59-A6C34878D82A}">
                    <a16:rowId xmlns:a16="http://schemas.microsoft.com/office/drawing/2014/main" val="10001"/>
                  </a:ext>
                </a:extLst>
              </a:tr>
              <a:tr h="533400">
                <a:tc>
                  <a:txBody>
                    <a:bodyPr/>
                    <a:lstStyle/>
                    <a:p>
                      <a:pPr algn="ctr" rtl="1">
                        <a:spcBef>
                          <a:spcPts val="600"/>
                        </a:spcBef>
                        <a:tabLst>
                          <a:tab pos="850900" algn="l"/>
                        </a:tabLst>
                        <a:defRPr sz="1800"/>
                      </a:pPr>
                      <a:r>
                        <a:rPr lang="ar" sz="2800">
                          <a:latin typeface="+mn-lt"/>
                          <a:ea typeface="+mn-ea"/>
                          <a:cs typeface="+mn-cs"/>
                          <a:sym typeface="Source Sans Pro Regular"/>
                        </a:rPr>
                        <a:t>الحاصلون على التطعيم</a:t>
                      </a:r>
                    </a:p>
                  </a:txBody>
                  <a:tcPr marL="93363" marR="93363" marT="93363" marB="93363" horzOverflow="overflow">
                    <a:lnL w="12700">
                      <a:miter lim="400000"/>
                    </a:lnL>
                    <a:lnR w="28575">
                      <a:solidFill>
                        <a:srgbClr val="000000"/>
                      </a:solidFill>
                    </a:lnR>
                    <a:lnT w="12700">
                      <a:miter lim="400000"/>
                    </a:lnT>
                    <a:lnB w="12700">
                      <a:miter lim="400000"/>
                    </a:lnB>
                    <a:noFill/>
                  </a:tcPr>
                </a:tc>
                <a:tc>
                  <a:txBody>
                    <a:bodyPr/>
                    <a:lstStyle/>
                    <a:p>
                      <a:pPr rtl="1">
                        <a:spcBef>
                          <a:spcPts val="600"/>
                        </a:spcBef>
                        <a:tabLst>
                          <a:tab pos="850900" algn="l"/>
                        </a:tabLst>
                        <a:defRPr sz="1800"/>
                      </a:pPr>
                      <a:r>
                        <a:rPr lang="ar" sz="2800">
                          <a:latin typeface="+mn-lt"/>
                          <a:ea typeface="+mn-ea"/>
                          <a:cs typeface="+mn-cs"/>
                          <a:sym typeface="Source Sans Pro Regular"/>
                        </a:rPr>
                        <a:t>48</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rtl="1">
                        <a:spcBef>
                          <a:spcPts val="600"/>
                        </a:spcBef>
                        <a:tabLst>
                          <a:tab pos="850900" algn="l"/>
                        </a:tabLst>
                        <a:defRPr sz="1800"/>
                      </a:pPr>
                      <a:r>
                        <a:rPr lang="ar" sz="2800">
                          <a:latin typeface="+mn-lt"/>
                          <a:ea typeface="+mn-ea"/>
                          <a:cs typeface="+mn-cs"/>
                          <a:sym typeface="Source Sans Pro Regular"/>
                        </a:rPr>
                        <a:t>840</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rtl="1">
                        <a:spcBef>
                          <a:spcPts val="600"/>
                        </a:spcBef>
                        <a:tabLst>
                          <a:tab pos="850900" algn="l"/>
                        </a:tabLst>
                        <a:defRPr sz="1800"/>
                      </a:pPr>
                      <a:r>
                        <a:rPr lang="ar" sz="2800">
                          <a:latin typeface="+mn-lt"/>
                          <a:ea typeface="+mn-ea"/>
                          <a:cs typeface="+mn-cs"/>
                          <a:sym typeface="Source Sans Pro Regular"/>
                        </a:rPr>
                        <a:t>888</a:t>
                      </a:r>
                    </a:p>
                  </a:txBody>
                  <a:tcPr marL="93363" marR="93363" marT="93363" marB="93363" horzOverflow="overflow">
                    <a:lnL w="28575">
                      <a:solidFill>
                        <a:srgbClr val="000000"/>
                      </a:solidFill>
                    </a:lnL>
                    <a:lnR w="12700">
                      <a:miter lim="400000"/>
                    </a:lnR>
                    <a:lnT w="12700">
                      <a:miter lim="400000"/>
                    </a:lnT>
                    <a:lnB w="12700">
                      <a:miter lim="400000"/>
                    </a:lnB>
                    <a:noFill/>
                  </a:tcPr>
                </a:tc>
                <a:tc>
                  <a:txBody>
                    <a:bodyPr/>
                    <a:lstStyle/>
                    <a:p>
                      <a:pPr algn="ctr" rtl="1">
                        <a:spcBef>
                          <a:spcPts val="600"/>
                        </a:spcBef>
                        <a:tabLst>
                          <a:tab pos="850900" algn="l"/>
                        </a:tabLst>
                        <a:defRPr sz="1800"/>
                      </a:pPr>
                      <a:r>
                        <a:rPr lang="ar-EG" sz="2800" dirty="0">
                          <a:latin typeface="+mn-lt"/>
                          <a:ea typeface="+mn-ea"/>
                          <a:cs typeface="+mn-cs"/>
                          <a:sym typeface="Source Sans Pro Regular"/>
                        </a:rPr>
                        <a:t>5.4%</a:t>
                      </a:r>
                      <a:endParaRPr lang="ar" sz="2800" dirty="0">
                        <a:latin typeface="+mn-lt"/>
                        <a:ea typeface="+mn-ea"/>
                        <a:cs typeface="+mn-cs"/>
                        <a:sym typeface="Source Sans Pro Regular"/>
                      </a:endParaRP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2"/>
                  </a:ext>
                </a:extLst>
              </a:tr>
              <a:tr h="487363">
                <a:tc>
                  <a:txBody>
                    <a:bodyPr/>
                    <a:lstStyle/>
                    <a:p>
                      <a:pPr algn="ctr" rtl="1">
                        <a:spcBef>
                          <a:spcPts val="600"/>
                        </a:spcBef>
                        <a:tabLst>
                          <a:tab pos="850900" algn="l"/>
                        </a:tabLst>
                        <a:defRPr sz="1800"/>
                      </a:pPr>
                      <a:r>
                        <a:rPr lang="ar" sz="2800">
                          <a:latin typeface="+mn-lt"/>
                          <a:ea typeface="+mn-ea"/>
                          <a:cs typeface="+mn-cs"/>
                          <a:sym typeface="Source Sans Pro Regular"/>
                        </a:rPr>
                        <a:t>غير الحاصلين على التطعيم</a:t>
                      </a:r>
                    </a:p>
                  </a:txBody>
                  <a:tcPr marL="93363" marR="93363" marT="93363" marB="93363" horzOverflow="overflow">
                    <a:lnL w="12700">
                      <a:miter lim="400000"/>
                    </a:lnL>
                    <a:lnR w="28575">
                      <a:solidFill>
                        <a:srgbClr val="000000"/>
                      </a:solidFill>
                    </a:lnR>
                    <a:lnT w="12700">
                      <a:miter lim="400000"/>
                    </a:lnT>
                    <a:lnB w="12700">
                      <a:miter lim="400000"/>
                    </a:lnB>
                    <a:noFill/>
                  </a:tcPr>
                </a:tc>
                <a:tc>
                  <a:txBody>
                    <a:bodyPr/>
                    <a:lstStyle/>
                    <a:p>
                      <a:pPr rtl="1">
                        <a:spcBef>
                          <a:spcPts val="600"/>
                        </a:spcBef>
                        <a:tabLst>
                          <a:tab pos="850900" algn="l"/>
                        </a:tabLst>
                        <a:defRPr sz="1800"/>
                      </a:pPr>
                      <a:r>
                        <a:rPr lang="ar" sz="2800">
                          <a:latin typeface="+mn-lt"/>
                          <a:ea typeface="+mn-ea"/>
                          <a:cs typeface="+mn-cs"/>
                          <a:sym typeface="Source Sans Pro Regular"/>
                        </a:rPr>
                        <a:t>44</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rtl="1">
                        <a:spcBef>
                          <a:spcPts val="600"/>
                        </a:spcBef>
                        <a:tabLst>
                          <a:tab pos="850900" algn="l"/>
                        </a:tabLst>
                        <a:defRPr sz="1800"/>
                      </a:pPr>
                      <a:r>
                        <a:rPr lang="ar" sz="2800" dirty="0">
                          <a:latin typeface="+mn-lt"/>
                          <a:ea typeface="+mn-ea"/>
                          <a:cs typeface="+mn-cs"/>
                          <a:sym typeface="Source Sans Pro Regular"/>
                        </a:rPr>
                        <a:t>116</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rtl="1">
                        <a:spcBef>
                          <a:spcPts val="600"/>
                        </a:spcBef>
                        <a:tabLst>
                          <a:tab pos="850900" algn="l"/>
                        </a:tabLst>
                        <a:defRPr sz="1800"/>
                      </a:pPr>
                      <a:r>
                        <a:rPr lang="ar" sz="2800">
                          <a:latin typeface="+mn-lt"/>
                          <a:ea typeface="+mn-ea"/>
                          <a:cs typeface="+mn-cs"/>
                          <a:sym typeface="Source Sans Pro Regular"/>
                        </a:rPr>
                        <a:t>160</a:t>
                      </a:r>
                    </a:p>
                  </a:txBody>
                  <a:tcPr marL="93363" marR="93363" marT="93363" marB="93363" horzOverflow="overflow">
                    <a:lnL w="28575">
                      <a:solidFill>
                        <a:srgbClr val="000000"/>
                      </a:solidFill>
                    </a:lnL>
                    <a:lnR w="12700">
                      <a:miter lim="400000"/>
                    </a:lnR>
                    <a:lnT w="12700">
                      <a:miter lim="400000"/>
                    </a:lnT>
                    <a:lnB w="12700">
                      <a:miter lim="400000"/>
                    </a:lnB>
                    <a:noFill/>
                  </a:tcPr>
                </a:tc>
                <a:tc>
                  <a:txBody>
                    <a:bodyPr/>
                    <a:lstStyle/>
                    <a:p>
                      <a:pPr algn="ctr" rtl="1">
                        <a:spcBef>
                          <a:spcPts val="600"/>
                        </a:spcBef>
                        <a:tabLst>
                          <a:tab pos="850900" algn="l"/>
                        </a:tabLst>
                        <a:defRPr sz="1800"/>
                      </a:pPr>
                      <a:r>
                        <a:rPr lang="ar" sz="2800">
                          <a:latin typeface="+mn-lt"/>
                          <a:ea typeface="+mn-ea"/>
                          <a:cs typeface="+mn-cs"/>
                          <a:sym typeface="Source Sans Pro Regular"/>
                        </a:rPr>
                        <a:t>27.5%</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3"/>
                  </a:ext>
                </a:extLst>
              </a:tr>
              <a:tr h="487363">
                <a:tc>
                  <a:txBody>
                    <a:bodyPr/>
                    <a:lstStyle/>
                    <a:p>
                      <a:pPr algn="ctr" rtl="1">
                        <a:spcBef>
                          <a:spcPts val="600"/>
                        </a:spcBef>
                        <a:tabLst>
                          <a:tab pos="850900" algn="l"/>
                        </a:tabLst>
                        <a:defRPr sz="1800"/>
                      </a:pPr>
                      <a:r>
                        <a:rPr lang="ar" sz="2800">
                          <a:latin typeface="+mn-lt"/>
                          <a:ea typeface="+mn-ea"/>
                          <a:cs typeface="+mn-cs"/>
                          <a:sym typeface="Source Sans Pro Regular"/>
                        </a:rPr>
                        <a:t>المجموع</a:t>
                      </a:r>
                    </a:p>
                  </a:txBody>
                  <a:tcPr marL="93363" marR="93363" marT="93363" marB="93363" horzOverflow="overflow">
                    <a:lnL w="12700">
                      <a:miter lim="400000"/>
                    </a:lnL>
                    <a:lnR w="12700">
                      <a:miter lim="400000"/>
                    </a:lnR>
                    <a:lnT w="12700">
                      <a:miter lim="400000"/>
                    </a:lnT>
                    <a:lnB w="12700">
                      <a:miter lim="400000"/>
                    </a:lnB>
                    <a:noFill/>
                  </a:tcPr>
                </a:tc>
                <a:tc>
                  <a:txBody>
                    <a:bodyPr/>
                    <a:lstStyle/>
                    <a:p>
                      <a:pPr rtl="1">
                        <a:spcBef>
                          <a:spcPts val="600"/>
                        </a:spcBef>
                        <a:tabLst>
                          <a:tab pos="850900" algn="l"/>
                        </a:tabLst>
                        <a:defRPr sz="1800"/>
                      </a:pPr>
                      <a:r>
                        <a:rPr lang="ar" sz="2800">
                          <a:latin typeface="+mn-lt"/>
                          <a:ea typeface="+mn-ea"/>
                          <a:cs typeface="+mn-cs"/>
                          <a:sym typeface="Source Sans Pro Regular"/>
                        </a:rPr>
                        <a:t>92</a:t>
                      </a:r>
                    </a:p>
                  </a:txBody>
                  <a:tcPr marL="93363" marR="93363" marT="93363" marB="93363" horzOverflow="overflow">
                    <a:lnL w="12700">
                      <a:miter lim="400000"/>
                    </a:lnL>
                    <a:lnR w="12700">
                      <a:miter lim="400000"/>
                    </a:lnR>
                    <a:lnT w="28575">
                      <a:solidFill>
                        <a:srgbClr val="000000"/>
                      </a:solidFill>
                    </a:lnT>
                    <a:lnB w="12700">
                      <a:miter lim="400000"/>
                    </a:lnB>
                    <a:noFill/>
                  </a:tcPr>
                </a:tc>
                <a:tc>
                  <a:txBody>
                    <a:bodyPr/>
                    <a:lstStyle/>
                    <a:p>
                      <a:pPr rtl="1">
                        <a:spcBef>
                          <a:spcPts val="600"/>
                        </a:spcBef>
                        <a:tabLst>
                          <a:tab pos="850900" algn="l"/>
                        </a:tabLst>
                        <a:defRPr sz="1800"/>
                      </a:pPr>
                      <a:r>
                        <a:rPr lang="ar" sz="2800">
                          <a:latin typeface="+mn-lt"/>
                          <a:ea typeface="+mn-ea"/>
                          <a:cs typeface="+mn-cs"/>
                          <a:sym typeface="Source Sans Pro Regular"/>
                        </a:rPr>
                        <a:t>956</a:t>
                      </a:r>
                    </a:p>
                  </a:txBody>
                  <a:tcPr marL="93363" marR="93363" marT="93363" marB="93363" horzOverflow="overflow">
                    <a:lnL w="12700">
                      <a:miter lim="400000"/>
                    </a:lnL>
                    <a:lnR w="12700">
                      <a:miter lim="400000"/>
                    </a:lnR>
                    <a:lnT w="28575">
                      <a:solidFill>
                        <a:srgbClr val="000000"/>
                      </a:solidFill>
                    </a:lnT>
                    <a:lnB w="12700">
                      <a:miter lim="400000"/>
                    </a:lnB>
                    <a:noFill/>
                  </a:tcPr>
                </a:tc>
                <a:tc>
                  <a:txBody>
                    <a:bodyPr/>
                    <a:lstStyle/>
                    <a:p>
                      <a:pPr rtl="1">
                        <a:spcBef>
                          <a:spcPts val="600"/>
                        </a:spcBef>
                        <a:tabLst>
                          <a:tab pos="850900" algn="l"/>
                        </a:tabLst>
                        <a:defRPr sz="1800"/>
                      </a:pPr>
                      <a:r>
                        <a:rPr lang="ar" sz="2800">
                          <a:latin typeface="+mn-lt"/>
                          <a:ea typeface="+mn-ea"/>
                          <a:cs typeface="+mn-cs"/>
                          <a:sym typeface="Source Sans Pro Regular"/>
                        </a:rPr>
                        <a:t>1048</a:t>
                      </a:r>
                    </a:p>
                  </a:txBody>
                  <a:tcPr marL="93363" marR="93363" marT="93363" marB="93363" horzOverflow="overflow">
                    <a:lnL w="12700">
                      <a:miter lim="400000"/>
                    </a:lnL>
                    <a:lnR w="12700">
                      <a:miter lim="400000"/>
                    </a:lnR>
                    <a:lnT w="12700">
                      <a:miter lim="400000"/>
                    </a:lnT>
                    <a:lnB w="12700">
                      <a:miter lim="400000"/>
                    </a:lnB>
                    <a:noFill/>
                  </a:tcPr>
                </a:tc>
                <a:tc>
                  <a:txBody>
                    <a:bodyPr/>
                    <a:lstStyle/>
                    <a:p>
                      <a:pPr algn="ctr" rtl="1">
                        <a:spcBef>
                          <a:spcPts val="600"/>
                        </a:spcBef>
                        <a:tabLst>
                          <a:tab pos="850900" algn="l"/>
                        </a:tabLst>
                        <a:defRPr sz="1800"/>
                      </a:pPr>
                      <a:r>
                        <a:rPr lang="ar" sz="2800" dirty="0">
                          <a:latin typeface="+mn-lt"/>
                          <a:ea typeface="+mn-ea"/>
                          <a:cs typeface="+mn-cs"/>
                          <a:sym typeface="Source Sans Pro Regular"/>
                        </a:rPr>
                        <a:t>8.8%</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4"/>
                  </a:ext>
                </a:extLst>
              </a:tr>
            </a:tbl>
          </a:graphicData>
        </a:graphic>
      </p:graphicFrame>
      <p:sp>
        <p:nvSpPr>
          <p:cNvPr id="710" name="Text Box 46"/>
          <p:cNvSpPr txBox="1"/>
          <p:nvPr/>
        </p:nvSpPr>
        <p:spPr>
          <a:xfrm>
            <a:off x="1994262" y="5283353"/>
            <a:ext cx="8214360" cy="116903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lnSpc>
                <a:spcPct val="90000"/>
              </a:lnSpc>
              <a:tabLst>
                <a:tab pos="1308100" algn="l"/>
                <a:tab pos="3479800" algn="l"/>
                <a:tab pos="4686300" algn="l"/>
                <a:tab pos="6223000" algn="l"/>
              </a:tabLst>
              <a:defRPr sz="3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5.4/ 27.5 = </a:t>
            </a:r>
            <a:endParaRPr sz="2800" dirty="0">
              <a:latin typeface="Sakkal Majalla" panose="02000000000000000000" pitchFamily="2" charset="-78"/>
              <a:ea typeface="Arial"/>
              <a:cs typeface="Sakkal Majalla" panose="02000000000000000000" pitchFamily="2" charset="-78"/>
              <a:sym typeface="Arial"/>
            </a:endParaRPr>
          </a:p>
          <a:p>
            <a:pPr rtl="1">
              <a:spcBef>
                <a:spcPts val="1100"/>
              </a:spcBef>
              <a:tabLst>
                <a:tab pos="1308100" algn="l"/>
                <a:tab pos="3479800" algn="l"/>
                <a:tab pos="4686300" algn="l"/>
                <a:tab pos="6223000" algn="l"/>
              </a:tabLst>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التفسير</a:t>
            </a:r>
            <a:r>
              <a:rPr lang="ar" sz="3200"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711" name="Text Box 56"/>
          <p:cNvSpPr txBox="1"/>
          <p:nvPr/>
        </p:nvSpPr>
        <p:spPr>
          <a:xfrm>
            <a:off x="744628" y="5972510"/>
            <a:ext cx="8402638"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rtl="1">
              <a:spcBef>
                <a:spcPts val="1600"/>
              </a:spcBef>
              <a:defRPr sz="2800">
                <a:solidFill>
                  <a:srgbClr val="006600"/>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حصلوا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تطعيم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بالحصبة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بنسبة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5/1</a:t>
            </a:r>
            <a:endParaRPr dirty="0">
              <a:latin typeface="Sakkal Majalla" panose="02000000000000000000" pitchFamily="2" charset="-78"/>
              <a:cs typeface="Sakkal Majalla" panose="02000000000000000000" pitchFamily="2" charset="-78"/>
            </a:endParaRPr>
          </a:p>
        </p:txBody>
      </p:sp>
      <p:sp>
        <p:nvSpPr>
          <p:cNvPr id="712" name="Text Box 55"/>
          <p:cNvSpPr txBox="1"/>
          <p:nvPr/>
        </p:nvSpPr>
        <p:spPr>
          <a:xfrm>
            <a:off x="5270862" y="5230673"/>
            <a:ext cx="135636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1900"/>
              </a:spcBef>
              <a:defRPr sz="3200">
                <a:solidFill>
                  <a:srgbClr val="006600"/>
                </a:solidFill>
                <a:latin typeface="+mn-lt"/>
                <a:ea typeface="+mn-ea"/>
                <a:cs typeface="+mn-cs"/>
                <a:sym typeface="Source Sans Pro Regular"/>
              </a:defRPr>
            </a:lvl1pPr>
          </a:lstStyle>
          <a:p>
            <a:pPr rtl="1"/>
            <a:r>
              <a:rPr u="sng" dirty="0">
                <a:latin typeface="Sakkal Majalla" panose="02000000000000000000" pitchFamily="2" charset="-78"/>
                <a:cs typeface="Sakkal Majalla" panose="02000000000000000000" pitchFamily="2" charset="-78"/>
              </a:rPr>
              <a:t>0.2</a:t>
            </a:r>
          </a:p>
        </p:txBody>
      </p:sp>
      <p:sp>
        <p:nvSpPr>
          <p:cNvPr id="2" name="Title 3">
            <a:extLst>
              <a:ext uri="{FF2B5EF4-FFF2-40B4-BE49-F238E27FC236}">
                <a16:creationId xmlns:a16="http://schemas.microsoft.com/office/drawing/2014/main" id="{55AA4516-9C3D-1B5D-F45E-410B38F9598F}"/>
              </a:ext>
            </a:extLst>
          </p:cNvPr>
          <p:cNvSpPr txBox="1">
            <a:spLocks/>
          </p:cNvSpPr>
          <p:nvPr/>
        </p:nvSpPr>
        <p:spPr>
          <a:xfrm>
            <a:off x="151306" y="54837"/>
            <a:ext cx="793625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دراسة الحصبة والتطعيم، بوروندي</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7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1" grpId="0" animBg="1" advAuto="0"/>
      <p:bldP spid="712" grpId="0"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 name="Content Placeholder 2"/>
          <p:cNvSpPr txBox="1">
            <a:spLocks noGrp="1"/>
          </p:cNvSpPr>
          <p:nvPr>
            <p:ph type="body" idx="1"/>
          </p:nvPr>
        </p:nvSpPr>
        <p:spPr>
          <a:xfrm>
            <a:off x="4142923" y="1220355"/>
            <a:ext cx="7529514" cy="5546726"/>
          </a:xfrm>
          <a:prstGeom prst="rect">
            <a:avLst/>
          </a:prstGeom>
        </p:spPr>
        <p:txBody>
          <a:bodyPr rtlCol="1"/>
          <a:lstStyle/>
          <a:p>
            <a:pPr rtl="1">
              <a:defRPr sz="2800"/>
            </a:pPr>
            <a:r>
              <a:rPr lang="ar" b="1" dirty="0">
                <a:solidFill>
                  <a:srgbClr val="C00000"/>
                </a:solidFill>
                <a:latin typeface="Sakkal Majalla" panose="02000000000000000000" pitchFamily="2" charset="-78"/>
                <a:cs typeface="Sakkal Majalla" panose="02000000000000000000" pitchFamily="2" charset="-78"/>
              </a:rPr>
              <a:t>دراسة الحالات والشواهد</a:t>
            </a:r>
          </a:p>
          <a:p>
            <a:pPr rtl="1">
              <a:defRPr sz="2800"/>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الحالات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تُدرج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للمقارنة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ليست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الضابطة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lang="ar-EG" dirty="0">
                <a:latin typeface="Sakkal Majalla" panose="02000000000000000000" pitchFamily="2" charset="-78"/>
                <a:cs typeface="Sakkal Majalla" panose="02000000000000000000" pitchFamily="2" charset="-78"/>
              </a:rPr>
              <a:t>ت</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الفئتين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تقارن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تجربة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الضابطة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الأرجحية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defRPr i="1"/>
            </a:pPr>
            <a:endParaRPr i="1"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 typeface="Arial"/>
            </a:pPr>
            <a:r>
              <a:rPr dirty="0" err="1">
                <a:latin typeface="Sakkal Majalla" panose="02000000000000000000" pitchFamily="2" charset="-78"/>
                <a:cs typeface="Sakkal Majalla" panose="02000000000000000000" pitchFamily="2" charset="-78"/>
              </a:rPr>
              <a:t>تفسر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الأرجحية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المشابهة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الأرجحية</a:t>
            </a:r>
            <a:r>
              <a:rPr lang="ar-EG" dirty="0">
                <a:latin typeface="Sakkal Majalla" panose="02000000000000000000" pitchFamily="2" charset="-78"/>
                <a:cs typeface="Sakkal Majalla" panose="02000000000000000000" pitchFamily="2" charset="-78"/>
              </a:rPr>
              <a:t> &gt; 1</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الأرجحية</a:t>
            </a:r>
            <a:r>
              <a:rPr dirty="0">
                <a:latin typeface="Sakkal Majalla" panose="02000000000000000000" pitchFamily="2" charset="-78"/>
                <a:cs typeface="Sakkal Majalla" panose="02000000000000000000" pitchFamily="2" charset="-78"/>
              </a:rPr>
              <a:t> = 1،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الأرجحية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&lt; 1).</a:t>
            </a:r>
            <a:endParaRPr dirty="0">
              <a:latin typeface="Sakkal Majalla" panose="02000000000000000000" pitchFamily="2" charset="-78"/>
              <a:cs typeface="Sakkal Majalla" panose="02000000000000000000" pitchFamily="2" charset="-78"/>
            </a:endParaRPr>
          </a:p>
        </p:txBody>
      </p:sp>
      <p:sp>
        <p:nvSpPr>
          <p:cNvPr id="4" name="Title 4">
            <a:extLst>
              <a:ext uri="{FF2B5EF4-FFF2-40B4-BE49-F238E27FC236}">
                <a16:creationId xmlns:a16="http://schemas.microsoft.com/office/drawing/2014/main" id="{40F42B4E-A98F-CAF6-762E-2626D543C016}"/>
              </a:ext>
            </a:extLst>
          </p:cNvPr>
          <p:cNvSpPr txBox="1">
            <a:spLocks/>
          </p:cNvSpPr>
          <p:nvPr/>
        </p:nvSpPr>
        <p:spPr>
          <a:xfrm>
            <a:off x="-162857" y="0"/>
            <a:ext cx="3083838" cy="14105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دراسة الحالات والشواهد لاستقصاء الفاشية</a:t>
            </a:r>
          </a:p>
        </p:txBody>
      </p:sp>
      <p:sp>
        <p:nvSpPr>
          <p:cNvPr id="8" name="Rounded Rectangle 3">
            <a:extLst>
              <a:ext uri="{FF2B5EF4-FFF2-40B4-BE49-F238E27FC236}">
                <a16:creationId xmlns:a16="http://schemas.microsoft.com/office/drawing/2014/main" id="{F7F611D2-A35F-7943-7A74-7A981A064F60}"/>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Rectangle 3"/>
          <p:cNvSpPr txBox="1">
            <a:spLocks noGrp="1"/>
          </p:cNvSpPr>
          <p:nvPr>
            <p:ph type="body" idx="1"/>
          </p:nvPr>
        </p:nvSpPr>
        <p:spPr>
          <a:xfrm>
            <a:off x="3826077" y="1135116"/>
            <a:ext cx="7771304" cy="5254572"/>
          </a:xfrm>
          <a:prstGeom prst="rect">
            <a:avLst/>
          </a:prstGeom>
        </p:spPr>
        <p:txBody>
          <a:bodyPr rtlCol="1">
            <a:normAutofit/>
          </a:bodyPr>
          <a:lstStyle/>
          <a:p>
            <a:pPr marL="509206" indent="-509206" defTabSz="286428" rtl="1">
              <a:lnSpc>
                <a:spcPct val="72000"/>
              </a:lnSpc>
              <a:spcBef>
                <a:spcPts val="200"/>
              </a:spcBef>
              <a:buClr>
                <a:schemeClr val="accent3"/>
              </a:buClr>
              <a:buSzPct val="100000"/>
              <a:buAutoNum type="arabicPeriod"/>
              <a:defRPr sz="2178"/>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a:p>
            <a:pPr marL="509206" indent="-509206" defTabSz="286428" rtl="1">
              <a:lnSpc>
                <a:spcPct val="72000"/>
              </a:lnSpc>
              <a:spcBef>
                <a:spcPts val="200"/>
              </a:spcBef>
              <a:buClr>
                <a:schemeClr val="accent3"/>
              </a:buClr>
              <a:buSzPct val="100000"/>
              <a:buAutoNum type="arabicPeriod"/>
              <a:defRPr sz="2376"/>
            </a:pP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178"/>
            </a:pP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وتدفق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376"/>
            </a:pP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178"/>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a:t>
            </a:r>
          </a:p>
          <a:p>
            <a:pPr marL="509206" indent="-509206" defTabSz="286428" rtl="1">
              <a:lnSpc>
                <a:spcPct val="72000"/>
              </a:lnSpc>
              <a:spcBef>
                <a:spcPts val="200"/>
              </a:spcBef>
              <a:buClr>
                <a:schemeClr val="accent3"/>
              </a:buClr>
              <a:buSzPct val="100000"/>
              <a:buFont typeface="+mj-lt"/>
              <a:buAutoNum type="arabicPeriod"/>
              <a:defRPr sz="2376"/>
            </a:pP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178"/>
            </a:pPr>
            <a:r>
              <a:rPr dirty="0" err="1">
                <a:latin typeface="Sakkal Majalla" panose="02000000000000000000" pitchFamily="2" charset="-78"/>
                <a:cs typeface="Sakkal Majalla" panose="02000000000000000000" pitchFamily="2" charset="-78"/>
              </a:rPr>
              <a:t>المراحل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376"/>
            </a:pP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178"/>
            </a:pP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57200" indent="-457200" defTabSz="286428" rtl="1">
              <a:lnSpc>
                <a:spcPct val="72000"/>
              </a:lnSpc>
              <a:spcBef>
                <a:spcPts val="200"/>
              </a:spcBef>
              <a:buFont typeface="+mj-lt"/>
              <a:buAutoNum type="arabicPeriod"/>
              <a:defRPr sz="2376"/>
            </a:pP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AutoNum type="arabicPeriod"/>
              <a:defRPr sz="2178"/>
            </a:pP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التفسيرية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AutoNum type="arabicPeriod"/>
              <a:defRPr sz="2376"/>
            </a:pP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178"/>
            </a:pPr>
            <a:r>
              <a:rPr dirty="0" err="1">
                <a:latin typeface="Sakkal Majalla" panose="02000000000000000000" pitchFamily="2" charset="-78"/>
                <a:cs typeface="Sakkal Majalla" panose="02000000000000000000" pitchFamily="2" charset="-78"/>
              </a:rPr>
              <a:t>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376"/>
            </a:pP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178"/>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376"/>
            </a:pPr>
            <a:endParaRPr dirty="0">
              <a:latin typeface="Sakkal Majalla" panose="02000000000000000000" pitchFamily="2" charset="-78"/>
              <a:cs typeface="Sakkal Majalla" panose="02000000000000000000" pitchFamily="2" charset="-78"/>
            </a:endParaRPr>
          </a:p>
          <a:p>
            <a:pPr marL="509206" indent="-509206" defTabSz="286428" rtl="1">
              <a:lnSpc>
                <a:spcPct val="72000"/>
              </a:lnSpc>
              <a:spcBef>
                <a:spcPts val="200"/>
              </a:spcBef>
              <a:buClr>
                <a:schemeClr val="accent3"/>
              </a:buClr>
              <a:buSzPct val="100000"/>
              <a:buFont typeface="+mj-lt"/>
              <a:buAutoNum type="arabicPeriod"/>
              <a:defRPr sz="2178"/>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21" name="Rectangle 2"/>
          <p:cNvSpPr txBox="1">
            <a:spLocks noGrp="1"/>
          </p:cNvSpPr>
          <p:nvPr>
            <p:ph type="title" idx="4294967295"/>
          </p:nvPr>
        </p:nvSpPr>
        <p:spPr>
          <a:xfrm>
            <a:off x="-242111" y="815039"/>
            <a:ext cx="3571876"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عناصر العرض</a:t>
            </a:r>
          </a:p>
        </p:txBody>
      </p:sp>
      <p:sp>
        <p:nvSpPr>
          <p:cNvPr id="3" name="Rounded Rectangle 9">
            <a:extLst>
              <a:ext uri="{FF2B5EF4-FFF2-40B4-BE49-F238E27FC236}">
                <a16:creationId xmlns:a16="http://schemas.microsoft.com/office/drawing/2014/main" id="{42EB65C4-FD95-C580-8FF9-BF6C95554534}"/>
              </a:ext>
            </a:extLst>
          </p:cNvPr>
          <p:cNvSpPr/>
          <p:nvPr/>
        </p:nvSpPr>
        <p:spPr>
          <a:xfrm flipV="1">
            <a:off x="388936" y="1507555"/>
            <a:ext cx="2938224" cy="128287"/>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Rectangle 3"/>
          <p:cNvSpPr txBox="1"/>
          <p:nvPr/>
        </p:nvSpPr>
        <p:spPr>
          <a:xfrm>
            <a:off x="4212479" y="1956983"/>
            <a:ext cx="7368725" cy="294403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685800" indent="-685800" rtl="1">
              <a:spcBef>
                <a:spcPts val="1200"/>
              </a:spcBef>
              <a:buSzPct val="100000"/>
              <a:buAutoNum type="arabicPeriod" startAt="7"/>
              <a:defRPr sz="3000">
                <a:solidFill>
                  <a:srgbClr val="A6A6A6"/>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وضع الفرضيات</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solidFill>
                  <a:srgbClr val="A6A6A6"/>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تقييم الفرضيات من الناحية الوبائية</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التوفيق بين الخصائص الوبائية والنتائج المختبرية والبيئية</a:t>
            </a:r>
            <a:endParaRPr sz="3200" dirty="0">
              <a:latin typeface="Sakkal Majalla" panose="02000000000000000000" pitchFamily="2" charset="-78"/>
              <a:ea typeface="Arial"/>
              <a:cs typeface="Sakkal Majalla" panose="02000000000000000000" pitchFamily="2" charset="-78"/>
              <a:sym typeface="Arial"/>
            </a:endParaRPr>
          </a:p>
          <a:p>
            <a:pPr marL="685800" indent="-685800" rtl="1">
              <a:spcBef>
                <a:spcPts val="1200"/>
              </a:spcBef>
              <a:buSzPct val="100000"/>
              <a:buAutoNum type="arabicPeriod" startAt="7"/>
              <a:defRPr sz="30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إجراء دراسات إضافية، حسب الضرورة</a:t>
            </a:r>
            <a:endParaRPr sz="3200" dirty="0">
              <a:latin typeface="Sakkal Majalla" panose="02000000000000000000" pitchFamily="2" charset="-78"/>
              <a:ea typeface="Arial"/>
              <a:cs typeface="Sakkal Majalla" panose="02000000000000000000" pitchFamily="2" charset="-78"/>
              <a:sym typeface="Arial"/>
            </a:endParaRPr>
          </a:p>
        </p:txBody>
      </p:sp>
      <p:sp>
        <p:nvSpPr>
          <p:cNvPr id="2" name="Title 4">
            <a:extLst>
              <a:ext uri="{FF2B5EF4-FFF2-40B4-BE49-F238E27FC236}">
                <a16:creationId xmlns:a16="http://schemas.microsoft.com/office/drawing/2014/main" id="{7C93996D-805C-D5A0-BC7C-B88E1ACDD0E3}"/>
              </a:ext>
            </a:extLst>
          </p:cNvPr>
          <p:cNvSpPr txBox="1">
            <a:spLocks/>
          </p:cNvSpPr>
          <p:nvPr/>
        </p:nvSpPr>
        <p:spPr>
          <a:xfrm>
            <a:off x="380783" y="614573"/>
            <a:ext cx="2406808" cy="99134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الخطوتان 9 و10:</a:t>
            </a:r>
          </a:p>
        </p:txBody>
      </p:sp>
      <p:sp>
        <p:nvSpPr>
          <p:cNvPr id="4" name="Rounded Rectangle 3">
            <a:extLst>
              <a:ext uri="{FF2B5EF4-FFF2-40B4-BE49-F238E27FC236}">
                <a16:creationId xmlns:a16="http://schemas.microsoft.com/office/drawing/2014/main" id="{3DC0E7FA-E68D-65DD-4262-FEC4EE850B10}"/>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 name="Rectangle 2"/>
          <p:cNvSpPr txBox="1">
            <a:spLocks noGrp="1"/>
          </p:cNvSpPr>
          <p:nvPr>
            <p:ph type="body" sz="half" idx="1"/>
          </p:nvPr>
        </p:nvSpPr>
        <p:spPr>
          <a:xfrm>
            <a:off x="587205" y="2050742"/>
            <a:ext cx="11347451" cy="1790354"/>
          </a:xfrm>
          <a:prstGeom prst="rect">
            <a:avLst/>
          </a:prstGeom>
        </p:spPr>
        <p:txBody>
          <a:bodyPr rtlCol="1"/>
          <a:lstStyle/>
          <a:p>
            <a:pPr rtl="1">
              <a:spcBef>
                <a:spcPts val="0"/>
              </a:spcBef>
              <a:defRPr sz="3200"/>
            </a:pPr>
            <a:r>
              <a:rPr lang="ar" b="1">
                <a:latin typeface="Sakkal Majalla" panose="02000000000000000000" pitchFamily="2" charset="-78"/>
                <a:cs typeface="Sakkal Majalla" panose="02000000000000000000" pitchFamily="2" charset="-78"/>
              </a:rPr>
              <a:t>7. مرحلة الاستجابة</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Rectangle 6"/>
          <p:cNvSpPr/>
          <p:nvPr/>
        </p:nvSpPr>
        <p:spPr>
          <a:xfrm>
            <a:off x="8162362" y="3679268"/>
            <a:ext cx="2475698" cy="2759962"/>
          </a:xfrm>
          <a:prstGeom prst="rect">
            <a:avLst/>
          </a:prstGeom>
          <a:ln w="12700">
            <a:solidFill>
              <a:srgbClr val="7A0108"/>
            </a:solidFill>
            <a:miter/>
          </a:ln>
        </p:spPr>
        <p:txBody>
          <a:bodyPr lIns="45719" rIns="45719" rtlCol="1" anchor="ctr"/>
          <a:lstStyle/>
          <a:p>
            <a:pPr algn="ctr" rtl="1">
              <a:defRPr sz="16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36" name="Rectangle 3"/>
          <p:cNvSpPr txBox="1"/>
          <p:nvPr/>
        </p:nvSpPr>
        <p:spPr>
          <a:xfrm>
            <a:off x="1650426" y="3459917"/>
            <a:ext cx="3383433" cy="258532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تأكيد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فاشية</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التشخيص</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للحالة</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بأسلوب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وتسجيل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endParaRPr sz="3200" dirty="0">
              <a:latin typeface="Sakkal Majalla" panose="02000000000000000000" pitchFamily="2" charset="-78"/>
              <a:ea typeface="Arial"/>
              <a:cs typeface="Sakkal Majalla" panose="02000000000000000000" pitchFamily="2" charset="-78"/>
              <a:sym typeface="Arial"/>
            </a:endParaRPr>
          </a:p>
        </p:txBody>
      </p:sp>
      <p:sp>
        <p:nvSpPr>
          <p:cNvPr id="737" name="Rectangle 3"/>
          <p:cNvSpPr txBox="1"/>
          <p:nvPr/>
        </p:nvSpPr>
        <p:spPr>
          <a:xfrm>
            <a:off x="5128989" y="3654183"/>
            <a:ext cx="2993588" cy="17851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609600" indent="-6096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الفرضيات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التوفيق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والبيئية</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7"/>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دراسات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الضرورة</a:t>
            </a:r>
            <a:endParaRPr dirty="0">
              <a:latin typeface="Sakkal Majalla" panose="02000000000000000000" pitchFamily="2" charset="-78"/>
              <a:cs typeface="Sakkal Majalla" panose="02000000000000000000" pitchFamily="2" charset="-78"/>
            </a:endParaRPr>
          </a:p>
        </p:txBody>
      </p:sp>
      <p:sp>
        <p:nvSpPr>
          <p:cNvPr id="738" name="Rectangle 3"/>
          <p:cNvSpPr txBox="1"/>
          <p:nvPr/>
        </p:nvSpPr>
        <p:spPr>
          <a:xfrm>
            <a:off x="8217706" y="3718294"/>
            <a:ext cx="2384259" cy="13849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609600" indent="-6096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وتقييمها</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مواصلته</a:t>
            </a:r>
            <a:endParaRPr sz="3200" dirty="0">
              <a:latin typeface="Sakkal Majalla" panose="02000000000000000000" pitchFamily="2" charset="-78"/>
              <a:ea typeface="Arial"/>
              <a:cs typeface="Sakkal Majalla" panose="02000000000000000000" pitchFamily="2" charset="-78"/>
              <a:sym typeface="Arial"/>
            </a:endParaRPr>
          </a:p>
          <a:p>
            <a:pPr marL="609600" indent="-609600" rtl="1">
              <a:spcBef>
                <a:spcPts val="1200"/>
              </a:spcBef>
              <a:buSzPct val="100000"/>
              <a:buAutoNum type="arabicPeriod" startAt="1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endParaRPr sz="3200" dirty="0">
              <a:latin typeface="Sakkal Majalla" panose="02000000000000000000" pitchFamily="2" charset="-78"/>
              <a:ea typeface="Arial"/>
              <a:cs typeface="Sakkal Majalla" panose="02000000000000000000" pitchFamily="2" charset="-78"/>
              <a:sym typeface="Arial"/>
            </a:endParaRPr>
          </a:p>
        </p:txBody>
      </p:sp>
      <p:grpSp>
        <p:nvGrpSpPr>
          <p:cNvPr id="749" name="Groupe 11"/>
          <p:cNvGrpSpPr/>
          <p:nvPr/>
        </p:nvGrpSpPr>
        <p:grpSpPr>
          <a:xfrm>
            <a:off x="1613417" y="1629864"/>
            <a:ext cx="8769630" cy="2207631"/>
            <a:chOff x="0" y="0"/>
            <a:chExt cx="8769629" cy="2284821"/>
          </a:xfrm>
        </p:grpSpPr>
        <p:grpSp>
          <p:nvGrpSpPr>
            <p:cNvPr id="741" name="Rectangle : coins arrondis 18"/>
            <p:cNvGrpSpPr/>
            <p:nvPr/>
          </p:nvGrpSpPr>
          <p:grpSpPr>
            <a:xfrm>
              <a:off x="-1" y="-1"/>
              <a:ext cx="3893532" cy="797285"/>
              <a:chOff x="0" y="0"/>
              <a:chExt cx="3893530" cy="797283"/>
            </a:xfrm>
          </p:grpSpPr>
          <p:sp>
            <p:nvSpPr>
              <p:cNvPr id="739" name="Rounded Rectangle"/>
              <p:cNvSpPr/>
              <p:nvPr/>
            </p:nvSpPr>
            <p:spPr>
              <a:xfrm>
                <a:off x="0" y="0"/>
                <a:ext cx="3893531" cy="797284"/>
              </a:xfrm>
              <a:prstGeom prst="roundRect">
                <a:avLst>
                  <a:gd name="adj" fmla="val 16667"/>
                </a:avLst>
              </a:prstGeom>
              <a:gradFill flip="none" rotWithShape="1">
                <a:gsLst>
                  <a:gs pos="0">
                    <a:srgbClr val="77AA47"/>
                  </a:gs>
                  <a:gs pos="50000">
                    <a:schemeClr val="accent3"/>
                  </a:gs>
                  <a:gs pos="100000">
                    <a:srgbClr val="598D0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40" name="1. Descriptive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1.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الوصفية</a:t>
                </a:r>
                <a:endParaRPr dirty="0">
                  <a:latin typeface="Sakkal Majalla" panose="02000000000000000000" pitchFamily="2" charset="-78"/>
                  <a:cs typeface="Sakkal Majalla" panose="02000000000000000000" pitchFamily="2" charset="-78"/>
                </a:endParaRPr>
              </a:p>
            </p:txBody>
          </p:sp>
        </p:grpSp>
        <p:grpSp>
          <p:nvGrpSpPr>
            <p:cNvPr id="744" name="Rectangle : coins arrondis 19"/>
            <p:cNvGrpSpPr/>
            <p:nvPr/>
          </p:nvGrpSpPr>
          <p:grpSpPr>
            <a:xfrm>
              <a:off x="4846504" y="12249"/>
              <a:ext cx="3893532" cy="797284"/>
              <a:chOff x="0" y="0"/>
              <a:chExt cx="3893530" cy="797283"/>
            </a:xfrm>
          </p:grpSpPr>
          <p:sp>
            <p:nvSpPr>
              <p:cNvPr id="742" name="Rounded Rectangle"/>
              <p:cNvSpPr/>
              <p:nvPr/>
            </p:nvSpPr>
            <p:spPr>
              <a:xfrm>
                <a:off x="0" y="0"/>
                <a:ext cx="3893531" cy="797284"/>
              </a:xfrm>
              <a:prstGeom prst="roundRect">
                <a:avLst>
                  <a:gd name="adj" fmla="val 16667"/>
                </a:avLst>
              </a:prstGeom>
              <a:gradFill flip="none" rotWithShape="1">
                <a:gsLst>
                  <a:gs pos="0">
                    <a:srgbClr val="70A6DB"/>
                  </a:gs>
                  <a:gs pos="50000">
                    <a:srgbClr val="559BDB"/>
                  </a:gs>
                  <a:gs pos="100000">
                    <a:srgbClr val="448AC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43" name="2. Explanatory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2.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التفسيرية</a:t>
                </a:r>
                <a:endParaRPr dirty="0">
                  <a:latin typeface="Sakkal Majalla" panose="02000000000000000000" pitchFamily="2" charset="-78"/>
                  <a:cs typeface="Sakkal Majalla" panose="02000000000000000000" pitchFamily="2" charset="-78"/>
                </a:endParaRPr>
              </a:p>
            </p:txBody>
          </p:sp>
        </p:grpSp>
        <p:grpSp>
          <p:nvGrpSpPr>
            <p:cNvPr id="747" name="Flèche : droite 20"/>
            <p:cNvGrpSpPr/>
            <p:nvPr/>
          </p:nvGrpSpPr>
          <p:grpSpPr>
            <a:xfrm>
              <a:off x="3379" y="836097"/>
              <a:ext cx="8766251" cy="1448725"/>
              <a:chOff x="0" y="0"/>
              <a:chExt cx="8766249" cy="1448723"/>
            </a:xfrm>
          </p:grpSpPr>
          <p:sp>
            <p:nvSpPr>
              <p:cNvPr id="745" name="Arrow"/>
              <p:cNvSpPr/>
              <p:nvPr/>
            </p:nvSpPr>
            <p:spPr>
              <a:xfrm>
                <a:off x="0" y="0"/>
                <a:ext cx="8766250" cy="1448724"/>
              </a:xfrm>
              <a:prstGeom prst="rightArrow">
                <a:avLst>
                  <a:gd name="adj1" fmla="val 50000"/>
                  <a:gd name="adj2" fmla="val 50000"/>
                </a:avLst>
              </a:prstGeom>
              <a:gradFill flip="none" rotWithShape="1">
                <a:gsLst>
                  <a:gs pos="0">
                    <a:srgbClr val="AD4747"/>
                  </a:gs>
                  <a:gs pos="50000">
                    <a:srgbClr val="A3000A"/>
                  </a:gs>
                  <a:gs pos="100000">
                    <a:srgbClr val="90000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746" name="3. Response phase"/>
              <p:cNvSpPr txBox="1"/>
              <p:nvPr/>
            </p:nvSpPr>
            <p:spPr>
              <a:xfrm>
                <a:off x="45719" y="450041"/>
                <a:ext cx="8312630" cy="548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solidFill>
                      <a:srgbClr val="FFFFFF"/>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3. م</a:t>
                </a:r>
                <a:r>
                  <a:rPr dirty="0" err="1">
                    <a:latin typeface="Sakkal Majalla" panose="02000000000000000000" pitchFamily="2" charset="-78"/>
                    <a:cs typeface="Sakkal Majalla" panose="02000000000000000000" pitchFamily="2" charset="-78"/>
                  </a:rPr>
                  <a:t>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endParaRPr dirty="0">
                  <a:latin typeface="Sakkal Majalla" panose="02000000000000000000" pitchFamily="2" charset="-78"/>
                  <a:cs typeface="Sakkal Majalla" panose="02000000000000000000" pitchFamily="2" charset="-78"/>
                </a:endParaRPr>
              </a:p>
            </p:txBody>
          </p:sp>
        </p:grpSp>
        <p:sp>
          <p:nvSpPr>
            <p:cNvPr id="748" name="Flèche : droite 21"/>
            <p:cNvSpPr/>
            <p:nvPr/>
          </p:nvSpPr>
          <p:spPr>
            <a:xfrm>
              <a:off x="4030977" y="225066"/>
              <a:ext cx="737461" cy="460522"/>
            </a:xfrm>
            <a:prstGeom prst="rightArrow">
              <a:avLst>
                <a:gd name="adj1" fmla="val 50000"/>
                <a:gd name="adj2" fmla="val 50000"/>
              </a:avLst>
            </a:prstGeom>
            <a:gradFill flip="none" rotWithShape="1">
              <a:gsLst>
                <a:gs pos="0">
                  <a:srgbClr val="80B860"/>
                </a:gs>
                <a:gs pos="50000">
                  <a:srgbClr val="6FB242"/>
                </a:gs>
                <a:gs pos="100000">
                  <a:srgbClr val="61A236"/>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sp>
        <p:nvSpPr>
          <p:cNvPr id="750" name="TextBox 1"/>
          <p:cNvSpPr txBox="1"/>
          <p:nvPr/>
        </p:nvSpPr>
        <p:spPr>
          <a:xfrm>
            <a:off x="1307208" y="749909"/>
            <a:ext cx="9577585"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400">
                <a:solidFill>
                  <a:schemeClr val="accent2"/>
                </a:solidFill>
                <a:latin typeface="Source Sans Pro Bold"/>
                <a:ea typeface="Source Sans Pro Bold"/>
                <a:cs typeface="Source Sans Pro Bold"/>
                <a:sym typeface="Source Sans Pro Bold"/>
              </a:defRPr>
            </a:lvl1pPr>
          </a:lstStyle>
          <a:p>
            <a:pPr algn="ctr" rtl="1"/>
            <a:r>
              <a:rPr lang="ar" b="1" dirty="0">
                <a:latin typeface="Sakkal Majalla" panose="02000000000000000000" pitchFamily="2" charset="-78"/>
                <a:cs typeface="Sakkal Majalla" panose="02000000000000000000" pitchFamily="2" charset="-78"/>
              </a:rPr>
              <a:t>تركز هذه الوحدة التدريبية على المرحلة الوصفية لاستقصاء الفاشية (الخطوات 1-6):</a:t>
            </a:r>
          </a:p>
        </p:txBody>
      </p:sp>
      <p:sp>
        <p:nvSpPr>
          <p:cNvPr id="2" name="Title 3">
            <a:extLst>
              <a:ext uri="{FF2B5EF4-FFF2-40B4-BE49-F238E27FC236}">
                <a16:creationId xmlns:a16="http://schemas.microsoft.com/office/drawing/2014/main" id="{61342082-7D0B-C26A-A87E-AAD4192E0259}"/>
              </a:ext>
            </a:extLst>
          </p:cNvPr>
          <p:cNvSpPr txBox="1">
            <a:spLocks/>
          </p:cNvSpPr>
          <p:nvPr/>
        </p:nvSpPr>
        <p:spPr>
          <a:xfrm>
            <a:off x="151306" y="54837"/>
            <a:ext cx="793625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مراحل استقصاء الفاشية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5" grpId="0" animBg="1"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Rectangle 3"/>
          <p:cNvSpPr txBox="1"/>
          <p:nvPr/>
        </p:nvSpPr>
        <p:spPr>
          <a:xfrm>
            <a:off x="4350087" y="2139210"/>
            <a:ext cx="7190308" cy="257958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690562" indent="-690562" rtl="1">
              <a:lnSpc>
                <a:spcPct val="110000"/>
              </a:lnSpc>
              <a:spcBef>
                <a:spcPts val="1200"/>
              </a:spcBef>
              <a:buSzPct val="100000"/>
              <a:buAutoNum type="arabicPeriod" startAt="11"/>
              <a:defRPr sz="3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وتقييمها</a:t>
            </a:r>
            <a:endParaRPr sz="3200" dirty="0">
              <a:latin typeface="Sakkal Majalla" panose="02000000000000000000" pitchFamily="2" charset="-78"/>
              <a:ea typeface="Arial"/>
              <a:cs typeface="Sakkal Majalla" panose="02000000000000000000" pitchFamily="2" charset="-78"/>
              <a:sym typeface="Arial"/>
            </a:endParaRPr>
          </a:p>
          <a:p>
            <a:pPr marL="690562" indent="-690562" rtl="1">
              <a:lnSpc>
                <a:spcPct val="110000"/>
              </a:lnSpc>
              <a:spcBef>
                <a:spcPts val="1200"/>
              </a:spcBef>
              <a:buSzPct val="100000"/>
              <a:buAutoNum type="arabicPeriod" startAt="11"/>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مواصلته</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690562" indent="-690562" rtl="1">
              <a:lnSpc>
                <a:spcPct val="110000"/>
              </a:lnSpc>
              <a:spcBef>
                <a:spcPts val="1200"/>
              </a:spcBef>
              <a:buSzPct val="100000"/>
              <a:buAutoNum type="arabicPeriod" startAt="11"/>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p:txBody>
      </p:sp>
      <p:sp>
        <p:nvSpPr>
          <p:cNvPr id="754" name="Title 4"/>
          <p:cNvSpPr txBox="1">
            <a:spLocks noGrp="1"/>
          </p:cNvSpPr>
          <p:nvPr>
            <p:ph type="title"/>
          </p:nvPr>
        </p:nvSpPr>
        <p:spPr>
          <a:xfrm>
            <a:off x="-3014" y="158223"/>
            <a:ext cx="2817102" cy="2335711"/>
          </a:xfrm>
          <a:prstGeom prst="rect">
            <a:avLst/>
          </a:prstGeom>
        </p:spPr>
        <p:txBody>
          <a:bodyPr rtlCol="1">
            <a:noAutofit/>
          </a:bodyPr>
          <a:lstStyle>
            <a:lvl1pPr algn="r" defTabSz="260389" rtl="1">
              <a:defRPr sz="2880"/>
            </a:lvl1pPr>
          </a:lstStyle>
          <a:p>
            <a:pPr rtl="1"/>
            <a:r>
              <a:rPr lang="ar" sz="3100" b="1" dirty="0">
                <a:latin typeface="Sakkal Majalla" panose="02000000000000000000" pitchFamily="2" charset="-78"/>
                <a:cs typeface="Sakkal Majalla" panose="02000000000000000000" pitchFamily="2" charset="-78"/>
              </a:rPr>
              <a:t>الخطوة 11: تنفيذ تدابير الوقاية والمكافحة وتقييمها</a:t>
            </a:r>
          </a:p>
        </p:txBody>
      </p:sp>
      <p:sp>
        <p:nvSpPr>
          <p:cNvPr id="755" name="Rounded Rectangle 7"/>
          <p:cNvSpPr/>
          <p:nvPr/>
        </p:nvSpPr>
        <p:spPr>
          <a:xfrm rot="10800000" flipH="1">
            <a:off x="286021" y="2186019"/>
            <a:ext cx="2261870" cy="8666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 name="Text Placeholder 5"/>
          <p:cNvSpPr txBox="1">
            <a:spLocks noGrp="1"/>
          </p:cNvSpPr>
          <p:nvPr>
            <p:ph type="body" sz="half" idx="1"/>
          </p:nvPr>
        </p:nvSpPr>
        <p:spPr>
          <a:xfrm>
            <a:off x="4222411" y="2411484"/>
            <a:ext cx="7529514" cy="2035032"/>
          </a:xfrm>
          <a:prstGeom prst="rect">
            <a:avLst/>
          </a:prstGeom>
        </p:spPr>
        <p:txBody>
          <a:bodyPr rtlCol="1"/>
          <a:lstStyle/>
          <a:p>
            <a:pPr marL="254000" indent="-254000" rtl="1">
              <a:buClr>
                <a:schemeClr val="accent3"/>
              </a:buClr>
              <a:buSzPct val="100000"/>
              <a:buFont typeface="Arial"/>
              <a:buChar char="•"/>
              <a:defRPr sz="2800"/>
            </a:pPr>
            <a:r>
              <a:rPr dirty="0" err="1">
                <a:latin typeface="Sakkal Majalla" panose="02000000000000000000" pitchFamily="2" charset="-78"/>
                <a:cs typeface="Sakkal Majalla" panose="02000000000000000000" pitchFamily="2" charset="-78"/>
              </a:rPr>
              <a:t>تقي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علاجه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800"/>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800"/>
            </a:pPr>
            <a:r>
              <a:rPr dirty="0" err="1">
                <a:latin typeface="Sakkal Majalla" panose="02000000000000000000" pitchFamily="2" charset="-78"/>
                <a:cs typeface="Sakkal Majalla" panose="02000000000000000000" pitchFamily="2" charset="-78"/>
              </a:rPr>
              <a:t>تبدأ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ممكن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759" name="Title 4"/>
          <p:cNvSpPr txBox="1">
            <a:spLocks noGrp="1"/>
          </p:cNvSpPr>
          <p:nvPr>
            <p:ph type="title" idx="4294967295"/>
          </p:nvPr>
        </p:nvSpPr>
        <p:spPr>
          <a:xfrm>
            <a:off x="317497" y="355106"/>
            <a:ext cx="2394188" cy="1242466"/>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تنفيذ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تدابير المكافحة</a:t>
            </a:r>
          </a:p>
        </p:txBody>
      </p:sp>
      <p:sp>
        <p:nvSpPr>
          <p:cNvPr id="3" name="Rounded Rectangle 3">
            <a:extLst>
              <a:ext uri="{FF2B5EF4-FFF2-40B4-BE49-F238E27FC236}">
                <a16:creationId xmlns:a16="http://schemas.microsoft.com/office/drawing/2014/main" id="{F3664DF3-3AA6-8601-B430-38C5BB8AD68C}"/>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 name="Text Box 34"/>
          <p:cNvSpPr txBox="1"/>
          <p:nvPr/>
        </p:nvSpPr>
        <p:spPr>
          <a:xfrm>
            <a:off x="7353845" y="1079511"/>
            <a:ext cx="2956561"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مضيف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للإصابة</a:t>
            </a:r>
            <a:endParaRPr dirty="0">
              <a:latin typeface="Sakkal Majalla" panose="02000000000000000000" pitchFamily="2" charset="-78"/>
              <a:ea typeface="Arial"/>
              <a:cs typeface="Sakkal Majalla" panose="02000000000000000000" pitchFamily="2" charset="-78"/>
              <a:sym typeface="Arial"/>
            </a:endParaRPr>
          </a:p>
          <a:p>
            <a:pPr algn="ctr" rtl="1">
              <a:defRPr sz="24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دخول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764" name="AutoShape 36"/>
          <p:cNvSpPr/>
          <p:nvPr/>
        </p:nvSpPr>
        <p:spPr>
          <a:xfrm>
            <a:off x="5008478" y="2877820"/>
            <a:ext cx="2362200" cy="1371600"/>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16200" y="5400"/>
                </a:lnTo>
                <a:lnTo>
                  <a:pt x="16200" y="0"/>
                </a:lnTo>
                <a:lnTo>
                  <a:pt x="21600" y="10800"/>
                </a:lnTo>
                <a:lnTo>
                  <a:pt x="16200" y="21600"/>
                </a:lnTo>
                <a:lnTo>
                  <a:pt x="16200" y="16200"/>
                </a:lnTo>
                <a:lnTo>
                  <a:pt x="0" y="16200"/>
                </a:lnTo>
                <a:lnTo>
                  <a:pt x="2700" y="10800"/>
                </a:lnTo>
                <a:close/>
              </a:path>
            </a:pathLst>
          </a:custGeom>
          <a:solidFill>
            <a:srgbClr val="FF0000"/>
          </a:solidFill>
          <a:ln w="38100">
            <a:solidFill>
              <a:srgbClr val="000000"/>
            </a:solidFill>
            <a:miter/>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65" name="Text Box 37"/>
          <p:cNvSpPr txBox="1"/>
          <p:nvPr/>
        </p:nvSpPr>
        <p:spPr>
          <a:xfrm>
            <a:off x="4682403" y="1143316"/>
            <a:ext cx="219456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1400"/>
              </a:spcBef>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طريقة انتقال العدوى</a:t>
            </a:r>
          </a:p>
        </p:txBody>
      </p:sp>
      <p:sp>
        <p:nvSpPr>
          <p:cNvPr id="766" name="Text Box 38"/>
          <p:cNvSpPr txBox="1"/>
          <p:nvPr/>
        </p:nvSpPr>
        <p:spPr>
          <a:xfrm>
            <a:off x="2194317" y="1369854"/>
            <a:ext cx="204216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spcBef>
                <a:spcPts val="1400"/>
              </a:spcBef>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المستودع*</a:t>
            </a:r>
          </a:p>
        </p:txBody>
      </p:sp>
      <p:sp>
        <p:nvSpPr>
          <p:cNvPr id="767" name="Text Box 100"/>
          <p:cNvSpPr txBox="1"/>
          <p:nvPr/>
        </p:nvSpPr>
        <p:spPr>
          <a:xfrm>
            <a:off x="3998284" y="2344421"/>
            <a:ext cx="1051561"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spcBef>
                <a:spcPts val="1400"/>
              </a:spcBef>
              <a:defRPr sz="2400">
                <a:latin typeface="+mn-lt"/>
                <a:ea typeface="+mn-ea"/>
                <a:cs typeface="+mn-cs"/>
                <a:sym typeface="Source Sans Pro Regular"/>
              </a:defRPr>
            </a:lvl1pPr>
          </a:lstStyle>
          <a:p>
            <a:pPr algn="ctr" rtl="1"/>
            <a:r>
              <a:rPr sz="1600">
                <a:latin typeface="Sakkal Majalla" panose="02000000000000000000" pitchFamily="2" charset="-78"/>
                <a:cs typeface="Sakkal Majalla" panose="02000000000000000000" pitchFamily="2" charset="-78"/>
              </a:rPr>
              <a:t>العامل المُسبب للمرض</a:t>
            </a:r>
          </a:p>
        </p:txBody>
      </p:sp>
      <p:sp>
        <p:nvSpPr>
          <p:cNvPr id="768" name="AutoShape 6"/>
          <p:cNvSpPr/>
          <p:nvPr/>
        </p:nvSpPr>
        <p:spPr>
          <a:xfrm>
            <a:off x="4269337" y="3152457"/>
            <a:ext cx="457201" cy="22860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69" name="AutoShape 6"/>
          <p:cNvSpPr/>
          <p:nvPr/>
        </p:nvSpPr>
        <p:spPr>
          <a:xfrm>
            <a:off x="4566518" y="3419157"/>
            <a:ext cx="457201" cy="22860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70" name="AutoShape 6"/>
          <p:cNvSpPr/>
          <p:nvPr/>
        </p:nvSpPr>
        <p:spPr>
          <a:xfrm>
            <a:off x="4337918" y="3684270"/>
            <a:ext cx="457201" cy="228600"/>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pic>
        <p:nvPicPr>
          <p:cNvPr id="771" name="Picture 11" descr="Picture 11"/>
          <p:cNvPicPr>
            <a:picLocks noChangeAspect="1"/>
          </p:cNvPicPr>
          <p:nvPr/>
        </p:nvPicPr>
        <p:blipFill>
          <a:blip r:embed="rId3"/>
          <a:stretch>
            <a:fillRect/>
          </a:stretch>
        </p:blipFill>
        <p:spPr>
          <a:xfrm flipH="1">
            <a:off x="2829224" y="3714813"/>
            <a:ext cx="1094607" cy="701172"/>
          </a:xfrm>
          <a:prstGeom prst="rect">
            <a:avLst/>
          </a:prstGeom>
          <a:ln w="12700">
            <a:miter lim="400000"/>
          </a:ln>
        </p:spPr>
      </p:pic>
      <p:pic>
        <p:nvPicPr>
          <p:cNvPr id="772" name="Picture 12" descr="Picture 12"/>
          <p:cNvPicPr>
            <a:picLocks noChangeAspect="1"/>
          </p:cNvPicPr>
          <p:nvPr/>
        </p:nvPicPr>
        <p:blipFill>
          <a:blip r:embed="rId4"/>
          <a:stretch>
            <a:fillRect/>
          </a:stretch>
        </p:blipFill>
        <p:spPr>
          <a:xfrm>
            <a:off x="7608903" y="2163072"/>
            <a:ext cx="2327775" cy="2327775"/>
          </a:xfrm>
          <a:prstGeom prst="rect">
            <a:avLst/>
          </a:prstGeom>
          <a:ln w="12700">
            <a:miter lim="400000"/>
          </a:ln>
        </p:spPr>
      </p:pic>
      <p:sp>
        <p:nvSpPr>
          <p:cNvPr id="773" name="Line 102"/>
          <p:cNvSpPr/>
          <p:nvPr/>
        </p:nvSpPr>
        <p:spPr>
          <a:xfrm flipH="1">
            <a:off x="8772790" y="2163072"/>
            <a:ext cx="426688" cy="177550"/>
          </a:xfrm>
          <a:prstGeom prst="line">
            <a:avLst/>
          </a:prstGeom>
          <a:ln w="38100">
            <a:solidFill>
              <a:schemeClr val="accent1"/>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774" name="Line 102"/>
          <p:cNvSpPr/>
          <p:nvPr/>
        </p:nvSpPr>
        <p:spPr>
          <a:xfrm flipH="1">
            <a:off x="8772790" y="2270466"/>
            <a:ext cx="426687" cy="184456"/>
          </a:xfrm>
          <a:prstGeom prst="line">
            <a:avLst/>
          </a:prstGeom>
          <a:ln w="38100">
            <a:solidFill>
              <a:schemeClr val="accent1"/>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775" name="Line 102"/>
          <p:cNvSpPr/>
          <p:nvPr/>
        </p:nvSpPr>
        <p:spPr>
          <a:xfrm flipV="1">
            <a:off x="8056478" y="3064477"/>
            <a:ext cx="449581" cy="194343"/>
          </a:xfrm>
          <a:prstGeom prst="line">
            <a:avLst/>
          </a:prstGeom>
          <a:ln w="38100">
            <a:solidFill>
              <a:schemeClr val="accent1"/>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776" name="Line 101"/>
          <p:cNvSpPr/>
          <p:nvPr/>
        </p:nvSpPr>
        <p:spPr>
          <a:xfrm flipH="1">
            <a:off x="8772790" y="3381057"/>
            <a:ext cx="694546" cy="1"/>
          </a:xfrm>
          <a:prstGeom prst="line">
            <a:avLst/>
          </a:prstGeom>
          <a:ln w="38100">
            <a:solidFill>
              <a:schemeClr val="accent1"/>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777" name="Line 105"/>
          <p:cNvSpPr/>
          <p:nvPr/>
        </p:nvSpPr>
        <p:spPr>
          <a:xfrm flipV="1">
            <a:off x="8895947" y="4385045"/>
            <a:ext cx="1" cy="381001"/>
          </a:xfrm>
          <a:prstGeom prst="line">
            <a:avLst/>
          </a:prstGeom>
          <a:ln w="38100">
            <a:solidFill>
              <a:schemeClr val="accent1"/>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pic>
        <p:nvPicPr>
          <p:cNvPr id="778" name="Picture 18" descr="Picture 18"/>
          <p:cNvPicPr>
            <a:picLocks noChangeAspect="1"/>
          </p:cNvPicPr>
          <p:nvPr/>
        </p:nvPicPr>
        <p:blipFill>
          <a:blip r:embed="rId5"/>
          <a:stretch>
            <a:fillRect/>
          </a:stretch>
        </p:blipFill>
        <p:spPr>
          <a:xfrm flipH="1">
            <a:off x="1770433" y="3769393"/>
            <a:ext cx="934328" cy="1087055"/>
          </a:xfrm>
          <a:prstGeom prst="rect">
            <a:avLst/>
          </a:prstGeom>
          <a:ln w="12700">
            <a:miter lim="400000"/>
          </a:ln>
        </p:spPr>
      </p:pic>
      <p:grpSp>
        <p:nvGrpSpPr>
          <p:cNvPr id="836" name="Group 19"/>
          <p:cNvGrpSpPr/>
          <p:nvPr/>
        </p:nvGrpSpPr>
        <p:grpSpPr>
          <a:xfrm>
            <a:off x="2368466" y="1963420"/>
            <a:ext cx="1039813" cy="1655762"/>
            <a:chOff x="0" y="0"/>
            <a:chExt cx="1039812" cy="1655761"/>
          </a:xfrm>
        </p:grpSpPr>
        <p:sp>
          <p:nvSpPr>
            <p:cNvPr id="779" name="Freeform 35"/>
            <p:cNvSpPr/>
            <p:nvPr/>
          </p:nvSpPr>
          <p:spPr>
            <a:xfrm>
              <a:off x="124618" y="677861"/>
              <a:ext cx="12701" cy="127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5429"/>
                  </a:lnTo>
                  <a:lnTo>
                    <a:pt x="15429" y="21600"/>
                  </a:lnTo>
                  <a:lnTo>
                    <a:pt x="3086" y="18514"/>
                  </a:lnTo>
                  <a:lnTo>
                    <a:pt x="0" y="12343"/>
                  </a:lnTo>
                  <a:lnTo>
                    <a:pt x="3086" y="3086"/>
                  </a:lnTo>
                  <a:lnTo>
                    <a:pt x="12343" y="0"/>
                  </a:lnTo>
                  <a:lnTo>
                    <a:pt x="21600" y="0"/>
                  </a:lnTo>
                  <a:close/>
                </a:path>
              </a:pathLst>
            </a:custGeom>
            <a:solidFill>
              <a:srgbClr val="005B7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0" name="Freeform 41"/>
            <p:cNvSpPr/>
            <p:nvPr/>
          </p:nvSpPr>
          <p:spPr>
            <a:xfrm>
              <a:off x="-1" y="446087"/>
              <a:ext cx="61914" cy="58261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883"/>
                  </a:lnTo>
                  <a:lnTo>
                    <a:pt x="21600" y="0"/>
                  </a:lnTo>
                  <a:lnTo>
                    <a:pt x="21600" y="21600"/>
                  </a:lnTo>
                  <a:lnTo>
                    <a:pt x="0" y="21600"/>
                  </a:lnTo>
                  <a:close/>
                </a:path>
              </a:pathLst>
            </a:custGeom>
            <a:solidFill>
              <a:srgbClr val="591F61"/>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1" name="Freeform 42"/>
            <p:cNvSpPr/>
            <p:nvPr/>
          </p:nvSpPr>
          <p:spPr>
            <a:xfrm>
              <a:off x="323850" y="715961"/>
              <a:ext cx="98425" cy="34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277" y="21600"/>
                  </a:lnTo>
                  <a:lnTo>
                    <a:pt x="21600" y="14236"/>
                  </a:lnTo>
                  <a:lnTo>
                    <a:pt x="0" y="0"/>
                  </a:lnTo>
                  <a:close/>
                </a:path>
              </a:pathLst>
            </a:custGeom>
            <a:solidFill>
              <a:srgbClr val="FFB3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2" name="Freeform 43"/>
            <p:cNvSpPr/>
            <p:nvPr/>
          </p:nvSpPr>
          <p:spPr>
            <a:xfrm>
              <a:off x="287337" y="611186"/>
              <a:ext cx="142876" cy="103189"/>
            </a:xfrm>
            <a:custGeom>
              <a:avLst/>
              <a:gdLst/>
              <a:ahLst/>
              <a:cxnLst>
                <a:cxn ang="0">
                  <a:pos x="wd2" y="hd2"/>
                </a:cxn>
                <a:cxn ang="5400000">
                  <a:pos x="wd2" y="hd2"/>
                </a:cxn>
                <a:cxn ang="10800000">
                  <a:pos x="wd2" y="hd2"/>
                </a:cxn>
                <a:cxn ang="16200000">
                  <a:pos x="wd2" y="hd2"/>
                </a:cxn>
              </a:cxnLst>
              <a:rect l="0" t="0" r="r" b="b"/>
              <a:pathLst>
                <a:path w="21600" h="21600" extrusionOk="0">
                  <a:moveTo>
                    <a:pt x="8040" y="3489"/>
                  </a:moveTo>
                  <a:lnTo>
                    <a:pt x="13440" y="0"/>
                  </a:lnTo>
                  <a:lnTo>
                    <a:pt x="17880" y="5317"/>
                  </a:lnTo>
                  <a:lnTo>
                    <a:pt x="21600" y="14289"/>
                  </a:lnTo>
                  <a:lnTo>
                    <a:pt x="14040" y="21600"/>
                  </a:lnTo>
                  <a:lnTo>
                    <a:pt x="0" y="17280"/>
                  </a:lnTo>
                  <a:lnTo>
                    <a:pt x="2640" y="4985"/>
                  </a:lnTo>
                  <a:lnTo>
                    <a:pt x="8040" y="3489"/>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3" name="Freeform 44"/>
            <p:cNvSpPr/>
            <p:nvPr/>
          </p:nvSpPr>
          <p:spPr>
            <a:xfrm>
              <a:off x="381000" y="625474"/>
              <a:ext cx="141288" cy="114301"/>
            </a:xfrm>
            <a:custGeom>
              <a:avLst/>
              <a:gdLst/>
              <a:ahLst/>
              <a:cxnLst>
                <a:cxn ang="0">
                  <a:pos x="wd2" y="hd2"/>
                </a:cxn>
                <a:cxn ang="5400000">
                  <a:pos x="wd2" y="hd2"/>
                </a:cxn>
                <a:cxn ang="10800000">
                  <a:pos x="wd2" y="hd2"/>
                </a:cxn>
                <a:cxn ang="16200000">
                  <a:pos x="wd2" y="hd2"/>
                </a:cxn>
              </a:cxnLst>
              <a:rect l="0" t="0" r="r" b="b"/>
              <a:pathLst>
                <a:path w="21600" h="21600" extrusionOk="0">
                  <a:moveTo>
                    <a:pt x="0" y="6495"/>
                  </a:moveTo>
                  <a:lnTo>
                    <a:pt x="1831" y="7855"/>
                  </a:lnTo>
                  <a:lnTo>
                    <a:pt x="4759" y="5438"/>
                  </a:lnTo>
                  <a:lnTo>
                    <a:pt x="11593" y="18579"/>
                  </a:lnTo>
                  <a:lnTo>
                    <a:pt x="5980" y="21600"/>
                  </a:lnTo>
                  <a:lnTo>
                    <a:pt x="14278" y="20543"/>
                  </a:lnTo>
                  <a:lnTo>
                    <a:pt x="21600" y="12688"/>
                  </a:lnTo>
                  <a:lnTo>
                    <a:pt x="14034" y="4834"/>
                  </a:lnTo>
                  <a:lnTo>
                    <a:pt x="6102" y="0"/>
                  </a:lnTo>
                  <a:lnTo>
                    <a:pt x="2319" y="3021"/>
                  </a:lnTo>
                  <a:lnTo>
                    <a:pt x="366" y="4531"/>
                  </a:lnTo>
                  <a:lnTo>
                    <a:pt x="0" y="6495"/>
                  </a:lnTo>
                  <a:close/>
                </a:path>
              </a:pathLst>
            </a:custGeom>
            <a:solidFill>
              <a:srgbClr val="FFB3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4" name="Freeform 45"/>
            <p:cNvSpPr/>
            <p:nvPr/>
          </p:nvSpPr>
          <p:spPr>
            <a:xfrm>
              <a:off x="369887" y="620711"/>
              <a:ext cx="125414" cy="55564"/>
            </a:xfrm>
            <a:custGeom>
              <a:avLst/>
              <a:gdLst/>
              <a:ahLst/>
              <a:cxnLst>
                <a:cxn ang="0">
                  <a:pos x="wd2" y="hd2"/>
                </a:cxn>
                <a:cxn ang="5400000">
                  <a:pos x="wd2" y="hd2"/>
                </a:cxn>
                <a:cxn ang="10800000">
                  <a:pos x="wd2" y="hd2"/>
                </a:cxn>
                <a:cxn ang="16200000">
                  <a:pos x="wd2" y="hd2"/>
                </a:cxn>
              </a:cxnLst>
              <a:rect l="0" t="0" r="r" b="b"/>
              <a:pathLst>
                <a:path w="21600" h="21600" extrusionOk="0">
                  <a:moveTo>
                    <a:pt x="19261" y="7406"/>
                  </a:moveTo>
                  <a:lnTo>
                    <a:pt x="7292" y="0"/>
                  </a:lnTo>
                  <a:lnTo>
                    <a:pt x="0" y="12343"/>
                  </a:lnTo>
                  <a:lnTo>
                    <a:pt x="1789" y="15120"/>
                  </a:lnTo>
                  <a:lnTo>
                    <a:pt x="7842" y="4011"/>
                  </a:lnTo>
                  <a:lnTo>
                    <a:pt x="14721" y="18514"/>
                  </a:lnTo>
                  <a:lnTo>
                    <a:pt x="21600" y="21600"/>
                  </a:lnTo>
                  <a:lnTo>
                    <a:pt x="19261" y="7406"/>
                  </a:lnTo>
                  <a:close/>
                </a:path>
              </a:pathLst>
            </a:custGeom>
            <a:solidFill>
              <a:srgbClr val="FFCC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5" name="Freeform 46"/>
            <p:cNvSpPr/>
            <p:nvPr/>
          </p:nvSpPr>
          <p:spPr>
            <a:xfrm>
              <a:off x="552450" y="1201736"/>
              <a:ext cx="198438" cy="427039"/>
            </a:xfrm>
            <a:custGeom>
              <a:avLst/>
              <a:gdLst/>
              <a:ahLst/>
              <a:cxnLst>
                <a:cxn ang="0">
                  <a:pos x="wd2" y="hd2"/>
                </a:cxn>
                <a:cxn ang="5400000">
                  <a:pos x="wd2" y="hd2"/>
                </a:cxn>
                <a:cxn ang="10800000">
                  <a:pos x="wd2" y="hd2"/>
                </a:cxn>
                <a:cxn ang="16200000">
                  <a:pos x="wd2" y="hd2"/>
                </a:cxn>
              </a:cxnLst>
              <a:rect l="0" t="0" r="r" b="b"/>
              <a:pathLst>
                <a:path w="21600" h="21600" extrusionOk="0">
                  <a:moveTo>
                    <a:pt x="11531" y="0"/>
                  </a:moveTo>
                  <a:lnTo>
                    <a:pt x="11445" y="40"/>
                  </a:lnTo>
                  <a:lnTo>
                    <a:pt x="11359" y="201"/>
                  </a:lnTo>
                  <a:lnTo>
                    <a:pt x="11273" y="442"/>
                  </a:lnTo>
                  <a:lnTo>
                    <a:pt x="11101" y="804"/>
                  </a:lnTo>
                  <a:lnTo>
                    <a:pt x="10929" y="1247"/>
                  </a:lnTo>
                  <a:lnTo>
                    <a:pt x="10671" y="1730"/>
                  </a:lnTo>
                  <a:lnTo>
                    <a:pt x="10413" y="2293"/>
                  </a:lnTo>
                  <a:lnTo>
                    <a:pt x="10241" y="2936"/>
                  </a:lnTo>
                  <a:lnTo>
                    <a:pt x="9896" y="3580"/>
                  </a:lnTo>
                  <a:lnTo>
                    <a:pt x="9552" y="4304"/>
                  </a:lnTo>
                  <a:lnTo>
                    <a:pt x="9294" y="5068"/>
                  </a:lnTo>
                  <a:lnTo>
                    <a:pt x="8950" y="5913"/>
                  </a:lnTo>
                  <a:lnTo>
                    <a:pt x="8433" y="7602"/>
                  </a:lnTo>
                  <a:lnTo>
                    <a:pt x="8089" y="8447"/>
                  </a:lnTo>
                  <a:lnTo>
                    <a:pt x="7831" y="9292"/>
                  </a:lnTo>
                  <a:lnTo>
                    <a:pt x="7487" y="10136"/>
                  </a:lnTo>
                  <a:lnTo>
                    <a:pt x="7143" y="11061"/>
                  </a:lnTo>
                  <a:lnTo>
                    <a:pt x="6626" y="11946"/>
                  </a:lnTo>
                  <a:lnTo>
                    <a:pt x="6196" y="12872"/>
                  </a:lnTo>
                  <a:lnTo>
                    <a:pt x="5680" y="13756"/>
                  </a:lnTo>
                  <a:lnTo>
                    <a:pt x="5077" y="14641"/>
                  </a:lnTo>
                  <a:lnTo>
                    <a:pt x="4561" y="15446"/>
                  </a:lnTo>
                  <a:lnTo>
                    <a:pt x="4045" y="16291"/>
                  </a:lnTo>
                  <a:lnTo>
                    <a:pt x="3442" y="17015"/>
                  </a:lnTo>
                  <a:lnTo>
                    <a:pt x="2926" y="17698"/>
                  </a:lnTo>
                  <a:lnTo>
                    <a:pt x="2410" y="18302"/>
                  </a:lnTo>
                  <a:lnTo>
                    <a:pt x="2065" y="18825"/>
                  </a:lnTo>
                  <a:lnTo>
                    <a:pt x="1721" y="19227"/>
                  </a:lnTo>
                  <a:lnTo>
                    <a:pt x="1463" y="19549"/>
                  </a:lnTo>
                  <a:lnTo>
                    <a:pt x="1291" y="19750"/>
                  </a:lnTo>
                  <a:lnTo>
                    <a:pt x="1291" y="19830"/>
                  </a:lnTo>
                  <a:lnTo>
                    <a:pt x="0" y="21600"/>
                  </a:lnTo>
                  <a:lnTo>
                    <a:pt x="4303" y="20554"/>
                  </a:lnTo>
                  <a:lnTo>
                    <a:pt x="12306" y="10619"/>
                  </a:lnTo>
                  <a:lnTo>
                    <a:pt x="18416" y="7120"/>
                  </a:lnTo>
                  <a:lnTo>
                    <a:pt x="21600" y="603"/>
                  </a:lnTo>
                  <a:lnTo>
                    <a:pt x="11531" y="0"/>
                  </a:lnTo>
                  <a:close/>
                </a:path>
              </a:pathLst>
            </a:custGeom>
            <a:solidFill>
              <a:srgbClr val="FFF2C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6" name="Freeform 47"/>
            <p:cNvSpPr/>
            <p:nvPr/>
          </p:nvSpPr>
          <p:spPr>
            <a:xfrm>
              <a:off x="576262" y="1282699"/>
              <a:ext cx="177801" cy="320676"/>
            </a:xfrm>
            <a:custGeom>
              <a:avLst/>
              <a:gdLst/>
              <a:ahLst/>
              <a:cxnLst>
                <a:cxn ang="0">
                  <a:pos x="wd2" y="hd2"/>
                </a:cxn>
                <a:cxn ang="5400000">
                  <a:pos x="wd2" y="hd2"/>
                </a:cxn>
                <a:cxn ang="10800000">
                  <a:pos x="wd2" y="hd2"/>
                </a:cxn>
                <a:cxn ang="16200000">
                  <a:pos x="wd2" y="hd2"/>
                </a:cxn>
              </a:cxnLst>
              <a:rect l="0" t="0" r="r" b="b"/>
              <a:pathLst>
                <a:path w="21600" h="21600" extrusionOk="0">
                  <a:moveTo>
                    <a:pt x="17681" y="587"/>
                  </a:moveTo>
                  <a:lnTo>
                    <a:pt x="17586" y="640"/>
                  </a:lnTo>
                  <a:lnTo>
                    <a:pt x="17490" y="800"/>
                  </a:lnTo>
                  <a:lnTo>
                    <a:pt x="17299" y="1067"/>
                  </a:lnTo>
                  <a:lnTo>
                    <a:pt x="17108" y="1387"/>
                  </a:lnTo>
                  <a:lnTo>
                    <a:pt x="16821" y="1760"/>
                  </a:lnTo>
                  <a:lnTo>
                    <a:pt x="16439" y="2240"/>
                  </a:lnTo>
                  <a:lnTo>
                    <a:pt x="16057" y="2773"/>
                  </a:lnTo>
                  <a:lnTo>
                    <a:pt x="15674" y="3360"/>
                  </a:lnTo>
                  <a:lnTo>
                    <a:pt x="15101" y="3840"/>
                  </a:lnTo>
                  <a:lnTo>
                    <a:pt x="14527" y="4373"/>
                  </a:lnTo>
                  <a:lnTo>
                    <a:pt x="13858" y="4907"/>
                  </a:lnTo>
                  <a:lnTo>
                    <a:pt x="13285" y="5387"/>
                  </a:lnTo>
                  <a:lnTo>
                    <a:pt x="12616" y="5813"/>
                  </a:lnTo>
                  <a:lnTo>
                    <a:pt x="11851" y="6187"/>
                  </a:lnTo>
                  <a:lnTo>
                    <a:pt x="10991" y="6507"/>
                  </a:lnTo>
                  <a:lnTo>
                    <a:pt x="10227" y="6720"/>
                  </a:lnTo>
                  <a:lnTo>
                    <a:pt x="10131" y="6880"/>
                  </a:lnTo>
                  <a:lnTo>
                    <a:pt x="9844" y="7307"/>
                  </a:lnTo>
                  <a:lnTo>
                    <a:pt x="9462" y="7947"/>
                  </a:lnTo>
                  <a:lnTo>
                    <a:pt x="8984" y="8800"/>
                  </a:lnTo>
                  <a:lnTo>
                    <a:pt x="8315" y="9760"/>
                  </a:lnTo>
                  <a:lnTo>
                    <a:pt x="7742" y="10987"/>
                  </a:lnTo>
                  <a:lnTo>
                    <a:pt x="6977" y="12213"/>
                  </a:lnTo>
                  <a:lnTo>
                    <a:pt x="6212" y="13547"/>
                  </a:lnTo>
                  <a:lnTo>
                    <a:pt x="5352" y="14827"/>
                  </a:lnTo>
                  <a:lnTo>
                    <a:pt x="4492" y="16160"/>
                  </a:lnTo>
                  <a:lnTo>
                    <a:pt x="3632" y="17387"/>
                  </a:lnTo>
                  <a:lnTo>
                    <a:pt x="2772" y="18560"/>
                  </a:lnTo>
                  <a:lnTo>
                    <a:pt x="2007" y="19573"/>
                  </a:lnTo>
                  <a:lnTo>
                    <a:pt x="1242" y="20480"/>
                  </a:lnTo>
                  <a:lnTo>
                    <a:pt x="573" y="21120"/>
                  </a:lnTo>
                  <a:lnTo>
                    <a:pt x="0" y="21600"/>
                  </a:lnTo>
                  <a:lnTo>
                    <a:pt x="5065" y="20587"/>
                  </a:lnTo>
                  <a:lnTo>
                    <a:pt x="5639" y="18507"/>
                  </a:lnTo>
                  <a:lnTo>
                    <a:pt x="11947" y="9867"/>
                  </a:lnTo>
                  <a:lnTo>
                    <a:pt x="12042" y="9813"/>
                  </a:lnTo>
                  <a:lnTo>
                    <a:pt x="12329" y="9707"/>
                  </a:lnTo>
                  <a:lnTo>
                    <a:pt x="12712" y="9440"/>
                  </a:lnTo>
                  <a:lnTo>
                    <a:pt x="13285" y="9120"/>
                  </a:lnTo>
                  <a:lnTo>
                    <a:pt x="13858" y="8747"/>
                  </a:lnTo>
                  <a:lnTo>
                    <a:pt x="14527" y="8267"/>
                  </a:lnTo>
                  <a:lnTo>
                    <a:pt x="15388" y="7733"/>
                  </a:lnTo>
                  <a:lnTo>
                    <a:pt x="16152" y="7147"/>
                  </a:lnTo>
                  <a:lnTo>
                    <a:pt x="17108" y="6453"/>
                  </a:lnTo>
                  <a:lnTo>
                    <a:pt x="17873" y="5760"/>
                  </a:lnTo>
                  <a:lnTo>
                    <a:pt x="19402" y="4053"/>
                  </a:lnTo>
                  <a:lnTo>
                    <a:pt x="20071" y="3147"/>
                  </a:lnTo>
                  <a:lnTo>
                    <a:pt x="20740" y="2080"/>
                  </a:lnTo>
                  <a:lnTo>
                    <a:pt x="21218" y="1067"/>
                  </a:lnTo>
                  <a:lnTo>
                    <a:pt x="21600" y="0"/>
                  </a:lnTo>
                  <a:lnTo>
                    <a:pt x="17681" y="587"/>
                  </a:lnTo>
                  <a:close/>
                </a:path>
              </a:pathLst>
            </a:custGeom>
            <a:solidFill>
              <a:srgbClr val="FFCC8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7" name="Freeform 48"/>
            <p:cNvSpPr/>
            <p:nvPr/>
          </p:nvSpPr>
          <p:spPr>
            <a:xfrm>
              <a:off x="871537" y="1287461"/>
              <a:ext cx="115889" cy="319089"/>
            </a:xfrm>
            <a:custGeom>
              <a:avLst/>
              <a:gdLst/>
              <a:ahLst/>
              <a:cxnLst>
                <a:cxn ang="0">
                  <a:pos x="wd2" y="hd2"/>
                </a:cxn>
                <a:cxn ang="5400000">
                  <a:pos x="wd2" y="hd2"/>
                </a:cxn>
                <a:cxn ang="10800000">
                  <a:pos x="wd2" y="hd2"/>
                </a:cxn>
                <a:cxn ang="16200000">
                  <a:pos x="wd2" y="hd2"/>
                </a:cxn>
              </a:cxnLst>
              <a:rect l="0" t="0" r="r" b="b"/>
              <a:pathLst>
                <a:path w="21600" h="21600" extrusionOk="0">
                  <a:moveTo>
                    <a:pt x="19050" y="16187"/>
                  </a:moveTo>
                  <a:lnTo>
                    <a:pt x="18450" y="9487"/>
                  </a:lnTo>
                  <a:lnTo>
                    <a:pt x="18450" y="8683"/>
                  </a:lnTo>
                  <a:lnTo>
                    <a:pt x="18600" y="8200"/>
                  </a:lnTo>
                  <a:lnTo>
                    <a:pt x="18600" y="7557"/>
                  </a:lnTo>
                  <a:lnTo>
                    <a:pt x="18750" y="6914"/>
                  </a:lnTo>
                  <a:lnTo>
                    <a:pt x="18750" y="5413"/>
                  </a:lnTo>
                  <a:lnTo>
                    <a:pt x="18450" y="4609"/>
                  </a:lnTo>
                  <a:lnTo>
                    <a:pt x="18300" y="3805"/>
                  </a:lnTo>
                  <a:lnTo>
                    <a:pt x="18000" y="2948"/>
                  </a:lnTo>
                  <a:lnTo>
                    <a:pt x="17550" y="2198"/>
                  </a:lnTo>
                  <a:lnTo>
                    <a:pt x="16800" y="1501"/>
                  </a:lnTo>
                  <a:lnTo>
                    <a:pt x="16200" y="911"/>
                  </a:lnTo>
                  <a:lnTo>
                    <a:pt x="15150" y="429"/>
                  </a:lnTo>
                  <a:lnTo>
                    <a:pt x="14100" y="107"/>
                  </a:lnTo>
                  <a:lnTo>
                    <a:pt x="13200" y="0"/>
                  </a:lnTo>
                  <a:lnTo>
                    <a:pt x="9150" y="0"/>
                  </a:lnTo>
                  <a:lnTo>
                    <a:pt x="7950" y="54"/>
                  </a:lnTo>
                  <a:lnTo>
                    <a:pt x="5400" y="54"/>
                  </a:lnTo>
                  <a:lnTo>
                    <a:pt x="3000" y="161"/>
                  </a:lnTo>
                  <a:lnTo>
                    <a:pt x="1950" y="161"/>
                  </a:lnTo>
                  <a:lnTo>
                    <a:pt x="1050" y="214"/>
                  </a:lnTo>
                  <a:lnTo>
                    <a:pt x="0" y="214"/>
                  </a:lnTo>
                  <a:lnTo>
                    <a:pt x="0" y="268"/>
                  </a:lnTo>
                  <a:lnTo>
                    <a:pt x="14250" y="16883"/>
                  </a:lnTo>
                  <a:lnTo>
                    <a:pt x="18450" y="21600"/>
                  </a:lnTo>
                  <a:lnTo>
                    <a:pt x="21600" y="19295"/>
                  </a:lnTo>
                  <a:lnTo>
                    <a:pt x="19050" y="16187"/>
                  </a:lnTo>
                  <a:close/>
                </a:path>
              </a:pathLst>
            </a:custGeom>
            <a:solidFill>
              <a:srgbClr val="FFCC8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8" name="Freeform 49"/>
            <p:cNvSpPr/>
            <p:nvPr/>
          </p:nvSpPr>
          <p:spPr>
            <a:xfrm>
              <a:off x="860425" y="1287461"/>
              <a:ext cx="109538" cy="307976"/>
            </a:xfrm>
            <a:custGeom>
              <a:avLst/>
              <a:gdLst/>
              <a:ahLst/>
              <a:cxnLst>
                <a:cxn ang="0">
                  <a:pos x="wd2" y="hd2"/>
                </a:cxn>
                <a:cxn ang="5400000">
                  <a:pos x="wd2" y="hd2"/>
                </a:cxn>
                <a:cxn ang="10800000">
                  <a:pos x="wd2" y="hd2"/>
                </a:cxn>
                <a:cxn ang="16200000">
                  <a:pos x="wd2" y="hd2"/>
                </a:cxn>
              </a:cxnLst>
              <a:rect l="0" t="0" r="r" b="b"/>
              <a:pathLst>
                <a:path w="21600" h="21600" extrusionOk="0">
                  <a:moveTo>
                    <a:pt x="15293" y="17647"/>
                  </a:moveTo>
                  <a:lnTo>
                    <a:pt x="14978" y="17425"/>
                  </a:lnTo>
                  <a:lnTo>
                    <a:pt x="14505" y="16979"/>
                  </a:lnTo>
                  <a:lnTo>
                    <a:pt x="13717" y="16311"/>
                  </a:lnTo>
                  <a:lnTo>
                    <a:pt x="12771" y="15421"/>
                  </a:lnTo>
                  <a:lnTo>
                    <a:pt x="11509" y="14252"/>
                  </a:lnTo>
                  <a:lnTo>
                    <a:pt x="10248" y="13027"/>
                  </a:lnTo>
                  <a:lnTo>
                    <a:pt x="8829" y="11635"/>
                  </a:lnTo>
                  <a:lnTo>
                    <a:pt x="7568" y="10188"/>
                  </a:lnTo>
                  <a:lnTo>
                    <a:pt x="5991" y="8740"/>
                  </a:lnTo>
                  <a:lnTo>
                    <a:pt x="4730" y="7237"/>
                  </a:lnTo>
                  <a:lnTo>
                    <a:pt x="3311" y="5734"/>
                  </a:lnTo>
                  <a:lnTo>
                    <a:pt x="2207" y="4398"/>
                  </a:lnTo>
                  <a:lnTo>
                    <a:pt x="1261" y="3062"/>
                  </a:lnTo>
                  <a:lnTo>
                    <a:pt x="631" y="1837"/>
                  </a:lnTo>
                  <a:lnTo>
                    <a:pt x="0" y="835"/>
                  </a:lnTo>
                  <a:lnTo>
                    <a:pt x="0" y="0"/>
                  </a:lnTo>
                  <a:lnTo>
                    <a:pt x="10091" y="0"/>
                  </a:lnTo>
                  <a:lnTo>
                    <a:pt x="10091" y="167"/>
                  </a:lnTo>
                  <a:lnTo>
                    <a:pt x="10406" y="612"/>
                  </a:lnTo>
                  <a:lnTo>
                    <a:pt x="10879" y="1336"/>
                  </a:lnTo>
                  <a:lnTo>
                    <a:pt x="11509" y="2282"/>
                  </a:lnTo>
                  <a:lnTo>
                    <a:pt x="12140" y="3452"/>
                  </a:lnTo>
                  <a:lnTo>
                    <a:pt x="13086" y="4788"/>
                  </a:lnTo>
                  <a:lnTo>
                    <a:pt x="13874" y="6291"/>
                  </a:lnTo>
                  <a:lnTo>
                    <a:pt x="15766" y="9520"/>
                  </a:lnTo>
                  <a:lnTo>
                    <a:pt x="16712" y="11301"/>
                  </a:lnTo>
                  <a:lnTo>
                    <a:pt x="17816" y="13138"/>
                  </a:lnTo>
                  <a:lnTo>
                    <a:pt x="18762" y="14975"/>
                  </a:lnTo>
                  <a:lnTo>
                    <a:pt x="19393" y="16701"/>
                  </a:lnTo>
                  <a:lnTo>
                    <a:pt x="20339" y="18427"/>
                  </a:lnTo>
                  <a:lnTo>
                    <a:pt x="20969" y="20041"/>
                  </a:lnTo>
                  <a:lnTo>
                    <a:pt x="21600" y="21600"/>
                  </a:lnTo>
                  <a:lnTo>
                    <a:pt x="17185" y="20598"/>
                  </a:lnTo>
                  <a:lnTo>
                    <a:pt x="15293" y="17647"/>
                  </a:lnTo>
                  <a:close/>
                </a:path>
              </a:pathLst>
            </a:custGeom>
            <a:solidFill>
              <a:srgbClr val="FFF2C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89" name="Freeform 50"/>
            <p:cNvSpPr/>
            <p:nvPr/>
          </p:nvSpPr>
          <p:spPr>
            <a:xfrm>
              <a:off x="601662" y="788986"/>
              <a:ext cx="269876" cy="434976"/>
            </a:xfrm>
            <a:custGeom>
              <a:avLst/>
              <a:gdLst/>
              <a:ahLst/>
              <a:cxnLst>
                <a:cxn ang="0">
                  <a:pos x="wd2" y="hd2"/>
                </a:cxn>
                <a:cxn ang="5400000">
                  <a:pos x="wd2" y="hd2"/>
                </a:cxn>
                <a:cxn ang="10800000">
                  <a:pos x="wd2" y="hd2"/>
                </a:cxn>
                <a:cxn ang="16200000">
                  <a:pos x="wd2" y="hd2"/>
                </a:cxn>
              </a:cxnLst>
              <a:rect l="0" t="0" r="r" b="b"/>
              <a:pathLst>
                <a:path w="21600" h="21600" extrusionOk="0">
                  <a:moveTo>
                    <a:pt x="10515" y="985"/>
                  </a:moveTo>
                  <a:lnTo>
                    <a:pt x="0" y="20654"/>
                  </a:lnTo>
                  <a:lnTo>
                    <a:pt x="7348" y="21600"/>
                  </a:lnTo>
                  <a:lnTo>
                    <a:pt x="20460" y="15491"/>
                  </a:lnTo>
                  <a:lnTo>
                    <a:pt x="21600" y="1419"/>
                  </a:lnTo>
                  <a:lnTo>
                    <a:pt x="13935" y="0"/>
                  </a:lnTo>
                  <a:lnTo>
                    <a:pt x="10515" y="985"/>
                  </a:lnTo>
                  <a:close/>
                </a:path>
              </a:pathLst>
            </a:custGeom>
            <a:solidFill>
              <a:srgbClr val="B0C77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0" name="Freeform 51"/>
            <p:cNvSpPr/>
            <p:nvPr/>
          </p:nvSpPr>
          <p:spPr>
            <a:xfrm>
              <a:off x="749300" y="839786"/>
              <a:ext cx="277813" cy="396876"/>
            </a:xfrm>
            <a:custGeom>
              <a:avLst/>
              <a:gdLst/>
              <a:ahLst/>
              <a:cxnLst>
                <a:cxn ang="0">
                  <a:pos x="wd2" y="hd2"/>
                </a:cxn>
                <a:cxn ang="5400000">
                  <a:pos x="wd2" y="hd2"/>
                </a:cxn>
                <a:cxn ang="10800000">
                  <a:pos x="wd2" y="hd2"/>
                </a:cxn>
                <a:cxn ang="16200000">
                  <a:pos x="wd2" y="hd2"/>
                </a:cxn>
              </a:cxnLst>
              <a:rect l="0" t="0" r="r" b="b"/>
              <a:pathLst>
                <a:path w="21600" h="21600" extrusionOk="0">
                  <a:moveTo>
                    <a:pt x="17403" y="1119"/>
                  </a:moveTo>
                  <a:lnTo>
                    <a:pt x="21600" y="21600"/>
                  </a:lnTo>
                  <a:lnTo>
                    <a:pt x="19070" y="21600"/>
                  </a:lnTo>
                  <a:lnTo>
                    <a:pt x="0" y="19363"/>
                  </a:lnTo>
                  <a:lnTo>
                    <a:pt x="4875" y="5895"/>
                  </a:lnTo>
                  <a:lnTo>
                    <a:pt x="15182" y="0"/>
                  </a:lnTo>
                  <a:lnTo>
                    <a:pt x="17403" y="1119"/>
                  </a:lnTo>
                  <a:close/>
                </a:path>
              </a:pathLst>
            </a:custGeom>
            <a:solidFill>
              <a:srgbClr val="9CB367"/>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1" name="Freeform 52"/>
            <p:cNvSpPr/>
            <p:nvPr/>
          </p:nvSpPr>
          <p:spPr>
            <a:xfrm>
              <a:off x="800100" y="855661"/>
              <a:ext cx="207962" cy="381001"/>
            </a:xfrm>
            <a:custGeom>
              <a:avLst/>
              <a:gdLst/>
              <a:ahLst/>
              <a:cxnLst>
                <a:cxn ang="0">
                  <a:pos x="wd2" y="hd2"/>
                </a:cxn>
                <a:cxn ang="5400000">
                  <a:pos x="wd2" y="hd2"/>
                </a:cxn>
                <a:cxn ang="10800000">
                  <a:pos x="wd2" y="hd2"/>
                </a:cxn>
                <a:cxn ang="16200000">
                  <a:pos x="wd2" y="hd2"/>
                </a:cxn>
              </a:cxnLst>
              <a:rect l="0" t="0" r="r" b="b"/>
              <a:pathLst>
                <a:path w="21600" h="21600" extrusionOk="0">
                  <a:moveTo>
                    <a:pt x="18068" y="225"/>
                  </a:moveTo>
                  <a:lnTo>
                    <a:pt x="13633" y="6601"/>
                  </a:lnTo>
                  <a:lnTo>
                    <a:pt x="18808" y="7904"/>
                  </a:lnTo>
                  <a:lnTo>
                    <a:pt x="17822" y="11272"/>
                  </a:lnTo>
                  <a:lnTo>
                    <a:pt x="20943" y="12170"/>
                  </a:lnTo>
                  <a:lnTo>
                    <a:pt x="21600" y="14101"/>
                  </a:lnTo>
                  <a:lnTo>
                    <a:pt x="20286" y="21600"/>
                  </a:lnTo>
                  <a:lnTo>
                    <a:pt x="0" y="20118"/>
                  </a:lnTo>
                  <a:lnTo>
                    <a:pt x="1971" y="10284"/>
                  </a:lnTo>
                  <a:lnTo>
                    <a:pt x="13305" y="0"/>
                  </a:lnTo>
                  <a:lnTo>
                    <a:pt x="18068" y="225"/>
                  </a:lnTo>
                  <a:close/>
                </a:path>
              </a:pathLst>
            </a:custGeom>
            <a:solidFill>
              <a:srgbClr val="89964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2" name="Freeform 53"/>
            <p:cNvSpPr/>
            <p:nvPr/>
          </p:nvSpPr>
          <p:spPr>
            <a:xfrm>
              <a:off x="661987" y="966786"/>
              <a:ext cx="330201" cy="333376"/>
            </a:xfrm>
            <a:custGeom>
              <a:avLst/>
              <a:gdLst/>
              <a:ahLst/>
              <a:cxnLst>
                <a:cxn ang="0">
                  <a:pos x="wd2" y="hd2"/>
                </a:cxn>
                <a:cxn ang="5400000">
                  <a:pos x="wd2" y="hd2"/>
                </a:cxn>
                <a:cxn ang="10800000">
                  <a:pos x="wd2" y="hd2"/>
                </a:cxn>
                <a:cxn ang="16200000">
                  <a:pos x="wd2" y="hd2"/>
                </a:cxn>
              </a:cxnLst>
              <a:rect l="0" t="0" r="r" b="b"/>
              <a:pathLst>
                <a:path w="21600" h="21600" extrusionOk="0">
                  <a:moveTo>
                    <a:pt x="7700" y="670"/>
                  </a:moveTo>
                  <a:lnTo>
                    <a:pt x="5219" y="876"/>
                  </a:lnTo>
                  <a:lnTo>
                    <a:pt x="4909" y="5722"/>
                  </a:lnTo>
                  <a:lnTo>
                    <a:pt x="1189" y="5928"/>
                  </a:lnTo>
                  <a:lnTo>
                    <a:pt x="0" y="21394"/>
                  </a:lnTo>
                  <a:lnTo>
                    <a:pt x="20773" y="21600"/>
                  </a:lnTo>
                  <a:lnTo>
                    <a:pt x="21600" y="6805"/>
                  </a:lnTo>
                  <a:lnTo>
                    <a:pt x="19430" y="6753"/>
                  </a:lnTo>
                  <a:lnTo>
                    <a:pt x="19481" y="2062"/>
                  </a:lnTo>
                  <a:lnTo>
                    <a:pt x="15502" y="1289"/>
                  </a:lnTo>
                  <a:lnTo>
                    <a:pt x="14727" y="3609"/>
                  </a:lnTo>
                  <a:lnTo>
                    <a:pt x="17156" y="3763"/>
                  </a:lnTo>
                  <a:lnTo>
                    <a:pt x="17053" y="6805"/>
                  </a:lnTo>
                  <a:lnTo>
                    <a:pt x="7131" y="6341"/>
                  </a:lnTo>
                  <a:lnTo>
                    <a:pt x="7338" y="3402"/>
                  </a:lnTo>
                  <a:lnTo>
                    <a:pt x="10852" y="4124"/>
                  </a:lnTo>
                  <a:lnTo>
                    <a:pt x="10955" y="0"/>
                  </a:lnTo>
                  <a:lnTo>
                    <a:pt x="7700" y="67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3" name="Freeform 54"/>
            <p:cNvSpPr/>
            <p:nvPr/>
          </p:nvSpPr>
          <p:spPr>
            <a:xfrm>
              <a:off x="819150" y="923925"/>
              <a:ext cx="95251" cy="128588"/>
            </a:xfrm>
            <a:custGeom>
              <a:avLst/>
              <a:gdLst/>
              <a:ahLst/>
              <a:cxnLst>
                <a:cxn ang="0">
                  <a:pos x="wd2" y="hd2"/>
                </a:cxn>
                <a:cxn ang="5400000">
                  <a:pos x="wd2" y="hd2"/>
                </a:cxn>
                <a:cxn ang="10800000">
                  <a:pos x="wd2" y="hd2"/>
                </a:cxn>
                <a:cxn ang="16200000">
                  <a:pos x="wd2" y="hd2"/>
                </a:cxn>
              </a:cxnLst>
              <a:rect l="0" t="0" r="r" b="b"/>
              <a:pathLst>
                <a:path w="21600" h="21600" extrusionOk="0">
                  <a:moveTo>
                    <a:pt x="1239" y="21600"/>
                  </a:moveTo>
                  <a:lnTo>
                    <a:pt x="17351" y="19867"/>
                  </a:lnTo>
                  <a:lnTo>
                    <a:pt x="21600" y="9067"/>
                  </a:lnTo>
                  <a:lnTo>
                    <a:pt x="18767" y="0"/>
                  </a:lnTo>
                  <a:lnTo>
                    <a:pt x="3541" y="1067"/>
                  </a:lnTo>
                  <a:lnTo>
                    <a:pt x="0" y="15733"/>
                  </a:lnTo>
                  <a:lnTo>
                    <a:pt x="1239" y="21600"/>
                  </a:lnTo>
                  <a:close/>
                </a:path>
              </a:pathLst>
            </a:custGeom>
            <a:solidFill>
              <a:srgbClr val="FFCC8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4" name="Freeform 55"/>
            <p:cNvSpPr/>
            <p:nvPr/>
          </p:nvSpPr>
          <p:spPr>
            <a:xfrm>
              <a:off x="779462" y="903286"/>
              <a:ext cx="90489" cy="149226"/>
            </a:xfrm>
            <a:custGeom>
              <a:avLst/>
              <a:gdLst/>
              <a:ahLst/>
              <a:cxnLst>
                <a:cxn ang="0">
                  <a:pos x="wd2" y="hd2"/>
                </a:cxn>
                <a:cxn ang="5400000">
                  <a:pos x="wd2" y="hd2"/>
                </a:cxn>
                <a:cxn ang="10800000">
                  <a:pos x="wd2" y="hd2"/>
                </a:cxn>
                <a:cxn ang="16200000">
                  <a:pos x="wd2" y="hd2"/>
                </a:cxn>
              </a:cxnLst>
              <a:rect l="0" t="0" r="r" b="b"/>
              <a:pathLst>
                <a:path w="21600" h="21600" extrusionOk="0">
                  <a:moveTo>
                    <a:pt x="10421" y="2541"/>
                  </a:moveTo>
                  <a:lnTo>
                    <a:pt x="1137" y="5429"/>
                  </a:lnTo>
                  <a:lnTo>
                    <a:pt x="0" y="10627"/>
                  </a:lnTo>
                  <a:lnTo>
                    <a:pt x="8905" y="11320"/>
                  </a:lnTo>
                  <a:lnTo>
                    <a:pt x="6253" y="18481"/>
                  </a:lnTo>
                  <a:lnTo>
                    <a:pt x="10611" y="21600"/>
                  </a:lnTo>
                  <a:lnTo>
                    <a:pt x="14211" y="9934"/>
                  </a:lnTo>
                  <a:lnTo>
                    <a:pt x="21600" y="0"/>
                  </a:lnTo>
                  <a:lnTo>
                    <a:pt x="10421" y="2541"/>
                  </a:lnTo>
                  <a:close/>
                </a:path>
              </a:pathLst>
            </a:custGeom>
            <a:solidFill>
              <a:srgbClr val="FFF2C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5" name="Freeform 56"/>
            <p:cNvSpPr/>
            <p:nvPr/>
          </p:nvSpPr>
          <p:spPr>
            <a:xfrm>
              <a:off x="725487" y="279400"/>
              <a:ext cx="146051" cy="50006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1600" y="1440"/>
                  </a:lnTo>
                  <a:lnTo>
                    <a:pt x="8570" y="21600"/>
                  </a:lnTo>
                  <a:lnTo>
                    <a:pt x="0" y="21600"/>
                  </a:lnTo>
                  <a:lnTo>
                    <a:pt x="3874" y="2297"/>
                  </a:lnTo>
                  <a:lnTo>
                    <a:pt x="7630" y="686"/>
                  </a:lnTo>
                  <a:lnTo>
                    <a:pt x="18900" y="0"/>
                  </a:lnTo>
                  <a:close/>
                </a:path>
              </a:pathLst>
            </a:custGeom>
            <a:solidFill>
              <a:srgbClr val="FFFF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6" name="Freeform 57"/>
            <p:cNvSpPr/>
            <p:nvPr/>
          </p:nvSpPr>
          <p:spPr>
            <a:xfrm>
              <a:off x="725487" y="350837"/>
              <a:ext cx="85726" cy="425450"/>
            </a:xfrm>
            <a:custGeom>
              <a:avLst/>
              <a:gdLst/>
              <a:ahLst/>
              <a:cxnLst>
                <a:cxn ang="0">
                  <a:pos x="wd2" y="hd2"/>
                </a:cxn>
                <a:cxn ang="5400000">
                  <a:pos x="wd2" y="hd2"/>
                </a:cxn>
                <a:cxn ang="10800000">
                  <a:pos x="wd2" y="hd2"/>
                </a:cxn>
                <a:cxn ang="16200000">
                  <a:pos x="wd2" y="hd2"/>
                </a:cxn>
              </a:cxnLst>
              <a:rect l="0" t="0" r="r" b="b"/>
              <a:pathLst>
                <a:path w="21600" h="21600" extrusionOk="0">
                  <a:moveTo>
                    <a:pt x="21600" y="1693"/>
                  </a:moveTo>
                  <a:lnTo>
                    <a:pt x="16913" y="0"/>
                  </a:lnTo>
                  <a:lnTo>
                    <a:pt x="7336" y="1330"/>
                  </a:lnTo>
                  <a:lnTo>
                    <a:pt x="0" y="9228"/>
                  </a:lnTo>
                  <a:lnTo>
                    <a:pt x="1834" y="21600"/>
                  </a:lnTo>
                  <a:lnTo>
                    <a:pt x="7336" y="21519"/>
                  </a:lnTo>
                  <a:lnTo>
                    <a:pt x="7132" y="21318"/>
                  </a:lnTo>
                  <a:lnTo>
                    <a:pt x="7132" y="15918"/>
                  </a:lnTo>
                  <a:lnTo>
                    <a:pt x="7336" y="14306"/>
                  </a:lnTo>
                  <a:lnTo>
                    <a:pt x="7743" y="12573"/>
                  </a:lnTo>
                  <a:lnTo>
                    <a:pt x="7743" y="10840"/>
                  </a:lnTo>
                  <a:lnTo>
                    <a:pt x="8151" y="9107"/>
                  </a:lnTo>
                  <a:lnTo>
                    <a:pt x="8355" y="7455"/>
                  </a:lnTo>
                  <a:lnTo>
                    <a:pt x="8966" y="5924"/>
                  </a:lnTo>
                  <a:lnTo>
                    <a:pt x="9374" y="4513"/>
                  </a:lnTo>
                  <a:lnTo>
                    <a:pt x="10189" y="3345"/>
                  </a:lnTo>
                  <a:lnTo>
                    <a:pt x="11004" y="2418"/>
                  </a:lnTo>
                  <a:lnTo>
                    <a:pt x="12023" y="1813"/>
                  </a:lnTo>
                  <a:lnTo>
                    <a:pt x="15691" y="1007"/>
                  </a:lnTo>
                  <a:lnTo>
                    <a:pt x="21600" y="1693"/>
                  </a:lnTo>
                  <a:close/>
                </a:path>
              </a:pathLst>
            </a:custGeom>
            <a:solidFill>
              <a:srgbClr val="CCA6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7" name="Freeform 58"/>
            <p:cNvSpPr/>
            <p:nvPr/>
          </p:nvSpPr>
          <p:spPr>
            <a:xfrm>
              <a:off x="785812" y="379411"/>
              <a:ext cx="254001" cy="571501"/>
            </a:xfrm>
            <a:custGeom>
              <a:avLst/>
              <a:gdLst/>
              <a:ahLst/>
              <a:cxnLst>
                <a:cxn ang="0">
                  <a:pos x="wd2" y="hd2"/>
                </a:cxn>
                <a:cxn ang="5400000">
                  <a:pos x="wd2" y="hd2"/>
                </a:cxn>
                <a:cxn ang="10800000">
                  <a:pos x="wd2" y="hd2"/>
                </a:cxn>
                <a:cxn ang="16200000">
                  <a:pos x="wd2" y="hd2"/>
                </a:cxn>
              </a:cxnLst>
              <a:rect l="0" t="0" r="r" b="b"/>
              <a:pathLst>
                <a:path w="21600" h="21600" extrusionOk="0">
                  <a:moveTo>
                    <a:pt x="21600" y="270"/>
                  </a:moveTo>
                  <a:lnTo>
                    <a:pt x="20588" y="11025"/>
                  </a:lnTo>
                  <a:lnTo>
                    <a:pt x="16605" y="15622"/>
                  </a:lnTo>
                  <a:lnTo>
                    <a:pt x="17752" y="18085"/>
                  </a:lnTo>
                  <a:lnTo>
                    <a:pt x="13568" y="18866"/>
                  </a:lnTo>
                  <a:lnTo>
                    <a:pt x="11475" y="21480"/>
                  </a:lnTo>
                  <a:lnTo>
                    <a:pt x="7560" y="21600"/>
                  </a:lnTo>
                  <a:lnTo>
                    <a:pt x="5130" y="21209"/>
                  </a:lnTo>
                  <a:lnTo>
                    <a:pt x="3578" y="18986"/>
                  </a:lnTo>
                  <a:lnTo>
                    <a:pt x="1890" y="18836"/>
                  </a:lnTo>
                  <a:lnTo>
                    <a:pt x="0" y="16643"/>
                  </a:lnTo>
                  <a:lnTo>
                    <a:pt x="8505" y="0"/>
                  </a:lnTo>
                  <a:lnTo>
                    <a:pt x="21600" y="270"/>
                  </a:lnTo>
                  <a:close/>
                </a:path>
              </a:pathLst>
            </a:custGeom>
            <a:solidFill>
              <a:srgbClr val="9CB367"/>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8" name="Freeform 59"/>
            <p:cNvSpPr/>
            <p:nvPr/>
          </p:nvSpPr>
          <p:spPr>
            <a:xfrm>
              <a:off x="481012" y="376237"/>
              <a:ext cx="260351" cy="419100"/>
            </a:xfrm>
            <a:custGeom>
              <a:avLst/>
              <a:gdLst/>
              <a:ahLst/>
              <a:cxnLst>
                <a:cxn ang="0">
                  <a:pos x="wd2" y="hd2"/>
                </a:cxn>
                <a:cxn ang="5400000">
                  <a:pos x="wd2" y="hd2"/>
                </a:cxn>
                <a:cxn ang="10800000">
                  <a:pos x="wd2" y="hd2"/>
                </a:cxn>
                <a:cxn ang="16200000">
                  <a:pos x="wd2" y="hd2"/>
                </a:cxn>
              </a:cxnLst>
              <a:rect l="0" t="0" r="r" b="b"/>
              <a:pathLst>
                <a:path w="21600" h="21600" extrusionOk="0">
                  <a:moveTo>
                    <a:pt x="0" y="16169"/>
                  </a:moveTo>
                  <a:lnTo>
                    <a:pt x="1783" y="18088"/>
                  </a:lnTo>
                  <a:lnTo>
                    <a:pt x="16910" y="14087"/>
                  </a:lnTo>
                  <a:lnTo>
                    <a:pt x="18892" y="12740"/>
                  </a:lnTo>
                  <a:lnTo>
                    <a:pt x="20015" y="21600"/>
                  </a:lnTo>
                  <a:lnTo>
                    <a:pt x="21006" y="21600"/>
                  </a:lnTo>
                  <a:lnTo>
                    <a:pt x="21600" y="19763"/>
                  </a:lnTo>
                  <a:lnTo>
                    <a:pt x="20279" y="0"/>
                  </a:lnTo>
                  <a:lnTo>
                    <a:pt x="18694" y="204"/>
                  </a:lnTo>
                  <a:lnTo>
                    <a:pt x="12220" y="11351"/>
                  </a:lnTo>
                  <a:lnTo>
                    <a:pt x="1850" y="13924"/>
                  </a:lnTo>
                  <a:lnTo>
                    <a:pt x="0" y="16169"/>
                  </a:lnTo>
                  <a:close/>
                </a:path>
              </a:pathLst>
            </a:custGeom>
            <a:solidFill>
              <a:srgbClr val="9CB367"/>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799" name="Freeform 60"/>
            <p:cNvSpPr/>
            <p:nvPr/>
          </p:nvSpPr>
          <p:spPr>
            <a:xfrm>
              <a:off x="476250" y="306386"/>
              <a:ext cx="293688" cy="4619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5836" y="2260"/>
                  </a:lnTo>
                  <a:lnTo>
                    <a:pt x="9199" y="12412"/>
                  </a:lnTo>
                  <a:lnTo>
                    <a:pt x="0" y="15190"/>
                  </a:lnTo>
                  <a:lnTo>
                    <a:pt x="0" y="16932"/>
                  </a:lnTo>
                  <a:lnTo>
                    <a:pt x="408" y="17932"/>
                  </a:lnTo>
                  <a:lnTo>
                    <a:pt x="13158" y="13931"/>
                  </a:lnTo>
                  <a:lnTo>
                    <a:pt x="17816" y="3779"/>
                  </a:lnTo>
                  <a:lnTo>
                    <a:pt x="17816" y="5335"/>
                  </a:lnTo>
                  <a:lnTo>
                    <a:pt x="17874" y="6484"/>
                  </a:lnTo>
                  <a:lnTo>
                    <a:pt x="17874" y="7743"/>
                  </a:lnTo>
                  <a:lnTo>
                    <a:pt x="17932" y="9262"/>
                  </a:lnTo>
                  <a:lnTo>
                    <a:pt x="17990" y="10819"/>
                  </a:lnTo>
                  <a:lnTo>
                    <a:pt x="18107" y="12449"/>
                  </a:lnTo>
                  <a:lnTo>
                    <a:pt x="18165" y="14042"/>
                  </a:lnTo>
                  <a:lnTo>
                    <a:pt x="18223" y="15709"/>
                  </a:lnTo>
                  <a:lnTo>
                    <a:pt x="18340" y="17191"/>
                  </a:lnTo>
                  <a:lnTo>
                    <a:pt x="18456" y="18562"/>
                  </a:lnTo>
                  <a:lnTo>
                    <a:pt x="18631" y="19673"/>
                  </a:lnTo>
                  <a:lnTo>
                    <a:pt x="18805" y="20600"/>
                  </a:lnTo>
                  <a:lnTo>
                    <a:pt x="18922" y="21267"/>
                  </a:lnTo>
                  <a:lnTo>
                    <a:pt x="19096" y="21600"/>
                  </a:lnTo>
                  <a:lnTo>
                    <a:pt x="19795" y="21526"/>
                  </a:lnTo>
                  <a:lnTo>
                    <a:pt x="19737" y="21341"/>
                  </a:lnTo>
                  <a:lnTo>
                    <a:pt x="19737" y="20822"/>
                  </a:lnTo>
                  <a:lnTo>
                    <a:pt x="19679" y="20081"/>
                  </a:lnTo>
                  <a:lnTo>
                    <a:pt x="19679" y="15042"/>
                  </a:lnTo>
                  <a:lnTo>
                    <a:pt x="19795" y="13375"/>
                  </a:lnTo>
                  <a:lnTo>
                    <a:pt x="19795" y="11634"/>
                  </a:lnTo>
                  <a:lnTo>
                    <a:pt x="19912" y="9892"/>
                  </a:lnTo>
                  <a:lnTo>
                    <a:pt x="20086" y="8077"/>
                  </a:lnTo>
                  <a:lnTo>
                    <a:pt x="20261" y="6298"/>
                  </a:lnTo>
                  <a:lnTo>
                    <a:pt x="20494" y="4557"/>
                  </a:lnTo>
                  <a:lnTo>
                    <a:pt x="20785" y="2927"/>
                  </a:lnTo>
                  <a:lnTo>
                    <a:pt x="21192" y="1408"/>
                  </a:lnTo>
                  <a:lnTo>
                    <a:pt x="21600" y="0"/>
                  </a:lnTo>
                  <a:close/>
                </a:path>
              </a:pathLst>
            </a:custGeom>
            <a:solidFill>
              <a:srgbClr val="B0C77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0" name="Freeform 61"/>
            <p:cNvSpPr/>
            <p:nvPr/>
          </p:nvSpPr>
          <p:spPr>
            <a:xfrm>
              <a:off x="671512" y="58737"/>
              <a:ext cx="160339" cy="254001"/>
            </a:xfrm>
            <a:custGeom>
              <a:avLst/>
              <a:gdLst/>
              <a:ahLst/>
              <a:cxnLst>
                <a:cxn ang="0">
                  <a:pos x="wd2" y="hd2"/>
                </a:cxn>
                <a:cxn ang="5400000">
                  <a:pos x="wd2" y="hd2"/>
                </a:cxn>
                <a:cxn ang="10800000">
                  <a:pos x="wd2" y="hd2"/>
                </a:cxn>
                <a:cxn ang="16200000">
                  <a:pos x="wd2" y="hd2"/>
                </a:cxn>
              </a:cxnLst>
              <a:rect l="0" t="0" r="r" b="b"/>
              <a:pathLst>
                <a:path w="21600" h="21600" extrusionOk="0">
                  <a:moveTo>
                    <a:pt x="4384" y="17457"/>
                  </a:moveTo>
                  <a:lnTo>
                    <a:pt x="0" y="883"/>
                  </a:lnTo>
                  <a:lnTo>
                    <a:pt x="3101" y="0"/>
                  </a:lnTo>
                  <a:lnTo>
                    <a:pt x="17644" y="2309"/>
                  </a:lnTo>
                  <a:lnTo>
                    <a:pt x="21600" y="16302"/>
                  </a:lnTo>
                  <a:lnTo>
                    <a:pt x="20638" y="20513"/>
                  </a:lnTo>
                  <a:lnTo>
                    <a:pt x="15291" y="21600"/>
                  </a:lnTo>
                  <a:lnTo>
                    <a:pt x="13473" y="21125"/>
                  </a:lnTo>
                  <a:lnTo>
                    <a:pt x="13366" y="18204"/>
                  </a:lnTo>
                  <a:lnTo>
                    <a:pt x="5988" y="18408"/>
                  </a:lnTo>
                  <a:lnTo>
                    <a:pt x="4384" y="17457"/>
                  </a:lnTo>
                  <a:close/>
                </a:path>
              </a:pathLst>
            </a:custGeom>
            <a:solidFill>
              <a:srgbClr val="FFF2C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1" name="Freeform 62"/>
            <p:cNvSpPr/>
            <p:nvPr/>
          </p:nvSpPr>
          <p:spPr>
            <a:xfrm>
              <a:off x="703262" y="82550"/>
              <a:ext cx="149226" cy="217487"/>
            </a:xfrm>
            <a:custGeom>
              <a:avLst/>
              <a:gdLst/>
              <a:ahLst/>
              <a:cxnLst>
                <a:cxn ang="0">
                  <a:pos x="wd2" y="hd2"/>
                </a:cxn>
                <a:cxn ang="5400000">
                  <a:pos x="wd2" y="hd2"/>
                </a:cxn>
                <a:cxn ang="10800000">
                  <a:pos x="wd2" y="hd2"/>
                </a:cxn>
                <a:cxn ang="16200000">
                  <a:pos x="wd2" y="hd2"/>
                </a:cxn>
              </a:cxnLst>
              <a:rect l="0" t="0" r="r" b="b"/>
              <a:pathLst>
                <a:path w="21600" h="21600" extrusionOk="0">
                  <a:moveTo>
                    <a:pt x="8229" y="1588"/>
                  </a:moveTo>
                  <a:lnTo>
                    <a:pt x="8229" y="1668"/>
                  </a:lnTo>
                  <a:lnTo>
                    <a:pt x="8457" y="1906"/>
                  </a:lnTo>
                  <a:lnTo>
                    <a:pt x="8571" y="2303"/>
                  </a:lnTo>
                  <a:lnTo>
                    <a:pt x="8686" y="2859"/>
                  </a:lnTo>
                  <a:lnTo>
                    <a:pt x="8914" y="3415"/>
                  </a:lnTo>
                  <a:lnTo>
                    <a:pt x="9143" y="4129"/>
                  </a:lnTo>
                  <a:lnTo>
                    <a:pt x="9257" y="4924"/>
                  </a:lnTo>
                  <a:lnTo>
                    <a:pt x="9486" y="5797"/>
                  </a:lnTo>
                  <a:lnTo>
                    <a:pt x="9486" y="7465"/>
                  </a:lnTo>
                  <a:lnTo>
                    <a:pt x="9257" y="8338"/>
                  </a:lnTo>
                  <a:lnTo>
                    <a:pt x="9143" y="9212"/>
                  </a:lnTo>
                  <a:lnTo>
                    <a:pt x="8686" y="10006"/>
                  </a:lnTo>
                  <a:lnTo>
                    <a:pt x="8229" y="10721"/>
                  </a:lnTo>
                  <a:lnTo>
                    <a:pt x="7543" y="11515"/>
                  </a:lnTo>
                  <a:lnTo>
                    <a:pt x="6629" y="12150"/>
                  </a:lnTo>
                  <a:lnTo>
                    <a:pt x="7200" y="12150"/>
                  </a:lnTo>
                  <a:lnTo>
                    <a:pt x="7657" y="12388"/>
                  </a:lnTo>
                  <a:lnTo>
                    <a:pt x="8457" y="12706"/>
                  </a:lnTo>
                  <a:lnTo>
                    <a:pt x="8686" y="12944"/>
                  </a:lnTo>
                  <a:lnTo>
                    <a:pt x="9029" y="13182"/>
                  </a:lnTo>
                  <a:lnTo>
                    <a:pt x="9257" y="13579"/>
                  </a:lnTo>
                  <a:lnTo>
                    <a:pt x="9486" y="14056"/>
                  </a:lnTo>
                  <a:lnTo>
                    <a:pt x="9600" y="14532"/>
                  </a:lnTo>
                  <a:lnTo>
                    <a:pt x="9829" y="15088"/>
                  </a:lnTo>
                  <a:lnTo>
                    <a:pt x="9943" y="15803"/>
                  </a:lnTo>
                  <a:lnTo>
                    <a:pt x="10057" y="16676"/>
                  </a:lnTo>
                  <a:lnTo>
                    <a:pt x="9829" y="16756"/>
                  </a:lnTo>
                  <a:lnTo>
                    <a:pt x="9371" y="16994"/>
                  </a:lnTo>
                  <a:lnTo>
                    <a:pt x="9029" y="17153"/>
                  </a:lnTo>
                  <a:lnTo>
                    <a:pt x="8571" y="17391"/>
                  </a:lnTo>
                  <a:lnTo>
                    <a:pt x="8114" y="17550"/>
                  </a:lnTo>
                  <a:lnTo>
                    <a:pt x="7657" y="17788"/>
                  </a:lnTo>
                  <a:lnTo>
                    <a:pt x="6857" y="17947"/>
                  </a:lnTo>
                  <a:lnTo>
                    <a:pt x="6171" y="18106"/>
                  </a:lnTo>
                  <a:lnTo>
                    <a:pt x="5371" y="18185"/>
                  </a:lnTo>
                  <a:lnTo>
                    <a:pt x="4457" y="18265"/>
                  </a:lnTo>
                  <a:lnTo>
                    <a:pt x="2400" y="18265"/>
                  </a:lnTo>
                  <a:lnTo>
                    <a:pt x="1143" y="18185"/>
                  </a:lnTo>
                  <a:lnTo>
                    <a:pt x="0" y="18026"/>
                  </a:lnTo>
                  <a:lnTo>
                    <a:pt x="571" y="19853"/>
                  </a:lnTo>
                  <a:lnTo>
                    <a:pt x="1143" y="19853"/>
                  </a:lnTo>
                  <a:lnTo>
                    <a:pt x="1714" y="19932"/>
                  </a:lnTo>
                  <a:lnTo>
                    <a:pt x="2286" y="19932"/>
                  </a:lnTo>
                  <a:lnTo>
                    <a:pt x="2857" y="20012"/>
                  </a:lnTo>
                  <a:lnTo>
                    <a:pt x="4571" y="20012"/>
                  </a:lnTo>
                  <a:lnTo>
                    <a:pt x="6400" y="19853"/>
                  </a:lnTo>
                  <a:lnTo>
                    <a:pt x="7543" y="19694"/>
                  </a:lnTo>
                  <a:lnTo>
                    <a:pt x="8800" y="19535"/>
                  </a:lnTo>
                  <a:lnTo>
                    <a:pt x="10057" y="19297"/>
                  </a:lnTo>
                  <a:lnTo>
                    <a:pt x="11429" y="18979"/>
                  </a:lnTo>
                  <a:lnTo>
                    <a:pt x="12800" y="18582"/>
                  </a:lnTo>
                  <a:lnTo>
                    <a:pt x="14286" y="18185"/>
                  </a:lnTo>
                  <a:lnTo>
                    <a:pt x="14400" y="18185"/>
                  </a:lnTo>
                  <a:lnTo>
                    <a:pt x="15200" y="18741"/>
                  </a:lnTo>
                  <a:lnTo>
                    <a:pt x="15771" y="19218"/>
                  </a:lnTo>
                  <a:lnTo>
                    <a:pt x="16114" y="19376"/>
                  </a:lnTo>
                  <a:lnTo>
                    <a:pt x="16343" y="19694"/>
                  </a:lnTo>
                  <a:lnTo>
                    <a:pt x="16571" y="19932"/>
                  </a:lnTo>
                  <a:lnTo>
                    <a:pt x="17029" y="20568"/>
                  </a:lnTo>
                  <a:lnTo>
                    <a:pt x="17143" y="20965"/>
                  </a:lnTo>
                  <a:lnTo>
                    <a:pt x="17371" y="21600"/>
                  </a:lnTo>
                  <a:lnTo>
                    <a:pt x="21600" y="19615"/>
                  </a:lnTo>
                  <a:lnTo>
                    <a:pt x="19314" y="15882"/>
                  </a:lnTo>
                  <a:lnTo>
                    <a:pt x="15886" y="0"/>
                  </a:lnTo>
                  <a:lnTo>
                    <a:pt x="8229" y="1588"/>
                  </a:lnTo>
                  <a:close/>
                </a:path>
              </a:pathLst>
            </a:custGeom>
            <a:solidFill>
              <a:srgbClr val="FFCC8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2" name="Freeform 63"/>
            <p:cNvSpPr/>
            <p:nvPr/>
          </p:nvSpPr>
          <p:spPr>
            <a:xfrm>
              <a:off x="633412" y="9525"/>
              <a:ext cx="301626" cy="241301"/>
            </a:xfrm>
            <a:custGeom>
              <a:avLst/>
              <a:gdLst/>
              <a:ahLst/>
              <a:cxnLst>
                <a:cxn ang="0">
                  <a:pos x="wd2" y="hd2"/>
                </a:cxn>
                <a:cxn ang="5400000">
                  <a:pos x="wd2" y="hd2"/>
                </a:cxn>
                <a:cxn ang="10800000">
                  <a:pos x="wd2" y="hd2"/>
                </a:cxn>
                <a:cxn ang="16200000">
                  <a:pos x="wd2" y="hd2"/>
                </a:cxn>
              </a:cxnLst>
              <a:rect l="0" t="0" r="r" b="b"/>
              <a:pathLst>
                <a:path w="21600" h="21600" extrusionOk="0">
                  <a:moveTo>
                    <a:pt x="3979" y="5435"/>
                  </a:moveTo>
                  <a:lnTo>
                    <a:pt x="4206" y="7553"/>
                  </a:lnTo>
                  <a:lnTo>
                    <a:pt x="3979" y="7412"/>
                  </a:lnTo>
                  <a:lnTo>
                    <a:pt x="3808" y="7271"/>
                  </a:lnTo>
                  <a:lnTo>
                    <a:pt x="3581" y="7200"/>
                  </a:lnTo>
                  <a:lnTo>
                    <a:pt x="3240" y="6918"/>
                  </a:lnTo>
                  <a:lnTo>
                    <a:pt x="2899" y="6706"/>
                  </a:lnTo>
                  <a:lnTo>
                    <a:pt x="2217" y="6141"/>
                  </a:lnTo>
                  <a:lnTo>
                    <a:pt x="1819" y="5718"/>
                  </a:lnTo>
                  <a:lnTo>
                    <a:pt x="1421" y="5224"/>
                  </a:lnTo>
                  <a:lnTo>
                    <a:pt x="1080" y="4729"/>
                  </a:lnTo>
                  <a:lnTo>
                    <a:pt x="796" y="4235"/>
                  </a:lnTo>
                  <a:lnTo>
                    <a:pt x="455" y="3459"/>
                  </a:lnTo>
                  <a:lnTo>
                    <a:pt x="227" y="2824"/>
                  </a:lnTo>
                  <a:lnTo>
                    <a:pt x="57" y="2118"/>
                  </a:lnTo>
                  <a:lnTo>
                    <a:pt x="0" y="1341"/>
                  </a:lnTo>
                  <a:lnTo>
                    <a:pt x="114" y="1271"/>
                  </a:lnTo>
                  <a:lnTo>
                    <a:pt x="568" y="1059"/>
                  </a:lnTo>
                  <a:lnTo>
                    <a:pt x="1307" y="847"/>
                  </a:lnTo>
                  <a:lnTo>
                    <a:pt x="2274" y="565"/>
                  </a:lnTo>
                  <a:lnTo>
                    <a:pt x="3411" y="282"/>
                  </a:lnTo>
                  <a:lnTo>
                    <a:pt x="4775" y="141"/>
                  </a:lnTo>
                  <a:lnTo>
                    <a:pt x="6253" y="0"/>
                  </a:lnTo>
                  <a:lnTo>
                    <a:pt x="7901" y="0"/>
                  </a:lnTo>
                  <a:lnTo>
                    <a:pt x="9493" y="141"/>
                  </a:lnTo>
                  <a:lnTo>
                    <a:pt x="11255" y="494"/>
                  </a:lnTo>
                  <a:lnTo>
                    <a:pt x="12960" y="1059"/>
                  </a:lnTo>
                  <a:lnTo>
                    <a:pt x="14722" y="1906"/>
                  </a:lnTo>
                  <a:lnTo>
                    <a:pt x="16427" y="3035"/>
                  </a:lnTo>
                  <a:lnTo>
                    <a:pt x="18019" y="4659"/>
                  </a:lnTo>
                  <a:lnTo>
                    <a:pt x="19497" y="6565"/>
                  </a:lnTo>
                  <a:lnTo>
                    <a:pt x="20861" y="8894"/>
                  </a:lnTo>
                  <a:lnTo>
                    <a:pt x="20861" y="8965"/>
                  </a:lnTo>
                  <a:lnTo>
                    <a:pt x="20975" y="9318"/>
                  </a:lnTo>
                  <a:lnTo>
                    <a:pt x="21088" y="9812"/>
                  </a:lnTo>
                  <a:lnTo>
                    <a:pt x="21259" y="10518"/>
                  </a:lnTo>
                  <a:lnTo>
                    <a:pt x="21373" y="11294"/>
                  </a:lnTo>
                  <a:lnTo>
                    <a:pt x="21543" y="12282"/>
                  </a:lnTo>
                  <a:lnTo>
                    <a:pt x="21600" y="13271"/>
                  </a:lnTo>
                  <a:lnTo>
                    <a:pt x="21600" y="14400"/>
                  </a:lnTo>
                  <a:lnTo>
                    <a:pt x="21486" y="15459"/>
                  </a:lnTo>
                  <a:lnTo>
                    <a:pt x="21259" y="16588"/>
                  </a:lnTo>
                  <a:lnTo>
                    <a:pt x="20804" y="17647"/>
                  </a:lnTo>
                  <a:lnTo>
                    <a:pt x="20293" y="18635"/>
                  </a:lnTo>
                  <a:lnTo>
                    <a:pt x="19554" y="19482"/>
                  </a:lnTo>
                  <a:lnTo>
                    <a:pt x="18587" y="20329"/>
                  </a:lnTo>
                  <a:lnTo>
                    <a:pt x="17394" y="20965"/>
                  </a:lnTo>
                  <a:lnTo>
                    <a:pt x="15973" y="21459"/>
                  </a:lnTo>
                  <a:lnTo>
                    <a:pt x="15461" y="21459"/>
                  </a:lnTo>
                  <a:lnTo>
                    <a:pt x="15177" y="21529"/>
                  </a:lnTo>
                  <a:lnTo>
                    <a:pt x="14836" y="21529"/>
                  </a:lnTo>
                  <a:lnTo>
                    <a:pt x="14438" y="21600"/>
                  </a:lnTo>
                  <a:lnTo>
                    <a:pt x="13926" y="21529"/>
                  </a:lnTo>
                  <a:lnTo>
                    <a:pt x="13472" y="21529"/>
                  </a:lnTo>
                  <a:lnTo>
                    <a:pt x="12903" y="21459"/>
                  </a:lnTo>
                  <a:lnTo>
                    <a:pt x="12392" y="21388"/>
                  </a:lnTo>
                  <a:lnTo>
                    <a:pt x="11255" y="20965"/>
                  </a:lnTo>
                  <a:lnTo>
                    <a:pt x="10686" y="20612"/>
                  </a:lnTo>
                  <a:lnTo>
                    <a:pt x="10175" y="20329"/>
                  </a:lnTo>
                  <a:lnTo>
                    <a:pt x="9606" y="19835"/>
                  </a:lnTo>
                  <a:lnTo>
                    <a:pt x="9208" y="19341"/>
                  </a:lnTo>
                  <a:lnTo>
                    <a:pt x="9208" y="19200"/>
                  </a:lnTo>
                  <a:lnTo>
                    <a:pt x="9265" y="19129"/>
                  </a:lnTo>
                  <a:lnTo>
                    <a:pt x="9606" y="18565"/>
                  </a:lnTo>
                  <a:lnTo>
                    <a:pt x="9834" y="18141"/>
                  </a:lnTo>
                  <a:lnTo>
                    <a:pt x="10118" y="17647"/>
                  </a:lnTo>
                  <a:lnTo>
                    <a:pt x="10402" y="17082"/>
                  </a:lnTo>
                  <a:lnTo>
                    <a:pt x="10686" y="16376"/>
                  </a:lnTo>
                  <a:lnTo>
                    <a:pt x="11255" y="14824"/>
                  </a:lnTo>
                  <a:lnTo>
                    <a:pt x="11482" y="13835"/>
                  </a:lnTo>
                  <a:lnTo>
                    <a:pt x="11823" y="12918"/>
                  </a:lnTo>
                  <a:lnTo>
                    <a:pt x="11994" y="11788"/>
                  </a:lnTo>
                  <a:lnTo>
                    <a:pt x="12164" y="10588"/>
                  </a:lnTo>
                  <a:lnTo>
                    <a:pt x="12335" y="9318"/>
                  </a:lnTo>
                  <a:lnTo>
                    <a:pt x="12392" y="8047"/>
                  </a:lnTo>
                  <a:lnTo>
                    <a:pt x="12335" y="8047"/>
                  </a:lnTo>
                  <a:lnTo>
                    <a:pt x="12164" y="8118"/>
                  </a:lnTo>
                  <a:lnTo>
                    <a:pt x="11880" y="8118"/>
                  </a:lnTo>
                  <a:lnTo>
                    <a:pt x="11596" y="8188"/>
                  </a:lnTo>
                  <a:lnTo>
                    <a:pt x="11084" y="8188"/>
                  </a:lnTo>
                  <a:lnTo>
                    <a:pt x="10629" y="8259"/>
                  </a:lnTo>
                  <a:lnTo>
                    <a:pt x="9493" y="8259"/>
                  </a:lnTo>
                  <a:lnTo>
                    <a:pt x="8811" y="8118"/>
                  </a:lnTo>
                  <a:lnTo>
                    <a:pt x="8128" y="8047"/>
                  </a:lnTo>
                  <a:lnTo>
                    <a:pt x="7389" y="7765"/>
                  </a:lnTo>
                  <a:lnTo>
                    <a:pt x="6707" y="7553"/>
                  </a:lnTo>
                  <a:lnTo>
                    <a:pt x="6025" y="7129"/>
                  </a:lnTo>
                  <a:lnTo>
                    <a:pt x="5229" y="6706"/>
                  </a:lnTo>
                  <a:lnTo>
                    <a:pt x="4547" y="6071"/>
                  </a:lnTo>
                  <a:lnTo>
                    <a:pt x="3979" y="5435"/>
                  </a:lnTo>
                  <a:close/>
                </a:path>
              </a:pathLst>
            </a:custGeom>
            <a:solidFill>
              <a:srgbClr val="FFCC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3" name="Freeform 64"/>
            <p:cNvSpPr/>
            <p:nvPr/>
          </p:nvSpPr>
          <p:spPr>
            <a:xfrm>
              <a:off x="639762" y="26987"/>
              <a:ext cx="44451" cy="555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17"/>
                  </a:lnTo>
                  <a:lnTo>
                    <a:pt x="771" y="3651"/>
                  </a:lnTo>
                  <a:lnTo>
                    <a:pt x="1157" y="5172"/>
                  </a:lnTo>
                  <a:lnTo>
                    <a:pt x="1929" y="6693"/>
                  </a:lnTo>
                  <a:lnTo>
                    <a:pt x="3086" y="8518"/>
                  </a:lnTo>
                  <a:lnTo>
                    <a:pt x="3857" y="10039"/>
                  </a:lnTo>
                  <a:lnTo>
                    <a:pt x="5400" y="12169"/>
                  </a:lnTo>
                  <a:lnTo>
                    <a:pt x="11571" y="17037"/>
                  </a:lnTo>
                  <a:lnTo>
                    <a:pt x="14657" y="18862"/>
                  </a:lnTo>
                  <a:lnTo>
                    <a:pt x="17743" y="20383"/>
                  </a:lnTo>
                  <a:lnTo>
                    <a:pt x="21600" y="21600"/>
                  </a:lnTo>
                  <a:lnTo>
                    <a:pt x="19671" y="9127"/>
                  </a:lnTo>
                  <a:lnTo>
                    <a:pt x="17743" y="16428"/>
                  </a:lnTo>
                  <a:lnTo>
                    <a:pt x="11571" y="8823"/>
                  </a:lnTo>
                  <a:lnTo>
                    <a:pt x="8871" y="12169"/>
                  </a:lnTo>
                  <a:lnTo>
                    <a:pt x="0" y="0"/>
                  </a:lnTo>
                  <a:close/>
                </a:path>
              </a:pathLst>
            </a:custGeom>
            <a:solidFill>
              <a:srgbClr val="FFE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4" name="Freeform 65"/>
            <p:cNvSpPr/>
            <p:nvPr/>
          </p:nvSpPr>
          <p:spPr>
            <a:xfrm>
              <a:off x="776287" y="101600"/>
              <a:ext cx="141289" cy="142875"/>
            </a:xfrm>
            <a:custGeom>
              <a:avLst/>
              <a:gdLst/>
              <a:ahLst/>
              <a:cxnLst>
                <a:cxn ang="0">
                  <a:pos x="wd2" y="hd2"/>
                </a:cxn>
                <a:cxn ang="5400000">
                  <a:pos x="wd2" y="hd2"/>
                </a:cxn>
                <a:cxn ang="10800000">
                  <a:pos x="wd2" y="hd2"/>
                </a:cxn>
                <a:cxn ang="16200000">
                  <a:pos x="wd2" y="hd2"/>
                </a:cxn>
              </a:cxnLst>
              <a:rect l="0" t="0" r="r" b="b"/>
              <a:pathLst>
                <a:path w="21600" h="21600" extrusionOk="0">
                  <a:moveTo>
                    <a:pt x="5913" y="0"/>
                  </a:moveTo>
                  <a:lnTo>
                    <a:pt x="5792" y="121"/>
                  </a:lnTo>
                  <a:lnTo>
                    <a:pt x="5792" y="603"/>
                  </a:lnTo>
                  <a:lnTo>
                    <a:pt x="5672" y="1207"/>
                  </a:lnTo>
                  <a:lnTo>
                    <a:pt x="5551" y="2172"/>
                  </a:lnTo>
                  <a:lnTo>
                    <a:pt x="5430" y="3258"/>
                  </a:lnTo>
                  <a:lnTo>
                    <a:pt x="4947" y="5913"/>
                  </a:lnTo>
                  <a:lnTo>
                    <a:pt x="4706" y="7482"/>
                  </a:lnTo>
                  <a:lnTo>
                    <a:pt x="4344" y="8930"/>
                  </a:lnTo>
                  <a:lnTo>
                    <a:pt x="3861" y="10498"/>
                  </a:lnTo>
                  <a:lnTo>
                    <a:pt x="3379" y="11946"/>
                  </a:lnTo>
                  <a:lnTo>
                    <a:pt x="2896" y="13515"/>
                  </a:lnTo>
                  <a:lnTo>
                    <a:pt x="2172" y="14963"/>
                  </a:lnTo>
                  <a:lnTo>
                    <a:pt x="1569" y="16291"/>
                  </a:lnTo>
                  <a:lnTo>
                    <a:pt x="845" y="17377"/>
                  </a:lnTo>
                  <a:lnTo>
                    <a:pt x="0" y="18463"/>
                  </a:lnTo>
                  <a:lnTo>
                    <a:pt x="121" y="18463"/>
                  </a:lnTo>
                  <a:lnTo>
                    <a:pt x="483" y="18825"/>
                  </a:lnTo>
                  <a:lnTo>
                    <a:pt x="1207" y="19066"/>
                  </a:lnTo>
                  <a:lnTo>
                    <a:pt x="2051" y="19549"/>
                  </a:lnTo>
                  <a:lnTo>
                    <a:pt x="3137" y="20031"/>
                  </a:lnTo>
                  <a:lnTo>
                    <a:pt x="4344" y="20635"/>
                  </a:lnTo>
                  <a:lnTo>
                    <a:pt x="5672" y="20997"/>
                  </a:lnTo>
                  <a:lnTo>
                    <a:pt x="7361" y="21479"/>
                  </a:lnTo>
                  <a:lnTo>
                    <a:pt x="8930" y="21600"/>
                  </a:lnTo>
                  <a:lnTo>
                    <a:pt x="10619" y="21600"/>
                  </a:lnTo>
                  <a:lnTo>
                    <a:pt x="12550" y="21359"/>
                  </a:lnTo>
                  <a:lnTo>
                    <a:pt x="14360" y="20876"/>
                  </a:lnTo>
                  <a:lnTo>
                    <a:pt x="16170" y="20031"/>
                  </a:lnTo>
                  <a:lnTo>
                    <a:pt x="17980" y="18825"/>
                  </a:lnTo>
                  <a:lnTo>
                    <a:pt x="19790" y="17135"/>
                  </a:lnTo>
                  <a:lnTo>
                    <a:pt x="21600" y="15204"/>
                  </a:lnTo>
                  <a:lnTo>
                    <a:pt x="14963" y="18463"/>
                  </a:lnTo>
                  <a:lnTo>
                    <a:pt x="14601" y="13877"/>
                  </a:lnTo>
                  <a:lnTo>
                    <a:pt x="8930" y="18583"/>
                  </a:lnTo>
                  <a:lnTo>
                    <a:pt x="8326" y="14480"/>
                  </a:lnTo>
                  <a:lnTo>
                    <a:pt x="4344" y="17739"/>
                  </a:lnTo>
                  <a:lnTo>
                    <a:pt x="4344" y="17377"/>
                  </a:lnTo>
                  <a:lnTo>
                    <a:pt x="4465" y="16894"/>
                  </a:lnTo>
                  <a:lnTo>
                    <a:pt x="4706" y="16291"/>
                  </a:lnTo>
                  <a:lnTo>
                    <a:pt x="4947" y="15446"/>
                  </a:lnTo>
                  <a:lnTo>
                    <a:pt x="5068" y="14480"/>
                  </a:lnTo>
                  <a:lnTo>
                    <a:pt x="5430" y="13274"/>
                  </a:lnTo>
                  <a:lnTo>
                    <a:pt x="5672" y="12188"/>
                  </a:lnTo>
                  <a:lnTo>
                    <a:pt x="5792" y="10860"/>
                  </a:lnTo>
                  <a:lnTo>
                    <a:pt x="6034" y="9533"/>
                  </a:lnTo>
                  <a:lnTo>
                    <a:pt x="6034" y="7964"/>
                  </a:lnTo>
                  <a:lnTo>
                    <a:pt x="6154" y="6516"/>
                  </a:lnTo>
                  <a:lnTo>
                    <a:pt x="6154" y="3258"/>
                  </a:lnTo>
                  <a:lnTo>
                    <a:pt x="6034" y="1569"/>
                  </a:lnTo>
                  <a:lnTo>
                    <a:pt x="5913" y="0"/>
                  </a:lnTo>
                  <a:close/>
                </a:path>
              </a:pathLst>
            </a:custGeom>
            <a:solidFill>
              <a:srgbClr val="FFE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5" name="Freeform 66"/>
            <p:cNvSpPr/>
            <p:nvPr/>
          </p:nvSpPr>
          <p:spPr>
            <a:xfrm>
              <a:off x="733425" y="763586"/>
              <a:ext cx="39688" cy="46039"/>
            </a:xfrm>
            <a:custGeom>
              <a:avLst/>
              <a:gdLst/>
              <a:ahLst/>
              <a:cxnLst>
                <a:cxn ang="0">
                  <a:pos x="wd2" y="hd2"/>
                </a:cxn>
                <a:cxn ang="5400000">
                  <a:pos x="wd2" y="hd2"/>
                </a:cxn>
                <a:cxn ang="10800000">
                  <a:pos x="wd2" y="hd2"/>
                </a:cxn>
                <a:cxn ang="16200000">
                  <a:pos x="wd2" y="hd2"/>
                </a:cxn>
              </a:cxnLst>
              <a:rect l="0" t="0" r="r" b="b"/>
              <a:pathLst>
                <a:path w="21600" h="21600" extrusionOk="0">
                  <a:moveTo>
                    <a:pt x="19872" y="0"/>
                  </a:moveTo>
                  <a:lnTo>
                    <a:pt x="1728" y="2274"/>
                  </a:lnTo>
                  <a:lnTo>
                    <a:pt x="0" y="21221"/>
                  </a:lnTo>
                  <a:lnTo>
                    <a:pt x="21600" y="21600"/>
                  </a:lnTo>
                  <a:lnTo>
                    <a:pt x="19872"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6" name="Freeform 67"/>
            <p:cNvSpPr/>
            <p:nvPr/>
          </p:nvSpPr>
          <p:spPr>
            <a:xfrm>
              <a:off x="769937" y="307974"/>
              <a:ext cx="269876" cy="631826"/>
            </a:xfrm>
            <a:custGeom>
              <a:avLst/>
              <a:gdLst/>
              <a:ahLst/>
              <a:cxnLst>
                <a:cxn ang="0">
                  <a:pos x="wd2" y="hd2"/>
                </a:cxn>
                <a:cxn ang="5400000">
                  <a:pos x="wd2" y="hd2"/>
                </a:cxn>
                <a:cxn ang="10800000">
                  <a:pos x="wd2" y="hd2"/>
                </a:cxn>
                <a:cxn ang="16200000">
                  <a:pos x="wd2" y="hd2"/>
                </a:cxn>
              </a:cxnLst>
              <a:rect l="0" t="0" r="r" b="b"/>
              <a:pathLst>
                <a:path w="21600" h="21600" extrusionOk="0">
                  <a:moveTo>
                    <a:pt x="7751" y="27"/>
                  </a:moveTo>
                  <a:lnTo>
                    <a:pt x="7624" y="54"/>
                  </a:lnTo>
                  <a:lnTo>
                    <a:pt x="7369" y="271"/>
                  </a:lnTo>
                  <a:lnTo>
                    <a:pt x="6925" y="595"/>
                  </a:lnTo>
                  <a:lnTo>
                    <a:pt x="6353" y="1083"/>
                  </a:lnTo>
                  <a:lnTo>
                    <a:pt x="5718" y="1705"/>
                  </a:lnTo>
                  <a:lnTo>
                    <a:pt x="5082" y="2436"/>
                  </a:lnTo>
                  <a:lnTo>
                    <a:pt x="4384" y="3356"/>
                  </a:lnTo>
                  <a:lnTo>
                    <a:pt x="3621" y="4412"/>
                  </a:lnTo>
                  <a:lnTo>
                    <a:pt x="2859" y="5603"/>
                  </a:lnTo>
                  <a:lnTo>
                    <a:pt x="2160" y="6983"/>
                  </a:lnTo>
                  <a:lnTo>
                    <a:pt x="1525" y="8499"/>
                  </a:lnTo>
                  <a:lnTo>
                    <a:pt x="1016" y="10205"/>
                  </a:lnTo>
                  <a:lnTo>
                    <a:pt x="508" y="12072"/>
                  </a:lnTo>
                  <a:lnTo>
                    <a:pt x="191" y="14102"/>
                  </a:lnTo>
                  <a:lnTo>
                    <a:pt x="0" y="16322"/>
                  </a:lnTo>
                  <a:lnTo>
                    <a:pt x="64" y="18704"/>
                  </a:lnTo>
                  <a:lnTo>
                    <a:pt x="3049" y="19462"/>
                  </a:lnTo>
                  <a:lnTo>
                    <a:pt x="8640" y="11774"/>
                  </a:lnTo>
                  <a:lnTo>
                    <a:pt x="9847" y="5576"/>
                  </a:lnTo>
                  <a:lnTo>
                    <a:pt x="10482" y="11666"/>
                  </a:lnTo>
                  <a:lnTo>
                    <a:pt x="2668" y="20788"/>
                  </a:lnTo>
                  <a:lnTo>
                    <a:pt x="4447" y="21465"/>
                  </a:lnTo>
                  <a:lnTo>
                    <a:pt x="6099" y="21600"/>
                  </a:lnTo>
                  <a:lnTo>
                    <a:pt x="15056" y="12397"/>
                  </a:lnTo>
                  <a:lnTo>
                    <a:pt x="15438" y="4141"/>
                  </a:lnTo>
                  <a:lnTo>
                    <a:pt x="21600" y="2734"/>
                  </a:lnTo>
                  <a:lnTo>
                    <a:pt x="21473" y="2707"/>
                  </a:lnTo>
                  <a:lnTo>
                    <a:pt x="21282" y="2598"/>
                  </a:lnTo>
                  <a:lnTo>
                    <a:pt x="20901" y="2463"/>
                  </a:lnTo>
                  <a:lnTo>
                    <a:pt x="20393" y="2274"/>
                  </a:lnTo>
                  <a:lnTo>
                    <a:pt x="19758" y="2057"/>
                  </a:lnTo>
                  <a:lnTo>
                    <a:pt x="19059" y="1814"/>
                  </a:lnTo>
                  <a:lnTo>
                    <a:pt x="18233" y="1543"/>
                  </a:lnTo>
                  <a:lnTo>
                    <a:pt x="17280" y="1299"/>
                  </a:lnTo>
                  <a:lnTo>
                    <a:pt x="16264" y="1029"/>
                  </a:lnTo>
                  <a:lnTo>
                    <a:pt x="15184" y="758"/>
                  </a:lnTo>
                  <a:lnTo>
                    <a:pt x="14040" y="514"/>
                  </a:lnTo>
                  <a:lnTo>
                    <a:pt x="12896" y="352"/>
                  </a:lnTo>
                  <a:lnTo>
                    <a:pt x="11626" y="162"/>
                  </a:lnTo>
                  <a:lnTo>
                    <a:pt x="10355" y="54"/>
                  </a:lnTo>
                  <a:lnTo>
                    <a:pt x="9021" y="0"/>
                  </a:lnTo>
                  <a:lnTo>
                    <a:pt x="7751" y="27"/>
                  </a:lnTo>
                  <a:close/>
                </a:path>
              </a:pathLst>
            </a:custGeom>
            <a:solidFill>
              <a:srgbClr val="B0C77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7" name="Freeform 68"/>
            <p:cNvSpPr/>
            <p:nvPr/>
          </p:nvSpPr>
          <p:spPr>
            <a:xfrm>
              <a:off x="500062" y="1570036"/>
              <a:ext cx="136526" cy="85726"/>
            </a:xfrm>
            <a:custGeom>
              <a:avLst/>
              <a:gdLst/>
              <a:ahLst/>
              <a:cxnLst>
                <a:cxn ang="0">
                  <a:pos x="wd2" y="hd2"/>
                </a:cxn>
                <a:cxn ang="5400000">
                  <a:pos x="wd2" y="hd2"/>
                </a:cxn>
                <a:cxn ang="10800000">
                  <a:pos x="wd2" y="hd2"/>
                </a:cxn>
                <a:cxn ang="16200000">
                  <a:pos x="wd2" y="hd2"/>
                </a:cxn>
              </a:cxnLst>
              <a:rect l="0" t="0" r="r" b="b"/>
              <a:pathLst>
                <a:path w="21600" h="21600" extrusionOk="0">
                  <a:moveTo>
                    <a:pt x="18947" y="0"/>
                  </a:moveTo>
                  <a:lnTo>
                    <a:pt x="18442" y="0"/>
                  </a:lnTo>
                  <a:lnTo>
                    <a:pt x="17937" y="594"/>
                  </a:lnTo>
                  <a:lnTo>
                    <a:pt x="17684" y="793"/>
                  </a:lnTo>
                  <a:lnTo>
                    <a:pt x="17432" y="1387"/>
                  </a:lnTo>
                  <a:lnTo>
                    <a:pt x="17053" y="2180"/>
                  </a:lnTo>
                  <a:lnTo>
                    <a:pt x="16674" y="2774"/>
                  </a:lnTo>
                  <a:lnTo>
                    <a:pt x="16168" y="3369"/>
                  </a:lnTo>
                  <a:lnTo>
                    <a:pt x="14274" y="5152"/>
                  </a:lnTo>
                  <a:lnTo>
                    <a:pt x="13389" y="5350"/>
                  </a:lnTo>
                  <a:lnTo>
                    <a:pt x="12379" y="5747"/>
                  </a:lnTo>
                  <a:lnTo>
                    <a:pt x="10105" y="6143"/>
                  </a:lnTo>
                  <a:lnTo>
                    <a:pt x="0" y="18429"/>
                  </a:lnTo>
                  <a:lnTo>
                    <a:pt x="126" y="21006"/>
                  </a:lnTo>
                  <a:lnTo>
                    <a:pt x="9726" y="21600"/>
                  </a:lnTo>
                  <a:lnTo>
                    <a:pt x="17432" y="13673"/>
                  </a:lnTo>
                  <a:lnTo>
                    <a:pt x="17432" y="21600"/>
                  </a:lnTo>
                  <a:lnTo>
                    <a:pt x="20842" y="21600"/>
                  </a:lnTo>
                  <a:lnTo>
                    <a:pt x="20842" y="10503"/>
                  </a:lnTo>
                  <a:lnTo>
                    <a:pt x="21221" y="9710"/>
                  </a:lnTo>
                  <a:lnTo>
                    <a:pt x="21221" y="8917"/>
                  </a:lnTo>
                  <a:lnTo>
                    <a:pt x="21347" y="8323"/>
                  </a:lnTo>
                  <a:lnTo>
                    <a:pt x="21474" y="7332"/>
                  </a:lnTo>
                  <a:lnTo>
                    <a:pt x="21600" y="6738"/>
                  </a:lnTo>
                  <a:lnTo>
                    <a:pt x="21600" y="4954"/>
                  </a:lnTo>
                  <a:lnTo>
                    <a:pt x="21347" y="3963"/>
                  </a:lnTo>
                  <a:lnTo>
                    <a:pt x="21221" y="3171"/>
                  </a:lnTo>
                  <a:lnTo>
                    <a:pt x="20211" y="1585"/>
                  </a:lnTo>
                  <a:lnTo>
                    <a:pt x="18947"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8" name="Freeform 69"/>
            <p:cNvSpPr/>
            <p:nvPr/>
          </p:nvSpPr>
          <p:spPr>
            <a:xfrm>
              <a:off x="938212" y="1525586"/>
              <a:ext cx="58739" cy="130176"/>
            </a:xfrm>
            <a:custGeom>
              <a:avLst/>
              <a:gdLst/>
              <a:ahLst/>
              <a:cxnLst>
                <a:cxn ang="0">
                  <a:pos x="wd2" y="hd2"/>
                </a:cxn>
                <a:cxn ang="5400000">
                  <a:pos x="wd2" y="hd2"/>
                </a:cxn>
                <a:cxn ang="10800000">
                  <a:pos x="wd2" y="hd2"/>
                </a:cxn>
                <a:cxn ang="16200000">
                  <a:pos x="wd2" y="hd2"/>
                </a:cxn>
              </a:cxnLst>
              <a:rect l="0" t="0" r="r" b="b"/>
              <a:pathLst>
                <a:path w="21600" h="21600" extrusionOk="0">
                  <a:moveTo>
                    <a:pt x="284" y="1988"/>
                  </a:moveTo>
                  <a:lnTo>
                    <a:pt x="0" y="1988"/>
                  </a:lnTo>
                  <a:lnTo>
                    <a:pt x="0" y="4373"/>
                  </a:lnTo>
                  <a:lnTo>
                    <a:pt x="284" y="5433"/>
                  </a:lnTo>
                  <a:lnTo>
                    <a:pt x="853" y="6626"/>
                  </a:lnTo>
                  <a:lnTo>
                    <a:pt x="1421" y="8083"/>
                  </a:lnTo>
                  <a:lnTo>
                    <a:pt x="2274" y="9409"/>
                  </a:lnTo>
                  <a:lnTo>
                    <a:pt x="3411" y="10866"/>
                  </a:lnTo>
                  <a:lnTo>
                    <a:pt x="4832" y="12589"/>
                  </a:lnTo>
                  <a:lnTo>
                    <a:pt x="6537" y="14312"/>
                  </a:lnTo>
                  <a:lnTo>
                    <a:pt x="8811" y="16034"/>
                  </a:lnTo>
                  <a:lnTo>
                    <a:pt x="11368" y="17890"/>
                  </a:lnTo>
                  <a:lnTo>
                    <a:pt x="14495" y="19612"/>
                  </a:lnTo>
                  <a:lnTo>
                    <a:pt x="17905" y="21600"/>
                  </a:lnTo>
                  <a:lnTo>
                    <a:pt x="17905" y="21335"/>
                  </a:lnTo>
                  <a:lnTo>
                    <a:pt x="18474" y="20937"/>
                  </a:lnTo>
                  <a:lnTo>
                    <a:pt x="19042" y="20142"/>
                  </a:lnTo>
                  <a:lnTo>
                    <a:pt x="19611" y="19215"/>
                  </a:lnTo>
                  <a:lnTo>
                    <a:pt x="20179" y="18155"/>
                  </a:lnTo>
                  <a:lnTo>
                    <a:pt x="20747" y="16829"/>
                  </a:lnTo>
                  <a:lnTo>
                    <a:pt x="21316" y="15372"/>
                  </a:lnTo>
                  <a:lnTo>
                    <a:pt x="21600" y="13914"/>
                  </a:lnTo>
                  <a:lnTo>
                    <a:pt x="21600" y="10336"/>
                  </a:lnTo>
                  <a:lnTo>
                    <a:pt x="21316" y="8481"/>
                  </a:lnTo>
                  <a:lnTo>
                    <a:pt x="20747" y="6758"/>
                  </a:lnTo>
                  <a:lnTo>
                    <a:pt x="19326" y="4903"/>
                  </a:lnTo>
                  <a:lnTo>
                    <a:pt x="17621" y="3313"/>
                  </a:lnTo>
                  <a:lnTo>
                    <a:pt x="15347" y="1590"/>
                  </a:lnTo>
                  <a:lnTo>
                    <a:pt x="12789" y="0"/>
                  </a:lnTo>
                  <a:lnTo>
                    <a:pt x="12789" y="1458"/>
                  </a:lnTo>
                  <a:lnTo>
                    <a:pt x="13074" y="2518"/>
                  </a:lnTo>
                  <a:lnTo>
                    <a:pt x="13074" y="4638"/>
                  </a:lnTo>
                  <a:lnTo>
                    <a:pt x="12505" y="6758"/>
                  </a:lnTo>
                  <a:lnTo>
                    <a:pt x="11937" y="7553"/>
                  </a:lnTo>
                  <a:lnTo>
                    <a:pt x="11084" y="8083"/>
                  </a:lnTo>
                  <a:lnTo>
                    <a:pt x="9947" y="8216"/>
                  </a:lnTo>
                  <a:lnTo>
                    <a:pt x="8811" y="8083"/>
                  </a:lnTo>
                  <a:lnTo>
                    <a:pt x="7105" y="7421"/>
                  </a:lnTo>
                  <a:lnTo>
                    <a:pt x="5116" y="6228"/>
                  </a:lnTo>
                  <a:lnTo>
                    <a:pt x="2842" y="4373"/>
                  </a:lnTo>
                  <a:lnTo>
                    <a:pt x="284" y="1988"/>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09" name="Freeform 70"/>
            <p:cNvSpPr/>
            <p:nvPr/>
          </p:nvSpPr>
          <p:spPr>
            <a:xfrm>
              <a:off x="244475" y="1241424"/>
              <a:ext cx="173038" cy="3714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1394" y="0"/>
                  </a:lnTo>
                  <a:lnTo>
                    <a:pt x="0" y="1708"/>
                  </a:lnTo>
                  <a:lnTo>
                    <a:pt x="2081" y="4569"/>
                  </a:lnTo>
                  <a:lnTo>
                    <a:pt x="7728" y="8308"/>
                  </a:lnTo>
                  <a:lnTo>
                    <a:pt x="18231" y="21000"/>
                  </a:lnTo>
                  <a:lnTo>
                    <a:pt x="21600" y="21600"/>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0" name="Freeform 71"/>
            <p:cNvSpPr/>
            <p:nvPr/>
          </p:nvSpPr>
          <p:spPr>
            <a:xfrm>
              <a:off x="228600" y="1260474"/>
              <a:ext cx="180975" cy="350838"/>
            </a:xfrm>
            <a:custGeom>
              <a:avLst/>
              <a:gdLst/>
              <a:ahLst/>
              <a:cxnLst>
                <a:cxn ang="0">
                  <a:pos x="wd2" y="hd2"/>
                </a:cxn>
                <a:cxn ang="5400000">
                  <a:pos x="wd2" y="hd2"/>
                </a:cxn>
                <a:cxn ang="10800000">
                  <a:pos x="wd2" y="hd2"/>
                </a:cxn>
                <a:cxn ang="16200000">
                  <a:pos x="wd2" y="hd2"/>
                </a:cxn>
              </a:cxnLst>
              <a:rect l="0" t="0" r="r" b="b"/>
              <a:pathLst>
                <a:path w="21600" h="21600" extrusionOk="0">
                  <a:moveTo>
                    <a:pt x="0" y="1073"/>
                  </a:moveTo>
                  <a:lnTo>
                    <a:pt x="95" y="1219"/>
                  </a:lnTo>
                  <a:lnTo>
                    <a:pt x="95" y="1365"/>
                  </a:lnTo>
                  <a:lnTo>
                    <a:pt x="379" y="1658"/>
                  </a:lnTo>
                  <a:lnTo>
                    <a:pt x="474" y="1950"/>
                  </a:lnTo>
                  <a:lnTo>
                    <a:pt x="758" y="2340"/>
                  </a:lnTo>
                  <a:lnTo>
                    <a:pt x="1042" y="2682"/>
                  </a:lnTo>
                  <a:lnTo>
                    <a:pt x="1516" y="3169"/>
                  </a:lnTo>
                  <a:lnTo>
                    <a:pt x="1895" y="3608"/>
                  </a:lnTo>
                  <a:lnTo>
                    <a:pt x="2368" y="4193"/>
                  </a:lnTo>
                  <a:lnTo>
                    <a:pt x="2937" y="4681"/>
                  </a:lnTo>
                  <a:lnTo>
                    <a:pt x="3695" y="5217"/>
                  </a:lnTo>
                  <a:lnTo>
                    <a:pt x="4358" y="5705"/>
                  </a:lnTo>
                  <a:lnTo>
                    <a:pt x="5116" y="6241"/>
                  </a:lnTo>
                  <a:lnTo>
                    <a:pt x="6063" y="6729"/>
                  </a:lnTo>
                  <a:lnTo>
                    <a:pt x="7011" y="7265"/>
                  </a:lnTo>
                  <a:lnTo>
                    <a:pt x="16863" y="19260"/>
                  </a:lnTo>
                  <a:lnTo>
                    <a:pt x="17432" y="20771"/>
                  </a:lnTo>
                  <a:lnTo>
                    <a:pt x="21600" y="21600"/>
                  </a:lnTo>
                  <a:lnTo>
                    <a:pt x="11084" y="6826"/>
                  </a:lnTo>
                  <a:lnTo>
                    <a:pt x="10705" y="6631"/>
                  </a:lnTo>
                  <a:lnTo>
                    <a:pt x="10421" y="6436"/>
                  </a:lnTo>
                  <a:lnTo>
                    <a:pt x="9947" y="6192"/>
                  </a:lnTo>
                  <a:lnTo>
                    <a:pt x="9474" y="5802"/>
                  </a:lnTo>
                  <a:lnTo>
                    <a:pt x="8811" y="5412"/>
                  </a:lnTo>
                  <a:lnTo>
                    <a:pt x="8242" y="4973"/>
                  </a:lnTo>
                  <a:lnTo>
                    <a:pt x="7674" y="4486"/>
                  </a:lnTo>
                  <a:lnTo>
                    <a:pt x="7011" y="3998"/>
                  </a:lnTo>
                  <a:lnTo>
                    <a:pt x="6347" y="3364"/>
                  </a:lnTo>
                  <a:lnTo>
                    <a:pt x="5779" y="2828"/>
                  </a:lnTo>
                  <a:lnTo>
                    <a:pt x="5305" y="2243"/>
                  </a:lnTo>
                  <a:lnTo>
                    <a:pt x="4737" y="1658"/>
                  </a:lnTo>
                  <a:lnTo>
                    <a:pt x="4453" y="1073"/>
                  </a:lnTo>
                  <a:lnTo>
                    <a:pt x="4263" y="536"/>
                  </a:lnTo>
                  <a:lnTo>
                    <a:pt x="4168" y="0"/>
                  </a:lnTo>
                  <a:lnTo>
                    <a:pt x="0" y="1073"/>
                  </a:lnTo>
                  <a:close/>
                </a:path>
              </a:pathLst>
            </a:custGeom>
            <a:solidFill>
              <a:srgbClr val="8F29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1" name="Freeform 72"/>
            <p:cNvSpPr/>
            <p:nvPr/>
          </p:nvSpPr>
          <p:spPr>
            <a:xfrm>
              <a:off x="28574" y="1276349"/>
              <a:ext cx="119064" cy="315913"/>
            </a:xfrm>
            <a:custGeom>
              <a:avLst/>
              <a:gdLst/>
              <a:ahLst/>
              <a:cxnLst>
                <a:cxn ang="0">
                  <a:pos x="wd2" y="hd2"/>
                </a:cxn>
                <a:cxn ang="5400000">
                  <a:pos x="wd2" y="hd2"/>
                </a:cxn>
                <a:cxn ang="10800000">
                  <a:pos x="wd2" y="hd2"/>
                </a:cxn>
                <a:cxn ang="16200000">
                  <a:pos x="wd2" y="hd2"/>
                </a:cxn>
              </a:cxnLst>
              <a:rect l="0" t="0" r="r" b="b"/>
              <a:pathLst>
                <a:path w="21600" h="21600" extrusionOk="0">
                  <a:moveTo>
                    <a:pt x="7725" y="16878"/>
                  </a:moveTo>
                  <a:lnTo>
                    <a:pt x="7725" y="16770"/>
                  </a:lnTo>
                  <a:lnTo>
                    <a:pt x="8154" y="16553"/>
                  </a:lnTo>
                  <a:lnTo>
                    <a:pt x="8583" y="16173"/>
                  </a:lnTo>
                  <a:lnTo>
                    <a:pt x="9298" y="15684"/>
                  </a:lnTo>
                  <a:lnTo>
                    <a:pt x="10156" y="14979"/>
                  </a:lnTo>
                  <a:lnTo>
                    <a:pt x="11158" y="14219"/>
                  </a:lnTo>
                  <a:lnTo>
                    <a:pt x="12159" y="13296"/>
                  </a:lnTo>
                  <a:lnTo>
                    <a:pt x="13303" y="12265"/>
                  </a:lnTo>
                  <a:lnTo>
                    <a:pt x="14448" y="11071"/>
                  </a:lnTo>
                  <a:lnTo>
                    <a:pt x="15592" y="9823"/>
                  </a:lnTo>
                  <a:lnTo>
                    <a:pt x="16736" y="8412"/>
                  </a:lnTo>
                  <a:lnTo>
                    <a:pt x="17881" y="6947"/>
                  </a:lnTo>
                  <a:lnTo>
                    <a:pt x="18882" y="5373"/>
                  </a:lnTo>
                  <a:lnTo>
                    <a:pt x="19883" y="3690"/>
                  </a:lnTo>
                  <a:lnTo>
                    <a:pt x="21600" y="0"/>
                  </a:lnTo>
                  <a:lnTo>
                    <a:pt x="8869" y="488"/>
                  </a:lnTo>
                  <a:lnTo>
                    <a:pt x="2575" y="12157"/>
                  </a:lnTo>
                  <a:lnTo>
                    <a:pt x="0" y="21600"/>
                  </a:lnTo>
                  <a:lnTo>
                    <a:pt x="4005" y="20515"/>
                  </a:lnTo>
                  <a:lnTo>
                    <a:pt x="7725" y="16878"/>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2" name="Freeform 73"/>
            <p:cNvSpPr/>
            <p:nvPr/>
          </p:nvSpPr>
          <p:spPr>
            <a:xfrm>
              <a:off x="17461" y="1281111"/>
              <a:ext cx="90490" cy="295276"/>
            </a:xfrm>
            <a:custGeom>
              <a:avLst/>
              <a:gdLst/>
              <a:ahLst/>
              <a:cxnLst>
                <a:cxn ang="0">
                  <a:pos x="wd2" y="hd2"/>
                </a:cxn>
                <a:cxn ang="5400000">
                  <a:pos x="wd2" y="hd2"/>
                </a:cxn>
                <a:cxn ang="10800000">
                  <a:pos x="wd2" y="hd2"/>
                </a:cxn>
                <a:cxn ang="16200000">
                  <a:pos x="wd2" y="hd2"/>
                </a:cxn>
              </a:cxnLst>
              <a:rect l="0" t="0" r="r" b="b"/>
              <a:pathLst>
                <a:path w="21600" h="21600" extrusionOk="0">
                  <a:moveTo>
                    <a:pt x="2274" y="16955"/>
                  </a:moveTo>
                  <a:lnTo>
                    <a:pt x="2274" y="15677"/>
                  </a:lnTo>
                  <a:lnTo>
                    <a:pt x="2653" y="14748"/>
                  </a:lnTo>
                  <a:lnTo>
                    <a:pt x="3032" y="13645"/>
                  </a:lnTo>
                  <a:lnTo>
                    <a:pt x="3600" y="12368"/>
                  </a:lnTo>
                  <a:lnTo>
                    <a:pt x="3789" y="10974"/>
                  </a:lnTo>
                  <a:lnTo>
                    <a:pt x="4547" y="9581"/>
                  </a:lnTo>
                  <a:lnTo>
                    <a:pt x="4926" y="8129"/>
                  </a:lnTo>
                  <a:lnTo>
                    <a:pt x="5495" y="6677"/>
                  </a:lnTo>
                  <a:lnTo>
                    <a:pt x="6253" y="5284"/>
                  </a:lnTo>
                  <a:lnTo>
                    <a:pt x="7011" y="3948"/>
                  </a:lnTo>
                  <a:lnTo>
                    <a:pt x="7958" y="2613"/>
                  </a:lnTo>
                  <a:lnTo>
                    <a:pt x="8905" y="1568"/>
                  </a:lnTo>
                  <a:lnTo>
                    <a:pt x="9853" y="639"/>
                  </a:lnTo>
                  <a:lnTo>
                    <a:pt x="10989" y="0"/>
                  </a:lnTo>
                  <a:lnTo>
                    <a:pt x="21600" y="232"/>
                  </a:lnTo>
                  <a:lnTo>
                    <a:pt x="21411" y="406"/>
                  </a:lnTo>
                  <a:lnTo>
                    <a:pt x="20842" y="871"/>
                  </a:lnTo>
                  <a:lnTo>
                    <a:pt x="20084" y="1626"/>
                  </a:lnTo>
                  <a:lnTo>
                    <a:pt x="19137" y="2613"/>
                  </a:lnTo>
                  <a:lnTo>
                    <a:pt x="17811" y="3832"/>
                  </a:lnTo>
                  <a:lnTo>
                    <a:pt x="16674" y="5226"/>
                  </a:lnTo>
                  <a:lnTo>
                    <a:pt x="15158" y="6735"/>
                  </a:lnTo>
                  <a:lnTo>
                    <a:pt x="13832" y="8419"/>
                  </a:lnTo>
                  <a:lnTo>
                    <a:pt x="12316" y="10103"/>
                  </a:lnTo>
                  <a:lnTo>
                    <a:pt x="9284" y="13703"/>
                  </a:lnTo>
                  <a:lnTo>
                    <a:pt x="7958" y="15445"/>
                  </a:lnTo>
                  <a:lnTo>
                    <a:pt x="6632" y="17129"/>
                  </a:lnTo>
                  <a:lnTo>
                    <a:pt x="5495" y="18755"/>
                  </a:lnTo>
                  <a:lnTo>
                    <a:pt x="4737" y="20206"/>
                  </a:lnTo>
                  <a:lnTo>
                    <a:pt x="4168" y="21600"/>
                  </a:lnTo>
                  <a:lnTo>
                    <a:pt x="0" y="19626"/>
                  </a:lnTo>
                  <a:lnTo>
                    <a:pt x="2274" y="16955"/>
                  </a:lnTo>
                  <a:close/>
                </a:path>
              </a:pathLst>
            </a:custGeom>
            <a:solidFill>
              <a:srgbClr val="8F29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3" name="Freeform 74"/>
            <p:cNvSpPr/>
            <p:nvPr/>
          </p:nvSpPr>
          <p:spPr>
            <a:xfrm>
              <a:off x="155575" y="301625"/>
              <a:ext cx="157163" cy="522287"/>
            </a:xfrm>
            <a:custGeom>
              <a:avLst/>
              <a:gdLst/>
              <a:ahLst/>
              <a:cxnLst>
                <a:cxn ang="0">
                  <a:pos x="wd2" y="hd2"/>
                </a:cxn>
                <a:cxn ang="5400000">
                  <a:pos x="wd2" y="hd2"/>
                </a:cxn>
                <a:cxn ang="10800000">
                  <a:pos x="wd2" y="hd2"/>
                </a:cxn>
                <a:cxn ang="16200000">
                  <a:pos x="wd2" y="hd2"/>
                </a:cxn>
              </a:cxnLst>
              <a:rect l="0" t="0" r="r" b="b"/>
              <a:pathLst>
                <a:path w="21600" h="21600" extrusionOk="0">
                  <a:moveTo>
                    <a:pt x="3240" y="0"/>
                  </a:moveTo>
                  <a:lnTo>
                    <a:pt x="0" y="655"/>
                  </a:lnTo>
                  <a:lnTo>
                    <a:pt x="972" y="5825"/>
                  </a:lnTo>
                  <a:lnTo>
                    <a:pt x="12204" y="14465"/>
                  </a:lnTo>
                  <a:lnTo>
                    <a:pt x="13176" y="21207"/>
                  </a:lnTo>
                  <a:lnTo>
                    <a:pt x="20844" y="21600"/>
                  </a:lnTo>
                  <a:lnTo>
                    <a:pt x="21600" y="10636"/>
                  </a:lnTo>
                  <a:lnTo>
                    <a:pt x="19656" y="3567"/>
                  </a:lnTo>
                  <a:lnTo>
                    <a:pt x="15660" y="1996"/>
                  </a:lnTo>
                  <a:lnTo>
                    <a:pt x="10476" y="491"/>
                  </a:lnTo>
                  <a:lnTo>
                    <a:pt x="3240" y="0"/>
                  </a:lnTo>
                  <a:close/>
                </a:path>
              </a:pathLst>
            </a:custGeom>
            <a:solidFill>
              <a:srgbClr val="FFFF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4" name="Freeform 75"/>
            <p:cNvSpPr/>
            <p:nvPr/>
          </p:nvSpPr>
          <p:spPr>
            <a:xfrm>
              <a:off x="217486" y="380999"/>
              <a:ext cx="69851" cy="247651"/>
            </a:xfrm>
            <a:custGeom>
              <a:avLst/>
              <a:gdLst/>
              <a:ahLst/>
              <a:cxnLst>
                <a:cxn ang="0">
                  <a:pos x="wd2" y="hd2"/>
                </a:cxn>
                <a:cxn ang="5400000">
                  <a:pos x="wd2" y="hd2"/>
                </a:cxn>
                <a:cxn ang="10800000">
                  <a:pos x="wd2" y="hd2"/>
                </a:cxn>
                <a:cxn ang="16200000">
                  <a:pos x="wd2" y="hd2"/>
                </a:cxn>
              </a:cxnLst>
              <a:rect l="0" t="0" r="r" b="b"/>
              <a:pathLst>
                <a:path w="21600" h="21600" extrusionOk="0">
                  <a:moveTo>
                    <a:pt x="0" y="2361"/>
                  </a:moveTo>
                  <a:lnTo>
                    <a:pt x="9186" y="0"/>
                  </a:lnTo>
                  <a:lnTo>
                    <a:pt x="20359" y="2431"/>
                  </a:lnTo>
                  <a:lnTo>
                    <a:pt x="21600" y="21114"/>
                  </a:lnTo>
                  <a:lnTo>
                    <a:pt x="16138" y="21600"/>
                  </a:lnTo>
                  <a:lnTo>
                    <a:pt x="16138" y="15071"/>
                  </a:lnTo>
                  <a:lnTo>
                    <a:pt x="16386" y="13613"/>
                  </a:lnTo>
                  <a:lnTo>
                    <a:pt x="16138" y="11946"/>
                  </a:lnTo>
                  <a:lnTo>
                    <a:pt x="16138" y="10349"/>
                  </a:lnTo>
                  <a:lnTo>
                    <a:pt x="15890" y="8751"/>
                  </a:lnTo>
                  <a:lnTo>
                    <a:pt x="15641" y="7223"/>
                  </a:lnTo>
                  <a:lnTo>
                    <a:pt x="15393" y="5765"/>
                  </a:lnTo>
                  <a:lnTo>
                    <a:pt x="14897" y="4514"/>
                  </a:lnTo>
                  <a:lnTo>
                    <a:pt x="14400" y="3403"/>
                  </a:lnTo>
                  <a:lnTo>
                    <a:pt x="13903" y="2500"/>
                  </a:lnTo>
                  <a:lnTo>
                    <a:pt x="9186" y="1389"/>
                  </a:lnTo>
                  <a:lnTo>
                    <a:pt x="0" y="2361"/>
                  </a:lnTo>
                  <a:close/>
                </a:path>
              </a:pathLst>
            </a:custGeom>
            <a:solidFill>
              <a:srgbClr val="CCA6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5" name="Freeform 76"/>
            <p:cNvSpPr/>
            <p:nvPr/>
          </p:nvSpPr>
          <p:spPr>
            <a:xfrm>
              <a:off x="319087" y="908049"/>
              <a:ext cx="203201" cy="307976"/>
            </a:xfrm>
            <a:custGeom>
              <a:avLst/>
              <a:gdLst/>
              <a:ahLst/>
              <a:cxnLst>
                <a:cxn ang="0">
                  <a:pos x="wd2" y="hd2"/>
                </a:cxn>
                <a:cxn ang="5400000">
                  <a:pos x="wd2" y="hd2"/>
                </a:cxn>
                <a:cxn ang="10800000">
                  <a:pos x="wd2" y="hd2"/>
                </a:cxn>
                <a:cxn ang="16200000">
                  <a:pos x="wd2" y="hd2"/>
                </a:cxn>
              </a:cxnLst>
              <a:rect l="0" t="0" r="r" b="b"/>
              <a:pathLst>
                <a:path w="21600" h="21600" extrusionOk="0">
                  <a:moveTo>
                    <a:pt x="3997" y="722"/>
                  </a:moveTo>
                  <a:lnTo>
                    <a:pt x="8759" y="0"/>
                  </a:lnTo>
                  <a:lnTo>
                    <a:pt x="10715" y="2998"/>
                  </a:lnTo>
                  <a:lnTo>
                    <a:pt x="14202" y="2166"/>
                  </a:lnTo>
                  <a:lnTo>
                    <a:pt x="21600" y="16603"/>
                  </a:lnTo>
                  <a:lnTo>
                    <a:pt x="5953" y="21600"/>
                  </a:lnTo>
                  <a:lnTo>
                    <a:pt x="0" y="7330"/>
                  </a:lnTo>
                  <a:lnTo>
                    <a:pt x="8589" y="5164"/>
                  </a:lnTo>
                  <a:lnTo>
                    <a:pt x="7654" y="3165"/>
                  </a:lnTo>
                  <a:lnTo>
                    <a:pt x="3146" y="3609"/>
                  </a:lnTo>
                  <a:lnTo>
                    <a:pt x="3997" y="722"/>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6" name="Freeform 77"/>
            <p:cNvSpPr/>
            <p:nvPr/>
          </p:nvSpPr>
          <p:spPr>
            <a:xfrm>
              <a:off x="288925" y="898525"/>
              <a:ext cx="88900" cy="104775"/>
            </a:xfrm>
            <a:custGeom>
              <a:avLst/>
              <a:gdLst/>
              <a:ahLst/>
              <a:cxnLst>
                <a:cxn ang="0">
                  <a:pos x="wd2" y="hd2"/>
                </a:cxn>
                <a:cxn ang="5400000">
                  <a:pos x="wd2" y="hd2"/>
                </a:cxn>
                <a:cxn ang="10800000">
                  <a:pos x="wd2" y="hd2"/>
                </a:cxn>
                <a:cxn ang="16200000">
                  <a:pos x="wd2" y="hd2"/>
                </a:cxn>
              </a:cxnLst>
              <a:rect l="0" t="0" r="r" b="b"/>
              <a:pathLst>
                <a:path w="21600" h="21600" extrusionOk="0">
                  <a:moveTo>
                    <a:pt x="21600" y="11872"/>
                  </a:moveTo>
                  <a:lnTo>
                    <a:pt x="21027" y="17808"/>
                  </a:lnTo>
                  <a:lnTo>
                    <a:pt x="8793" y="21600"/>
                  </a:lnTo>
                  <a:lnTo>
                    <a:pt x="0" y="824"/>
                  </a:lnTo>
                  <a:lnTo>
                    <a:pt x="14719" y="0"/>
                  </a:lnTo>
                  <a:lnTo>
                    <a:pt x="15292" y="7915"/>
                  </a:lnTo>
                  <a:lnTo>
                    <a:pt x="21600" y="11872"/>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7" name="Freeform 78"/>
            <p:cNvSpPr/>
            <p:nvPr/>
          </p:nvSpPr>
          <p:spPr>
            <a:xfrm>
              <a:off x="309561" y="887411"/>
              <a:ext cx="68264" cy="84139"/>
            </a:xfrm>
            <a:custGeom>
              <a:avLst/>
              <a:gdLst/>
              <a:ahLst/>
              <a:cxnLst>
                <a:cxn ang="0">
                  <a:pos x="wd2" y="hd2"/>
                </a:cxn>
                <a:cxn ang="5400000">
                  <a:pos x="wd2" y="hd2"/>
                </a:cxn>
                <a:cxn ang="10800000">
                  <a:pos x="wd2" y="hd2"/>
                </a:cxn>
                <a:cxn ang="16200000">
                  <a:pos x="wd2" y="hd2"/>
                </a:cxn>
              </a:cxnLst>
              <a:rect l="0" t="0" r="r" b="b"/>
              <a:pathLst>
                <a:path w="21600" h="21600" extrusionOk="0">
                  <a:moveTo>
                    <a:pt x="13722" y="1630"/>
                  </a:moveTo>
                  <a:lnTo>
                    <a:pt x="21600" y="17728"/>
                  </a:lnTo>
                  <a:lnTo>
                    <a:pt x="2287" y="21600"/>
                  </a:lnTo>
                  <a:lnTo>
                    <a:pt x="0" y="15691"/>
                  </a:lnTo>
                  <a:lnTo>
                    <a:pt x="9402" y="13449"/>
                  </a:lnTo>
                  <a:lnTo>
                    <a:pt x="9402" y="8558"/>
                  </a:lnTo>
                  <a:lnTo>
                    <a:pt x="5845" y="0"/>
                  </a:lnTo>
                  <a:lnTo>
                    <a:pt x="13722" y="1630"/>
                  </a:lnTo>
                  <a:close/>
                </a:path>
              </a:pathLst>
            </a:custGeom>
            <a:solidFill>
              <a:srgbClr val="BF6633"/>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8" name="Freeform 79"/>
            <p:cNvSpPr/>
            <p:nvPr/>
          </p:nvSpPr>
          <p:spPr>
            <a:xfrm>
              <a:off x="269875" y="750886"/>
              <a:ext cx="73025" cy="163514"/>
            </a:xfrm>
            <a:custGeom>
              <a:avLst/>
              <a:gdLst/>
              <a:ahLst/>
              <a:cxnLst>
                <a:cxn ang="0">
                  <a:pos x="wd2" y="hd2"/>
                </a:cxn>
                <a:cxn ang="5400000">
                  <a:pos x="wd2" y="hd2"/>
                </a:cxn>
                <a:cxn ang="10800000">
                  <a:pos x="wd2" y="hd2"/>
                </a:cxn>
                <a:cxn ang="16200000">
                  <a:pos x="wd2" y="hd2"/>
                </a:cxn>
              </a:cxnLst>
              <a:rect l="0" t="0" r="r" b="b"/>
              <a:pathLst>
                <a:path w="21600" h="21600" extrusionOk="0">
                  <a:moveTo>
                    <a:pt x="19974" y="20769"/>
                  </a:moveTo>
                  <a:lnTo>
                    <a:pt x="15097" y="21600"/>
                  </a:lnTo>
                  <a:lnTo>
                    <a:pt x="7432" y="21600"/>
                  </a:lnTo>
                  <a:lnTo>
                    <a:pt x="0" y="10592"/>
                  </a:lnTo>
                  <a:lnTo>
                    <a:pt x="10684" y="0"/>
                  </a:lnTo>
                  <a:lnTo>
                    <a:pt x="21600" y="15162"/>
                  </a:lnTo>
                  <a:lnTo>
                    <a:pt x="19974" y="20769"/>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19" name="Freeform 80"/>
            <p:cNvSpPr/>
            <p:nvPr/>
          </p:nvSpPr>
          <p:spPr>
            <a:xfrm>
              <a:off x="290512" y="695325"/>
              <a:ext cx="73026" cy="212725"/>
            </a:xfrm>
            <a:custGeom>
              <a:avLst/>
              <a:gdLst/>
              <a:ahLst/>
              <a:cxnLst>
                <a:cxn ang="0">
                  <a:pos x="wd2" y="hd2"/>
                </a:cxn>
                <a:cxn ang="5400000">
                  <a:pos x="wd2" y="hd2"/>
                </a:cxn>
                <a:cxn ang="10800000">
                  <a:pos x="wd2" y="hd2"/>
                </a:cxn>
                <a:cxn ang="16200000">
                  <a:pos x="wd2" y="hd2"/>
                </a:cxn>
              </a:cxnLst>
              <a:rect l="0" t="0" r="r" b="b"/>
              <a:pathLst>
                <a:path w="21600" h="21600" extrusionOk="0">
                  <a:moveTo>
                    <a:pt x="13703" y="1920"/>
                  </a:moveTo>
                  <a:lnTo>
                    <a:pt x="9755" y="7120"/>
                  </a:lnTo>
                  <a:lnTo>
                    <a:pt x="21600" y="19680"/>
                  </a:lnTo>
                  <a:lnTo>
                    <a:pt x="13935" y="21600"/>
                  </a:lnTo>
                  <a:lnTo>
                    <a:pt x="1161" y="7120"/>
                  </a:lnTo>
                  <a:lnTo>
                    <a:pt x="0" y="0"/>
                  </a:lnTo>
                  <a:lnTo>
                    <a:pt x="13703" y="1920"/>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0" name="Freeform 81"/>
            <p:cNvSpPr/>
            <p:nvPr/>
          </p:nvSpPr>
          <p:spPr>
            <a:xfrm>
              <a:off x="109537" y="822325"/>
              <a:ext cx="290514" cy="471487"/>
            </a:xfrm>
            <a:custGeom>
              <a:avLst/>
              <a:gdLst/>
              <a:ahLst/>
              <a:cxnLst>
                <a:cxn ang="0">
                  <a:pos x="wd2" y="hd2"/>
                </a:cxn>
                <a:cxn ang="5400000">
                  <a:pos x="wd2" y="hd2"/>
                </a:cxn>
                <a:cxn ang="10800000">
                  <a:pos x="wd2" y="hd2"/>
                </a:cxn>
                <a:cxn ang="16200000">
                  <a:pos x="wd2" y="hd2"/>
                </a:cxn>
              </a:cxnLst>
              <a:rect l="0" t="0" r="r" b="b"/>
              <a:pathLst>
                <a:path w="21600" h="21600" extrusionOk="0">
                  <a:moveTo>
                    <a:pt x="12866" y="801"/>
                  </a:moveTo>
                  <a:lnTo>
                    <a:pt x="21600" y="18759"/>
                  </a:lnTo>
                  <a:lnTo>
                    <a:pt x="16879" y="20107"/>
                  </a:lnTo>
                  <a:lnTo>
                    <a:pt x="7495" y="21600"/>
                  </a:lnTo>
                  <a:lnTo>
                    <a:pt x="4131" y="21600"/>
                  </a:lnTo>
                  <a:lnTo>
                    <a:pt x="0" y="20107"/>
                  </a:lnTo>
                  <a:lnTo>
                    <a:pt x="1003" y="5391"/>
                  </a:lnTo>
                  <a:lnTo>
                    <a:pt x="10800" y="0"/>
                  </a:lnTo>
                  <a:lnTo>
                    <a:pt x="12866" y="801"/>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1" name="Freeform 82"/>
            <p:cNvSpPr/>
            <p:nvPr/>
          </p:nvSpPr>
          <p:spPr>
            <a:xfrm>
              <a:off x="20637" y="887411"/>
              <a:ext cx="215901" cy="409576"/>
            </a:xfrm>
            <a:custGeom>
              <a:avLst/>
              <a:gdLst/>
              <a:ahLst/>
              <a:cxnLst>
                <a:cxn ang="0">
                  <a:pos x="wd2" y="hd2"/>
                </a:cxn>
                <a:cxn ang="5400000">
                  <a:pos x="wd2" y="hd2"/>
                </a:cxn>
                <a:cxn ang="10800000">
                  <a:pos x="wd2" y="hd2"/>
                </a:cxn>
                <a:cxn ang="16200000">
                  <a:pos x="wd2" y="hd2"/>
                </a:cxn>
              </a:cxnLst>
              <a:rect l="0" t="0" r="r" b="b"/>
              <a:pathLst>
                <a:path w="21600" h="21600" extrusionOk="0">
                  <a:moveTo>
                    <a:pt x="21600" y="877"/>
                  </a:moveTo>
                  <a:lnTo>
                    <a:pt x="14374" y="2423"/>
                  </a:lnTo>
                  <a:lnTo>
                    <a:pt x="14135" y="15250"/>
                  </a:lnTo>
                  <a:lnTo>
                    <a:pt x="16597" y="16419"/>
                  </a:lnTo>
                  <a:lnTo>
                    <a:pt x="14374" y="17798"/>
                  </a:lnTo>
                  <a:lnTo>
                    <a:pt x="14374" y="21391"/>
                  </a:lnTo>
                  <a:lnTo>
                    <a:pt x="7147" y="21600"/>
                  </a:lnTo>
                  <a:lnTo>
                    <a:pt x="0" y="20890"/>
                  </a:lnTo>
                  <a:lnTo>
                    <a:pt x="4050" y="125"/>
                  </a:lnTo>
                  <a:lnTo>
                    <a:pt x="19456" y="0"/>
                  </a:lnTo>
                  <a:lnTo>
                    <a:pt x="21600" y="877"/>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2" name="Freeform 83"/>
            <p:cNvSpPr/>
            <p:nvPr/>
          </p:nvSpPr>
          <p:spPr>
            <a:xfrm>
              <a:off x="276225" y="704849"/>
              <a:ext cx="33338" cy="107951"/>
            </a:xfrm>
            <a:custGeom>
              <a:avLst/>
              <a:gdLst/>
              <a:ahLst/>
              <a:cxnLst>
                <a:cxn ang="0">
                  <a:pos x="wd2" y="hd2"/>
                </a:cxn>
                <a:cxn ang="5400000">
                  <a:pos x="wd2" y="hd2"/>
                </a:cxn>
                <a:cxn ang="10800000">
                  <a:pos x="wd2" y="hd2"/>
                </a:cxn>
                <a:cxn ang="16200000">
                  <a:pos x="wd2" y="hd2"/>
                </a:cxn>
              </a:cxnLst>
              <a:rect l="0" t="0" r="r" b="b"/>
              <a:pathLst>
                <a:path w="21600" h="21600" extrusionOk="0">
                  <a:moveTo>
                    <a:pt x="6530" y="3812"/>
                  </a:moveTo>
                  <a:lnTo>
                    <a:pt x="0" y="21600"/>
                  </a:lnTo>
                  <a:lnTo>
                    <a:pt x="7535" y="21600"/>
                  </a:lnTo>
                  <a:lnTo>
                    <a:pt x="21600" y="4288"/>
                  </a:lnTo>
                  <a:lnTo>
                    <a:pt x="8540" y="0"/>
                  </a:lnTo>
                  <a:lnTo>
                    <a:pt x="6530" y="3812"/>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3" name="Freeform 84"/>
            <p:cNvSpPr/>
            <p:nvPr/>
          </p:nvSpPr>
          <p:spPr>
            <a:xfrm>
              <a:off x="254000" y="804861"/>
              <a:ext cx="34925" cy="34926"/>
            </a:xfrm>
            <a:custGeom>
              <a:avLst/>
              <a:gdLst/>
              <a:ahLst/>
              <a:cxnLst>
                <a:cxn ang="0">
                  <a:pos x="wd2" y="hd2"/>
                </a:cxn>
                <a:cxn ang="5400000">
                  <a:pos x="wd2" y="hd2"/>
                </a:cxn>
                <a:cxn ang="10800000">
                  <a:pos x="wd2" y="hd2"/>
                </a:cxn>
                <a:cxn ang="16200000">
                  <a:pos x="wd2" y="hd2"/>
                </a:cxn>
              </a:cxnLst>
              <a:rect l="0" t="0" r="r" b="b"/>
              <a:pathLst>
                <a:path w="21600" h="21600" extrusionOk="0">
                  <a:moveTo>
                    <a:pt x="2512" y="0"/>
                  </a:moveTo>
                  <a:lnTo>
                    <a:pt x="21600" y="2455"/>
                  </a:lnTo>
                  <a:lnTo>
                    <a:pt x="17581" y="21600"/>
                  </a:lnTo>
                  <a:lnTo>
                    <a:pt x="0" y="20618"/>
                  </a:lnTo>
                  <a:lnTo>
                    <a:pt x="2512"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4" name="Freeform 85"/>
            <p:cNvSpPr/>
            <p:nvPr/>
          </p:nvSpPr>
          <p:spPr>
            <a:xfrm>
              <a:off x="101600" y="708024"/>
              <a:ext cx="168275" cy="203201"/>
            </a:xfrm>
            <a:custGeom>
              <a:avLst/>
              <a:gdLst/>
              <a:ahLst/>
              <a:cxnLst>
                <a:cxn ang="0">
                  <a:pos x="wd2" y="hd2"/>
                </a:cxn>
                <a:cxn ang="5400000">
                  <a:pos x="wd2" y="hd2"/>
                </a:cxn>
                <a:cxn ang="10800000">
                  <a:pos x="wd2" y="hd2"/>
                </a:cxn>
                <a:cxn ang="16200000">
                  <a:pos x="wd2" y="hd2"/>
                </a:cxn>
              </a:cxnLst>
              <a:rect l="0" t="0" r="r" b="b"/>
              <a:pathLst>
                <a:path w="21600" h="21600" extrusionOk="0">
                  <a:moveTo>
                    <a:pt x="21600" y="5860"/>
                  </a:moveTo>
                  <a:lnTo>
                    <a:pt x="21498" y="5944"/>
                  </a:lnTo>
                  <a:lnTo>
                    <a:pt x="21498" y="7367"/>
                  </a:lnTo>
                  <a:lnTo>
                    <a:pt x="21396" y="8121"/>
                  </a:lnTo>
                  <a:lnTo>
                    <a:pt x="21396" y="9042"/>
                  </a:lnTo>
                  <a:lnTo>
                    <a:pt x="21294" y="9963"/>
                  </a:lnTo>
                  <a:lnTo>
                    <a:pt x="21192" y="11135"/>
                  </a:lnTo>
                  <a:lnTo>
                    <a:pt x="20887" y="12223"/>
                  </a:lnTo>
                  <a:lnTo>
                    <a:pt x="20581" y="13395"/>
                  </a:lnTo>
                  <a:lnTo>
                    <a:pt x="19970" y="15907"/>
                  </a:lnTo>
                  <a:lnTo>
                    <a:pt x="19358" y="17079"/>
                  </a:lnTo>
                  <a:lnTo>
                    <a:pt x="18747" y="18335"/>
                  </a:lnTo>
                  <a:lnTo>
                    <a:pt x="18034" y="19423"/>
                  </a:lnTo>
                  <a:lnTo>
                    <a:pt x="17321" y="20679"/>
                  </a:lnTo>
                  <a:lnTo>
                    <a:pt x="3872" y="21600"/>
                  </a:lnTo>
                  <a:lnTo>
                    <a:pt x="0" y="14902"/>
                  </a:lnTo>
                  <a:lnTo>
                    <a:pt x="509" y="2679"/>
                  </a:lnTo>
                  <a:lnTo>
                    <a:pt x="6928" y="0"/>
                  </a:lnTo>
                  <a:lnTo>
                    <a:pt x="17830" y="3181"/>
                  </a:lnTo>
                  <a:lnTo>
                    <a:pt x="21600" y="5860"/>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5" name="Freeform 86"/>
            <p:cNvSpPr/>
            <p:nvPr/>
          </p:nvSpPr>
          <p:spPr>
            <a:xfrm>
              <a:off x="269875" y="349250"/>
              <a:ext cx="87313" cy="2952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4"/>
                  </a:lnTo>
                  <a:lnTo>
                    <a:pt x="196" y="639"/>
                  </a:lnTo>
                  <a:lnTo>
                    <a:pt x="393" y="1394"/>
                  </a:lnTo>
                  <a:lnTo>
                    <a:pt x="785" y="2497"/>
                  </a:lnTo>
                  <a:lnTo>
                    <a:pt x="982" y="3716"/>
                  </a:lnTo>
                  <a:lnTo>
                    <a:pt x="1571" y="5110"/>
                  </a:lnTo>
                  <a:lnTo>
                    <a:pt x="1964" y="6735"/>
                  </a:lnTo>
                  <a:lnTo>
                    <a:pt x="2356" y="8419"/>
                  </a:lnTo>
                  <a:lnTo>
                    <a:pt x="2553" y="10161"/>
                  </a:lnTo>
                  <a:lnTo>
                    <a:pt x="2945" y="11903"/>
                  </a:lnTo>
                  <a:lnTo>
                    <a:pt x="3338" y="15387"/>
                  </a:lnTo>
                  <a:lnTo>
                    <a:pt x="3142" y="16955"/>
                  </a:lnTo>
                  <a:lnTo>
                    <a:pt x="2356" y="19858"/>
                  </a:lnTo>
                  <a:lnTo>
                    <a:pt x="1767" y="21019"/>
                  </a:lnTo>
                  <a:lnTo>
                    <a:pt x="10015" y="21600"/>
                  </a:lnTo>
                  <a:lnTo>
                    <a:pt x="12371" y="21194"/>
                  </a:lnTo>
                  <a:lnTo>
                    <a:pt x="17280" y="20323"/>
                  </a:lnTo>
                  <a:lnTo>
                    <a:pt x="21600" y="5342"/>
                  </a:lnTo>
                  <a:lnTo>
                    <a:pt x="0" y="0"/>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6" name="Freeform 87"/>
            <p:cNvSpPr/>
            <p:nvPr/>
          </p:nvSpPr>
          <p:spPr>
            <a:xfrm>
              <a:off x="292100" y="422275"/>
              <a:ext cx="19050" cy="215900"/>
            </a:xfrm>
            <a:custGeom>
              <a:avLst/>
              <a:gdLst/>
              <a:ahLst/>
              <a:cxnLst>
                <a:cxn ang="0">
                  <a:pos x="wd2" y="hd2"/>
                </a:cxn>
                <a:cxn ang="5400000">
                  <a:pos x="wd2" y="hd2"/>
                </a:cxn>
                <a:cxn ang="10800000">
                  <a:pos x="wd2" y="hd2"/>
                </a:cxn>
                <a:cxn ang="16200000">
                  <a:pos x="wd2" y="hd2"/>
                </a:cxn>
              </a:cxnLst>
              <a:rect l="0" t="0" r="r" b="b"/>
              <a:pathLst>
                <a:path w="21600" h="21600" extrusionOk="0">
                  <a:moveTo>
                    <a:pt x="0" y="20888"/>
                  </a:moveTo>
                  <a:lnTo>
                    <a:pt x="17280" y="0"/>
                  </a:lnTo>
                  <a:lnTo>
                    <a:pt x="17280" y="396"/>
                  </a:lnTo>
                  <a:lnTo>
                    <a:pt x="18144" y="791"/>
                  </a:lnTo>
                  <a:lnTo>
                    <a:pt x="19008" y="1345"/>
                  </a:lnTo>
                  <a:lnTo>
                    <a:pt x="19872" y="2057"/>
                  </a:lnTo>
                  <a:lnTo>
                    <a:pt x="19872" y="3007"/>
                  </a:lnTo>
                  <a:lnTo>
                    <a:pt x="20736" y="4114"/>
                  </a:lnTo>
                  <a:lnTo>
                    <a:pt x="20736" y="5459"/>
                  </a:lnTo>
                  <a:lnTo>
                    <a:pt x="21600" y="6963"/>
                  </a:lnTo>
                  <a:lnTo>
                    <a:pt x="20736" y="8703"/>
                  </a:lnTo>
                  <a:lnTo>
                    <a:pt x="20736" y="10760"/>
                  </a:lnTo>
                  <a:lnTo>
                    <a:pt x="19872" y="12897"/>
                  </a:lnTo>
                  <a:lnTo>
                    <a:pt x="18144" y="15508"/>
                  </a:lnTo>
                  <a:lnTo>
                    <a:pt x="16416" y="18356"/>
                  </a:lnTo>
                  <a:lnTo>
                    <a:pt x="14688" y="21600"/>
                  </a:lnTo>
                  <a:lnTo>
                    <a:pt x="0" y="20888"/>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7" name="Freeform 88"/>
            <p:cNvSpPr/>
            <p:nvPr/>
          </p:nvSpPr>
          <p:spPr>
            <a:xfrm>
              <a:off x="201612" y="42862"/>
              <a:ext cx="157163" cy="317500"/>
            </a:xfrm>
            <a:custGeom>
              <a:avLst/>
              <a:gdLst/>
              <a:ahLst/>
              <a:cxnLst>
                <a:cxn ang="0">
                  <a:pos x="wd2" y="hd2"/>
                </a:cxn>
                <a:cxn ang="5400000">
                  <a:pos x="wd2" y="hd2"/>
                </a:cxn>
                <a:cxn ang="10800000">
                  <a:pos x="wd2" y="hd2"/>
                </a:cxn>
                <a:cxn ang="16200000">
                  <a:pos x="wd2" y="hd2"/>
                </a:cxn>
              </a:cxnLst>
              <a:rect l="0" t="0" r="r" b="b"/>
              <a:pathLst>
                <a:path w="21600" h="21600" extrusionOk="0">
                  <a:moveTo>
                    <a:pt x="16364" y="16470"/>
                  </a:moveTo>
                  <a:lnTo>
                    <a:pt x="21600" y="2160"/>
                  </a:lnTo>
                  <a:lnTo>
                    <a:pt x="17018" y="0"/>
                  </a:lnTo>
                  <a:lnTo>
                    <a:pt x="9491" y="270"/>
                  </a:lnTo>
                  <a:lnTo>
                    <a:pt x="982" y="13932"/>
                  </a:lnTo>
                  <a:lnTo>
                    <a:pt x="0" y="18306"/>
                  </a:lnTo>
                  <a:lnTo>
                    <a:pt x="1636" y="20088"/>
                  </a:lnTo>
                  <a:lnTo>
                    <a:pt x="7091" y="21600"/>
                  </a:lnTo>
                  <a:lnTo>
                    <a:pt x="9273" y="20844"/>
                  </a:lnTo>
                  <a:lnTo>
                    <a:pt x="7855" y="16794"/>
                  </a:lnTo>
                  <a:lnTo>
                    <a:pt x="12764" y="17118"/>
                  </a:lnTo>
                  <a:lnTo>
                    <a:pt x="16364" y="16470"/>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8" name="Freeform 89"/>
            <p:cNvSpPr/>
            <p:nvPr/>
          </p:nvSpPr>
          <p:spPr>
            <a:xfrm>
              <a:off x="146050" y="55562"/>
              <a:ext cx="174625" cy="282575"/>
            </a:xfrm>
            <a:custGeom>
              <a:avLst/>
              <a:gdLst/>
              <a:ahLst/>
              <a:cxnLst>
                <a:cxn ang="0">
                  <a:pos x="wd2" y="hd2"/>
                </a:cxn>
                <a:cxn ang="5400000">
                  <a:pos x="wd2" y="hd2"/>
                </a:cxn>
                <a:cxn ang="10800000">
                  <a:pos x="wd2" y="hd2"/>
                </a:cxn>
                <a:cxn ang="16200000">
                  <a:pos x="wd2" y="hd2"/>
                </a:cxn>
              </a:cxnLst>
              <a:rect l="0" t="0" r="r" b="b"/>
              <a:pathLst>
                <a:path w="21600" h="21600" extrusionOk="0">
                  <a:moveTo>
                    <a:pt x="18668" y="0"/>
                  </a:moveTo>
                  <a:lnTo>
                    <a:pt x="18570" y="61"/>
                  </a:lnTo>
                  <a:lnTo>
                    <a:pt x="18375" y="304"/>
                  </a:lnTo>
                  <a:lnTo>
                    <a:pt x="18081" y="730"/>
                  </a:lnTo>
                  <a:lnTo>
                    <a:pt x="17788" y="1278"/>
                  </a:lnTo>
                  <a:lnTo>
                    <a:pt x="17397" y="1886"/>
                  </a:lnTo>
                  <a:lnTo>
                    <a:pt x="17006" y="2616"/>
                  </a:lnTo>
                  <a:lnTo>
                    <a:pt x="16615" y="3407"/>
                  </a:lnTo>
                  <a:lnTo>
                    <a:pt x="16322" y="4320"/>
                  </a:lnTo>
                  <a:lnTo>
                    <a:pt x="16029" y="5172"/>
                  </a:lnTo>
                  <a:lnTo>
                    <a:pt x="15736" y="6085"/>
                  </a:lnTo>
                  <a:lnTo>
                    <a:pt x="15638" y="6936"/>
                  </a:lnTo>
                  <a:lnTo>
                    <a:pt x="15736" y="7788"/>
                  </a:lnTo>
                  <a:lnTo>
                    <a:pt x="15931" y="8579"/>
                  </a:lnTo>
                  <a:lnTo>
                    <a:pt x="16322" y="9309"/>
                  </a:lnTo>
                  <a:lnTo>
                    <a:pt x="16909" y="9918"/>
                  </a:lnTo>
                  <a:lnTo>
                    <a:pt x="17690" y="10465"/>
                  </a:lnTo>
                  <a:lnTo>
                    <a:pt x="17397" y="10465"/>
                  </a:lnTo>
                  <a:lnTo>
                    <a:pt x="17006" y="10526"/>
                  </a:lnTo>
                  <a:lnTo>
                    <a:pt x="16615" y="10770"/>
                  </a:lnTo>
                  <a:lnTo>
                    <a:pt x="16127" y="10830"/>
                  </a:lnTo>
                  <a:lnTo>
                    <a:pt x="15149" y="11317"/>
                  </a:lnTo>
                  <a:lnTo>
                    <a:pt x="14172" y="11926"/>
                  </a:lnTo>
                  <a:lnTo>
                    <a:pt x="13683" y="12291"/>
                  </a:lnTo>
                  <a:lnTo>
                    <a:pt x="13292" y="12717"/>
                  </a:lnTo>
                  <a:lnTo>
                    <a:pt x="12999" y="13264"/>
                  </a:lnTo>
                  <a:lnTo>
                    <a:pt x="12804" y="13812"/>
                  </a:lnTo>
                  <a:lnTo>
                    <a:pt x="12804" y="14420"/>
                  </a:lnTo>
                  <a:lnTo>
                    <a:pt x="12901" y="15090"/>
                  </a:lnTo>
                  <a:lnTo>
                    <a:pt x="13292" y="15881"/>
                  </a:lnTo>
                  <a:lnTo>
                    <a:pt x="13390" y="15941"/>
                  </a:lnTo>
                  <a:lnTo>
                    <a:pt x="13683" y="16002"/>
                  </a:lnTo>
                  <a:lnTo>
                    <a:pt x="15052" y="16428"/>
                  </a:lnTo>
                  <a:lnTo>
                    <a:pt x="15638" y="16550"/>
                  </a:lnTo>
                  <a:lnTo>
                    <a:pt x="16224" y="16793"/>
                  </a:lnTo>
                  <a:lnTo>
                    <a:pt x="16909" y="16915"/>
                  </a:lnTo>
                  <a:lnTo>
                    <a:pt x="17495" y="17037"/>
                  </a:lnTo>
                  <a:lnTo>
                    <a:pt x="18179" y="17158"/>
                  </a:lnTo>
                  <a:lnTo>
                    <a:pt x="18961" y="17341"/>
                  </a:lnTo>
                  <a:lnTo>
                    <a:pt x="19645" y="17402"/>
                  </a:lnTo>
                  <a:lnTo>
                    <a:pt x="20329" y="17523"/>
                  </a:lnTo>
                  <a:lnTo>
                    <a:pt x="21600" y="17523"/>
                  </a:lnTo>
                  <a:lnTo>
                    <a:pt x="19938" y="18984"/>
                  </a:lnTo>
                  <a:lnTo>
                    <a:pt x="19645" y="18984"/>
                  </a:lnTo>
                  <a:lnTo>
                    <a:pt x="19254" y="18862"/>
                  </a:lnTo>
                  <a:lnTo>
                    <a:pt x="18863" y="18862"/>
                  </a:lnTo>
                  <a:lnTo>
                    <a:pt x="17886" y="18740"/>
                  </a:lnTo>
                  <a:lnTo>
                    <a:pt x="17300" y="18619"/>
                  </a:lnTo>
                  <a:lnTo>
                    <a:pt x="16615" y="18558"/>
                  </a:lnTo>
                  <a:lnTo>
                    <a:pt x="15931" y="18375"/>
                  </a:lnTo>
                  <a:lnTo>
                    <a:pt x="15247" y="18254"/>
                  </a:lnTo>
                  <a:lnTo>
                    <a:pt x="14465" y="18071"/>
                  </a:lnTo>
                  <a:lnTo>
                    <a:pt x="13683" y="17949"/>
                  </a:lnTo>
                  <a:lnTo>
                    <a:pt x="12901" y="17767"/>
                  </a:lnTo>
                  <a:lnTo>
                    <a:pt x="12119" y="17523"/>
                  </a:lnTo>
                  <a:lnTo>
                    <a:pt x="11435" y="17280"/>
                  </a:lnTo>
                  <a:lnTo>
                    <a:pt x="10751" y="17097"/>
                  </a:lnTo>
                  <a:lnTo>
                    <a:pt x="10556" y="17158"/>
                  </a:lnTo>
                  <a:lnTo>
                    <a:pt x="10165" y="17341"/>
                  </a:lnTo>
                  <a:lnTo>
                    <a:pt x="9871" y="17523"/>
                  </a:lnTo>
                  <a:lnTo>
                    <a:pt x="9676" y="17767"/>
                  </a:lnTo>
                  <a:lnTo>
                    <a:pt x="9383" y="17949"/>
                  </a:lnTo>
                  <a:lnTo>
                    <a:pt x="9187" y="18254"/>
                  </a:lnTo>
                  <a:lnTo>
                    <a:pt x="8894" y="18558"/>
                  </a:lnTo>
                  <a:lnTo>
                    <a:pt x="8699" y="18862"/>
                  </a:lnTo>
                  <a:lnTo>
                    <a:pt x="8503" y="19288"/>
                  </a:lnTo>
                  <a:lnTo>
                    <a:pt x="8405" y="19653"/>
                  </a:lnTo>
                  <a:lnTo>
                    <a:pt x="8210" y="20079"/>
                  </a:lnTo>
                  <a:lnTo>
                    <a:pt x="8210" y="20992"/>
                  </a:lnTo>
                  <a:lnTo>
                    <a:pt x="8405" y="21600"/>
                  </a:lnTo>
                  <a:lnTo>
                    <a:pt x="4007" y="18740"/>
                  </a:lnTo>
                  <a:lnTo>
                    <a:pt x="4887" y="14055"/>
                  </a:lnTo>
                  <a:lnTo>
                    <a:pt x="0" y="8518"/>
                  </a:lnTo>
                  <a:lnTo>
                    <a:pt x="391" y="3894"/>
                  </a:lnTo>
                  <a:lnTo>
                    <a:pt x="18668" y="0"/>
                  </a:lnTo>
                  <a:close/>
                </a:path>
              </a:pathLst>
            </a:custGeom>
            <a:solidFill>
              <a:srgbClr val="8F29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29" name="Freeform 90"/>
            <p:cNvSpPr/>
            <p:nvPr/>
          </p:nvSpPr>
          <p:spPr>
            <a:xfrm>
              <a:off x="290512" y="649286"/>
              <a:ext cx="182564" cy="95251"/>
            </a:xfrm>
            <a:custGeom>
              <a:avLst/>
              <a:gdLst/>
              <a:ahLst/>
              <a:cxnLst>
                <a:cxn ang="0">
                  <a:pos x="wd2" y="hd2"/>
                </a:cxn>
                <a:cxn ang="5400000">
                  <a:pos x="wd2" y="hd2"/>
                </a:cxn>
                <a:cxn ang="10800000">
                  <a:pos x="wd2" y="hd2"/>
                </a:cxn>
                <a:cxn ang="16200000">
                  <a:pos x="wd2" y="hd2"/>
                </a:cxn>
              </a:cxnLst>
              <a:rect l="0" t="0" r="r" b="b"/>
              <a:pathLst>
                <a:path w="21600" h="21600" extrusionOk="0">
                  <a:moveTo>
                    <a:pt x="2514" y="6224"/>
                  </a:moveTo>
                  <a:lnTo>
                    <a:pt x="10055" y="6224"/>
                  </a:lnTo>
                  <a:lnTo>
                    <a:pt x="14338" y="0"/>
                  </a:lnTo>
                  <a:lnTo>
                    <a:pt x="16386" y="6590"/>
                  </a:lnTo>
                  <a:lnTo>
                    <a:pt x="21600" y="18305"/>
                  </a:lnTo>
                  <a:lnTo>
                    <a:pt x="17876" y="21600"/>
                  </a:lnTo>
                  <a:lnTo>
                    <a:pt x="14710" y="21417"/>
                  </a:lnTo>
                  <a:lnTo>
                    <a:pt x="9310" y="18854"/>
                  </a:lnTo>
                  <a:lnTo>
                    <a:pt x="0" y="12631"/>
                  </a:lnTo>
                  <a:lnTo>
                    <a:pt x="2514" y="6224"/>
                  </a:lnTo>
                  <a:close/>
                </a:path>
              </a:pathLst>
            </a:custGeom>
            <a:solidFill>
              <a:srgbClr val="8F29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30" name="Freeform 91"/>
            <p:cNvSpPr/>
            <p:nvPr/>
          </p:nvSpPr>
          <p:spPr>
            <a:xfrm>
              <a:off x="19050" y="396875"/>
              <a:ext cx="292101" cy="350837"/>
            </a:xfrm>
            <a:custGeom>
              <a:avLst/>
              <a:gdLst/>
              <a:ahLst/>
              <a:cxnLst>
                <a:cxn ang="0">
                  <a:pos x="wd2" y="hd2"/>
                </a:cxn>
                <a:cxn ang="5400000">
                  <a:pos x="wd2" y="hd2"/>
                </a:cxn>
                <a:cxn ang="10800000">
                  <a:pos x="wd2" y="hd2"/>
                </a:cxn>
                <a:cxn ang="16200000">
                  <a:pos x="wd2" y="hd2"/>
                </a:cxn>
              </a:cxnLst>
              <a:rect l="0" t="0" r="r" b="b"/>
              <a:pathLst>
                <a:path w="21600" h="21600" extrusionOk="0">
                  <a:moveTo>
                    <a:pt x="0" y="784"/>
                  </a:moveTo>
                  <a:lnTo>
                    <a:pt x="6750" y="17535"/>
                  </a:lnTo>
                  <a:lnTo>
                    <a:pt x="19193" y="21600"/>
                  </a:lnTo>
                  <a:lnTo>
                    <a:pt x="20837" y="19690"/>
                  </a:lnTo>
                  <a:lnTo>
                    <a:pt x="21600" y="18220"/>
                  </a:lnTo>
                  <a:lnTo>
                    <a:pt x="17374" y="13812"/>
                  </a:lnTo>
                  <a:lnTo>
                    <a:pt x="16728" y="11265"/>
                  </a:lnTo>
                  <a:lnTo>
                    <a:pt x="11504" y="2400"/>
                  </a:lnTo>
                  <a:lnTo>
                    <a:pt x="4343" y="0"/>
                  </a:lnTo>
                  <a:lnTo>
                    <a:pt x="0" y="784"/>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31" name="Freeform 92"/>
            <p:cNvSpPr/>
            <p:nvPr/>
          </p:nvSpPr>
          <p:spPr>
            <a:xfrm>
              <a:off x="115886" y="0"/>
              <a:ext cx="242889" cy="249238"/>
            </a:xfrm>
            <a:custGeom>
              <a:avLst/>
              <a:gdLst/>
              <a:ahLst/>
              <a:cxnLst>
                <a:cxn ang="0">
                  <a:pos x="wd2" y="hd2"/>
                </a:cxn>
                <a:cxn ang="5400000">
                  <a:pos x="wd2" y="hd2"/>
                </a:cxn>
                <a:cxn ang="10800000">
                  <a:pos x="wd2" y="hd2"/>
                </a:cxn>
                <a:cxn ang="16200000">
                  <a:pos x="wd2" y="hd2"/>
                </a:cxn>
              </a:cxnLst>
              <a:rect l="0" t="0" r="r" b="b"/>
              <a:pathLst>
                <a:path w="21600" h="21600" extrusionOk="0">
                  <a:moveTo>
                    <a:pt x="21600" y="6494"/>
                  </a:moveTo>
                  <a:lnTo>
                    <a:pt x="21178" y="6289"/>
                  </a:lnTo>
                  <a:lnTo>
                    <a:pt x="20685" y="6152"/>
                  </a:lnTo>
                  <a:lnTo>
                    <a:pt x="20122" y="6015"/>
                  </a:lnTo>
                  <a:lnTo>
                    <a:pt x="19419" y="5810"/>
                  </a:lnTo>
                  <a:lnTo>
                    <a:pt x="18575" y="5742"/>
                  </a:lnTo>
                  <a:lnTo>
                    <a:pt x="17660" y="5673"/>
                  </a:lnTo>
                  <a:lnTo>
                    <a:pt x="16816" y="5742"/>
                  </a:lnTo>
                  <a:lnTo>
                    <a:pt x="15760" y="5878"/>
                  </a:lnTo>
                  <a:lnTo>
                    <a:pt x="14846" y="6289"/>
                  </a:lnTo>
                  <a:lnTo>
                    <a:pt x="13861" y="6835"/>
                  </a:lnTo>
                  <a:lnTo>
                    <a:pt x="13016" y="7587"/>
                  </a:lnTo>
                  <a:lnTo>
                    <a:pt x="12172" y="8613"/>
                  </a:lnTo>
                  <a:lnTo>
                    <a:pt x="11468" y="9843"/>
                  </a:lnTo>
                  <a:lnTo>
                    <a:pt x="10906" y="11484"/>
                  </a:lnTo>
                  <a:lnTo>
                    <a:pt x="10483" y="13397"/>
                  </a:lnTo>
                  <a:lnTo>
                    <a:pt x="8584" y="13124"/>
                  </a:lnTo>
                  <a:lnTo>
                    <a:pt x="8513" y="12987"/>
                  </a:lnTo>
                  <a:lnTo>
                    <a:pt x="8373" y="12577"/>
                  </a:lnTo>
                  <a:lnTo>
                    <a:pt x="8232" y="12372"/>
                  </a:lnTo>
                  <a:lnTo>
                    <a:pt x="8162" y="12167"/>
                  </a:lnTo>
                  <a:lnTo>
                    <a:pt x="7880" y="11757"/>
                  </a:lnTo>
                  <a:lnTo>
                    <a:pt x="7317" y="11484"/>
                  </a:lnTo>
                  <a:lnTo>
                    <a:pt x="7036" y="11415"/>
                  </a:lnTo>
                  <a:lnTo>
                    <a:pt x="6754" y="11415"/>
                  </a:lnTo>
                  <a:lnTo>
                    <a:pt x="6332" y="11484"/>
                  </a:lnTo>
                  <a:lnTo>
                    <a:pt x="5910" y="11689"/>
                  </a:lnTo>
                  <a:lnTo>
                    <a:pt x="5488" y="11962"/>
                  </a:lnTo>
                  <a:lnTo>
                    <a:pt x="4995" y="12441"/>
                  </a:lnTo>
                  <a:lnTo>
                    <a:pt x="4503" y="12851"/>
                  </a:lnTo>
                  <a:lnTo>
                    <a:pt x="4151" y="13329"/>
                  </a:lnTo>
                  <a:lnTo>
                    <a:pt x="4010" y="13739"/>
                  </a:lnTo>
                  <a:lnTo>
                    <a:pt x="3940" y="14218"/>
                  </a:lnTo>
                  <a:lnTo>
                    <a:pt x="4010" y="14559"/>
                  </a:lnTo>
                  <a:lnTo>
                    <a:pt x="4151" y="14970"/>
                  </a:lnTo>
                  <a:lnTo>
                    <a:pt x="4362" y="15311"/>
                  </a:lnTo>
                  <a:lnTo>
                    <a:pt x="4714" y="15653"/>
                  </a:lnTo>
                  <a:lnTo>
                    <a:pt x="4925" y="15927"/>
                  </a:lnTo>
                  <a:lnTo>
                    <a:pt x="5277" y="16200"/>
                  </a:lnTo>
                  <a:lnTo>
                    <a:pt x="5558" y="16405"/>
                  </a:lnTo>
                  <a:lnTo>
                    <a:pt x="5910" y="16678"/>
                  </a:lnTo>
                  <a:lnTo>
                    <a:pt x="6121" y="16747"/>
                  </a:lnTo>
                  <a:lnTo>
                    <a:pt x="6473" y="17089"/>
                  </a:lnTo>
                  <a:lnTo>
                    <a:pt x="6543" y="17089"/>
                  </a:lnTo>
                  <a:lnTo>
                    <a:pt x="6192" y="21600"/>
                  </a:lnTo>
                  <a:lnTo>
                    <a:pt x="6051" y="21532"/>
                  </a:lnTo>
                  <a:lnTo>
                    <a:pt x="5769" y="21327"/>
                  </a:lnTo>
                  <a:lnTo>
                    <a:pt x="5277" y="21053"/>
                  </a:lnTo>
                  <a:lnTo>
                    <a:pt x="4714" y="20643"/>
                  </a:lnTo>
                  <a:lnTo>
                    <a:pt x="3870" y="20096"/>
                  </a:lnTo>
                  <a:lnTo>
                    <a:pt x="3236" y="19481"/>
                  </a:lnTo>
                  <a:lnTo>
                    <a:pt x="2533" y="18729"/>
                  </a:lnTo>
                  <a:lnTo>
                    <a:pt x="1900" y="17909"/>
                  </a:lnTo>
                  <a:lnTo>
                    <a:pt x="1196" y="16884"/>
                  </a:lnTo>
                  <a:lnTo>
                    <a:pt x="633" y="15653"/>
                  </a:lnTo>
                  <a:lnTo>
                    <a:pt x="281" y="14423"/>
                  </a:lnTo>
                  <a:lnTo>
                    <a:pt x="70" y="13056"/>
                  </a:lnTo>
                  <a:lnTo>
                    <a:pt x="0" y="11484"/>
                  </a:lnTo>
                  <a:lnTo>
                    <a:pt x="281" y="9843"/>
                  </a:lnTo>
                  <a:lnTo>
                    <a:pt x="844" y="8066"/>
                  </a:lnTo>
                  <a:lnTo>
                    <a:pt x="1689" y="6152"/>
                  </a:lnTo>
                  <a:lnTo>
                    <a:pt x="2744" y="4306"/>
                  </a:lnTo>
                  <a:lnTo>
                    <a:pt x="3940" y="2871"/>
                  </a:lnTo>
                  <a:lnTo>
                    <a:pt x="5277" y="1709"/>
                  </a:lnTo>
                  <a:lnTo>
                    <a:pt x="6684" y="957"/>
                  </a:lnTo>
                  <a:lnTo>
                    <a:pt x="8021" y="410"/>
                  </a:lnTo>
                  <a:lnTo>
                    <a:pt x="9498" y="137"/>
                  </a:lnTo>
                  <a:lnTo>
                    <a:pt x="10906" y="0"/>
                  </a:lnTo>
                  <a:lnTo>
                    <a:pt x="12313" y="68"/>
                  </a:lnTo>
                  <a:lnTo>
                    <a:pt x="13579" y="205"/>
                  </a:lnTo>
                  <a:lnTo>
                    <a:pt x="14846" y="478"/>
                  </a:lnTo>
                  <a:lnTo>
                    <a:pt x="16956" y="1162"/>
                  </a:lnTo>
                  <a:lnTo>
                    <a:pt x="17730" y="1435"/>
                  </a:lnTo>
                  <a:lnTo>
                    <a:pt x="18364" y="1777"/>
                  </a:lnTo>
                  <a:lnTo>
                    <a:pt x="18715" y="1914"/>
                  </a:lnTo>
                  <a:lnTo>
                    <a:pt x="18856" y="2051"/>
                  </a:lnTo>
                  <a:lnTo>
                    <a:pt x="18997" y="2051"/>
                  </a:lnTo>
                  <a:lnTo>
                    <a:pt x="19349" y="2324"/>
                  </a:lnTo>
                  <a:lnTo>
                    <a:pt x="20545" y="3486"/>
                  </a:lnTo>
                  <a:lnTo>
                    <a:pt x="20756" y="3828"/>
                  </a:lnTo>
                  <a:lnTo>
                    <a:pt x="21037" y="4170"/>
                  </a:lnTo>
                  <a:lnTo>
                    <a:pt x="21248" y="4580"/>
                  </a:lnTo>
                  <a:lnTo>
                    <a:pt x="21530" y="5537"/>
                  </a:lnTo>
                  <a:lnTo>
                    <a:pt x="21600" y="6015"/>
                  </a:lnTo>
                  <a:lnTo>
                    <a:pt x="21600" y="6494"/>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32" name="Freeform 93"/>
            <p:cNvSpPr/>
            <p:nvPr/>
          </p:nvSpPr>
          <p:spPr>
            <a:xfrm>
              <a:off x="19049" y="311150"/>
              <a:ext cx="300039" cy="382587"/>
            </a:xfrm>
            <a:custGeom>
              <a:avLst/>
              <a:gdLst/>
              <a:ahLst/>
              <a:cxnLst>
                <a:cxn ang="0">
                  <a:pos x="wd2" y="hd2"/>
                </a:cxn>
                <a:cxn ang="5400000">
                  <a:pos x="wd2" y="hd2"/>
                </a:cxn>
                <a:cxn ang="10800000">
                  <a:pos x="wd2" y="hd2"/>
                </a:cxn>
                <a:cxn ang="16200000">
                  <a:pos x="wd2" y="hd2"/>
                </a:cxn>
              </a:cxnLst>
              <a:rect l="0" t="0" r="r" b="b"/>
              <a:pathLst>
                <a:path w="21600" h="21600" extrusionOk="0">
                  <a:moveTo>
                    <a:pt x="10202" y="0"/>
                  </a:moveTo>
                  <a:lnTo>
                    <a:pt x="10259" y="90"/>
                  </a:lnTo>
                  <a:lnTo>
                    <a:pt x="10430" y="404"/>
                  </a:lnTo>
                  <a:lnTo>
                    <a:pt x="10772" y="943"/>
                  </a:lnTo>
                  <a:lnTo>
                    <a:pt x="11113" y="1662"/>
                  </a:lnTo>
                  <a:lnTo>
                    <a:pt x="11512" y="2470"/>
                  </a:lnTo>
                  <a:lnTo>
                    <a:pt x="11968" y="3458"/>
                  </a:lnTo>
                  <a:lnTo>
                    <a:pt x="12481" y="4536"/>
                  </a:lnTo>
                  <a:lnTo>
                    <a:pt x="13051" y="5703"/>
                  </a:lnTo>
                  <a:lnTo>
                    <a:pt x="13564" y="6916"/>
                  </a:lnTo>
                  <a:lnTo>
                    <a:pt x="14077" y="8173"/>
                  </a:lnTo>
                  <a:lnTo>
                    <a:pt x="14590" y="9475"/>
                  </a:lnTo>
                  <a:lnTo>
                    <a:pt x="15046" y="10733"/>
                  </a:lnTo>
                  <a:lnTo>
                    <a:pt x="15445" y="11900"/>
                  </a:lnTo>
                  <a:lnTo>
                    <a:pt x="15787" y="13113"/>
                  </a:lnTo>
                  <a:lnTo>
                    <a:pt x="16072" y="14190"/>
                  </a:lnTo>
                  <a:lnTo>
                    <a:pt x="16243" y="15223"/>
                  </a:lnTo>
                  <a:lnTo>
                    <a:pt x="14476" y="14505"/>
                  </a:lnTo>
                  <a:lnTo>
                    <a:pt x="10658" y="10733"/>
                  </a:lnTo>
                  <a:lnTo>
                    <a:pt x="13507" y="15403"/>
                  </a:lnTo>
                  <a:lnTo>
                    <a:pt x="21600" y="18546"/>
                  </a:lnTo>
                  <a:lnTo>
                    <a:pt x="21543" y="20073"/>
                  </a:lnTo>
                  <a:lnTo>
                    <a:pt x="20973" y="21600"/>
                  </a:lnTo>
                  <a:lnTo>
                    <a:pt x="9974" y="17828"/>
                  </a:lnTo>
                  <a:lnTo>
                    <a:pt x="5243" y="6781"/>
                  </a:lnTo>
                  <a:lnTo>
                    <a:pt x="0" y="5613"/>
                  </a:lnTo>
                  <a:lnTo>
                    <a:pt x="0" y="5568"/>
                  </a:lnTo>
                  <a:lnTo>
                    <a:pt x="855" y="4895"/>
                  </a:lnTo>
                  <a:lnTo>
                    <a:pt x="1254" y="4491"/>
                  </a:lnTo>
                  <a:lnTo>
                    <a:pt x="1824" y="4131"/>
                  </a:lnTo>
                  <a:lnTo>
                    <a:pt x="2394" y="3682"/>
                  </a:lnTo>
                  <a:lnTo>
                    <a:pt x="3135" y="3233"/>
                  </a:lnTo>
                  <a:lnTo>
                    <a:pt x="3818" y="2739"/>
                  </a:lnTo>
                  <a:lnTo>
                    <a:pt x="4616" y="2290"/>
                  </a:lnTo>
                  <a:lnTo>
                    <a:pt x="5471" y="1796"/>
                  </a:lnTo>
                  <a:lnTo>
                    <a:pt x="6383" y="1302"/>
                  </a:lnTo>
                  <a:lnTo>
                    <a:pt x="7238" y="898"/>
                  </a:lnTo>
                  <a:lnTo>
                    <a:pt x="8264" y="539"/>
                  </a:lnTo>
                  <a:lnTo>
                    <a:pt x="9233" y="225"/>
                  </a:lnTo>
                  <a:lnTo>
                    <a:pt x="10202" y="0"/>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33" name="Freeform 94"/>
            <p:cNvSpPr/>
            <p:nvPr/>
          </p:nvSpPr>
          <p:spPr>
            <a:xfrm>
              <a:off x="19049" y="411161"/>
              <a:ext cx="252414" cy="5000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816" y="14423"/>
                  </a:lnTo>
                  <a:lnTo>
                    <a:pt x="2385" y="16268"/>
                  </a:lnTo>
                  <a:lnTo>
                    <a:pt x="3543" y="17294"/>
                  </a:lnTo>
                  <a:lnTo>
                    <a:pt x="750" y="21600"/>
                  </a:lnTo>
                  <a:lnTo>
                    <a:pt x="9676" y="21600"/>
                  </a:lnTo>
                  <a:lnTo>
                    <a:pt x="11720" y="17772"/>
                  </a:lnTo>
                  <a:lnTo>
                    <a:pt x="9608" y="15790"/>
                  </a:lnTo>
                  <a:lnTo>
                    <a:pt x="11720" y="14628"/>
                  </a:lnTo>
                  <a:lnTo>
                    <a:pt x="11856" y="13500"/>
                  </a:lnTo>
                  <a:lnTo>
                    <a:pt x="21532" y="15175"/>
                  </a:lnTo>
                  <a:lnTo>
                    <a:pt x="21600" y="13056"/>
                  </a:lnTo>
                  <a:lnTo>
                    <a:pt x="3611" y="991"/>
                  </a:lnTo>
                  <a:lnTo>
                    <a:pt x="0" y="0"/>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34" name="Freeform 95"/>
            <p:cNvSpPr/>
            <p:nvPr/>
          </p:nvSpPr>
          <p:spPr>
            <a:xfrm>
              <a:off x="6350" y="1512886"/>
              <a:ext cx="63501" cy="142876"/>
            </a:xfrm>
            <a:custGeom>
              <a:avLst/>
              <a:gdLst/>
              <a:ahLst/>
              <a:cxnLst>
                <a:cxn ang="0">
                  <a:pos x="wd2" y="hd2"/>
                </a:cxn>
                <a:cxn ang="5400000">
                  <a:pos x="wd2" y="hd2"/>
                </a:cxn>
                <a:cxn ang="10800000">
                  <a:pos x="wd2" y="hd2"/>
                </a:cxn>
                <a:cxn ang="16200000">
                  <a:pos x="wd2" y="hd2"/>
                </a:cxn>
              </a:cxnLst>
              <a:rect l="0" t="0" r="r" b="b"/>
              <a:pathLst>
                <a:path w="21600" h="21600" extrusionOk="0">
                  <a:moveTo>
                    <a:pt x="6933" y="0"/>
                  </a:moveTo>
                  <a:lnTo>
                    <a:pt x="6667" y="120"/>
                  </a:lnTo>
                  <a:lnTo>
                    <a:pt x="6667" y="2880"/>
                  </a:lnTo>
                  <a:lnTo>
                    <a:pt x="6933" y="3840"/>
                  </a:lnTo>
                  <a:lnTo>
                    <a:pt x="7467" y="4680"/>
                  </a:lnTo>
                  <a:lnTo>
                    <a:pt x="8267" y="5520"/>
                  </a:lnTo>
                  <a:lnTo>
                    <a:pt x="8800" y="6240"/>
                  </a:lnTo>
                  <a:lnTo>
                    <a:pt x="9600" y="6600"/>
                  </a:lnTo>
                  <a:lnTo>
                    <a:pt x="10667" y="6840"/>
                  </a:lnTo>
                  <a:lnTo>
                    <a:pt x="12267" y="6720"/>
                  </a:lnTo>
                  <a:lnTo>
                    <a:pt x="13867" y="6120"/>
                  </a:lnTo>
                  <a:lnTo>
                    <a:pt x="16000" y="5040"/>
                  </a:lnTo>
                  <a:lnTo>
                    <a:pt x="18400" y="3600"/>
                  </a:lnTo>
                  <a:lnTo>
                    <a:pt x="21600" y="1560"/>
                  </a:lnTo>
                  <a:lnTo>
                    <a:pt x="21600" y="3360"/>
                  </a:lnTo>
                  <a:lnTo>
                    <a:pt x="21333" y="4200"/>
                  </a:lnTo>
                  <a:lnTo>
                    <a:pt x="21067" y="5280"/>
                  </a:lnTo>
                  <a:lnTo>
                    <a:pt x="20533" y="6480"/>
                  </a:lnTo>
                  <a:lnTo>
                    <a:pt x="20267" y="7920"/>
                  </a:lnTo>
                  <a:lnTo>
                    <a:pt x="19200" y="9360"/>
                  </a:lnTo>
                  <a:lnTo>
                    <a:pt x="18133" y="10920"/>
                  </a:lnTo>
                  <a:lnTo>
                    <a:pt x="16800" y="12600"/>
                  </a:lnTo>
                  <a:lnTo>
                    <a:pt x="15467" y="14520"/>
                  </a:lnTo>
                  <a:lnTo>
                    <a:pt x="13600" y="16200"/>
                  </a:lnTo>
                  <a:lnTo>
                    <a:pt x="8800" y="19800"/>
                  </a:lnTo>
                  <a:lnTo>
                    <a:pt x="5333" y="21600"/>
                  </a:lnTo>
                  <a:lnTo>
                    <a:pt x="4800" y="21120"/>
                  </a:lnTo>
                  <a:lnTo>
                    <a:pt x="4000" y="20520"/>
                  </a:lnTo>
                  <a:lnTo>
                    <a:pt x="3467" y="19800"/>
                  </a:lnTo>
                  <a:lnTo>
                    <a:pt x="1867" y="17880"/>
                  </a:lnTo>
                  <a:lnTo>
                    <a:pt x="1067" y="16680"/>
                  </a:lnTo>
                  <a:lnTo>
                    <a:pt x="800" y="15360"/>
                  </a:lnTo>
                  <a:lnTo>
                    <a:pt x="0" y="13680"/>
                  </a:lnTo>
                  <a:lnTo>
                    <a:pt x="0" y="10200"/>
                  </a:lnTo>
                  <a:lnTo>
                    <a:pt x="267" y="8400"/>
                  </a:lnTo>
                  <a:lnTo>
                    <a:pt x="1067" y="6360"/>
                  </a:lnTo>
                  <a:lnTo>
                    <a:pt x="2400" y="4320"/>
                  </a:lnTo>
                  <a:lnTo>
                    <a:pt x="4267" y="2160"/>
                  </a:lnTo>
                  <a:lnTo>
                    <a:pt x="6933"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35" name="Freeform 96"/>
            <p:cNvSpPr/>
            <p:nvPr/>
          </p:nvSpPr>
          <p:spPr>
            <a:xfrm>
              <a:off x="355600" y="1571624"/>
              <a:ext cx="128588" cy="84138"/>
            </a:xfrm>
            <a:custGeom>
              <a:avLst/>
              <a:gdLst/>
              <a:ahLst/>
              <a:cxnLst>
                <a:cxn ang="0">
                  <a:pos x="wd2" y="hd2"/>
                </a:cxn>
                <a:cxn ang="5400000">
                  <a:pos x="wd2" y="hd2"/>
                </a:cxn>
                <a:cxn ang="10800000">
                  <a:pos x="wd2" y="hd2"/>
                </a:cxn>
                <a:cxn ang="16200000">
                  <a:pos x="wd2" y="hd2"/>
                </a:cxn>
              </a:cxnLst>
              <a:rect l="0" t="0" r="r" b="b"/>
              <a:pathLst>
                <a:path w="21600" h="21600" extrusionOk="0">
                  <a:moveTo>
                    <a:pt x="2533" y="0"/>
                  </a:moveTo>
                  <a:lnTo>
                    <a:pt x="2800" y="807"/>
                  </a:lnTo>
                  <a:lnTo>
                    <a:pt x="2800" y="1009"/>
                  </a:lnTo>
                  <a:lnTo>
                    <a:pt x="3067" y="1615"/>
                  </a:lnTo>
                  <a:lnTo>
                    <a:pt x="3333" y="2422"/>
                  </a:lnTo>
                  <a:lnTo>
                    <a:pt x="4133" y="3634"/>
                  </a:lnTo>
                  <a:lnTo>
                    <a:pt x="4667" y="4239"/>
                  </a:lnTo>
                  <a:lnTo>
                    <a:pt x="7067" y="6662"/>
                  </a:lnTo>
                  <a:lnTo>
                    <a:pt x="8133" y="7469"/>
                  </a:lnTo>
                  <a:lnTo>
                    <a:pt x="9333" y="8277"/>
                  </a:lnTo>
                  <a:lnTo>
                    <a:pt x="10800" y="9084"/>
                  </a:lnTo>
                  <a:lnTo>
                    <a:pt x="21600" y="18370"/>
                  </a:lnTo>
                  <a:lnTo>
                    <a:pt x="21333" y="20994"/>
                  </a:lnTo>
                  <a:lnTo>
                    <a:pt x="11467" y="21196"/>
                  </a:lnTo>
                  <a:lnTo>
                    <a:pt x="5067" y="14333"/>
                  </a:lnTo>
                  <a:lnTo>
                    <a:pt x="5067" y="21600"/>
                  </a:lnTo>
                  <a:lnTo>
                    <a:pt x="2533" y="21600"/>
                  </a:lnTo>
                  <a:lnTo>
                    <a:pt x="2133" y="11910"/>
                  </a:lnTo>
                  <a:lnTo>
                    <a:pt x="1867" y="11708"/>
                  </a:lnTo>
                  <a:lnTo>
                    <a:pt x="1333" y="11103"/>
                  </a:lnTo>
                  <a:lnTo>
                    <a:pt x="1067" y="10497"/>
                  </a:lnTo>
                  <a:lnTo>
                    <a:pt x="800" y="10093"/>
                  </a:lnTo>
                  <a:lnTo>
                    <a:pt x="533" y="9286"/>
                  </a:lnTo>
                  <a:lnTo>
                    <a:pt x="267" y="8680"/>
                  </a:lnTo>
                  <a:lnTo>
                    <a:pt x="133" y="7469"/>
                  </a:lnTo>
                  <a:lnTo>
                    <a:pt x="0" y="6662"/>
                  </a:lnTo>
                  <a:lnTo>
                    <a:pt x="0" y="5652"/>
                  </a:lnTo>
                  <a:lnTo>
                    <a:pt x="267" y="4643"/>
                  </a:lnTo>
                  <a:lnTo>
                    <a:pt x="533" y="3432"/>
                  </a:lnTo>
                  <a:lnTo>
                    <a:pt x="1067" y="2422"/>
                  </a:lnTo>
                  <a:lnTo>
                    <a:pt x="1733" y="1009"/>
                  </a:lnTo>
                  <a:lnTo>
                    <a:pt x="2533"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sp>
        <p:nvSpPr>
          <p:cNvPr id="837" name="TextBox 77"/>
          <p:cNvSpPr txBox="1"/>
          <p:nvPr/>
        </p:nvSpPr>
        <p:spPr>
          <a:xfrm>
            <a:off x="2077420" y="5055779"/>
            <a:ext cx="8037160"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latin typeface="+mn-lt"/>
                <a:ea typeface="+mn-ea"/>
                <a:cs typeface="+mn-cs"/>
                <a:sym typeface="Source Sans Pro Regular"/>
              </a:defRPr>
            </a:lvl1pPr>
          </a:lstStyle>
          <a:p>
            <a:pPr rtl="1"/>
            <a:r>
              <a:rPr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المستودع</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الموئل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البشر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يعيش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ويتكاثر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endParaRPr dirty="0">
              <a:latin typeface="Sakkal Majalla" panose="02000000000000000000" pitchFamily="2" charset="-78"/>
              <a:cs typeface="Sakkal Majalla" panose="02000000000000000000" pitchFamily="2" charset="-78"/>
            </a:endParaRPr>
          </a:p>
        </p:txBody>
      </p:sp>
      <p:sp>
        <p:nvSpPr>
          <p:cNvPr id="2" name="Title 3">
            <a:extLst>
              <a:ext uri="{FF2B5EF4-FFF2-40B4-BE49-F238E27FC236}">
                <a16:creationId xmlns:a16="http://schemas.microsoft.com/office/drawing/2014/main" id="{2B6756F1-4233-7808-00FA-71AAE9DCCEF4}"/>
              </a:ext>
            </a:extLst>
          </p:cNvPr>
          <p:cNvSpPr txBox="1">
            <a:spLocks/>
          </p:cNvSpPr>
          <p:nvPr/>
        </p:nvSpPr>
        <p:spPr>
          <a:xfrm>
            <a:off x="151306" y="54838"/>
            <a:ext cx="4643813" cy="31641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625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سلسلة انتقال العدوى</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 name="Text Box 38"/>
          <p:cNvSpPr txBox="1"/>
          <p:nvPr/>
        </p:nvSpPr>
        <p:spPr>
          <a:xfrm>
            <a:off x="2658714" y="1459503"/>
            <a:ext cx="204216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spcBef>
                <a:spcPts val="1400"/>
              </a:spcBef>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المستودع</a:t>
            </a:r>
          </a:p>
        </p:txBody>
      </p:sp>
      <p:pic>
        <p:nvPicPr>
          <p:cNvPr id="844" name="Picture 4" descr="Picture 4"/>
          <p:cNvPicPr>
            <a:picLocks noChangeAspect="1"/>
          </p:cNvPicPr>
          <p:nvPr/>
        </p:nvPicPr>
        <p:blipFill>
          <a:blip r:embed="rId2"/>
          <a:stretch>
            <a:fillRect/>
          </a:stretch>
        </p:blipFill>
        <p:spPr>
          <a:xfrm flipH="1">
            <a:off x="3329340" y="3744298"/>
            <a:ext cx="1094607" cy="701172"/>
          </a:xfrm>
          <a:prstGeom prst="rect">
            <a:avLst/>
          </a:prstGeom>
          <a:ln w="12700">
            <a:miter lim="400000"/>
          </a:ln>
        </p:spPr>
      </p:pic>
      <p:pic>
        <p:nvPicPr>
          <p:cNvPr id="845" name="Picture 5" descr="Picture 5"/>
          <p:cNvPicPr>
            <a:picLocks noChangeAspect="1"/>
          </p:cNvPicPr>
          <p:nvPr/>
        </p:nvPicPr>
        <p:blipFill>
          <a:blip r:embed="rId3"/>
          <a:stretch>
            <a:fillRect/>
          </a:stretch>
        </p:blipFill>
        <p:spPr>
          <a:xfrm flipH="1">
            <a:off x="2270549" y="3798877"/>
            <a:ext cx="934328" cy="1087055"/>
          </a:xfrm>
          <a:prstGeom prst="rect">
            <a:avLst/>
          </a:prstGeom>
          <a:ln w="12700">
            <a:miter lim="400000"/>
          </a:ln>
        </p:spPr>
      </p:pic>
      <p:grpSp>
        <p:nvGrpSpPr>
          <p:cNvPr id="903" name="Group 6"/>
          <p:cNvGrpSpPr/>
          <p:nvPr/>
        </p:nvGrpSpPr>
        <p:grpSpPr>
          <a:xfrm>
            <a:off x="2868582" y="1992903"/>
            <a:ext cx="1039813" cy="1655763"/>
            <a:chOff x="0" y="0"/>
            <a:chExt cx="1039812" cy="1655761"/>
          </a:xfrm>
        </p:grpSpPr>
        <p:sp>
          <p:nvSpPr>
            <p:cNvPr id="846" name="Freeform 35"/>
            <p:cNvSpPr/>
            <p:nvPr/>
          </p:nvSpPr>
          <p:spPr>
            <a:xfrm>
              <a:off x="124618" y="677861"/>
              <a:ext cx="12701" cy="127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5429"/>
                  </a:lnTo>
                  <a:lnTo>
                    <a:pt x="15429" y="21600"/>
                  </a:lnTo>
                  <a:lnTo>
                    <a:pt x="3086" y="18514"/>
                  </a:lnTo>
                  <a:lnTo>
                    <a:pt x="0" y="12343"/>
                  </a:lnTo>
                  <a:lnTo>
                    <a:pt x="3086" y="3086"/>
                  </a:lnTo>
                  <a:lnTo>
                    <a:pt x="12343" y="0"/>
                  </a:lnTo>
                  <a:lnTo>
                    <a:pt x="21600" y="0"/>
                  </a:lnTo>
                  <a:close/>
                </a:path>
              </a:pathLst>
            </a:custGeom>
            <a:solidFill>
              <a:srgbClr val="005B7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47" name="Freeform 41"/>
            <p:cNvSpPr/>
            <p:nvPr/>
          </p:nvSpPr>
          <p:spPr>
            <a:xfrm>
              <a:off x="-1" y="446087"/>
              <a:ext cx="61914" cy="58261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883"/>
                  </a:lnTo>
                  <a:lnTo>
                    <a:pt x="21600" y="0"/>
                  </a:lnTo>
                  <a:lnTo>
                    <a:pt x="21600" y="21600"/>
                  </a:lnTo>
                  <a:lnTo>
                    <a:pt x="0" y="21600"/>
                  </a:lnTo>
                  <a:close/>
                </a:path>
              </a:pathLst>
            </a:custGeom>
            <a:solidFill>
              <a:srgbClr val="591F61"/>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48" name="Freeform 42"/>
            <p:cNvSpPr/>
            <p:nvPr/>
          </p:nvSpPr>
          <p:spPr>
            <a:xfrm>
              <a:off x="323850" y="715961"/>
              <a:ext cx="98425" cy="34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277" y="21600"/>
                  </a:lnTo>
                  <a:lnTo>
                    <a:pt x="21600" y="14236"/>
                  </a:lnTo>
                  <a:lnTo>
                    <a:pt x="0" y="0"/>
                  </a:lnTo>
                  <a:close/>
                </a:path>
              </a:pathLst>
            </a:custGeom>
            <a:solidFill>
              <a:srgbClr val="FFB3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49" name="Freeform 43"/>
            <p:cNvSpPr/>
            <p:nvPr/>
          </p:nvSpPr>
          <p:spPr>
            <a:xfrm>
              <a:off x="287337" y="611186"/>
              <a:ext cx="142876" cy="103189"/>
            </a:xfrm>
            <a:custGeom>
              <a:avLst/>
              <a:gdLst/>
              <a:ahLst/>
              <a:cxnLst>
                <a:cxn ang="0">
                  <a:pos x="wd2" y="hd2"/>
                </a:cxn>
                <a:cxn ang="5400000">
                  <a:pos x="wd2" y="hd2"/>
                </a:cxn>
                <a:cxn ang="10800000">
                  <a:pos x="wd2" y="hd2"/>
                </a:cxn>
                <a:cxn ang="16200000">
                  <a:pos x="wd2" y="hd2"/>
                </a:cxn>
              </a:cxnLst>
              <a:rect l="0" t="0" r="r" b="b"/>
              <a:pathLst>
                <a:path w="21600" h="21600" extrusionOk="0">
                  <a:moveTo>
                    <a:pt x="8040" y="3489"/>
                  </a:moveTo>
                  <a:lnTo>
                    <a:pt x="13440" y="0"/>
                  </a:lnTo>
                  <a:lnTo>
                    <a:pt x="17880" y="5317"/>
                  </a:lnTo>
                  <a:lnTo>
                    <a:pt x="21600" y="14289"/>
                  </a:lnTo>
                  <a:lnTo>
                    <a:pt x="14040" y="21600"/>
                  </a:lnTo>
                  <a:lnTo>
                    <a:pt x="0" y="17280"/>
                  </a:lnTo>
                  <a:lnTo>
                    <a:pt x="2640" y="4985"/>
                  </a:lnTo>
                  <a:lnTo>
                    <a:pt x="8040" y="3489"/>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0" name="Freeform 44"/>
            <p:cNvSpPr/>
            <p:nvPr/>
          </p:nvSpPr>
          <p:spPr>
            <a:xfrm>
              <a:off x="381000" y="625474"/>
              <a:ext cx="141288" cy="114301"/>
            </a:xfrm>
            <a:custGeom>
              <a:avLst/>
              <a:gdLst/>
              <a:ahLst/>
              <a:cxnLst>
                <a:cxn ang="0">
                  <a:pos x="wd2" y="hd2"/>
                </a:cxn>
                <a:cxn ang="5400000">
                  <a:pos x="wd2" y="hd2"/>
                </a:cxn>
                <a:cxn ang="10800000">
                  <a:pos x="wd2" y="hd2"/>
                </a:cxn>
                <a:cxn ang="16200000">
                  <a:pos x="wd2" y="hd2"/>
                </a:cxn>
              </a:cxnLst>
              <a:rect l="0" t="0" r="r" b="b"/>
              <a:pathLst>
                <a:path w="21600" h="21600" extrusionOk="0">
                  <a:moveTo>
                    <a:pt x="0" y="6495"/>
                  </a:moveTo>
                  <a:lnTo>
                    <a:pt x="1831" y="7855"/>
                  </a:lnTo>
                  <a:lnTo>
                    <a:pt x="4759" y="5438"/>
                  </a:lnTo>
                  <a:lnTo>
                    <a:pt x="11593" y="18579"/>
                  </a:lnTo>
                  <a:lnTo>
                    <a:pt x="5980" y="21600"/>
                  </a:lnTo>
                  <a:lnTo>
                    <a:pt x="14278" y="20543"/>
                  </a:lnTo>
                  <a:lnTo>
                    <a:pt x="21600" y="12688"/>
                  </a:lnTo>
                  <a:lnTo>
                    <a:pt x="14034" y="4834"/>
                  </a:lnTo>
                  <a:lnTo>
                    <a:pt x="6102" y="0"/>
                  </a:lnTo>
                  <a:lnTo>
                    <a:pt x="2319" y="3021"/>
                  </a:lnTo>
                  <a:lnTo>
                    <a:pt x="366" y="4531"/>
                  </a:lnTo>
                  <a:lnTo>
                    <a:pt x="0" y="6495"/>
                  </a:lnTo>
                  <a:close/>
                </a:path>
              </a:pathLst>
            </a:custGeom>
            <a:solidFill>
              <a:srgbClr val="FFB3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1" name="Freeform 45"/>
            <p:cNvSpPr/>
            <p:nvPr/>
          </p:nvSpPr>
          <p:spPr>
            <a:xfrm>
              <a:off x="369887" y="620711"/>
              <a:ext cx="125414" cy="55564"/>
            </a:xfrm>
            <a:custGeom>
              <a:avLst/>
              <a:gdLst/>
              <a:ahLst/>
              <a:cxnLst>
                <a:cxn ang="0">
                  <a:pos x="wd2" y="hd2"/>
                </a:cxn>
                <a:cxn ang="5400000">
                  <a:pos x="wd2" y="hd2"/>
                </a:cxn>
                <a:cxn ang="10800000">
                  <a:pos x="wd2" y="hd2"/>
                </a:cxn>
                <a:cxn ang="16200000">
                  <a:pos x="wd2" y="hd2"/>
                </a:cxn>
              </a:cxnLst>
              <a:rect l="0" t="0" r="r" b="b"/>
              <a:pathLst>
                <a:path w="21600" h="21600" extrusionOk="0">
                  <a:moveTo>
                    <a:pt x="19261" y="7406"/>
                  </a:moveTo>
                  <a:lnTo>
                    <a:pt x="7292" y="0"/>
                  </a:lnTo>
                  <a:lnTo>
                    <a:pt x="0" y="12343"/>
                  </a:lnTo>
                  <a:lnTo>
                    <a:pt x="1789" y="15120"/>
                  </a:lnTo>
                  <a:lnTo>
                    <a:pt x="7842" y="4011"/>
                  </a:lnTo>
                  <a:lnTo>
                    <a:pt x="14721" y="18514"/>
                  </a:lnTo>
                  <a:lnTo>
                    <a:pt x="21600" y="21600"/>
                  </a:lnTo>
                  <a:lnTo>
                    <a:pt x="19261" y="7406"/>
                  </a:lnTo>
                  <a:close/>
                </a:path>
              </a:pathLst>
            </a:custGeom>
            <a:solidFill>
              <a:srgbClr val="FFCC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2" name="Freeform 46"/>
            <p:cNvSpPr/>
            <p:nvPr/>
          </p:nvSpPr>
          <p:spPr>
            <a:xfrm>
              <a:off x="552450" y="1201736"/>
              <a:ext cx="198438" cy="427039"/>
            </a:xfrm>
            <a:custGeom>
              <a:avLst/>
              <a:gdLst/>
              <a:ahLst/>
              <a:cxnLst>
                <a:cxn ang="0">
                  <a:pos x="wd2" y="hd2"/>
                </a:cxn>
                <a:cxn ang="5400000">
                  <a:pos x="wd2" y="hd2"/>
                </a:cxn>
                <a:cxn ang="10800000">
                  <a:pos x="wd2" y="hd2"/>
                </a:cxn>
                <a:cxn ang="16200000">
                  <a:pos x="wd2" y="hd2"/>
                </a:cxn>
              </a:cxnLst>
              <a:rect l="0" t="0" r="r" b="b"/>
              <a:pathLst>
                <a:path w="21600" h="21600" extrusionOk="0">
                  <a:moveTo>
                    <a:pt x="11531" y="0"/>
                  </a:moveTo>
                  <a:lnTo>
                    <a:pt x="11445" y="40"/>
                  </a:lnTo>
                  <a:lnTo>
                    <a:pt x="11359" y="201"/>
                  </a:lnTo>
                  <a:lnTo>
                    <a:pt x="11273" y="442"/>
                  </a:lnTo>
                  <a:lnTo>
                    <a:pt x="11101" y="804"/>
                  </a:lnTo>
                  <a:lnTo>
                    <a:pt x="10929" y="1247"/>
                  </a:lnTo>
                  <a:lnTo>
                    <a:pt x="10671" y="1730"/>
                  </a:lnTo>
                  <a:lnTo>
                    <a:pt x="10413" y="2293"/>
                  </a:lnTo>
                  <a:lnTo>
                    <a:pt x="10241" y="2936"/>
                  </a:lnTo>
                  <a:lnTo>
                    <a:pt x="9896" y="3580"/>
                  </a:lnTo>
                  <a:lnTo>
                    <a:pt x="9552" y="4304"/>
                  </a:lnTo>
                  <a:lnTo>
                    <a:pt x="9294" y="5068"/>
                  </a:lnTo>
                  <a:lnTo>
                    <a:pt x="8950" y="5913"/>
                  </a:lnTo>
                  <a:lnTo>
                    <a:pt x="8433" y="7602"/>
                  </a:lnTo>
                  <a:lnTo>
                    <a:pt x="8089" y="8447"/>
                  </a:lnTo>
                  <a:lnTo>
                    <a:pt x="7831" y="9292"/>
                  </a:lnTo>
                  <a:lnTo>
                    <a:pt x="7487" y="10136"/>
                  </a:lnTo>
                  <a:lnTo>
                    <a:pt x="7143" y="11061"/>
                  </a:lnTo>
                  <a:lnTo>
                    <a:pt x="6626" y="11946"/>
                  </a:lnTo>
                  <a:lnTo>
                    <a:pt x="6196" y="12872"/>
                  </a:lnTo>
                  <a:lnTo>
                    <a:pt x="5680" y="13756"/>
                  </a:lnTo>
                  <a:lnTo>
                    <a:pt x="5077" y="14641"/>
                  </a:lnTo>
                  <a:lnTo>
                    <a:pt x="4561" y="15446"/>
                  </a:lnTo>
                  <a:lnTo>
                    <a:pt x="4045" y="16291"/>
                  </a:lnTo>
                  <a:lnTo>
                    <a:pt x="3442" y="17015"/>
                  </a:lnTo>
                  <a:lnTo>
                    <a:pt x="2926" y="17698"/>
                  </a:lnTo>
                  <a:lnTo>
                    <a:pt x="2410" y="18302"/>
                  </a:lnTo>
                  <a:lnTo>
                    <a:pt x="2065" y="18825"/>
                  </a:lnTo>
                  <a:lnTo>
                    <a:pt x="1721" y="19227"/>
                  </a:lnTo>
                  <a:lnTo>
                    <a:pt x="1463" y="19549"/>
                  </a:lnTo>
                  <a:lnTo>
                    <a:pt x="1291" y="19750"/>
                  </a:lnTo>
                  <a:lnTo>
                    <a:pt x="1291" y="19830"/>
                  </a:lnTo>
                  <a:lnTo>
                    <a:pt x="0" y="21600"/>
                  </a:lnTo>
                  <a:lnTo>
                    <a:pt x="4303" y="20554"/>
                  </a:lnTo>
                  <a:lnTo>
                    <a:pt x="12306" y="10619"/>
                  </a:lnTo>
                  <a:lnTo>
                    <a:pt x="18416" y="7120"/>
                  </a:lnTo>
                  <a:lnTo>
                    <a:pt x="21600" y="603"/>
                  </a:lnTo>
                  <a:lnTo>
                    <a:pt x="11531" y="0"/>
                  </a:lnTo>
                  <a:close/>
                </a:path>
              </a:pathLst>
            </a:custGeom>
            <a:solidFill>
              <a:srgbClr val="FFF2C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3" name="Freeform 47"/>
            <p:cNvSpPr/>
            <p:nvPr/>
          </p:nvSpPr>
          <p:spPr>
            <a:xfrm>
              <a:off x="576262" y="1282699"/>
              <a:ext cx="177801" cy="320676"/>
            </a:xfrm>
            <a:custGeom>
              <a:avLst/>
              <a:gdLst/>
              <a:ahLst/>
              <a:cxnLst>
                <a:cxn ang="0">
                  <a:pos x="wd2" y="hd2"/>
                </a:cxn>
                <a:cxn ang="5400000">
                  <a:pos x="wd2" y="hd2"/>
                </a:cxn>
                <a:cxn ang="10800000">
                  <a:pos x="wd2" y="hd2"/>
                </a:cxn>
                <a:cxn ang="16200000">
                  <a:pos x="wd2" y="hd2"/>
                </a:cxn>
              </a:cxnLst>
              <a:rect l="0" t="0" r="r" b="b"/>
              <a:pathLst>
                <a:path w="21600" h="21600" extrusionOk="0">
                  <a:moveTo>
                    <a:pt x="17681" y="587"/>
                  </a:moveTo>
                  <a:lnTo>
                    <a:pt x="17586" y="640"/>
                  </a:lnTo>
                  <a:lnTo>
                    <a:pt x="17490" y="800"/>
                  </a:lnTo>
                  <a:lnTo>
                    <a:pt x="17299" y="1067"/>
                  </a:lnTo>
                  <a:lnTo>
                    <a:pt x="17108" y="1387"/>
                  </a:lnTo>
                  <a:lnTo>
                    <a:pt x="16821" y="1760"/>
                  </a:lnTo>
                  <a:lnTo>
                    <a:pt x="16439" y="2240"/>
                  </a:lnTo>
                  <a:lnTo>
                    <a:pt x="16057" y="2773"/>
                  </a:lnTo>
                  <a:lnTo>
                    <a:pt x="15674" y="3360"/>
                  </a:lnTo>
                  <a:lnTo>
                    <a:pt x="15101" y="3840"/>
                  </a:lnTo>
                  <a:lnTo>
                    <a:pt x="14527" y="4373"/>
                  </a:lnTo>
                  <a:lnTo>
                    <a:pt x="13858" y="4907"/>
                  </a:lnTo>
                  <a:lnTo>
                    <a:pt x="13285" y="5387"/>
                  </a:lnTo>
                  <a:lnTo>
                    <a:pt x="12616" y="5813"/>
                  </a:lnTo>
                  <a:lnTo>
                    <a:pt x="11851" y="6187"/>
                  </a:lnTo>
                  <a:lnTo>
                    <a:pt x="10991" y="6507"/>
                  </a:lnTo>
                  <a:lnTo>
                    <a:pt x="10227" y="6720"/>
                  </a:lnTo>
                  <a:lnTo>
                    <a:pt x="10131" y="6880"/>
                  </a:lnTo>
                  <a:lnTo>
                    <a:pt x="9844" y="7307"/>
                  </a:lnTo>
                  <a:lnTo>
                    <a:pt x="9462" y="7947"/>
                  </a:lnTo>
                  <a:lnTo>
                    <a:pt x="8984" y="8800"/>
                  </a:lnTo>
                  <a:lnTo>
                    <a:pt x="8315" y="9760"/>
                  </a:lnTo>
                  <a:lnTo>
                    <a:pt x="7742" y="10987"/>
                  </a:lnTo>
                  <a:lnTo>
                    <a:pt x="6977" y="12213"/>
                  </a:lnTo>
                  <a:lnTo>
                    <a:pt x="6212" y="13547"/>
                  </a:lnTo>
                  <a:lnTo>
                    <a:pt x="5352" y="14827"/>
                  </a:lnTo>
                  <a:lnTo>
                    <a:pt x="4492" y="16160"/>
                  </a:lnTo>
                  <a:lnTo>
                    <a:pt x="3632" y="17387"/>
                  </a:lnTo>
                  <a:lnTo>
                    <a:pt x="2772" y="18560"/>
                  </a:lnTo>
                  <a:lnTo>
                    <a:pt x="2007" y="19573"/>
                  </a:lnTo>
                  <a:lnTo>
                    <a:pt x="1242" y="20480"/>
                  </a:lnTo>
                  <a:lnTo>
                    <a:pt x="573" y="21120"/>
                  </a:lnTo>
                  <a:lnTo>
                    <a:pt x="0" y="21600"/>
                  </a:lnTo>
                  <a:lnTo>
                    <a:pt x="5065" y="20587"/>
                  </a:lnTo>
                  <a:lnTo>
                    <a:pt x="5639" y="18507"/>
                  </a:lnTo>
                  <a:lnTo>
                    <a:pt x="11947" y="9867"/>
                  </a:lnTo>
                  <a:lnTo>
                    <a:pt x="12042" y="9813"/>
                  </a:lnTo>
                  <a:lnTo>
                    <a:pt x="12329" y="9707"/>
                  </a:lnTo>
                  <a:lnTo>
                    <a:pt x="12712" y="9440"/>
                  </a:lnTo>
                  <a:lnTo>
                    <a:pt x="13285" y="9120"/>
                  </a:lnTo>
                  <a:lnTo>
                    <a:pt x="13858" y="8747"/>
                  </a:lnTo>
                  <a:lnTo>
                    <a:pt x="14527" y="8267"/>
                  </a:lnTo>
                  <a:lnTo>
                    <a:pt x="15388" y="7733"/>
                  </a:lnTo>
                  <a:lnTo>
                    <a:pt x="16152" y="7147"/>
                  </a:lnTo>
                  <a:lnTo>
                    <a:pt x="17108" y="6453"/>
                  </a:lnTo>
                  <a:lnTo>
                    <a:pt x="17873" y="5760"/>
                  </a:lnTo>
                  <a:lnTo>
                    <a:pt x="19402" y="4053"/>
                  </a:lnTo>
                  <a:lnTo>
                    <a:pt x="20071" y="3147"/>
                  </a:lnTo>
                  <a:lnTo>
                    <a:pt x="20740" y="2080"/>
                  </a:lnTo>
                  <a:lnTo>
                    <a:pt x="21218" y="1067"/>
                  </a:lnTo>
                  <a:lnTo>
                    <a:pt x="21600" y="0"/>
                  </a:lnTo>
                  <a:lnTo>
                    <a:pt x="17681" y="587"/>
                  </a:lnTo>
                  <a:close/>
                </a:path>
              </a:pathLst>
            </a:custGeom>
            <a:solidFill>
              <a:srgbClr val="FFCC8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4" name="Freeform 48"/>
            <p:cNvSpPr/>
            <p:nvPr/>
          </p:nvSpPr>
          <p:spPr>
            <a:xfrm>
              <a:off x="871537" y="1287461"/>
              <a:ext cx="115889" cy="319089"/>
            </a:xfrm>
            <a:custGeom>
              <a:avLst/>
              <a:gdLst/>
              <a:ahLst/>
              <a:cxnLst>
                <a:cxn ang="0">
                  <a:pos x="wd2" y="hd2"/>
                </a:cxn>
                <a:cxn ang="5400000">
                  <a:pos x="wd2" y="hd2"/>
                </a:cxn>
                <a:cxn ang="10800000">
                  <a:pos x="wd2" y="hd2"/>
                </a:cxn>
                <a:cxn ang="16200000">
                  <a:pos x="wd2" y="hd2"/>
                </a:cxn>
              </a:cxnLst>
              <a:rect l="0" t="0" r="r" b="b"/>
              <a:pathLst>
                <a:path w="21600" h="21600" extrusionOk="0">
                  <a:moveTo>
                    <a:pt x="19050" y="16187"/>
                  </a:moveTo>
                  <a:lnTo>
                    <a:pt x="18450" y="9487"/>
                  </a:lnTo>
                  <a:lnTo>
                    <a:pt x="18450" y="8683"/>
                  </a:lnTo>
                  <a:lnTo>
                    <a:pt x="18600" y="8200"/>
                  </a:lnTo>
                  <a:lnTo>
                    <a:pt x="18600" y="7557"/>
                  </a:lnTo>
                  <a:lnTo>
                    <a:pt x="18750" y="6914"/>
                  </a:lnTo>
                  <a:lnTo>
                    <a:pt x="18750" y="5413"/>
                  </a:lnTo>
                  <a:lnTo>
                    <a:pt x="18450" y="4609"/>
                  </a:lnTo>
                  <a:lnTo>
                    <a:pt x="18300" y="3805"/>
                  </a:lnTo>
                  <a:lnTo>
                    <a:pt x="18000" y="2948"/>
                  </a:lnTo>
                  <a:lnTo>
                    <a:pt x="17550" y="2198"/>
                  </a:lnTo>
                  <a:lnTo>
                    <a:pt x="16800" y="1501"/>
                  </a:lnTo>
                  <a:lnTo>
                    <a:pt x="16200" y="911"/>
                  </a:lnTo>
                  <a:lnTo>
                    <a:pt x="15150" y="429"/>
                  </a:lnTo>
                  <a:lnTo>
                    <a:pt x="14100" y="107"/>
                  </a:lnTo>
                  <a:lnTo>
                    <a:pt x="13200" y="0"/>
                  </a:lnTo>
                  <a:lnTo>
                    <a:pt x="9150" y="0"/>
                  </a:lnTo>
                  <a:lnTo>
                    <a:pt x="7950" y="54"/>
                  </a:lnTo>
                  <a:lnTo>
                    <a:pt x="5400" y="54"/>
                  </a:lnTo>
                  <a:lnTo>
                    <a:pt x="3000" y="161"/>
                  </a:lnTo>
                  <a:lnTo>
                    <a:pt x="1950" y="161"/>
                  </a:lnTo>
                  <a:lnTo>
                    <a:pt x="1050" y="214"/>
                  </a:lnTo>
                  <a:lnTo>
                    <a:pt x="0" y="214"/>
                  </a:lnTo>
                  <a:lnTo>
                    <a:pt x="0" y="268"/>
                  </a:lnTo>
                  <a:lnTo>
                    <a:pt x="14250" y="16883"/>
                  </a:lnTo>
                  <a:lnTo>
                    <a:pt x="18450" y="21600"/>
                  </a:lnTo>
                  <a:lnTo>
                    <a:pt x="21600" y="19295"/>
                  </a:lnTo>
                  <a:lnTo>
                    <a:pt x="19050" y="16187"/>
                  </a:lnTo>
                  <a:close/>
                </a:path>
              </a:pathLst>
            </a:custGeom>
            <a:solidFill>
              <a:srgbClr val="FFCC8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5" name="Freeform 49"/>
            <p:cNvSpPr/>
            <p:nvPr/>
          </p:nvSpPr>
          <p:spPr>
            <a:xfrm>
              <a:off x="860425" y="1287461"/>
              <a:ext cx="109538" cy="307976"/>
            </a:xfrm>
            <a:custGeom>
              <a:avLst/>
              <a:gdLst/>
              <a:ahLst/>
              <a:cxnLst>
                <a:cxn ang="0">
                  <a:pos x="wd2" y="hd2"/>
                </a:cxn>
                <a:cxn ang="5400000">
                  <a:pos x="wd2" y="hd2"/>
                </a:cxn>
                <a:cxn ang="10800000">
                  <a:pos x="wd2" y="hd2"/>
                </a:cxn>
                <a:cxn ang="16200000">
                  <a:pos x="wd2" y="hd2"/>
                </a:cxn>
              </a:cxnLst>
              <a:rect l="0" t="0" r="r" b="b"/>
              <a:pathLst>
                <a:path w="21600" h="21600" extrusionOk="0">
                  <a:moveTo>
                    <a:pt x="15293" y="17647"/>
                  </a:moveTo>
                  <a:lnTo>
                    <a:pt x="14978" y="17425"/>
                  </a:lnTo>
                  <a:lnTo>
                    <a:pt x="14505" y="16979"/>
                  </a:lnTo>
                  <a:lnTo>
                    <a:pt x="13717" y="16311"/>
                  </a:lnTo>
                  <a:lnTo>
                    <a:pt x="12771" y="15421"/>
                  </a:lnTo>
                  <a:lnTo>
                    <a:pt x="11509" y="14252"/>
                  </a:lnTo>
                  <a:lnTo>
                    <a:pt x="10248" y="13027"/>
                  </a:lnTo>
                  <a:lnTo>
                    <a:pt x="8829" y="11635"/>
                  </a:lnTo>
                  <a:lnTo>
                    <a:pt x="7568" y="10188"/>
                  </a:lnTo>
                  <a:lnTo>
                    <a:pt x="5991" y="8740"/>
                  </a:lnTo>
                  <a:lnTo>
                    <a:pt x="4730" y="7237"/>
                  </a:lnTo>
                  <a:lnTo>
                    <a:pt x="3311" y="5734"/>
                  </a:lnTo>
                  <a:lnTo>
                    <a:pt x="2207" y="4398"/>
                  </a:lnTo>
                  <a:lnTo>
                    <a:pt x="1261" y="3062"/>
                  </a:lnTo>
                  <a:lnTo>
                    <a:pt x="631" y="1837"/>
                  </a:lnTo>
                  <a:lnTo>
                    <a:pt x="0" y="835"/>
                  </a:lnTo>
                  <a:lnTo>
                    <a:pt x="0" y="0"/>
                  </a:lnTo>
                  <a:lnTo>
                    <a:pt x="10091" y="0"/>
                  </a:lnTo>
                  <a:lnTo>
                    <a:pt x="10091" y="167"/>
                  </a:lnTo>
                  <a:lnTo>
                    <a:pt x="10406" y="612"/>
                  </a:lnTo>
                  <a:lnTo>
                    <a:pt x="10879" y="1336"/>
                  </a:lnTo>
                  <a:lnTo>
                    <a:pt x="11509" y="2282"/>
                  </a:lnTo>
                  <a:lnTo>
                    <a:pt x="12140" y="3452"/>
                  </a:lnTo>
                  <a:lnTo>
                    <a:pt x="13086" y="4788"/>
                  </a:lnTo>
                  <a:lnTo>
                    <a:pt x="13874" y="6291"/>
                  </a:lnTo>
                  <a:lnTo>
                    <a:pt x="15766" y="9520"/>
                  </a:lnTo>
                  <a:lnTo>
                    <a:pt x="16712" y="11301"/>
                  </a:lnTo>
                  <a:lnTo>
                    <a:pt x="17816" y="13138"/>
                  </a:lnTo>
                  <a:lnTo>
                    <a:pt x="18762" y="14975"/>
                  </a:lnTo>
                  <a:lnTo>
                    <a:pt x="19393" y="16701"/>
                  </a:lnTo>
                  <a:lnTo>
                    <a:pt x="20339" y="18427"/>
                  </a:lnTo>
                  <a:lnTo>
                    <a:pt x="20969" y="20041"/>
                  </a:lnTo>
                  <a:lnTo>
                    <a:pt x="21600" y="21600"/>
                  </a:lnTo>
                  <a:lnTo>
                    <a:pt x="17185" y="20598"/>
                  </a:lnTo>
                  <a:lnTo>
                    <a:pt x="15293" y="17647"/>
                  </a:lnTo>
                  <a:close/>
                </a:path>
              </a:pathLst>
            </a:custGeom>
            <a:solidFill>
              <a:srgbClr val="FFF2C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6" name="Freeform 50"/>
            <p:cNvSpPr/>
            <p:nvPr/>
          </p:nvSpPr>
          <p:spPr>
            <a:xfrm>
              <a:off x="601662" y="788986"/>
              <a:ext cx="269876" cy="434976"/>
            </a:xfrm>
            <a:custGeom>
              <a:avLst/>
              <a:gdLst/>
              <a:ahLst/>
              <a:cxnLst>
                <a:cxn ang="0">
                  <a:pos x="wd2" y="hd2"/>
                </a:cxn>
                <a:cxn ang="5400000">
                  <a:pos x="wd2" y="hd2"/>
                </a:cxn>
                <a:cxn ang="10800000">
                  <a:pos x="wd2" y="hd2"/>
                </a:cxn>
                <a:cxn ang="16200000">
                  <a:pos x="wd2" y="hd2"/>
                </a:cxn>
              </a:cxnLst>
              <a:rect l="0" t="0" r="r" b="b"/>
              <a:pathLst>
                <a:path w="21600" h="21600" extrusionOk="0">
                  <a:moveTo>
                    <a:pt x="10515" y="985"/>
                  </a:moveTo>
                  <a:lnTo>
                    <a:pt x="0" y="20654"/>
                  </a:lnTo>
                  <a:lnTo>
                    <a:pt x="7348" y="21600"/>
                  </a:lnTo>
                  <a:lnTo>
                    <a:pt x="20460" y="15491"/>
                  </a:lnTo>
                  <a:lnTo>
                    <a:pt x="21600" y="1419"/>
                  </a:lnTo>
                  <a:lnTo>
                    <a:pt x="13935" y="0"/>
                  </a:lnTo>
                  <a:lnTo>
                    <a:pt x="10515" y="985"/>
                  </a:lnTo>
                  <a:close/>
                </a:path>
              </a:pathLst>
            </a:custGeom>
            <a:solidFill>
              <a:srgbClr val="B0C77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7" name="Freeform 51"/>
            <p:cNvSpPr/>
            <p:nvPr/>
          </p:nvSpPr>
          <p:spPr>
            <a:xfrm>
              <a:off x="749300" y="839786"/>
              <a:ext cx="277813" cy="396876"/>
            </a:xfrm>
            <a:custGeom>
              <a:avLst/>
              <a:gdLst/>
              <a:ahLst/>
              <a:cxnLst>
                <a:cxn ang="0">
                  <a:pos x="wd2" y="hd2"/>
                </a:cxn>
                <a:cxn ang="5400000">
                  <a:pos x="wd2" y="hd2"/>
                </a:cxn>
                <a:cxn ang="10800000">
                  <a:pos x="wd2" y="hd2"/>
                </a:cxn>
                <a:cxn ang="16200000">
                  <a:pos x="wd2" y="hd2"/>
                </a:cxn>
              </a:cxnLst>
              <a:rect l="0" t="0" r="r" b="b"/>
              <a:pathLst>
                <a:path w="21600" h="21600" extrusionOk="0">
                  <a:moveTo>
                    <a:pt x="17403" y="1119"/>
                  </a:moveTo>
                  <a:lnTo>
                    <a:pt x="21600" y="21600"/>
                  </a:lnTo>
                  <a:lnTo>
                    <a:pt x="19070" y="21600"/>
                  </a:lnTo>
                  <a:lnTo>
                    <a:pt x="0" y="19363"/>
                  </a:lnTo>
                  <a:lnTo>
                    <a:pt x="4875" y="5895"/>
                  </a:lnTo>
                  <a:lnTo>
                    <a:pt x="15182" y="0"/>
                  </a:lnTo>
                  <a:lnTo>
                    <a:pt x="17403" y="1119"/>
                  </a:lnTo>
                  <a:close/>
                </a:path>
              </a:pathLst>
            </a:custGeom>
            <a:solidFill>
              <a:srgbClr val="9CB367"/>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8" name="Freeform 52"/>
            <p:cNvSpPr/>
            <p:nvPr/>
          </p:nvSpPr>
          <p:spPr>
            <a:xfrm>
              <a:off x="800100" y="855661"/>
              <a:ext cx="207962" cy="381001"/>
            </a:xfrm>
            <a:custGeom>
              <a:avLst/>
              <a:gdLst/>
              <a:ahLst/>
              <a:cxnLst>
                <a:cxn ang="0">
                  <a:pos x="wd2" y="hd2"/>
                </a:cxn>
                <a:cxn ang="5400000">
                  <a:pos x="wd2" y="hd2"/>
                </a:cxn>
                <a:cxn ang="10800000">
                  <a:pos x="wd2" y="hd2"/>
                </a:cxn>
                <a:cxn ang="16200000">
                  <a:pos x="wd2" y="hd2"/>
                </a:cxn>
              </a:cxnLst>
              <a:rect l="0" t="0" r="r" b="b"/>
              <a:pathLst>
                <a:path w="21600" h="21600" extrusionOk="0">
                  <a:moveTo>
                    <a:pt x="18068" y="225"/>
                  </a:moveTo>
                  <a:lnTo>
                    <a:pt x="13633" y="6601"/>
                  </a:lnTo>
                  <a:lnTo>
                    <a:pt x="18808" y="7904"/>
                  </a:lnTo>
                  <a:lnTo>
                    <a:pt x="17822" y="11272"/>
                  </a:lnTo>
                  <a:lnTo>
                    <a:pt x="20943" y="12170"/>
                  </a:lnTo>
                  <a:lnTo>
                    <a:pt x="21600" y="14101"/>
                  </a:lnTo>
                  <a:lnTo>
                    <a:pt x="20286" y="21600"/>
                  </a:lnTo>
                  <a:lnTo>
                    <a:pt x="0" y="20118"/>
                  </a:lnTo>
                  <a:lnTo>
                    <a:pt x="1971" y="10284"/>
                  </a:lnTo>
                  <a:lnTo>
                    <a:pt x="13305" y="0"/>
                  </a:lnTo>
                  <a:lnTo>
                    <a:pt x="18068" y="225"/>
                  </a:lnTo>
                  <a:close/>
                </a:path>
              </a:pathLst>
            </a:custGeom>
            <a:solidFill>
              <a:srgbClr val="89964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59" name="Freeform 53"/>
            <p:cNvSpPr/>
            <p:nvPr/>
          </p:nvSpPr>
          <p:spPr>
            <a:xfrm>
              <a:off x="661987" y="966786"/>
              <a:ext cx="330201" cy="333376"/>
            </a:xfrm>
            <a:custGeom>
              <a:avLst/>
              <a:gdLst/>
              <a:ahLst/>
              <a:cxnLst>
                <a:cxn ang="0">
                  <a:pos x="wd2" y="hd2"/>
                </a:cxn>
                <a:cxn ang="5400000">
                  <a:pos x="wd2" y="hd2"/>
                </a:cxn>
                <a:cxn ang="10800000">
                  <a:pos x="wd2" y="hd2"/>
                </a:cxn>
                <a:cxn ang="16200000">
                  <a:pos x="wd2" y="hd2"/>
                </a:cxn>
              </a:cxnLst>
              <a:rect l="0" t="0" r="r" b="b"/>
              <a:pathLst>
                <a:path w="21600" h="21600" extrusionOk="0">
                  <a:moveTo>
                    <a:pt x="7700" y="670"/>
                  </a:moveTo>
                  <a:lnTo>
                    <a:pt x="5219" y="876"/>
                  </a:lnTo>
                  <a:lnTo>
                    <a:pt x="4909" y="5722"/>
                  </a:lnTo>
                  <a:lnTo>
                    <a:pt x="1189" y="5928"/>
                  </a:lnTo>
                  <a:lnTo>
                    <a:pt x="0" y="21394"/>
                  </a:lnTo>
                  <a:lnTo>
                    <a:pt x="20773" y="21600"/>
                  </a:lnTo>
                  <a:lnTo>
                    <a:pt x="21600" y="6805"/>
                  </a:lnTo>
                  <a:lnTo>
                    <a:pt x="19430" y="6753"/>
                  </a:lnTo>
                  <a:lnTo>
                    <a:pt x="19481" y="2062"/>
                  </a:lnTo>
                  <a:lnTo>
                    <a:pt x="15502" y="1289"/>
                  </a:lnTo>
                  <a:lnTo>
                    <a:pt x="14727" y="3609"/>
                  </a:lnTo>
                  <a:lnTo>
                    <a:pt x="17156" y="3763"/>
                  </a:lnTo>
                  <a:lnTo>
                    <a:pt x="17053" y="6805"/>
                  </a:lnTo>
                  <a:lnTo>
                    <a:pt x="7131" y="6341"/>
                  </a:lnTo>
                  <a:lnTo>
                    <a:pt x="7338" y="3402"/>
                  </a:lnTo>
                  <a:lnTo>
                    <a:pt x="10852" y="4124"/>
                  </a:lnTo>
                  <a:lnTo>
                    <a:pt x="10955" y="0"/>
                  </a:lnTo>
                  <a:lnTo>
                    <a:pt x="7700" y="67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0" name="Freeform 54"/>
            <p:cNvSpPr/>
            <p:nvPr/>
          </p:nvSpPr>
          <p:spPr>
            <a:xfrm>
              <a:off x="819150" y="923925"/>
              <a:ext cx="95251" cy="128588"/>
            </a:xfrm>
            <a:custGeom>
              <a:avLst/>
              <a:gdLst/>
              <a:ahLst/>
              <a:cxnLst>
                <a:cxn ang="0">
                  <a:pos x="wd2" y="hd2"/>
                </a:cxn>
                <a:cxn ang="5400000">
                  <a:pos x="wd2" y="hd2"/>
                </a:cxn>
                <a:cxn ang="10800000">
                  <a:pos x="wd2" y="hd2"/>
                </a:cxn>
                <a:cxn ang="16200000">
                  <a:pos x="wd2" y="hd2"/>
                </a:cxn>
              </a:cxnLst>
              <a:rect l="0" t="0" r="r" b="b"/>
              <a:pathLst>
                <a:path w="21600" h="21600" extrusionOk="0">
                  <a:moveTo>
                    <a:pt x="1239" y="21600"/>
                  </a:moveTo>
                  <a:lnTo>
                    <a:pt x="17351" y="19867"/>
                  </a:lnTo>
                  <a:lnTo>
                    <a:pt x="21600" y="9067"/>
                  </a:lnTo>
                  <a:lnTo>
                    <a:pt x="18767" y="0"/>
                  </a:lnTo>
                  <a:lnTo>
                    <a:pt x="3541" y="1067"/>
                  </a:lnTo>
                  <a:lnTo>
                    <a:pt x="0" y="15733"/>
                  </a:lnTo>
                  <a:lnTo>
                    <a:pt x="1239" y="21600"/>
                  </a:lnTo>
                  <a:close/>
                </a:path>
              </a:pathLst>
            </a:custGeom>
            <a:solidFill>
              <a:srgbClr val="FFCC8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1" name="Freeform 55"/>
            <p:cNvSpPr/>
            <p:nvPr/>
          </p:nvSpPr>
          <p:spPr>
            <a:xfrm>
              <a:off x="779462" y="903286"/>
              <a:ext cx="90489" cy="149226"/>
            </a:xfrm>
            <a:custGeom>
              <a:avLst/>
              <a:gdLst/>
              <a:ahLst/>
              <a:cxnLst>
                <a:cxn ang="0">
                  <a:pos x="wd2" y="hd2"/>
                </a:cxn>
                <a:cxn ang="5400000">
                  <a:pos x="wd2" y="hd2"/>
                </a:cxn>
                <a:cxn ang="10800000">
                  <a:pos x="wd2" y="hd2"/>
                </a:cxn>
                <a:cxn ang="16200000">
                  <a:pos x="wd2" y="hd2"/>
                </a:cxn>
              </a:cxnLst>
              <a:rect l="0" t="0" r="r" b="b"/>
              <a:pathLst>
                <a:path w="21600" h="21600" extrusionOk="0">
                  <a:moveTo>
                    <a:pt x="10421" y="2541"/>
                  </a:moveTo>
                  <a:lnTo>
                    <a:pt x="1137" y="5429"/>
                  </a:lnTo>
                  <a:lnTo>
                    <a:pt x="0" y="10627"/>
                  </a:lnTo>
                  <a:lnTo>
                    <a:pt x="8905" y="11320"/>
                  </a:lnTo>
                  <a:lnTo>
                    <a:pt x="6253" y="18481"/>
                  </a:lnTo>
                  <a:lnTo>
                    <a:pt x="10611" y="21600"/>
                  </a:lnTo>
                  <a:lnTo>
                    <a:pt x="14211" y="9934"/>
                  </a:lnTo>
                  <a:lnTo>
                    <a:pt x="21600" y="0"/>
                  </a:lnTo>
                  <a:lnTo>
                    <a:pt x="10421" y="2541"/>
                  </a:lnTo>
                  <a:close/>
                </a:path>
              </a:pathLst>
            </a:custGeom>
            <a:solidFill>
              <a:srgbClr val="FFF2C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2" name="Freeform 56"/>
            <p:cNvSpPr/>
            <p:nvPr/>
          </p:nvSpPr>
          <p:spPr>
            <a:xfrm>
              <a:off x="725487" y="279400"/>
              <a:ext cx="146051" cy="50006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1600" y="1440"/>
                  </a:lnTo>
                  <a:lnTo>
                    <a:pt x="8570" y="21600"/>
                  </a:lnTo>
                  <a:lnTo>
                    <a:pt x="0" y="21600"/>
                  </a:lnTo>
                  <a:lnTo>
                    <a:pt x="3874" y="2297"/>
                  </a:lnTo>
                  <a:lnTo>
                    <a:pt x="7630" y="686"/>
                  </a:lnTo>
                  <a:lnTo>
                    <a:pt x="18900" y="0"/>
                  </a:lnTo>
                  <a:close/>
                </a:path>
              </a:pathLst>
            </a:custGeom>
            <a:solidFill>
              <a:srgbClr val="FFFF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3" name="Freeform 57"/>
            <p:cNvSpPr/>
            <p:nvPr/>
          </p:nvSpPr>
          <p:spPr>
            <a:xfrm>
              <a:off x="725487" y="350837"/>
              <a:ext cx="85726" cy="425450"/>
            </a:xfrm>
            <a:custGeom>
              <a:avLst/>
              <a:gdLst/>
              <a:ahLst/>
              <a:cxnLst>
                <a:cxn ang="0">
                  <a:pos x="wd2" y="hd2"/>
                </a:cxn>
                <a:cxn ang="5400000">
                  <a:pos x="wd2" y="hd2"/>
                </a:cxn>
                <a:cxn ang="10800000">
                  <a:pos x="wd2" y="hd2"/>
                </a:cxn>
                <a:cxn ang="16200000">
                  <a:pos x="wd2" y="hd2"/>
                </a:cxn>
              </a:cxnLst>
              <a:rect l="0" t="0" r="r" b="b"/>
              <a:pathLst>
                <a:path w="21600" h="21600" extrusionOk="0">
                  <a:moveTo>
                    <a:pt x="21600" y="1693"/>
                  </a:moveTo>
                  <a:lnTo>
                    <a:pt x="16913" y="0"/>
                  </a:lnTo>
                  <a:lnTo>
                    <a:pt x="7336" y="1330"/>
                  </a:lnTo>
                  <a:lnTo>
                    <a:pt x="0" y="9228"/>
                  </a:lnTo>
                  <a:lnTo>
                    <a:pt x="1834" y="21600"/>
                  </a:lnTo>
                  <a:lnTo>
                    <a:pt x="7336" y="21519"/>
                  </a:lnTo>
                  <a:lnTo>
                    <a:pt x="7132" y="21318"/>
                  </a:lnTo>
                  <a:lnTo>
                    <a:pt x="7132" y="15918"/>
                  </a:lnTo>
                  <a:lnTo>
                    <a:pt x="7336" y="14306"/>
                  </a:lnTo>
                  <a:lnTo>
                    <a:pt x="7743" y="12573"/>
                  </a:lnTo>
                  <a:lnTo>
                    <a:pt x="7743" y="10840"/>
                  </a:lnTo>
                  <a:lnTo>
                    <a:pt x="8151" y="9107"/>
                  </a:lnTo>
                  <a:lnTo>
                    <a:pt x="8355" y="7455"/>
                  </a:lnTo>
                  <a:lnTo>
                    <a:pt x="8966" y="5924"/>
                  </a:lnTo>
                  <a:lnTo>
                    <a:pt x="9374" y="4513"/>
                  </a:lnTo>
                  <a:lnTo>
                    <a:pt x="10189" y="3345"/>
                  </a:lnTo>
                  <a:lnTo>
                    <a:pt x="11004" y="2418"/>
                  </a:lnTo>
                  <a:lnTo>
                    <a:pt x="12023" y="1813"/>
                  </a:lnTo>
                  <a:lnTo>
                    <a:pt x="15691" y="1007"/>
                  </a:lnTo>
                  <a:lnTo>
                    <a:pt x="21600" y="1693"/>
                  </a:lnTo>
                  <a:close/>
                </a:path>
              </a:pathLst>
            </a:custGeom>
            <a:solidFill>
              <a:srgbClr val="CCA6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4" name="Freeform 58"/>
            <p:cNvSpPr/>
            <p:nvPr/>
          </p:nvSpPr>
          <p:spPr>
            <a:xfrm>
              <a:off x="785812" y="379411"/>
              <a:ext cx="254001" cy="571501"/>
            </a:xfrm>
            <a:custGeom>
              <a:avLst/>
              <a:gdLst/>
              <a:ahLst/>
              <a:cxnLst>
                <a:cxn ang="0">
                  <a:pos x="wd2" y="hd2"/>
                </a:cxn>
                <a:cxn ang="5400000">
                  <a:pos x="wd2" y="hd2"/>
                </a:cxn>
                <a:cxn ang="10800000">
                  <a:pos x="wd2" y="hd2"/>
                </a:cxn>
                <a:cxn ang="16200000">
                  <a:pos x="wd2" y="hd2"/>
                </a:cxn>
              </a:cxnLst>
              <a:rect l="0" t="0" r="r" b="b"/>
              <a:pathLst>
                <a:path w="21600" h="21600" extrusionOk="0">
                  <a:moveTo>
                    <a:pt x="21600" y="270"/>
                  </a:moveTo>
                  <a:lnTo>
                    <a:pt x="20588" y="11025"/>
                  </a:lnTo>
                  <a:lnTo>
                    <a:pt x="16605" y="15622"/>
                  </a:lnTo>
                  <a:lnTo>
                    <a:pt x="17752" y="18085"/>
                  </a:lnTo>
                  <a:lnTo>
                    <a:pt x="13568" y="18866"/>
                  </a:lnTo>
                  <a:lnTo>
                    <a:pt x="11475" y="21480"/>
                  </a:lnTo>
                  <a:lnTo>
                    <a:pt x="7560" y="21600"/>
                  </a:lnTo>
                  <a:lnTo>
                    <a:pt x="5130" y="21209"/>
                  </a:lnTo>
                  <a:lnTo>
                    <a:pt x="3578" y="18986"/>
                  </a:lnTo>
                  <a:lnTo>
                    <a:pt x="1890" y="18836"/>
                  </a:lnTo>
                  <a:lnTo>
                    <a:pt x="0" y="16643"/>
                  </a:lnTo>
                  <a:lnTo>
                    <a:pt x="8505" y="0"/>
                  </a:lnTo>
                  <a:lnTo>
                    <a:pt x="21600" y="270"/>
                  </a:lnTo>
                  <a:close/>
                </a:path>
              </a:pathLst>
            </a:custGeom>
            <a:solidFill>
              <a:srgbClr val="9CB367"/>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5" name="Freeform 59"/>
            <p:cNvSpPr/>
            <p:nvPr/>
          </p:nvSpPr>
          <p:spPr>
            <a:xfrm>
              <a:off x="481012" y="376237"/>
              <a:ext cx="260351" cy="419100"/>
            </a:xfrm>
            <a:custGeom>
              <a:avLst/>
              <a:gdLst/>
              <a:ahLst/>
              <a:cxnLst>
                <a:cxn ang="0">
                  <a:pos x="wd2" y="hd2"/>
                </a:cxn>
                <a:cxn ang="5400000">
                  <a:pos x="wd2" y="hd2"/>
                </a:cxn>
                <a:cxn ang="10800000">
                  <a:pos x="wd2" y="hd2"/>
                </a:cxn>
                <a:cxn ang="16200000">
                  <a:pos x="wd2" y="hd2"/>
                </a:cxn>
              </a:cxnLst>
              <a:rect l="0" t="0" r="r" b="b"/>
              <a:pathLst>
                <a:path w="21600" h="21600" extrusionOk="0">
                  <a:moveTo>
                    <a:pt x="0" y="16169"/>
                  </a:moveTo>
                  <a:lnTo>
                    <a:pt x="1783" y="18088"/>
                  </a:lnTo>
                  <a:lnTo>
                    <a:pt x="16910" y="14087"/>
                  </a:lnTo>
                  <a:lnTo>
                    <a:pt x="18892" y="12740"/>
                  </a:lnTo>
                  <a:lnTo>
                    <a:pt x="20015" y="21600"/>
                  </a:lnTo>
                  <a:lnTo>
                    <a:pt x="21006" y="21600"/>
                  </a:lnTo>
                  <a:lnTo>
                    <a:pt x="21600" y="19763"/>
                  </a:lnTo>
                  <a:lnTo>
                    <a:pt x="20279" y="0"/>
                  </a:lnTo>
                  <a:lnTo>
                    <a:pt x="18694" y="204"/>
                  </a:lnTo>
                  <a:lnTo>
                    <a:pt x="12220" y="11351"/>
                  </a:lnTo>
                  <a:lnTo>
                    <a:pt x="1850" y="13924"/>
                  </a:lnTo>
                  <a:lnTo>
                    <a:pt x="0" y="16169"/>
                  </a:lnTo>
                  <a:close/>
                </a:path>
              </a:pathLst>
            </a:custGeom>
            <a:solidFill>
              <a:srgbClr val="9CB367"/>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6" name="Freeform 60"/>
            <p:cNvSpPr/>
            <p:nvPr/>
          </p:nvSpPr>
          <p:spPr>
            <a:xfrm>
              <a:off x="476250" y="306386"/>
              <a:ext cx="293688" cy="4619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5836" y="2260"/>
                  </a:lnTo>
                  <a:lnTo>
                    <a:pt x="9199" y="12412"/>
                  </a:lnTo>
                  <a:lnTo>
                    <a:pt x="0" y="15190"/>
                  </a:lnTo>
                  <a:lnTo>
                    <a:pt x="0" y="16932"/>
                  </a:lnTo>
                  <a:lnTo>
                    <a:pt x="408" y="17932"/>
                  </a:lnTo>
                  <a:lnTo>
                    <a:pt x="13158" y="13931"/>
                  </a:lnTo>
                  <a:lnTo>
                    <a:pt x="17816" y="3779"/>
                  </a:lnTo>
                  <a:lnTo>
                    <a:pt x="17816" y="5335"/>
                  </a:lnTo>
                  <a:lnTo>
                    <a:pt x="17874" y="6484"/>
                  </a:lnTo>
                  <a:lnTo>
                    <a:pt x="17874" y="7743"/>
                  </a:lnTo>
                  <a:lnTo>
                    <a:pt x="17932" y="9262"/>
                  </a:lnTo>
                  <a:lnTo>
                    <a:pt x="17990" y="10819"/>
                  </a:lnTo>
                  <a:lnTo>
                    <a:pt x="18107" y="12449"/>
                  </a:lnTo>
                  <a:lnTo>
                    <a:pt x="18165" y="14042"/>
                  </a:lnTo>
                  <a:lnTo>
                    <a:pt x="18223" y="15709"/>
                  </a:lnTo>
                  <a:lnTo>
                    <a:pt x="18340" y="17191"/>
                  </a:lnTo>
                  <a:lnTo>
                    <a:pt x="18456" y="18562"/>
                  </a:lnTo>
                  <a:lnTo>
                    <a:pt x="18631" y="19673"/>
                  </a:lnTo>
                  <a:lnTo>
                    <a:pt x="18805" y="20600"/>
                  </a:lnTo>
                  <a:lnTo>
                    <a:pt x="18922" y="21267"/>
                  </a:lnTo>
                  <a:lnTo>
                    <a:pt x="19096" y="21600"/>
                  </a:lnTo>
                  <a:lnTo>
                    <a:pt x="19795" y="21526"/>
                  </a:lnTo>
                  <a:lnTo>
                    <a:pt x="19737" y="21341"/>
                  </a:lnTo>
                  <a:lnTo>
                    <a:pt x="19737" y="20822"/>
                  </a:lnTo>
                  <a:lnTo>
                    <a:pt x="19679" y="20081"/>
                  </a:lnTo>
                  <a:lnTo>
                    <a:pt x="19679" y="15042"/>
                  </a:lnTo>
                  <a:lnTo>
                    <a:pt x="19795" y="13375"/>
                  </a:lnTo>
                  <a:lnTo>
                    <a:pt x="19795" y="11634"/>
                  </a:lnTo>
                  <a:lnTo>
                    <a:pt x="19912" y="9892"/>
                  </a:lnTo>
                  <a:lnTo>
                    <a:pt x="20086" y="8077"/>
                  </a:lnTo>
                  <a:lnTo>
                    <a:pt x="20261" y="6298"/>
                  </a:lnTo>
                  <a:lnTo>
                    <a:pt x="20494" y="4557"/>
                  </a:lnTo>
                  <a:lnTo>
                    <a:pt x="20785" y="2927"/>
                  </a:lnTo>
                  <a:lnTo>
                    <a:pt x="21192" y="1408"/>
                  </a:lnTo>
                  <a:lnTo>
                    <a:pt x="21600" y="0"/>
                  </a:lnTo>
                  <a:close/>
                </a:path>
              </a:pathLst>
            </a:custGeom>
            <a:solidFill>
              <a:srgbClr val="B0C77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7" name="Freeform 61"/>
            <p:cNvSpPr/>
            <p:nvPr/>
          </p:nvSpPr>
          <p:spPr>
            <a:xfrm>
              <a:off x="671512" y="58737"/>
              <a:ext cx="160339" cy="254001"/>
            </a:xfrm>
            <a:custGeom>
              <a:avLst/>
              <a:gdLst/>
              <a:ahLst/>
              <a:cxnLst>
                <a:cxn ang="0">
                  <a:pos x="wd2" y="hd2"/>
                </a:cxn>
                <a:cxn ang="5400000">
                  <a:pos x="wd2" y="hd2"/>
                </a:cxn>
                <a:cxn ang="10800000">
                  <a:pos x="wd2" y="hd2"/>
                </a:cxn>
                <a:cxn ang="16200000">
                  <a:pos x="wd2" y="hd2"/>
                </a:cxn>
              </a:cxnLst>
              <a:rect l="0" t="0" r="r" b="b"/>
              <a:pathLst>
                <a:path w="21600" h="21600" extrusionOk="0">
                  <a:moveTo>
                    <a:pt x="4384" y="17457"/>
                  </a:moveTo>
                  <a:lnTo>
                    <a:pt x="0" y="883"/>
                  </a:lnTo>
                  <a:lnTo>
                    <a:pt x="3101" y="0"/>
                  </a:lnTo>
                  <a:lnTo>
                    <a:pt x="17644" y="2309"/>
                  </a:lnTo>
                  <a:lnTo>
                    <a:pt x="21600" y="16302"/>
                  </a:lnTo>
                  <a:lnTo>
                    <a:pt x="20638" y="20513"/>
                  </a:lnTo>
                  <a:lnTo>
                    <a:pt x="15291" y="21600"/>
                  </a:lnTo>
                  <a:lnTo>
                    <a:pt x="13473" y="21125"/>
                  </a:lnTo>
                  <a:lnTo>
                    <a:pt x="13366" y="18204"/>
                  </a:lnTo>
                  <a:lnTo>
                    <a:pt x="5988" y="18408"/>
                  </a:lnTo>
                  <a:lnTo>
                    <a:pt x="4384" y="17457"/>
                  </a:lnTo>
                  <a:close/>
                </a:path>
              </a:pathLst>
            </a:custGeom>
            <a:solidFill>
              <a:srgbClr val="FFF2CC"/>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8" name="Freeform 62"/>
            <p:cNvSpPr/>
            <p:nvPr/>
          </p:nvSpPr>
          <p:spPr>
            <a:xfrm>
              <a:off x="703262" y="82550"/>
              <a:ext cx="149226" cy="217487"/>
            </a:xfrm>
            <a:custGeom>
              <a:avLst/>
              <a:gdLst/>
              <a:ahLst/>
              <a:cxnLst>
                <a:cxn ang="0">
                  <a:pos x="wd2" y="hd2"/>
                </a:cxn>
                <a:cxn ang="5400000">
                  <a:pos x="wd2" y="hd2"/>
                </a:cxn>
                <a:cxn ang="10800000">
                  <a:pos x="wd2" y="hd2"/>
                </a:cxn>
                <a:cxn ang="16200000">
                  <a:pos x="wd2" y="hd2"/>
                </a:cxn>
              </a:cxnLst>
              <a:rect l="0" t="0" r="r" b="b"/>
              <a:pathLst>
                <a:path w="21600" h="21600" extrusionOk="0">
                  <a:moveTo>
                    <a:pt x="8229" y="1588"/>
                  </a:moveTo>
                  <a:lnTo>
                    <a:pt x="8229" y="1668"/>
                  </a:lnTo>
                  <a:lnTo>
                    <a:pt x="8457" y="1906"/>
                  </a:lnTo>
                  <a:lnTo>
                    <a:pt x="8571" y="2303"/>
                  </a:lnTo>
                  <a:lnTo>
                    <a:pt x="8686" y="2859"/>
                  </a:lnTo>
                  <a:lnTo>
                    <a:pt x="8914" y="3415"/>
                  </a:lnTo>
                  <a:lnTo>
                    <a:pt x="9143" y="4129"/>
                  </a:lnTo>
                  <a:lnTo>
                    <a:pt x="9257" y="4924"/>
                  </a:lnTo>
                  <a:lnTo>
                    <a:pt x="9486" y="5797"/>
                  </a:lnTo>
                  <a:lnTo>
                    <a:pt x="9486" y="7465"/>
                  </a:lnTo>
                  <a:lnTo>
                    <a:pt x="9257" y="8338"/>
                  </a:lnTo>
                  <a:lnTo>
                    <a:pt x="9143" y="9212"/>
                  </a:lnTo>
                  <a:lnTo>
                    <a:pt x="8686" y="10006"/>
                  </a:lnTo>
                  <a:lnTo>
                    <a:pt x="8229" y="10721"/>
                  </a:lnTo>
                  <a:lnTo>
                    <a:pt x="7543" y="11515"/>
                  </a:lnTo>
                  <a:lnTo>
                    <a:pt x="6629" y="12150"/>
                  </a:lnTo>
                  <a:lnTo>
                    <a:pt x="7200" y="12150"/>
                  </a:lnTo>
                  <a:lnTo>
                    <a:pt x="7657" y="12388"/>
                  </a:lnTo>
                  <a:lnTo>
                    <a:pt x="8457" y="12706"/>
                  </a:lnTo>
                  <a:lnTo>
                    <a:pt x="8686" y="12944"/>
                  </a:lnTo>
                  <a:lnTo>
                    <a:pt x="9029" y="13182"/>
                  </a:lnTo>
                  <a:lnTo>
                    <a:pt x="9257" y="13579"/>
                  </a:lnTo>
                  <a:lnTo>
                    <a:pt x="9486" y="14056"/>
                  </a:lnTo>
                  <a:lnTo>
                    <a:pt x="9600" y="14532"/>
                  </a:lnTo>
                  <a:lnTo>
                    <a:pt x="9829" y="15088"/>
                  </a:lnTo>
                  <a:lnTo>
                    <a:pt x="9943" y="15803"/>
                  </a:lnTo>
                  <a:lnTo>
                    <a:pt x="10057" y="16676"/>
                  </a:lnTo>
                  <a:lnTo>
                    <a:pt x="9829" y="16756"/>
                  </a:lnTo>
                  <a:lnTo>
                    <a:pt x="9371" y="16994"/>
                  </a:lnTo>
                  <a:lnTo>
                    <a:pt x="9029" y="17153"/>
                  </a:lnTo>
                  <a:lnTo>
                    <a:pt x="8571" y="17391"/>
                  </a:lnTo>
                  <a:lnTo>
                    <a:pt x="8114" y="17550"/>
                  </a:lnTo>
                  <a:lnTo>
                    <a:pt x="7657" y="17788"/>
                  </a:lnTo>
                  <a:lnTo>
                    <a:pt x="6857" y="17947"/>
                  </a:lnTo>
                  <a:lnTo>
                    <a:pt x="6171" y="18106"/>
                  </a:lnTo>
                  <a:lnTo>
                    <a:pt x="5371" y="18185"/>
                  </a:lnTo>
                  <a:lnTo>
                    <a:pt x="4457" y="18265"/>
                  </a:lnTo>
                  <a:lnTo>
                    <a:pt x="2400" y="18265"/>
                  </a:lnTo>
                  <a:lnTo>
                    <a:pt x="1143" y="18185"/>
                  </a:lnTo>
                  <a:lnTo>
                    <a:pt x="0" y="18026"/>
                  </a:lnTo>
                  <a:lnTo>
                    <a:pt x="571" y="19853"/>
                  </a:lnTo>
                  <a:lnTo>
                    <a:pt x="1143" y="19853"/>
                  </a:lnTo>
                  <a:lnTo>
                    <a:pt x="1714" y="19932"/>
                  </a:lnTo>
                  <a:lnTo>
                    <a:pt x="2286" y="19932"/>
                  </a:lnTo>
                  <a:lnTo>
                    <a:pt x="2857" y="20012"/>
                  </a:lnTo>
                  <a:lnTo>
                    <a:pt x="4571" y="20012"/>
                  </a:lnTo>
                  <a:lnTo>
                    <a:pt x="6400" y="19853"/>
                  </a:lnTo>
                  <a:lnTo>
                    <a:pt x="7543" y="19694"/>
                  </a:lnTo>
                  <a:lnTo>
                    <a:pt x="8800" y="19535"/>
                  </a:lnTo>
                  <a:lnTo>
                    <a:pt x="10057" y="19297"/>
                  </a:lnTo>
                  <a:lnTo>
                    <a:pt x="11429" y="18979"/>
                  </a:lnTo>
                  <a:lnTo>
                    <a:pt x="12800" y="18582"/>
                  </a:lnTo>
                  <a:lnTo>
                    <a:pt x="14286" y="18185"/>
                  </a:lnTo>
                  <a:lnTo>
                    <a:pt x="14400" y="18185"/>
                  </a:lnTo>
                  <a:lnTo>
                    <a:pt x="15200" y="18741"/>
                  </a:lnTo>
                  <a:lnTo>
                    <a:pt x="15771" y="19218"/>
                  </a:lnTo>
                  <a:lnTo>
                    <a:pt x="16114" y="19376"/>
                  </a:lnTo>
                  <a:lnTo>
                    <a:pt x="16343" y="19694"/>
                  </a:lnTo>
                  <a:lnTo>
                    <a:pt x="16571" y="19932"/>
                  </a:lnTo>
                  <a:lnTo>
                    <a:pt x="17029" y="20568"/>
                  </a:lnTo>
                  <a:lnTo>
                    <a:pt x="17143" y="20965"/>
                  </a:lnTo>
                  <a:lnTo>
                    <a:pt x="17371" y="21600"/>
                  </a:lnTo>
                  <a:lnTo>
                    <a:pt x="21600" y="19615"/>
                  </a:lnTo>
                  <a:lnTo>
                    <a:pt x="19314" y="15882"/>
                  </a:lnTo>
                  <a:lnTo>
                    <a:pt x="15886" y="0"/>
                  </a:lnTo>
                  <a:lnTo>
                    <a:pt x="8229" y="1588"/>
                  </a:lnTo>
                  <a:close/>
                </a:path>
              </a:pathLst>
            </a:custGeom>
            <a:solidFill>
              <a:srgbClr val="FFCC8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69" name="Freeform 63"/>
            <p:cNvSpPr/>
            <p:nvPr/>
          </p:nvSpPr>
          <p:spPr>
            <a:xfrm>
              <a:off x="633412" y="9525"/>
              <a:ext cx="301626" cy="241301"/>
            </a:xfrm>
            <a:custGeom>
              <a:avLst/>
              <a:gdLst/>
              <a:ahLst/>
              <a:cxnLst>
                <a:cxn ang="0">
                  <a:pos x="wd2" y="hd2"/>
                </a:cxn>
                <a:cxn ang="5400000">
                  <a:pos x="wd2" y="hd2"/>
                </a:cxn>
                <a:cxn ang="10800000">
                  <a:pos x="wd2" y="hd2"/>
                </a:cxn>
                <a:cxn ang="16200000">
                  <a:pos x="wd2" y="hd2"/>
                </a:cxn>
              </a:cxnLst>
              <a:rect l="0" t="0" r="r" b="b"/>
              <a:pathLst>
                <a:path w="21600" h="21600" extrusionOk="0">
                  <a:moveTo>
                    <a:pt x="3979" y="5435"/>
                  </a:moveTo>
                  <a:lnTo>
                    <a:pt x="4206" y="7553"/>
                  </a:lnTo>
                  <a:lnTo>
                    <a:pt x="3979" y="7412"/>
                  </a:lnTo>
                  <a:lnTo>
                    <a:pt x="3808" y="7271"/>
                  </a:lnTo>
                  <a:lnTo>
                    <a:pt x="3581" y="7200"/>
                  </a:lnTo>
                  <a:lnTo>
                    <a:pt x="3240" y="6918"/>
                  </a:lnTo>
                  <a:lnTo>
                    <a:pt x="2899" y="6706"/>
                  </a:lnTo>
                  <a:lnTo>
                    <a:pt x="2217" y="6141"/>
                  </a:lnTo>
                  <a:lnTo>
                    <a:pt x="1819" y="5718"/>
                  </a:lnTo>
                  <a:lnTo>
                    <a:pt x="1421" y="5224"/>
                  </a:lnTo>
                  <a:lnTo>
                    <a:pt x="1080" y="4729"/>
                  </a:lnTo>
                  <a:lnTo>
                    <a:pt x="796" y="4235"/>
                  </a:lnTo>
                  <a:lnTo>
                    <a:pt x="455" y="3459"/>
                  </a:lnTo>
                  <a:lnTo>
                    <a:pt x="227" y="2824"/>
                  </a:lnTo>
                  <a:lnTo>
                    <a:pt x="57" y="2118"/>
                  </a:lnTo>
                  <a:lnTo>
                    <a:pt x="0" y="1341"/>
                  </a:lnTo>
                  <a:lnTo>
                    <a:pt x="114" y="1271"/>
                  </a:lnTo>
                  <a:lnTo>
                    <a:pt x="568" y="1059"/>
                  </a:lnTo>
                  <a:lnTo>
                    <a:pt x="1307" y="847"/>
                  </a:lnTo>
                  <a:lnTo>
                    <a:pt x="2274" y="565"/>
                  </a:lnTo>
                  <a:lnTo>
                    <a:pt x="3411" y="282"/>
                  </a:lnTo>
                  <a:lnTo>
                    <a:pt x="4775" y="141"/>
                  </a:lnTo>
                  <a:lnTo>
                    <a:pt x="6253" y="0"/>
                  </a:lnTo>
                  <a:lnTo>
                    <a:pt x="7901" y="0"/>
                  </a:lnTo>
                  <a:lnTo>
                    <a:pt x="9493" y="141"/>
                  </a:lnTo>
                  <a:lnTo>
                    <a:pt x="11255" y="494"/>
                  </a:lnTo>
                  <a:lnTo>
                    <a:pt x="12960" y="1059"/>
                  </a:lnTo>
                  <a:lnTo>
                    <a:pt x="14722" y="1906"/>
                  </a:lnTo>
                  <a:lnTo>
                    <a:pt x="16427" y="3035"/>
                  </a:lnTo>
                  <a:lnTo>
                    <a:pt x="18019" y="4659"/>
                  </a:lnTo>
                  <a:lnTo>
                    <a:pt x="19497" y="6565"/>
                  </a:lnTo>
                  <a:lnTo>
                    <a:pt x="20861" y="8894"/>
                  </a:lnTo>
                  <a:lnTo>
                    <a:pt x="20861" y="8965"/>
                  </a:lnTo>
                  <a:lnTo>
                    <a:pt x="20975" y="9318"/>
                  </a:lnTo>
                  <a:lnTo>
                    <a:pt x="21088" y="9812"/>
                  </a:lnTo>
                  <a:lnTo>
                    <a:pt x="21259" y="10518"/>
                  </a:lnTo>
                  <a:lnTo>
                    <a:pt x="21373" y="11294"/>
                  </a:lnTo>
                  <a:lnTo>
                    <a:pt x="21543" y="12282"/>
                  </a:lnTo>
                  <a:lnTo>
                    <a:pt x="21600" y="13271"/>
                  </a:lnTo>
                  <a:lnTo>
                    <a:pt x="21600" y="14400"/>
                  </a:lnTo>
                  <a:lnTo>
                    <a:pt x="21486" y="15459"/>
                  </a:lnTo>
                  <a:lnTo>
                    <a:pt x="21259" y="16588"/>
                  </a:lnTo>
                  <a:lnTo>
                    <a:pt x="20804" y="17647"/>
                  </a:lnTo>
                  <a:lnTo>
                    <a:pt x="20293" y="18635"/>
                  </a:lnTo>
                  <a:lnTo>
                    <a:pt x="19554" y="19482"/>
                  </a:lnTo>
                  <a:lnTo>
                    <a:pt x="18587" y="20329"/>
                  </a:lnTo>
                  <a:lnTo>
                    <a:pt x="17394" y="20965"/>
                  </a:lnTo>
                  <a:lnTo>
                    <a:pt x="15973" y="21459"/>
                  </a:lnTo>
                  <a:lnTo>
                    <a:pt x="15461" y="21459"/>
                  </a:lnTo>
                  <a:lnTo>
                    <a:pt x="15177" y="21529"/>
                  </a:lnTo>
                  <a:lnTo>
                    <a:pt x="14836" y="21529"/>
                  </a:lnTo>
                  <a:lnTo>
                    <a:pt x="14438" y="21600"/>
                  </a:lnTo>
                  <a:lnTo>
                    <a:pt x="13926" y="21529"/>
                  </a:lnTo>
                  <a:lnTo>
                    <a:pt x="13472" y="21529"/>
                  </a:lnTo>
                  <a:lnTo>
                    <a:pt x="12903" y="21459"/>
                  </a:lnTo>
                  <a:lnTo>
                    <a:pt x="12392" y="21388"/>
                  </a:lnTo>
                  <a:lnTo>
                    <a:pt x="11255" y="20965"/>
                  </a:lnTo>
                  <a:lnTo>
                    <a:pt x="10686" y="20612"/>
                  </a:lnTo>
                  <a:lnTo>
                    <a:pt x="10175" y="20329"/>
                  </a:lnTo>
                  <a:lnTo>
                    <a:pt x="9606" y="19835"/>
                  </a:lnTo>
                  <a:lnTo>
                    <a:pt x="9208" y="19341"/>
                  </a:lnTo>
                  <a:lnTo>
                    <a:pt x="9208" y="19200"/>
                  </a:lnTo>
                  <a:lnTo>
                    <a:pt x="9265" y="19129"/>
                  </a:lnTo>
                  <a:lnTo>
                    <a:pt x="9606" y="18565"/>
                  </a:lnTo>
                  <a:lnTo>
                    <a:pt x="9834" y="18141"/>
                  </a:lnTo>
                  <a:lnTo>
                    <a:pt x="10118" y="17647"/>
                  </a:lnTo>
                  <a:lnTo>
                    <a:pt x="10402" y="17082"/>
                  </a:lnTo>
                  <a:lnTo>
                    <a:pt x="10686" y="16376"/>
                  </a:lnTo>
                  <a:lnTo>
                    <a:pt x="11255" y="14824"/>
                  </a:lnTo>
                  <a:lnTo>
                    <a:pt x="11482" y="13835"/>
                  </a:lnTo>
                  <a:lnTo>
                    <a:pt x="11823" y="12918"/>
                  </a:lnTo>
                  <a:lnTo>
                    <a:pt x="11994" y="11788"/>
                  </a:lnTo>
                  <a:lnTo>
                    <a:pt x="12164" y="10588"/>
                  </a:lnTo>
                  <a:lnTo>
                    <a:pt x="12335" y="9318"/>
                  </a:lnTo>
                  <a:lnTo>
                    <a:pt x="12392" y="8047"/>
                  </a:lnTo>
                  <a:lnTo>
                    <a:pt x="12335" y="8047"/>
                  </a:lnTo>
                  <a:lnTo>
                    <a:pt x="12164" y="8118"/>
                  </a:lnTo>
                  <a:lnTo>
                    <a:pt x="11880" y="8118"/>
                  </a:lnTo>
                  <a:lnTo>
                    <a:pt x="11596" y="8188"/>
                  </a:lnTo>
                  <a:lnTo>
                    <a:pt x="11084" y="8188"/>
                  </a:lnTo>
                  <a:lnTo>
                    <a:pt x="10629" y="8259"/>
                  </a:lnTo>
                  <a:lnTo>
                    <a:pt x="9493" y="8259"/>
                  </a:lnTo>
                  <a:lnTo>
                    <a:pt x="8811" y="8118"/>
                  </a:lnTo>
                  <a:lnTo>
                    <a:pt x="8128" y="8047"/>
                  </a:lnTo>
                  <a:lnTo>
                    <a:pt x="7389" y="7765"/>
                  </a:lnTo>
                  <a:lnTo>
                    <a:pt x="6707" y="7553"/>
                  </a:lnTo>
                  <a:lnTo>
                    <a:pt x="6025" y="7129"/>
                  </a:lnTo>
                  <a:lnTo>
                    <a:pt x="5229" y="6706"/>
                  </a:lnTo>
                  <a:lnTo>
                    <a:pt x="4547" y="6071"/>
                  </a:lnTo>
                  <a:lnTo>
                    <a:pt x="3979" y="5435"/>
                  </a:lnTo>
                  <a:close/>
                </a:path>
              </a:pathLst>
            </a:custGeom>
            <a:solidFill>
              <a:srgbClr val="FFCC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0" name="Freeform 64"/>
            <p:cNvSpPr/>
            <p:nvPr/>
          </p:nvSpPr>
          <p:spPr>
            <a:xfrm>
              <a:off x="639762" y="26987"/>
              <a:ext cx="44451" cy="555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17"/>
                  </a:lnTo>
                  <a:lnTo>
                    <a:pt x="771" y="3651"/>
                  </a:lnTo>
                  <a:lnTo>
                    <a:pt x="1157" y="5172"/>
                  </a:lnTo>
                  <a:lnTo>
                    <a:pt x="1929" y="6693"/>
                  </a:lnTo>
                  <a:lnTo>
                    <a:pt x="3086" y="8518"/>
                  </a:lnTo>
                  <a:lnTo>
                    <a:pt x="3857" y="10039"/>
                  </a:lnTo>
                  <a:lnTo>
                    <a:pt x="5400" y="12169"/>
                  </a:lnTo>
                  <a:lnTo>
                    <a:pt x="11571" y="17037"/>
                  </a:lnTo>
                  <a:lnTo>
                    <a:pt x="14657" y="18862"/>
                  </a:lnTo>
                  <a:lnTo>
                    <a:pt x="17743" y="20383"/>
                  </a:lnTo>
                  <a:lnTo>
                    <a:pt x="21600" y="21600"/>
                  </a:lnTo>
                  <a:lnTo>
                    <a:pt x="19671" y="9127"/>
                  </a:lnTo>
                  <a:lnTo>
                    <a:pt x="17743" y="16428"/>
                  </a:lnTo>
                  <a:lnTo>
                    <a:pt x="11571" y="8823"/>
                  </a:lnTo>
                  <a:lnTo>
                    <a:pt x="8871" y="12169"/>
                  </a:lnTo>
                  <a:lnTo>
                    <a:pt x="0" y="0"/>
                  </a:lnTo>
                  <a:close/>
                </a:path>
              </a:pathLst>
            </a:custGeom>
            <a:solidFill>
              <a:srgbClr val="FFE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1" name="Freeform 65"/>
            <p:cNvSpPr/>
            <p:nvPr/>
          </p:nvSpPr>
          <p:spPr>
            <a:xfrm>
              <a:off x="776287" y="101600"/>
              <a:ext cx="141289" cy="142875"/>
            </a:xfrm>
            <a:custGeom>
              <a:avLst/>
              <a:gdLst/>
              <a:ahLst/>
              <a:cxnLst>
                <a:cxn ang="0">
                  <a:pos x="wd2" y="hd2"/>
                </a:cxn>
                <a:cxn ang="5400000">
                  <a:pos x="wd2" y="hd2"/>
                </a:cxn>
                <a:cxn ang="10800000">
                  <a:pos x="wd2" y="hd2"/>
                </a:cxn>
                <a:cxn ang="16200000">
                  <a:pos x="wd2" y="hd2"/>
                </a:cxn>
              </a:cxnLst>
              <a:rect l="0" t="0" r="r" b="b"/>
              <a:pathLst>
                <a:path w="21600" h="21600" extrusionOk="0">
                  <a:moveTo>
                    <a:pt x="5913" y="0"/>
                  </a:moveTo>
                  <a:lnTo>
                    <a:pt x="5792" y="121"/>
                  </a:lnTo>
                  <a:lnTo>
                    <a:pt x="5792" y="603"/>
                  </a:lnTo>
                  <a:lnTo>
                    <a:pt x="5672" y="1207"/>
                  </a:lnTo>
                  <a:lnTo>
                    <a:pt x="5551" y="2172"/>
                  </a:lnTo>
                  <a:lnTo>
                    <a:pt x="5430" y="3258"/>
                  </a:lnTo>
                  <a:lnTo>
                    <a:pt x="4947" y="5913"/>
                  </a:lnTo>
                  <a:lnTo>
                    <a:pt x="4706" y="7482"/>
                  </a:lnTo>
                  <a:lnTo>
                    <a:pt x="4344" y="8930"/>
                  </a:lnTo>
                  <a:lnTo>
                    <a:pt x="3861" y="10498"/>
                  </a:lnTo>
                  <a:lnTo>
                    <a:pt x="3379" y="11946"/>
                  </a:lnTo>
                  <a:lnTo>
                    <a:pt x="2896" y="13515"/>
                  </a:lnTo>
                  <a:lnTo>
                    <a:pt x="2172" y="14963"/>
                  </a:lnTo>
                  <a:lnTo>
                    <a:pt x="1569" y="16291"/>
                  </a:lnTo>
                  <a:lnTo>
                    <a:pt x="845" y="17377"/>
                  </a:lnTo>
                  <a:lnTo>
                    <a:pt x="0" y="18463"/>
                  </a:lnTo>
                  <a:lnTo>
                    <a:pt x="121" y="18463"/>
                  </a:lnTo>
                  <a:lnTo>
                    <a:pt x="483" y="18825"/>
                  </a:lnTo>
                  <a:lnTo>
                    <a:pt x="1207" y="19066"/>
                  </a:lnTo>
                  <a:lnTo>
                    <a:pt x="2051" y="19549"/>
                  </a:lnTo>
                  <a:lnTo>
                    <a:pt x="3137" y="20031"/>
                  </a:lnTo>
                  <a:lnTo>
                    <a:pt x="4344" y="20635"/>
                  </a:lnTo>
                  <a:lnTo>
                    <a:pt x="5672" y="20997"/>
                  </a:lnTo>
                  <a:lnTo>
                    <a:pt x="7361" y="21479"/>
                  </a:lnTo>
                  <a:lnTo>
                    <a:pt x="8930" y="21600"/>
                  </a:lnTo>
                  <a:lnTo>
                    <a:pt x="10619" y="21600"/>
                  </a:lnTo>
                  <a:lnTo>
                    <a:pt x="12550" y="21359"/>
                  </a:lnTo>
                  <a:lnTo>
                    <a:pt x="14360" y="20876"/>
                  </a:lnTo>
                  <a:lnTo>
                    <a:pt x="16170" y="20031"/>
                  </a:lnTo>
                  <a:lnTo>
                    <a:pt x="17980" y="18825"/>
                  </a:lnTo>
                  <a:lnTo>
                    <a:pt x="19790" y="17135"/>
                  </a:lnTo>
                  <a:lnTo>
                    <a:pt x="21600" y="15204"/>
                  </a:lnTo>
                  <a:lnTo>
                    <a:pt x="14963" y="18463"/>
                  </a:lnTo>
                  <a:lnTo>
                    <a:pt x="14601" y="13877"/>
                  </a:lnTo>
                  <a:lnTo>
                    <a:pt x="8930" y="18583"/>
                  </a:lnTo>
                  <a:lnTo>
                    <a:pt x="8326" y="14480"/>
                  </a:lnTo>
                  <a:lnTo>
                    <a:pt x="4344" y="17739"/>
                  </a:lnTo>
                  <a:lnTo>
                    <a:pt x="4344" y="17377"/>
                  </a:lnTo>
                  <a:lnTo>
                    <a:pt x="4465" y="16894"/>
                  </a:lnTo>
                  <a:lnTo>
                    <a:pt x="4706" y="16291"/>
                  </a:lnTo>
                  <a:lnTo>
                    <a:pt x="4947" y="15446"/>
                  </a:lnTo>
                  <a:lnTo>
                    <a:pt x="5068" y="14480"/>
                  </a:lnTo>
                  <a:lnTo>
                    <a:pt x="5430" y="13274"/>
                  </a:lnTo>
                  <a:lnTo>
                    <a:pt x="5672" y="12188"/>
                  </a:lnTo>
                  <a:lnTo>
                    <a:pt x="5792" y="10860"/>
                  </a:lnTo>
                  <a:lnTo>
                    <a:pt x="6034" y="9533"/>
                  </a:lnTo>
                  <a:lnTo>
                    <a:pt x="6034" y="7964"/>
                  </a:lnTo>
                  <a:lnTo>
                    <a:pt x="6154" y="6516"/>
                  </a:lnTo>
                  <a:lnTo>
                    <a:pt x="6154" y="3258"/>
                  </a:lnTo>
                  <a:lnTo>
                    <a:pt x="6034" y="1569"/>
                  </a:lnTo>
                  <a:lnTo>
                    <a:pt x="5913" y="0"/>
                  </a:lnTo>
                  <a:close/>
                </a:path>
              </a:pathLst>
            </a:custGeom>
            <a:solidFill>
              <a:srgbClr val="FFE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2" name="Freeform 66"/>
            <p:cNvSpPr/>
            <p:nvPr/>
          </p:nvSpPr>
          <p:spPr>
            <a:xfrm>
              <a:off x="733425" y="763586"/>
              <a:ext cx="39688" cy="46039"/>
            </a:xfrm>
            <a:custGeom>
              <a:avLst/>
              <a:gdLst/>
              <a:ahLst/>
              <a:cxnLst>
                <a:cxn ang="0">
                  <a:pos x="wd2" y="hd2"/>
                </a:cxn>
                <a:cxn ang="5400000">
                  <a:pos x="wd2" y="hd2"/>
                </a:cxn>
                <a:cxn ang="10800000">
                  <a:pos x="wd2" y="hd2"/>
                </a:cxn>
                <a:cxn ang="16200000">
                  <a:pos x="wd2" y="hd2"/>
                </a:cxn>
              </a:cxnLst>
              <a:rect l="0" t="0" r="r" b="b"/>
              <a:pathLst>
                <a:path w="21600" h="21600" extrusionOk="0">
                  <a:moveTo>
                    <a:pt x="19872" y="0"/>
                  </a:moveTo>
                  <a:lnTo>
                    <a:pt x="1728" y="2274"/>
                  </a:lnTo>
                  <a:lnTo>
                    <a:pt x="0" y="21221"/>
                  </a:lnTo>
                  <a:lnTo>
                    <a:pt x="21600" y="21600"/>
                  </a:lnTo>
                  <a:lnTo>
                    <a:pt x="19872"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3" name="Freeform 67"/>
            <p:cNvSpPr/>
            <p:nvPr/>
          </p:nvSpPr>
          <p:spPr>
            <a:xfrm>
              <a:off x="769937" y="307974"/>
              <a:ext cx="269876" cy="631826"/>
            </a:xfrm>
            <a:custGeom>
              <a:avLst/>
              <a:gdLst/>
              <a:ahLst/>
              <a:cxnLst>
                <a:cxn ang="0">
                  <a:pos x="wd2" y="hd2"/>
                </a:cxn>
                <a:cxn ang="5400000">
                  <a:pos x="wd2" y="hd2"/>
                </a:cxn>
                <a:cxn ang="10800000">
                  <a:pos x="wd2" y="hd2"/>
                </a:cxn>
                <a:cxn ang="16200000">
                  <a:pos x="wd2" y="hd2"/>
                </a:cxn>
              </a:cxnLst>
              <a:rect l="0" t="0" r="r" b="b"/>
              <a:pathLst>
                <a:path w="21600" h="21600" extrusionOk="0">
                  <a:moveTo>
                    <a:pt x="7751" y="27"/>
                  </a:moveTo>
                  <a:lnTo>
                    <a:pt x="7624" y="54"/>
                  </a:lnTo>
                  <a:lnTo>
                    <a:pt x="7369" y="271"/>
                  </a:lnTo>
                  <a:lnTo>
                    <a:pt x="6925" y="595"/>
                  </a:lnTo>
                  <a:lnTo>
                    <a:pt x="6353" y="1083"/>
                  </a:lnTo>
                  <a:lnTo>
                    <a:pt x="5718" y="1705"/>
                  </a:lnTo>
                  <a:lnTo>
                    <a:pt x="5082" y="2436"/>
                  </a:lnTo>
                  <a:lnTo>
                    <a:pt x="4384" y="3356"/>
                  </a:lnTo>
                  <a:lnTo>
                    <a:pt x="3621" y="4412"/>
                  </a:lnTo>
                  <a:lnTo>
                    <a:pt x="2859" y="5603"/>
                  </a:lnTo>
                  <a:lnTo>
                    <a:pt x="2160" y="6983"/>
                  </a:lnTo>
                  <a:lnTo>
                    <a:pt x="1525" y="8499"/>
                  </a:lnTo>
                  <a:lnTo>
                    <a:pt x="1016" y="10205"/>
                  </a:lnTo>
                  <a:lnTo>
                    <a:pt x="508" y="12072"/>
                  </a:lnTo>
                  <a:lnTo>
                    <a:pt x="191" y="14102"/>
                  </a:lnTo>
                  <a:lnTo>
                    <a:pt x="0" y="16322"/>
                  </a:lnTo>
                  <a:lnTo>
                    <a:pt x="64" y="18704"/>
                  </a:lnTo>
                  <a:lnTo>
                    <a:pt x="3049" y="19462"/>
                  </a:lnTo>
                  <a:lnTo>
                    <a:pt x="8640" y="11774"/>
                  </a:lnTo>
                  <a:lnTo>
                    <a:pt x="9847" y="5576"/>
                  </a:lnTo>
                  <a:lnTo>
                    <a:pt x="10482" y="11666"/>
                  </a:lnTo>
                  <a:lnTo>
                    <a:pt x="2668" y="20788"/>
                  </a:lnTo>
                  <a:lnTo>
                    <a:pt x="4447" y="21465"/>
                  </a:lnTo>
                  <a:lnTo>
                    <a:pt x="6099" y="21600"/>
                  </a:lnTo>
                  <a:lnTo>
                    <a:pt x="15056" y="12397"/>
                  </a:lnTo>
                  <a:lnTo>
                    <a:pt x="15438" y="4141"/>
                  </a:lnTo>
                  <a:lnTo>
                    <a:pt x="21600" y="2734"/>
                  </a:lnTo>
                  <a:lnTo>
                    <a:pt x="21473" y="2707"/>
                  </a:lnTo>
                  <a:lnTo>
                    <a:pt x="21282" y="2598"/>
                  </a:lnTo>
                  <a:lnTo>
                    <a:pt x="20901" y="2463"/>
                  </a:lnTo>
                  <a:lnTo>
                    <a:pt x="20393" y="2274"/>
                  </a:lnTo>
                  <a:lnTo>
                    <a:pt x="19758" y="2057"/>
                  </a:lnTo>
                  <a:lnTo>
                    <a:pt x="19059" y="1814"/>
                  </a:lnTo>
                  <a:lnTo>
                    <a:pt x="18233" y="1543"/>
                  </a:lnTo>
                  <a:lnTo>
                    <a:pt x="17280" y="1299"/>
                  </a:lnTo>
                  <a:lnTo>
                    <a:pt x="16264" y="1029"/>
                  </a:lnTo>
                  <a:lnTo>
                    <a:pt x="15184" y="758"/>
                  </a:lnTo>
                  <a:lnTo>
                    <a:pt x="14040" y="514"/>
                  </a:lnTo>
                  <a:lnTo>
                    <a:pt x="12896" y="352"/>
                  </a:lnTo>
                  <a:lnTo>
                    <a:pt x="11626" y="162"/>
                  </a:lnTo>
                  <a:lnTo>
                    <a:pt x="10355" y="54"/>
                  </a:lnTo>
                  <a:lnTo>
                    <a:pt x="9021" y="0"/>
                  </a:lnTo>
                  <a:lnTo>
                    <a:pt x="7751" y="27"/>
                  </a:lnTo>
                  <a:close/>
                </a:path>
              </a:pathLst>
            </a:custGeom>
            <a:solidFill>
              <a:srgbClr val="B0C77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4" name="Freeform 68"/>
            <p:cNvSpPr/>
            <p:nvPr/>
          </p:nvSpPr>
          <p:spPr>
            <a:xfrm>
              <a:off x="500062" y="1570036"/>
              <a:ext cx="136526" cy="85726"/>
            </a:xfrm>
            <a:custGeom>
              <a:avLst/>
              <a:gdLst/>
              <a:ahLst/>
              <a:cxnLst>
                <a:cxn ang="0">
                  <a:pos x="wd2" y="hd2"/>
                </a:cxn>
                <a:cxn ang="5400000">
                  <a:pos x="wd2" y="hd2"/>
                </a:cxn>
                <a:cxn ang="10800000">
                  <a:pos x="wd2" y="hd2"/>
                </a:cxn>
                <a:cxn ang="16200000">
                  <a:pos x="wd2" y="hd2"/>
                </a:cxn>
              </a:cxnLst>
              <a:rect l="0" t="0" r="r" b="b"/>
              <a:pathLst>
                <a:path w="21600" h="21600" extrusionOk="0">
                  <a:moveTo>
                    <a:pt x="18947" y="0"/>
                  </a:moveTo>
                  <a:lnTo>
                    <a:pt x="18442" y="0"/>
                  </a:lnTo>
                  <a:lnTo>
                    <a:pt x="17937" y="594"/>
                  </a:lnTo>
                  <a:lnTo>
                    <a:pt x="17684" y="793"/>
                  </a:lnTo>
                  <a:lnTo>
                    <a:pt x="17432" y="1387"/>
                  </a:lnTo>
                  <a:lnTo>
                    <a:pt x="17053" y="2180"/>
                  </a:lnTo>
                  <a:lnTo>
                    <a:pt x="16674" y="2774"/>
                  </a:lnTo>
                  <a:lnTo>
                    <a:pt x="16168" y="3369"/>
                  </a:lnTo>
                  <a:lnTo>
                    <a:pt x="14274" y="5152"/>
                  </a:lnTo>
                  <a:lnTo>
                    <a:pt x="13389" y="5350"/>
                  </a:lnTo>
                  <a:lnTo>
                    <a:pt x="12379" y="5747"/>
                  </a:lnTo>
                  <a:lnTo>
                    <a:pt x="10105" y="6143"/>
                  </a:lnTo>
                  <a:lnTo>
                    <a:pt x="0" y="18429"/>
                  </a:lnTo>
                  <a:lnTo>
                    <a:pt x="126" y="21006"/>
                  </a:lnTo>
                  <a:lnTo>
                    <a:pt x="9726" y="21600"/>
                  </a:lnTo>
                  <a:lnTo>
                    <a:pt x="17432" y="13673"/>
                  </a:lnTo>
                  <a:lnTo>
                    <a:pt x="17432" y="21600"/>
                  </a:lnTo>
                  <a:lnTo>
                    <a:pt x="20842" y="21600"/>
                  </a:lnTo>
                  <a:lnTo>
                    <a:pt x="20842" y="10503"/>
                  </a:lnTo>
                  <a:lnTo>
                    <a:pt x="21221" y="9710"/>
                  </a:lnTo>
                  <a:lnTo>
                    <a:pt x="21221" y="8917"/>
                  </a:lnTo>
                  <a:lnTo>
                    <a:pt x="21347" y="8323"/>
                  </a:lnTo>
                  <a:lnTo>
                    <a:pt x="21474" y="7332"/>
                  </a:lnTo>
                  <a:lnTo>
                    <a:pt x="21600" y="6738"/>
                  </a:lnTo>
                  <a:lnTo>
                    <a:pt x="21600" y="4954"/>
                  </a:lnTo>
                  <a:lnTo>
                    <a:pt x="21347" y="3963"/>
                  </a:lnTo>
                  <a:lnTo>
                    <a:pt x="21221" y="3171"/>
                  </a:lnTo>
                  <a:lnTo>
                    <a:pt x="20211" y="1585"/>
                  </a:lnTo>
                  <a:lnTo>
                    <a:pt x="18947"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5" name="Freeform 69"/>
            <p:cNvSpPr/>
            <p:nvPr/>
          </p:nvSpPr>
          <p:spPr>
            <a:xfrm>
              <a:off x="938212" y="1525586"/>
              <a:ext cx="58739" cy="130176"/>
            </a:xfrm>
            <a:custGeom>
              <a:avLst/>
              <a:gdLst/>
              <a:ahLst/>
              <a:cxnLst>
                <a:cxn ang="0">
                  <a:pos x="wd2" y="hd2"/>
                </a:cxn>
                <a:cxn ang="5400000">
                  <a:pos x="wd2" y="hd2"/>
                </a:cxn>
                <a:cxn ang="10800000">
                  <a:pos x="wd2" y="hd2"/>
                </a:cxn>
                <a:cxn ang="16200000">
                  <a:pos x="wd2" y="hd2"/>
                </a:cxn>
              </a:cxnLst>
              <a:rect l="0" t="0" r="r" b="b"/>
              <a:pathLst>
                <a:path w="21600" h="21600" extrusionOk="0">
                  <a:moveTo>
                    <a:pt x="284" y="1988"/>
                  </a:moveTo>
                  <a:lnTo>
                    <a:pt x="0" y="1988"/>
                  </a:lnTo>
                  <a:lnTo>
                    <a:pt x="0" y="4373"/>
                  </a:lnTo>
                  <a:lnTo>
                    <a:pt x="284" y="5433"/>
                  </a:lnTo>
                  <a:lnTo>
                    <a:pt x="853" y="6626"/>
                  </a:lnTo>
                  <a:lnTo>
                    <a:pt x="1421" y="8083"/>
                  </a:lnTo>
                  <a:lnTo>
                    <a:pt x="2274" y="9409"/>
                  </a:lnTo>
                  <a:lnTo>
                    <a:pt x="3411" y="10866"/>
                  </a:lnTo>
                  <a:lnTo>
                    <a:pt x="4832" y="12589"/>
                  </a:lnTo>
                  <a:lnTo>
                    <a:pt x="6537" y="14312"/>
                  </a:lnTo>
                  <a:lnTo>
                    <a:pt x="8811" y="16034"/>
                  </a:lnTo>
                  <a:lnTo>
                    <a:pt x="11368" y="17890"/>
                  </a:lnTo>
                  <a:lnTo>
                    <a:pt x="14495" y="19612"/>
                  </a:lnTo>
                  <a:lnTo>
                    <a:pt x="17905" y="21600"/>
                  </a:lnTo>
                  <a:lnTo>
                    <a:pt x="17905" y="21335"/>
                  </a:lnTo>
                  <a:lnTo>
                    <a:pt x="18474" y="20937"/>
                  </a:lnTo>
                  <a:lnTo>
                    <a:pt x="19042" y="20142"/>
                  </a:lnTo>
                  <a:lnTo>
                    <a:pt x="19611" y="19215"/>
                  </a:lnTo>
                  <a:lnTo>
                    <a:pt x="20179" y="18155"/>
                  </a:lnTo>
                  <a:lnTo>
                    <a:pt x="20747" y="16829"/>
                  </a:lnTo>
                  <a:lnTo>
                    <a:pt x="21316" y="15372"/>
                  </a:lnTo>
                  <a:lnTo>
                    <a:pt x="21600" y="13914"/>
                  </a:lnTo>
                  <a:lnTo>
                    <a:pt x="21600" y="10336"/>
                  </a:lnTo>
                  <a:lnTo>
                    <a:pt x="21316" y="8481"/>
                  </a:lnTo>
                  <a:lnTo>
                    <a:pt x="20747" y="6758"/>
                  </a:lnTo>
                  <a:lnTo>
                    <a:pt x="19326" y="4903"/>
                  </a:lnTo>
                  <a:lnTo>
                    <a:pt x="17621" y="3313"/>
                  </a:lnTo>
                  <a:lnTo>
                    <a:pt x="15347" y="1590"/>
                  </a:lnTo>
                  <a:lnTo>
                    <a:pt x="12789" y="0"/>
                  </a:lnTo>
                  <a:lnTo>
                    <a:pt x="12789" y="1458"/>
                  </a:lnTo>
                  <a:lnTo>
                    <a:pt x="13074" y="2518"/>
                  </a:lnTo>
                  <a:lnTo>
                    <a:pt x="13074" y="4638"/>
                  </a:lnTo>
                  <a:lnTo>
                    <a:pt x="12505" y="6758"/>
                  </a:lnTo>
                  <a:lnTo>
                    <a:pt x="11937" y="7553"/>
                  </a:lnTo>
                  <a:lnTo>
                    <a:pt x="11084" y="8083"/>
                  </a:lnTo>
                  <a:lnTo>
                    <a:pt x="9947" y="8216"/>
                  </a:lnTo>
                  <a:lnTo>
                    <a:pt x="8811" y="8083"/>
                  </a:lnTo>
                  <a:lnTo>
                    <a:pt x="7105" y="7421"/>
                  </a:lnTo>
                  <a:lnTo>
                    <a:pt x="5116" y="6228"/>
                  </a:lnTo>
                  <a:lnTo>
                    <a:pt x="2842" y="4373"/>
                  </a:lnTo>
                  <a:lnTo>
                    <a:pt x="284" y="1988"/>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6" name="Freeform 70"/>
            <p:cNvSpPr/>
            <p:nvPr/>
          </p:nvSpPr>
          <p:spPr>
            <a:xfrm>
              <a:off x="244475" y="1241424"/>
              <a:ext cx="173038" cy="3714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1394" y="0"/>
                  </a:lnTo>
                  <a:lnTo>
                    <a:pt x="0" y="1708"/>
                  </a:lnTo>
                  <a:lnTo>
                    <a:pt x="2081" y="4569"/>
                  </a:lnTo>
                  <a:lnTo>
                    <a:pt x="7728" y="8308"/>
                  </a:lnTo>
                  <a:lnTo>
                    <a:pt x="18231" y="21000"/>
                  </a:lnTo>
                  <a:lnTo>
                    <a:pt x="21600" y="21600"/>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7" name="Freeform 71"/>
            <p:cNvSpPr/>
            <p:nvPr/>
          </p:nvSpPr>
          <p:spPr>
            <a:xfrm>
              <a:off x="228600" y="1260474"/>
              <a:ext cx="180975" cy="350838"/>
            </a:xfrm>
            <a:custGeom>
              <a:avLst/>
              <a:gdLst/>
              <a:ahLst/>
              <a:cxnLst>
                <a:cxn ang="0">
                  <a:pos x="wd2" y="hd2"/>
                </a:cxn>
                <a:cxn ang="5400000">
                  <a:pos x="wd2" y="hd2"/>
                </a:cxn>
                <a:cxn ang="10800000">
                  <a:pos x="wd2" y="hd2"/>
                </a:cxn>
                <a:cxn ang="16200000">
                  <a:pos x="wd2" y="hd2"/>
                </a:cxn>
              </a:cxnLst>
              <a:rect l="0" t="0" r="r" b="b"/>
              <a:pathLst>
                <a:path w="21600" h="21600" extrusionOk="0">
                  <a:moveTo>
                    <a:pt x="0" y="1073"/>
                  </a:moveTo>
                  <a:lnTo>
                    <a:pt x="95" y="1219"/>
                  </a:lnTo>
                  <a:lnTo>
                    <a:pt x="95" y="1365"/>
                  </a:lnTo>
                  <a:lnTo>
                    <a:pt x="379" y="1658"/>
                  </a:lnTo>
                  <a:lnTo>
                    <a:pt x="474" y="1950"/>
                  </a:lnTo>
                  <a:lnTo>
                    <a:pt x="758" y="2340"/>
                  </a:lnTo>
                  <a:lnTo>
                    <a:pt x="1042" y="2682"/>
                  </a:lnTo>
                  <a:lnTo>
                    <a:pt x="1516" y="3169"/>
                  </a:lnTo>
                  <a:lnTo>
                    <a:pt x="1895" y="3608"/>
                  </a:lnTo>
                  <a:lnTo>
                    <a:pt x="2368" y="4193"/>
                  </a:lnTo>
                  <a:lnTo>
                    <a:pt x="2937" y="4681"/>
                  </a:lnTo>
                  <a:lnTo>
                    <a:pt x="3695" y="5217"/>
                  </a:lnTo>
                  <a:lnTo>
                    <a:pt x="4358" y="5705"/>
                  </a:lnTo>
                  <a:lnTo>
                    <a:pt x="5116" y="6241"/>
                  </a:lnTo>
                  <a:lnTo>
                    <a:pt x="6063" y="6729"/>
                  </a:lnTo>
                  <a:lnTo>
                    <a:pt x="7011" y="7265"/>
                  </a:lnTo>
                  <a:lnTo>
                    <a:pt x="16863" y="19260"/>
                  </a:lnTo>
                  <a:lnTo>
                    <a:pt x="17432" y="20771"/>
                  </a:lnTo>
                  <a:lnTo>
                    <a:pt x="21600" y="21600"/>
                  </a:lnTo>
                  <a:lnTo>
                    <a:pt x="11084" y="6826"/>
                  </a:lnTo>
                  <a:lnTo>
                    <a:pt x="10705" y="6631"/>
                  </a:lnTo>
                  <a:lnTo>
                    <a:pt x="10421" y="6436"/>
                  </a:lnTo>
                  <a:lnTo>
                    <a:pt x="9947" y="6192"/>
                  </a:lnTo>
                  <a:lnTo>
                    <a:pt x="9474" y="5802"/>
                  </a:lnTo>
                  <a:lnTo>
                    <a:pt x="8811" y="5412"/>
                  </a:lnTo>
                  <a:lnTo>
                    <a:pt x="8242" y="4973"/>
                  </a:lnTo>
                  <a:lnTo>
                    <a:pt x="7674" y="4486"/>
                  </a:lnTo>
                  <a:lnTo>
                    <a:pt x="7011" y="3998"/>
                  </a:lnTo>
                  <a:lnTo>
                    <a:pt x="6347" y="3364"/>
                  </a:lnTo>
                  <a:lnTo>
                    <a:pt x="5779" y="2828"/>
                  </a:lnTo>
                  <a:lnTo>
                    <a:pt x="5305" y="2243"/>
                  </a:lnTo>
                  <a:lnTo>
                    <a:pt x="4737" y="1658"/>
                  </a:lnTo>
                  <a:lnTo>
                    <a:pt x="4453" y="1073"/>
                  </a:lnTo>
                  <a:lnTo>
                    <a:pt x="4263" y="536"/>
                  </a:lnTo>
                  <a:lnTo>
                    <a:pt x="4168" y="0"/>
                  </a:lnTo>
                  <a:lnTo>
                    <a:pt x="0" y="1073"/>
                  </a:lnTo>
                  <a:close/>
                </a:path>
              </a:pathLst>
            </a:custGeom>
            <a:solidFill>
              <a:srgbClr val="8F29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8" name="Freeform 72"/>
            <p:cNvSpPr/>
            <p:nvPr/>
          </p:nvSpPr>
          <p:spPr>
            <a:xfrm>
              <a:off x="28574" y="1276349"/>
              <a:ext cx="119064" cy="315913"/>
            </a:xfrm>
            <a:custGeom>
              <a:avLst/>
              <a:gdLst/>
              <a:ahLst/>
              <a:cxnLst>
                <a:cxn ang="0">
                  <a:pos x="wd2" y="hd2"/>
                </a:cxn>
                <a:cxn ang="5400000">
                  <a:pos x="wd2" y="hd2"/>
                </a:cxn>
                <a:cxn ang="10800000">
                  <a:pos x="wd2" y="hd2"/>
                </a:cxn>
                <a:cxn ang="16200000">
                  <a:pos x="wd2" y="hd2"/>
                </a:cxn>
              </a:cxnLst>
              <a:rect l="0" t="0" r="r" b="b"/>
              <a:pathLst>
                <a:path w="21600" h="21600" extrusionOk="0">
                  <a:moveTo>
                    <a:pt x="7725" y="16878"/>
                  </a:moveTo>
                  <a:lnTo>
                    <a:pt x="7725" y="16770"/>
                  </a:lnTo>
                  <a:lnTo>
                    <a:pt x="8154" y="16553"/>
                  </a:lnTo>
                  <a:lnTo>
                    <a:pt x="8583" y="16173"/>
                  </a:lnTo>
                  <a:lnTo>
                    <a:pt x="9298" y="15684"/>
                  </a:lnTo>
                  <a:lnTo>
                    <a:pt x="10156" y="14979"/>
                  </a:lnTo>
                  <a:lnTo>
                    <a:pt x="11158" y="14219"/>
                  </a:lnTo>
                  <a:lnTo>
                    <a:pt x="12159" y="13296"/>
                  </a:lnTo>
                  <a:lnTo>
                    <a:pt x="13303" y="12265"/>
                  </a:lnTo>
                  <a:lnTo>
                    <a:pt x="14448" y="11071"/>
                  </a:lnTo>
                  <a:lnTo>
                    <a:pt x="15592" y="9823"/>
                  </a:lnTo>
                  <a:lnTo>
                    <a:pt x="16736" y="8412"/>
                  </a:lnTo>
                  <a:lnTo>
                    <a:pt x="17881" y="6947"/>
                  </a:lnTo>
                  <a:lnTo>
                    <a:pt x="18882" y="5373"/>
                  </a:lnTo>
                  <a:lnTo>
                    <a:pt x="19883" y="3690"/>
                  </a:lnTo>
                  <a:lnTo>
                    <a:pt x="21600" y="0"/>
                  </a:lnTo>
                  <a:lnTo>
                    <a:pt x="8869" y="488"/>
                  </a:lnTo>
                  <a:lnTo>
                    <a:pt x="2575" y="12157"/>
                  </a:lnTo>
                  <a:lnTo>
                    <a:pt x="0" y="21600"/>
                  </a:lnTo>
                  <a:lnTo>
                    <a:pt x="4005" y="20515"/>
                  </a:lnTo>
                  <a:lnTo>
                    <a:pt x="7725" y="16878"/>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79" name="Freeform 73"/>
            <p:cNvSpPr/>
            <p:nvPr/>
          </p:nvSpPr>
          <p:spPr>
            <a:xfrm>
              <a:off x="17461" y="1281111"/>
              <a:ext cx="90490" cy="295276"/>
            </a:xfrm>
            <a:custGeom>
              <a:avLst/>
              <a:gdLst/>
              <a:ahLst/>
              <a:cxnLst>
                <a:cxn ang="0">
                  <a:pos x="wd2" y="hd2"/>
                </a:cxn>
                <a:cxn ang="5400000">
                  <a:pos x="wd2" y="hd2"/>
                </a:cxn>
                <a:cxn ang="10800000">
                  <a:pos x="wd2" y="hd2"/>
                </a:cxn>
                <a:cxn ang="16200000">
                  <a:pos x="wd2" y="hd2"/>
                </a:cxn>
              </a:cxnLst>
              <a:rect l="0" t="0" r="r" b="b"/>
              <a:pathLst>
                <a:path w="21600" h="21600" extrusionOk="0">
                  <a:moveTo>
                    <a:pt x="2274" y="16955"/>
                  </a:moveTo>
                  <a:lnTo>
                    <a:pt x="2274" y="15677"/>
                  </a:lnTo>
                  <a:lnTo>
                    <a:pt x="2653" y="14748"/>
                  </a:lnTo>
                  <a:lnTo>
                    <a:pt x="3032" y="13645"/>
                  </a:lnTo>
                  <a:lnTo>
                    <a:pt x="3600" y="12368"/>
                  </a:lnTo>
                  <a:lnTo>
                    <a:pt x="3789" y="10974"/>
                  </a:lnTo>
                  <a:lnTo>
                    <a:pt x="4547" y="9581"/>
                  </a:lnTo>
                  <a:lnTo>
                    <a:pt x="4926" y="8129"/>
                  </a:lnTo>
                  <a:lnTo>
                    <a:pt x="5495" y="6677"/>
                  </a:lnTo>
                  <a:lnTo>
                    <a:pt x="6253" y="5284"/>
                  </a:lnTo>
                  <a:lnTo>
                    <a:pt x="7011" y="3948"/>
                  </a:lnTo>
                  <a:lnTo>
                    <a:pt x="7958" y="2613"/>
                  </a:lnTo>
                  <a:lnTo>
                    <a:pt x="8905" y="1568"/>
                  </a:lnTo>
                  <a:lnTo>
                    <a:pt x="9853" y="639"/>
                  </a:lnTo>
                  <a:lnTo>
                    <a:pt x="10989" y="0"/>
                  </a:lnTo>
                  <a:lnTo>
                    <a:pt x="21600" y="232"/>
                  </a:lnTo>
                  <a:lnTo>
                    <a:pt x="21411" y="406"/>
                  </a:lnTo>
                  <a:lnTo>
                    <a:pt x="20842" y="871"/>
                  </a:lnTo>
                  <a:lnTo>
                    <a:pt x="20084" y="1626"/>
                  </a:lnTo>
                  <a:lnTo>
                    <a:pt x="19137" y="2613"/>
                  </a:lnTo>
                  <a:lnTo>
                    <a:pt x="17811" y="3832"/>
                  </a:lnTo>
                  <a:lnTo>
                    <a:pt x="16674" y="5226"/>
                  </a:lnTo>
                  <a:lnTo>
                    <a:pt x="15158" y="6735"/>
                  </a:lnTo>
                  <a:lnTo>
                    <a:pt x="13832" y="8419"/>
                  </a:lnTo>
                  <a:lnTo>
                    <a:pt x="12316" y="10103"/>
                  </a:lnTo>
                  <a:lnTo>
                    <a:pt x="9284" y="13703"/>
                  </a:lnTo>
                  <a:lnTo>
                    <a:pt x="7958" y="15445"/>
                  </a:lnTo>
                  <a:lnTo>
                    <a:pt x="6632" y="17129"/>
                  </a:lnTo>
                  <a:lnTo>
                    <a:pt x="5495" y="18755"/>
                  </a:lnTo>
                  <a:lnTo>
                    <a:pt x="4737" y="20206"/>
                  </a:lnTo>
                  <a:lnTo>
                    <a:pt x="4168" y="21600"/>
                  </a:lnTo>
                  <a:lnTo>
                    <a:pt x="0" y="19626"/>
                  </a:lnTo>
                  <a:lnTo>
                    <a:pt x="2274" y="16955"/>
                  </a:lnTo>
                  <a:close/>
                </a:path>
              </a:pathLst>
            </a:custGeom>
            <a:solidFill>
              <a:srgbClr val="8F29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0" name="Freeform 74"/>
            <p:cNvSpPr/>
            <p:nvPr/>
          </p:nvSpPr>
          <p:spPr>
            <a:xfrm>
              <a:off x="155575" y="301625"/>
              <a:ext cx="157163" cy="522287"/>
            </a:xfrm>
            <a:custGeom>
              <a:avLst/>
              <a:gdLst/>
              <a:ahLst/>
              <a:cxnLst>
                <a:cxn ang="0">
                  <a:pos x="wd2" y="hd2"/>
                </a:cxn>
                <a:cxn ang="5400000">
                  <a:pos x="wd2" y="hd2"/>
                </a:cxn>
                <a:cxn ang="10800000">
                  <a:pos x="wd2" y="hd2"/>
                </a:cxn>
                <a:cxn ang="16200000">
                  <a:pos x="wd2" y="hd2"/>
                </a:cxn>
              </a:cxnLst>
              <a:rect l="0" t="0" r="r" b="b"/>
              <a:pathLst>
                <a:path w="21600" h="21600" extrusionOk="0">
                  <a:moveTo>
                    <a:pt x="3240" y="0"/>
                  </a:moveTo>
                  <a:lnTo>
                    <a:pt x="0" y="655"/>
                  </a:lnTo>
                  <a:lnTo>
                    <a:pt x="972" y="5825"/>
                  </a:lnTo>
                  <a:lnTo>
                    <a:pt x="12204" y="14465"/>
                  </a:lnTo>
                  <a:lnTo>
                    <a:pt x="13176" y="21207"/>
                  </a:lnTo>
                  <a:lnTo>
                    <a:pt x="20844" y="21600"/>
                  </a:lnTo>
                  <a:lnTo>
                    <a:pt x="21600" y="10636"/>
                  </a:lnTo>
                  <a:lnTo>
                    <a:pt x="19656" y="3567"/>
                  </a:lnTo>
                  <a:lnTo>
                    <a:pt x="15660" y="1996"/>
                  </a:lnTo>
                  <a:lnTo>
                    <a:pt x="10476" y="491"/>
                  </a:lnTo>
                  <a:lnTo>
                    <a:pt x="3240" y="0"/>
                  </a:lnTo>
                  <a:close/>
                </a:path>
              </a:pathLst>
            </a:custGeom>
            <a:solidFill>
              <a:srgbClr val="FFFF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1" name="Freeform 75"/>
            <p:cNvSpPr/>
            <p:nvPr/>
          </p:nvSpPr>
          <p:spPr>
            <a:xfrm>
              <a:off x="217486" y="380999"/>
              <a:ext cx="69851" cy="247651"/>
            </a:xfrm>
            <a:custGeom>
              <a:avLst/>
              <a:gdLst/>
              <a:ahLst/>
              <a:cxnLst>
                <a:cxn ang="0">
                  <a:pos x="wd2" y="hd2"/>
                </a:cxn>
                <a:cxn ang="5400000">
                  <a:pos x="wd2" y="hd2"/>
                </a:cxn>
                <a:cxn ang="10800000">
                  <a:pos x="wd2" y="hd2"/>
                </a:cxn>
                <a:cxn ang="16200000">
                  <a:pos x="wd2" y="hd2"/>
                </a:cxn>
              </a:cxnLst>
              <a:rect l="0" t="0" r="r" b="b"/>
              <a:pathLst>
                <a:path w="21600" h="21600" extrusionOk="0">
                  <a:moveTo>
                    <a:pt x="0" y="2361"/>
                  </a:moveTo>
                  <a:lnTo>
                    <a:pt x="9186" y="0"/>
                  </a:lnTo>
                  <a:lnTo>
                    <a:pt x="20359" y="2431"/>
                  </a:lnTo>
                  <a:lnTo>
                    <a:pt x="21600" y="21114"/>
                  </a:lnTo>
                  <a:lnTo>
                    <a:pt x="16138" y="21600"/>
                  </a:lnTo>
                  <a:lnTo>
                    <a:pt x="16138" y="15071"/>
                  </a:lnTo>
                  <a:lnTo>
                    <a:pt x="16386" y="13613"/>
                  </a:lnTo>
                  <a:lnTo>
                    <a:pt x="16138" y="11946"/>
                  </a:lnTo>
                  <a:lnTo>
                    <a:pt x="16138" y="10349"/>
                  </a:lnTo>
                  <a:lnTo>
                    <a:pt x="15890" y="8751"/>
                  </a:lnTo>
                  <a:lnTo>
                    <a:pt x="15641" y="7223"/>
                  </a:lnTo>
                  <a:lnTo>
                    <a:pt x="15393" y="5765"/>
                  </a:lnTo>
                  <a:lnTo>
                    <a:pt x="14897" y="4514"/>
                  </a:lnTo>
                  <a:lnTo>
                    <a:pt x="14400" y="3403"/>
                  </a:lnTo>
                  <a:lnTo>
                    <a:pt x="13903" y="2500"/>
                  </a:lnTo>
                  <a:lnTo>
                    <a:pt x="9186" y="1389"/>
                  </a:lnTo>
                  <a:lnTo>
                    <a:pt x="0" y="2361"/>
                  </a:lnTo>
                  <a:close/>
                </a:path>
              </a:pathLst>
            </a:custGeom>
            <a:solidFill>
              <a:srgbClr val="CCA6FF"/>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2" name="Freeform 76"/>
            <p:cNvSpPr/>
            <p:nvPr/>
          </p:nvSpPr>
          <p:spPr>
            <a:xfrm>
              <a:off x="319087" y="908049"/>
              <a:ext cx="203201" cy="307976"/>
            </a:xfrm>
            <a:custGeom>
              <a:avLst/>
              <a:gdLst/>
              <a:ahLst/>
              <a:cxnLst>
                <a:cxn ang="0">
                  <a:pos x="wd2" y="hd2"/>
                </a:cxn>
                <a:cxn ang="5400000">
                  <a:pos x="wd2" y="hd2"/>
                </a:cxn>
                <a:cxn ang="10800000">
                  <a:pos x="wd2" y="hd2"/>
                </a:cxn>
                <a:cxn ang="16200000">
                  <a:pos x="wd2" y="hd2"/>
                </a:cxn>
              </a:cxnLst>
              <a:rect l="0" t="0" r="r" b="b"/>
              <a:pathLst>
                <a:path w="21600" h="21600" extrusionOk="0">
                  <a:moveTo>
                    <a:pt x="3997" y="722"/>
                  </a:moveTo>
                  <a:lnTo>
                    <a:pt x="8759" y="0"/>
                  </a:lnTo>
                  <a:lnTo>
                    <a:pt x="10715" y="2998"/>
                  </a:lnTo>
                  <a:lnTo>
                    <a:pt x="14202" y="2166"/>
                  </a:lnTo>
                  <a:lnTo>
                    <a:pt x="21600" y="16603"/>
                  </a:lnTo>
                  <a:lnTo>
                    <a:pt x="5953" y="21600"/>
                  </a:lnTo>
                  <a:lnTo>
                    <a:pt x="0" y="7330"/>
                  </a:lnTo>
                  <a:lnTo>
                    <a:pt x="8589" y="5164"/>
                  </a:lnTo>
                  <a:lnTo>
                    <a:pt x="7654" y="3165"/>
                  </a:lnTo>
                  <a:lnTo>
                    <a:pt x="3146" y="3609"/>
                  </a:lnTo>
                  <a:lnTo>
                    <a:pt x="3997" y="722"/>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3" name="Freeform 77"/>
            <p:cNvSpPr/>
            <p:nvPr/>
          </p:nvSpPr>
          <p:spPr>
            <a:xfrm>
              <a:off x="288925" y="898525"/>
              <a:ext cx="88900" cy="104775"/>
            </a:xfrm>
            <a:custGeom>
              <a:avLst/>
              <a:gdLst/>
              <a:ahLst/>
              <a:cxnLst>
                <a:cxn ang="0">
                  <a:pos x="wd2" y="hd2"/>
                </a:cxn>
                <a:cxn ang="5400000">
                  <a:pos x="wd2" y="hd2"/>
                </a:cxn>
                <a:cxn ang="10800000">
                  <a:pos x="wd2" y="hd2"/>
                </a:cxn>
                <a:cxn ang="16200000">
                  <a:pos x="wd2" y="hd2"/>
                </a:cxn>
              </a:cxnLst>
              <a:rect l="0" t="0" r="r" b="b"/>
              <a:pathLst>
                <a:path w="21600" h="21600" extrusionOk="0">
                  <a:moveTo>
                    <a:pt x="21600" y="11872"/>
                  </a:moveTo>
                  <a:lnTo>
                    <a:pt x="21027" y="17808"/>
                  </a:lnTo>
                  <a:lnTo>
                    <a:pt x="8793" y="21600"/>
                  </a:lnTo>
                  <a:lnTo>
                    <a:pt x="0" y="824"/>
                  </a:lnTo>
                  <a:lnTo>
                    <a:pt x="14719" y="0"/>
                  </a:lnTo>
                  <a:lnTo>
                    <a:pt x="15292" y="7915"/>
                  </a:lnTo>
                  <a:lnTo>
                    <a:pt x="21600" y="11872"/>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4" name="Freeform 78"/>
            <p:cNvSpPr/>
            <p:nvPr/>
          </p:nvSpPr>
          <p:spPr>
            <a:xfrm>
              <a:off x="309561" y="887411"/>
              <a:ext cx="68264" cy="84139"/>
            </a:xfrm>
            <a:custGeom>
              <a:avLst/>
              <a:gdLst/>
              <a:ahLst/>
              <a:cxnLst>
                <a:cxn ang="0">
                  <a:pos x="wd2" y="hd2"/>
                </a:cxn>
                <a:cxn ang="5400000">
                  <a:pos x="wd2" y="hd2"/>
                </a:cxn>
                <a:cxn ang="10800000">
                  <a:pos x="wd2" y="hd2"/>
                </a:cxn>
                <a:cxn ang="16200000">
                  <a:pos x="wd2" y="hd2"/>
                </a:cxn>
              </a:cxnLst>
              <a:rect l="0" t="0" r="r" b="b"/>
              <a:pathLst>
                <a:path w="21600" h="21600" extrusionOk="0">
                  <a:moveTo>
                    <a:pt x="13722" y="1630"/>
                  </a:moveTo>
                  <a:lnTo>
                    <a:pt x="21600" y="17728"/>
                  </a:lnTo>
                  <a:lnTo>
                    <a:pt x="2287" y="21600"/>
                  </a:lnTo>
                  <a:lnTo>
                    <a:pt x="0" y="15691"/>
                  </a:lnTo>
                  <a:lnTo>
                    <a:pt x="9402" y="13449"/>
                  </a:lnTo>
                  <a:lnTo>
                    <a:pt x="9402" y="8558"/>
                  </a:lnTo>
                  <a:lnTo>
                    <a:pt x="5845" y="0"/>
                  </a:lnTo>
                  <a:lnTo>
                    <a:pt x="13722" y="1630"/>
                  </a:lnTo>
                  <a:close/>
                </a:path>
              </a:pathLst>
            </a:custGeom>
            <a:solidFill>
              <a:srgbClr val="BF6633"/>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5" name="Freeform 79"/>
            <p:cNvSpPr/>
            <p:nvPr/>
          </p:nvSpPr>
          <p:spPr>
            <a:xfrm>
              <a:off x="269875" y="750886"/>
              <a:ext cx="73025" cy="163514"/>
            </a:xfrm>
            <a:custGeom>
              <a:avLst/>
              <a:gdLst/>
              <a:ahLst/>
              <a:cxnLst>
                <a:cxn ang="0">
                  <a:pos x="wd2" y="hd2"/>
                </a:cxn>
                <a:cxn ang="5400000">
                  <a:pos x="wd2" y="hd2"/>
                </a:cxn>
                <a:cxn ang="10800000">
                  <a:pos x="wd2" y="hd2"/>
                </a:cxn>
                <a:cxn ang="16200000">
                  <a:pos x="wd2" y="hd2"/>
                </a:cxn>
              </a:cxnLst>
              <a:rect l="0" t="0" r="r" b="b"/>
              <a:pathLst>
                <a:path w="21600" h="21600" extrusionOk="0">
                  <a:moveTo>
                    <a:pt x="19974" y="20769"/>
                  </a:moveTo>
                  <a:lnTo>
                    <a:pt x="15097" y="21600"/>
                  </a:lnTo>
                  <a:lnTo>
                    <a:pt x="7432" y="21600"/>
                  </a:lnTo>
                  <a:lnTo>
                    <a:pt x="0" y="10592"/>
                  </a:lnTo>
                  <a:lnTo>
                    <a:pt x="10684" y="0"/>
                  </a:lnTo>
                  <a:lnTo>
                    <a:pt x="21600" y="15162"/>
                  </a:lnTo>
                  <a:lnTo>
                    <a:pt x="19974" y="20769"/>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6" name="Freeform 80"/>
            <p:cNvSpPr/>
            <p:nvPr/>
          </p:nvSpPr>
          <p:spPr>
            <a:xfrm>
              <a:off x="290512" y="695325"/>
              <a:ext cx="73026" cy="212725"/>
            </a:xfrm>
            <a:custGeom>
              <a:avLst/>
              <a:gdLst/>
              <a:ahLst/>
              <a:cxnLst>
                <a:cxn ang="0">
                  <a:pos x="wd2" y="hd2"/>
                </a:cxn>
                <a:cxn ang="5400000">
                  <a:pos x="wd2" y="hd2"/>
                </a:cxn>
                <a:cxn ang="10800000">
                  <a:pos x="wd2" y="hd2"/>
                </a:cxn>
                <a:cxn ang="16200000">
                  <a:pos x="wd2" y="hd2"/>
                </a:cxn>
              </a:cxnLst>
              <a:rect l="0" t="0" r="r" b="b"/>
              <a:pathLst>
                <a:path w="21600" h="21600" extrusionOk="0">
                  <a:moveTo>
                    <a:pt x="13703" y="1920"/>
                  </a:moveTo>
                  <a:lnTo>
                    <a:pt x="9755" y="7120"/>
                  </a:lnTo>
                  <a:lnTo>
                    <a:pt x="21600" y="19680"/>
                  </a:lnTo>
                  <a:lnTo>
                    <a:pt x="13935" y="21600"/>
                  </a:lnTo>
                  <a:lnTo>
                    <a:pt x="1161" y="7120"/>
                  </a:lnTo>
                  <a:lnTo>
                    <a:pt x="0" y="0"/>
                  </a:lnTo>
                  <a:lnTo>
                    <a:pt x="13703" y="1920"/>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7" name="Freeform 81"/>
            <p:cNvSpPr/>
            <p:nvPr/>
          </p:nvSpPr>
          <p:spPr>
            <a:xfrm>
              <a:off x="109537" y="822325"/>
              <a:ext cx="290514" cy="471487"/>
            </a:xfrm>
            <a:custGeom>
              <a:avLst/>
              <a:gdLst/>
              <a:ahLst/>
              <a:cxnLst>
                <a:cxn ang="0">
                  <a:pos x="wd2" y="hd2"/>
                </a:cxn>
                <a:cxn ang="5400000">
                  <a:pos x="wd2" y="hd2"/>
                </a:cxn>
                <a:cxn ang="10800000">
                  <a:pos x="wd2" y="hd2"/>
                </a:cxn>
                <a:cxn ang="16200000">
                  <a:pos x="wd2" y="hd2"/>
                </a:cxn>
              </a:cxnLst>
              <a:rect l="0" t="0" r="r" b="b"/>
              <a:pathLst>
                <a:path w="21600" h="21600" extrusionOk="0">
                  <a:moveTo>
                    <a:pt x="12866" y="801"/>
                  </a:moveTo>
                  <a:lnTo>
                    <a:pt x="21600" y="18759"/>
                  </a:lnTo>
                  <a:lnTo>
                    <a:pt x="16879" y="20107"/>
                  </a:lnTo>
                  <a:lnTo>
                    <a:pt x="7495" y="21600"/>
                  </a:lnTo>
                  <a:lnTo>
                    <a:pt x="4131" y="21600"/>
                  </a:lnTo>
                  <a:lnTo>
                    <a:pt x="0" y="20107"/>
                  </a:lnTo>
                  <a:lnTo>
                    <a:pt x="1003" y="5391"/>
                  </a:lnTo>
                  <a:lnTo>
                    <a:pt x="10800" y="0"/>
                  </a:lnTo>
                  <a:lnTo>
                    <a:pt x="12866" y="801"/>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8" name="Freeform 82"/>
            <p:cNvSpPr/>
            <p:nvPr/>
          </p:nvSpPr>
          <p:spPr>
            <a:xfrm>
              <a:off x="20637" y="887411"/>
              <a:ext cx="215901" cy="409576"/>
            </a:xfrm>
            <a:custGeom>
              <a:avLst/>
              <a:gdLst/>
              <a:ahLst/>
              <a:cxnLst>
                <a:cxn ang="0">
                  <a:pos x="wd2" y="hd2"/>
                </a:cxn>
                <a:cxn ang="5400000">
                  <a:pos x="wd2" y="hd2"/>
                </a:cxn>
                <a:cxn ang="10800000">
                  <a:pos x="wd2" y="hd2"/>
                </a:cxn>
                <a:cxn ang="16200000">
                  <a:pos x="wd2" y="hd2"/>
                </a:cxn>
              </a:cxnLst>
              <a:rect l="0" t="0" r="r" b="b"/>
              <a:pathLst>
                <a:path w="21600" h="21600" extrusionOk="0">
                  <a:moveTo>
                    <a:pt x="21600" y="877"/>
                  </a:moveTo>
                  <a:lnTo>
                    <a:pt x="14374" y="2423"/>
                  </a:lnTo>
                  <a:lnTo>
                    <a:pt x="14135" y="15250"/>
                  </a:lnTo>
                  <a:lnTo>
                    <a:pt x="16597" y="16419"/>
                  </a:lnTo>
                  <a:lnTo>
                    <a:pt x="14374" y="17798"/>
                  </a:lnTo>
                  <a:lnTo>
                    <a:pt x="14374" y="21391"/>
                  </a:lnTo>
                  <a:lnTo>
                    <a:pt x="7147" y="21600"/>
                  </a:lnTo>
                  <a:lnTo>
                    <a:pt x="0" y="20890"/>
                  </a:lnTo>
                  <a:lnTo>
                    <a:pt x="4050" y="125"/>
                  </a:lnTo>
                  <a:lnTo>
                    <a:pt x="19456" y="0"/>
                  </a:lnTo>
                  <a:lnTo>
                    <a:pt x="21600" y="877"/>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89" name="Freeform 83"/>
            <p:cNvSpPr/>
            <p:nvPr/>
          </p:nvSpPr>
          <p:spPr>
            <a:xfrm>
              <a:off x="276225" y="704849"/>
              <a:ext cx="33338" cy="107951"/>
            </a:xfrm>
            <a:custGeom>
              <a:avLst/>
              <a:gdLst/>
              <a:ahLst/>
              <a:cxnLst>
                <a:cxn ang="0">
                  <a:pos x="wd2" y="hd2"/>
                </a:cxn>
                <a:cxn ang="5400000">
                  <a:pos x="wd2" y="hd2"/>
                </a:cxn>
                <a:cxn ang="10800000">
                  <a:pos x="wd2" y="hd2"/>
                </a:cxn>
                <a:cxn ang="16200000">
                  <a:pos x="wd2" y="hd2"/>
                </a:cxn>
              </a:cxnLst>
              <a:rect l="0" t="0" r="r" b="b"/>
              <a:pathLst>
                <a:path w="21600" h="21600" extrusionOk="0">
                  <a:moveTo>
                    <a:pt x="6530" y="3812"/>
                  </a:moveTo>
                  <a:lnTo>
                    <a:pt x="0" y="21600"/>
                  </a:lnTo>
                  <a:lnTo>
                    <a:pt x="7535" y="21600"/>
                  </a:lnTo>
                  <a:lnTo>
                    <a:pt x="21600" y="4288"/>
                  </a:lnTo>
                  <a:lnTo>
                    <a:pt x="8540" y="0"/>
                  </a:lnTo>
                  <a:lnTo>
                    <a:pt x="6530" y="3812"/>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0" name="Freeform 84"/>
            <p:cNvSpPr/>
            <p:nvPr/>
          </p:nvSpPr>
          <p:spPr>
            <a:xfrm>
              <a:off x="254000" y="804861"/>
              <a:ext cx="34925" cy="34926"/>
            </a:xfrm>
            <a:custGeom>
              <a:avLst/>
              <a:gdLst/>
              <a:ahLst/>
              <a:cxnLst>
                <a:cxn ang="0">
                  <a:pos x="wd2" y="hd2"/>
                </a:cxn>
                <a:cxn ang="5400000">
                  <a:pos x="wd2" y="hd2"/>
                </a:cxn>
                <a:cxn ang="10800000">
                  <a:pos x="wd2" y="hd2"/>
                </a:cxn>
                <a:cxn ang="16200000">
                  <a:pos x="wd2" y="hd2"/>
                </a:cxn>
              </a:cxnLst>
              <a:rect l="0" t="0" r="r" b="b"/>
              <a:pathLst>
                <a:path w="21600" h="21600" extrusionOk="0">
                  <a:moveTo>
                    <a:pt x="2512" y="0"/>
                  </a:moveTo>
                  <a:lnTo>
                    <a:pt x="21600" y="2455"/>
                  </a:lnTo>
                  <a:lnTo>
                    <a:pt x="17581" y="21600"/>
                  </a:lnTo>
                  <a:lnTo>
                    <a:pt x="0" y="20618"/>
                  </a:lnTo>
                  <a:lnTo>
                    <a:pt x="2512"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1" name="Freeform 85"/>
            <p:cNvSpPr/>
            <p:nvPr/>
          </p:nvSpPr>
          <p:spPr>
            <a:xfrm>
              <a:off x="101600" y="708024"/>
              <a:ext cx="168275" cy="203201"/>
            </a:xfrm>
            <a:custGeom>
              <a:avLst/>
              <a:gdLst/>
              <a:ahLst/>
              <a:cxnLst>
                <a:cxn ang="0">
                  <a:pos x="wd2" y="hd2"/>
                </a:cxn>
                <a:cxn ang="5400000">
                  <a:pos x="wd2" y="hd2"/>
                </a:cxn>
                <a:cxn ang="10800000">
                  <a:pos x="wd2" y="hd2"/>
                </a:cxn>
                <a:cxn ang="16200000">
                  <a:pos x="wd2" y="hd2"/>
                </a:cxn>
              </a:cxnLst>
              <a:rect l="0" t="0" r="r" b="b"/>
              <a:pathLst>
                <a:path w="21600" h="21600" extrusionOk="0">
                  <a:moveTo>
                    <a:pt x="21600" y="5860"/>
                  </a:moveTo>
                  <a:lnTo>
                    <a:pt x="21498" y="5944"/>
                  </a:lnTo>
                  <a:lnTo>
                    <a:pt x="21498" y="7367"/>
                  </a:lnTo>
                  <a:lnTo>
                    <a:pt x="21396" y="8121"/>
                  </a:lnTo>
                  <a:lnTo>
                    <a:pt x="21396" y="9042"/>
                  </a:lnTo>
                  <a:lnTo>
                    <a:pt x="21294" y="9963"/>
                  </a:lnTo>
                  <a:lnTo>
                    <a:pt x="21192" y="11135"/>
                  </a:lnTo>
                  <a:lnTo>
                    <a:pt x="20887" y="12223"/>
                  </a:lnTo>
                  <a:lnTo>
                    <a:pt x="20581" y="13395"/>
                  </a:lnTo>
                  <a:lnTo>
                    <a:pt x="19970" y="15907"/>
                  </a:lnTo>
                  <a:lnTo>
                    <a:pt x="19358" y="17079"/>
                  </a:lnTo>
                  <a:lnTo>
                    <a:pt x="18747" y="18335"/>
                  </a:lnTo>
                  <a:lnTo>
                    <a:pt x="18034" y="19423"/>
                  </a:lnTo>
                  <a:lnTo>
                    <a:pt x="17321" y="20679"/>
                  </a:lnTo>
                  <a:lnTo>
                    <a:pt x="3872" y="21600"/>
                  </a:lnTo>
                  <a:lnTo>
                    <a:pt x="0" y="14902"/>
                  </a:lnTo>
                  <a:lnTo>
                    <a:pt x="509" y="2679"/>
                  </a:lnTo>
                  <a:lnTo>
                    <a:pt x="6928" y="0"/>
                  </a:lnTo>
                  <a:lnTo>
                    <a:pt x="17830" y="3181"/>
                  </a:lnTo>
                  <a:lnTo>
                    <a:pt x="21600" y="5860"/>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2" name="Freeform 86"/>
            <p:cNvSpPr/>
            <p:nvPr/>
          </p:nvSpPr>
          <p:spPr>
            <a:xfrm>
              <a:off x="269875" y="349250"/>
              <a:ext cx="87313" cy="2952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4"/>
                  </a:lnTo>
                  <a:lnTo>
                    <a:pt x="196" y="639"/>
                  </a:lnTo>
                  <a:lnTo>
                    <a:pt x="393" y="1394"/>
                  </a:lnTo>
                  <a:lnTo>
                    <a:pt x="785" y="2497"/>
                  </a:lnTo>
                  <a:lnTo>
                    <a:pt x="982" y="3716"/>
                  </a:lnTo>
                  <a:lnTo>
                    <a:pt x="1571" y="5110"/>
                  </a:lnTo>
                  <a:lnTo>
                    <a:pt x="1964" y="6735"/>
                  </a:lnTo>
                  <a:lnTo>
                    <a:pt x="2356" y="8419"/>
                  </a:lnTo>
                  <a:lnTo>
                    <a:pt x="2553" y="10161"/>
                  </a:lnTo>
                  <a:lnTo>
                    <a:pt x="2945" y="11903"/>
                  </a:lnTo>
                  <a:lnTo>
                    <a:pt x="3338" y="15387"/>
                  </a:lnTo>
                  <a:lnTo>
                    <a:pt x="3142" y="16955"/>
                  </a:lnTo>
                  <a:lnTo>
                    <a:pt x="2356" y="19858"/>
                  </a:lnTo>
                  <a:lnTo>
                    <a:pt x="1767" y="21019"/>
                  </a:lnTo>
                  <a:lnTo>
                    <a:pt x="10015" y="21600"/>
                  </a:lnTo>
                  <a:lnTo>
                    <a:pt x="12371" y="21194"/>
                  </a:lnTo>
                  <a:lnTo>
                    <a:pt x="17280" y="20323"/>
                  </a:lnTo>
                  <a:lnTo>
                    <a:pt x="21600" y="5342"/>
                  </a:lnTo>
                  <a:lnTo>
                    <a:pt x="0" y="0"/>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3" name="Freeform 87"/>
            <p:cNvSpPr/>
            <p:nvPr/>
          </p:nvSpPr>
          <p:spPr>
            <a:xfrm>
              <a:off x="292100" y="422275"/>
              <a:ext cx="19050" cy="215900"/>
            </a:xfrm>
            <a:custGeom>
              <a:avLst/>
              <a:gdLst/>
              <a:ahLst/>
              <a:cxnLst>
                <a:cxn ang="0">
                  <a:pos x="wd2" y="hd2"/>
                </a:cxn>
                <a:cxn ang="5400000">
                  <a:pos x="wd2" y="hd2"/>
                </a:cxn>
                <a:cxn ang="10800000">
                  <a:pos x="wd2" y="hd2"/>
                </a:cxn>
                <a:cxn ang="16200000">
                  <a:pos x="wd2" y="hd2"/>
                </a:cxn>
              </a:cxnLst>
              <a:rect l="0" t="0" r="r" b="b"/>
              <a:pathLst>
                <a:path w="21600" h="21600" extrusionOk="0">
                  <a:moveTo>
                    <a:pt x="0" y="20888"/>
                  </a:moveTo>
                  <a:lnTo>
                    <a:pt x="17280" y="0"/>
                  </a:lnTo>
                  <a:lnTo>
                    <a:pt x="17280" y="396"/>
                  </a:lnTo>
                  <a:lnTo>
                    <a:pt x="18144" y="791"/>
                  </a:lnTo>
                  <a:lnTo>
                    <a:pt x="19008" y="1345"/>
                  </a:lnTo>
                  <a:lnTo>
                    <a:pt x="19872" y="2057"/>
                  </a:lnTo>
                  <a:lnTo>
                    <a:pt x="19872" y="3007"/>
                  </a:lnTo>
                  <a:lnTo>
                    <a:pt x="20736" y="4114"/>
                  </a:lnTo>
                  <a:lnTo>
                    <a:pt x="20736" y="5459"/>
                  </a:lnTo>
                  <a:lnTo>
                    <a:pt x="21600" y="6963"/>
                  </a:lnTo>
                  <a:lnTo>
                    <a:pt x="20736" y="8703"/>
                  </a:lnTo>
                  <a:lnTo>
                    <a:pt x="20736" y="10760"/>
                  </a:lnTo>
                  <a:lnTo>
                    <a:pt x="19872" y="12897"/>
                  </a:lnTo>
                  <a:lnTo>
                    <a:pt x="18144" y="15508"/>
                  </a:lnTo>
                  <a:lnTo>
                    <a:pt x="16416" y="18356"/>
                  </a:lnTo>
                  <a:lnTo>
                    <a:pt x="14688" y="21600"/>
                  </a:lnTo>
                  <a:lnTo>
                    <a:pt x="0" y="20888"/>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4" name="Freeform 88"/>
            <p:cNvSpPr/>
            <p:nvPr/>
          </p:nvSpPr>
          <p:spPr>
            <a:xfrm>
              <a:off x="201612" y="42862"/>
              <a:ext cx="157163" cy="317500"/>
            </a:xfrm>
            <a:custGeom>
              <a:avLst/>
              <a:gdLst/>
              <a:ahLst/>
              <a:cxnLst>
                <a:cxn ang="0">
                  <a:pos x="wd2" y="hd2"/>
                </a:cxn>
                <a:cxn ang="5400000">
                  <a:pos x="wd2" y="hd2"/>
                </a:cxn>
                <a:cxn ang="10800000">
                  <a:pos x="wd2" y="hd2"/>
                </a:cxn>
                <a:cxn ang="16200000">
                  <a:pos x="wd2" y="hd2"/>
                </a:cxn>
              </a:cxnLst>
              <a:rect l="0" t="0" r="r" b="b"/>
              <a:pathLst>
                <a:path w="21600" h="21600" extrusionOk="0">
                  <a:moveTo>
                    <a:pt x="16364" y="16470"/>
                  </a:moveTo>
                  <a:lnTo>
                    <a:pt x="21600" y="2160"/>
                  </a:lnTo>
                  <a:lnTo>
                    <a:pt x="17018" y="0"/>
                  </a:lnTo>
                  <a:lnTo>
                    <a:pt x="9491" y="270"/>
                  </a:lnTo>
                  <a:lnTo>
                    <a:pt x="982" y="13932"/>
                  </a:lnTo>
                  <a:lnTo>
                    <a:pt x="0" y="18306"/>
                  </a:lnTo>
                  <a:lnTo>
                    <a:pt x="1636" y="20088"/>
                  </a:lnTo>
                  <a:lnTo>
                    <a:pt x="7091" y="21600"/>
                  </a:lnTo>
                  <a:lnTo>
                    <a:pt x="9273" y="20844"/>
                  </a:lnTo>
                  <a:lnTo>
                    <a:pt x="7855" y="16794"/>
                  </a:lnTo>
                  <a:lnTo>
                    <a:pt x="12764" y="17118"/>
                  </a:lnTo>
                  <a:lnTo>
                    <a:pt x="16364" y="16470"/>
                  </a:lnTo>
                  <a:close/>
                </a:path>
              </a:pathLst>
            </a:custGeom>
            <a:solidFill>
              <a:srgbClr val="B34D1A"/>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5" name="Freeform 89"/>
            <p:cNvSpPr/>
            <p:nvPr/>
          </p:nvSpPr>
          <p:spPr>
            <a:xfrm>
              <a:off x="146050" y="55562"/>
              <a:ext cx="174625" cy="282575"/>
            </a:xfrm>
            <a:custGeom>
              <a:avLst/>
              <a:gdLst/>
              <a:ahLst/>
              <a:cxnLst>
                <a:cxn ang="0">
                  <a:pos x="wd2" y="hd2"/>
                </a:cxn>
                <a:cxn ang="5400000">
                  <a:pos x="wd2" y="hd2"/>
                </a:cxn>
                <a:cxn ang="10800000">
                  <a:pos x="wd2" y="hd2"/>
                </a:cxn>
                <a:cxn ang="16200000">
                  <a:pos x="wd2" y="hd2"/>
                </a:cxn>
              </a:cxnLst>
              <a:rect l="0" t="0" r="r" b="b"/>
              <a:pathLst>
                <a:path w="21600" h="21600" extrusionOk="0">
                  <a:moveTo>
                    <a:pt x="18668" y="0"/>
                  </a:moveTo>
                  <a:lnTo>
                    <a:pt x="18570" y="61"/>
                  </a:lnTo>
                  <a:lnTo>
                    <a:pt x="18375" y="304"/>
                  </a:lnTo>
                  <a:lnTo>
                    <a:pt x="18081" y="730"/>
                  </a:lnTo>
                  <a:lnTo>
                    <a:pt x="17788" y="1278"/>
                  </a:lnTo>
                  <a:lnTo>
                    <a:pt x="17397" y="1886"/>
                  </a:lnTo>
                  <a:lnTo>
                    <a:pt x="17006" y="2616"/>
                  </a:lnTo>
                  <a:lnTo>
                    <a:pt x="16615" y="3407"/>
                  </a:lnTo>
                  <a:lnTo>
                    <a:pt x="16322" y="4320"/>
                  </a:lnTo>
                  <a:lnTo>
                    <a:pt x="16029" y="5172"/>
                  </a:lnTo>
                  <a:lnTo>
                    <a:pt x="15736" y="6085"/>
                  </a:lnTo>
                  <a:lnTo>
                    <a:pt x="15638" y="6936"/>
                  </a:lnTo>
                  <a:lnTo>
                    <a:pt x="15736" y="7788"/>
                  </a:lnTo>
                  <a:lnTo>
                    <a:pt x="15931" y="8579"/>
                  </a:lnTo>
                  <a:lnTo>
                    <a:pt x="16322" y="9309"/>
                  </a:lnTo>
                  <a:lnTo>
                    <a:pt x="16909" y="9918"/>
                  </a:lnTo>
                  <a:lnTo>
                    <a:pt x="17690" y="10465"/>
                  </a:lnTo>
                  <a:lnTo>
                    <a:pt x="17397" y="10465"/>
                  </a:lnTo>
                  <a:lnTo>
                    <a:pt x="17006" y="10526"/>
                  </a:lnTo>
                  <a:lnTo>
                    <a:pt x="16615" y="10770"/>
                  </a:lnTo>
                  <a:lnTo>
                    <a:pt x="16127" y="10830"/>
                  </a:lnTo>
                  <a:lnTo>
                    <a:pt x="15149" y="11317"/>
                  </a:lnTo>
                  <a:lnTo>
                    <a:pt x="14172" y="11926"/>
                  </a:lnTo>
                  <a:lnTo>
                    <a:pt x="13683" y="12291"/>
                  </a:lnTo>
                  <a:lnTo>
                    <a:pt x="13292" y="12717"/>
                  </a:lnTo>
                  <a:lnTo>
                    <a:pt x="12999" y="13264"/>
                  </a:lnTo>
                  <a:lnTo>
                    <a:pt x="12804" y="13812"/>
                  </a:lnTo>
                  <a:lnTo>
                    <a:pt x="12804" y="14420"/>
                  </a:lnTo>
                  <a:lnTo>
                    <a:pt x="12901" y="15090"/>
                  </a:lnTo>
                  <a:lnTo>
                    <a:pt x="13292" y="15881"/>
                  </a:lnTo>
                  <a:lnTo>
                    <a:pt x="13390" y="15941"/>
                  </a:lnTo>
                  <a:lnTo>
                    <a:pt x="13683" y="16002"/>
                  </a:lnTo>
                  <a:lnTo>
                    <a:pt x="15052" y="16428"/>
                  </a:lnTo>
                  <a:lnTo>
                    <a:pt x="15638" y="16550"/>
                  </a:lnTo>
                  <a:lnTo>
                    <a:pt x="16224" y="16793"/>
                  </a:lnTo>
                  <a:lnTo>
                    <a:pt x="16909" y="16915"/>
                  </a:lnTo>
                  <a:lnTo>
                    <a:pt x="17495" y="17037"/>
                  </a:lnTo>
                  <a:lnTo>
                    <a:pt x="18179" y="17158"/>
                  </a:lnTo>
                  <a:lnTo>
                    <a:pt x="18961" y="17341"/>
                  </a:lnTo>
                  <a:lnTo>
                    <a:pt x="19645" y="17402"/>
                  </a:lnTo>
                  <a:lnTo>
                    <a:pt x="20329" y="17523"/>
                  </a:lnTo>
                  <a:lnTo>
                    <a:pt x="21600" y="17523"/>
                  </a:lnTo>
                  <a:lnTo>
                    <a:pt x="19938" y="18984"/>
                  </a:lnTo>
                  <a:lnTo>
                    <a:pt x="19645" y="18984"/>
                  </a:lnTo>
                  <a:lnTo>
                    <a:pt x="19254" y="18862"/>
                  </a:lnTo>
                  <a:lnTo>
                    <a:pt x="18863" y="18862"/>
                  </a:lnTo>
                  <a:lnTo>
                    <a:pt x="17886" y="18740"/>
                  </a:lnTo>
                  <a:lnTo>
                    <a:pt x="17300" y="18619"/>
                  </a:lnTo>
                  <a:lnTo>
                    <a:pt x="16615" y="18558"/>
                  </a:lnTo>
                  <a:lnTo>
                    <a:pt x="15931" y="18375"/>
                  </a:lnTo>
                  <a:lnTo>
                    <a:pt x="15247" y="18254"/>
                  </a:lnTo>
                  <a:lnTo>
                    <a:pt x="14465" y="18071"/>
                  </a:lnTo>
                  <a:lnTo>
                    <a:pt x="13683" y="17949"/>
                  </a:lnTo>
                  <a:lnTo>
                    <a:pt x="12901" y="17767"/>
                  </a:lnTo>
                  <a:lnTo>
                    <a:pt x="12119" y="17523"/>
                  </a:lnTo>
                  <a:lnTo>
                    <a:pt x="11435" y="17280"/>
                  </a:lnTo>
                  <a:lnTo>
                    <a:pt x="10751" y="17097"/>
                  </a:lnTo>
                  <a:lnTo>
                    <a:pt x="10556" y="17158"/>
                  </a:lnTo>
                  <a:lnTo>
                    <a:pt x="10165" y="17341"/>
                  </a:lnTo>
                  <a:lnTo>
                    <a:pt x="9871" y="17523"/>
                  </a:lnTo>
                  <a:lnTo>
                    <a:pt x="9676" y="17767"/>
                  </a:lnTo>
                  <a:lnTo>
                    <a:pt x="9383" y="17949"/>
                  </a:lnTo>
                  <a:lnTo>
                    <a:pt x="9187" y="18254"/>
                  </a:lnTo>
                  <a:lnTo>
                    <a:pt x="8894" y="18558"/>
                  </a:lnTo>
                  <a:lnTo>
                    <a:pt x="8699" y="18862"/>
                  </a:lnTo>
                  <a:lnTo>
                    <a:pt x="8503" y="19288"/>
                  </a:lnTo>
                  <a:lnTo>
                    <a:pt x="8405" y="19653"/>
                  </a:lnTo>
                  <a:lnTo>
                    <a:pt x="8210" y="20079"/>
                  </a:lnTo>
                  <a:lnTo>
                    <a:pt x="8210" y="20992"/>
                  </a:lnTo>
                  <a:lnTo>
                    <a:pt x="8405" y="21600"/>
                  </a:lnTo>
                  <a:lnTo>
                    <a:pt x="4007" y="18740"/>
                  </a:lnTo>
                  <a:lnTo>
                    <a:pt x="4887" y="14055"/>
                  </a:lnTo>
                  <a:lnTo>
                    <a:pt x="0" y="8518"/>
                  </a:lnTo>
                  <a:lnTo>
                    <a:pt x="391" y="3894"/>
                  </a:lnTo>
                  <a:lnTo>
                    <a:pt x="18668" y="0"/>
                  </a:lnTo>
                  <a:close/>
                </a:path>
              </a:pathLst>
            </a:custGeom>
            <a:solidFill>
              <a:srgbClr val="8F29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6" name="Freeform 90"/>
            <p:cNvSpPr/>
            <p:nvPr/>
          </p:nvSpPr>
          <p:spPr>
            <a:xfrm>
              <a:off x="290512" y="649286"/>
              <a:ext cx="182564" cy="95251"/>
            </a:xfrm>
            <a:custGeom>
              <a:avLst/>
              <a:gdLst/>
              <a:ahLst/>
              <a:cxnLst>
                <a:cxn ang="0">
                  <a:pos x="wd2" y="hd2"/>
                </a:cxn>
                <a:cxn ang="5400000">
                  <a:pos x="wd2" y="hd2"/>
                </a:cxn>
                <a:cxn ang="10800000">
                  <a:pos x="wd2" y="hd2"/>
                </a:cxn>
                <a:cxn ang="16200000">
                  <a:pos x="wd2" y="hd2"/>
                </a:cxn>
              </a:cxnLst>
              <a:rect l="0" t="0" r="r" b="b"/>
              <a:pathLst>
                <a:path w="21600" h="21600" extrusionOk="0">
                  <a:moveTo>
                    <a:pt x="2514" y="6224"/>
                  </a:moveTo>
                  <a:lnTo>
                    <a:pt x="10055" y="6224"/>
                  </a:lnTo>
                  <a:lnTo>
                    <a:pt x="14338" y="0"/>
                  </a:lnTo>
                  <a:lnTo>
                    <a:pt x="16386" y="6590"/>
                  </a:lnTo>
                  <a:lnTo>
                    <a:pt x="21600" y="18305"/>
                  </a:lnTo>
                  <a:lnTo>
                    <a:pt x="17876" y="21600"/>
                  </a:lnTo>
                  <a:lnTo>
                    <a:pt x="14710" y="21417"/>
                  </a:lnTo>
                  <a:lnTo>
                    <a:pt x="9310" y="18854"/>
                  </a:lnTo>
                  <a:lnTo>
                    <a:pt x="0" y="12631"/>
                  </a:lnTo>
                  <a:lnTo>
                    <a:pt x="2514" y="6224"/>
                  </a:lnTo>
                  <a:close/>
                </a:path>
              </a:pathLst>
            </a:custGeom>
            <a:solidFill>
              <a:srgbClr val="8F29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7" name="Freeform 91"/>
            <p:cNvSpPr/>
            <p:nvPr/>
          </p:nvSpPr>
          <p:spPr>
            <a:xfrm>
              <a:off x="19050" y="396875"/>
              <a:ext cx="292101" cy="350837"/>
            </a:xfrm>
            <a:custGeom>
              <a:avLst/>
              <a:gdLst/>
              <a:ahLst/>
              <a:cxnLst>
                <a:cxn ang="0">
                  <a:pos x="wd2" y="hd2"/>
                </a:cxn>
                <a:cxn ang="5400000">
                  <a:pos x="wd2" y="hd2"/>
                </a:cxn>
                <a:cxn ang="10800000">
                  <a:pos x="wd2" y="hd2"/>
                </a:cxn>
                <a:cxn ang="16200000">
                  <a:pos x="wd2" y="hd2"/>
                </a:cxn>
              </a:cxnLst>
              <a:rect l="0" t="0" r="r" b="b"/>
              <a:pathLst>
                <a:path w="21600" h="21600" extrusionOk="0">
                  <a:moveTo>
                    <a:pt x="0" y="784"/>
                  </a:moveTo>
                  <a:lnTo>
                    <a:pt x="6750" y="17535"/>
                  </a:lnTo>
                  <a:lnTo>
                    <a:pt x="19193" y="21600"/>
                  </a:lnTo>
                  <a:lnTo>
                    <a:pt x="20837" y="19690"/>
                  </a:lnTo>
                  <a:lnTo>
                    <a:pt x="21600" y="18220"/>
                  </a:lnTo>
                  <a:lnTo>
                    <a:pt x="17374" y="13812"/>
                  </a:lnTo>
                  <a:lnTo>
                    <a:pt x="16728" y="11265"/>
                  </a:lnTo>
                  <a:lnTo>
                    <a:pt x="11504" y="2400"/>
                  </a:lnTo>
                  <a:lnTo>
                    <a:pt x="4343" y="0"/>
                  </a:lnTo>
                  <a:lnTo>
                    <a:pt x="0" y="784"/>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8" name="Freeform 92"/>
            <p:cNvSpPr/>
            <p:nvPr/>
          </p:nvSpPr>
          <p:spPr>
            <a:xfrm>
              <a:off x="115886" y="0"/>
              <a:ext cx="242889" cy="249238"/>
            </a:xfrm>
            <a:custGeom>
              <a:avLst/>
              <a:gdLst/>
              <a:ahLst/>
              <a:cxnLst>
                <a:cxn ang="0">
                  <a:pos x="wd2" y="hd2"/>
                </a:cxn>
                <a:cxn ang="5400000">
                  <a:pos x="wd2" y="hd2"/>
                </a:cxn>
                <a:cxn ang="10800000">
                  <a:pos x="wd2" y="hd2"/>
                </a:cxn>
                <a:cxn ang="16200000">
                  <a:pos x="wd2" y="hd2"/>
                </a:cxn>
              </a:cxnLst>
              <a:rect l="0" t="0" r="r" b="b"/>
              <a:pathLst>
                <a:path w="21600" h="21600" extrusionOk="0">
                  <a:moveTo>
                    <a:pt x="21600" y="6494"/>
                  </a:moveTo>
                  <a:lnTo>
                    <a:pt x="21178" y="6289"/>
                  </a:lnTo>
                  <a:lnTo>
                    <a:pt x="20685" y="6152"/>
                  </a:lnTo>
                  <a:lnTo>
                    <a:pt x="20122" y="6015"/>
                  </a:lnTo>
                  <a:lnTo>
                    <a:pt x="19419" y="5810"/>
                  </a:lnTo>
                  <a:lnTo>
                    <a:pt x="18575" y="5742"/>
                  </a:lnTo>
                  <a:lnTo>
                    <a:pt x="17660" y="5673"/>
                  </a:lnTo>
                  <a:lnTo>
                    <a:pt x="16816" y="5742"/>
                  </a:lnTo>
                  <a:lnTo>
                    <a:pt x="15760" y="5878"/>
                  </a:lnTo>
                  <a:lnTo>
                    <a:pt x="14846" y="6289"/>
                  </a:lnTo>
                  <a:lnTo>
                    <a:pt x="13861" y="6835"/>
                  </a:lnTo>
                  <a:lnTo>
                    <a:pt x="13016" y="7587"/>
                  </a:lnTo>
                  <a:lnTo>
                    <a:pt x="12172" y="8613"/>
                  </a:lnTo>
                  <a:lnTo>
                    <a:pt x="11468" y="9843"/>
                  </a:lnTo>
                  <a:lnTo>
                    <a:pt x="10906" y="11484"/>
                  </a:lnTo>
                  <a:lnTo>
                    <a:pt x="10483" y="13397"/>
                  </a:lnTo>
                  <a:lnTo>
                    <a:pt x="8584" y="13124"/>
                  </a:lnTo>
                  <a:lnTo>
                    <a:pt x="8513" y="12987"/>
                  </a:lnTo>
                  <a:lnTo>
                    <a:pt x="8373" y="12577"/>
                  </a:lnTo>
                  <a:lnTo>
                    <a:pt x="8232" y="12372"/>
                  </a:lnTo>
                  <a:lnTo>
                    <a:pt x="8162" y="12167"/>
                  </a:lnTo>
                  <a:lnTo>
                    <a:pt x="7880" y="11757"/>
                  </a:lnTo>
                  <a:lnTo>
                    <a:pt x="7317" y="11484"/>
                  </a:lnTo>
                  <a:lnTo>
                    <a:pt x="7036" y="11415"/>
                  </a:lnTo>
                  <a:lnTo>
                    <a:pt x="6754" y="11415"/>
                  </a:lnTo>
                  <a:lnTo>
                    <a:pt x="6332" y="11484"/>
                  </a:lnTo>
                  <a:lnTo>
                    <a:pt x="5910" y="11689"/>
                  </a:lnTo>
                  <a:lnTo>
                    <a:pt x="5488" y="11962"/>
                  </a:lnTo>
                  <a:lnTo>
                    <a:pt x="4995" y="12441"/>
                  </a:lnTo>
                  <a:lnTo>
                    <a:pt x="4503" y="12851"/>
                  </a:lnTo>
                  <a:lnTo>
                    <a:pt x="4151" y="13329"/>
                  </a:lnTo>
                  <a:lnTo>
                    <a:pt x="4010" y="13739"/>
                  </a:lnTo>
                  <a:lnTo>
                    <a:pt x="3940" y="14218"/>
                  </a:lnTo>
                  <a:lnTo>
                    <a:pt x="4010" y="14559"/>
                  </a:lnTo>
                  <a:lnTo>
                    <a:pt x="4151" y="14970"/>
                  </a:lnTo>
                  <a:lnTo>
                    <a:pt x="4362" y="15311"/>
                  </a:lnTo>
                  <a:lnTo>
                    <a:pt x="4714" y="15653"/>
                  </a:lnTo>
                  <a:lnTo>
                    <a:pt x="4925" y="15927"/>
                  </a:lnTo>
                  <a:lnTo>
                    <a:pt x="5277" y="16200"/>
                  </a:lnTo>
                  <a:lnTo>
                    <a:pt x="5558" y="16405"/>
                  </a:lnTo>
                  <a:lnTo>
                    <a:pt x="5910" y="16678"/>
                  </a:lnTo>
                  <a:lnTo>
                    <a:pt x="6121" y="16747"/>
                  </a:lnTo>
                  <a:lnTo>
                    <a:pt x="6473" y="17089"/>
                  </a:lnTo>
                  <a:lnTo>
                    <a:pt x="6543" y="17089"/>
                  </a:lnTo>
                  <a:lnTo>
                    <a:pt x="6192" y="21600"/>
                  </a:lnTo>
                  <a:lnTo>
                    <a:pt x="6051" y="21532"/>
                  </a:lnTo>
                  <a:lnTo>
                    <a:pt x="5769" y="21327"/>
                  </a:lnTo>
                  <a:lnTo>
                    <a:pt x="5277" y="21053"/>
                  </a:lnTo>
                  <a:lnTo>
                    <a:pt x="4714" y="20643"/>
                  </a:lnTo>
                  <a:lnTo>
                    <a:pt x="3870" y="20096"/>
                  </a:lnTo>
                  <a:lnTo>
                    <a:pt x="3236" y="19481"/>
                  </a:lnTo>
                  <a:lnTo>
                    <a:pt x="2533" y="18729"/>
                  </a:lnTo>
                  <a:lnTo>
                    <a:pt x="1900" y="17909"/>
                  </a:lnTo>
                  <a:lnTo>
                    <a:pt x="1196" y="16884"/>
                  </a:lnTo>
                  <a:lnTo>
                    <a:pt x="633" y="15653"/>
                  </a:lnTo>
                  <a:lnTo>
                    <a:pt x="281" y="14423"/>
                  </a:lnTo>
                  <a:lnTo>
                    <a:pt x="70" y="13056"/>
                  </a:lnTo>
                  <a:lnTo>
                    <a:pt x="0" y="11484"/>
                  </a:lnTo>
                  <a:lnTo>
                    <a:pt x="281" y="9843"/>
                  </a:lnTo>
                  <a:lnTo>
                    <a:pt x="844" y="8066"/>
                  </a:lnTo>
                  <a:lnTo>
                    <a:pt x="1689" y="6152"/>
                  </a:lnTo>
                  <a:lnTo>
                    <a:pt x="2744" y="4306"/>
                  </a:lnTo>
                  <a:lnTo>
                    <a:pt x="3940" y="2871"/>
                  </a:lnTo>
                  <a:lnTo>
                    <a:pt x="5277" y="1709"/>
                  </a:lnTo>
                  <a:lnTo>
                    <a:pt x="6684" y="957"/>
                  </a:lnTo>
                  <a:lnTo>
                    <a:pt x="8021" y="410"/>
                  </a:lnTo>
                  <a:lnTo>
                    <a:pt x="9498" y="137"/>
                  </a:lnTo>
                  <a:lnTo>
                    <a:pt x="10906" y="0"/>
                  </a:lnTo>
                  <a:lnTo>
                    <a:pt x="12313" y="68"/>
                  </a:lnTo>
                  <a:lnTo>
                    <a:pt x="13579" y="205"/>
                  </a:lnTo>
                  <a:lnTo>
                    <a:pt x="14846" y="478"/>
                  </a:lnTo>
                  <a:lnTo>
                    <a:pt x="16956" y="1162"/>
                  </a:lnTo>
                  <a:lnTo>
                    <a:pt x="17730" y="1435"/>
                  </a:lnTo>
                  <a:lnTo>
                    <a:pt x="18364" y="1777"/>
                  </a:lnTo>
                  <a:lnTo>
                    <a:pt x="18715" y="1914"/>
                  </a:lnTo>
                  <a:lnTo>
                    <a:pt x="18856" y="2051"/>
                  </a:lnTo>
                  <a:lnTo>
                    <a:pt x="18997" y="2051"/>
                  </a:lnTo>
                  <a:lnTo>
                    <a:pt x="19349" y="2324"/>
                  </a:lnTo>
                  <a:lnTo>
                    <a:pt x="20545" y="3486"/>
                  </a:lnTo>
                  <a:lnTo>
                    <a:pt x="20756" y="3828"/>
                  </a:lnTo>
                  <a:lnTo>
                    <a:pt x="21037" y="4170"/>
                  </a:lnTo>
                  <a:lnTo>
                    <a:pt x="21248" y="4580"/>
                  </a:lnTo>
                  <a:lnTo>
                    <a:pt x="21530" y="5537"/>
                  </a:lnTo>
                  <a:lnTo>
                    <a:pt x="21600" y="6015"/>
                  </a:lnTo>
                  <a:lnTo>
                    <a:pt x="21600" y="6494"/>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899" name="Freeform 93"/>
            <p:cNvSpPr/>
            <p:nvPr/>
          </p:nvSpPr>
          <p:spPr>
            <a:xfrm>
              <a:off x="19049" y="311150"/>
              <a:ext cx="300039" cy="382587"/>
            </a:xfrm>
            <a:custGeom>
              <a:avLst/>
              <a:gdLst/>
              <a:ahLst/>
              <a:cxnLst>
                <a:cxn ang="0">
                  <a:pos x="wd2" y="hd2"/>
                </a:cxn>
                <a:cxn ang="5400000">
                  <a:pos x="wd2" y="hd2"/>
                </a:cxn>
                <a:cxn ang="10800000">
                  <a:pos x="wd2" y="hd2"/>
                </a:cxn>
                <a:cxn ang="16200000">
                  <a:pos x="wd2" y="hd2"/>
                </a:cxn>
              </a:cxnLst>
              <a:rect l="0" t="0" r="r" b="b"/>
              <a:pathLst>
                <a:path w="21600" h="21600" extrusionOk="0">
                  <a:moveTo>
                    <a:pt x="10202" y="0"/>
                  </a:moveTo>
                  <a:lnTo>
                    <a:pt x="10259" y="90"/>
                  </a:lnTo>
                  <a:lnTo>
                    <a:pt x="10430" y="404"/>
                  </a:lnTo>
                  <a:lnTo>
                    <a:pt x="10772" y="943"/>
                  </a:lnTo>
                  <a:lnTo>
                    <a:pt x="11113" y="1662"/>
                  </a:lnTo>
                  <a:lnTo>
                    <a:pt x="11512" y="2470"/>
                  </a:lnTo>
                  <a:lnTo>
                    <a:pt x="11968" y="3458"/>
                  </a:lnTo>
                  <a:lnTo>
                    <a:pt x="12481" y="4536"/>
                  </a:lnTo>
                  <a:lnTo>
                    <a:pt x="13051" y="5703"/>
                  </a:lnTo>
                  <a:lnTo>
                    <a:pt x="13564" y="6916"/>
                  </a:lnTo>
                  <a:lnTo>
                    <a:pt x="14077" y="8173"/>
                  </a:lnTo>
                  <a:lnTo>
                    <a:pt x="14590" y="9475"/>
                  </a:lnTo>
                  <a:lnTo>
                    <a:pt x="15046" y="10733"/>
                  </a:lnTo>
                  <a:lnTo>
                    <a:pt x="15445" y="11900"/>
                  </a:lnTo>
                  <a:lnTo>
                    <a:pt x="15787" y="13113"/>
                  </a:lnTo>
                  <a:lnTo>
                    <a:pt x="16072" y="14190"/>
                  </a:lnTo>
                  <a:lnTo>
                    <a:pt x="16243" y="15223"/>
                  </a:lnTo>
                  <a:lnTo>
                    <a:pt x="14476" y="14505"/>
                  </a:lnTo>
                  <a:lnTo>
                    <a:pt x="10658" y="10733"/>
                  </a:lnTo>
                  <a:lnTo>
                    <a:pt x="13507" y="15403"/>
                  </a:lnTo>
                  <a:lnTo>
                    <a:pt x="21600" y="18546"/>
                  </a:lnTo>
                  <a:lnTo>
                    <a:pt x="21543" y="20073"/>
                  </a:lnTo>
                  <a:lnTo>
                    <a:pt x="20973" y="21600"/>
                  </a:lnTo>
                  <a:lnTo>
                    <a:pt x="9974" y="17828"/>
                  </a:lnTo>
                  <a:lnTo>
                    <a:pt x="5243" y="6781"/>
                  </a:lnTo>
                  <a:lnTo>
                    <a:pt x="0" y="5613"/>
                  </a:lnTo>
                  <a:lnTo>
                    <a:pt x="0" y="5568"/>
                  </a:lnTo>
                  <a:lnTo>
                    <a:pt x="855" y="4895"/>
                  </a:lnTo>
                  <a:lnTo>
                    <a:pt x="1254" y="4491"/>
                  </a:lnTo>
                  <a:lnTo>
                    <a:pt x="1824" y="4131"/>
                  </a:lnTo>
                  <a:lnTo>
                    <a:pt x="2394" y="3682"/>
                  </a:lnTo>
                  <a:lnTo>
                    <a:pt x="3135" y="3233"/>
                  </a:lnTo>
                  <a:lnTo>
                    <a:pt x="3818" y="2739"/>
                  </a:lnTo>
                  <a:lnTo>
                    <a:pt x="4616" y="2290"/>
                  </a:lnTo>
                  <a:lnTo>
                    <a:pt x="5471" y="1796"/>
                  </a:lnTo>
                  <a:lnTo>
                    <a:pt x="6383" y="1302"/>
                  </a:lnTo>
                  <a:lnTo>
                    <a:pt x="7238" y="898"/>
                  </a:lnTo>
                  <a:lnTo>
                    <a:pt x="8264" y="539"/>
                  </a:lnTo>
                  <a:lnTo>
                    <a:pt x="9233" y="225"/>
                  </a:lnTo>
                  <a:lnTo>
                    <a:pt x="10202" y="0"/>
                  </a:lnTo>
                  <a:close/>
                </a:path>
              </a:pathLst>
            </a:custGeom>
            <a:solidFill>
              <a:srgbClr val="E3C24D"/>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900" name="Freeform 94"/>
            <p:cNvSpPr/>
            <p:nvPr/>
          </p:nvSpPr>
          <p:spPr>
            <a:xfrm>
              <a:off x="19049" y="411161"/>
              <a:ext cx="252414" cy="5000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816" y="14423"/>
                  </a:lnTo>
                  <a:lnTo>
                    <a:pt x="2385" y="16268"/>
                  </a:lnTo>
                  <a:lnTo>
                    <a:pt x="3543" y="17294"/>
                  </a:lnTo>
                  <a:lnTo>
                    <a:pt x="750" y="21600"/>
                  </a:lnTo>
                  <a:lnTo>
                    <a:pt x="9676" y="21600"/>
                  </a:lnTo>
                  <a:lnTo>
                    <a:pt x="11720" y="17772"/>
                  </a:lnTo>
                  <a:lnTo>
                    <a:pt x="9608" y="15790"/>
                  </a:lnTo>
                  <a:lnTo>
                    <a:pt x="11720" y="14628"/>
                  </a:lnTo>
                  <a:lnTo>
                    <a:pt x="11856" y="13500"/>
                  </a:lnTo>
                  <a:lnTo>
                    <a:pt x="21532" y="15175"/>
                  </a:lnTo>
                  <a:lnTo>
                    <a:pt x="21600" y="13056"/>
                  </a:lnTo>
                  <a:lnTo>
                    <a:pt x="3611" y="991"/>
                  </a:lnTo>
                  <a:lnTo>
                    <a:pt x="0" y="0"/>
                  </a:lnTo>
                  <a:close/>
                </a:path>
              </a:pathLst>
            </a:custGeom>
            <a:solidFill>
              <a:srgbClr val="D9A6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901" name="Freeform 95"/>
            <p:cNvSpPr/>
            <p:nvPr/>
          </p:nvSpPr>
          <p:spPr>
            <a:xfrm>
              <a:off x="6350" y="1512886"/>
              <a:ext cx="63501" cy="142876"/>
            </a:xfrm>
            <a:custGeom>
              <a:avLst/>
              <a:gdLst/>
              <a:ahLst/>
              <a:cxnLst>
                <a:cxn ang="0">
                  <a:pos x="wd2" y="hd2"/>
                </a:cxn>
                <a:cxn ang="5400000">
                  <a:pos x="wd2" y="hd2"/>
                </a:cxn>
                <a:cxn ang="10800000">
                  <a:pos x="wd2" y="hd2"/>
                </a:cxn>
                <a:cxn ang="16200000">
                  <a:pos x="wd2" y="hd2"/>
                </a:cxn>
              </a:cxnLst>
              <a:rect l="0" t="0" r="r" b="b"/>
              <a:pathLst>
                <a:path w="21600" h="21600" extrusionOk="0">
                  <a:moveTo>
                    <a:pt x="6933" y="0"/>
                  </a:moveTo>
                  <a:lnTo>
                    <a:pt x="6667" y="120"/>
                  </a:lnTo>
                  <a:lnTo>
                    <a:pt x="6667" y="2880"/>
                  </a:lnTo>
                  <a:lnTo>
                    <a:pt x="6933" y="3840"/>
                  </a:lnTo>
                  <a:lnTo>
                    <a:pt x="7467" y="4680"/>
                  </a:lnTo>
                  <a:lnTo>
                    <a:pt x="8267" y="5520"/>
                  </a:lnTo>
                  <a:lnTo>
                    <a:pt x="8800" y="6240"/>
                  </a:lnTo>
                  <a:lnTo>
                    <a:pt x="9600" y="6600"/>
                  </a:lnTo>
                  <a:lnTo>
                    <a:pt x="10667" y="6840"/>
                  </a:lnTo>
                  <a:lnTo>
                    <a:pt x="12267" y="6720"/>
                  </a:lnTo>
                  <a:lnTo>
                    <a:pt x="13867" y="6120"/>
                  </a:lnTo>
                  <a:lnTo>
                    <a:pt x="16000" y="5040"/>
                  </a:lnTo>
                  <a:lnTo>
                    <a:pt x="18400" y="3600"/>
                  </a:lnTo>
                  <a:lnTo>
                    <a:pt x="21600" y="1560"/>
                  </a:lnTo>
                  <a:lnTo>
                    <a:pt x="21600" y="3360"/>
                  </a:lnTo>
                  <a:lnTo>
                    <a:pt x="21333" y="4200"/>
                  </a:lnTo>
                  <a:lnTo>
                    <a:pt x="21067" y="5280"/>
                  </a:lnTo>
                  <a:lnTo>
                    <a:pt x="20533" y="6480"/>
                  </a:lnTo>
                  <a:lnTo>
                    <a:pt x="20267" y="7920"/>
                  </a:lnTo>
                  <a:lnTo>
                    <a:pt x="19200" y="9360"/>
                  </a:lnTo>
                  <a:lnTo>
                    <a:pt x="18133" y="10920"/>
                  </a:lnTo>
                  <a:lnTo>
                    <a:pt x="16800" y="12600"/>
                  </a:lnTo>
                  <a:lnTo>
                    <a:pt x="15467" y="14520"/>
                  </a:lnTo>
                  <a:lnTo>
                    <a:pt x="13600" y="16200"/>
                  </a:lnTo>
                  <a:lnTo>
                    <a:pt x="8800" y="19800"/>
                  </a:lnTo>
                  <a:lnTo>
                    <a:pt x="5333" y="21600"/>
                  </a:lnTo>
                  <a:lnTo>
                    <a:pt x="4800" y="21120"/>
                  </a:lnTo>
                  <a:lnTo>
                    <a:pt x="4000" y="20520"/>
                  </a:lnTo>
                  <a:lnTo>
                    <a:pt x="3467" y="19800"/>
                  </a:lnTo>
                  <a:lnTo>
                    <a:pt x="1867" y="17880"/>
                  </a:lnTo>
                  <a:lnTo>
                    <a:pt x="1067" y="16680"/>
                  </a:lnTo>
                  <a:lnTo>
                    <a:pt x="800" y="15360"/>
                  </a:lnTo>
                  <a:lnTo>
                    <a:pt x="0" y="13680"/>
                  </a:lnTo>
                  <a:lnTo>
                    <a:pt x="0" y="10200"/>
                  </a:lnTo>
                  <a:lnTo>
                    <a:pt x="267" y="8400"/>
                  </a:lnTo>
                  <a:lnTo>
                    <a:pt x="1067" y="6360"/>
                  </a:lnTo>
                  <a:lnTo>
                    <a:pt x="2400" y="4320"/>
                  </a:lnTo>
                  <a:lnTo>
                    <a:pt x="4267" y="2160"/>
                  </a:lnTo>
                  <a:lnTo>
                    <a:pt x="6933"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902" name="Freeform 96"/>
            <p:cNvSpPr/>
            <p:nvPr/>
          </p:nvSpPr>
          <p:spPr>
            <a:xfrm>
              <a:off x="355600" y="1571624"/>
              <a:ext cx="128588" cy="84138"/>
            </a:xfrm>
            <a:custGeom>
              <a:avLst/>
              <a:gdLst/>
              <a:ahLst/>
              <a:cxnLst>
                <a:cxn ang="0">
                  <a:pos x="wd2" y="hd2"/>
                </a:cxn>
                <a:cxn ang="5400000">
                  <a:pos x="wd2" y="hd2"/>
                </a:cxn>
                <a:cxn ang="10800000">
                  <a:pos x="wd2" y="hd2"/>
                </a:cxn>
                <a:cxn ang="16200000">
                  <a:pos x="wd2" y="hd2"/>
                </a:cxn>
              </a:cxnLst>
              <a:rect l="0" t="0" r="r" b="b"/>
              <a:pathLst>
                <a:path w="21600" h="21600" extrusionOk="0">
                  <a:moveTo>
                    <a:pt x="2533" y="0"/>
                  </a:moveTo>
                  <a:lnTo>
                    <a:pt x="2800" y="807"/>
                  </a:lnTo>
                  <a:lnTo>
                    <a:pt x="2800" y="1009"/>
                  </a:lnTo>
                  <a:lnTo>
                    <a:pt x="3067" y="1615"/>
                  </a:lnTo>
                  <a:lnTo>
                    <a:pt x="3333" y="2422"/>
                  </a:lnTo>
                  <a:lnTo>
                    <a:pt x="4133" y="3634"/>
                  </a:lnTo>
                  <a:lnTo>
                    <a:pt x="4667" y="4239"/>
                  </a:lnTo>
                  <a:lnTo>
                    <a:pt x="7067" y="6662"/>
                  </a:lnTo>
                  <a:lnTo>
                    <a:pt x="8133" y="7469"/>
                  </a:lnTo>
                  <a:lnTo>
                    <a:pt x="9333" y="8277"/>
                  </a:lnTo>
                  <a:lnTo>
                    <a:pt x="10800" y="9084"/>
                  </a:lnTo>
                  <a:lnTo>
                    <a:pt x="21600" y="18370"/>
                  </a:lnTo>
                  <a:lnTo>
                    <a:pt x="21333" y="20994"/>
                  </a:lnTo>
                  <a:lnTo>
                    <a:pt x="11467" y="21196"/>
                  </a:lnTo>
                  <a:lnTo>
                    <a:pt x="5067" y="14333"/>
                  </a:lnTo>
                  <a:lnTo>
                    <a:pt x="5067" y="21600"/>
                  </a:lnTo>
                  <a:lnTo>
                    <a:pt x="2533" y="21600"/>
                  </a:lnTo>
                  <a:lnTo>
                    <a:pt x="2133" y="11910"/>
                  </a:lnTo>
                  <a:lnTo>
                    <a:pt x="1867" y="11708"/>
                  </a:lnTo>
                  <a:lnTo>
                    <a:pt x="1333" y="11103"/>
                  </a:lnTo>
                  <a:lnTo>
                    <a:pt x="1067" y="10497"/>
                  </a:lnTo>
                  <a:lnTo>
                    <a:pt x="800" y="10093"/>
                  </a:lnTo>
                  <a:lnTo>
                    <a:pt x="533" y="9286"/>
                  </a:lnTo>
                  <a:lnTo>
                    <a:pt x="267" y="8680"/>
                  </a:lnTo>
                  <a:lnTo>
                    <a:pt x="133" y="7469"/>
                  </a:lnTo>
                  <a:lnTo>
                    <a:pt x="0" y="6662"/>
                  </a:lnTo>
                  <a:lnTo>
                    <a:pt x="0" y="5652"/>
                  </a:lnTo>
                  <a:lnTo>
                    <a:pt x="267" y="4643"/>
                  </a:lnTo>
                  <a:lnTo>
                    <a:pt x="533" y="3432"/>
                  </a:lnTo>
                  <a:lnTo>
                    <a:pt x="1067" y="2422"/>
                  </a:lnTo>
                  <a:lnTo>
                    <a:pt x="1733" y="1009"/>
                  </a:lnTo>
                  <a:lnTo>
                    <a:pt x="2533" y="0"/>
                  </a:lnTo>
                  <a:close/>
                </a:path>
              </a:pathLst>
            </a:custGeom>
            <a:solidFill>
              <a:srgbClr val="000000"/>
            </a:solidFill>
            <a:ln w="12700" cap="flat">
              <a:noFill/>
              <a:miter lim="400000"/>
            </a:ln>
            <a:effectLst/>
          </p:spPr>
          <p:txBody>
            <a:bodyPr wrap="square" lIns="45719" tIns="45719" rIns="45719" bIns="45719" numCol="1" rtlCol="1" anchor="t">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sp>
        <p:nvSpPr>
          <p:cNvPr id="904" name="Text Placeholder 66"/>
          <p:cNvSpPr txBox="1">
            <a:spLocks noGrp="1"/>
          </p:cNvSpPr>
          <p:nvPr>
            <p:ph type="body" sz="half" idx="1"/>
          </p:nvPr>
        </p:nvSpPr>
        <p:spPr>
          <a:xfrm>
            <a:off x="5143115" y="1361333"/>
            <a:ext cx="5457978" cy="4135334"/>
          </a:xfrm>
          <a:prstGeom prst="rect">
            <a:avLst/>
          </a:prstGeom>
        </p:spPr>
        <p:txBody>
          <a:bodyPr rtlCol="1"/>
          <a:lstStyle/>
          <a:p>
            <a:pPr rtl="1"/>
            <a:r>
              <a:rPr>
                <a:latin typeface="Sakkal Majalla" panose="02000000000000000000" pitchFamily="2" charset="-78"/>
                <a:cs typeface="Sakkal Majalla" panose="02000000000000000000" pitchFamily="2" charset="-78"/>
              </a:rPr>
              <a:t>البشر</a:t>
            </a:r>
          </a:p>
          <a:p>
            <a:pPr marL="398661" lvl="1" indent="-254000" rtl="1">
              <a:spcBef>
                <a:spcPts val="100"/>
              </a:spcBef>
              <a:buClr>
                <a:schemeClr val="accent3"/>
              </a:buClr>
              <a:buFont typeface="Arial"/>
            </a:pPr>
            <a:r>
              <a:rPr>
                <a:latin typeface="Sakkal Majalla" panose="02000000000000000000" pitchFamily="2" charset="-78"/>
                <a:cs typeface="Sakkal Majalla" panose="02000000000000000000" pitchFamily="2" charset="-78"/>
              </a:rPr>
              <a:t>علاج الأشخاص المُصابين</a:t>
            </a:r>
          </a:p>
          <a:p>
            <a:pPr marL="398661" lvl="1" indent="-254000" rtl="1">
              <a:spcBef>
                <a:spcPts val="100"/>
              </a:spcBef>
              <a:buClr>
                <a:schemeClr val="accent3"/>
              </a:buClr>
              <a:buFont typeface="Arial"/>
            </a:pPr>
            <a:r>
              <a:rPr>
                <a:latin typeface="Sakkal Majalla" panose="02000000000000000000" pitchFamily="2" charset="-78"/>
                <a:cs typeface="Sakkal Majalla" panose="02000000000000000000" pitchFamily="2" charset="-78"/>
              </a:rPr>
              <a:t>عزل الأشخاص المصابين</a:t>
            </a:r>
          </a:p>
          <a:p>
            <a:pPr marL="398661" lvl="1" indent="-254000" rtl="1">
              <a:spcBef>
                <a:spcPts val="100"/>
              </a:spcBef>
              <a:buClr>
                <a:schemeClr val="accent3"/>
              </a:buClr>
              <a:buFont typeface="Arial"/>
            </a:pPr>
            <a:r>
              <a:rPr>
                <a:latin typeface="Sakkal Majalla" panose="02000000000000000000" pitchFamily="2" charset="-78"/>
                <a:cs typeface="Sakkal Majalla" panose="02000000000000000000" pitchFamily="2" charset="-78"/>
              </a:rPr>
              <a:t>عزل الأشخاص المُعرضين في الحجر الصحي</a:t>
            </a:r>
            <a:endParaRPr lang="hu-HU"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Arial"/>
            </a:pPr>
            <a:endParaRPr dirty="0">
              <a:latin typeface="Sakkal Majalla" panose="02000000000000000000" pitchFamily="2" charset="-78"/>
              <a:cs typeface="Sakkal Majalla" panose="02000000000000000000" pitchFamily="2" charset="-78"/>
            </a:endParaRPr>
          </a:p>
          <a:p>
            <a:pPr rtl="1"/>
            <a:r>
              <a:rPr>
                <a:latin typeface="Sakkal Majalla" panose="02000000000000000000" pitchFamily="2" charset="-78"/>
                <a:cs typeface="Sakkal Majalla" panose="02000000000000000000" pitchFamily="2" charset="-78"/>
              </a:rPr>
              <a:t>الحيوانات</a:t>
            </a:r>
          </a:p>
          <a:p>
            <a:pPr marL="398661" lvl="1" indent="-254000" rtl="1">
              <a:spcBef>
                <a:spcPts val="100"/>
              </a:spcBef>
              <a:buClr>
                <a:schemeClr val="accent3"/>
              </a:buClr>
              <a:buFont typeface="Arial"/>
            </a:pPr>
            <a:r>
              <a:rPr>
                <a:latin typeface="Sakkal Majalla" panose="02000000000000000000" pitchFamily="2" charset="-78"/>
                <a:cs typeface="Sakkal Majalla" panose="02000000000000000000" pitchFamily="2" charset="-78"/>
              </a:rPr>
              <a:t>الإعدام</a:t>
            </a:r>
          </a:p>
          <a:p>
            <a:pPr marL="398661" lvl="1" indent="-254000" rtl="1">
              <a:spcBef>
                <a:spcPts val="100"/>
              </a:spcBef>
              <a:buClr>
                <a:schemeClr val="accent3"/>
              </a:buClr>
              <a:buFont typeface="Arial"/>
            </a:pPr>
            <a:r>
              <a:rPr>
                <a:latin typeface="Sakkal Majalla" panose="02000000000000000000" pitchFamily="2" charset="-78"/>
                <a:cs typeface="Sakkal Majalla" panose="02000000000000000000" pitchFamily="2" charset="-78"/>
              </a:rPr>
              <a:t>التطعيم</a:t>
            </a:r>
            <a:endParaRPr lang="hu-HU" dirty="0">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Arial"/>
            </a:pPr>
            <a:endParaRPr dirty="0">
              <a:latin typeface="Sakkal Majalla" panose="02000000000000000000" pitchFamily="2" charset="-78"/>
              <a:cs typeface="Sakkal Majalla" panose="02000000000000000000" pitchFamily="2" charset="-78"/>
            </a:endParaRPr>
          </a:p>
          <a:p>
            <a:pPr rtl="1"/>
            <a:r>
              <a:rPr>
                <a:latin typeface="Sakkal Majalla" panose="02000000000000000000" pitchFamily="2" charset="-78"/>
                <a:cs typeface="Sakkal Majalla" panose="02000000000000000000" pitchFamily="2" charset="-78"/>
              </a:rPr>
              <a:t>البيئة</a:t>
            </a:r>
          </a:p>
          <a:p>
            <a:pPr marL="398661" lvl="1" indent="-254000" rtl="1">
              <a:spcBef>
                <a:spcPts val="100"/>
              </a:spcBef>
              <a:buClr>
                <a:schemeClr val="accent3"/>
              </a:buClr>
              <a:buFont typeface="Arial"/>
            </a:pPr>
            <a:r>
              <a:rPr>
                <a:latin typeface="Sakkal Majalla" panose="02000000000000000000" pitchFamily="2" charset="-78"/>
                <a:cs typeface="Sakkal Majalla" panose="02000000000000000000" pitchFamily="2" charset="-78"/>
              </a:rPr>
              <a:t>إزالة التلوث، التطهير</a:t>
            </a:r>
          </a:p>
        </p:txBody>
      </p:sp>
      <p:sp>
        <p:nvSpPr>
          <p:cNvPr id="2" name="Title 3">
            <a:extLst>
              <a:ext uri="{FF2B5EF4-FFF2-40B4-BE49-F238E27FC236}">
                <a16:creationId xmlns:a16="http://schemas.microsoft.com/office/drawing/2014/main" id="{9D16A8AB-5831-AD6D-DAB9-E57EA414F442}"/>
              </a:ext>
            </a:extLst>
          </p:cNvPr>
          <p:cNvSpPr txBox="1">
            <a:spLocks/>
          </p:cNvSpPr>
          <p:nvPr/>
        </p:nvSpPr>
        <p:spPr>
          <a:xfrm>
            <a:off x="151306" y="54837"/>
            <a:ext cx="793625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استراتيجيات المكافحة المتعلقة بالمستودع</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 name="AutoShape 36"/>
          <p:cNvSpPr/>
          <p:nvPr/>
        </p:nvSpPr>
        <p:spPr>
          <a:xfrm>
            <a:off x="2836510" y="3156706"/>
            <a:ext cx="1509800" cy="1096963"/>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14843" y="5400"/>
                </a:lnTo>
                <a:lnTo>
                  <a:pt x="14843" y="0"/>
                </a:lnTo>
                <a:lnTo>
                  <a:pt x="21600" y="10800"/>
                </a:lnTo>
                <a:lnTo>
                  <a:pt x="14843" y="21600"/>
                </a:lnTo>
                <a:lnTo>
                  <a:pt x="14843" y="16200"/>
                </a:lnTo>
                <a:lnTo>
                  <a:pt x="0" y="16200"/>
                </a:lnTo>
                <a:lnTo>
                  <a:pt x="3379" y="10800"/>
                </a:lnTo>
                <a:close/>
              </a:path>
            </a:pathLst>
          </a:custGeom>
          <a:solidFill>
            <a:srgbClr val="FF0000"/>
          </a:solidFill>
          <a:ln w="38100">
            <a:solidFill>
              <a:srgbClr val="000000"/>
            </a:solidFill>
            <a:miter/>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908" name="Text Box 37"/>
          <p:cNvSpPr txBox="1"/>
          <p:nvPr/>
        </p:nvSpPr>
        <p:spPr>
          <a:xfrm>
            <a:off x="2063016" y="1466778"/>
            <a:ext cx="219456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1400"/>
              </a:spcBef>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طريقة انتقال العدوى</a:t>
            </a:r>
          </a:p>
        </p:txBody>
      </p:sp>
      <p:sp>
        <p:nvSpPr>
          <p:cNvPr id="909" name="Text Box 100"/>
          <p:cNvSpPr txBox="1"/>
          <p:nvPr/>
        </p:nvSpPr>
        <p:spPr>
          <a:xfrm>
            <a:off x="1788597" y="2718046"/>
            <a:ext cx="1051561"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spcBef>
                <a:spcPts val="1400"/>
              </a:spcBef>
              <a:defRPr sz="2400">
                <a:latin typeface="+mn-lt"/>
                <a:ea typeface="+mn-ea"/>
                <a:cs typeface="+mn-cs"/>
                <a:sym typeface="Source Sans Pro Regular"/>
              </a:defRPr>
            </a:lvl1pPr>
          </a:lstStyle>
          <a:p>
            <a:pPr algn="ctr" rtl="1"/>
            <a:r>
              <a:rPr sz="1400" dirty="0" err="1">
                <a:latin typeface="Sakkal Majalla" panose="02000000000000000000" pitchFamily="2" charset="-78"/>
                <a:cs typeface="Sakkal Majalla" panose="02000000000000000000" pitchFamily="2" charset="-78"/>
              </a:rPr>
              <a:t>العامل</a:t>
            </a:r>
            <a:r>
              <a:rPr sz="1400" dirty="0">
                <a:latin typeface="Sakkal Majalla" panose="02000000000000000000" pitchFamily="2" charset="-78"/>
                <a:cs typeface="Sakkal Majalla" panose="02000000000000000000" pitchFamily="2" charset="-78"/>
              </a:rPr>
              <a:t> </a:t>
            </a:r>
            <a:r>
              <a:rPr sz="1400" dirty="0" err="1">
                <a:latin typeface="Sakkal Majalla" panose="02000000000000000000" pitchFamily="2" charset="-78"/>
                <a:cs typeface="Sakkal Majalla" panose="02000000000000000000" pitchFamily="2" charset="-78"/>
              </a:rPr>
              <a:t>المُسبب</a:t>
            </a:r>
            <a:r>
              <a:rPr sz="1400" dirty="0">
                <a:latin typeface="Sakkal Majalla" panose="02000000000000000000" pitchFamily="2" charset="-78"/>
                <a:cs typeface="Sakkal Majalla" panose="02000000000000000000" pitchFamily="2" charset="-78"/>
              </a:rPr>
              <a:t> </a:t>
            </a:r>
            <a:r>
              <a:rPr sz="1400" dirty="0" err="1">
                <a:latin typeface="Sakkal Majalla" panose="02000000000000000000" pitchFamily="2" charset="-78"/>
                <a:cs typeface="Sakkal Majalla" panose="02000000000000000000" pitchFamily="2" charset="-78"/>
              </a:rPr>
              <a:t>للمرض</a:t>
            </a:r>
            <a:endParaRPr sz="1400" dirty="0">
              <a:latin typeface="Sakkal Majalla" panose="02000000000000000000" pitchFamily="2" charset="-78"/>
              <a:cs typeface="Sakkal Majalla" panose="02000000000000000000" pitchFamily="2" charset="-78"/>
            </a:endParaRPr>
          </a:p>
        </p:txBody>
      </p:sp>
      <p:sp>
        <p:nvSpPr>
          <p:cNvPr id="910" name="AutoShape 6"/>
          <p:cNvSpPr/>
          <p:nvPr/>
        </p:nvSpPr>
        <p:spPr>
          <a:xfrm>
            <a:off x="2026994" y="3297483"/>
            <a:ext cx="457201" cy="22860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911" name="AutoShape 6"/>
          <p:cNvSpPr/>
          <p:nvPr/>
        </p:nvSpPr>
        <p:spPr>
          <a:xfrm>
            <a:off x="2324173" y="3564183"/>
            <a:ext cx="457201" cy="22860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912" name="AutoShape 6"/>
          <p:cNvSpPr/>
          <p:nvPr/>
        </p:nvSpPr>
        <p:spPr>
          <a:xfrm>
            <a:off x="2095573" y="3829296"/>
            <a:ext cx="457201" cy="228600"/>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rtlCol="1" anchor="ct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913" name="Rectangle 3"/>
          <p:cNvSpPr txBox="1"/>
          <p:nvPr/>
        </p:nvSpPr>
        <p:spPr>
          <a:xfrm>
            <a:off x="4763614" y="1354383"/>
            <a:ext cx="2833602" cy="20467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342900" indent="-342900" rtl="1">
              <a:spcBef>
                <a:spcPts val="1300"/>
              </a:spcBef>
              <a:defRPr sz="2800" u="sng">
                <a:latin typeface="+mn-lt"/>
                <a:ea typeface="+mn-ea"/>
                <a:cs typeface="+mn-cs"/>
                <a:sym typeface="Source Sans Pro Regular"/>
              </a:defRPr>
            </a:pPr>
            <a:r>
              <a:rPr sz="2800" u="sng">
                <a:solidFill>
                  <a:schemeClr val="accent3"/>
                </a:solidFill>
                <a:latin typeface="Sakkal Majalla" panose="02000000000000000000" pitchFamily="2" charset="-78"/>
                <a:ea typeface="+mn-ea"/>
                <a:cs typeface="Sakkal Majalla" panose="02000000000000000000" pitchFamily="2" charset="-78"/>
              </a:rPr>
              <a:t>مباشرة:</a:t>
            </a:r>
            <a:endParaRPr sz="2800" u="sng" dirty="0">
              <a:solidFill>
                <a:schemeClr val="accent3"/>
              </a:solidFill>
              <a:latin typeface="Sakkal Majalla" panose="02000000000000000000" pitchFamily="2" charset="-78"/>
              <a:ea typeface="+mn-ea"/>
              <a:cs typeface="Sakkal Majalla" panose="02000000000000000000" pitchFamily="2" charset="-78"/>
              <a:sym typeface="Arial"/>
            </a:endParaRPr>
          </a:p>
          <a:p>
            <a:pPr marL="342900" indent="-342900" rtl="1">
              <a:spcBef>
                <a:spcPts val="600"/>
              </a:spcBef>
              <a:buClr>
                <a:schemeClr val="accent3"/>
              </a:buClr>
              <a:buSzPct val="100000"/>
              <a:buChar char="▪"/>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اللمس، التقبيل، الجماع</a:t>
            </a:r>
            <a:endParaRPr dirty="0">
              <a:latin typeface="Sakkal Majalla" panose="02000000000000000000" pitchFamily="2" charset="-78"/>
              <a:ea typeface="Arial"/>
              <a:cs typeface="Sakkal Majalla" panose="02000000000000000000" pitchFamily="2" charset="-78"/>
              <a:sym typeface="Arial"/>
            </a:endParaRPr>
          </a:p>
          <a:p>
            <a:pPr marL="342900" indent="-342900" rtl="1">
              <a:spcBef>
                <a:spcPts val="600"/>
              </a:spcBef>
              <a:buClr>
                <a:schemeClr val="accent3"/>
              </a:buClr>
              <a:buSzPct val="100000"/>
              <a:buChar char="▪"/>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قُطيرات الرذاذ</a:t>
            </a:r>
            <a:endParaRPr dirty="0">
              <a:latin typeface="Sakkal Majalla" panose="02000000000000000000" pitchFamily="2" charset="-78"/>
              <a:ea typeface="Arial"/>
              <a:cs typeface="Sakkal Majalla" panose="02000000000000000000" pitchFamily="2" charset="-78"/>
              <a:sym typeface="Arial"/>
            </a:endParaRPr>
          </a:p>
          <a:p>
            <a:pPr marL="342900" indent="-342900" rtl="1">
              <a:spcBef>
                <a:spcPts val="600"/>
              </a:spcBef>
              <a:buClr>
                <a:schemeClr val="accent3"/>
              </a:buClr>
              <a:buSzPct val="100000"/>
              <a:buChar char="▪"/>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عبر المشيمة</a:t>
            </a:r>
            <a:endParaRPr dirty="0">
              <a:latin typeface="Sakkal Majalla" panose="02000000000000000000" pitchFamily="2" charset="-78"/>
              <a:ea typeface="Arial"/>
              <a:cs typeface="Sakkal Majalla" panose="02000000000000000000" pitchFamily="2" charset="-78"/>
              <a:sym typeface="Arial"/>
            </a:endParaRPr>
          </a:p>
        </p:txBody>
      </p:sp>
      <p:sp>
        <p:nvSpPr>
          <p:cNvPr id="914" name="Rectangle 4"/>
          <p:cNvSpPr txBox="1"/>
          <p:nvPr/>
        </p:nvSpPr>
        <p:spPr>
          <a:xfrm>
            <a:off x="7521533" y="1354383"/>
            <a:ext cx="2727961" cy="459664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342900" indent="-342900">
              <a:spcBef>
                <a:spcPts val="1300"/>
              </a:spcBef>
              <a:defRPr sz="2800" u="sng">
                <a:latin typeface="+mn-lt"/>
                <a:ea typeface="+mn-ea"/>
                <a:cs typeface="+mn-cs"/>
                <a:sym typeface="Source Sans Pro Regular"/>
              </a:defRPr>
            </a:pPr>
            <a:r>
              <a:rPr sz="2800" u="sng" dirty="0" err="1">
                <a:solidFill>
                  <a:schemeClr val="accent3"/>
                </a:solidFill>
                <a:latin typeface="Sakkal Majalla" panose="02000000000000000000" pitchFamily="2" charset="-78"/>
                <a:ea typeface="+mn-ea"/>
                <a:cs typeface="Sakkal Majalla" panose="02000000000000000000" pitchFamily="2" charset="-78"/>
              </a:rPr>
              <a:t>غير</a:t>
            </a:r>
            <a:r>
              <a:rPr sz="2800" u="sng" dirty="0">
                <a:solidFill>
                  <a:schemeClr val="accent3"/>
                </a:solidFill>
                <a:latin typeface="Sakkal Majalla" panose="02000000000000000000" pitchFamily="2" charset="-78"/>
                <a:ea typeface="+mn-ea"/>
                <a:cs typeface="Sakkal Majalla" panose="02000000000000000000" pitchFamily="2" charset="-78"/>
              </a:rPr>
              <a:t> </a:t>
            </a:r>
            <a:r>
              <a:rPr sz="2800" u="sng" dirty="0" err="1">
                <a:solidFill>
                  <a:schemeClr val="accent3"/>
                </a:solidFill>
                <a:latin typeface="Sakkal Majalla" panose="02000000000000000000" pitchFamily="2" charset="-78"/>
                <a:ea typeface="+mn-ea"/>
                <a:cs typeface="Sakkal Majalla" panose="02000000000000000000" pitchFamily="2" charset="-78"/>
              </a:rPr>
              <a:t>مباشرة</a:t>
            </a:r>
            <a:r>
              <a:rPr sz="2800" u="sng" dirty="0">
                <a:solidFill>
                  <a:schemeClr val="accent3"/>
                </a:solidFill>
                <a:latin typeface="Sakkal Majalla" panose="02000000000000000000" pitchFamily="2" charset="-78"/>
                <a:ea typeface="+mn-ea"/>
                <a:cs typeface="Sakkal Majalla" panose="02000000000000000000" pitchFamily="2" charset="-78"/>
              </a:rPr>
              <a:t>:</a:t>
            </a:r>
            <a:endParaRPr sz="2800" u="sng" dirty="0">
              <a:solidFill>
                <a:schemeClr val="accent3"/>
              </a:solidFill>
              <a:latin typeface="Sakkal Majalla" panose="02000000000000000000" pitchFamily="2" charset="-78"/>
              <a:ea typeface="+mn-ea"/>
              <a:cs typeface="Sakkal Majalla" panose="02000000000000000000" pitchFamily="2" charset="-78"/>
              <a:sym typeface="Arial"/>
            </a:endParaRPr>
          </a:p>
          <a:p>
            <a:pPr marL="342900" indent="-342900" rtl="1">
              <a:lnSpc>
                <a:spcPct val="90000"/>
              </a:lnSpc>
              <a:spcBef>
                <a:spcPts val="600"/>
              </a:spcBef>
              <a:buClr>
                <a:schemeClr val="accent3"/>
              </a:buClr>
              <a:buSzPct val="100000"/>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الهواء</a:t>
            </a:r>
            <a:endParaRPr dirty="0">
              <a:latin typeface="Sakkal Majalla" panose="02000000000000000000" pitchFamily="2" charset="-78"/>
              <a:ea typeface="Arial"/>
              <a:cs typeface="Sakkal Majalla" panose="02000000000000000000" pitchFamily="2" charset="-78"/>
              <a:sym typeface="Arial"/>
            </a:endParaRPr>
          </a:p>
          <a:p>
            <a:pPr marL="342900" indent="-342900" rtl="1">
              <a:lnSpc>
                <a:spcPct val="90000"/>
              </a:lnSpc>
              <a:spcBef>
                <a:spcPts val="600"/>
              </a:spcBef>
              <a:buClr>
                <a:schemeClr val="accent3"/>
              </a:buClr>
              <a:buSzPct val="100000"/>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النواقل</a:t>
            </a:r>
            <a:endParaRPr dirty="0">
              <a:latin typeface="Sakkal Majalla" panose="02000000000000000000" pitchFamily="2" charset="-78"/>
              <a:ea typeface="Arial"/>
              <a:cs typeface="Sakkal Majalla" panose="02000000000000000000" pitchFamily="2" charset="-78"/>
              <a:sym typeface="Arial"/>
            </a:endParaRPr>
          </a:p>
          <a:p>
            <a:pPr marL="342900" indent="-342900" rtl="1">
              <a:lnSpc>
                <a:spcPct val="90000"/>
              </a:lnSpc>
              <a:spcBef>
                <a:spcPts val="600"/>
              </a:spcBef>
              <a:buClr>
                <a:schemeClr val="accent3"/>
              </a:buClr>
              <a:buSzPct val="100000"/>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الأجسام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الملوثة</a:t>
            </a:r>
            <a:endParaRPr dirty="0">
              <a:latin typeface="Sakkal Majalla" panose="02000000000000000000" pitchFamily="2" charset="-78"/>
              <a:ea typeface="Arial"/>
              <a:cs typeface="Sakkal Majalla" panose="02000000000000000000" pitchFamily="2" charset="-78"/>
              <a:sym typeface="Arial"/>
            </a:endParaRPr>
          </a:p>
          <a:p>
            <a:pPr marL="742950" lvl="1" indent="-285750" rtl="1">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الطعام</a:t>
            </a:r>
            <a:endParaRPr dirty="0">
              <a:latin typeface="Sakkal Majalla" panose="02000000000000000000" pitchFamily="2" charset="-78"/>
              <a:ea typeface="Arial"/>
              <a:cs typeface="Sakkal Majalla" panose="02000000000000000000" pitchFamily="2" charset="-78"/>
              <a:sym typeface="Arial"/>
            </a:endParaRPr>
          </a:p>
          <a:p>
            <a:pPr marL="742950" lvl="1" indent="-285750" rtl="1">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الماء</a:t>
            </a:r>
            <a:endParaRPr dirty="0">
              <a:latin typeface="Sakkal Majalla" panose="02000000000000000000" pitchFamily="2" charset="-78"/>
              <a:ea typeface="Arial"/>
              <a:cs typeface="Sakkal Majalla" panose="02000000000000000000" pitchFamily="2" charset="-78"/>
              <a:sym typeface="Arial"/>
            </a:endParaRPr>
          </a:p>
          <a:p>
            <a:pPr marL="742950" lvl="1" indent="-285750" rtl="1">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البيولوجية</a:t>
            </a:r>
            <a:endParaRPr dirty="0">
              <a:latin typeface="Sakkal Majalla" panose="02000000000000000000" pitchFamily="2" charset="-78"/>
              <a:ea typeface="Arial"/>
              <a:cs typeface="Sakkal Majalla" panose="02000000000000000000" pitchFamily="2" charset="-78"/>
              <a:sym typeface="Arial"/>
            </a:endParaRPr>
          </a:p>
          <a:p>
            <a:pPr marL="742950" lvl="1" indent="-285750" rtl="1">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المُعْدِيَة</a:t>
            </a:r>
            <a:endParaRPr dirty="0">
              <a:latin typeface="Sakkal Majalla" panose="02000000000000000000" pitchFamily="2" charset="-78"/>
              <a:ea typeface="Arial"/>
              <a:cs typeface="Sakkal Majalla" panose="02000000000000000000" pitchFamily="2" charset="-78"/>
              <a:sym typeface="Arial"/>
            </a:endParaRPr>
          </a:p>
          <a:p>
            <a:pPr marL="742950" lvl="1" indent="-285750" rtl="1">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أخرى</a:t>
            </a:r>
            <a:endParaRPr dirty="0">
              <a:latin typeface="Sakkal Majalla" panose="02000000000000000000" pitchFamily="2" charset="-78"/>
              <a:cs typeface="Sakkal Majalla" panose="02000000000000000000" pitchFamily="2" charset="-78"/>
            </a:endParaRPr>
          </a:p>
        </p:txBody>
      </p:sp>
      <p:sp>
        <p:nvSpPr>
          <p:cNvPr id="3" name="Title 3">
            <a:extLst>
              <a:ext uri="{FF2B5EF4-FFF2-40B4-BE49-F238E27FC236}">
                <a16:creationId xmlns:a16="http://schemas.microsoft.com/office/drawing/2014/main" id="{0607CE8C-7A5C-02DB-86A6-6913D23326E6}"/>
              </a:ext>
            </a:extLst>
          </p:cNvPr>
          <p:cNvSpPr txBox="1">
            <a:spLocks/>
          </p:cNvSpPr>
          <p:nvPr/>
        </p:nvSpPr>
        <p:spPr>
          <a:xfrm>
            <a:off x="151307" y="54838"/>
            <a:ext cx="4612308" cy="36145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775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طرق انتقال العدوى</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Rectangle 3"/>
          <p:cNvSpPr txBox="1"/>
          <p:nvPr/>
        </p:nvSpPr>
        <p:spPr>
          <a:xfrm>
            <a:off x="2164511" y="1293108"/>
            <a:ext cx="3680460" cy="231601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342900" indent="-342900" rtl="1">
              <a:spcBef>
                <a:spcPts val="1300"/>
              </a:spcBef>
              <a:defRPr sz="2800" u="sng">
                <a:solidFill>
                  <a:schemeClr val="accent2"/>
                </a:solidFill>
                <a:latin typeface="Source Sans Pro Bold"/>
                <a:ea typeface="Source Sans Pro Bold"/>
                <a:cs typeface="Source Sans Pro Bold"/>
                <a:sym typeface="Source Sans Pro Bold"/>
              </a:defRPr>
            </a:pPr>
            <a:r>
              <a:rPr lang="ar" b="1">
                <a:solidFill>
                  <a:schemeClr val="accent3"/>
                </a:solidFill>
                <a:latin typeface="Sakkal Majalla" panose="02000000000000000000" pitchFamily="2" charset="-78"/>
                <a:cs typeface="Sakkal Majalla" panose="02000000000000000000" pitchFamily="2" charset="-78"/>
              </a:rPr>
              <a:t>مباشرة:</a:t>
            </a:r>
            <a:endParaRPr b="1" dirty="0">
              <a:solidFill>
                <a:schemeClr val="accent3"/>
              </a:solidFill>
              <a:latin typeface="Sakkal Majalla" panose="02000000000000000000" pitchFamily="2" charset="-78"/>
              <a:ea typeface="Arial"/>
              <a:cs typeface="Sakkal Majalla" panose="02000000000000000000" pitchFamily="2" charset="-78"/>
              <a:sym typeface="Arial"/>
            </a:endParaRPr>
          </a:p>
          <a:p>
            <a:pPr marL="254000" indent="-254000" rtl="1">
              <a:spcBef>
                <a:spcPts val="1300"/>
              </a:spcBef>
              <a:buClr>
                <a:schemeClr val="accent3"/>
              </a:buClr>
              <a:buSzPct val="100000"/>
              <a:buChar char="•"/>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اللمس، التقبيل، الجماع</a:t>
            </a:r>
            <a:endParaRPr dirty="0">
              <a:latin typeface="Sakkal Majalla" panose="02000000000000000000" pitchFamily="2" charset="-78"/>
              <a:ea typeface="Arial"/>
              <a:cs typeface="Sakkal Majalla" panose="02000000000000000000" pitchFamily="2" charset="-78"/>
              <a:sym typeface="Arial"/>
            </a:endParaRPr>
          </a:p>
          <a:p>
            <a:pPr marL="254000" indent="-254000" rtl="1">
              <a:spcBef>
                <a:spcPts val="1300"/>
              </a:spcBef>
              <a:buClr>
                <a:schemeClr val="accent3"/>
              </a:buClr>
              <a:buSzPct val="100000"/>
              <a:buChar char="•"/>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قُطيرات الرذاذ</a:t>
            </a:r>
            <a:endParaRPr dirty="0">
              <a:latin typeface="Sakkal Majalla" panose="02000000000000000000" pitchFamily="2" charset="-78"/>
              <a:ea typeface="Arial"/>
              <a:cs typeface="Sakkal Majalla" panose="02000000000000000000" pitchFamily="2" charset="-78"/>
              <a:sym typeface="Arial"/>
            </a:endParaRPr>
          </a:p>
          <a:p>
            <a:pPr marL="254000" indent="-254000" rtl="1">
              <a:spcBef>
                <a:spcPts val="1300"/>
              </a:spcBef>
              <a:buClr>
                <a:schemeClr val="accent3"/>
              </a:buClr>
              <a:buSzPct val="100000"/>
              <a:buChar char="•"/>
              <a:defRPr sz="28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عبر المشيمة</a:t>
            </a:r>
            <a:endParaRPr dirty="0">
              <a:latin typeface="Sakkal Majalla" panose="02000000000000000000" pitchFamily="2" charset="-78"/>
              <a:ea typeface="Arial"/>
              <a:cs typeface="Sakkal Majalla" panose="02000000000000000000" pitchFamily="2" charset="-78"/>
              <a:sym typeface="Arial"/>
            </a:endParaRPr>
          </a:p>
        </p:txBody>
      </p:sp>
      <p:sp>
        <p:nvSpPr>
          <p:cNvPr id="919" name="Right Brace 3"/>
          <p:cNvSpPr/>
          <p:nvPr/>
        </p:nvSpPr>
        <p:spPr>
          <a:xfrm>
            <a:off x="5716676" y="2011679"/>
            <a:ext cx="457201" cy="20010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133"/>
                  <a:pt x="10800" y="296"/>
                </a:cubicBezTo>
                <a:lnTo>
                  <a:pt x="10800" y="10504"/>
                </a:lnTo>
                <a:cubicBezTo>
                  <a:pt x="10800" y="10667"/>
                  <a:pt x="15635" y="10800"/>
                  <a:pt x="21600" y="10800"/>
                </a:cubicBezTo>
                <a:cubicBezTo>
                  <a:pt x="15635" y="10800"/>
                  <a:pt x="10800" y="10933"/>
                  <a:pt x="10800" y="11096"/>
                </a:cubicBezTo>
                <a:lnTo>
                  <a:pt x="10800" y="21304"/>
                </a:lnTo>
                <a:cubicBezTo>
                  <a:pt x="10800" y="21467"/>
                  <a:pt x="5965" y="21600"/>
                  <a:pt x="0" y="21600"/>
                </a:cubicBezTo>
              </a:path>
            </a:pathLst>
          </a:custGeom>
          <a:ln w="6350">
            <a:solidFill>
              <a:srgbClr val="000000"/>
            </a:solidFill>
            <a:miter/>
          </a:ln>
        </p:spPr>
        <p:txBody>
          <a:bodyPr lIns="45719" rIns="45719" rtlCol="1" anchor="ctr"/>
          <a:lstStyle/>
          <a:p>
            <a:pPr algn="ctr" rtl="1">
              <a:defRPr sz="28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920" name="TextBox 4"/>
          <p:cNvSpPr txBox="1"/>
          <p:nvPr/>
        </p:nvSpPr>
        <p:spPr>
          <a:xfrm>
            <a:off x="6502784" y="2011679"/>
            <a:ext cx="3866390" cy="18158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66700" indent="-266700" rtl="1">
              <a:buClr>
                <a:schemeClr val="accent3"/>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علاج</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a:t>
            </a:r>
            <a:endParaRPr dirty="0">
              <a:latin typeface="Sakkal Majalla" panose="02000000000000000000" pitchFamily="2" charset="-78"/>
              <a:ea typeface="Arial"/>
              <a:cs typeface="Sakkal Majalla" panose="02000000000000000000" pitchFamily="2" charset="-78"/>
              <a:sym typeface="Arial"/>
            </a:endParaRPr>
          </a:p>
          <a:p>
            <a:pPr marL="266700" indent="-266700">
              <a:buClr>
                <a:schemeClr val="accent3"/>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حواجز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المضيف</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ضمادات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عوازل ذكرية)</a:t>
            </a:r>
            <a:endParaRPr dirty="0">
              <a:latin typeface="Sakkal Majalla" panose="02000000000000000000" pitchFamily="2" charset="-78"/>
              <a:cs typeface="Sakkal Majalla" panose="02000000000000000000" pitchFamily="2" charset="-78"/>
            </a:endParaRPr>
          </a:p>
        </p:txBody>
      </p:sp>
      <p:sp>
        <p:nvSpPr>
          <p:cNvPr id="4" name="Title 3">
            <a:extLst>
              <a:ext uri="{FF2B5EF4-FFF2-40B4-BE49-F238E27FC236}">
                <a16:creationId xmlns:a16="http://schemas.microsoft.com/office/drawing/2014/main" id="{C82DB99F-71CA-FF9F-FBEF-8BD55B874374}"/>
              </a:ext>
            </a:extLst>
          </p:cNvPr>
          <p:cNvSpPr txBox="1">
            <a:spLocks/>
          </p:cNvSpPr>
          <p:nvPr/>
        </p:nvSpPr>
        <p:spPr>
          <a:xfrm>
            <a:off x="151306" y="54837"/>
            <a:ext cx="7936251"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استراتيجيات مكافحة الطرق المباشرة لانتقال العدوى</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9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0" grpId="0" animBg="1" advAuto="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 name="Content Placeholder 7"/>
          <p:cNvSpPr txBox="1">
            <a:spLocks noGrp="1"/>
          </p:cNvSpPr>
          <p:nvPr>
            <p:ph type="body" sz="half" idx="1"/>
          </p:nvPr>
        </p:nvSpPr>
        <p:spPr>
          <a:xfrm>
            <a:off x="2322148" y="1250613"/>
            <a:ext cx="3709422" cy="4654071"/>
          </a:xfrm>
          <a:prstGeom prst="rect">
            <a:avLst/>
          </a:prstGeom>
        </p:spPr>
        <p:txBody>
          <a:bodyPr rtlCol="1"/>
          <a:lstStyle/>
          <a:p>
            <a:pPr rtl="1">
              <a:defRPr>
                <a:solidFill>
                  <a:schemeClr val="accent3"/>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الهواء</a:t>
            </a:r>
            <a:endParaRPr dirty="0">
              <a:latin typeface="Sakkal Majalla" panose="02000000000000000000" pitchFamily="2" charset="-78"/>
              <a:cs typeface="Sakkal Majalla" panose="02000000000000000000" pitchFamily="2" charset="-78"/>
            </a:endParaRP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غرفة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تهوية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سالبة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الضغط</a:t>
            </a:r>
            <a:endParaRPr dirty="0">
              <a:latin typeface="Sakkal Majalla" panose="02000000000000000000" pitchFamily="2" charset="-78"/>
              <a:cs typeface="Sakkal Majalla" panose="02000000000000000000" pitchFamily="2" charset="-78"/>
            </a:endParaRP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غلق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كمامات</a:t>
            </a:r>
            <a:r>
              <a:rPr dirty="0">
                <a:latin typeface="Sakkal Majalla" panose="02000000000000000000" pitchFamily="2" charset="-78"/>
                <a:cs typeface="Sakkal Majalla" panose="02000000000000000000" pitchFamily="2" charset="-78"/>
              </a:rPr>
              <a:t> N95</a:t>
            </a:r>
            <a:endParaRPr lang="hu-HU" dirty="0">
              <a:latin typeface="Sakkal Majalla" panose="02000000000000000000" pitchFamily="2" charset="-78"/>
              <a:cs typeface="Sakkal Majalla" panose="02000000000000000000" pitchFamily="2" charset="-78"/>
            </a:endParaRPr>
          </a:p>
          <a:p>
            <a:pPr marL="240631" indent="-240631" rtl="1">
              <a:buClr>
                <a:schemeClr val="accent3"/>
              </a:buClr>
              <a:buSzPct val="100000"/>
              <a:buChar char="•"/>
            </a:pPr>
            <a:endParaRPr dirty="0">
              <a:latin typeface="Sakkal Majalla" panose="02000000000000000000" pitchFamily="2" charset="-78"/>
              <a:cs typeface="Sakkal Majalla" panose="02000000000000000000" pitchFamily="2" charset="-78"/>
            </a:endParaRPr>
          </a:p>
          <a:p>
            <a:pPr rtl="1">
              <a:defRPr>
                <a:solidFill>
                  <a:schemeClr val="accent3"/>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النواقل</a:t>
            </a:r>
            <a:endParaRPr dirty="0">
              <a:latin typeface="Sakkal Majalla" panose="02000000000000000000" pitchFamily="2" charset="-78"/>
              <a:cs typeface="Sakkal Majalla" panose="02000000000000000000" pitchFamily="2" charset="-78"/>
            </a:endParaRP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القضاء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التكاثر</a:t>
            </a:r>
            <a:endParaRPr dirty="0">
              <a:latin typeface="Sakkal Majalla" panose="02000000000000000000" pitchFamily="2" charset="-78"/>
              <a:cs typeface="Sakkal Majalla" panose="02000000000000000000" pitchFamily="2" charset="-78"/>
            </a:endParaRPr>
          </a:p>
          <a:p>
            <a:pPr marL="240631" indent="-240631" rtl="1">
              <a:buClr>
                <a:schemeClr val="accent3"/>
              </a:buClr>
              <a:buSzPct val="100000"/>
              <a:buChar char="•"/>
            </a:pPr>
            <a:r>
              <a:rPr dirty="0" err="1">
                <a:latin typeface="Sakkal Majalla" panose="02000000000000000000" pitchFamily="2" charset="-78"/>
                <a:cs typeface="Sakkal Majalla" panose="02000000000000000000" pitchFamily="2" charset="-78"/>
              </a:rPr>
              <a:t>إبادة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النواقل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إبادة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اليرقات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إبادة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الحشرات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البالغة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924" name="Content Placeholder 8"/>
          <p:cNvSpPr txBox="1"/>
          <p:nvPr/>
        </p:nvSpPr>
        <p:spPr>
          <a:xfrm>
            <a:off x="6293186" y="1237516"/>
            <a:ext cx="3483541" cy="45259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defTabSz="289321" rtl="1">
              <a:lnSpc>
                <a:spcPct val="90000"/>
              </a:lnSpc>
              <a:spcBef>
                <a:spcPts val="300"/>
              </a:spcBef>
              <a:defRPr sz="2400">
                <a:solidFill>
                  <a:schemeClr val="accent3"/>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الأجسام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الملوثة</a:t>
            </a:r>
            <a:endParaRPr dirty="0">
              <a:latin typeface="Sakkal Majalla" panose="02000000000000000000" pitchFamily="2" charset="-78"/>
              <a:cs typeface="Sakkal Majalla" panose="02000000000000000000" pitchFamily="2" charset="-78"/>
            </a:endParaRPr>
          </a:p>
          <a:p>
            <a:pPr defTabSz="289321" rtl="1">
              <a:lnSpc>
                <a:spcPct val="90000"/>
              </a:lnSpc>
              <a:spcBef>
                <a:spcPts val="300"/>
              </a:spcBef>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والماء</a:t>
            </a:r>
            <a:endParaRPr dirty="0">
              <a:latin typeface="Sakkal Majalla" panose="02000000000000000000" pitchFamily="2" charset="-78"/>
              <a:cs typeface="Sakkal Majalla" panose="02000000000000000000" pitchFamily="2" charset="-78"/>
            </a:endParaRPr>
          </a:p>
          <a:p>
            <a:pPr marL="200526" indent="-200526" defTabSz="289321" rtl="1">
              <a:lnSpc>
                <a:spcPct val="90000"/>
              </a:lnSpc>
              <a:spcBef>
                <a:spcPts val="300"/>
              </a:spcBef>
              <a:buClr>
                <a:schemeClr val="accent3"/>
              </a:buClr>
              <a:buSzPct val="100000"/>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الحرارة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البسترة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التشعيع</a:t>
            </a:r>
            <a:endParaRPr sz="2400" dirty="0">
              <a:latin typeface="Sakkal Majalla" panose="02000000000000000000" pitchFamily="2" charset="-78"/>
              <a:cs typeface="Sakkal Majalla" panose="02000000000000000000" pitchFamily="2" charset="-78"/>
            </a:endParaRPr>
          </a:p>
          <a:p>
            <a:pPr marL="200526" indent="-200526" defTabSz="289321" rtl="1">
              <a:lnSpc>
                <a:spcPct val="90000"/>
              </a:lnSpc>
              <a:spcBef>
                <a:spcPts val="300"/>
              </a:spcBef>
              <a:buClr>
                <a:schemeClr val="accent3"/>
              </a:buClr>
              <a:buSzPct val="100000"/>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endParaRPr sz="2400" dirty="0">
              <a:latin typeface="Sakkal Majalla" panose="02000000000000000000" pitchFamily="2" charset="-78"/>
              <a:cs typeface="Sakkal Majalla" panose="02000000000000000000" pitchFamily="2" charset="-78"/>
            </a:endParaRPr>
          </a:p>
          <a:p>
            <a:pPr marL="200526" indent="-200526" defTabSz="289321" rtl="1">
              <a:lnSpc>
                <a:spcPct val="90000"/>
              </a:lnSpc>
              <a:spcBef>
                <a:spcPts val="300"/>
              </a:spcBef>
              <a:buClr>
                <a:schemeClr val="accent3"/>
              </a:buClr>
              <a:buSzPct val="100000"/>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معالجة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بالكلور</a:t>
            </a:r>
            <a:endParaRPr sz="2400" dirty="0">
              <a:latin typeface="Sakkal Majalla" panose="02000000000000000000" pitchFamily="2" charset="-78"/>
              <a:cs typeface="Sakkal Majalla" panose="02000000000000000000" pitchFamily="2" charset="-78"/>
            </a:endParaRPr>
          </a:p>
          <a:p>
            <a:pPr defTabSz="289321" rtl="1">
              <a:lnSpc>
                <a:spcPct val="90000"/>
              </a:lnSpc>
              <a:spcBef>
                <a:spcPts val="300"/>
              </a:spcBef>
              <a:defRPr sz="2400" u="sng">
                <a:latin typeface="+mn-lt"/>
                <a:ea typeface="+mn-ea"/>
                <a:cs typeface="+mn-cs"/>
                <a:sym typeface="Source Sans Pro Regular"/>
              </a:defRPr>
            </a:pPr>
            <a:endParaRPr lang="hu-HU" dirty="0">
              <a:latin typeface="Sakkal Majalla" panose="02000000000000000000" pitchFamily="2" charset="-78"/>
              <a:cs typeface="Sakkal Majalla" panose="02000000000000000000" pitchFamily="2" charset="-78"/>
            </a:endParaRPr>
          </a:p>
          <a:p>
            <a:pPr defTabSz="289321" rtl="1">
              <a:lnSpc>
                <a:spcPct val="90000"/>
              </a:lnSpc>
              <a:spcBef>
                <a:spcPts val="300"/>
              </a:spcBef>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البيولوجية</a:t>
            </a:r>
            <a:endParaRPr dirty="0">
              <a:latin typeface="Sakkal Majalla" panose="02000000000000000000" pitchFamily="2" charset="-78"/>
              <a:cs typeface="Sakkal Majalla" panose="02000000000000000000" pitchFamily="2" charset="-78"/>
            </a:endParaRPr>
          </a:p>
          <a:p>
            <a:pPr marL="200526" indent="-200526" defTabSz="289321" rtl="1">
              <a:lnSpc>
                <a:spcPct val="90000"/>
              </a:lnSpc>
              <a:spcBef>
                <a:spcPts val="300"/>
              </a:spcBef>
              <a:buClr>
                <a:schemeClr val="accent3"/>
              </a:buClr>
              <a:buSzPct val="100000"/>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التخلص</a:t>
            </a:r>
            <a:endParaRPr sz="2400" dirty="0">
              <a:latin typeface="Sakkal Majalla" panose="02000000000000000000" pitchFamily="2" charset="-78"/>
              <a:cs typeface="Sakkal Majalla" panose="02000000000000000000" pitchFamily="2" charset="-78"/>
            </a:endParaRPr>
          </a:p>
          <a:p>
            <a:pPr marL="200526" indent="-200526" defTabSz="289321" rtl="1">
              <a:lnSpc>
                <a:spcPct val="90000"/>
              </a:lnSpc>
              <a:spcBef>
                <a:spcPts val="300"/>
              </a:spcBef>
              <a:buClr>
                <a:schemeClr val="accent3"/>
              </a:buClr>
              <a:buSzPct val="100000"/>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التعقيم</a:t>
            </a:r>
            <a:endParaRPr sz="2400" dirty="0">
              <a:latin typeface="Sakkal Majalla" panose="02000000000000000000" pitchFamily="2" charset="-78"/>
              <a:cs typeface="Sakkal Majalla" panose="02000000000000000000" pitchFamily="2" charset="-78"/>
            </a:endParaRPr>
          </a:p>
          <a:p>
            <a:pPr defTabSz="289321" rtl="1">
              <a:lnSpc>
                <a:spcPct val="90000"/>
              </a:lnSpc>
              <a:spcBef>
                <a:spcPts val="300"/>
              </a:spcBef>
              <a:defRPr sz="2400" u="sng">
                <a:latin typeface="+mn-lt"/>
                <a:ea typeface="+mn-ea"/>
                <a:cs typeface="+mn-cs"/>
                <a:sym typeface="Source Sans Pro Regular"/>
              </a:defRPr>
            </a:pPr>
            <a:endParaRPr lang="hu-HU" dirty="0">
              <a:latin typeface="Sakkal Majalla" panose="02000000000000000000" pitchFamily="2" charset="-78"/>
              <a:cs typeface="Sakkal Majalla" panose="02000000000000000000" pitchFamily="2" charset="-78"/>
            </a:endParaRPr>
          </a:p>
          <a:p>
            <a:pPr defTabSz="289321" rtl="1">
              <a:lnSpc>
                <a:spcPct val="90000"/>
              </a:lnSpc>
              <a:spcBef>
                <a:spcPts val="300"/>
              </a:spcBef>
              <a:defRPr sz="2400" u="sng">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المُعْدِية</a:t>
            </a:r>
            <a:endParaRPr dirty="0">
              <a:latin typeface="Sakkal Majalla" panose="02000000000000000000" pitchFamily="2" charset="-78"/>
              <a:cs typeface="Sakkal Majalla" panose="02000000000000000000" pitchFamily="2" charset="-78"/>
            </a:endParaRPr>
          </a:p>
          <a:p>
            <a:pPr marL="200526" indent="-200526" defTabSz="289321" rtl="1">
              <a:lnSpc>
                <a:spcPct val="90000"/>
              </a:lnSpc>
              <a:spcBef>
                <a:spcPts val="300"/>
              </a:spcBef>
              <a:buClr>
                <a:schemeClr val="accent3"/>
              </a:buClr>
              <a:buSzPct val="100000"/>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التعقيم</a:t>
            </a:r>
            <a:endParaRPr sz="2400" dirty="0">
              <a:latin typeface="Sakkal Majalla" panose="02000000000000000000" pitchFamily="2" charset="-78"/>
              <a:cs typeface="Sakkal Majalla" panose="02000000000000000000" pitchFamily="2" charset="-78"/>
            </a:endParaRPr>
          </a:p>
          <a:p>
            <a:pPr defTabSz="289321" rtl="1">
              <a:lnSpc>
                <a:spcPct val="90000"/>
              </a:lnSpc>
              <a:spcBef>
                <a:spcPts val="300"/>
              </a:spcBef>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أخرى</a:t>
            </a:r>
            <a:endParaRPr dirty="0">
              <a:latin typeface="Sakkal Majalla" panose="02000000000000000000" pitchFamily="2" charset="-78"/>
              <a:cs typeface="Sakkal Majalla" panose="02000000000000000000" pitchFamily="2" charset="-78"/>
            </a:endParaRPr>
          </a:p>
        </p:txBody>
      </p:sp>
      <p:sp>
        <p:nvSpPr>
          <p:cNvPr id="2" name="Title 3">
            <a:extLst>
              <a:ext uri="{FF2B5EF4-FFF2-40B4-BE49-F238E27FC236}">
                <a16:creationId xmlns:a16="http://schemas.microsoft.com/office/drawing/2014/main" id="{622E0890-1C1F-0421-94E7-CC96BD25D3B1}"/>
              </a:ext>
            </a:extLst>
          </p:cNvPr>
          <p:cNvSpPr txBox="1">
            <a:spLocks/>
          </p:cNvSpPr>
          <p:nvPr/>
        </p:nvSpPr>
        <p:spPr>
          <a:xfrm>
            <a:off x="151306" y="54837"/>
            <a:ext cx="8710592" cy="5190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800" b="1" dirty="0">
                <a:latin typeface="Sakkal Majalla" panose="02000000000000000000" pitchFamily="2" charset="-78"/>
                <a:cs typeface="Sakkal Majalla" panose="02000000000000000000" pitchFamily="2" charset="-78"/>
              </a:rPr>
              <a:t>استراتيجيات مكافحة الطرق غير المباشرة لانتقال العدوى</a:t>
            </a:r>
            <a:endParaRPr lang="hu-HU" sz="28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Text Placeholder 3"/>
          <p:cNvSpPr txBox="1">
            <a:spLocks noGrp="1"/>
          </p:cNvSpPr>
          <p:nvPr>
            <p:ph type="body" sz="quarter" idx="1"/>
          </p:nvPr>
        </p:nvSpPr>
        <p:spPr>
          <a:xfrm>
            <a:off x="3888517" y="1970842"/>
            <a:ext cx="4744827" cy="1604383"/>
          </a:xfrm>
          <a:prstGeom prst="rect">
            <a:avLst/>
          </a:prstGeom>
        </p:spPr>
        <p:txBody>
          <a:bodyPr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1. ما المقصود بترصُّد الصحة العامة؟</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7" name="Picture 4" descr="Picture 4"/>
          <p:cNvPicPr>
            <a:picLocks noChangeAspect="1"/>
          </p:cNvPicPr>
          <p:nvPr/>
        </p:nvPicPr>
        <p:blipFill>
          <a:blip r:embed="rId2"/>
          <a:stretch>
            <a:fillRect/>
          </a:stretch>
        </p:blipFill>
        <p:spPr>
          <a:xfrm>
            <a:off x="7221713" y="2496369"/>
            <a:ext cx="2327775" cy="2327775"/>
          </a:xfrm>
          <a:prstGeom prst="rect">
            <a:avLst/>
          </a:prstGeom>
          <a:ln w="12700">
            <a:miter lim="400000"/>
          </a:ln>
        </p:spPr>
      </p:pic>
      <p:sp>
        <p:nvSpPr>
          <p:cNvPr id="928" name="Text Box 34"/>
          <p:cNvSpPr txBox="1"/>
          <p:nvPr/>
        </p:nvSpPr>
        <p:spPr>
          <a:xfrm>
            <a:off x="6910145" y="1265515"/>
            <a:ext cx="2956561"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مضيف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للإصابة</a:t>
            </a:r>
            <a:endParaRPr dirty="0">
              <a:latin typeface="Sakkal Majalla" panose="02000000000000000000" pitchFamily="2" charset="-78"/>
              <a:ea typeface="Arial"/>
              <a:cs typeface="Sakkal Majalla" panose="02000000000000000000" pitchFamily="2" charset="-78"/>
              <a:sym typeface="Arial"/>
            </a:endParaRPr>
          </a:p>
          <a:p>
            <a:pPr algn="ctr" rtl="1">
              <a:defRPr sz="24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ea typeface="+mn-ea"/>
                <a:cs typeface="Sakkal Majalla" panose="02000000000000000000" pitchFamily="2" charset="-78"/>
              </a:rPr>
              <a:t>مكان</a:t>
            </a:r>
            <a:r>
              <a:rPr sz="2400" dirty="0">
                <a:solidFill>
                  <a:schemeClr val="accent2"/>
                </a:solidFill>
                <a:latin typeface="Sakkal Majalla" panose="02000000000000000000" pitchFamily="2" charset="-78"/>
                <a:ea typeface="+mn-ea"/>
                <a:cs typeface="Sakkal Majalla" panose="02000000000000000000" pitchFamily="2" charset="-78"/>
              </a:rPr>
              <a:t> </a:t>
            </a:r>
            <a:r>
              <a:rPr sz="2400" dirty="0" err="1">
                <a:solidFill>
                  <a:schemeClr val="accent2"/>
                </a:solidFill>
                <a:latin typeface="Sakkal Majalla" panose="02000000000000000000" pitchFamily="2" charset="-78"/>
                <a:ea typeface="+mn-ea"/>
                <a:cs typeface="Sakkal Majalla" panose="02000000000000000000" pitchFamily="2" charset="-78"/>
              </a:rPr>
              <a:t>دخول</a:t>
            </a:r>
            <a:r>
              <a:rPr sz="2400" dirty="0">
                <a:solidFill>
                  <a:schemeClr val="accent2"/>
                </a:solidFill>
                <a:latin typeface="Sakkal Majalla" panose="02000000000000000000" pitchFamily="2" charset="-78"/>
                <a:ea typeface="+mn-ea"/>
                <a:cs typeface="Sakkal Majalla" panose="02000000000000000000" pitchFamily="2" charset="-78"/>
              </a:rPr>
              <a:t> </a:t>
            </a:r>
            <a:r>
              <a:rPr sz="2400" dirty="0" err="1">
                <a:solidFill>
                  <a:schemeClr val="accent2"/>
                </a:solidFill>
                <a:latin typeface="Sakkal Majalla" panose="02000000000000000000" pitchFamily="2" charset="-78"/>
                <a:ea typeface="+mn-ea"/>
                <a:cs typeface="Sakkal Majalla" panose="02000000000000000000" pitchFamily="2" charset="-78"/>
              </a:rPr>
              <a:t>العدوى</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929" name="Line 102"/>
          <p:cNvSpPr/>
          <p:nvPr/>
        </p:nvSpPr>
        <p:spPr>
          <a:xfrm flipH="1">
            <a:off x="8574778" y="2429873"/>
            <a:ext cx="426688" cy="177550"/>
          </a:xfrm>
          <a:prstGeom prst="line">
            <a:avLst/>
          </a:prstGeom>
          <a:ln w="38100">
            <a:solidFill>
              <a:schemeClr val="accent1"/>
            </a:solidFill>
            <a:tailEnd type="triangle"/>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930" name="Line 102"/>
          <p:cNvSpPr/>
          <p:nvPr/>
        </p:nvSpPr>
        <p:spPr>
          <a:xfrm flipH="1">
            <a:off x="8489982" y="2650458"/>
            <a:ext cx="426687" cy="184456"/>
          </a:xfrm>
          <a:prstGeom prst="line">
            <a:avLst/>
          </a:prstGeom>
          <a:ln w="38100">
            <a:solidFill>
              <a:schemeClr val="accent1"/>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931" name="Line 102"/>
          <p:cNvSpPr/>
          <p:nvPr/>
        </p:nvSpPr>
        <p:spPr>
          <a:xfrm flipV="1">
            <a:off x="7491274" y="3625196"/>
            <a:ext cx="449581" cy="194343"/>
          </a:xfrm>
          <a:prstGeom prst="line">
            <a:avLst/>
          </a:prstGeom>
          <a:ln w="38100">
            <a:solidFill>
              <a:schemeClr val="accent1"/>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932" name="Line 101"/>
          <p:cNvSpPr/>
          <p:nvPr/>
        </p:nvSpPr>
        <p:spPr>
          <a:xfrm flipH="1">
            <a:off x="8862163" y="3602036"/>
            <a:ext cx="694546" cy="1"/>
          </a:xfrm>
          <a:prstGeom prst="line">
            <a:avLst/>
          </a:prstGeom>
          <a:ln w="38100">
            <a:solidFill>
              <a:schemeClr val="accent1"/>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933" name="Line 105"/>
          <p:cNvSpPr/>
          <p:nvPr/>
        </p:nvSpPr>
        <p:spPr>
          <a:xfrm flipV="1">
            <a:off x="8385600" y="4841344"/>
            <a:ext cx="1" cy="381001"/>
          </a:xfrm>
          <a:prstGeom prst="line">
            <a:avLst/>
          </a:prstGeom>
          <a:ln w="38100">
            <a:solidFill>
              <a:schemeClr val="accent1"/>
            </a:solidFill>
            <a:tailEnd type="triangle"/>
          </a:ln>
        </p:spPr>
        <p:txBody>
          <a:bodyPr lIns="45719" rIns="45719" rtlCol="1"/>
          <a:lstStyle/>
          <a:p>
            <a:pPr rtl="1"/>
            <a:endParaRPr dirty="0">
              <a:latin typeface="Sakkal Majalla" panose="02000000000000000000" pitchFamily="2" charset="-78"/>
              <a:cs typeface="Sakkal Majalla" panose="02000000000000000000" pitchFamily="2" charset="-78"/>
            </a:endParaRPr>
          </a:p>
        </p:txBody>
      </p:sp>
      <p:sp>
        <p:nvSpPr>
          <p:cNvPr id="934" name="Text Placeholder 12"/>
          <p:cNvSpPr txBox="1">
            <a:spLocks noGrp="1"/>
          </p:cNvSpPr>
          <p:nvPr>
            <p:ph type="body" sz="half" idx="1"/>
          </p:nvPr>
        </p:nvSpPr>
        <p:spPr>
          <a:xfrm>
            <a:off x="1942688" y="1250974"/>
            <a:ext cx="4988774" cy="4356051"/>
          </a:xfrm>
          <a:prstGeom prst="rect">
            <a:avLst/>
          </a:prstGeom>
        </p:spPr>
        <p:txBody>
          <a:bodyPr rtlCol="1"/>
          <a:lstStyle/>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تغيير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استبعاد</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a:t>
            </a:r>
            <a:r>
              <a:rPr lang="ar-EG" dirty="0">
                <a:latin typeface="Sakkal Majalla" panose="02000000000000000000" pitchFamily="2" charset="-78"/>
                <a:cs typeface="Sakkal Majalla" panose="02000000000000000000" pitchFamily="2" charset="-78"/>
              </a:rPr>
              <a:t>و</a:t>
            </a:r>
            <a:r>
              <a:rPr dirty="0">
                <a:latin typeface="Sakkal Majalla" panose="02000000000000000000" pitchFamily="2" charset="-78"/>
                <a:cs typeface="Sakkal Majalla" panose="02000000000000000000" pitchFamily="2" charset="-78"/>
              </a:rPr>
              <a:t>ن </a:t>
            </a:r>
            <a:r>
              <a:rPr dirty="0" err="1">
                <a:latin typeface="Sakkal Majalla" panose="02000000000000000000" pitchFamily="2" charset="-78"/>
                <a:cs typeface="Sakkal Majalla" panose="02000000000000000000" pitchFamily="2" charset="-78"/>
              </a:rPr>
              <a:t>للخطر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الحواجز</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أكمام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سراويل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التطعيم</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التمنيع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السلبي</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مقاومة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المضيف</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الشركاء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التحري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a:t>
            </a:r>
            <a:endParaRPr dirty="0">
              <a:latin typeface="Sakkal Majalla" panose="02000000000000000000" pitchFamily="2" charset="-78"/>
              <a:cs typeface="Sakkal Majalla" panose="02000000000000000000" pitchFamily="2" charset="-78"/>
            </a:endParaRPr>
          </a:p>
        </p:txBody>
      </p:sp>
      <p:sp>
        <p:nvSpPr>
          <p:cNvPr id="2" name="Title 3">
            <a:extLst>
              <a:ext uri="{FF2B5EF4-FFF2-40B4-BE49-F238E27FC236}">
                <a16:creationId xmlns:a16="http://schemas.microsoft.com/office/drawing/2014/main" id="{AED357C2-AF0D-BE64-02B8-0FA7F95CBADE}"/>
              </a:ext>
            </a:extLst>
          </p:cNvPr>
          <p:cNvSpPr txBox="1">
            <a:spLocks/>
          </p:cNvSpPr>
          <p:nvPr/>
        </p:nvSpPr>
        <p:spPr>
          <a:xfrm>
            <a:off x="151306" y="54837"/>
            <a:ext cx="8710857" cy="60639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800" b="1" dirty="0">
                <a:latin typeface="Sakkal Majalla" panose="02000000000000000000" pitchFamily="2" charset="-78"/>
                <a:cs typeface="Sakkal Majalla" panose="02000000000000000000" pitchFamily="2" charset="-78"/>
              </a:rPr>
              <a:t>استراتيجيات المكافحة المتعلقة بمكان دخول العدوى، وقاية المضيف</a:t>
            </a:r>
            <a:endParaRPr lang="hu-HU" sz="28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 name="Rectangle 3"/>
          <p:cNvSpPr txBox="1"/>
          <p:nvPr/>
        </p:nvSpPr>
        <p:spPr>
          <a:xfrm>
            <a:off x="4567616" y="1961282"/>
            <a:ext cx="7217159" cy="293543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690562" indent="-690562" rtl="1">
              <a:lnSpc>
                <a:spcPct val="110000"/>
              </a:lnSpc>
              <a:spcBef>
                <a:spcPts val="1200"/>
              </a:spcBef>
              <a:buSzPct val="100000"/>
              <a:buAutoNum type="arabicPeriod" startAt="11"/>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وتقييمها</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marL="690562" indent="-690562" rtl="1">
              <a:lnSpc>
                <a:spcPct val="110000"/>
              </a:lnSpc>
              <a:spcBef>
                <a:spcPts val="1200"/>
              </a:spcBef>
              <a:buSzPct val="100000"/>
              <a:buAutoNum type="arabicPeriod" startAt="11"/>
              <a:defRPr sz="3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مواصلته</a:t>
            </a:r>
            <a:endParaRPr sz="3200" dirty="0">
              <a:latin typeface="Sakkal Majalla" panose="02000000000000000000" pitchFamily="2" charset="-78"/>
              <a:ea typeface="Arial"/>
              <a:cs typeface="Sakkal Majalla" panose="02000000000000000000" pitchFamily="2" charset="-78"/>
              <a:sym typeface="Arial"/>
            </a:endParaRPr>
          </a:p>
          <a:p>
            <a:pPr marL="690562" indent="-690562" rtl="1">
              <a:lnSpc>
                <a:spcPct val="110000"/>
              </a:lnSpc>
              <a:spcBef>
                <a:spcPts val="1200"/>
              </a:spcBef>
              <a:buSzPct val="100000"/>
              <a:buAutoNum type="arabicPeriod" startAt="11"/>
              <a:defRPr sz="30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p:txBody>
      </p:sp>
      <p:sp>
        <p:nvSpPr>
          <p:cNvPr id="938" name="Title 4"/>
          <p:cNvSpPr txBox="1">
            <a:spLocks noGrp="1"/>
          </p:cNvSpPr>
          <p:nvPr>
            <p:ph type="title"/>
          </p:nvPr>
        </p:nvSpPr>
        <p:spPr>
          <a:xfrm>
            <a:off x="115905" y="332089"/>
            <a:ext cx="3064327" cy="1376039"/>
          </a:xfrm>
          <a:prstGeom prst="rect">
            <a:avLst/>
          </a:prstGeom>
        </p:spPr>
        <p:txBody>
          <a:bodyPr lIns="45719" tIns="45720" rIns="45719" bIns="45720" rtlCol="1" anchor="ctr">
            <a:noAutofit/>
          </a:bodyPr>
          <a:lstStyle/>
          <a:p>
            <a:r>
              <a:rPr lang="ar" b="1" dirty="0">
                <a:latin typeface="Sakkal Majalla"/>
                <a:cs typeface="Sakkal Majalla"/>
              </a:rPr>
              <a:t>الخطوة 12: بدء الترصُّد</a:t>
            </a:r>
            <a:br>
              <a:rPr lang="ar" b="1" dirty="0">
                <a:latin typeface="Sakkal Majalla"/>
                <a:cs typeface="Sakkal Majalla"/>
              </a:rPr>
            </a:br>
            <a:r>
              <a:rPr lang="ar" b="1" dirty="0">
                <a:latin typeface="Sakkal Majalla"/>
                <a:cs typeface="Sakkal Majalla"/>
              </a:rPr>
              <a:t> أو مواصلته</a:t>
            </a:r>
          </a:p>
        </p:txBody>
      </p:sp>
      <p:sp>
        <p:nvSpPr>
          <p:cNvPr id="2" name="Rounded Rectangle 3">
            <a:extLst>
              <a:ext uri="{FF2B5EF4-FFF2-40B4-BE49-F238E27FC236}">
                <a16:creationId xmlns:a16="http://schemas.microsoft.com/office/drawing/2014/main" id="{A79DF814-E91B-7BFC-2739-B79B1E991B62}"/>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 name="Title 1"/>
          <p:cNvSpPr txBox="1">
            <a:spLocks noGrp="1"/>
          </p:cNvSpPr>
          <p:nvPr>
            <p:ph type="title" idx="4294967295"/>
          </p:nvPr>
        </p:nvSpPr>
        <p:spPr>
          <a:xfrm>
            <a:off x="135001" y="-48963"/>
            <a:ext cx="7233463" cy="1034445"/>
          </a:xfrm>
          <a:prstGeom prst="rect">
            <a:avLst/>
          </a:prstGeom>
        </p:spPr>
        <p:txBody>
          <a:bodyPr rtlCol="1">
            <a:normAutofit/>
          </a:bodyPr>
          <a:lstStyle>
            <a:lvl1pPr algn="r" defTabSz="280642" rtl="1">
              <a:defRPr sz="3104"/>
            </a:lvl1pPr>
          </a:lstStyle>
          <a:p>
            <a:pPr rtl="1"/>
            <a:r>
              <a:rPr lang="ar" sz="3200" b="1" dirty="0">
                <a:latin typeface="Sakkal Majalla" panose="02000000000000000000" pitchFamily="2" charset="-78"/>
                <a:cs typeface="Sakkal Majalla" panose="02000000000000000000" pitchFamily="2" charset="-78"/>
              </a:rPr>
              <a:t>الترصُّد - هل تدابير المكافحة فعالة؟</a:t>
            </a:r>
          </a:p>
        </p:txBody>
      </p:sp>
      <p:pic>
        <p:nvPicPr>
          <p:cNvPr id="944" name="Content Placeholder 4" descr="Content Placeholder 4"/>
          <p:cNvPicPr>
            <a:picLocks noChangeAspect="1"/>
          </p:cNvPicPr>
          <p:nvPr/>
        </p:nvPicPr>
        <p:blipFill>
          <a:blip r:embed="rId3"/>
          <a:stretch>
            <a:fillRect/>
          </a:stretch>
        </p:blipFill>
        <p:spPr>
          <a:xfrm>
            <a:off x="1919287" y="1253330"/>
            <a:ext cx="8353426" cy="4351339"/>
          </a:xfrm>
          <a:prstGeom prst="rect">
            <a:avLst/>
          </a:prstGeom>
          <a:ln w="12700">
            <a:miter lim="400000"/>
          </a:ln>
        </p:spPr>
      </p:pic>
      <p:sp>
        <p:nvSpPr>
          <p:cNvPr id="2" name="TextBox 1">
            <a:extLst>
              <a:ext uri="{FF2B5EF4-FFF2-40B4-BE49-F238E27FC236}">
                <a16:creationId xmlns:a16="http://schemas.microsoft.com/office/drawing/2014/main" id="{A71F8235-8572-E656-D47A-7C05A108AEAA}"/>
              </a:ext>
            </a:extLst>
          </p:cNvPr>
          <p:cNvSpPr txBox="1"/>
          <p:nvPr/>
        </p:nvSpPr>
        <p:spPr>
          <a:xfrm>
            <a:off x="3102430" y="1807028"/>
            <a:ext cx="2405742"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dirty="0"/>
              <a:t>تدابير المكافحة</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5ED69FFC-81AF-C1EE-E4D7-54549CE76A4D}"/>
              </a:ext>
            </a:extLst>
          </p:cNvPr>
          <p:cNvSpPr txBox="1"/>
          <p:nvPr/>
        </p:nvSpPr>
        <p:spPr>
          <a:xfrm rot="16200000">
            <a:off x="1318481" y="3317616"/>
            <a:ext cx="1682236"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dirty="0"/>
              <a:t>الحالات</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7A1E6E0E-BBB1-D906-A458-EB5D8EA086ED}"/>
              </a:ext>
            </a:extLst>
          </p:cNvPr>
          <p:cNvSpPr txBox="1"/>
          <p:nvPr/>
        </p:nvSpPr>
        <p:spPr>
          <a:xfrm rot="16200000">
            <a:off x="5874978" y="1599807"/>
            <a:ext cx="1682236"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dirty="0"/>
              <a:t>الحالات</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A2390A32-B0A1-B9DE-D59D-614A61735BDF}"/>
              </a:ext>
            </a:extLst>
          </p:cNvPr>
          <p:cNvSpPr txBox="1"/>
          <p:nvPr/>
        </p:nvSpPr>
        <p:spPr>
          <a:xfrm rot="16200000">
            <a:off x="6023788" y="4350302"/>
            <a:ext cx="1275760"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dirty="0"/>
              <a:t>الحالات</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 name="Rectangle 3"/>
          <p:cNvSpPr txBox="1"/>
          <p:nvPr/>
        </p:nvSpPr>
        <p:spPr>
          <a:xfrm>
            <a:off x="4325157" y="1720644"/>
            <a:ext cx="7449902" cy="456811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690562" indent="-690562" rtl="1">
              <a:lnSpc>
                <a:spcPct val="110000"/>
              </a:lnSpc>
              <a:spcBef>
                <a:spcPts val="1200"/>
              </a:spcBef>
              <a:buSzPct val="100000"/>
              <a:buAutoNum type="arabicPeriod" startAt="11"/>
              <a:defRPr sz="32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وتقييمها</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690562" indent="-690562" rtl="1">
              <a:lnSpc>
                <a:spcPct val="110000"/>
              </a:lnSpc>
              <a:spcBef>
                <a:spcPts val="1200"/>
              </a:spcBef>
              <a:buSzPct val="100000"/>
              <a:buAutoNum type="arabicPeriod" startAt="11"/>
              <a:defRPr sz="3200">
                <a:solidFill>
                  <a:srgbClr val="A6A6A6"/>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مواصلته</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690562" indent="-690562" rtl="1">
              <a:lnSpc>
                <a:spcPct val="110000"/>
              </a:lnSpc>
              <a:spcBef>
                <a:spcPts val="1200"/>
              </a:spcBef>
              <a:buSzPct val="100000"/>
              <a:buAutoNum type="arabicPeriod" startAt="11"/>
              <a:defRPr sz="32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endParaRPr dirty="0">
              <a:latin typeface="Sakkal Majalla" panose="02000000000000000000" pitchFamily="2" charset="-78"/>
              <a:cs typeface="Sakkal Majalla" panose="02000000000000000000" pitchFamily="2" charset="-78"/>
            </a:endParaRPr>
          </a:p>
        </p:txBody>
      </p:sp>
      <p:sp>
        <p:nvSpPr>
          <p:cNvPr id="949" name="Title 4"/>
          <p:cNvSpPr txBox="1">
            <a:spLocks noGrp="1"/>
          </p:cNvSpPr>
          <p:nvPr>
            <p:ph type="title"/>
          </p:nvPr>
        </p:nvSpPr>
        <p:spPr>
          <a:xfrm>
            <a:off x="72469" y="378526"/>
            <a:ext cx="3264195" cy="1342740"/>
          </a:xfrm>
          <a:prstGeom prst="rect">
            <a:avLst/>
          </a:prstGeom>
        </p:spPr>
        <p:txBody>
          <a:bodyPr rtlCol="1">
            <a:noAutofit/>
          </a:bodyPr>
          <a:lstStyle/>
          <a:p>
            <a:pPr rtl="1"/>
            <a:r>
              <a:rPr lang="ar" b="1" dirty="0">
                <a:latin typeface="Sakkal Majalla" panose="02000000000000000000" pitchFamily="2" charset="-78"/>
                <a:cs typeface="Sakkal Majalla" panose="02000000000000000000" pitchFamily="2" charset="-78"/>
              </a:rPr>
              <a:t>الخطوة 13: إبلاغ النتائج</a:t>
            </a:r>
          </a:p>
        </p:txBody>
      </p:sp>
      <p:sp>
        <p:nvSpPr>
          <p:cNvPr id="3" name="Rounded Rectangle 3">
            <a:extLst>
              <a:ext uri="{FF2B5EF4-FFF2-40B4-BE49-F238E27FC236}">
                <a16:creationId xmlns:a16="http://schemas.microsoft.com/office/drawing/2014/main" id="{70B8487D-9DAE-B78A-12CF-E8E13ECF0E02}"/>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 name="Text Placeholder 3"/>
          <p:cNvSpPr txBox="1">
            <a:spLocks noGrp="1"/>
          </p:cNvSpPr>
          <p:nvPr>
            <p:ph type="body" idx="1"/>
          </p:nvPr>
        </p:nvSpPr>
        <p:spPr>
          <a:xfrm>
            <a:off x="4273550" y="1444746"/>
            <a:ext cx="7529514" cy="3968509"/>
          </a:xfrm>
          <a:prstGeom prst="rect">
            <a:avLst/>
          </a:prstGeom>
        </p:spPr>
        <p:txBody>
          <a:bodyPr rtlCol="1"/>
          <a:lstStyle/>
          <a:p>
            <a:pPr rtl="1">
              <a:spcBef>
                <a:spcPts val="600"/>
              </a:spcBef>
              <a:tabLst>
                <a:tab pos="330200" algn="l"/>
              </a:tabLst>
            </a:pPr>
            <a:r>
              <a:rPr lang="ar-EG" sz="2800" b="1" dirty="0">
                <a:solidFill>
                  <a:srgbClr val="C00000"/>
                </a:solidFill>
                <a:latin typeface="Sakkal Majalla" panose="02000000000000000000" pitchFamily="2" charset="-78"/>
                <a:cs typeface="Sakkal Majalla" panose="02000000000000000000" pitchFamily="2" charset="-78"/>
              </a:rPr>
              <a:t>في </a:t>
            </a:r>
            <a:r>
              <a:rPr lang="ar" sz="2800" b="1" dirty="0">
                <a:solidFill>
                  <a:srgbClr val="C00000"/>
                </a:solidFill>
                <a:latin typeface="Sakkal Majalla" panose="02000000000000000000" pitchFamily="2" charset="-78"/>
                <a:cs typeface="Sakkal Majalla" panose="02000000000000000000" pitchFamily="2" charset="-78"/>
              </a:rPr>
              <a:t>أثناء الاستقصاء</a:t>
            </a:r>
          </a:p>
          <a:p>
            <a:pPr marL="711200" lvl="1" indent="-254000" rtl="1">
              <a:spcBef>
                <a:spcPts val="600"/>
              </a:spcBef>
              <a:buClr>
                <a:srgbClr val="C00000"/>
              </a:buClr>
              <a:buFont typeface="Arial"/>
            </a:pP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endParaRPr dirty="0">
              <a:latin typeface="Sakkal Majalla" panose="02000000000000000000" pitchFamily="2" charset="-78"/>
              <a:cs typeface="Sakkal Majalla" panose="02000000000000000000" pitchFamily="2" charset="-78"/>
            </a:endParaRPr>
          </a:p>
          <a:p>
            <a:pPr marL="711200" lvl="1" indent="-254000" rtl="1">
              <a:spcBef>
                <a:spcPts val="600"/>
              </a:spcBef>
              <a:buClr>
                <a:srgbClr val="C00000"/>
              </a:buClr>
              <a:buFont typeface="Arial"/>
            </a:pPr>
            <a:r>
              <a:rPr dirty="0" err="1">
                <a:latin typeface="Sakkal Majalla" panose="02000000000000000000" pitchFamily="2" charset="-78"/>
                <a:cs typeface="Sakkal Majalla" panose="02000000000000000000" pitchFamily="2" charset="-78"/>
              </a:rPr>
              <a:t>الجمهور</a:t>
            </a:r>
            <a:endParaRPr dirty="0">
              <a:latin typeface="Sakkal Majalla" panose="02000000000000000000" pitchFamily="2" charset="-78"/>
              <a:cs typeface="Sakkal Majalla" panose="02000000000000000000" pitchFamily="2" charset="-78"/>
            </a:endParaRPr>
          </a:p>
          <a:p>
            <a:pPr marL="711200" lvl="1" indent="-254000" rtl="1">
              <a:spcBef>
                <a:spcPts val="600"/>
              </a:spcBef>
              <a:buClr>
                <a:srgbClr val="C00000"/>
              </a:buClr>
              <a:buFont typeface="Arial"/>
            </a:pPr>
            <a:r>
              <a:rPr dirty="0" err="1">
                <a:latin typeface="Sakkal Majalla" panose="02000000000000000000" pitchFamily="2" charset="-78"/>
                <a:cs typeface="Sakkal Majalla" panose="02000000000000000000" pitchFamily="2" charset="-78"/>
              </a:rPr>
              <a:t>المهنيون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الصحيون</a:t>
            </a:r>
            <a:endParaRPr dirty="0">
              <a:latin typeface="Sakkal Majalla" panose="02000000000000000000" pitchFamily="2" charset="-78"/>
              <a:cs typeface="Sakkal Majalla" panose="02000000000000000000" pitchFamily="2" charset="-78"/>
            </a:endParaRPr>
          </a:p>
          <a:p>
            <a:pPr marL="711200" lvl="1" indent="-254000" rtl="1">
              <a:spcBef>
                <a:spcPts val="600"/>
              </a:spcBef>
              <a:buClr>
                <a:srgbClr val="C00000"/>
              </a:buClr>
              <a:buFont typeface="Arial"/>
            </a:pPr>
            <a:r>
              <a:rPr dirty="0" err="1">
                <a:latin typeface="Sakkal Majalla" panose="02000000000000000000" pitchFamily="2" charset="-78"/>
                <a:cs typeface="Sakkal Majalla" panose="02000000000000000000" pitchFamily="2" charset="-78"/>
              </a:rPr>
              <a:t>مسؤولو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راسمو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السياسات</a:t>
            </a:r>
            <a:endParaRPr dirty="0">
              <a:latin typeface="Sakkal Majalla" panose="02000000000000000000" pitchFamily="2" charset="-78"/>
              <a:cs typeface="Sakkal Majalla" panose="02000000000000000000" pitchFamily="2" charset="-78"/>
            </a:endParaRPr>
          </a:p>
          <a:p>
            <a:pPr marL="609600" lvl="1" indent="-260350" rtl="1">
              <a:spcBef>
                <a:spcPts val="600"/>
              </a:spcBef>
              <a:buSzTx/>
              <a:buNone/>
            </a:pPr>
            <a:endParaRPr dirty="0">
              <a:latin typeface="Sakkal Majalla" panose="02000000000000000000" pitchFamily="2" charset="-78"/>
              <a:cs typeface="Sakkal Majalla" panose="02000000000000000000" pitchFamily="2" charset="-78"/>
            </a:endParaRPr>
          </a:p>
          <a:p>
            <a:pPr rtl="1">
              <a:spcBef>
                <a:spcPts val="600"/>
              </a:spcBef>
            </a:pPr>
            <a:r>
              <a:rPr lang="ar" sz="2800" b="1" dirty="0">
                <a:solidFill>
                  <a:srgbClr val="C00000"/>
                </a:solidFill>
                <a:latin typeface="Sakkal Majalla" panose="02000000000000000000" pitchFamily="2" charset="-78"/>
                <a:cs typeface="Sakkal Majalla" panose="02000000000000000000" pitchFamily="2" charset="-78"/>
              </a:rPr>
              <a:t>في نهاية الاستقصاء</a:t>
            </a:r>
          </a:p>
          <a:p>
            <a:pPr marL="711200" lvl="1" indent="-254000" rtl="1">
              <a:spcBef>
                <a:spcPts val="600"/>
              </a:spcBef>
              <a:buClr>
                <a:srgbClr val="C00000"/>
              </a:buClr>
              <a:buFont typeface="Arial"/>
            </a:pPr>
            <a:r>
              <a:rPr dirty="0" err="1">
                <a:latin typeface="Sakkal Majalla" panose="02000000000000000000" pitchFamily="2" charset="-78"/>
                <a:cs typeface="Sakkal Majalla" panose="02000000000000000000" pitchFamily="2" charset="-78"/>
              </a:rPr>
              <a:t>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شفوية</a:t>
            </a:r>
            <a:endParaRPr dirty="0">
              <a:latin typeface="Sakkal Majalla" panose="02000000000000000000" pitchFamily="2" charset="-78"/>
              <a:cs typeface="Sakkal Majalla" panose="02000000000000000000" pitchFamily="2" charset="-78"/>
            </a:endParaRPr>
          </a:p>
          <a:p>
            <a:pPr marL="711200" lvl="1" indent="-254000" rtl="1">
              <a:spcBef>
                <a:spcPts val="600"/>
              </a:spcBef>
              <a:buClr>
                <a:srgbClr val="C00000"/>
              </a:buClr>
              <a:buFont typeface="Arial"/>
            </a:pPr>
            <a:r>
              <a:rPr dirty="0" err="1">
                <a:latin typeface="Sakkal Majalla" panose="02000000000000000000" pitchFamily="2" charset="-78"/>
                <a:cs typeface="Sakkal Majalla" panose="02000000000000000000" pitchFamily="2" charset="-78"/>
              </a:rPr>
              <a:t>تقرير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مكتوب</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(ل</a:t>
            </a:r>
            <a:r>
              <a:rPr dirty="0" err="1">
                <a:latin typeface="Sakkal Majalla" panose="02000000000000000000" pitchFamily="2" charset="-78"/>
                <a:cs typeface="Sakkal Majalla" panose="02000000000000000000" pitchFamily="2" charset="-78"/>
              </a:rPr>
              <a:t>ماذا</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954" name="Title 4"/>
          <p:cNvSpPr txBox="1">
            <a:spLocks noGrp="1"/>
          </p:cNvSpPr>
          <p:nvPr>
            <p:ph type="title" idx="4294967295"/>
          </p:nvPr>
        </p:nvSpPr>
        <p:spPr>
          <a:xfrm>
            <a:off x="331321" y="718817"/>
            <a:ext cx="2474718" cy="786102"/>
          </a:xfrm>
          <a:prstGeom prst="rect">
            <a:avLst/>
          </a:prstGeom>
        </p:spPr>
        <p:txBody>
          <a:bodyPr lIns="45719" tIns="45720" rIns="45719" bIns="45720" rtlCol="1" anchor="ctr">
            <a:normAutofit/>
          </a:bodyPr>
          <a:lstStyle/>
          <a:p>
            <a:pPr rtl="1"/>
            <a:r>
              <a:rPr lang="ar" b="1" dirty="0">
                <a:latin typeface="Sakkal Majalla"/>
                <a:cs typeface="Sakkal Majalla"/>
              </a:rPr>
              <a:t>من يجب أن يعرف؟</a:t>
            </a:r>
          </a:p>
        </p:txBody>
      </p:sp>
      <p:sp>
        <p:nvSpPr>
          <p:cNvPr id="3" name="Rounded Rectangle 3">
            <a:extLst>
              <a:ext uri="{FF2B5EF4-FFF2-40B4-BE49-F238E27FC236}">
                <a16:creationId xmlns:a16="http://schemas.microsoft.com/office/drawing/2014/main" id="{8CB01AA3-7221-EA31-E861-75C3EB3CF7F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6" name="Picture 6" descr="Picture 6"/>
          <p:cNvPicPr>
            <a:picLocks noChangeAspect="1"/>
          </p:cNvPicPr>
          <p:nvPr/>
        </p:nvPicPr>
        <p:blipFill>
          <a:blip r:embed="rId2"/>
          <a:stretch>
            <a:fillRect/>
          </a:stretch>
        </p:blipFill>
        <p:spPr>
          <a:xfrm>
            <a:off x="1592066" y="2362200"/>
            <a:ext cx="1901826" cy="2133600"/>
          </a:xfrm>
          <a:prstGeom prst="rect">
            <a:avLst/>
          </a:prstGeom>
          <a:ln w="12700">
            <a:miter lim="400000"/>
          </a:ln>
        </p:spPr>
      </p:pic>
      <p:sp>
        <p:nvSpPr>
          <p:cNvPr id="958" name="Text Placeholder 4"/>
          <p:cNvSpPr txBox="1">
            <a:spLocks noGrp="1"/>
          </p:cNvSpPr>
          <p:nvPr>
            <p:ph type="body" idx="1"/>
          </p:nvPr>
        </p:nvSpPr>
        <p:spPr>
          <a:xfrm>
            <a:off x="2237835" y="2060134"/>
            <a:ext cx="8222168" cy="2990642"/>
          </a:xfrm>
          <a:prstGeom prst="rect">
            <a:avLst/>
          </a:prstGeom>
        </p:spPr>
        <p:txBody>
          <a:bodyPr rtlCol="1"/>
          <a:lstStyle/>
          <a:p>
            <a:pPr marL="241300" indent="-241300" rtl="1">
              <a:spcBef>
                <a:spcPts val="2400"/>
              </a:spcBef>
              <a:buClr>
                <a:schemeClr val="accent3"/>
              </a:buClr>
              <a:buSzPct val="100000"/>
              <a:buChar char="•"/>
            </a:pPr>
            <a:r>
              <a:rPr dirty="0" err="1">
                <a:latin typeface="Sakkal Majalla" panose="02000000000000000000" pitchFamily="2" charset="-78"/>
                <a:cs typeface="Sakkal Majalla" panose="02000000000000000000" pitchFamily="2" charset="-78"/>
              </a:rPr>
              <a:t>يوصي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indent="-241300" rtl="1">
              <a:spcBef>
                <a:spcPts val="2400"/>
              </a:spcBef>
              <a:buClr>
                <a:schemeClr val="accent3"/>
              </a:buClr>
              <a:buSzPct val="100000"/>
              <a:buChar char="•"/>
            </a:pPr>
            <a:r>
              <a:rPr dirty="0" err="1">
                <a:latin typeface="Sakkal Majalla" panose="02000000000000000000" pitchFamily="2" charset="-78"/>
                <a:cs typeface="Sakkal Majalla" panose="02000000000000000000" pitchFamily="2" charset="-78"/>
              </a:rPr>
              <a:t>يعرض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رؤ</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ى </a:t>
            </a:r>
            <a:r>
              <a:rPr dirty="0" err="1">
                <a:latin typeface="Sakkal Majalla" panose="02000000000000000000" pitchFamily="2" charset="-78"/>
                <a:cs typeface="Sakkal Majalla" panose="02000000000000000000" pitchFamily="2" charset="-78"/>
              </a:rPr>
              <a:t>جديدة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indent="-241300" rtl="1">
              <a:spcBef>
                <a:spcPts val="2400"/>
              </a:spcBef>
              <a:buClr>
                <a:schemeClr val="accent3"/>
              </a:buClr>
              <a:buSzPct val="100000"/>
              <a:buChar char="•"/>
            </a:pP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بمثابة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للأداء</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indent="-241300" rtl="1">
              <a:spcBef>
                <a:spcPts val="2400"/>
              </a:spcBef>
              <a:buClr>
                <a:schemeClr val="accent3"/>
              </a:buClr>
              <a:buSzPct val="100000"/>
              <a:buChar char="•"/>
            </a:pPr>
            <a:r>
              <a:rPr dirty="0" err="1">
                <a:latin typeface="Sakkal Majalla" panose="02000000000000000000" pitchFamily="2" charset="-78"/>
                <a:cs typeface="Sakkal Majalla" panose="02000000000000000000" pitchFamily="2" charset="-78"/>
              </a:rPr>
              <a:t>يدعم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البحث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والتقييم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indent="-241300" rtl="1">
              <a:spcBef>
                <a:spcPts val="2400"/>
              </a:spcBef>
              <a:buClr>
                <a:schemeClr val="accent3"/>
              </a:buClr>
              <a:buSzPct val="100000"/>
              <a:buChar char="•"/>
            </a:pP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بمثابة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وثيقة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القانونية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3">
            <a:extLst>
              <a:ext uri="{FF2B5EF4-FFF2-40B4-BE49-F238E27FC236}">
                <a16:creationId xmlns:a16="http://schemas.microsoft.com/office/drawing/2014/main" id="{03B977A1-D668-ED61-75AF-8432F1F99B94}"/>
              </a:ext>
            </a:extLst>
          </p:cNvPr>
          <p:cNvSpPr txBox="1">
            <a:spLocks/>
          </p:cNvSpPr>
          <p:nvPr/>
        </p:nvSpPr>
        <p:spPr>
          <a:xfrm>
            <a:off x="151306" y="54837"/>
            <a:ext cx="4493846" cy="62791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التقرير المكتوب</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0" name="Content Placeholder 2"/>
          <p:cNvSpPr txBox="1">
            <a:spLocks noGrp="1"/>
          </p:cNvSpPr>
          <p:nvPr>
            <p:ph type="body" idx="1"/>
          </p:nvPr>
        </p:nvSpPr>
        <p:spPr>
          <a:xfrm>
            <a:off x="4176207" y="1447761"/>
            <a:ext cx="7529514" cy="3962478"/>
          </a:xfrm>
          <a:prstGeom prst="rect">
            <a:avLst/>
          </a:prstGeom>
        </p:spPr>
        <p:txBody>
          <a:bodyPr rtlCol="1"/>
          <a:lstStyle/>
          <a:p>
            <a:pPr marL="457200" indent="-457200" rtl="1">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a:p>
            <a:pPr marL="457200" indent="-457200" rtl="1">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لاستقصاءات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العديد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انتشار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a:t>
            </a:r>
          </a:p>
          <a:p>
            <a:pPr marL="457200" indent="-457200" rtl="1">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بأسلوب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تشمل</a:t>
            </a:r>
            <a:r>
              <a:rPr lang="ar-EG" dirty="0">
                <a:latin typeface="Sakkal Majalla" panose="02000000000000000000" pitchFamily="2" charset="-78"/>
                <a:cs typeface="Sakkal Majalla" panose="02000000000000000000" pitchFamily="2" charset="-78"/>
              </a:rPr>
              <a:t> 13 </a:t>
            </a:r>
            <a:r>
              <a:rPr dirty="0" err="1">
                <a:latin typeface="Sakkal Majalla" panose="02000000000000000000" pitchFamily="2" charset="-78"/>
                <a:cs typeface="Sakkal Majalla" panose="02000000000000000000" pitchFamily="2" charset="-78"/>
              </a:rPr>
              <a:t>خطوة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أخذها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الاعتبار</a:t>
            </a:r>
            <a:r>
              <a:rPr dirty="0">
                <a:latin typeface="Sakkal Majalla" panose="02000000000000000000" pitchFamily="2" charset="-78"/>
                <a:cs typeface="Sakkal Majalla" panose="02000000000000000000" pitchFamily="2" charset="-78"/>
              </a:rPr>
              <a:t>.</a:t>
            </a:r>
          </a:p>
          <a:p>
            <a:pPr marL="457200" indent="-457200" rtl="1">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استراتيجيات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التوصيات</a:t>
            </a:r>
            <a:r>
              <a:rPr dirty="0">
                <a:latin typeface="Sakkal Majalla" panose="02000000000000000000" pitchFamily="2" charset="-78"/>
                <a:cs typeface="Sakkal Majalla" panose="02000000000000000000" pitchFamily="2" charset="-78"/>
              </a:rPr>
              <a:t>.</a:t>
            </a:r>
          </a:p>
        </p:txBody>
      </p:sp>
      <p:sp>
        <p:nvSpPr>
          <p:cNvPr id="2" name="TextBox 4">
            <a:extLst>
              <a:ext uri="{FF2B5EF4-FFF2-40B4-BE49-F238E27FC236}">
                <a16:creationId xmlns:a16="http://schemas.microsoft.com/office/drawing/2014/main" id="{C4E997BA-AF7F-D11D-B483-359E6791B7B2}"/>
              </a:ext>
            </a:extLst>
          </p:cNvPr>
          <p:cNvSpPr txBox="1"/>
          <p:nvPr/>
        </p:nvSpPr>
        <p:spPr>
          <a:xfrm>
            <a:off x="396696" y="753963"/>
            <a:ext cx="2462228"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الرسائل الرئيسية</a:t>
            </a:r>
          </a:p>
        </p:txBody>
      </p:sp>
      <p:sp>
        <p:nvSpPr>
          <p:cNvPr id="3" name="Rounded Rectangle 3">
            <a:extLst>
              <a:ext uri="{FF2B5EF4-FFF2-40B4-BE49-F238E27FC236}">
                <a16:creationId xmlns:a16="http://schemas.microsoft.com/office/drawing/2014/main" id="{F78CBD33-039C-0FE9-5993-8EB141F26B0C}"/>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 name="Rectangle 2"/>
          <p:cNvSpPr txBox="1">
            <a:spLocks noGrp="1"/>
          </p:cNvSpPr>
          <p:nvPr>
            <p:ph type="body" sz="half" idx="1"/>
          </p:nvPr>
        </p:nvSpPr>
        <p:spPr>
          <a:xfrm>
            <a:off x="587205" y="2024108"/>
            <a:ext cx="11347451" cy="1816987"/>
          </a:xfrm>
          <a:prstGeom prst="rect">
            <a:avLst/>
          </a:prstGeom>
        </p:spPr>
        <p:txBody>
          <a:bodyPr rtlCol="1"/>
          <a:lstStyle>
            <a:lvl1pPr algn="r" rtl="1">
              <a:spcBef>
                <a:spcPts val="0"/>
              </a:spcBef>
              <a:defRPr sz="3200"/>
            </a:lvl1pPr>
          </a:lstStyle>
          <a:p>
            <a:pPr algn="ctr" rtl="1"/>
            <a:r>
              <a:rPr lang="ar" b="1" dirty="0">
                <a:latin typeface="Sakkal Majalla" panose="02000000000000000000" pitchFamily="2" charset="-78"/>
                <a:cs typeface="Sakkal Majalla" panose="02000000000000000000" pitchFamily="2" charset="-78"/>
              </a:rPr>
              <a:t>8. المراجع والمبادئ التوجيهية</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 name="Content Placeholder 2"/>
          <p:cNvSpPr txBox="1">
            <a:spLocks noGrp="1"/>
          </p:cNvSpPr>
          <p:nvPr>
            <p:ph type="body" idx="1"/>
          </p:nvPr>
        </p:nvSpPr>
        <p:spPr>
          <a:xfrm>
            <a:off x="4273550" y="1114849"/>
            <a:ext cx="7529514" cy="4628303"/>
          </a:xfrm>
          <a:prstGeom prst="rect">
            <a:avLst/>
          </a:prstGeom>
        </p:spPr>
        <p:txBody>
          <a:bodyPr rtlCol="1">
            <a:normAutofit fontScale="92500" lnSpcReduction="20000"/>
          </a:bodyPr>
          <a:lstStyle/>
          <a:p>
            <a:pPr algn="l" rtl="0">
              <a:defRPr sz="1800"/>
            </a:pPr>
            <a:r>
              <a:rPr lang="en-US" sz="2000" dirty="0"/>
              <a:t>CDC Field Epidemiology Training Program- Frontline training slides, December 2015 &amp; February 2016</a:t>
            </a:r>
          </a:p>
          <a:p>
            <a:pPr algn="l" rtl="0">
              <a:defRPr sz="1800"/>
            </a:pPr>
            <a:endParaRPr lang="en-US" sz="2000" dirty="0"/>
          </a:p>
          <a:p>
            <a:pPr algn="l" rtl="0">
              <a:spcBef>
                <a:spcPts val="600"/>
              </a:spcBef>
              <a:defRPr sz="1800"/>
            </a:pPr>
            <a:r>
              <a:rPr lang="en-US" sz="2000" dirty="0"/>
              <a:t>Centers for Disease Control and Prevention (CDC). Introduction to Public Health. In: Public Health 101 Series. Atlanta, GA: U.S. Department of Health and Human Services, CDC; 2014. Available at: </a:t>
            </a:r>
            <a:r>
              <a:rPr lang="en-US" sz="2000" u="sng" dirty="0">
                <a:solidFill>
                  <a:srgbClr val="0563C1"/>
                </a:solidFill>
                <a:uFill>
                  <a:solidFill>
                    <a:srgbClr val="0563C1"/>
                  </a:solidFill>
                </a:uFill>
                <a:hlinkClick r:id="rId2"/>
              </a:rPr>
              <a:t>https://www.cdc.gov/publichealth101/epidemiology.html</a:t>
            </a:r>
            <a:r>
              <a:rPr lang="en-US" sz="2000" dirty="0"/>
              <a:t>.</a:t>
            </a:r>
          </a:p>
          <a:p>
            <a:pPr algn="l" rtl="0">
              <a:spcBef>
                <a:spcPts val="600"/>
              </a:spcBef>
              <a:defRPr sz="1800"/>
            </a:pPr>
            <a:endParaRPr lang="en-US" sz="2000" dirty="0"/>
          </a:p>
          <a:p>
            <a:pPr algn="l" rtl="0">
              <a:spcBef>
                <a:spcPts val="600"/>
              </a:spcBef>
              <a:defRPr sz="1800"/>
            </a:pPr>
            <a:r>
              <a:rPr lang="en-US" sz="2000" dirty="0"/>
              <a:t>Centers for Disease Control and Prevention (CDC).Quick-Learn Lesson – Create an Epi Curve. From: </a:t>
            </a:r>
            <a:r>
              <a:rPr lang="en-US" sz="2000" u="sng" dirty="0">
                <a:solidFill>
                  <a:srgbClr val="0563C1"/>
                </a:solidFill>
                <a:uFill>
                  <a:solidFill>
                    <a:srgbClr val="0563C1"/>
                  </a:solidFill>
                </a:uFill>
                <a:hlinkClick r:id="rId3"/>
              </a:rPr>
              <a:t>https://www.cdc.gov/training/quicklearns/createepi/</a:t>
            </a:r>
            <a:r>
              <a:rPr lang="en-US" sz="2000" dirty="0"/>
              <a:t> </a:t>
            </a:r>
          </a:p>
          <a:p>
            <a:pPr algn="l" rtl="0">
              <a:spcBef>
                <a:spcPts val="600"/>
              </a:spcBef>
              <a:defRPr sz="1800"/>
            </a:pPr>
            <a:endParaRPr lang="en-US" sz="2000" dirty="0"/>
          </a:p>
          <a:p>
            <a:pPr algn="l" rtl="0">
              <a:spcBef>
                <a:spcPts val="600"/>
              </a:spcBef>
              <a:defRPr sz="1800"/>
            </a:pPr>
            <a:r>
              <a:rPr lang="en-US" sz="2000" dirty="0"/>
              <a:t>World Health Organization (WHO). </a:t>
            </a:r>
            <a:r>
              <a:rPr lang="en-US" sz="2000" dirty="0">
                <a:solidFill>
                  <a:srgbClr val="4D4D4D"/>
                </a:solidFill>
              </a:rPr>
              <a:t>Outbreak surveillance and response in humanitarian emergencies: WHO guidelines for EWARN implementation. Geneva, Switzerland: </a:t>
            </a:r>
            <a:r>
              <a:rPr lang="en-US" sz="2000" dirty="0"/>
              <a:t>World Health Organization</a:t>
            </a:r>
            <a:r>
              <a:rPr lang="en-US" sz="2000" dirty="0">
                <a:solidFill>
                  <a:srgbClr val="4D4D4D"/>
                </a:solidFill>
              </a:rPr>
              <a:t>; 2012. Available at:</a:t>
            </a:r>
          </a:p>
          <a:p>
            <a:pPr marL="0" lvl="1" indent="400050" algn="l" rtl="0">
              <a:spcBef>
                <a:spcPts val="600"/>
              </a:spcBef>
              <a:buSzTx/>
              <a:buNone/>
              <a:defRPr sz="1800"/>
            </a:pPr>
            <a:r>
              <a:rPr lang="en-US" sz="2000" u="sng" dirty="0">
                <a:solidFill>
                  <a:srgbClr val="0563C1"/>
                </a:solidFill>
                <a:uFill>
                  <a:solidFill>
                    <a:srgbClr val="0563C1"/>
                  </a:solidFill>
                </a:uFill>
                <a:hlinkClick r:id="rId4"/>
              </a:rPr>
              <a:t>https://apps.who.int/iris/bitstream/handle/10665/70812/WHO_HSE_GAR_DCE_2012_1_eng.pdf?sequence=1&amp;isAllowed=y</a:t>
            </a:r>
          </a:p>
          <a:p>
            <a:pPr algn="l" rtl="0">
              <a:defRPr sz="1800"/>
            </a:pPr>
            <a:endParaRPr lang="ar" sz="2000" u="sng" dirty="0">
              <a:solidFill>
                <a:srgbClr val="0563C1"/>
              </a:solidFill>
              <a:uFill>
                <a:solidFill>
                  <a:srgbClr val="0563C1"/>
                </a:solidFill>
              </a:uFill>
              <a:hlinkClick r:id="rId4"/>
            </a:endParaRPr>
          </a:p>
        </p:txBody>
      </p:sp>
      <p:sp>
        <p:nvSpPr>
          <p:cNvPr id="5" name="TextBox 5">
            <a:extLst>
              <a:ext uri="{FF2B5EF4-FFF2-40B4-BE49-F238E27FC236}">
                <a16:creationId xmlns:a16="http://schemas.microsoft.com/office/drawing/2014/main" id="{E566B1F8-697E-4130-DF5F-8E4961E134DE}"/>
              </a:ext>
            </a:extLst>
          </p:cNvPr>
          <p:cNvSpPr txBox="1"/>
          <p:nvPr/>
        </p:nvSpPr>
        <p:spPr>
          <a:xfrm>
            <a:off x="-60769" y="377342"/>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0"/>
            <a:r>
              <a:rPr lang="ar" b="1">
                <a:latin typeface="Sakkal Majalla" panose="02000000000000000000" pitchFamily="2" charset="-78"/>
                <a:cs typeface="Sakkal Majalla" panose="02000000000000000000" pitchFamily="2" charset="-78"/>
              </a:rPr>
              <a:t>المراجع والمبادئ التوجيهية</a:t>
            </a:r>
          </a:p>
        </p:txBody>
      </p:sp>
      <p:sp>
        <p:nvSpPr>
          <p:cNvPr id="6" name="Rounded Rectangle 3">
            <a:extLst>
              <a:ext uri="{FF2B5EF4-FFF2-40B4-BE49-F238E27FC236}">
                <a16:creationId xmlns:a16="http://schemas.microsoft.com/office/drawing/2014/main" id="{A808F47C-FF2F-CB0A-8AB8-EB0C1C9ABB6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l" rtl="0">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 name="Content Placeholder 2"/>
          <p:cNvSpPr txBox="1">
            <a:spLocks noGrp="1"/>
          </p:cNvSpPr>
          <p:nvPr>
            <p:ph type="body" idx="1"/>
          </p:nvPr>
        </p:nvSpPr>
        <p:spPr>
          <a:xfrm>
            <a:off x="4273550" y="756613"/>
            <a:ext cx="7529514" cy="5344774"/>
          </a:xfrm>
          <a:prstGeom prst="rect">
            <a:avLst/>
          </a:prstGeom>
        </p:spPr>
        <p:txBody>
          <a:bodyPr rtlCol="1">
            <a:noAutofit/>
          </a:bodyPr>
          <a:lstStyle/>
          <a:p>
            <a:pPr algn="l" rtl="0">
              <a:spcBef>
                <a:spcPts val="600"/>
              </a:spcBef>
              <a:defRPr sz="1800">
                <a:solidFill>
                  <a:srgbClr val="4D4D4D"/>
                </a:solidFill>
              </a:defRPr>
            </a:pPr>
            <a:r>
              <a:rPr lang="ar" sz="1800" dirty="0">
                <a:latin typeface="Sakkal Majalla" panose="02000000000000000000" pitchFamily="2" charset="-78"/>
                <a:cs typeface="Sakkal Majalla" panose="02000000000000000000" pitchFamily="2" charset="-78"/>
              </a:rPr>
              <a:t>World Health Organization. Technical Guidelines for IDSR in the African Region, 3rd edition;</a:t>
            </a:r>
            <a:r>
              <a:rPr lang="en-US" sz="1800" dirty="0">
                <a:latin typeface="Sakkal Majalla" panose="02000000000000000000" pitchFamily="2" charset="-78"/>
                <a:cs typeface="Sakkal Majalla" panose="02000000000000000000" pitchFamily="2" charset="-78"/>
              </a:rPr>
              <a:t> 2019.</a:t>
            </a:r>
            <a:endParaRPr lang="hu-HU" sz="1800" dirty="0">
              <a:latin typeface="Sakkal Majalla" panose="02000000000000000000" pitchFamily="2" charset="-78"/>
              <a:cs typeface="Sakkal Majalla" panose="02000000000000000000" pitchFamily="2" charset="-78"/>
            </a:endParaRPr>
          </a:p>
          <a:p>
            <a:pPr algn="l" rtl="0">
              <a:spcBef>
                <a:spcPts val="600"/>
              </a:spcBef>
              <a:defRPr sz="1800">
                <a:solidFill>
                  <a:srgbClr val="4D4D4D"/>
                </a:solidFill>
              </a:defRPr>
            </a:pPr>
            <a:r>
              <a:rPr lang="ar" sz="1800" dirty="0">
                <a:latin typeface="Sakkal Majalla" panose="02000000000000000000" pitchFamily="2" charset="-78"/>
                <a:cs typeface="Sakkal Majalla" panose="02000000000000000000" pitchFamily="2" charset="-78"/>
              </a:rPr>
              <a:t> </a:t>
            </a: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https://apps.who.int/iris/bitstream/handle/10665/325015/WHO-AF-WHE-CPI-05.2019-eng.pdf</a:t>
            </a:r>
          </a:p>
          <a:p>
            <a:pPr algn="l" rtl="0">
              <a:spcBef>
                <a:spcPts val="600"/>
              </a:spcBef>
              <a:defRPr sz="1800">
                <a:solidFill>
                  <a:srgbClr val="4D4D4D"/>
                </a:solidFill>
              </a:defRPr>
            </a:pPr>
            <a:endParaRPr lang="hu-HU" sz="1800" dirty="0">
              <a:latin typeface="Sakkal Majalla" panose="02000000000000000000" pitchFamily="2" charset="-78"/>
              <a:cs typeface="Sakkal Majalla" panose="02000000000000000000" pitchFamily="2" charset="-78"/>
            </a:endParaRPr>
          </a:p>
          <a:p>
            <a:pPr algn="r">
              <a:spcBef>
                <a:spcPts val="600"/>
              </a:spcBef>
              <a:defRPr sz="1800">
                <a:solidFill>
                  <a:srgbClr val="4D4D4D"/>
                </a:solidFill>
              </a:defRPr>
            </a:pPr>
            <a:r>
              <a:rPr lang="ar" sz="1800" dirty="0">
                <a:latin typeface="Sakkal Majalla" panose="02000000000000000000" pitchFamily="2" charset="-78"/>
                <a:cs typeface="Sakkal Majalla" panose="02000000000000000000" pitchFamily="2" charset="-78"/>
              </a:rPr>
              <a:t>منظمة الصحة العالمية. اللوائح الصحية الدولية (2005) - الطبعة الثالثة. جنيف: منظمة الصحة العالمية؛ 2016. ‫متاح على: </a:t>
            </a:r>
            <a:endParaRPr lang="hu-HU" sz="1800" dirty="0">
              <a:latin typeface="Sakkal Majalla" panose="02000000000000000000" pitchFamily="2" charset="-78"/>
              <a:cs typeface="Sakkal Majalla" panose="02000000000000000000" pitchFamily="2" charset="-78"/>
            </a:endParaRPr>
          </a:p>
          <a:p>
            <a:pPr algn="l" rtl="0">
              <a:spcBef>
                <a:spcPts val="600"/>
              </a:spcBef>
              <a:defRPr sz="1800">
                <a:solidFill>
                  <a:srgbClr val="4D4D4D"/>
                </a:solidFill>
              </a:defRPr>
            </a:pP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https://www.who.int/publications/i/item/9789241580496</a:t>
            </a:r>
          </a:p>
          <a:p>
            <a:pPr algn="l" rtl="0">
              <a:spcBef>
                <a:spcPts val="600"/>
              </a:spcBef>
              <a:defRPr sz="1800">
                <a:solidFill>
                  <a:srgbClr val="4D4D4D"/>
                </a:solidFill>
              </a:defRPr>
            </a:pPr>
            <a:endParaRPr lang="hu-HU" sz="1800" dirty="0">
              <a:latin typeface="Sakkal Majalla" panose="02000000000000000000" pitchFamily="2" charset="-78"/>
              <a:cs typeface="Sakkal Majalla" panose="02000000000000000000" pitchFamily="2" charset="-78"/>
            </a:endParaRPr>
          </a:p>
          <a:p>
            <a:pPr algn="l" rtl="0">
              <a:spcBef>
                <a:spcPts val="600"/>
              </a:spcBef>
              <a:defRPr sz="1800">
                <a:solidFill>
                  <a:srgbClr val="4D4D4D"/>
                </a:solidFill>
              </a:defRPr>
            </a:pPr>
            <a:r>
              <a:rPr lang="ar" sz="1800" dirty="0">
                <a:latin typeface="Sakkal Majalla" panose="02000000000000000000" pitchFamily="2" charset="-78"/>
                <a:cs typeface="Sakkal Majalla" panose="02000000000000000000" pitchFamily="2" charset="-78"/>
              </a:rPr>
              <a:t>HIS Source: Health Information System (HIS) Toolkit. Geneva: Ofﬁce of the United Nations High Commissioner for Refugees;</a:t>
            </a:r>
            <a:r>
              <a:rPr lang="en-US" sz="1800" dirty="0">
                <a:latin typeface="Sakkal Majalla" panose="02000000000000000000" pitchFamily="2" charset="-78"/>
                <a:cs typeface="Sakkal Majalla" panose="02000000000000000000" pitchFamily="2" charset="-78"/>
              </a:rPr>
              <a:t> 2010.</a:t>
            </a:r>
            <a:endParaRPr lang="hu-HU" sz="1800" dirty="0">
              <a:latin typeface="Sakkal Majalla" panose="02000000000000000000" pitchFamily="2" charset="-78"/>
              <a:cs typeface="Sakkal Majalla" panose="02000000000000000000" pitchFamily="2" charset="-78"/>
            </a:endParaRPr>
          </a:p>
          <a:p>
            <a:pPr algn="l" rtl="0">
              <a:spcBef>
                <a:spcPts val="600"/>
              </a:spcBef>
              <a:defRPr sz="1800">
                <a:solidFill>
                  <a:srgbClr val="4D4D4D"/>
                </a:solidFill>
              </a:defRPr>
            </a:pP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http://www.unhcr.org/4a3374408.html</a:t>
            </a:r>
            <a:r>
              <a:rPr lang="ar" sz="1800" dirty="0">
                <a:latin typeface="Sakkal Majalla" panose="02000000000000000000" pitchFamily="2" charset="-78"/>
                <a:cs typeface="Sakkal Majalla" panose="02000000000000000000" pitchFamily="2" charset="-78"/>
              </a:rPr>
              <a:t>  </a:t>
            </a:r>
          </a:p>
          <a:p>
            <a:pPr algn="l" rtl="0">
              <a:spcBef>
                <a:spcPts val="600"/>
              </a:spcBef>
              <a:defRPr sz="1800">
                <a:solidFill>
                  <a:srgbClr val="4D4D4D"/>
                </a:solidFill>
              </a:defRPr>
            </a:pPr>
            <a:endParaRPr lang="hu-HU" sz="1800" dirty="0">
              <a:latin typeface="Sakkal Majalla" panose="02000000000000000000" pitchFamily="2" charset="-78"/>
              <a:cs typeface="Sakkal Majalla" panose="02000000000000000000" pitchFamily="2" charset="-78"/>
            </a:endParaRPr>
          </a:p>
          <a:p>
            <a:pPr algn="l" rtl="0">
              <a:spcBef>
                <a:spcPts val="600"/>
              </a:spcBef>
              <a:defRPr sz="1800">
                <a:solidFill>
                  <a:srgbClr val="4D4D4D"/>
                </a:solidFill>
              </a:defRPr>
            </a:pPr>
            <a:r>
              <a:rPr lang="ar" sz="1800" dirty="0">
                <a:latin typeface="Sakkal Majalla" panose="02000000000000000000" pitchFamily="2" charset="-78"/>
                <a:cs typeface="Sakkal Majalla" panose="02000000000000000000" pitchFamily="2" charset="-78"/>
              </a:rPr>
              <a:t>World Health Organization. Dept. of Epidemic and Pandemic Alert and Response. </a:t>
            </a:r>
            <a:r>
              <a:rPr lang="en-US" sz="1800" dirty="0">
                <a:latin typeface="Sakkal Majalla" panose="02000000000000000000" pitchFamily="2" charset="-78"/>
                <a:cs typeface="Sakkal Majalla" panose="02000000000000000000" pitchFamily="2" charset="-78"/>
              </a:rPr>
              <a:t>WHO recommended surveillance standards, 2nd ed. Geneva:</a:t>
            </a:r>
            <a:r>
              <a:rPr lang="ar" sz="1800" dirty="0">
                <a:latin typeface="Sakkal Majalla" panose="02000000000000000000" pitchFamily="2" charset="-78"/>
                <a:cs typeface="Sakkal Majalla" panose="02000000000000000000" pitchFamily="2" charset="-78"/>
              </a:rPr>
              <a:t> World Health Organization;</a:t>
            </a:r>
            <a:r>
              <a:rPr lang="en-US" sz="1800" dirty="0">
                <a:latin typeface="Sakkal Majalla" panose="02000000000000000000" pitchFamily="2" charset="-78"/>
                <a:cs typeface="Sakkal Majalla" panose="02000000000000000000" pitchFamily="2" charset="-78"/>
              </a:rPr>
              <a:t> 1999.</a:t>
            </a:r>
            <a:endParaRPr lang="hu-HU" sz="1800" dirty="0">
              <a:latin typeface="Sakkal Majalla" panose="02000000000000000000" pitchFamily="2" charset="-78"/>
              <a:cs typeface="Sakkal Majalla" panose="02000000000000000000" pitchFamily="2" charset="-78"/>
            </a:endParaRPr>
          </a:p>
          <a:p>
            <a:pPr algn="l" rtl="0">
              <a:spcBef>
                <a:spcPts val="600"/>
              </a:spcBef>
              <a:defRPr sz="1800">
                <a:solidFill>
                  <a:srgbClr val="4D4D4D"/>
                </a:solidFill>
              </a:defRPr>
            </a:pPr>
            <a:r>
              <a:rPr lang="ar" sz="18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http://www.who.int/iris/handle/10665/65517</a:t>
            </a:r>
            <a:r>
              <a:rPr lang="ar" sz="1800" dirty="0">
                <a:latin typeface="Sakkal Majalla" panose="02000000000000000000" pitchFamily="2" charset="-78"/>
                <a:cs typeface="Sakkal Majalla" panose="02000000000000000000" pitchFamily="2" charset="-78"/>
              </a:rPr>
              <a:t> </a:t>
            </a:r>
          </a:p>
        </p:txBody>
      </p:sp>
      <p:sp>
        <p:nvSpPr>
          <p:cNvPr id="2" name="TextBox 5">
            <a:extLst>
              <a:ext uri="{FF2B5EF4-FFF2-40B4-BE49-F238E27FC236}">
                <a16:creationId xmlns:a16="http://schemas.microsoft.com/office/drawing/2014/main" id="{6B1B070A-7FEC-C92D-7AD2-509FF64BB8F1}"/>
              </a:ext>
            </a:extLst>
          </p:cNvPr>
          <p:cNvSpPr txBox="1"/>
          <p:nvPr/>
        </p:nvSpPr>
        <p:spPr>
          <a:xfrm>
            <a:off x="7936" y="377342"/>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المراجع والمبادئ التوجيهية</a:t>
            </a:r>
          </a:p>
        </p:txBody>
      </p:sp>
      <p:sp>
        <p:nvSpPr>
          <p:cNvPr id="3" name="Rounded Rectangle 3">
            <a:extLst>
              <a:ext uri="{FF2B5EF4-FFF2-40B4-BE49-F238E27FC236}">
                <a16:creationId xmlns:a16="http://schemas.microsoft.com/office/drawing/2014/main" id="{BEE41656-D524-608D-AD3B-387818C04910}"/>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Rectangle 4"/>
          <p:cNvSpPr txBox="1">
            <a:spLocks noGrp="1"/>
          </p:cNvSpPr>
          <p:nvPr>
            <p:ph type="body" sz="half" idx="1"/>
          </p:nvPr>
        </p:nvSpPr>
        <p:spPr>
          <a:xfrm>
            <a:off x="5111872" y="1858000"/>
            <a:ext cx="5556128" cy="3142000"/>
          </a:xfrm>
          <a:prstGeom prst="rect">
            <a:avLst/>
          </a:prstGeom>
        </p:spPr>
        <p:txBody>
          <a:bodyPr rtlCol="1">
            <a:normAutofit lnSpcReduction="10000"/>
          </a:bodyPr>
          <a:lstStyle/>
          <a:p>
            <a:pPr rtl="1">
              <a:lnSpc>
                <a:spcPct val="110000"/>
              </a:lnSpc>
              <a:spcBef>
                <a:spcPts val="0"/>
              </a:spcBef>
              <a:defRPr sz="2200">
                <a:solidFill>
                  <a:schemeClr val="accent2"/>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كيف؟</a:t>
            </a:r>
          </a:p>
          <a:p>
            <a:pPr rtl="1">
              <a:lnSpc>
                <a:spcPct val="110000"/>
              </a:lnSpc>
              <a:spcBef>
                <a:spcPts val="0"/>
              </a:spcBef>
              <a:defRPr sz="2200"/>
            </a:pPr>
            <a:r>
              <a:rPr dirty="0" err="1">
                <a:latin typeface="Sakkal Majalla" panose="02000000000000000000" pitchFamily="2" charset="-78"/>
                <a:cs typeface="Sakkal Majalla" panose="02000000000000000000" pitchFamily="2" charset="-78"/>
              </a:rPr>
              <a:t>مستمر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ومنهجي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rtl="1">
              <a:lnSpc>
                <a:spcPct val="110000"/>
              </a:lnSpc>
              <a:spcBef>
                <a:spcPts val="0"/>
              </a:spcBef>
              <a:defRPr sz="2200">
                <a:solidFill>
                  <a:schemeClr val="accent2"/>
                </a:solidFill>
                <a:latin typeface="Source Sans Pro Bold"/>
                <a:ea typeface="Source Sans Pro Bold"/>
                <a:cs typeface="Source Sans Pro Bold"/>
                <a:sym typeface="Source Sans Pro Bold"/>
              </a:defRPr>
            </a:pPr>
            <a:endParaRPr lang="ar-EG" b="1" dirty="0">
              <a:latin typeface="Sakkal Majalla" panose="02000000000000000000" pitchFamily="2" charset="-78"/>
              <a:cs typeface="Sakkal Majalla" panose="02000000000000000000" pitchFamily="2" charset="-78"/>
            </a:endParaRPr>
          </a:p>
          <a:p>
            <a:pPr rtl="1">
              <a:lnSpc>
                <a:spcPct val="110000"/>
              </a:lnSpc>
              <a:spcBef>
                <a:spcPts val="0"/>
              </a:spcBef>
              <a:defRPr sz="2200">
                <a:solidFill>
                  <a:schemeClr val="accent2"/>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ماذا؟ </a:t>
            </a:r>
          </a:p>
          <a:p>
            <a:pPr rtl="1">
              <a:lnSpc>
                <a:spcPct val="110000"/>
              </a:lnSpc>
              <a:spcBef>
                <a:spcPts val="0"/>
              </a:spcBef>
              <a:defRPr sz="2200"/>
            </a:pP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وتحليلها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وتفسيرها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lnSpc>
                <a:spcPct val="110000"/>
              </a:lnSpc>
              <a:spcBef>
                <a:spcPts val="0"/>
              </a:spcBef>
              <a:defRPr sz="2200">
                <a:solidFill>
                  <a:schemeClr val="accent2"/>
                </a:solidFill>
                <a:latin typeface="Source Sans Pro Bold"/>
                <a:ea typeface="Source Sans Pro Bold"/>
                <a:cs typeface="Source Sans Pro Bold"/>
                <a:sym typeface="Source Sans Pro Bold"/>
              </a:defRPr>
            </a:pPr>
            <a:endParaRPr lang="ar-EG" b="1" dirty="0">
              <a:latin typeface="Sakkal Majalla" panose="02000000000000000000" pitchFamily="2" charset="-78"/>
              <a:cs typeface="Sakkal Majalla" panose="02000000000000000000" pitchFamily="2" charset="-78"/>
            </a:endParaRPr>
          </a:p>
          <a:p>
            <a:pPr rtl="1">
              <a:lnSpc>
                <a:spcPct val="110000"/>
              </a:lnSpc>
              <a:spcBef>
                <a:spcPts val="0"/>
              </a:spcBef>
              <a:defRPr sz="2200">
                <a:solidFill>
                  <a:schemeClr val="accent2"/>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لماذا؟</a:t>
            </a:r>
          </a:p>
          <a:p>
            <a:pPr rtl="1">
              <a:lnSpc>
                <a:spcPct val="110000"/>
              </a:lnSpc>
              <a:spcBef>
                <a:spcPts val="0"/>
              </a:spcBef>
              <a:defRPr sz="2200"/>
            </a:pPr>
            <a:r>
              <a:rPr dirty="0" err="1">
                <a:latin typeface="Sakkal Majalla" panose="02000000000000000000" pitchFamily="2" charset="-78"/>
                <a:cs typeface="Sakkal Majalla" panose="02000000000000000000" pitchFamily="2" charset="-78"/>
              </a:rPr>
              <a:t>للاستخدام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والوفيات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a:t>
            </a:r>
          </a:p>
        </p:txBody>
      </p:sp>
      <p:sp>
        <p:nvSpPr>
          <p:cNvPr id="327" name="Title 3"/>
          <p:cNvSpPr txBox="1">
            <a:spLocks noGrp="1"/>
          </p:cNvSpPr>
          <p:nvPr>
            <p:ph type="title" idx="4294967295"/>
          </p:nvPr>
        </p:nvSpPr>
        <p:spPr>
          <a:xfrm>
            <a:off x="151306" y="54837"/>
            <a:ext cx="7136525"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تعريف ترصُّد الصحة العامة</a:t>
            </a:r>
          </a:p>
        </p:txBody>
      </p:sp>
      <p:sp>
        <p:nvSpPr>
          <p:cNvPr id="328" name="Rectangle 6"/>
          <p:cNvSpPr txBox="1"/>
          <p:nvPr/>
        </p:nvSpPr>
        <p:spPr>
          <a:xfrm>
            <a:off x="2179319" y="5442140"/>
            <a:ext cx="7833361" cy="2462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000">
                <a:latin typeface="+mn-lt"/>
                <a:ea typeface="+mn-ea"/>
                <a:cs typeface="+mn-cs"/>
                <a:sym typeface="Source Sans Pro Regular"/>
              </a:defRPr>
            </a:lvl1pPr>
          </a:lstStyle>
          <a:p>
            <a:pPr rtl="1"/>
            <a:r>
              <a:rPr dirty="0" err="1"/>
              <a:t>مُقتبَس</a:t>
            </a:r>
            <a:r>
              <a:rPr dirty="0"/>
              <a:t> </a:t>
            </a:r>
            <a:r>
              <a:rPr dirty="0" err="1"/>
              <a:t>بتصرف</a:t>
            </a:r>
            <a:r>
              <a:rPr dirty="0"/>
              <a:t> </a:t>
            </a:r>
            <a:r>
              <a:rPr dirty="0" err="1"/>
              <a:t>من</a:t>
            </a:r>
            <a:r>
              <a:rPr dirty="0"/>
              <a:t> </a:t>
            </a:r>
            <a:r>
              <a:rPr dirty="0" err="1"/>
              <a:t>مراكز</a:t>
            </a:r>
            <a:r>
              <a:rPr dirty="0"/>
              <a:t> </a:t>
            </a:r>
            <a:r>
              <a:rPr dirty="0" err="1"/>
              <a:t>مكافحة</a:t>
            </a:r>
            <a:r>
              <a:rPr dirty="0"/>
              <a:t> </a:t>
            </a:r>
            <a:r>
              <a:rPr dirty="0" err="1"/>
              <a:t>الأمراض</a:t>
            </a:r>
            <a:r>
              <a:rPr dirty="0"/>
              <a:t> </a:t>
            </a:r>
            <a:r>
              <a:rPr dirty="0" err="1"/>
              <a:t>والوقاية</a:t>
            </a:r>
            <a:r>
              <a:rPr dirty="0"/>
              <a:t> </a:t>
            </a:r>
            <a:r>
              <a:rPr dirty="0" err="1"/>
              <a:t>منها</a:t>
            </a:r>
            <a:r>
              <a:rPr lang="ar-EG" dirty="0"/>
              <a:t>، </a:t>
            </a:r>
            <a:r>
              <a:rPr dirty="0"/>
              <a:t>MMWR 2001; 50 (No. RR-13)</a:t>
            </a:r>
            <a:r>
              <a:rPr lang="ar-EG" dirty="0"/>
              <a:t>.</a:t>
            </a:r>
            <a:endParaRPr dirty="0"/>
          </a:p>
        </p:txBody>
      </p:sp>
      <p:pic>
        <p:nvPicPr>
          <p:cNvPr id="329" name="Public Health 101 Surveillance IconPicture 11" descr="Public Health 101 Surveillance IconPicture 11"/>
          <p:cNvPicPr>
            <a:picLocks noChangeAspect="1"/>
          </p:cNvPicPr>
          <p:nvPr/>
        </p:nvPicPr>
        <p:blipFill>
          <a:blip r:embed="rId3"/>
          <a:stretch>
            <a:fillRect/>
          </a:stretch>
        </p:blipFill>
        <p:spPr>
          <a:xfrm>
            <a:off x="1913047" y="1831829"/>
            <a:ext cx="2971055" cy="2589863"/>
          </a:xfrm>
          <a:prstGeom prst="rect">
            <a:avLst/>
          </a:prstGeom>
          <a:ln w="12700">
            <a:miter lim="400000"/>
          </a:ln>
        </p:spPr>
      </p:pic>
      <p:sp>
        <p:nvSpPr>
          <p:cNvPr id="330" name="TextBox 2"/>
          <p:cNvSpPr txBox="1"/>
          <p:nvPr/>
        </p:nvSpPr>
        <p:spPr>
          <a:xfrm>
            <a:off x="1957863" y="4557266"/>
            <a:ext cx="2878641"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2800">
                <a:solidFill>
                  <a:srgbClr val="C00000"/>
                </a:solidFill>
                <a:latin typeface="+mn-lt"/>
                <a:ea typeface="+mn-ea"/>
                <a:cs typeface="+mn-cs"/>
                <a:sym typeface="Source Sans Pro Regular"/>
              </a:defRPr>
            </a:lvl1pPr>
          </a:lstStyle>
          <a:p>
            <a:pPr rtl="1"/>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 name="Rectangle 2"/>
          <p:cNvSpPr txBox="1">
            <a:spLocks noGrp="1"/>
          </p:cNvSpPr>
          <p:nvPr>
            <p:ph type="body" sz="half" idx="1"/>
          </p:nvPr>
        </p:nvSpPr>
        <p:spPr>
          <a:xfrm>
            <a:off x="587205" y="2059618"/>
            <a:ext cx="11347451" cy="1781477"/>
          </a:xfrm>
          <a:prstGeom prst="rect">
            <a:avLst/>
          </a:prstGeom>
        </p:spPr>
        <p:txBody>
          <a:bodyPr rtlCol="1"/>
          <a:lstStyle>
            <a:lvl1pPr algn="r" rtl="1">
              <a:spcBef>
                <a:spcPts val="0"/>
              </a:spcBef>
              <a:defRPr sz="3200"/>
            </a:lvl1pPr>
          </a:lstStyle>
          <a:p>
            <a:pPr algn="ctr" rtl="1"/>
            <a:r>
              <a:rPr lang="ar" b="1" dirty="0">
                <a:latin typeface="Sakkal Majalla" panose="02000000000000000000" pitchFamily="2" charset="-78"/>
                <a:cs typeface="Sakkal Majalla" panose="02000000000000000000" pitchFamily="2" charset="-78"/>
              </a:rPr>
              <a:t>9. موارد تعلُّم إضافية</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Content Placeholder 2"/>
          <p:cNvSpPr txBox="1">
            <a:spLocks noGrp="1"/>
          </p:cNvSpPr>
          <p:nvPr>
            <p:ph type="body" idx="1"/>
          </p:nvPr>
        </p:nvSpPr>
        <p:spPr>
          <a:xfrm>
            <a:off x="4283045" y="1051397"/>
            <a:ext cx="7529514" cy="5546726"/>
          </a:xfrm>
          <a:prstGeom prst="rect">
            <a:avLst/>
          </a:prstGeom>
        </p:spPr>
        <p:txBody>
          <a:bodyPr rtlCol="1"/>
          <a:lstStyle/>
          <a:p>
            <a:pPr algn="l" rtl="0">
              <a:spcBef>
                <a:spcPts val="700"/>
              </a:spcBef>
              <a:defRPr sz="2000"/>
            </a:pPr>
            <a:r>
              <a:rPr dirty="0">
                <a:latin typeface="Sakkal Majalla" panose="02000000000000000000" pitchFamily="2" charset="-78"/>
                <a:cs typeface="Sakkal Majalla" panose="02000000000000000000" pitchFamily="2" charset="-78"/>
              </a:rPr>
              <a:t>Introduction to Public Health Surveillance</a:t>
            </a:r>
          </a:p>
          <a:p>
            <a:pPr algn="l" rtl="0">
              <a:spcBef>
                <a:spcPts val="700"/>
              </a:spcBef>
              <a:defRPr sz="2000">
                <a:solidFill>
                  <a:srgbClr val="4D4D4D"/>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https://www.cdc.gov/training/publichealth101/e-learning/surveillance/</a:t>
            </a:r>
          </a:p>
          <a:p>
            <a:pPr algn="l" rtl="0">
              <a:spcBef>
                <a:spcPts val="800"/>
              </a:spcBef>
              <a:defRPr sz="2000"/>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algn="l" rtl="0">
              <a:spcBef>
                <a:spcPts val="700"/>
              </a:spcBef>
              <a:defRPr sz="2000"/>
            </a:pPr>
            <a:r>
              <a:rPr dirty="0">
                <a:latin typeface="Sakkal Majalla" panose="02000000000000000000" pitchFamily="2" charset="-78"/>
                <a:cs typeface="Sakkal Majalla" panose="02000000000000000000" pitchFamily="2" charset="-78"/>
              </a:rPr>
              <a:t>Introduction to Public Health Surveillance Course on CDC TRAIN</a:t>
            </a:r>
          </a:p>
          <a:p>
            <a:pPr algn="l" rtl="0">
              <a:spcBef>
                <a:spcPts val="700"/>
              </a:spcBef>
              <a:defRPr sz="2000">
                <a:solidFill>
                  <a:srgbClr val="4D4D4D"/>
                </a:solidFill>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https://www.train.org/cdctrain/course/1059516/</a:t>
            </a:r>
          </a:p>
          <a:p>
            <a:pPr algn="l" rtl="0">
              <a:spcBef>
                <a:spcPts val="800"/>
              </a:spcBef>
              <a:defRPr sz="2000">
                <a:solidFill>
                  <a:srgbClr val="4D4D4D"/>
                </a:solidFill>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endParaRPr>
          </a:p>
          <a:p>
            <a:pPr algn="r">
              <a:spcBef>
                <a:spcPts val="700"/>
              </a:spcBef>
              <a:defRPr sz="2000"/>
            </a:pPr>
            <a:r>
              <a:rPr dirty="0" err="1">
                <a:latin typeface="Sakkal Majalla" panose="02000000000000000000" pitchFamily="2" charset="-78"/>
                <a:cs typeface="Sakkal Majalla" panose="02000000000000000000" pitchFamily="2" charset="-78"/>
              </a:rPr>
              <a:t>المستوى</a:t>
            </a:r>
            <a:r>
              <a:rPr dirty="0">
                <a:latin typeface="Sakkal Majalla" panose="02000000000000000000" pitchFamily="2" charset="-78"/>
                <a:cs typeface="Sakkal Majalla" panose="02000000000000000000" pitchFamily="2" charset="-78"/>
              </a:rPr>
              <a:t> 1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ومباد</a:t>
            </a:r>
            <a:r>
              <a:rPr lang="ar-EG" dirty="0">
                <a:latin typeface="Sakkal Majalla" panose="02000000000000000000" pitchFamily="2" charset="-78"/>
                <a:cs typeface="Sakkal Majalla" panose="02000000000000000000" pitchFamily="2" charset="-78"/>
              </a:rPr>
              <a:t>ئ</a:t>
            </a:r>
            <a:r>
              <a:rPr dirty="0" err="1">
                <a:latin typeface="Sakkal Majalla" panose="02000000000000000000" pitchFamily="2" charset="-78"/>
                <a:cs typeface="Sakkal Majalla" panose="02000000000000000000" pitchFamily="2" charset="-78"/>
              </a:rPr>
              <a:t>ها</a:t>
            </a:r>
            <a:r>
              <a:rPr dirty="0">
                <a:latin typeface="Sakkal Majalla" panose="02000000000000000000" pitchFamily="2" charset="-78"/>
                <a:cs typeface="Sakkal Majalla" panose="02000000000000000000" pitchFamily="2" charset="-78"/>
              </a:rPr>
              <a:t>          </a:t>
            </a:r>
          </a:p>
          <a:p>
            <a:pPr algn="l" rtl="0">
              <a:spcBef>
                <a:spcPts val="700"/>
              </a:spcBef>
              <a:defRPr sz="20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https://openwho.org/courses/ready4response-tier1-EN/overview</a:t>
            </a:r>
          </a:p>
        </p:txBody>
      </p:sp>
      <p:sp>
        <p:nvSpPr>
          <p:cNvPr id="2" name="TextBox 1">
            <a:extLst>
              <a:ext uri="{FF2B5EF4-FFF2-40B4-BE49-F238E27FC236}">
                <a16:creationId xmlns:a16="http://schemas.microsoft.com/office/drawing/2014/main" id="{F6293F7D-2D7D-76CC-CB45-C0D2DDFB2222}"/>
              </a:ext>
            </a:extLst>
          </p:cNvPr>
          <p:cNvSpPr txBox="1"/>
          <p:nvPr/>
        </p:nvSpPr>
        <p:spPr>
          <a:xfrm>
            <a:off x="378754" y="245117"/>
            <a:ext cx="2408774"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kumimoji="0" lang="ar-EG" sz="3600" b="0" i="0" u="none" strike="noStrike" cap="none" spc="0" normalizeH="0" baseline="0" dirty="0">
                <a:ln>
                  <a:noFill/>
                </a:ln>
                <a:solidFill>
                  <a:schemeClr val="bg1"/>
                </a:solidFill>
                <a:effectLst/>
                <a:uFillTx/>
                <a:latin typeface="+mj-lt"/>
                <a:ea typeface="+mj-ea"/>
                <a:cs typeface="+mj-cs"/>
                <a:sym typeface="Calibri"/>
              </a:rPr>
              <a:t>موارد</a:t>
            </a:r>
          </a:p>
          <a:p>
            <a:pPr marL="0" marR="0" indent="0" defTabSz="914400" fontAlgn="auto" latinLnBrk="0" hangingPunct="0">
              <a:lnSpc>
                <a:spcPct val="100000"/>
              </a:lnSpc>
              <a:spcBef>
                <a:spcPts val="0"/>
              </a:spcBef>
              <a:spcAft>
                <a:spcPts val="0"/>
              </a:spcAft>
              <a:buClrTx/>
              <a:buSzTx/>
              <a:buFontTx/>
              <a:buNone/>
              <a:tabLst/>
            </a:pPr>
            <a:r>
              <a:rPr kumimoji="0" lang="ar-EG" sz="3600" b="0" i="0" u="none" strike="noStrike" cap="none" spc="0" normalizeH="0" baseline="0" dirty="0">
                <a:ln>
                  <a:noFill/>
                </a:ln>
                <a:solidFill>
                  <a:schemeClr val="bg1"/>
                </a:solidFill>
                <a:effectLst/>
                <a:uFillTx/>
                <a:latin typeface="+mj-lt"/>
                <a:ea typeface="+mj-ea"/>
                <a:cs typeface="+mj-cs"/>
                <a:sym typeface="Calibri"/>
              </a:rPr>
              <a:t>تعلُّم إضافية</a:t>
            </a:r>
            <a:endParaRPr kumimoji="0" lang="en-US" sz="36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C3F35EF-B886-89AF-D3D4-ED2FD69526E7}"/>
              </a:ext>
            </a:extLst>
          </p:cNvPr>
          <p:cNvSpPr txBox="1"/>
          <p:nvPr/>
        </p:nvSpPr>
        <p:spPr>
          <a:xfrm>
            <a:off x="4378960" y="2312128"/>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CA9AD529-3DD2-827B-FD01-40BBC5747B5F}"/>
              </a:ext>
            </a:extLst>
          </p:cNvPr>
          <p:cNvSpPr txBox="1">
            <a:spLocks noGrp="1"/>
          </p:cNvSpPr>
          <p:nvPr>
            <p:ph type="body" idx="1"/>
          </p:nvPr>
        </p:nvSpPr>
        <p:spPr>
          <a:xfrm>
            <a:off x="1041435" y="825517"/>
            <a:ext cx="10109130" cy="5206965"/>
          </a:xfrm>
          <a:prstGeom prst="rect">
            <a:avLst/>
          </a:prstGeom>
        </p:spPr>
        <p:txBody>
          <a:bodyPr lIns="0" tIns="0" rIns="0" bIns="0" rtlCol="1">
            <a:normAutofit fontScale="92500" lnSpcReduction="20000"/>
          </a:bodyPr>
          <a:lstStyle/>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3" name="TextBox 2">
            <a:extLst>
              <a:ext uri="{FF2B5EF4-FFF2-40B4-BE49-F238E27FC236}">
                <a16:creationId xmlns:a16="http://schemas.microsoft.com/office/drawing/2014/main" id="{DB77652B-7656-D7C5-5D54-715CE11498CB}"/>
              </a:ext>
            </a:extLst>
          </p:cNvPr>
          <p:cNvSpPr txBox="1"/>
          <p:nvPr/>
        </p:nvSpPr>
        <p:spPr>
          <a:xfrm>
            <a:off x="698501" y="59670"/>
            <a:ext cx="255624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itle 1"/>
          <p:cNvSpPr txBox="1">
            <a:spLocks noGrp="1"/>
          </p:cNvSpPr>
          <p:nvPr>
            <p:ph type="title"/>
          </p:nvPr>
        </p:nvSpPr>
        <p:spPr>
          <a:xfrm>
            <a:off x="107063" y="381740"/>
            <a:ext cx="3264195" cy="1875244"/>
          </a:xfrm>
          <a:prstGeom prst="rect">
            <a:avLst/>
          </a:prstGeom>
        </p:spPr>
        <p:txBody>
          <a:bodyPr rtlCol="1">
            <a:normAutofit/>
          </a:bodyPr>
          <a:lstStyle>
            <a:lvl1pPr algn="r" defTabSz="280642" rtl="1">
              <a:defRPr sz="3104"/>
            </a:lvl1pPr>
          </a:lstStyle>
          <a:p>
            <a:pPr rtl="1"/>
            <a:r>
              <a:rPr lang="ar" sz="3200" b="1" dirty="0">
                <a:latin typeface="Sakkal Majalla" panose="02000000000000000000" pitchFamily="2" charset="-78"/>
                <a:cs typeface="Sakkal Majalla" panose="02000000000000000000" pitchFamily="2" charset="-78"/>
              </a:rPr>
              <a:t>تتمثل أهداف نظام الترصُّد </a:t>
            </a:r>
            <a:r>
              <a:rPr lang="ar-EG" sz="3200" b="1" dirty="0">
                <a:latin typeface="Sakkal Majalla" panose="02000000000000000000" pitchFamily="2" charset="-78"/>
                <a:cs typeface="Sakkal Majalla" panose="02000000000000000000" pitchFamily="2" charset="-78"/>
              </a:rPr>
              <a:t>في </a:t>
            </a:r>
            <a:r>
              <a:rPr lang="ar" sz="3200" b="1" dirty="0">
                <a:latin typeface="Sakkal Majalla" panose="02000000000000000000" pitchFamily="2" charset="-78"/>
                <a:cs typeface="Sakkal Majalla" panose="02000000000000000000" pitchFamily="2" charset="-78"/>
              </a:rPr>
              <a:t>أثناء حالات الطوارئ فيما يأتي:</a:t>
            </a:r>
          </a:p>
        </p:txBody>
      </p:sp>
      <p:sp>
        <p:nvSpPr>
          <p:cNvPr id="335" name="Content Placeholder 2"/>
          <p:cNvSpPr txBox="1">
            <a:spLocks noGrp="1"/>
          </p:cNvSpPr>
          <p:nvPr>
            <p:ph type="body" idx="1"/>
          </p:nvPr>
        </p:nvSpPr>
        <p:spPr>
          <a:xfrm>
            <a:off x="4157102" y="1470174"/>
            <a:ext cx="7529514" cy="4709171"/>
          </a:xfrm>
          <a:prstGeom prst="rect">
            <a:avLst/>
          </a:prstGeom>
        </p:spPr>
        <p:txBody>
          <a:bodyPr rtlCol="1"/>
          <a:lstStyle/>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سريعًا</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احتياجًا</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التخطيط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للبرامج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وتوجيهها</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التغيُّرات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تحدث</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p:txBody>
      </p:sp>
      <p:sp>
        <p:nvSpPr>
          <p:cNvPr id="336" name="Rounded Rectangle 5"/>
          <p:cNvSpPr/>
          <p:nvPr/>
        </p:nvSpPr>
        <p:spPr>
          <a:xfrm flipV="1">
            <a:off x="320558" y="2256982"/>
            <a:ext cx="2373216" cy="103158"/>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6" name="2D Stacked Area Chart"/>
          <p:cNvGraphicFramePr/>
          <p:nvPr>
            <p:extLst>
              <p:ext uri="{D42A27DB-BD31-4B8C-83A1-F6EECF244321}">
                <p14:modId xmlns:p14="http://schemas.microsoft.com/office/powerpoint/2010/main" val="3960209812"/>
              </p:ext>
            </p:extLst>
          </p:nvPr>
        </p:nvGraphicFramePr>
        <p:xfrm>
          <a:off x="2248288" y="1853563"/>
          <a:ext cx="7529062" cy="3798377"/>
        </p:xfrm>
        <a:graphic>
          <a:graphicData uri="http://schemas.openxmlformats.org/drawingml/2006/chart">
            <c:chart xmlns:c="http://schemas.openxmlformats.org/drawingml/2006/chart" xmlns:r="http://schemas.openxmlformats.org/officeDocument/2006/relationships" r:id="rId3"/>
          </a:graphicData>
        </a:graphic>
      </p:graphicFrame>
      <p:grpSp>
        <p:nvGrpSpPr>
          <p:cNvPr id="350" name="Group 1028"/>
          <p:cNvGrpSpPr/>
          <p:nvPr/>
        </p:nvGrpSpPr>
        <p:grpSpPr>
          <a:xfrm>
            <a:off x="4606351" y="926996"/>
            <a:ext cx="993220" cy="3965813"/>
            <a:chOff x="148803" y="101841"/>
            <a:chExt cx="993218" cy="3965811"/>
          </a:xfrm>
        </p:grpSpPr>
        <p:sp>
          <p:nvSpPr>
            <p:cNvPr id="348" name="Line 1029"/>
            <p:cNvSpPr/>
            <p:nvPr/>
          </p:nvSpPr>
          <p:spPr>
            <a:xfrm flipH="1">
              <a:off x="152825" y="105251"/>
              <a:ext cx="1" cy="3962401"/>
            </a:xfrm>
            <a:prstGeom prst="line">
              <a:avLst/>
            </a:prstGeom>
            <a:noFill/>
            <a:ln w="41275" cap="flat">
              <a:solidFill>
                <a:schemeClr val="accent1">
                  <a:lumOff val="-3999"/>
                </a:schemeClr>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49" name="Text Box 1030"/>
            <p:cNvSpPr txBox="1"/>
            <p:nvPr/>
          </p:nvSpPr>
          <p:spPr>
            <a:xfrm>
              <a:off x="148803" y="101841"/>
              <a:ext cx="993218" cy="830995"/>
            </a:xfrm>
            <a:prstGeom prst="rect">
              <a:avLst/>
            </a:prstGeom>
            <a:solidFill>
              <a:schemeClr val="accent1">
                <a:lumOff val="-3999"/>
              </a:schemeClr>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tIns="45719" rIns="45719" bIns="45719" numCol="1" rtlCol="1" anchor="ctr">
              <a:spAutoFit/>
            </a:bodyPr>
            <a:lstStyle/>
            <a:p>
              <a:pPr algn="ctr" rtl="1">
                <a:defRPr sz="2400">
                  <a:solidFill>
                    <a:srgbClr val="FFFFF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الاستجابة </a:t>
              </a:r>
              <a:endParaRPr dirty="0">
                <a:latin typeface="Sakkal Majalla" panose="02000000000000000000" pitchFamily="2" charset="-78"/>
                <a:ea typeface="Arial"/>
                <a:cs typeface="Sakkal Majalla" panose="02000000000000000000" pitchFamily="2" charset="-78"/>
                <a:sym typeface="Arial"/>
              </a:endParaRPr>
            </a:p>
            <a:p>
              <a:pPr algn="ctr" rtl="1">
                <a:defRPr sz="2400">
                  <a:solidFill>
                    <a:srgbClr val="FFFFF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السريعة</a:t>
              </a:r>
            </a:p>
          </p:txBody>
        </p:sp>
      </p:grpSp>
      <p:sp>
        <p:nvSpPr>
          <p:cNvPr id="351" name="Text Box 1031"/>
          <p:cNvSpPr txBox="1"/>
          <p:nvPr/>
        </p:nvSpPr>
        <p:spPr>
          <a:xfrm>
            <a:off x="9808431" y="5415603"/>
            <a:ext cx="390489"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nchor="ctr">
            <a:spAutoFit/>
          </a:bodyPr>
          <a:lstStyle>
            <a:lvl1pPr algn="ctr" rtl="1">
              <a:defRPr sz="16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اليوم</a:t>
            </a:r>
          </a:p>
        </p:txBody>
      </p:sp>
      <p:sp>
        <p:nvSpPr>
          <p:cNvPr id="352" name="Text Box 1032"/>
          <p:cNvSpPr txBox="1"/>
          <p:nvPr/>
        </p:nvSpPr>
        <p:spPr>
          <a:xfrm>
            <a:off x="1366302" y="3583050"/>
            <a:ext cx="531554"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nchor="ctr">
            <a:spAutoFit/>
          </a:bodyPr>
          <a:lstStyle>
            <a:lvl1pPr algn="ctr" rtl="1">
              <a:defRPr sz="16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الحالات</a:t>
            </a:r>
          </a:p>
        </p:txBody>
      </p:sp>
      <p:grpSp>
        <p:nvGrpSpPr>
          <p:cNvPr id="355" name="Group 1033"/>
          <p:cNvGrpSpPr/>
          <p:nvPr/>
        </p:nvGrpSpPr>
        <p:grpSpPr>
          <a:xfrm>
            <a:off x="3441139" y="775838"/>
            <a:ext cx="821698" cy="4379661"/>
            <a:chOff x="683044" y="-312007"/>
            <a:chExt cx="821697" cy="4379659"/>
          </a:xfrm>
        </p:grpSpPr>
        <p:sp>
          <p:nvSpPr>
            <p:cNvPr id="353" name="Line 1034"/>
            <p:cNvSpPr/>
            <p:nvPr/>
          </p:nvSpPr>
          <p:spPr>
            <a:xfrm flipH="1">
              <a:off x="1023366" y="181451"/>
              <a:ext cx="1" cy="3886201"/>
            </a:xfrm>
            <a:prstGeom prst="line">
              <a:avLst/>
            </a:prstGeom>
            <a:noFill/>
            <a:ln w="41275" cap="flat">
              <a:solidFill>
                <a:schemeClr val="accent1">
                  <a:lumOff val="-3999"/>
                </a:schemeClr>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54" name="Text Box 1035"/>
            <p:cNvSpPr txBox="1"/>
            <p:nvPr/>
          </p:nvSpPr>
          <p:spPr>
            <a:xfrm>
              <a:off x="683044" y="-312007"/>
              <a:ext cx="821697" cy="830995"/>
            </a:xfrm>
            <a:prstGeom prst="rect">
              <a:avLst/>
            </a:prstGeom>
            <a:solidFill>
              <a:schemeClr val="accent1">
                <a:lumOff val="-3999"/>
              </a:schemeClr>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tIns="45719" rIns="45719" bIns="45719" numCol="1" rtlCol="1" anchor="ctr">
              <a:spAutoFit/>
            </a:bodyPr>
            <a:lstStyle/>
            <a:p>
              <a:pPr algn="ctr" rtl="1">
                <a:defRPr sz="2400">
                  <a:solidFill>
                    <a:srgbClr val="FFFFF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الكشف </a:t>
              </a:r>
              <a:endParaRPr dirty="0">
                <a:latin typeface="Sakkal Majalla" panose="02000000000000000000" pitchFamily="2" charset="-78"/>
                <a:ea typeface="Arial"/>
                <a:cs typeface="Sakkal Majalla" panose="02000000000000000000" pitchFamily="2" charset="-78"/>
                <a:sym typeface="Arial"/>
              </a:endParaRPr>
            </a:p>
            <a:p>
              <a:pPr algn="ctr" rtl="1">
                <a:defRPr sz="2400">
                  <a:solidFill>
                    <a:srgbClr val="FFFFF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المبكر</a:t>
              </a:r>
            </a:p>
          </p:txBody>
        </p:sp>
      </p:grpSp>
      <p:grpSp>
        <p:nvGrpSpPr>
          <p:cNvPr id="363" name="Group 1036"/>
          <p:cNvGrpSpPr/>
          <p:nvPr/>
        </p:nvGrpSpPr>
        <p:grpSpPr>
          <a:xfrm>
            <a:off x="4869072" y="2228327"/>
            <a:ext cx="4896097" cy="3048003"/>
            <a:chOff x="0" y="0"/>
            <a:chExt cx="4896095" cy="3048001"/>
          </a:xfrm>
        </p:grpSpPr>
        <p:sp>
          <p:nvSpPr>
            <p:cNvPr id="356" name="Freeform 1037"/>
            <p:cNvSpPr/>
            <p:nvPr/>
          </p:nvSpPr>
          <p:spPr>
            <a:xfrm>
              <a:off x="0" y="0"/>
              <a:ext cx="4755328" cy="3048001"/>
            </a:xfrm>
            <a:custGeom>
              <a:avLst/>
              <a:gdLst/>
              <a:ahLst/>
              <a:cxnLst>
                <a:cxn ang="0">
                  <a:pos x="wd2" y="hd2"/>
                </a:cxn>
                <a:cxn ang="5400000">
                  <a:pos x="wd2" y="hd2"/>
                </a:cxn>
                <a:cxn ang="10800000">
                  <a:pos x="wd2" y="hd2"/>
                </a:cxn>
                <a:cxn ang="16200000">
                  <a:pos x="wd2" y="hd2"/>
                </a:cxn>
              </a:cxnLst>
              <a:rect l="0" t="0" r="r" b="b"/>
              <a:pathLst>
                <a:path w="21600" h="21600" extrusionOk="0">
                  <a:moveTo>
                    <a:pt x="1235" y="13376"/>
                  </a:moveTo>
                  <a:lnTo>
                    <a:pt x="5388" y="974"/>
                  </a:lnTo>
                  <a:lnTo>
                    <a:pt x="6398" y="0"/>
                  </a:lnTo>
                  <a:lnTo>
                    <a:pt x="7836" y="2515"/>
                  </a:lnTo>
                  <a:lnTo>
                    <a:pt x="8418" y="6815"/>
                  </a:lnTo>
                  <a:lnTo>
                    <a:pt x="8755" y="8762"/>
                  </a:lnTo>
                  <a:lnTo>
                    <a:pt x="9765" y="11682"/>
                  </a:lnTo>
                  <a:lnTo>
                    <a:pt x="10453" y="13376"/>
                  </a:lnTo>
                  <a:lnTo>
                    <a:pt x="11477" y="15343"/>
                  </a:lnTo>
                  <a:lnTo>
                    <a:pt x="12122" y="17037"/>
                  </a:lnTo>
                  <a:lnTo>
                    <a:pt x="13469" y="18497"/>
                  </a:lnTo>
                  <a:lnTo>
                    <a:pt x="14094" y="19460"/>
                  </a:lnTo>
                  <a:lnTo>
                    <a:pt x="14816" y="19957"/>
                  </a:lnTo>
                  <a:lnTo>
                    <a:pt x="16837" y="20444"/>
                  </a:lnTo>
                  <a:lnTo>
                    <a:pt x="21600" y="21438"/>
                  </a:lnTo>
                  <a:lnTo>
                    <a:pt x="4876" y="21600"/>
                  </a:lnTo>
                  <a:lnTo>
                    <a:pt x="2259" y="19623"/>
                  </a:lnTo>
                  <a:lnTo>
                    <a:pt x="1122" y="17483"/>
                  </a:lnTo>
                  <a:lnTo>
                    <a:pt x="0" y="16063"/>
                  </a:lnTo>
                  <a:lnTo>
                    <a:pt x="2147" y="10577"/>
                  </a:lnTo>
                  <a:lnTo>
                    <a:pt x="1235" y="13376"/>
                  </a:lnTo>
                  <a:close/>
                </a:path>
              </a:pathLst>
            </a:custGeom>
            <a:solidFill>
              <a:srgbClr val="FFFF66"/>
            </a:solidFill>
            <a:ln w="9525" cap="flat">
              <a:solidFill>
                <a:srgbClr val="000000"/>
              </a:solidFill>
              <a:prstDash val="solid"/>
              <a:round/>
            </a:ln>
            <a:effectLst/>
          </p:spPr>
          <p:txBody>
            <a:bodyPr wrap="square" lIns="45719" tIns="45719" rIns="45719" bIns="45719" numCol="1" rtlCol="1" anchor="ctr">
              <a:noAutofit/>
            </a:bodyPr>
            <a:lstStyle/>
            <a:p>
              <a:pP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nvGrpSpPr>
            <p:cNvPr id="362" name="Group 1038"/>
            <p:cNvGrpSpPr/>
            <p:nvPr/>
          </p:nvGrpSpPr>
          <p:grpSpPr>
            <a:xfrm>
              <a:off x="506575" y="505340"/>
              <a:ext cx="4389520" cy="2379528"/>
              <a:chOff x="-1" y="23922"/>
              <a:chExt cx="4389519" cy="2379526"/>
            </a:xfrm>
          </p:grpSpPr>
          <p:sp>
            <p:nvSpPr>
              <p:cNvPr id="357" name="Line 1039"/>
              <p:cNvSpPr/>
              <p:nvPr/>
            </p:nvSpPr>
            <p:spPr>
              <a:xfrm flipH="1">
                <a:off x="594609" y="823640"/>
                <a:ext cx="2894279" cy="1098998"/>
              </a:xfrm>
              <a:prstGeom prst="line">
                <a:avLst/>
              </a:prstGeom>
              <a:noFill/>
              <a:ln w="76200" cap="flat">
                <a:solidFill>
                  <a:schemeClr val="accent1"/>
                </a:solidFill>
                <a:prstDash val="solid"/>
                <a:round/>
                <a:tailEnd type="stealth"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58" name="Text Box 1040"/>
              <p:cNvSpPr txBox="1"/>
              <p:nvPr/>
            </p:nvSpPr>
            <p:spPr>
              <a:xfrm>
                <a:off x="2838455" y="23922"/>
                <a:ext cx="1551063" cy="830994"/>
              </a:xfrm>
              <a:prstGeom prst="rect">
                <a:avLst/>
              </a:prstGeom>
              <a:solidFill>
                <a:schemeClr val="accent2"/>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tIns="45719" rIns="45719" bIns="45719" numCol="1" rtlCol="1" anchor="ctr">
                <a:spAutoFit/>
              </a:bodyPr>
              <a:lstStyle/>
              <a:p>
                <a:pPr algn="ctr" rtl="1">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المحتملة</a:t>
                </a:r>
                <a:r>
                  <a:rPr dirty="0">
                    <a:latin typeface="Sakkal Majalla" panose="02000000000000000000" pitchFamily="2" charset="-78"/>
                    <a:cs typeface="Sakkal Majalla" panose="02000000000000000000" pitchFamily="2" charset="-78"/>
                  </a:rPr>
                  <a:t> </a:t>
                </a:r>
                <a:endParaRPr dirty="0">
                  <a:latin typeface="Sakkal Majalla" panose="02000000000000000000" pitchFamily="2" charset="-78"/>
                  <a:ea typeface="Arial"/>
                  <a:cs typeface="Sakkal Majalla" panose="02000000000000000000" pitchFamily="2" charset="-78"/>
                  <a:sym typeface="Arial"/>
                </a:endParaRPr>
              </a:p>
              <a:p>
                <a:pPr algn="ctr" rtl="1">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endParaRPr dirty="0">
                  <a:latin typeface="Sakkal Majalla" panose="02000000000000000000" pitchFamily="2" charset="-78"/>
                  <a:cs typeface="Sakkal Majalla" panose="02000000000000000000" pitchFamily="2" charset="-78"/>
                </a:endParaRPr>
              </a:p>
            </p:txBody>
          </p:sp>
          <p:sp>
            <p:nvSpPr>
              <p:cNvPr id="359" name="Line 1041"/>
              <p:cNvSpPr/>
              <p:nvPr/>
            </p:nvSpPr>
            <p:spPr>
              <a:xfrm flipH="1" flipV="1">
                <a:off x="-1" y="1235764"/>
                <a:ext cx="1408530" cy="343437"/>
              </a:xfrm>
              <a:prstGeom prst="line">
                <a:avLst/>
              </a:prstGeom>
              <a:noFill/>
              <a:ln w="76200" cap="flat">
                <a:solidFill>
                  <a:schemeClr val="accent1"/>
                </a:solidFill>
                <a:prstDash val="solid"/>
                <a:round/>
                <a:tailEnd type="stealth"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60" name="Line 1042"/>
              <p:cNvSpPr/>
              <p:nvPr/>
            </p:nvSpPr>
            <p:spPr>
              <a:xfrm>
                <a:off x="1408527" y="1579200"/>
                <a:ext cx="74135" cy="824248"/>
              </a:xfrm>
              <a:prstGeom prst="line">
                <a:avLst/>
              </a:prstGeom>
              <a:noFill/>
              <a:ln w="76200" cap="flat">
                <a:solidFill>
                  <a:schemeClr val="accent1"/>
                </a:solidFill>
                <a:prstDash val="solid"/>
                <a:round/>
                <a:tailEnd type="stealth"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61" name="Line 1043"/>
              <p:cNvSpPr/>
              <p:nvPr/>
            </p:nvSpPr>
            <p:spPr>
              <a:xfrm flipH="1" flipV="1">
                <a:off x="518932" y="274141"/>
                <a:ext cx="889596" cy="1305060"/>
              </a:xfrm>
              <a:prstGeom prst="line">
                <a:avLst/>
              </a:prstGeom>
              <a:noFill/>
              <a:ln w="76200" cap="flat">
                <a:solidFill>
                  <a:schemeClr val="accent1"/>
                </a:solidFill>
                <a:prstDash val="solid"/>
                <a:round/>
                <a:tailEnd type="stealth"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grpSp>
        <p:nvGrpSpPr>
          <p:cNvPr id="366" name="Group 1044"/>
          <p:cNvGrpSpPr/>
          <p:nvPr/>
        </p:nvGrpSpPr>
        <p:grpSpPr>
          <a:xfrm>
            <a:off x="2801929" y="2228327"/>
            <a:ext cx="929326" cy="2927172"/>
            <a:chOff x="511929" y="73682"/>
            <a:chExt cx="929325" cy="2927170"/>
          </a:xfrm>
        </p:grpSpPr>
        <p:sp>
          <p:nvSpPr>
            <p:cNvPr id="364" name="Line 1045"/>
            <p:cNvSpPr/>
            <p:nvPr/>
          </p:nvSpPr>
          <p:spPr>
            <a:xfrm flipH="1">
              <a:off x="533400" y="791051"/>
              <a:ext cx="1" cy="2209801"/>
            </a:xfrm>
            <a:prstGeom prst="line">
              <a:avLst/>
            </a:prstGeom>
            <a:noFill/>
            <a:ln w="41275" cap="flat">
              <a:solidFill>
                <a:schemeClr val="accent1">
                  <a:lumOff val="-3999"/>
                </a:schemeClr>
              </a:solidFill>
              <a:prstDash val="solid"/>
              <a:roun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65" name="Text Box 1046"/>
            <p:cNvSpPr txBox="1"/>
            <p:nvPr/>
          </p:nvSpPr>
          <p:spPr>
            <a:xfrm>
              <a:off x="511929" y="73682"/>
              <a:ext cx="929325" cy="830994"/>
            </a:xfrm>
            <a:prstGeom prst="rect">
              <a:avLst/>
            </a:prstGeom>
            <a:solidFill>
              <a:schemeClr val="accent1">
                <a:lumOff val="-3999"/>
              </a:schemeClr>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algn="ctr" rtl="1">
                <a:defRPr sz="2400">
                  <a:solidFill>
                    <a:srgbClr val="FFFFF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أول </a:t>
              </a:r>
              <a:endParaRPr>
                <a:latin typeface="Sakkal Majalla" panose="02000000000000000000" pitchFamily="2" charset="-78"/>
                <a:ea typeface="Arial"/>
                <a:cs typeface="Sakkal Majalla" panose="02000000000000000000" pitchFamily="2" charset="-78"/>
                <a:sym typeface="Arial"/>
              </a:endParaRPr>
            </a:p>
            <a:p>
              <a:pPr algn="ctr" rtl="1">
                <a:defRPr sz="2400">
                  <a:solidFill>
                    <a:srgbClr val="FFFFF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حالة</a:t>
              </a:r>
            </a:p>
          </p:txBody>
        </p:sp>
      </p:grpSp>
      <p:sp>
        <p:nvSpPr>
          <p:cNvPr id="367" name="TextBox 1"/>
          <p:cNvSpPr txBox="1"/>
          <p:nvPr/>
        </p:nvSpPr>
        <p:spPr>
          <a:xfrm>
            <a:off x="1125348" y="5704140"/>
            <a:ext cx="10202378" cy="369332"/>
          </a:xfrm>
          <a:prstGeom prst="rect">
            <a:avLst/>
          </a:prstGeom>
          <a:solidFill>
            <a:srgbClr val="C000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600"/>
              </a:spcBef>
              <a:defRPr>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من شأن الكشف المبكر عن الفاشيات أن يؤدي إلى استجابة أسرع، مما قد يحُول دون ظهور مزيدٍ من حالات الإصابة بالمرض.</a:t>
            </a:r>
            <a:endParaRPr dirty="0">
              <a:latin typeface="Sakkal Majalla" panose="02000000000000000000" pitchFamily="2" charset="-78"/>
              <a:ea typeface="Arial"/>
              <a:cs typeface="Sakkal Majalla" panose="02000000000000000000" pitchFamily="2" charset="-78"/>
              <a:sym typeface="Arial"/>
            </a:endParaRPr>
          </a:p>
        </p:txBody>
      </p:sp>
      <p:sp>
        <p:nvSpPr>
          <p:cNvPr id="2" name="Title 3">
            <a:extLst>
              <a:ext uri="{FF2B5EF4-FFF2-40B4-BE49-F238E27FC236}">
                <a16:creationId xmlns:a16="http://schemas.microsoft.com/office/drawing/2014/main" id="{B8C4787A-D517-B28D-C024-CC457848274C}"/>
              </a:ext>
            </a:extLst>
          </p:cNvPr>
          <p:cNvSpPr txBox="1">
            <a:spLocks/>
          </p:cNvSpPr>
          <p:nvPr/>
        </p:nvSpPr>
        <p:spPr>
          <a:xfrm>
            <a:off x="151306" y="54837"/>
            <a:ext cx="713652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الترصُّد والاستجابة السريعة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66"/>
                                        </p:tgtEl>
                                        <p:attrNameLst>
                                          <p:attrName>style.visibility</p:attrName>
                                        </p:attrNameLst>
                                      </p:cBhvr>
                                      <p:to>
                                        <p:strVal val="visible"/>
                                      </p:to>
                                    </p:set>
                                    <p:animEffect transition="in" filter="fade">
                                      <p:cBhvr>
                                        <p:cTn id="7" dur="500"/>
                                        <p:tgtEl>
                                          <p:spTgt spid="3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55"/>
                                        </p:tgtEl>
                                        <p:attrNameLst>
                                          <p:attrName>style.visibility</p:attrName>
                                        </p:attrNameLst>
                                      </p:cBhvr>
                                      <p:to>
                                        <p:strVal val="visible"/>
                                      </p:to>
                                    </p:set>
                                    <p:animEffect transition="in" filter="fade">
                                      <p:cBhvr>
                                        <p:cTn id="12" dur="500"/>
                                        <p:tgtEl>
                                          <p:spTgt spid="35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50"/>
                                        </p:tgtEl>
                                        <p:attrNameLst>
                                          <p:attrName>style.visibility</p:attrName>
                                        </p:attrNameLst>
                                      </p:cBhvr>
                                      <p:to>
                                        <p:strVal val="visible"/>
                                      </p:to>
                                    </p:set>
                                    <p:animEffect transition="in" filter="fade">
                                      <p:cBhvr>
                                        <p:cTn id="17" dur="500"/>
                                        <p:tgtEl>
                                          <p:spTgt spid="35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63"/>
                                        </p:tgtEl>
                                        <p:attrNameLst>
                                          <p:attrName>style.visibility</p:attrName>
                                        </p:attrNameLst>
                                      </p:cBhvr>
                                      <p:to>
                                        <p:strVal val="visible"/>
                                      </p:to>
                                    </p:set>
                                    <p:animEffect transition="in" filter="fade">
                                      <p:cBhvr>
                                        <p:cTn id="22" dur="500"/>
                                        <p:tgtEl>
                                          <p:spTgt spid="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 grpId="0" animBg="1" advAuto="0"/>
      <p:bldP spid="355" grpId="0" animBg="1" advAuto="0"/>
      <p:bldP spid="363" grpId="0" animBg="1" advAuto="0"/>
      <p:bldP spid="366" grpId="0" animBg="1" advAuto="0"/>
    </p:bldLst>
  </p:timing>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542EF9-8B6A-49EA-8F1C-7006DE18FF99}">
  <ds:schemaRef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e2a64997-203d-4655-a595-383c2eb1e865"/>
    <ds:schemaRef ds:uri="http://schemas.microsoft.com/office/infopath/2007/PartnerControl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96FD2B76-89BF-4C2F-9CD7-D95ED322CCD2}">
  <ds:schemaRefs>
    <ds:schemaRef ds:uri="http://schemas.microsoft.com/sharepoint/v3/contenttype/forms"/>
  </ds:schemaRefs>
</ds:datastoreItem>
</file>

<file path=customXml/itemProps3.xml><?xml version="1.0" encoding="utf-8"?>
<ds:datastoreItem xmlns:ds="http://schemas.openxmlformats.org/officeDocument/2006/customXml" ds:itemID="{98430D00-2F25-4FE1-9E04-2B80A09AD094}"/>
</file>

<file path=docProps/app.xml><?xml version="1.0" encoding="utf-8"?>
<Properties xmlns="http://schemas.openxmlformats.org/officeDocument/2006/extended-properties" xmlns:vt="http://schemas.openxmlformats.org/officeDocument/2006/docPropsVTypes">
  <TotalTime>3653</TotalTime>
  <Words>4556</Words>
  <Application>Microsoft Office PowerPoint</Application>
  <PresentationFormat>Widescreen</PresentationFormat>
  <Paragraphs>872</Paragraphs>
  <Slides>73</Slides>
  <Notes>32</Notes>
  <HiddenSlides>0</HiddenSlides>
  <MMClips>0</MMClips>
  <ScaleCrop>false</ScaleCrop>
  <HeadingPairs>
    <vt:vector size="4" baseType="variant">
      <vt:variant>
        <vt:lpstr>Theme</vt:lpstr>
      </vt:variant>
      <vt:variant>
        <vt:i4>2</vt:i4>
      </vt:variant>
      <vt:variant>
        <vt:lpstr>Slide Titles</vt:lpstr>
      </vt:variant>
      <vt:variant>
        <vt:i4>73</vt:i4>
      </vt:variant>
    </vt:vector>
  </HeadingPairs>
  <TitlesOfParts>
    <vt:vector size="75" baseType="lpstr">
      <vt:lpstr>RRT_Theme_v3</vt:lpstr>
      <vt:lpstr>RRT_Theme_v3</vt:lpstr>
      <vt:lpstr>استقصاء الفاشيات</vt:lpstr>
      <vt:lpstr>مقدمة</vt:lpstr>
      <vt:lpstr>PowerPoint Presentation</vt:lpstr>
      <vt:lpstr>PowerPoint Presentation</vt:lpstr>
      <vt:lpstr>عناصر العرض</vt:lpstr>
      <vt:lpstr>PowerPoint Presentation</vt:lpstr>
      <vt:lpstr>تعريف ترصُّد الصحة العامة</vt:lpstr>
      <vt:lpstr>تتمثل أهداف نظام الترصُّد في أثناء حالات الطوارئ فيما يأتي:</vt:lpstr>
      <vt:lpstr>PowerPoint Presentation</vt:lpstr>
      <vt:lpstr>PowerPoint Presentation</vt:lpstr>
      <vt:lpstr>الترصُّد القائم على المؤشرات، والترصُّد القائم على الأحداث، وجمع المعلومات الوبائية، والإنذار المبكر والاستجابة</vt:lpstr>
      <vt:lpstr>المبادئ الرئيسية للترصُّد في أثناء حالات الطوارئ</vt:lpstr>
      <vt:lpstr>PowerPoint Presentation</vt:lpstr>
      <vt:lpstr>PowerPoint Presentation</vt:lpstr>
      <vt:lpstr>PowerPoint Presentation</vt:lpstr>
      <vt:lpstr>تمرين: ارسم مخطط نظام الترصُّد  في بلدك</vt:lpstr>
      <vt:lpstr>PowerPoint Presentation</vt:lpstr>
      <vt:lpstr>PowerPoint Presentation</vt:lpstr>
      <vt:lpstr>PowerPoint Presentation</vt:lpstr>
      <vt:lpstr>PowerPoint Presentation</vt:lpstr>
      <vt:lpstr>أهداف  استقصاء الفاشية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تقدير فترة الحضانة من المنحنى الوبائي </vt:lpstr>
      <vt:lpstr>تحديد المصدر المحتمَل لانتقال العدوى من المنحنى الوبائي </vt:lpstr>
      <vt:lpstr>PowerPoint Presentation</vt:lpstr>
      <vt:lpstr>PowerPoint Presentation</vt:lpstr>
      <vt:lpstr>PowerPoint Presentation</vt:lpstr>
      <vt:lpstr>PowerPoint Presentation</vt:lpstr>
      <vt:lpstr>الخطوة 7: وضع الفرضيات</vt:lpstr>
      <vt:lpstr>PowerPoint Presentation</vt:lpstr>
      <vt:lpstr>PowerPoint Presentation</vt:lpstr>
      <vt:lpstr>PowerPoint Presentation</vt:lpstr>
      <vt:lpstr>معرفة الموضوع لوضع الافتراضية</vt:lpstr>
      <vt:lpstr>الخصائص الوبائية الوصفية لوضع الفرضية</vt:lpstr>
      <vt:lpstr>PowerPoint Presentation</vt:lpstr>
      <vt:lpstr>الخطوة 8: تقييم الفرضيات من الناحية الوبائية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الخطوة 11: تنفيذ تدابير الوقاية والمكافحة وتقييمها</vt:lpstr>
      <vt:lpstr>تنفيذ  تدابير المكافحة</vt:lpstr>
      <vt:lpstr>PowerPoint Presentation</vt:lpstr>
      <vt:lpstr>PowerPoint Presentation</vt:lpstr>
      <vt:lpstr>PowerPoint Presentation</vt:lpstr>
      <vt:lpstr>PowerPoint Presentation</vt:lpstr>
      <vt:lpstr>PowerPoint Presentation</vt:lpstr>
      <vt:lpstr>PowerPoint Presentation</vt:lpstr>
      <vt:lpstr>الخطوة 12: بدء الترصُّد  أو مواصلته</vt:lpstr>
      <vt:lpstr>الترصُّد - هل تدابير المكافحة فعالة؟</vt:lpstr>
      <vt:lpstr>الخطوة 13: إبلاغ النتائج</vt:lpstr>
      <vt:lpstr>من يجب أن يعرف؟</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استقصاء الفاشيات</dc:title>
  <dc:creator>Hp</dc:creator>
  <cp:lastModifiedBy>Hind</cp:lastModifiedBy>
  <cp:revision>218</cp:revision>
  <dcterms:modified xsi:type="dcterms:W3CDTF">2024-07-11T11:43:03Z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3328400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