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7" r:id="rId45"/>
    <p:sldId id="298" r:id="rId46"/>
    <p:sldId id="300" r:id="rId47"/>
    <p:sldId id="301" r:id="rId48"/>
    <p:sldId id="302" r:id="rId4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A2000B"/>
    <a:srgbClr val="65A000"/>
    <a:srgbClr val="626262"/>
    <a:srgbClr val="CC9900"/>
    <a:srgbClr val="FFCC66"/>
    <a:srgbClr val="3381C7"/>
    <a:srgbClr val="76AB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2D6080-DEBC-7C2A-6BDB-DA291E62548C}" v="2" dt="2024-03-15T12:08:49.044"/>
    <p1510:client id="{64FADEFA-80D7-0084-D758-FACBCFF3289C}" v="29" dt="2024-03-15T12:07:29.47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4" autoAdjust="0"/>
    <p:restoredTop sz="83224" autoAdjust="0"/>
  </p:normalViewPr>
  <p:slideViewPr>
    <p:cSldViewPr snapToGrid="0">
      <p:cViewPr varScale="1">
        <p:scale>
          <a:sx n="55" d="100"/>
          <a:sy n="55" d="100"/>
        </p:scale>
        <p:origin x="135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392D6080-DEBC-7C2A-6BDB-DA291E62548C}"/>
    <pc:docChg chg="modSld">
      <pc:chgData name="EZZINE, Hind" userId="S::ezzineh@who.int::edcab00f-6318-46e5-a4a9-188b01ee222f" providerId="AD" clId="Web-{392D6080-DEBC-7C2A-6BDB-DA291E62548C}" dt="2024-03-15T12:08:48.919" v="0"/>
      <pc:docMkLst>
        <pc:docMk/>
      </pc:docMkLst>
      <pc:sldChg chg="modSp">
        <pc:chgData name="EZZINE, Hind" userId="S::ezzineh@who.int::edcab00f-6318-46e5-a4a9-188b01ee222f" providerId="AD" clId="Web-{392D6080-DEBC-7C2A-6BDB-DA291E62548C}" dt="2024-03-15T12:08:48.919" v="0"/>
        <pc:sldMkLst>
          <pc:docMk/>
          <pc:sldMk cId="0" sldId="302"/>
        </pc:sldMkLst>
        <pc:spChg chg="mod">
          <ac:chgData name="EZZINE, Hind" userId="S::ezzineh@who.int::edcab00f-6318-46e5-a4a9-188b01ee222f" providerId="AD" clId="Web-{392D6080-DEBC-7C2A-6BDB-DA291E62548C}" dt="2024-03-15T12:08:48.919" v="0"/>
          <ac:spMkLst>
            <pc:docMk/>
            <pc:sldMk cId="0" sldId="302"/>
            <ac:spMk id="5" creationId="{60ECDD67-AC49-B3EC-CA66-267EF55FAF0D}"/>
          </ac:spMkLst>
        </pc:spChg>
      </pc:sldChg>
    </pc:docChg>
  </pc:docChgLst>
  <pc:docChgLst>
    <pc:chgData name="EZZINE, Hind" userId="S::ezzineh@who.int::edcab00f-6318-46e5-a4a9-188b01ee222f" providerId="AD" clId="Web-{64FADEFA-80D7-0084-D758-FACBCFF3289C}"/>
    <pc:docChg chg="modSld">
      <pc:chgData name="EZZINE, Hind" userId="S::ezzineh@who.int::edcab00f-6318-46e5-a4a9-188b01ee222f" providerId="AD" clId="Web-{64FADEFA-80D7-0084-D758-FACBCFF3289C}" dt="2024-03-15T12:07:29.229" v="27"/>
      <pc:docMkLst>
        <pc:docMk/>
      </pc:docMkLst>
      <pc:sldChg chg="modSp">
        <pc:chgData name="EZZINE, Hind" userId="S::ezzineh@who.int::edcab00f-6318-46e5-a4a9-188b01ee222f" providerId="AD" clId="Web-{64FADEFA-80D7-0084-D758-FACBCFF3289C}" dt="2024-03-15T12:01:16.156" v="2" actId="1076"/>
        <pc:sldMkLst>
          <pc:docMk/>
          <pc:sldMk cId="0" sldId="257"/>
        </pc:sldMkLst>
        <pc:spChg chg="mod">
          <ac:chgData name="EZZINE, Hind" userId="S::ezzineh@who.int::edcab00f-6318-46e5-a4a9-188b01ee222f" providerId="AD" clId="Web-{64FADEFA-80D7-0084-D758-FACBCFF3289C}" dt="2024-03-15T12:00:18.498" v="0" actId="1076"/>
          <ac:spMkLst>
            <pc:docMk/>
            <pc:sldMk cId="0" sldId="257"/>
            <ac:spMk id="301" creationId="{00000000-0000-0000-0000-000000000000}"/>
          </ac:spMkLst>
        </pc:spChg>
        <pc:spChg chg="mod">
          <ac:chgData name="EZZINE, Hind" userId="S::ezzineh@who.int::edcab00f-6318-46e5-a4a9-188b01ee222f" providerId="AD" clId="Web-{64FADEFA-80D7-0084-D758-FACBCFF3289C}" dt="2024-03-15T12:01:16.156" v="2" actId="1076"/>
          <ac:spMkLst>
            <pc:docMk/>
            <pc:sldMk cId="0" sldId="257"/>
            <ac:spMk id="302" creationId="{00000000-0000-0000-0000-000000000000}"/>
          </ac:spMkLst>
        </pc:spChg>
      </pc:sldChg>
      <pc:sldChg chg="modSp">
        <pc:chgData name="EZZINE, Hind" userId="S::ezzineh@who.int::edcab00f-6318-46e5-a4a9-188b01ee222f" providerId="AD" clId="Web-{64FADEFA-80D7-0084-D758-FACBCFF3289C}" dt="2024-03-15T12:01:47.156" v="6" actId="1076"/>
        <pc:sldMkLst>
          <pc:docMk/>
          <pc:sldMk cId="0" sldId="258"/>
        </pc:sldMkLst>
        <pc:spChg chg="mod">
          <ac:chgData name="EZZINE, Hind" userId="S::ezzineh@who.int::edcab00f-6318-46e5-a4a9-188b01ee222f" providerId="AD" clId="Web-{64FADEFA-80D7-0084-D758-FACBCFF3289C}" dt="2024-03-15T12:01:38.328" v="4" actId="1076"/>
          <ac:spMkLst>
            <pc:docMk/>
            <pc:sldMk cId="0" sldId="258"/>
            <ac:spMk id="307" creationId="{00000000-0000-0000-0000-000000000000}"/>
          </ac:spMkLst>
        </pc:spChg>
        <pc:spChg chg="mod">
          <ac:chgData name="EZZINE, Hind" userId="S::ezzineh@who.int::edcab00f-6318-46e5-a4a9-188b01ee222f" providerId="AD" clId="Web-{64FADEFA-80D7-0084-D758-FACBCFF3289C}" dt="2024-03-15T12:01:47.156" v="6" actId="1076"/>
          <ac:spMkLst>
            <pc:docMk/>
            <pc:sldMk cId="0" sldId="258"/>
            <ac:spMk id="308" creationId="{00000000-0000-0000-0000-000000000000}"/>
          </ac:spMkLst>
        </pc:spChg>
      </pc:sldChg>
      <pc:sldChg chg="modSp">
        <pc:chgData name="EZZINE, Hind" userId="S::ezzineh@who.int::edcab00f-6318-46e5-a4a9-188b01ee222f" providerId="AD" clId="Web-{64FADEFA-80D7-0084-D758-FACBCFF3289C}" dt="2024-03-15T12:02:48.533" v="8" actId="14100"/>
        <pc:sldMkLst>
          <pc:docMk/>
          <pc:sldMk cId="0" sldId="259"/>
        </pc:sldMkLst>
        <pc:spChg chg="mod">
          <ac:chgData name="EZZINE, Hind" userId="S::ezzineh@who.int::edcab00f-6318-46e5-a4a9-188b01ee222f" providerId="AD" clId="Web-{64FADEFA-80D7-0084-D758-FACBCFF3289C}" dt="2024-03-15T12:02:48.533" v="8" actId="14100"/>
          <ac:spMkLst>
            <pc:docMk/>
            <pc:sldMk cId="0" sldId="259"/>
            <ac:spMk id="4" creationId="{C67CDAC3-4AF4-66A3-BBED-8EA384BB0872}"/>
          </ac:spMkLst>
        </pc:spChg>
      </pc:sldChg>
      <pc:sldChg chg="modSp">
        <pc:chgData name="EZZINE, Hind" userId="S::ezzineh@who.int::edcab00f-6318-46e5-a4a9-188b01ee222f" providerId="AD" clId="Web-{64FADEFA-80D7-0084-D758-FACBCFF3289C}" dt="2024-03-15T12:03:31.144" v="9" actId="1076"/>
        <pc:sldMkLst>
          <pc:docMk/>
          <pc:sldMk cId="0" sldId="270"/>
        </pc:sldMkLst>
        <pc:spChg chg="mod">
          <ac:chgData name="EZZINE, Hind" userId="S::ezzineh@who.int::edcab00f-6318-46e5-a4a9-188b01ee222f" providerId="AD" clId="Web-{64FADEFA-80D7-0084-D758-FACBCFF3289C}" dt="2024-03-15T12:03:31.144" v="9" actId="1076"/>
          <ac:spMkLst>
            <pc:docMk/>
            <pc:sldMk cId="0" sldId="270"/>
            <ac:spMk id="398" creationId="{00000000-0000-0000-0000-000000000000}"/>
          </ac:spMkLst>
        </pc:spChg>
      </pc:sldChg>
      <pc:sldChg chg="modSp">
        <pc:chgData name="EZZINE, Hind" userId="S::ezzineh@who.int::edcab00f-6318-46e5-a4a9-188b01ee222f" providerId="AD" clId="Web-{64FADEFA-80D7-0084-D758-FACBCFF3289C}" dt="2024-03-15T12:03:58.973" v="10" actId="1076"/>
        <pc:sldMkLst>
          <pc:docMk/>
          <pc:sldMk cId="0" sldId="280"/>
        </pc:sldMkLst>
        <pc:spChg chg="mod">
          <ac:chgData name="EZZINE, Hind" userId="S::ezzineh@who.int::edcab00f-6318-46e5-a4a9-188b01ee222f" providerId="AD" clId="Web-{64FADEFA-80D7-0084-D758-FACBCFF3289C}" dt="2024-03-15T12:03:58.973" v="10" actId="1076"/>
          <ac:spMkLst>
            <pc:docMk/>
            <pc:sldMk cId="0" sldId="280"/>
            <ac:spMk id="448" creationId="{00000000-0000-0000-0000-000000000000}"/>
          </ac:spMkLst>
        </pc:spChg>
      </pc:sldChg>
      <pc:sldChg chg="modSp">
        <pc:chgData name="EZZINE, Hind" userId="S::ezzineh@who.int::edcab00f-6318-46e5-a4a9-188b01ee222f" providerId="AD" clId="Web-{64FADEFA-80D7-0084-D758-FACBCFF3289C}" dt="2024-03-15T12:04:19.176" v="13" actId="1076"/>
        <pc:sldMkLst>
          <pc:docMk/>
          <pc:sldMk cId="0" sldId="282"/>
        </pc:sldMkLst>
        <pc:spChg chg="mod">
          <ac:chgData name="EZZINE, Hind" userId="S::ezzineh@who.int::edcab00f-6318-46e5-a4a9-188b01ee222f" providerId="AD" clId="Web-{64FADEFA-80D7-0084-D758-FACBCFF3289C}" dt="2024-03-15T12:04:19.176" v="13" actId="1076"/>
          <ac:spMkLst>
            <pc:docMk/>
            <pc:sldMk cId="0" sldId="282"/>
            <ac:spMk id="500" creationId="{00000000-0000-0000-0000-000000000000}"/>
          </ac:spMkLst>
        </pc:spChg>
      </pc:sldChg>
      <pc:sldChg chg="modSp">
        <pc:chgData name="EZZINE, Hind" userId="S::ezzineh@who.int::edcab00f-6318-46e5-a4a9-188b01ee222f" providerId="AD" clId="Web-{64FADEFA-80D7-0084-D758-FACBCFF3289C}" dt="2024-03-15T12:04:29.130" v="14" actId="1076"/>
        <pc:sldMkLst>
          <pc:docMk/>
          <pc:sldMk cId="0" sldId="283"/>
        </pc:sldMkLst>
        <pc:spChg chg="mod">
          <ac:chgData name="EZZINE, Hind" userId="S::ezzineh@who.int::edcab00f-6318-46e5-a4a9-188b01ee222f" providerId="AD" clId="Web-{64FADEFA-80D7-0084-D758-FACBCFF3289C}" dt="2024-03-15T12:04:29.130" v="14" actId="1076"/>
          <ac:spMkLst>
            <pc:docMk/>
            <pc:sldMk cId="0" sldId="283"/>
            <ac:spMk id="504" creationId="{00000000-0000-0000-0000-000000000000}"/>
          </ac:spMkLst>
        </pc:spChg>
      </pc:sldChg>
      <pc:sldChg chg="modSp">
        <pc:chgData name="EZZINE, Hind" userId="S::ezzineh@who.int::edcab00f-6318-46e5-a4a9-188b01ee222f" providerId="AD" clId="Web-{64FADEFA-80D7-0084-D758-FACBCFF3289C}" dt="2024-03-15T12:04:49.115" v="15" actId="1076"/>
        <pc:sldMkLst>
          <pc:docMk/>
          <pc:sldMk cId="0" sldId="286"/>
        </pc:sldMkLst>
        <pc:spChg chg="mod">
          <ac:chgData name="EZZINE, Hind" userId="S::ezzineh@who.int::edcab00f-6318-46e5-a4a9-188b01ee222f" providerId="AD" clId="Web-{64FADEFA-80D7-0084-D758-FACBCFF3289C}" dt="2024-03-15T12:04:49.115" v="15" actId="1076"/>
          <ac:spMkLst>
            <pc:docMk/>
            <pc:sldMk cId="0" sldId="286"/>
            <ac:spMk id="517" creationId="{00000000-0000-0000-0000-000000000000}"/>
          </ac:spMkLst>
        </pc:spChg>
      </pc:sldChg>
      <pc:sldChg chg="modSp">
        <pc:chgData name="EZZINE, Hind" userId="S::ezzineh@who.int::edcab00f-6318-46e5-a4a9-188b01ee222f" providerId="AD" clId="Web-{64FADEFA-80D7-0084-D758-FACBCFF3289C}" dt="2024-03-15T12:05:50.648" v="17" actId="1076"/>
        <pc:sldMkLst>
          <pc:docMk/>
          <pc:sldMk cId="0" sldId="294"/>
        </pc:sldMkLst>
        <pc:spChg chg="mod">
          <ac:chgData name="EZZINE, Hind" userId="S::ezzineh@who.int::edcab00f-6318-46e5-a4a9-188b01ee222f" providerId="AD" clId="Web-{64FADEFA-80D7-0084-D758-FACBCFF3289C}" dt="2024-03-15T12:05:50.648" v="17" actId="1076"/>
          <ac:spMkLst>
            <pc:docMk/>
            <pc:sldMk cId="0" sldId="294"/>
            <ac:spMk id="609" creationId="{00000000-0000-0000-0000-000000000000}"/>
          </ac:spMkLst>
        </pc:spChg>
      </pc:sldChg>
      <pc:sldChg chg="delSp modSp">
        <pc:chgData name="EZZINE, Hind" userId="S::ezzineh@who.int::edcab00f-6318-46e5-a4a9-188b01ee222f" providerId="AD" clId="Web-{64FADEFA-80D7-0084-D758-FACBCFF3289C}" dt="2024-03-15T12:06:49.353" v="24" actId="1076"/>
        <pc:sldMkLst>
          <pc:docMk/>
          <pc:sldMk cId="0" sldId="295"/>
        </pc:sldMkLst>
        <pc:spChg chg="mod">
          <ac:chgData name="EZZINE, Hind" userId="S::ezzineh@who.int::edcab00f-6318-46e5-a4a9-188b01ee222f" providerId="AD" clId="Web-{64FADEFA-80D7-0084-D758-FACBCFF3289C}" dt="2024-03-15T12:06:49.353" v="24" actId="1076"/>
          <ac:spMkLst>
            <pc:docMk/>
            <pc:sldMk cId="0" sldId="295"/>
            <ac:spMk id="2" creationId="{CBF45285-8CDB-96EF-D322-B6D0C288697E}"/>
          </ac:spMkLst>
        </pc:spChg>
        <pc:spChg chg="del mod">
          <ac:chgData name="EZZINE, Hind" userId="S::ezzineh@who.int::edcab00f-6318-46e5-a4a9-188b01ee222f" providerId="AD" clId="Web-{64FADEFA-80D7-0084-D758-FACBCFF3289C}" dt="2024-03-15T12:06:01.101" v="20"/>
          <ac:spMkLst>
            <pc:docMk/>
            <pc:sldMk cId="0" sldId="295"/>
            <ac:spMk id="3" creationId="{447A8546-FB92-68EE-A4B6-2B1A70357F42}"/>
          </ac:spMkLst>
        </pc:spChg>
        <pc:spChg chg="mod">
          <ac:chgData name="EZZINE, Hind" userId="S::ezzineh@who.int::edcab00f-6318-46e5-a4a9-188b01ee222f" providerId="AD" clId="Web-{64FADEFA-80D7-0084-D758-FACBCFF3289C}" dt="2024-03-15T12:06:42.212" v="23" actId="1076"/>
          <ac:spMkLst>
            <pc:docMk/>
            <pc:sldMk cId="0" sldId="295"/>
            <ac:spMk id="615" creationId="{00000000-0000-0000-0000-000000000000}"/>
          </ac:spMkLst>
        </pc:spChg>
      </pc:sldChg>
      <pc:sldChg chg="modSp">
        <pc:chgData name="EZZINE, Hind" userId="S::ezzineh@who.int::edcab00f-6318-46e5-a4a9-188b01ee222f" providerId="AD" clId="Web-{64FADEFA-80D7-0084-D758-FACBCFF3289C}" dt="2024-03-15T12:07:10.697" v="26" actId="1076"/>
        <pc:sldMkLst>
          <pc:docMk/>
          <pc:sldMk cId="0" sldId="300"/>
        </pc:sldMkLst>
        <pc:spChg chg="mod">
          <ac:chgData name="EZZINE, Hind" userId="S::ezzineh@who.int::edcab00f-6318-46e5-a4a9-188b01ee222f" providerId="AD" clId="Web-{64FADEFA-80D7-0084-D758-FACBCFF3289C}" dt="2024-03-15T12:07:10.697" v="26" actId="1076"/>
          <ac:spMkLst>
            <pc:docMk/>
            <pc:sldMk cId="0" sldId="300"/>
            <ac:spMk id="2" creationId="{0FB317D5-A16C-B1DF-DC82-D644B35EABAF}"/>
          </ac:spMkLst>
        </pc:spChg>
      </pc:sldChg>
      <pc:sldChg chg="modSp">
        <pc:chgData name="EZZINE, Hind" userId="S::ezzineh@who.int::edcab00f-6318-46e5-a4a9-188b01ee222f" providerId="AD" clId="Web-{64FADEFA-80D7-0084-D758-FACBCFF3289C}" dt="2024-03-15T12:07:29.229" v="27"/>
        <pc:sldMkLst>
          <pc:docMk/>
          <pc:sldMk cId="0" sldId="302"/>
        </pc:sldMkLst>
        <pc:spChg chg="mod">
          <ac:chgData name="EZZINE, Hind" userId="S::ezzineh@who.int::edcab00f-6318-46e5-a4a9-188b01ee222f" providerId="AD" clId="Web-{64FADEFA-80D7-0084-D758-FACBCFF3289C}" dt="2024-03-15T12:07:29.229" v="27"/>
          <ac:spMkLst>
            <pc:docMk/>
            <pc:sldMk cId="0" sldId="302"/>
            <ac:spMk id="5" creationId="{60ECDD67-AC49-B3EC-CA66-267EF55FAF0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93" name="Shape 293"/>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582481855"/>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4" name="Shape 304"/>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625509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hape 41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12" name="Shape 412"/>
          <p:cNvSpPr>
            <a:spLocks noGrp="1"/>
          </p:cNvSpPr>
          <p:nvPr>
            <p:ph type="body" sz="quarter" idx="1"/>
          </p:nvPr>
        </p:nvSpPr>
        <p:spPr>
          <a:prstGeom prst="rect">
            <a:avLst/>
          </a:prstGeom>
        </p:spPr>
        <p:txBody>
          <a:bodyPr rtlCol="1"/>
          <a:lstStyle/>
          <a:p>
            <a:pPr rtl="1"/>
            <a:r>
              <a:rPr dirty="0" err="1"/>
              <a:t>تعريف</a:t>
            </a:r>
            <a:r>
              <a:rPr dirty="0"/>
              <a:t> </a:t>
            </a:r>
            <a:r>
              <a:rPr dirty="0" err="1"/>
              <a:t>الحالة</a:t>
            </a:r>
            <a:r>
              <a:rPr dirty="0"/>
              <a:t> </a:t>
            </a:r>
            <a:r>
              <a:rPr dirty="0" err="1"/>
              <a:t>هو</a:t>
            </a:r>
            <a:r>
              <a:rPr dirty="0"/>
              <a:t> </a:t>
            </a:r>
            <a:r>
              <a:rPr dirty="0" err="1"/>
              <a:t>مجموعة</a:t>
            </a:r>
            <a:r>
              <a:rPr dirty="0"/>
              <a:t> </a:t>
            </a:r>
            <a:r>
              <a:rPr dirty="0" err="1"/>
              <a:t>من</a:t>
            </a:r>
            <a:r>
              <a:rPr dirty="0"/>
              <a:t> </a:t>
            </a:r>
            <a:r>
              <a:rPr dirty="0" err="1"/>
              <a:t>المعايير</a:t>
            </a:r>
            <a:r>
              <a:rPr dirty="0"/>
              <a:t> </a:t>
            </a:r>
            <a:r>
              <a:rPr dirty="0" err="1"/>
              <a:t>القياسية</a:t>
            </a:r>
            <a:r>
              <a:rPr dirty="0"/>
              <a:t> </a:t>
            </a:r>
            <a:r>
              <a:rPr dirty="0" err="1"/>
              <a:t>المُستخدمة</a:t>
            </a:r>
            <a:r>
              <a:rPr dirty="0"/>
              <a:t> </a:t>
            </a:r>
            <a:r>
              <a:rPr dirty="0" err="1"/>
              <a:t>لتصنيف</a:t>
            </a:r>
            <a:r>
              <a:rPr dirty="0"/>
              <a:t> </a:t>
            </a:r>
            <a:r>
              <a:rPr dirty="0" err="1"/>
              <a:t>ما</a:t>
            </a:r>
            <a:r>
              <a:rPr dirty="0"/>
              <a:t> </a:t>
            </a:r>
            <a:r>
              <a:rPr dirty="0" err="1"/>
              <a:t>إذا</a:t>
            </a:r>
            <a:r>
              <a:rPr dirty="0"/>
              <a:t> </a:t>
            </a:r>
            <a:r>
              <a:rPr dirty="0" err="1"/>
              <a:t>كان</a:t>
            </a:r>
            <a:r>
              <a:rPr dirty="0"/>
              <a:t> </a:t>
            </a:r>
            <a:r>
              <a:rPr dirty="0" err="1"/>
              <a:t>شخصٌ</a:t>
            </a:r>
            <a:r>
              <a:rPr dirty="0"/>
              <a:t> </a:t>
            </a:r>
            <a:r>
              <a:rPr dirty="0" err="1"/>
              <a:t>ما</a:t>
            </a:r>
            <a:r>
              <a:rPr dirty="0"/>
              <a:t> </a:t>
            </a:r>
            <a:r>
              <a:rPr dirty="0" err="1"/>
              <a:t>مُصابًا</a:t>
            </a:r>
            <a:r>
              <a:rPr dirty="0"/>
              <a:t> </a:t>
            </a:r>
            <a:r>
              <a:rPr dirty="0" err="1"/>
              <a:t>بمرضٍ</a:t>
            </a:r>
            <a:r>
              <a:rPr dirty="0"/>
              <a:t> </a:t>
            </a:r>
            <a:r>
              <a:rPr dirty="0" err="1"/>
              <a:t>معين</a:t>
            </a:r>
            <a:r>
              <a:rPr dirty="0"/>
              <a:t>، </a:t>
            </a:r>
            <a:r>
              <a:rPr dirty="0" err="1"/>
              <a:t>أو</a:t>
            </a:r>
            <a:r>
              <a:rPr dirty="0"/>
              <a:t> </a:t>
            </a:r>
            <a:r>
              <a:rPr dirty="0" err="1"/>
              <a:t>متلازمة</a:t>
            </a:r>
            <a:r>
              <a:rPr dirty="0"/>
              <a:t> </a:t>
            </a:r>
            <a:r>
              <a:rPr dirty="0" err="1"/>
              <a:t>معينة</a:t>
            </a:r>
            <a:r>
              <a:rPr dirty="0"/>
              <a:t>، </a:t>
            </a:r>
            <a:r>
              <a:rPr dirty="0" err="1"/>
              <a:t>أو</a:t>
            </a:r>
            <a:r>
              <a:rPr dirty="0"/>
              <a:t> </a:t>
            </a:r>
            <a:r>
              <a:rPr dirty="0" err="1"/>
              <a:t>حالة</a:t>
            </a:r>
            <a:r>
              <a:rPr dirty="0"/>
              <a:t> </a:t>
            </a:r>
            <a:r>
              <a:rPr dirty="0" err="1"/>
              <a:t>صحية</a:t>
            </a:r>
            <a:r>
              <a:rPr dirty="0"/>
              <a:t> </a:t>
            </a:r>
            <a:r>
              <a:rPr dirty="0" err="1"/>
              <a:t>أخرى</a:t>
            </a:r>
            <a:r>
              <a:rPr dirty="0"/>
              <a:t>.</a:t>
            </a:r>
          </a:p>
          <a:p>
            <a:pPr rtl="1"/>
            <a:r>
              <a:rPr dirty="0" err="1"/>
              <a:t>ينبغي</a:t>
            </a:r>
            <a:r>
              <a:rPr dirty="0"/>
              <a:t> </a:t>
            </a:r>
            <a:r>
              <a:rPr dirty="0" err="1"/>
              <a:t>أن</a:t>
            </a:r>
            <a:r>
              <a:rPr dirty="0"/>
              <a:t> </a:t>
            </a:r>
            <a:r>
              <a:rPr dirty="0" err="1"/>
              <a:t>يكون</a:t>
            </a:r>
            <a:r>
              <a:rPr dirty="0"/>
              <a:t> </a:t>
            </a:r>
            <a:r>
              <a:rPr dirty="0" err="1"/>
              <a:t>تعريف</a:t>
            </a:r>
            <a:r>
              <a:rPr dirty="0"/>
              <a:t> </a:t>
            </a:r>
            <a:r>
              <a:rPr dirty="0" err="1"/>
              <a:t>الحالة</a:t>
            </a:r>
            <a:r>
              <a:rPr dirty="0"/>
              <a:t> </a:t>
            </a:r>
            <a:r>
              <a:rPr dirty="0" err="1"/>
              <a:t>خاصًّا</a:t>
            </a:r>
            <a:r>
              <a:rPr dirty="0"/>
              <a:t> </a:t>
            </a:r>
            <a:r>
              <a:rPr dirty="0" err="1"/>
              <a:t>بالفاشية</a:t>
            </a:r>
            <a:r>
              <a:rPr dirty="0"/>
              <a:t> </a:t>
            </a:r>
            <a:r>
              <a:rPr dirty="0" err="1"/>
              <a:t>محل</a:t>
            </a:r>
            <a:r>
              <a:rPr dirty="0"/>
              <a:t> </a:t>
            </a:r>
            <a:r>
              <a:rPr dirty="0" err="1"/>
              <a:t>الاستقصاء</a:t>
            </a:r>
            <a:r>
              <a:rPr dirty="0"/>
              <a:t>.</a:t>
            </a:r>
          </a:p>
          <a:p>
            <a:pPr rtl="1">
              <a:spcBef>
                <a:spcPts val="1200"/>
              </a:spcBef>
              <a:defRPr sz="2400"/>
            </a:pPr>
            <a:r>
              <a:rPr dirty="0" err="1"/>
              <a:t>فيما</a:t>
            </a:r>
            <a:r>
              <a:rPr dirty="0"/>
              <a:t> </a:t>
            </a:r>
            <a:r>
              <a:rPr dirty="0" err="1"/>
              <a:t>يلي</a:t>
            </a:r>
            <a:r>
              <a:rPr dirty="0"/>
              <a:t> </a:t>
            </a:r>
            <a:r>
              <a:rPr dirty="0" err="1"/>
              <a:t>عناصر</a:t>
            </a:r>
            <a:r>
              <a:rPr dirty="0"/>
              <a:t> </a:t>
            </a:r>
            <a:r>
              <a:rPr dirty="0" err="1"/>
              <a:t>تعريف</a:t>
            </a:r>
            <a:r>
              <a:rPr dirty="0"/>
              <a:t> </a:t>
            </a:r>
            <a:r>
              <a:rPr dirty="0" err="1"/>
              <a:t>الحالة</a:t>
            </a:r>
            <a:r>
              <a:rPr dirty="0"/>
              <a:t>:</a:t>
            </a:r>
          </a:p>
          <a:p>
            <a:pPr rtl="1">
              <a:spcBef>
                <a:spcPts val="1200"/>
              </a:spcBef>
              <a:defRPr sz="2400"/>
            </a:pPr>
            <a:r>
              <a:rPr dirty="0" err="1"/>
              <a:t>المعايير</a:t>
            </a:r>
            <a:r>
              <a:rPr dirty="0"/>
              <a:t> </a:t>
            </a:r>
            <a:r>
              <a:rPr dirty="0" err="1"/>
              <a:t>السريرية</a:t>
            </a:r>
            <a:endParaRPr dirty="0"/>
          </a:p>
          <a:p>
            <a:pPr lvl="1" indent="457200" rtl="1">
              <a:spcBef>
                <a:spcPts val="600"/>
              </a:spcBef>
              <a:defRPr sz="2400"/>
            </a:pPr>
            <a:r>
              <a:rPr dirty="0" err="1"/>
              <a:t>الأعراض</a:t>
            </a:r>
            <a:r>
              <a:rPr dirty="0"/>
              <a:t> </a:t>
            </a:r>
            <a:r>
              <a:rPr dirty="0" err="1"/>
              <a:t>المميِّزة</a:t>
            </a:r>
            <a:r>
              <a:rPr dirty="0"/>
              <a:t>، </a:t>
            </a:r>
            <a:r>
              <a:rPr dirty="0" err="1"/>
              <a:t>والعلامات</a:t>
            </a:r>
            <a:r>
              <a:rPr dirty="0"/>
              <a:t> </a:t>
            </a:r>
            <a:r>
              <a:rPr dirty="0" err="1"/>
              <a:t>السريرية</a:t>
            </a:r>
            <a:endParaRPr dirty="0"/>
          </a:p>
          <a:p>
            <a:pPr lvl="1" indent="457200" rtl="1">
              <a:spcBef>
                <a:spcPts val="600"/>
              </a:spcBef>
              <a:defRPr sz="2400"/>
            </a:pPr>
            <a:r>
              <a:rPr dirty="0" err="1"/>
              <a:t>البيانات</a:t>
            </a:r>
            <a:r>
              <a:rPr dirty="0"/>
              <a:t> </a:t>
            </a:r>
            <a:r>
              <a:rPr dirty="0" err="1"/>
              <a:t>المختبرية</a:t>
            </a:r>
            <a:endParaRPr dirty="0"/>
          </a:p>
          <a:p>
            <a:pPr rtl="1">
              <a:spcBef>
                <a:spcPts val="1200"/>
              </a:spcBef>
              <a:defRPr sz="2400"/>
            </a:pPr>
            <a:r>
              <a:rPr dirty="0" err="1"/>
              <a:t>المعايير</a:t>
            </a:r>
            <a:r>
              <a:rPr dirty="0"/>
              <a:t> </a:t>
            </a:r>
            <a:r>
              <a:rPr dirty="0" err="1"/>
              <a:t>الوبائية</a:t>
            </a:r>
            <a:r>
              <a:rPr dirty="0"/>
              <a:t> </a:t>
            </a:r>
            <a:r>
              <a:rPr lang="ar-EG" dirty="0"/>
              <a:t>(</a:t>
            </a:r>
            <a:r>
              <a:rPr dirty="0" err="1"/>
              <a:t>لا</a:t>
            </a:r>
            <a:r>
              <a:rPr dirty="0"/>
              <a:t> </a:t>
            </a:r>
            <a:r>
              <a:rPr dirty="0" err="1"/>
              <a:t>سيما</a:t>
            </a:r>
            <a:r>
              <a:rPr dirty="0"/>
              <a:t> </a:t>
            </a:r>
            <a:r>
              <a:rPr dirty="0" err="1"/>
              <a:t>في</a:t>
            </a:r>
            <a:r>
              <a:rPr dirty="0"/>
              <a:t> </a:t>
            </a:r>
            <a:r>
              <a:rPr dirty="0" err="1"/>
              <a:t>حالة</a:t>
            </a:r>
            <a:r>
              <a:rPr dirty="0"/>
              <a:t> </a:t>
            </a:r>
            <a:r>
              <a:rPr dirty="0" err="1"/>
              <a:t>الفاشيات</a:t>
            </a:r>
            <a:r>
              <a:rPr lang="ar-EG" dirty="0"/>
              <a:t>)</a:t>
            </a:r>
            <a:endParaRPr dirty="0"/>
          </a:p>
          <a:p>
            <a:pPr lvl="1" indent="457200" rtl="1">
              <a:spcBef>
                <a:spcPts val="600"/>
              </a:spcBef>
              <a:defRPr sz="2400"/>
            </a:pPr>
            <a:r>
              <a:rPr dirty="0" err="1"/>
              <a:t>المدة</a:t>
            </a:r>
            <a:r>
              <a:rPr dirty="0"/>
              <a:t> </a:t>
            </a:r>
            <a:r>
              <a:rPr dirty="0" err="1"/>
              <a:t>الزمنية</a:t>
            </a:r>
            <a:endParaRPr dirty="0"/>
          </a:p>
          <a:p>
            <a:pPr lvl="1" indent="457200" rtl="1">
              <a:spcBef>
                <a:spcPts val="600"/>
              </a:spcBef>
              <a:defRPr sz="2400"/>
            </a:pPr>
            <a:r>
              <a:rPr dirty="0" err="1"/>
              <a:t>المكان</a:t>
            </a:r>
            <a:r>
              <a:rPr dirty="0"/>
              <a:t> </a:t>
            </a:r>
          </a:p>
          <a:p>
            <a:pPr lvl="1" indent="457200" rtl="1">
              <a:spcBef>
                <a:spcPts val="600"/>
              </a:spcBef>
              <a:defRPr sz="2400"/>
            </a:pPr>
            <a:r>
              <a:rPr dirty="0" err="1"/>
              <a:t>الأشخاص</a:t>
            </a:r>
            <a:r>
              <a:rPr dirty="0"/>
              <a:t> </a:t>
            </a:r>
            <a:r>
              <a:rPr lang="ar-EG" dirty="0"/>
              <a:t>(صلة</a:t>
            </a:r>
            <a:r>
              <a:rPr dirty="0"/>
              <a:t> </a:t>
            </a:r>
            <a:r>
              <a:rPr dirty="0" err="1"/>
              <a:t>وبائي</a:t>
            </a:r>
            <a:r>
              <a:rPr lang="ar-EG" dirty="0"/>
              <a:t>ة</a:t>
            </a:r>
            <a:r>
              <a:rPr dirty="0"/>
              <a:t>، </a:t>
            </a:r>
            <a:r>
              <a:rPr dirty="0" err="1"/>
              <a:t>غير</a:t>
            </a:r>
            <a:r>
              <a:rPr dirty="0"/>
              <a:t> </a:t>
            </a:r>
            <a:r>
              <a:rPr dirty="0" err="1"/>
              <a:t>شائع</a:t>
            </a:r>
            <a:r>
              <a:rPr lang="ar-EG"/>
              <a:t>ة</a:t>
            </a:r>
            <a:r>
              <a:t> </a:t>
            </a:r>
            <a:r>
              <a:rPr dirty="0" err="1"/>
              <a:t>بخلاف</a:t>
            </a:r>
            <a:r>
              <a:rPr dirty="0"/>
              <a:t> </a:t>
            </a:r>
            <a:r>
              <a:rPr dirty="0" err="1"/>
              <a:t>ذلك</a:t>
            </a:r>
            <a:r>
              <a:rPr lang="ar-EG" dirty="0"/>
              <a:t>)</a:t>
            </a:r>
            <a:endParaRPr dirty="0"/>
          </a:p>
          <a:p>
            <a:pPr rtl="1">
              <a:defRPr sz="2400"/>
            </a:pPr>
            <a:r>
              <a:rPr dirty="0" err="1"/>
              <a:t>يجب</a:t>
            </a:r>
            <a:r>
              <a:rPr dirty="0"/>
              <a:t> </a:t>
            </a:r>
            <a:r>
              <a:rPr dirty="0" err="1"/>
              <a:t>أن</a:t>
            </a:r>
            <a:r>
              <a:rPr dirty="0"/>
              <a:t> </a:t>
            </a:r>
            <a:r>
              <a:rPr dirty="0" err="1"/>
              <a:t>تكون</a:t>
            </a:r>
            <a:r>
              <a:rPr dirty="0"/>
              <a:t> </a:t>
            </a:r>
            <a:r>
              <a:rPr dirty="0" err="1"/>
              <a:t>المعايير</a:t>
            </a:r>
            <a:r>
              <a:rPr dirty="0"/>
              <a:t> </a:t>
            </a:r>
            <a:r>
              <a:rPr b="1" dirty="0" err="1"/>
              <a:t>حيادية</a:t>
            </a:r>
            <a:r>
              <a:rPr dirty="0"/>
              <a:t>، </a:t>
            </a:r>
            <a:r>
              <a:rPr dirty="0" err="1"/>
              <a:t>قدر</a:t>
            </a:r>
            <a:r>
              <a:rPr dirty="0"/>
              <a:t> </a:t>
            </a:r>
            <a:r>
              <a:rPr dirty="0" err="1"/>
              <a:t>الإمكان</a:t>
            </a:r>
            <a:endParaRPr dirty="0"/>
          </a:p>
          <a:p>
            <a:pPr rtl="1">
              <a:defRPr sz="2400"/>
            </a:pPr>
            <a:r>
              <a:rPr dirty="0" err="1"/>
              <a:t>ينبغي</a:t>
            </a:r>
            <a:r>
              <a:rPr dirty="0"/>
              <a:t> </a:t>
            </a:r>
            <a:r>
              <a:rPr b="1" dirty="0" err="1"/>
              <a:t>ألَّا</a:t>
            </a:r>
            <a:r>
              <a:rPr b="1" dirty="0"/>
              <a:t> </a:t>
            </a:r>
            <a:r>
              <a:rPr dirty="0" err="1"/>
              <a:t>تشمل</a:t>
            </a:r>
            <a:r>
              <a:rPr dirty="0"/>
              <a:t> </a:t>
            </a:r>
            <a:r>
              <a:rPr dirty="0" err="1"/>
              <a:t>التعرُّض</a:t>
            </a:r>
            <a:r>
              <a:rPr dirty="0"/>
              <a:t> </a:t>
            </a:r>
            <a:r>
              <a:rPr dirty="0" err="1"/>
              <a:t>المشتبه</a:t>
            </a:r>
            <a:r>
              <a:rPr dirty="0"/>
              <a:t> </a:t>
            </a:r>
            <a:r>
              <a:rPr dirty="0" err="1"/>
              <a:t>فيه</a:t>
            </a:r>
            <a:endParaRPr dirty="0"/>
          </a:p>
          <a:p>
            <a:pPr rtl="1"/>
            <a:r>
              <a:rPr dirty="0" err="1"/>
              <a:t>في</a:t>
            </a:r>
            <a:r>
              <a:rPr dirty="0"/>
              <a:t> </a:t>
            </a:r>
            <a:r>
              <a:rPr dirty="0" err="1"/>
              <a:t>البداية</a:t>
            </a:r>
            <a:r>
              <a:rPr dirty="0"/>
              <a:t>، </a:t>
            </a:r>
            <a:r>
              <a:rPr dirty="0" err="1"/>
              <a:t>تُستخدَم</a:t>
            </a:r>
            <a:r>
              <a:rPr dirty="0"/>
              <a:t> </a:t>
            </a:r>
            <a:r>
              <a:rPr dirty="0" err="1"/>
              <a:t>تعاريف</a:t>
            </a:r>
            <a:r>
              <a:rPr dirty="0"/>
              <a:t> </a:t>
            </a:r>
            <a:r>
              <a:rPr dirty="0" err="1"/>
              <a:t>أكثر</a:t>
            </a:r>
            <a:r>
              <a:rPr dirty="0"/>
              <a:t> </a:t>
            </a:r>
            <a:r>
              <a:rPr dirty="0" err="1"/>
              <a:t>دقةً</a:t>
            </a:r>
            <a:r>
              <a:rPr dirty="0"/>
              <a:t> </a:t>
            </a:r>
            <a:r>
              <a:rPr dirty="0" err="1"/>
              <a:t>لتشمل</a:t>
            </a:r>
            <a:r>
              <a:rPr dirty="0"/>
              <a:t> </a:t>
            </a:r>
            <a:r>
              <a:rPr dirty="0" err="1"/>
              <a:t>جميع</a:t>
            </a:r>
            <a:r>
              <a:rPr dirty="0"/>
              <a:t> </a:t>
            </a:r>
            <a:r>
              <a:rPr dirty="0" err="1"/>
              <a:t>الحالات</a:t>
            </a:r>
            <a:r>
              <a:rPr dirty="0"/>
              <a:t> </a:t>
            </a:r>
            <a:r>
              <a:rPr dirty="0" err="1"/>
              <a:t>المحتمَلة</a:t>
            </a:r>
            <a:r>
              <a:rPr dirty="0"/>
              <a:t>.</a:t>
            </a:r>
          </a:p>
          <a:p>
            <a:pPr rtl="1"/>
            <a:r>
              <a:rPr dirty="0" err="1"/>
              <a:t>يمكن</a:t>
            </a:r>
            <a:r>
              <a:rPr dirty="0"/>
              <a:t> </a:t>
            </a:r>
            <a:r>
              <a:rPr dirty="0" err="1"/>
              <a:t>أن</a:t>
            </a:r>
            <a:r>
              <a:rPr dirty="0"/>
              <a:t> </a:t>
            </a:r>
            <a:r>
              <a:rPr dirty="0" err="1"/>
              <a:t>تتغير</a:t>
            </a:r>
            <a:r>
              <a:rPr dirty="0"/>
              <a:t> </a:t>
            </a:r>
            <a:r>
              <a:rPr dirty="0" err="1"/>
              <a:t>تعاريف</a:t>
            </a:r>
            <a:r>
              <a:rPr dirty="0"/>
              <a:t> </a:t>
            </a:r>
            <a:r>
              <a:rPr dirty="0" err="1"/>
              <a:t>الحالات</a:t>
            </a:r>
            <a:r>
              <a:rPr dirty="0"/>
              <a:t> </a:t>
            </a:r>
            <a:r>
              <a:rPr dirty="0" err="1"/>
              <a:t>بمرور</a:t>
            </a:r>
            <a:r>
              <a:rPr dirty="0"/>
              <a:t> </a:t>
            </a:r>
            <a:r>
              <a:rPr dirty="0" err="1"/>
              <a:t>الوقت</a:t>
            </a:r>
            <a:r>
              <a:rPr dirty="0"/>
              <a:t> </a:t>
            </a:r>
            <a:r>
              <a:rPr dirty="0" err="1"/>
              <a:t>مع</a:t>
            </a:r>
            <a:r>
              <a:rPr dirty="0"/>
              <a:t> </a:t>
            </a:r>
            <a:r>
              <a:rPr dirty="0" err="1"/>
              <a:t>الحصول</a:t>
            </a:r>
            <a:r>
              <a:rPr dirty="0"/>
              <a:t> </a:t>
            </a:r>
            <a:r>
              <a:rPr dirty="0" err="1"/>
              <a:t>على</a:t>
            </a:r>
            <a:r>
              <a:rPr dirty="0"/>
              <a:t> </a:t>
            </a:r>
            <a:r>
              <a:rPr dirty="0" err="1"/>
              <a:t>مزيدٍ</a:t>
            </a:r>
            <a:r>
              <a:rPr dirty="0"/>
              <a:t> </a:t>
            </a:r>
            <a:r>
              <a:rPr dirty="0" err="1"/>
              <a:t>من</a:t>
            </a:r>
            <a:r>
              <a:rPr dirty="0"/>
              <a:t> </a:t>
            </a:r>
            <a:r>
              <a:rPr dirty="0" err="1"/>
              <a:t>المعلومات</a:t>
            </a:r>
            <a:r>
              <a:rPr dirty="0"/>
              <a:t>.</a:t>
            </a:r>
          </a:p>
        </p:txBody>
      </p:sp>
    </p:spTree>
    <p:extLst>
      <p:ext uri="{BB962C8B-B14F-4D97-AF65-F5344CB8AC3E}">
        <p14:creationId xmlns:p14="http://schemas.microsoft.com/office/powerpoint/2010/main" val="195881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29" name="Shape 429"/>
          <p:cNvSpPr>
            <a:spLocks noGrp="1"/>
          </p:cNvSpPr>
          <p:nvPr>
            <p:ph type="body" sz="quarter" idx="1"/>
          </p:nvPr>
        </p:nvSpPr>
        <p:spPr>
          <a:prstGeom prst="rect">
            <a:avLst/>
          </a:prstGeom>
        </p:spPr>
        <p:txBody>
          <a:bodyPr rtlCol="1"/>
          <a:lstStyle/>
          <a:p>
            <a:pPr rtl="1"/>
            <a:r>
              <a:rPr dirty="0" err="1"/>
              <a:t>قد</a:t>
            </a:r>
            <a:r>
              <a:rPr dirty="0"/>
              <a:t> </a:t>
            </a:r>
            <a:r>
              <a:rPr dirty="0" err="1"/>
              <a:t>توجد</a:t>
            </a:r>
            <a:r>
              <a:rPr dirty="0"/>
              <a:t> </a:t>
            </a:r>
            <a:r>
              <a:rPr dirty="0" err="1"/>
              <a:t>مستويات</a:t>
            </a:r>
            <a:r>
              <a:rPr dirty="0"/>
              <a:t> </a:t>
            </a:r>
            <a:r>
              <a:rPr dirty="0" err="1"/>
              <a:t>مختلفة</a:t>
            </a:r>
            <a:r>
              <a:rPr dirty="0"/>
              <a:t> </a:t>
            </a:r>
            <a:r>
              <a:rPr dirty="0" err="1"/>
              <a:t>لتعاريف</a:t>
            </a:r>
            <a:r>
              <a:rPr dirty="0"/>
              <a:t> </a:t>
            </a:r>
            <a:r>
              <a:rPr dirty="0" err="1"/>
              <a:t>الحالات</a:t>
            </a:r>
            <a:r>
              <a:rPr lang="ar-EG" dirty="0"/>
              <a:t>.</a:t>
            </a:r>
            <a:r>
              <a:rPr dirty="0"/>
              <a:t> </a:t>
            </a:r>
            <a:r>
              <a:rPr lang="ar-EG" dirty="0"/>
              <a:t>و</a:t>
            </a:r>
            <a:r>
              <a:rPr dirty="0" err="1"/>
              <a:t>غالبًا</a:t>
            </a:r>
            <a:r>
              <a:rPr dirty="0"/>
              <a:t> </a:t>
            </a:r>
            <a:r>
              <a:rPr dirty="0" err="1"/>
              <a:t>ما</a:t>
            </a:r>
            <a:r>
              <a:rPr dirty="0"/>
              <a:t> </a:t>
            </a:r>
            <a:r>
              <a:rPr dirty="0" err="1"/>
              <a:t>تكون</a:t>
            </a:r>
            <a:r>
              <a:rPr dirty="0"/>
              <a:t> </a:t>
            </a:r>
            <a:r>
              <a:rPr dirty="0" err="1"/>
              <a:t>تعاريف</a:t>
            </a:r>
            <a:r>
              <a:rPr dirty="0"/>
              <a:t> </a:t>
            </a:r>
            <a:r>
              <a:rPr dirty="0" err="1"/>
              <a:t>الحالات</a:t>
            </a:r>
            <a:r>
              <a:rPr dirty="0"/>
              <a:t> </a:t>
            </a:r>
            <a:r>
              <a:rPr dirty="0" err="1"/>
              <a:t>المشتبه</a:t>
            </a:r>
            <a:r>
              <a:rPr dirty="0"/>
              <a:t> </a:t>
            </a:r>
            <a:r>
              <a:rPr dirty="0" err="1"/>
              <a:t>فيها</a:t>
            </a:r>
            <a:r>
              <a:rPr dirty="0"/>
              <a:t> </a:t>
            </a:r>
            <a:r>
              <a:rPr dirty="0" err="1"/>
              <a:t>أو</a:t>
            </a:r>
            <a:r>
              <a:rPr dirty="0"/>
              <a:t> </a:t>
            </a:r>
            <a:r>
              <a:rPr dirty="0" err="1"/>
              <a:t>المحتمَلة</a:t>
            </a:r>
            <a:r>
              <a:rPr dirty="0"/>
              <a:t> </a:t>
            </a:r>
            <a:r>
              <a:rPr dirty="0" err="1"/>
              <a:t>هي</a:t>
            </a:r>
            <a:r>
              <a:rPr dirty="0"/>
              <a:t> </a:t>
            </a:r>
            <a:r>
              <a:rPr dirty="0" err="1"/>
              <a:t>الأكثر</a:t>
            </a:r>
            <a:r>
              <a:rPr dirty="0"/>
              <a:t> </a:t>
            </a:r>
            <a:r>
              <a:rPr dirty="0" err="1"/>
              <a:t>شمولًا</a:t>
            </a:r>
            <a:r>
              <a:rPr dirty="0"/>
              <a:t>، </a:t>
            </a:r>
            <a:r>
              <a:rPr dirty="0" err="1"/>
              <a:t>ولكنها</a:t>
            </a:r>
            <a:r>
              <a:rPr dirty="0"/>
              <a:t> </a:t>
            </a:r>
            <a:r>
              <a:rPr dirty="0" err="1"/>
              <a:t>الأقل</a:t>
            </a:r>
            <a:r>
              <a:rPr dirty="0"/>
              <a:t> </a:t>
            </a:r>
            <a:r>
              <a:rPr dirty="0" err="1"/>
              <a:t>يقينًا</a:t>
            </a:r>
            <a:r>
              <a:rPr lang="ar-EG" dirty="0"/>
              <a:t>.</a:t>
            </a:r>
            <a:endParaRPr dirty="0"/>
          </a:p>
          <a:p>
            <a:pPr rtl="1"/>
            <a:endParaRPr dirty="0"/>
          </a:p>
          <a:p>
            <a:pPr rtl="1"/>
            <a:r>
              <a:rPr dirty="0" err="1"/>
              <a:t>تكون</a:t>
            </a:r>
            <a:r>
              <a:rPr dirty="0"/>
              <a:t> </a:t>
            </a:r>
            <a:r>
              <a:rPr dirty="0" err="1"/>
              <a:t>تعاريف</a:t>
            </a:r>
            <a:r>
              <a:rPr dirty="0"/>
              <a:t> </a:t>
            </a:r>
            <a:r>
              <a:rPr dirty="0" err="1"/>
              <a:t>الحالات</a:t>
            </a:r>
            <a:r>
              <a:rPr dirty="0"/>
              <a:t> </a:t>
            </a:r>
            <a:r>
              <a:rPr dirty="0" err="1"/>
              <a:t>المؤكدة</a:t>
            </a:r>
            <a:r>
              <a:rPr dirty="0"/>
              <a:t> </a:t>
            </a:r>
            <a:r>
              <a:rPr dirty="0" err="1"/>
              <a:t>هي</a:t>
            </a:r>
            <a:r>
              <a:rPr dirty="0"/>
              <a:t> </a:t>
            </a:r>
            <a:r>
              <a:rPr dirty="0" err="1"/>
              <a:t>الأكثر</a:t>
            </a:r>
            <a:r>
              <a:rPr dirty="0"/>
              <a:t> </a:t>
            </a:r>
            <a:r>
              <a:rPr dirty="0" err="1"/>
              <a:t>دقةً</a:t>
            </a:r>
            <a:r>
              <a:rPr dirty="0"/>
              <a:t>، </a:t>
            </a:r>
            <a:r>
              <a:rPr dirty="0" err="1"/>
              <a:t>وتوفر</a:t>
            </a:r>
            <a:r>
              <a:rPr dirty="0"/>
              <a:t> </a:t>
            </a:r>
            <a:r>
              <a:rPr dirty="0" err="1"/>
              <a:t>أعلى</a:t>
            </a:r>
            <a:r>
              <a:rPr dirty="0"/>
              <a:t> </a:t>
            </a:r>
            <a:r>
              <a:rPr dirty="0" err="1"/>
              <a:t>مستوًى</a:t>
            </a:r>
            <a:r>
              <a:rPr dirty="0"/>
              <a:t> </a:t>
            </a:r>
            <a:r>
              <a:rPr dirty="0" err="1"/>
              <a:t>من</a:t>
            </a:r>
            <a:r>
              <a:rPr dirty="0"/>
              <a:t> </a:t>
            </a:r>
            <a:r>
              <a:rPr dirty="0" err="1"/>
              <a:t>اليقين</a:t>
            </a:r>
            <a:r>
              <a:rPr dirty="0"/>
              <a:t> </a:t>
            </a:r>
            <a:r>
              <a:rPr dirty="0" err="1"/>
              <a:t>بشأن</a:t>
            </a:r>
            <a:r>
              <a:rPr dirty="0"/>
              <a:t> </a:t>
            </a:r>
            <a:r>
              <a:rPr dirty="0" err="1"/>
              <a:t>التشخيص</a:t>
            </a:r>
            <a:r>
              <a:rPr dirty="0"/>
              <a:t> </a:t>
            </a:r>
            <a:r>
              <a:rPr dirty="0" err="1"/>
              <a:t>الصحيح</a:t>
            </a:r>
            <a:r>
              <a:rPr dirty="0"/>
              <a:t>، </a:t>
            </a:r>
            <a:r>
              <a:rPr dirty="0" err="1"/>
              <a:t>ولكنها</a:t>
            </a:r>
            <a:r>
              <a:rPr dirty="0"/>
              <a:t> </a:t>
            </a:r>
            <a:r>
              <a:rPr dirty="0" err="1"/>
              <a:t>تنطوي</a:t>
            </a:r>
            <a:r>
              <a:rPr dirty="0"/>
              <a:t> </a:t>
            </a:r>
            <a:r>
              <a:rPr dirty="0" err="1"/>
              <a:t>على</a:t>
            </a:r>
            <a:r>
              <a:rPr dirty="0"/>
              <a:t> </a:t>
            </a:r>
            <a:r>
              <a:rPr dirty="0" err="1"/>
              <a:t>خطر</a:t>
            </a:r>
            <a:r>
              <a:rPr dirty="0"/>
              <a:t> </a:t>
            </a:r>
            <a:r>
              <a:rPr dirty="0" err="1"/>
              <a:t>إغفال</a:t>
            </a:r>
            <a:r>
              <a:rPr dirty="0"/>
              <a:t> </a:t>
            </a:r>
            <a:r>
              <a:rPr dirty="0" err="1"/>
              <a:t>الحالات</a:t>
            </a:r>
            <a:r>
              <a:rPr dirty="0"/>
              <a:t> </a:t>
            </a:r>
            <a:r>
              <a:rPr dirty="0" err="1"/>
              <a:t>التي</a:t>
            </a:r>
            <a:r>
              <a:rPr dirty="0"/>
              <a:t> </a:t>
            </a:r>
            <a:r>
              <a:rPr dirty="0" err="1"/>
              <a:t>لا</a:t>
            </a:r>
            <a:r>
              <a:rPr dirty="0"/>
              <a:t> </a:t>
            </a:r>
            <a:r>
              <a:rPr dirty="0" err="1"/>
              <a:t>تستوفي</a:t>
            </a:r>
            <a:r>
              <a:rPr dirty="0"/>
              <a:t> </a:t>
            </a:r>
            <a:r>
              <a:rPr dirty="0" err="1"/>
              <a:t>المعايير</a:t>
            </a:r>
            <a:r>
              <a:rPr dirty="0"/>
              <a:t> </a:t>
            </a:r>
            <a:r>
              <a:rPr dirty="0" err="1"/>
              <a:t>الأكثر</a:t>
            </a:r>
            <a:r>
              <a:rPr dirty="0"/>
              <a:t> </a:t>
            </a:r>
            <a:r>
              <a:rPr dirty="0" err="1"/>
              <a:t>صرامةً</a:t>
            </a:r>
            <a:r>
              <a:rPr lang="ar-EG" dirty="0"/>
              <a:t>.</a:t>
            </a:r>
            <a:endParaRPr dirty="0"/>
          </a:p>
        </p:txBody>
      </p:sp>
    </p:spTree>
    <p:extLst>
      <p:ext uri="{BB962C8B-B14F-4D97-AF65-F5344CB8AC3E}">
        <p14:creationId xmlns:p14="http://schemas.microsoft.com/office/powerpoint/2010/main" val="28779211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96" name="Shape 496"/>
          <p:cNvSpPr>
            <a:spLocks noGrp="1"/>
          </p:cNvSpPr>
          <p:nvPr>
            <p:ph type="body" sz="quarter" idx="1"/>
          </p:nvPr>
        </p:nvSpPr>
        <p:spPr>
          <a:prstGeom prst="rect">
            <a:avLst/>
          </a:prstGeom>
        </p:spPr>
        <p:txBody>
          <a:bodyPr rtlCol="1"/>
          <a:lstStyle>
            <a:lvl1pPr algn="r" rtl="1">
              <a:defRPr>
                <a:solidFill>
                  <a:srgbClr val="C00000"/>
                </a:solidFill>
              </a:defRPr>
            </a:lvl1pPr>
          </a:lstStyle>
          <a:p>
            <a:pPr rtl="1"/>
            <a:r>
              <a:t>تذكَّر أن التواريخ الدقيقة للتعرُّض، وبداية ظهور الأعراض، والإدخال إلى المستشفى، أمورٌ مهمةٌ </a:t>
            </a:r>
            <a:r>
              <a:rPr b="1"/>
              <a:t>للغاية</a:t>
            </a:r>
            <a:r>
              <a:t>.</a:t>
            </a:r>
          </a:p>
        </p:txBody>
      </p:sp>
    </p:spTree>
    <p:extLst>
      <p:ext uri="{BB962C8B-B14F-4D97-AF65-F5344CB8AC3E}">
        <p14:creationId xmlns:p14="http://schemas.microsoft.com/office/powerpoint/2010/main" val="1946047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Shape 52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9" name="Shape 529"/>
          <p:cNvSpPr>
            <a:spLocks noGrp="1"/>
          </p:cNvSpPr>
          <p:nvPr>
            <p:ph type="body" sz="quarter" idx="1"/>
          </p:nvPr>
        </p:nvSpPr>
        <p:spPr>
          <a:prstGeom prst="rect">
            <a:avLst/>
          </a:prstGeom>
        </p:spPr>
        <p:txBody>
          <a:bodyPr rtlCol="1"/>
          <a:lstStyle/>
          <a:p>
            <a:pPr rtl="1"/>
            <a:r>
              <a:rPr dirty="0" err="1"/>
              <a:t>شاهد</a:t>
            </a:r>
            <a:r>
              <a:rPr dirty="0"/>
              <a:t> </a:t>
            </a:r>
            <a:r>
              <a:rPr dirty="0" err="1"/>
              <a:t>الفيديو</a:t>
            </a:r>
            <a:r>
              <a:rPr dirty="0"/>
              <a:t> </a:t>
            </a:r>
            <a:r>
              <a:rPr dirty="0" err="1"/>
              <a:t>وحاول</a:t>
            </a:r>
            <a:r>
              <a:rPr dirty="0"/>
              <a:t> </a:t>
            </a:r>
            <a:r>
              <a:rPr dirty="0" err="1"/>
              <a:t>التعرُّف</a:t>
            </a:r>
            <a:r>
              <a:rPr dirty="0"/>
              <a:t> </a:t>
            </a:r>
            <a:r>
              <a:rPr dirty="0" err="1"/>
              <a:t>على</a:t>
            </a:r>
            <a:r>
              <a:rPr dirty="0"/>
              <a:t> </a:t>
            </a:r>
            <a:r>
              <a:rPr dirty="0" err="1"/>
              <a:t>القواعد</a:t>
            </a:r>
            <a:r>
              <a:rPr dirty="0"/>
              <a:t> </a:t>
            </a:r>
            <a:r>
              <a:rPr dirty="0" err="1"/>
              <a:t>العشر</a:t>
            </a:r>
            <a:r>
              <a:rPr dirty="0"/>
              <a:t> </a:t>
            </a:r>
            <a:r>
              <a:rPr dirty="0" err="1"/>
              <a:t>الأساسية</a:t>
            </a:r>
            <a:r>
              <a:rPr dirty="0"/>
              <a:t> </a:t>
            </a:r>
            <a:r>
              <a:rPr dirty="0" err="1"/>
              <a:t>لإجراء</a:t>
            </a:r>
            <a:r>
              <a:rPr dirty="0"/>
              <a:t> </a:t>
            </a:r>
            <a:r>
              <a:rPr dirty="0" err="1"/>
              <a:t>المقابلات</a:t>
            </a:r>
            <a:r>
              <a:rPr dirty="0"/>
              <a:t> </a:t>
            </a:r>
            <a:r>
              <a:rPr dirty="0" err="1"/>
              <a:t>السريعة</a:t>
            </a:r>
            <a:r>
              <a:rPr dirty="0"/>
              <a:t> </a:t>
            </a:r>
            <a:r>
              <a:rPr dirty="0" err="1"/>
              <a:t>أثناء</a:t>
            </a:r>
            <a:r>
              <a:rPr dirty="0"/>
              <a:t> </a:t>
            </a:r>
            <a:r>
              <a:rPr dirty="0" err="1"/>
              <a:t>الفاشيات</a:t>
            </a:r>
            <a:r>
              <a:rPr lang="ar-EG" dirty="0"/>
              <a:t>.</a:t>
            </a:r>
            <a:endParaRPr dirty="0"/>
          </a:p>
        </p:txBody>
      </p:sp>
    </p:spTree>
    <p:extLst>
      <p:ext uri="{BB962C8B-B14F-4D97-AF65-F5344CB8AC3E}">
        <p14:creationId xmlns:p14="http://schemas.microsoft.com/office/powerpoint/2010/main" val="206933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24241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0" name="Shape 31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527266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6" name="Shape 316"/>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336992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8" name="Shape 32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595006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3" name="Shape 333"/>
          <p:cNvSpPr>
            <a:spLocks noGrp="1"/>
          </p:cNvSpPr>
          <p:nvPr>
            <p:ph type="body" sz="quarter" idx="1"/>
          </p:nvPr>
        </p:nvSpPr>
        <p:spPr>
          <a:prstGeom prst="rect">
            <a:avLst/>
          </a:prstGeom>
        </p:spPr>
        <p:txBody>
          <a:bodyPr rtlCol="1"/>
          <a:lstStyle/>
          <a:p>
            <a:pPr rtl="1">
              <a:spcBef>
                <a:spcPts val="400"/>
              </a:spcBef>
            </a:pPr>
            <a:r>
              <a:rPr dirty="0" err="1"/>
              <a:t>المصدر</a:t>
            </a:r>
            <a:r>
              <a:rPr lang="ar-EG" dirty="0"/>
              <a:t>:</a:t>
            </a:r>
          </a:p>
          <a:p>
            <a:pPr algn="l" rtl="0">
              <a:spcBef>
                <a:spcPts val="400"/>
              </a:spcBef>
            </a:pPr>
            <a:r>
              <a:rPr lang="ar" i="1" dirty="0"/>
              <a:t>Epidemiology</a:t>
            </a:r>
            <a:r>
              <a:rPr dirty="0"/>
              <a:t> (5</a:t>
            </a:r>
            <a:r>
              <a:rPr lang="ar" baseline="30000" dirty="0"/>
              <a:t>th</a:t>
            </a:r>
            <a:r>
              <a:rPr dirty="0"/>
              <a:t> edition), </a:t>
            </a:r>
            <a:r>
              <a:rPr dirty="0" err="1"/>
              <a:t>Gordis</a:t>
            </a:r>
            <a:r>
              <a:rPr dirty="0"/>
              <a:t>, 2014</a:t>
            </a:r>
          </a:p>
          <a:p>
            <a:pPr algn="l" rtl="0">
              <a:spcBef>
                <a:spcPts val="400"/>
              </a:spcBef>
            </a:pPr>
            <a:endParaRPr dirty="0"/>
          </a:p>
          <a:p>
            <a:pPr algn="l" rtl="0">
              <a:spcBef>
                <a:spcPts val="400"/>
              </a:spcBef>
            </a:pPr>
            <a:r>
              <a:rPr dirty="0"/>
              <a:t>First- review of surveillance, active and passive</a:t>
            </a:r>
          </a:p>
        </p:txBody>
      </p:sp>
    </p:spTree>
    <p:extLst>
      <p:ext uri="{BB962C8B-B14F-4D97-AF65-F5344CB8AC3E}">
        <p14:creationId xmlns:p14="http://schemas.microsoft.com/office/powerpoint/2010/main" val="3837074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3" name="Shape 343"/>
          <p:cNvSpPr>
            <a:spLocks noGrp="1"/>
          </p:cNvSpPr>
          <p:nvPr>
            <p:ph type="body" sz="quarter" idx="1"/>
          </p:nvPr>
        </p:nvSpPr>
        <p:spPr>
          <a:prstGeom prst="rect">
            <a:avLst/>
          </a:prstGeom>
        </p:spPr>
        <p:txBody>
          <a:bodyPr rtlCol="1"/>
          <a:lstStyle/>
          <a:p>
            <a:pPr rtl="1">
              <a:spcBef>
                <a:spcPts val="400"/>
              </a:spcBef>
            </a:pPr>
            <a:r>
              <a:rPr dirty="0" err="1"/>
              <a:t>المصدر</a:t>
            </a:r>
            <a:r>
              <a:rPr lang="ar-EG" dirty="0"/>
              <a:t>:</a:t>
            </a:r>
          </a:p>
          <a:p>
            <a:pPr algn="l" rtl="1">
              <a:spcBef>
                <a:spcPts val="400"/>
              </a:spcBef>
            </a:pPr>
            <a:r>
              <a:rPr lang="ar" i="1" dirty="0"/>
              <a:t>Epidemiology</a:t>
            </a:r>
            <a:r>
              <a:rPr dirty="0"/>
              <a:t> (5</a:t>
            </a:r>
            <a:r>
              <a:rPr lang="ar" baseline="30000" dirty="0"/>
              <a:t>th</a:t>
            </a:r>
            <a:r>
              <a:rPr dirty="0"/>
              <a:t> edition), </a:t>
            </a:r>
            <a:r>
              <a:rPr dirty="0" err="1"/>
              <a:t>Gordis</a:t>
            </a:r>
            <a:r>
              <a:rPr dirty="0"/>
              <a:t>, 2014</a:t>
            </a:r>
          </a:p>
          <a:p>
            <a:pPr algn="l" rtl="1">
              <a:spcBef>
                <a:spcPts val="400"/>
              </a:spcBef>
            </a:pPr>
            <a:endParaRPr dirty="0"/>
          </a:p>
          <a:p>
            <a:pPr algn="l" rtl="1">
              <a:spcBef>
                <a:spcPts val="400"/>
              </a:spcBef>
            </a:pPr>
            <a:r>
              <a:rPr dirty="0"/>
              <a:t>First- review of surveillance, active and passive</a:t>
            </a:r>
          </a:p>
        </p:txBody>
      </p:sp>
    </p:spTree>
    <p:extLst>
      <p:ext uri="{BB962C8B-B14F-4D97-AF65-F5344CB8AC3E}">
        <p14:creationId xmlns:p14="http://schemas.microsoft.com/office/powerpoint/2010/main" val="4163594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hape 34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9" name="Shape 349"/>
          <p:cNvSpPr>
            <a:spLocks noGrp="1"/>
          </p:cNvSpPr>
          <p:nvPr>
            <p:ph type="body" sz="quarter" idx="1"/>
          </p:nvPr>
        </p:nvSpPr>
        <p:spPr>
          <a:prstGeom prst="rect">
            <a:avLst/>
          </a:prstGeom>
        </p:spPr>
        <p:txBody>
          <a:bodyPr rtlCol="1"/>
          <a:lstStyle/>
          <a:p>
            <a:pPr rtl="1">
              <a:spcBef>
                <a:spcPts val="400"/>
              </a:spcBef>
            </a:pPr>
            <a:r>
              <a:rPr dirty="0" err="1"/>
              <a:t>المصدر</a:t>
            </a:r>
            <a:r>
              <a:rPr lang="ar-EG" dirty="0"/>
              <a:t>:</a:t>
            </a:r>
          </a:p>
          <a:p>
            <a:pPr algn="l" rtl="0">
              <a:spcBef>
                <a:spcPts val="400"/>
              </a:spcBef>
            </a:pPr>
            <a:r>
              <a:rPr lang="ar" i="1" dirty="0"/>
              <a:t>Epidemiology</a:t>
            </a:r>
            <a:r>
              <a:rPr dirty="0"/>
              <a:t> (5</a:t>
            </a:r>
            <a:r>
              <a:rPr lang="ar" baseline="30000" dirty="0"/>
              <a:t>th</a:t>
            </a:r>
            <a:r>
              <a:rPr dirty="0"/>
              <a:t> edition), </a:t>
            </a:r>
            <a:r>
              <a:rPr dirty="0" err="1"/>
              <a:t>Gordis</a:t>
            </a:r>
            <a:r>
              <a:rPr dirty="0"/>
              <a:t>, 2014</a:t>
            </a:r>
          </a:p>
        </p:txBody>
      </p:sp>
    </p:spTree>
    <p:extLst>
      <p:ext uri="{BB962C8B-B14F-4D97-AF65-F5344CB8AC3E}">
        <p14:creationId xmlns:p14="http://schemas.microsoft.com/office/powerpoint/2010/main" val="250434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hape 35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8" name="Shape 358"/>
          <p:cNvSpPr>
            <a:spLocks noGrp="1"/>
          </p:cNvSpPr>
          <p:nvPr>
            <p:ph type="body" sz="quarter" idx="1"/>
          </p:nvPr>
        </p:nvSpPr>
        <p:spPr>
          <a:prstGeom prst="rect">
            <a:avLst/>
          </a:prstGeom>
        </p:spPr>
        <p:txBody>
          <a:bodyPr rtlCol="1"/>
          <a:lstStyle/>
          <a:p>
            <a:pPr rtl="1">
              <a:spcBef>
                <a:spcPts val="400"/>
              </a:spcBef>
            </a:pPr>
            <a:r>
              <a:rPr dirty="0" err="1"/>
              <a:t>يتمثل</a:t>
            </a:r>
            <a:r>
              <a:rPr dirty="0"/>
              <a:t> </a:t>
            </a:r>
            <a:r>
              <a:rPr dirty="0" err="1"/>
              <a:t>الغرض</a:t>
            </a:r>
            <a:r>
              <a:rPr dirty="0"/>
              <a:t> </a:t>
            </a:r>
            <a:r>
              <a:rPr dirty="0" err="1"/>
              <a:t>من</a:t>
            </a:r>
            <a:r>
              <a:rPr dirty="0"/>
              <a:t> </a:t>
            </a:r>
            <a:r>
              <a:rPr dirty="0" err="1"/>
              <a:t>نظام</a:t>
            </a:r>
            <a:r>
              <a:rPr dirty="0"/>
              <a:t> </a:t>
            </a:r>
            <a:r>
              <a:rPr dirty="0" err="1"/>
              <a:t>الترصُّد</a:t>
            </a:r>
            <a:r>
              <a:rPr dirty="0"/>
              <a:t> </a:t>
            </a:r>
            <a:r>
              <a:rPr dirty="0" err="1"/>
              <a:t>في</a:t>
            </a:r>
            <a:r>
              <a:rPr dirty="0"/>
              <a:t> </a:t>
            </a:r>
            <a:r>
              <a:rPr dirty="0" err="1"/>
              <a:t>تعزيز</a:t>
            </a:r>
            <a:r>
              <a:rPr dirty="0"/>
              <a:t> </a:t>
            </a:r>
            <a:r>
              <a:rPr dirty="0" err="1"/>
              <a:t>الاكتشاف</a:t>
            </a:r>
            <a:r>
              <a:rPr dirty="0"/>
              <a:t> </a:t>
            </a:r>
            <a:r>
              <a:rPr dirty="0" err="1"/>
              <a:t>المبكر</a:t>
            </a:r>
            <a:r>
              <a:rPr dirty="0"/>
              <a:t> </a:t>
            </a:r>
            <a:r>
              <a:rPr dirty="0" err="1"/>
              <a:t>للحالات</a:t>
            </a:r>
            <a:r>
              <a:rPr dirty="0"/>
              <a:t> </a:t>
            </a:r>
            <a:r>
              <a:rPr dirty="0" err="1"/>
              <a:t>الجديدة</a:t>
            </a:r>
            <a:r>
              <a:rPr lang="ar-EG" dirty="0"/>
              <a:t>.</a:t>
            </a:r>
            <a:endParaRPr dirty="0"/>
          </a:p>
          <a:p>
            <a:pPr rtl="1">
              <a:spcBef>
                <a:spcPts val="400"/>
              </a:spcBef>
            </a:pPr>
            <a:endParaRPr dirty="0"/>
          </a:p>
          <a:p>
            <a:pPr rtl="1">
              <a:spcBef>
                <a:spcPts val="400"/>
              </a:spcBef>
            </a:pPr>
            <a:r>
              <a:rPr dirty="0" err="1"/>
              <a:t>يُعَد</a:t>
            </a:r>
            <a:r>
              <a:rPr dirty="0"/>
              <a:t> </a:t>
            </a:r>
            <a:r>
              <a:rPr dirty="0" err="1"/>
              <a:t>الاكتشاف</a:t>
            </a:r>
            <a:r>
              <a:rPr dirty="0"/>
              <a:t> </a:t>
            </a:r>
            <a:r>
              <a:rPr dirty="0" err="1"/>
              <a:t>المبكِّر</a:t>
            </a:r>
            <a:r>
              <a:rPr dirty="0"/>
              <a:t> </a:t>
            </a:r>
            <a:r>
              <a:rPr dirty="0" err="1"/>
              <a:t>للحالات</a:t>
            </a:r>
            <a:r>
              <a:rPr dirty="0"/>
              <a:t> </a:t>
            </a:r>
            <a:r>
              <a:rPr dirty="0" err="1"/>
              <a:t>الجديدة</a:t>
            </a:r>
            <a:r>
              <a:rPr dirty="0"/>
              <a:t> </a:t>
            </a:r>
            <a:r>
              <a:rPr dirty="0" err="1"/>
              <a:t>أمرًا</a:t>
            </a:r>
            <a:r>
              <a:rPr dirty="0"/>
              <a:t> </a:t>
            </a:r>
            <a:r>
              <a:rPr dirty="0" err="1"/>
              <a:t>مهمًّا</a:t>
            </a:r>
            <a:r>
              <a:rPr dirty="0"/>
              <a:t> </a:t>
            </a:r>
            <a:r>
              <a:rPr dirty="0" err="1"/>
              <a:t>لسببين</a:t>
            </a:r>
            <a:r>
              <a:rPr dirty="0"/>
              <a:t> </a:t>
            </a:r>
            <a:r>
              <a:rPr dirty="0" err="1"/>
              <a:t>اثنين</a:t>
            </a:r>
            <a:r>
              <a:rPr lang="ar-EG" dirty="0"/>
              <a:t>:</a:t>
            </a:r>
            <a:endParaRPr dirty="0"/>
          </a:p>
          <a:p>
            <a:pPr rtl="1">
              <a:spcBef>
                <a:spcPts val="400"/>
              </a:spcBef>
            </a:pPr>
            <a:r>
              <a:rPr lang="ar-EG" dirty="0"/>
              <a:t>1) </a:t>
            </a:r>
            <a:r>
              <a:rPr dirty="0"/>
              <a:t> </a:t>
            </a:r>
            <a:r>
              <a:rPr dirty="0" err="1"/>
              <a:t>أنه</a:t>
            </a:r>
            <a:r>
              <a:rPr dirty="0"/>
              <a:t> </a:t>
            </a:r>
            <a:r>
              <a:rPr dirty="0" err="1"/>
              <a:t>يُيسِّر</a:t>
            </a:r>
            <a:r>
              <a:rPr dirty="0"/>
              <a:t> </a:t>
            </a:r>
            <a:r>
              <a:rPr dirty="0" err="1"/>
              <a:t>عزل</a:t>
            </a:r>
            <a:r>
              <a:rPr dirty="0"/>
              <a:t> </a:t>
            </a:r>
            <a:r>
              <a:rPr dirty="0" err="1"/>
              <a:t>الحالات</a:t>
            </a:r>
            <a:r>
              <a:rPr dirty="0"/>
              <a:t> </a:t>
            </a:r>
            <a:r>
              <a:rPr dirty="0" err="1"/>
              <a:t>عن</a:t>
            </a:r>
            <a:r>
              <a:rPr dirty="0"/>
              <a:t> </a:t>
            </a:r>
            <a:r>
              <a:rPr dirty="0" err="1"/>
              <a:t>المجتمع</a:t>
            </a:r>
            <a:r>
              <a:rPr dirty="0"/>
              <a:t> </a:t>
            </a:r>
            <a:r>
              <a:rPr dirty="0" err="1"/>
              <a:t>المحلي</a:t>
            </a:r>
            <a:r>
              <a:rPr dirty="0"/>
              <a:t>، </a:t>
            </a:r>
            <a:r>
              <a:rPr dirty="0" err="1"/>
              <a:t>مما</a:t>
            </a:r>
            <a:r>
              <a:rPr dirty="0"/>
              <a:t> </a:t>
            </a:r>
            <a:r>
              <a:rPr dirty="0" err="1"/>
              <a:t>يقلِّل</a:t>
            </a:r>
            <a:r>
              <a:rPr dirty="0"/>
              <a:t> </a:t>
            </a:r>
            <a:r>
              <a:rPr dirty="0" err="1"/>
              <a:t>التعرُّض</a:t>
            </a:r>
            <a:r>
              <a:rPr dirty="0"/>
              <a:t> </a:t>
            </a:r>
            <a:r>
              <a:rPr dirty="0" err="1"/>
              <a:t>للآخرين</a:t>
            </a:r>
            <a:r>
              <a:rPr dirty="0"/>
              <a:t> </a:t>
            </a:r>
            <a:r>
              <a:rPr dirty="0" err="1"/>
              <a:t>إلى</a:t>
            </a:r>
            <a:r>
              <a:rPr dirty="0"/>
              <a:t> </a:t>
            </a:r>
            <a:r>
              <a:rPr dirty="0" err="1"/>
              <a:t>أدنى</a:t>
            </a:r>
            <a:r>
              <a:rPr dirty="0"/>
              <a:t> </a:t>
            </a:r>
            <a:r>
              <a:rPr dirty="0" err="1"/>
              <a:t>حد</a:t>
            </a:r>
            <a:r>
              <a:rPr lang="ar-EG" dirty="0"/>
              <a:t>.</a:t>
            </a:r>
            <a:endParaRPr dirty="0"/>
          </a:p>
          <a:p>
            <a:pPr rtl="1">
              <a:spcBef>
                <a:spcPts val="400"/>
              </a:spcBef>
            </a:pPr>
            <a:r>
              <a:rPr lang="ar-EG" dirty="0"/>
              <a:t>2) أنه </a:t>
            </a:r>
            <a:r>
              <a:rPr dirty="0" err="1"/>
              <a:t>يُعظِّم</a:t>
            </a:r>
            <a:r>
              <a:rPr dirty="0"/>
              <a:t> </a:t>
            </a:r>
            <a:r>
              <a:rPr dirty="0" err="1"/>
              <a:t>فرص</a:t>
            </a:r>
            <a:r>
              <a:rPr dirty="0"/>
              <a:t> </a:t>
            </a:r>
            <a:r>
              <a:rPr dirty="0" err="1"/>
              <a:t>بقاء</a:t>
            </a:r>
            <a:r>
              <a:rPr dirty="0"/>
              <a:t> </a:t>
            </a:r>
            <a:r>
              <a:rPr dirty="0" err="1"/>
              <a:t>المريض</a:t>
            </a:r>
            <a:r>
              <a:rPr dirty="0"/>
              <a:t> </a:t>
            </a:r>
            <a:r>
              <a:rPr dirty="0" err="1"/>
              <a:t>على</a:t>
            </a:r>
            <a:r>
              <a:rPr dirty="0"/>
              <a:t> </a:t>
            </a:r>
            <a:r>
              <a:rPr dirty="0" err="1"/>
              <a:t>قيد</a:t>
            </a:r>
            <a:r>
              <a:rPr dirty="0"/>
              <a:t> </a:t>
            </a:r>
            <a:r>
              <a:rPr dirty="0" err="1"/>
              <a:t>الحياة</a:t>
            </a:r>
            <a:r>
              <a:rPr dirty="0"/>
              <a:t> </a:t>
            </a:r>
            <a:r>
              <a:rPr dirty="0" err="1"/>
              <a:t>عن</a:t>
            </a:r>
            <a:r>
              <a:rPr dirty="0"/>
              <a:t> </a:t>
            </a:r>
            <a:r>
              <a:rPr dirty="0" err="1"/>
              <a:t>طريق</a:t>
            </a:r>
            <a:r>
              <a:rPr dirty="0"/>
              <a:t> </a:t>
            </a:r>
            <a:r>
              <a:rPr dirty="0" err="1"/>
              <a:t>العلاج</a:t>
            </a:r>
            <a:r>
              <a:rPr dirty="0"/>
              <a:t> </a:t>
            </a:r>
            <a:r>
              <a:rPr dirty="0" err="1"/>
              <a:t>المبكِّر</a:t>
            </a:r>
            <a:r>
              <a:rPr lang="ar-EG" dirty="0"/>
              <a:t>.</a:t>
            </a:r>
            <a:r>
              <a:rPr dirty="0"/>
              <a:t> </a:t>
            </a:r>
          </a:p>
          <a:p>
            <a:pPr rtl="1">
              <a:spcBef>
                <a:spcPts val="400"/>
              </a:spcBef>
            </a:pPr>
            <a:endParaRPr dirty="0"/>
          </a:p>
          <a:p>
            <a:pPr rtl="1">
              <a:spcBef>
                <a:spcPts val="400"/>
              </a:spcBef>
            </a:pPr>
            <a:r>
              <a:rPr dirty="0" err="1"/>
              <a:t>سيؤدي</a:t>
            </a:r>
            <a:r>
              <a:rPr dirty="0"/>
              <a:t> </a:t>
            </a:r>
            <a:r>
              <a:rPr dirty="0" err="1"/>
              <a:t>تكرار</a:t>
            </a:r>
            <a:r>
              <a:rPr dirty="0"/>
              <a:t> </a:t>
            </a:r>
            <a:r>
              <a:rPr dirty="0" err="1"/>
              <a:t>هذه</a:t>
            </a:r>
            <a:r>
              <a:rPr dirty="0"/>
              <a:t> </a:t>
            </a:r>
            <a:r>
              <a:rPr dirty="0" err="1"/>
              <a:t>العملية</a:t>
            </a:r>
            <a:r>
              <a:rPr dirty="0"/>
              <a:t> </a:t>
            </a:r>
            <a:r>
              <a:rPr dirty="0" err="1"/>
              <a:t>في</a:t>
            </a:r>
            <a:r>
              <a:rPr dirty="0"/>
              <a:t> </a:t>
            </a:r>
            <a:r>
              <a:rPr dirty="0" err="1"/>
              <a:t>نهاية</a:t>
            </a:r>
            <a:r>
              <a:rPr dirty="0"/>
              <a:t> </a:t>
            </a:r>
            <a:r>
              <a:rPr dirty="0" err="1"/>
              <a:t>المطاف</a:t>
            </a:r>
            <a:r>
              <a:rPr dirty="0"/>
              <a:t> </a:t>
            </a:r>
            <a:r>
              <a:rPr dirty="0" err="1"/>
              <a:t>إلى</a:t>
            </a:r>
            <a:r>
              <a:rPr dirty="0"/>
              <a:t> </a:t>
            </a:r>
            <a:r>
              <a:rPr dirty="0" err="1"/>
              <a:t>انخفاض</a:t>
            </a:r>
            <a:r>
              <a:rPr dirty="0"/>
              <a:t> </a:t>
            </a:r>
            <a:r>
              <a:rPr dirty="0" err="1"/>
              <a:t>معدل</a:t>
            </a:r>
            <a:r>
              <a:rPr dirty="0"/>
              <a:t> </a:t>
            </a:r>
            <a:r>
              <a:rPr dirty="0" err="1"/>
              <a:t>انتقال</a:t>
            </a:r>
            <a:r>
              <a:rPr dirty="0"/>
              <a:t> </a:t>
            </a:r>
            <a:r>
              <a:rPr dirty="0" err="1"/>
              <a:t>المرض</a:t>
            </a:r>
            <a:r>
              <a:rPr lang="ar-EG" dirty="0"/>
              <a:t>. و</a:t>
            </a:r>
            <a:r>
              <a:rPr dirty="0" err="1"/>
              <a:t>تتبُّع</a:t>
            </a:r>
            <a:r>
              <a:rPr dirty="0"/>
              <a:t> </a:t>
            </a:r>
            <a:r>
              <a:rPr dirty="0" err="1"/>
              <a:t>المُخالِطين</a:t>
            </a:r>
            <a:r>
              <a:rPr dirty="0"/>
              <a:t> </a:t>
            </a:r>
            <a:r>
              <a:rPr dirty="0" err="1"/>
              <a:t>أمرٌ</a:t>
            </a:r>
            <a:r>
              <a:rPr dirty="0"/>
              <a:t> </a:t>
            </a:r>
            <a:r>
              <a:rPr dirty="0" err="1"/>
              <a:t>ضروريٌ</a:t>
            </a:r>
            <a:r>
              <a:rPr dirty="0"/>
              <a:t> </a:t>
            </a:r>
            <a:r>
              <a:rPr dirty="0" err="1"/>
              <a:t>لتحقيق</a:t>
            </a:r>
            <a:r>
              <a:rPr dirty="0"/>
              <a:t> </a:t>
            </a:r>
            <a:r>
              <a:rPr dirty="0" err="1"/>
              <a:t>هذه</a:t>
            </a:r>
            <a:r>
              <a:rPr dirty="0"/>
              <a:t> </a:t>
            </a:r>
            <a:r>
              <a:rPr dirty="0" err="1"/>
              <a:t>الأهداف</a:t>
            </a:r>
            <a:r>
              <a:rPr dirty="0"/>
              <a:t>.</a:t>
            </a:r>
          </a:p>
          <a:p>
            <a:pPr rtl="1"/>
            <a:endParaRPr dirty="0"/>
          </a:p>
          <a:p>
            <a:pPr algn="l" rtl="0"/>
            <a:r>
              <a:rPr dirty="0"/>
              <a:t>http://www.who.int/csr/resources/publications/ebola/contact-tracing-guidelines/en/</a:t>
            </a:r>
          </a:p>
        </p:txBody>
      </p:sp>
    </p:spTree>
    <p:extLst>
      <p:ext uri="{BB962C8B-B14F-4D97-AF65-F5344CB8AC3E}">
        <p14:creationId xmlns:p14="http://schemas.microsoft.com/office/powerpoint/2010/main" val="862810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 name="Shape 39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92" name="Shape 392"/>
          <p:cNvSpPr>
            <a:spLocks noGrp="1"/>
          </p:cNvSpPr>
          <p:nvPr>
            <p:ph type="body" sz="quarter" idx="1"/>
          </p:nvPr>
        </p:nvSpPr>
        <p:spPr>
          <a:prstGeom prst="rect">
            <a:avLst/>
          </a:prstGeom>
        </p:spPr>
        <p:txBody>
          <a:bodyPr rtlCol="1"/>
          <a:lstStyle/>
          <a:p>
            <a:pPr rtl="1"/>
            <a:r>
              <a:rPr dirty="0" err="1"/>
              <a:t>تتبُّع</a:t>
            </a:r>
            <a:r>
              <a:rPr dirty="0"/>
              <a:t> </a:t>
            </a:r>
            <a:r>
              <a:rPr dirty="0" err="1"/>
              <a:t>المُخالِطين</a:t>
            </a:r>
            <a:r>
              <a:rPr dirty="0"/>
              <a:t> </a:t>
            </a:r>
            <a:r>
              <a:rPr dirty="0" err="1"/>
              <a:t>هو</a:t>
            </a:r>
            <a:r>
              <a:rPr dirty="0"/>
              <a:t> </a:t>
            </a:r>
            <a:r>
              <a:rPr dirty="0" err="1"/>
              <a:t>عملية</a:t>
            </a:r>
            <a:r>
              <a:rPr dirty="0"/>
              <a:t> </a:t>
            </a:r>
            <a:r>
              <a:rPr dirty="0" err="1"/>
              <a:t>تحديد</a:t>
            </a:r>
            <a:r>
              <a:rPr dirty="0"/>
              <a:t> </a:t>
            </a:r>
            <a:r>
              <a:rPr dirty="0" err="1"/>
              <a:t>المُخالِطين</a:t>
            </a:r>
            <a:r>
              <a:rPr dirty="0"/>
              <a:t> </a:t>
            </a:r>
            <a:r>
              <a:rPr dirty="0" err="1"/>
              <a:t>لشخصٍ</a:t>
            </a:r>
            <a:r>
              <a:rPr dirty="0"/>
              <a:t> </a:t>
            </a:r>
            <a:r>
              <a:rPr dirty="0" err="1"/>
              <a:t>مُصاب</a:t>
            </a:r>
            <a:r>
              <a:rPr dirty="0"/>
              <a:t> </a:t>
            </a:r>
            <a:r>
              <a:rPr dirty="0" err="1"/>
              <a:t>بالمرض</a:t>
            </a:r>
            <a:r>
              <a:rPr dirty="0"/>
              <a:t> </a:t>
            </a:r>
            <a:r>
              <a:rPr dirty="0" err="1"/>
              <a:t>محل</a:t>
            </a:r>
            <a:r>
              <a:rPr dirty="0"/>
              <a:t> </a:t>
            </a:r>
            <a:r>
              <a:rPr dirty="0" err="1"/>
              <a:t>الاستقصاء</a:t>
            </a:r>
            <a:r>
              <a:rPr dirty="0"/>
              <a:t> </a:t>
            </a:r>
            <a:r>
              <a:rPr dirty="0" err="1"/>
              <a:t>للتأكُّد</a:t>
            </a:r>
            <a:r>
              <a:rPr dirty="0"/>
              <a:t> </a:t>
            </a:r>
            <a:r>
              <a:rPr dirty="0" err="1"/>
              <a:t>من</a:t>
            </a:r>
            <a:r>
              <a:rPr dirty="0"/>
              <a:t> </a:t>
            </a:r>
            <a:r>
              <a:rPr dirty="0" err="1"/>
              <a:t>أنهم</a:t>
            </a:r>
            <a:r>
              <a:rPr dirty="0"/>
              <a:t> </a:t>
            </a:r>
            <a:r>
              <a:rPr dirty="0" err="1"/>
              <a:t>على</a:t>
            </a:r>
            <a:r>
              <a:rPr dirty="0"/>
              <a:t> </a:t>
            </a:r>
            <a:r>
              <a:rPr dirty="0" err="1"/>
              <a:t>درايةٍ</a:t>
            </a:r>
            <a:r>
              <a:rPr dirty="0"/>
              <a:t> </a:t>
            </a:r>
            <a:r>
              <a:rPr dirty="0" err="1"/>
              <a:t>بحالتهم</a:t>
            </a:r>
            <a:r>
              <a:rPr dirty="0"/>
              <a:t>، </a:t>
            </a:r>
            <a:r>
              <a:rPr dirty="0" err="1"/>
              <a:t>ولإبلاغهم</a:t>
            </a:r>
            <a:r>
              <a:rPr dirty="0"/>
              <a:t> </a:t>
            </a:r>
            <a:r>
              <a:rPr dirty="0" err="1"/>
              <a:t>بما</a:t>
            </a:r>
            <a:r>
              <a:rPr dirty="0"/>
              <a:t> </a:t>
            </a:r>
            <a:r>
              <a:rPr dirty="0" err="1"/>
              <a:t>يُتوقَّع</a:t>
            </a:r>
            <a:r>
              <a:rPr dirty="0"/>
              <a:t> </a:t>
            </a:r>
            <a:r>
              <a:rPr dirty="0" err="1"/>
              <a:t>منهم</a:t>
            </a:r>
            <a:r>
              <a:rPr dirty="0"/>
              <a:t> </a:t>
            </a:r>
            <a:r>
              <a:rPr dirty="0" err="1"/>
              <a:t>فعلُه</a:t>
            </a:r>
            <a:r>
              <a:rPr dirty="0"/>
              <a:t> </a:t>
            </a:r>
            <a:r>
              <a:rPr dirty="0" err="1"/>
              <a:t>إذا</a:t>
            </a:r>
            <a:r>
              <a:rPr dirty="0"/>
              <a:t> </a:t>
            </a:r>
            <a:r>
              <a:rPr dirty="0" err="1"/>
              <a:t>بدؤوا</a:t>
            </a:r>
            <a:r>
              <a:rPr dirty="0"/>
              <a:t> </a:t>
            </a:r>
            <a:r>
              <a:rPr dirty="0" err="1"/>
              <a:t>يشعرون</a:t>
            </a:r>
            <a:r>
              <a:rPr dirty="0"/>
              <a:t> </a:t>
            </a:r>
            <a:r>
              <a:rPr dirty="0" err="1"/>
              <a:t>بالمرض</a:t>
            </a:r>
            <a:r>
              <a:rPr dirty="0"/>
              <a:t>. </a:t>
            </a:r>
          </a:p>
          <a:p>
            <a:pPr rtl="1"/>
            <a:endParaRPr dirty="0"/>
          </a:p>
          <a:p>
            <a:pPr rtl="1"/>
            <a:r>
              <a:rPr dirty="0" err="1"/>
              <a:t>بمجرد</a:t>
            </a:r>
            <a:r>
              <a:rPr dirty="0"/>
              <a:t> </a:t>
            </a:r>
            <a:r>
              <a:rPr dirty="0" err="1"/>
              <a:t>تحديد</a:t>
            </a:r>
            <a:r>
              <a:rPr dirty="0"/>
              <a:t> </a:t>
            </a:r>
            <a:r>
              <a:rPr dirty="0" err="1"/>
              <a:t>المخالطين</a:t>
            </a:r>
            <a:r>
              <a:rPr dirty="0"/>
              <a:t>، </a:t>
            </a:r>
            <a:r>
              <a:rPr dirty="0" err="1"/>
              <a:t>يستمر</a:t>
            </a:r>
            <a:r>
              <a:rPr dirty="0"/>
              <a:t> </a:t>
            </a:r>
            <a:r>
              <a:rPr dirty="0" err="1"/>
              <a:t>رصدهم</a:t>
            </a:r>
            <a:r>
              <a:rPr dirty="0"/>
              <a:t> </a:t>
            </a:r>
            <a:r>
              <a:rPr dirty="0" err="1"/>
              <a:t>طوال</a:t>
            </a:r>
            <a:r>
              <a:rPr dirty="0"/>
              <a:t> </a:t>
            </a:r>
            <a:r>
              <a:rPr dirty="0" err="1"/>
              <a:t>فترة</a:t>
            </a:r>
            <a:r>
              <a:rPr dirty="0"/>
              <a:t> </a:t>
            </a:r>
            <a:r>
              <a:rPr dirty="0" err="1"/>
              <a:t>الحضانة</a:t>
            </a:r>
            <a:r>
              <a:rPr dirty="0"/>
              <a:t> </a:t>
            </a:r>
            <a:r>
              <a:rPr dirty="0" err="1"/>
              <a:t>القصوى</a:t>
            </a:r>
            <a:r>
              <a:rPr dirty="0"/>
              <a:t> </a:t>
            </a:r>
            <a:r>
              <a:rPr dirty="0" err="1"/>
              <a:t>للمرض</a:t>
            </a:r>
            <a:r>
              <a:rPr dirty="0"/>
              <a:t> </a:t>
            </a:r>
            <a:r>
              <a:rPr dirty="0" err="1"/>
              <a:t>منذ</a:t>
            </a:r>
            <a:r>
              <a:rPr dirty="0"/>
              <a:t> </a:t>
            </a:r>
            <a:r>
              <a:rPr dirty="0" err="1"/>
              <a:t>اليوم</a:t>
            </a:r>
            <a:r>
              <a:rPr dirty="0"/>
              <a:t> </a:t>
            </a:r>
            <a:r>
              <a:rPr dirty="0" err="1"/>
              <a:t>الأخير</a:t>
            </a:r>
            <a:r>
              <a:rPr dirty="0"/>
              <a:t> </a:t>
            </a:r>
            <a:r>
              <a:rPr dirty="0" err="1"/>
              <a:t>لمخالطة</a:t>
            </a:r>
            <a:r>
              <a:rPr dirty="0"/>
              <a:t> </a:t>
            </a:r>
            <a:r>
              <a:rPr dirty="0" err="1"/>
              <a:t>الحالة</a:t>
            </a:r>
            <a:r>
              <a:rPr dirty="0"/>
              <a:t> </a:t>
            </a:r>
            <a:r>
              <a:rPr dirty="0" err="1"/>
              <a:t>لمراقبة</a:t>
            </a:r>
            <a:r>
              <a:rPr dirty="0"/>
              <a:t> </a:t>
            </a:r>
            <a:r>
              <a:rPr dirty="0" err="1"/>
              <a:t>تطور</a:t>
            </a:r>
            <a:r>
              <a:rPr dirty="0"/>
              <a:t> </a:t>
            </a:r>
            <a:r>
              <a:rPr dirty="0" err="1"/>
              <a:t>أي</a:t>
            </a:r>
            <a:r>
              <a:rPr dirty="0"/>
              <a:t> </a:t>
            </a:r>
            <a:r>
              <a:rPr dirty="0" err="1"/>
              <a:t>أعراض</a:t>
            </a:r>
            <a:r>
              <a:rPr dirty="0"/>
              <a:t> </a:t>
            </a:r>
            <a:r>
              <a:rPr dirty="0" err="1"/>
              <a:t>يجري</a:t>
            </a:r>
            <a:r>
              <a:rPr dirty="0"/>
              <a:t> </a:t>
            </a:r>
            <a:r>
              <a:rPr dirty="0" err="1"/>
              <a:t>رصدها</a:t>
            </a:r>
            <a:r>
              <a:rPr dirty="0"/>
              <a:t>. </a:t>
            </a:r>
          </a:p>
          <a:p>
            <a:pPr rtl="1"/>
            <a:endParaRPr dirty="0"/>
          </a:p>
          <a:p>
            <a:pPr rtl="1"/>
            <a:r>
              <a:rPr dirty="0" err="1"/>
              <a:t>في</a:t>
            </a:r>
            <a:r>
              <a:rPr dirty="0"/>
              <a:t> </a:t>
            </a:r>
            <a:r>
              <a:rPr dirty="0" err="1"/>
              <a:t>حين</a:t>
            </a:r>
            <a:r>
              <a:rPr dirty="0"/>
              <a:t> </a:t>
            </a:r>
            <a:r>
              <a:rPr dirty="0" err="1"/>
              <a:t>أن</a:t>
            </a:r>
            <a:r>
              <a:rPr dirty="0"/>
              <a:t> </a:t>
            </a:r>
            <a:r>
              <a:rPr dirty="0" err="1"/>
              <a:t>الغرض</a:t>
            </a:r>
            <a:r>
              <a:rPr dirty="0"/>
              <a:t> </a:t>
            </a:r>
            <a:r>
              <a:rPr dirty="0" err="1"/>
              <a:t>الرئيسي</a:t>
            </a:r>
            <a:r>
              <a:rPr dirty="0"/>
              <a:t> </a:t>
            </a:r>
            <a:r>
              <a:rPr dirty="0" err="1"/>
              <a:t>من</a:t>
            </a:r>
            <a:r>
              <a:rPr dirty="0"/>
              <a:t> </a:t>
            </a:r>
            <a:r>
              <a:rPr dirty="0" err="1"/>
              <a:t>تتبع</a:t>
            </a:r>
            <a:r>
              <a:rPr dirty="0"/>
              <a:t> </a:t>
            </a:r>
            <a:r>
              <a:rPr dirty="0" err="1"/>
              <a:t>المخالطين</a:t>
            </a:r>
            <a:r>
              <a:rPr dirty="0"/>
              <a:t> </a:t>
            </a:r>
            <a:r>
              <a:rPr dirty="0" err="1"/>
              <a:t>هو</a:t>
            </a:r>
            <a:r>
              <a:rPr dirty="0"/>
              <a:t> </a:t>
            </a:r>
            <a:r>
              <a:rPr dirty="0" err="1"/>
              <a:t>تحديد</a:t>
            </a:r>
            <a:r>
              <a:rPr dirty="0"/>
              <a:t> </a:t>
            </a:r>
            <a:r>
              <a:rPr dirty="0" err="1"/>
              <a:t>المخالطين</a:t>
            </a:r>
            <a:r>
              <a:rPr dirty="0"/>
              <a:t> </a:t>
            </a:r>
            <a:r>
              <a:rPr dirty="0" err="1"/>
              <a:t>ذوي</a:t>
            </a:r>
            <a:r>
              <a:rPr dirty="0"/>
              <a:t> </a:t>
            </a:r>
            <a:r>
              <a:rPr dirty="0" err="1"/>
              <a:t>الصلة</a:t>
            </a:r>
            <a:r>
              <a:rPr dirty="0"/>
              <a:t> </a:t>
            </a:r>
            <a:r>
              <a:rPr dirty="0" err="1"/>
              <a:t>لحالة</a:t>
            </a:r>
            <a:r>
              <a:rPr dirty="0"/>
              <a:t> </a:t>
            </a:r>
            <a:r>
              <a:rPr dirty="0" err="1"/>
              <a:t>ما</a:t>
            </a:r>
            <a:r>
              <a:rPr dirty="0"/>
              <a:t> </a:t>
            </a:r>
            <a:r>
              <a:rPr dirty="0" err="1"/>
              <a:t>لإتاحة</a:t>
            </a:r>
            <a:r>
              <a:rPr dirty="0"/>
              <a:t> </a:t>
            </a:r>
            <a:r>
              <a:rPr dirty="0" err="1"/>
              <a:t>فرصة</a:t>
            </a:r>
            <a:r>
              <a:rPr dirty="0"/>
              <a:t> </a:t>
            </a:r>
            <a:r>
              <a:rPr dirty="0" err="1"/>
              <a:t>رصدهم</a:t>
            </a:r>
            <a:r>
              <a:rPr dirty="0"/>
              <a:t>، </a:t>
            </a:r>
            <a:r>
              <a:rPr dirty="0" err="1"/>
              <a:t>فإن</a:t>
            </a:r>
            <a:r>
              <a:rPr dirty="0"/>
              <a:t> </a:t>
            </a:r>
            <a:r>
              <a:rPr dirty="0" err="1"/>
              <a:t>الهدف</a:t>
            </a:r>
            <a:r>
              <a:rPr dirty="0"/>
              <a:t> </a:t>
            </a:r>
            <a:r>
              <a:rPr dirty="0" err="1"/>
              <a:t>من</a:t>
            </a:r>
            <a:r>
              <a:rPr dirty="0"/>
              <a:t> </a:t>
            </a:r>
            <a:r>
              <a:rPr dirty="0" err="1"/>
              <a:t>رصد</a:t>
            </a:r>
            <a:r>
              <a:rPr dirty="0"/>
              <a:t> </a:t>
            </a:r>
            <a:r>
              <a:rPr dirty="0" err="1"/>
              <a:t>المخالطين</a:t>
            </a:r>
            <a:r>
              <a:rPr dirty="0"/>
              <a:t> </a:t>
            </a:r>
            <a:r>
              <a:rPr dirty="0" err="1"/>
              <a:t>هو</a:t>
            </a:r>
            <a:r>
              <a:rPr dirty="0"/>
              <a:t> </a:t>
            </a:r>
            <a:r>
              <a:rPr dirty="0" err="1"/>
              <a:t>اكتشاف</a:t>
            </a:r>
            <a:r>
              <a:rPr dirty="0"/>
              <a:t> </a:t>
            </a:r>
            <a:r>
              <a:rPr dirty="0" err="1"/>
              <a:t>أي</a:t>
            </a:r>
            <a:r>
              <a:rPr dirty="0"/>
              <a:t> </a:t>
            </a:r>
            <a:r>
              <a:rPr dirty="0" err="1"/>
              <a:t>حالات</a:t>
            </a:r>
            <a:r>
              <a:rPr dirty="0"/>
              <a:t> </a:t>
            </a:r>
            <a:r>
              <a:rPr dirty="0" err="1"/>
              <a:t>جديدة</a:t>
            </a:r>
            <a:r>
              <a:rPr dirty="0"/>
              <a:t> </a:t>
            </a:r>
            <a:r>
              <a:rPr dirty="0" err="1"/>
              <a:t>قد</a:t>
            </a:r>
            <a:r>
              <a:rPr dirty="0"/>
              <a:t> </a:t>
            </a:r>
            <a:r>
              <a:rPr dirty="0" err="1"/>
              <a:t>تظهر</a:t>
            </a:r>
            <a:r>
              <a:rPr dirty="0"/>
              <a:t> </a:t>
            </a:r>
            <a:r>
              <a:rPr dirty="0" err="1"/>
              <a:t>بين</a:t>
            </a:r>
            <a:r>
              <a:rPr dirty="0"/>
              <a:t> </a:t>
            </a:r>
            <a:r>
              <a:rPr dirty="0" err="1"/>
              <a:t>المخالطين</a:t>
            </a:r>
            <a:r>
              <a:rPr dirty="0"/>
              <a:t> </a:t>
            </a:r>
            <a:r>
              <a:rPr dirty="0" err="1"/>
              <a:t>المعروفين</a:t>
            </a:r>
            <a:r>
              <a:rPr dirty="0"/>
              <a:t> </a:t>
            </a:r>
            <a:r>
              <a:rPr dirty="0" err="1"/>
              <a:t>الذين</a:t>
            </a:r>
            <a:r>
              <a:rPr dirty="0"/>
              <a:t> </a:t>
            </a:r>
            <a:r>
              <a:rPr dirty="0" err="1"/>
              <a:t>يجري</a:t>
            </a:r>
            <a:r>
              <a:rPr dirty="0"/>
              <a:t> </a:t>
            </a:r>
            <a:r>
              <a:rPr dirty="0" err="1"/>
              <a:t>تتبعهم</a:t>
            </a:r>
            <a:r>
              <a:rPr dirty="0"/>
              <a:t> </a:t>
            </a:r>
            <a:r>
              <a:rPr dirty="0" err="1"/>
              <a:t>وعلاجهم</a:t>
            </a:r>
            <a:r>
              <a:rPr dirty="0"/>
              <a:t> </a:t>
            </a:r>
            <a:r>
              <a:rPr dirty="0" err="1"/>
              <a:t>أو</a:t>
            </a:r>
            <a:r>
              <a:rPr dirty="0"/>
              <a:t> </a:t>
            </a:r>
            <a:r>
              <a:rPr dirty="0" err="1"/>
              <a:t>عزلهم</a:t>
            </a:r>
            <a:r>
              <a:rPr dirty="0"/>
              <a:t> </a:t>
            </a:r>
            <a:r>
              <a:rPr dirty="0" err="1"/>
              <a:t>في</a:t>
            </a:r>
            <a:r>
              <a:rPr dirty="0"/>
              <a:t> </a:t>
            </a:r>
            <a:r>
              <a:rPr dirty="0" err="1"/>
              <a:t>أقرب</a:t>
            </a:r>
            <a:r>
              <a:rPr dirty="0"/>
              <a:t> </a:t>
            </a:r>
            <a:r>
              <a:rPr dirty="0" err="1"/>
              <a:t>وقت</a:t>
            </a:r>
            <a:r>
              <a:rPr dirty="0"/>
              <a:t> </a:t>
            </a:r>
            <a:r>
              <a:rPr dirty="0" err="1"/>
              <a:t>ممكن</a:t>
            </a:r>
            <a:r>
              <a:rPr lang="ar-EG" dirty="0"/>
              <a:t>.</a:t>
            </a:r>
            <a:endParaRPr dirty="0"/>
          </a:p>
          <a:p>
            <a:pPr rtl="1"/>
            <a:endParaRPr dirty="0"/>
          </a:p>
          <a:p>
            <a:pPr rtl="1"/>
            <a:r>
              <a:rPr dirty="0" err="1"/>
              <a:t>يكتسب</a:t>
            </a:r>
            <a:r>
              <a:rPr dirty="0"/>
              <a:t> </a:t>
            </a:r>
            <a:r>
              <a:rPr dirty="0" err="1"/>
              <a:t>العلاج</a:t>
            </a:r>
            <a:r>
              <a:rPr dirty="0"/>
              <a:t> </a:t>
            </a:r>
            <a:r>
              <a:rPr dirty="0" err="1"/>
              <a:t>المبكر</a:t>
            </a:r>
            <a:r>
              <a:rPr dirty="0"/>
              <a:t> </a:t>
            </a:r>
            <a:r>
              <a:rPr dirty="0" err="1"/>
              <a:t>للحالات</a:t>
            </a:r>
            <a:r>
              <a:rPr dirty="0"/>
              <a:t> </a:t>
            </a:r>
            <a:r>
              <a:rPr dirty="0" err="1"/>
              <a:t>الجديدة</a:t>
            </a:r>
            <a:r>
              <a:rPr dirty="0"/>
              <a:t> </a:t>
            </a:r>
            <a:r>
              <a:rPr dirty="0" err="1"/>
              <a:t>أهميةً</a:t>
            </a:r>
            <a:r>
              <a:rPr dirty="0"/>
              <a:t> </a:t>
            </a:r>
            <a:r>
              <a:rPr dirty="0" err="1"/>
              <a:t>حاسمةً</a:t>
            </a:r>
            <a:r>
              <a:rPr dirty="0"/>
              <a:t> </a:t>
            </a:r>
            <a:r>
              <a:rPr dirty="0" err="1"/>
              <a:t>ليس</a:t>
            </a:r>
            <a:r>
              <a:rPr dirty="0"/>
              <a:t> </a:t>
            </a:r>
            <a:r>
              <a:rPr dirty="0" err="1"/>
              <a:t>فقط</a:t>
            </a:r>
            <a:r>
              <a:rPr dirty="0"/>
              <a:t> </a:t>
            </a:r>
            <a:r>
              <a:rPr dirty="0" err="1"/>
              <a:t>لأنه</a:t>
            </a:r>
            <a:r>
              <a:rPr dirty="0"/>
              <a:t> </a:t>
            </a:r>
            <a:r>
              <a:rPr dirty="0" err="1"/>
              <a:t>يمنع</a:t>
            </a:r>
            <a:r>
              <a:rPr dirty="0"/>
              <a:t> </a:t>
            </a:r>
            <a:r>
              <a:rPr dirty="0" err="1"/>
              <a:t>استمرار</a:t>
            </a:r>
            <a:r>
              <a:rPr dirty="0"/>
              <a:t> </a:t>
            </a:r>
            <a:r>
              <a:rPr dirty="0" err="1"/>
              <a:t>انتقال</a:t>
            </a:r>
            <a:r>
              <a:rPr dirty="0"/>
              <a:t> </a:t>
            </a:r>
            <a:r>
              <a:rPr dirty="0" err="1"/>
              <a:t>المرض</a:t>
            </a:r>
            <a:r>
              <a:rPr dirty="0"/>
              <a:t>، </a:t>
            </a:r>
            <a:r>
              <a:rPr dirty="0" err="1"/>
              <a:t>بل</a:t>
            </a:r>
            <a:r>
              <a:rPr dirty="0"/>
              <a:t> </a:t>
            </a:r>
            <a:r>
              <a:rPr dirty="0" err="1"/>
              <a:t>لأنه</a:t>
            </a:r>
            <a:r>
              <a:rPr dirty="0"/>
              <a:t> </a:t>
            </a:r>
            <a:r>
              <a:rPr dirty="0" err="1"/>
              <a:t>يزيد</a:t>
            </a:r>
            <a:r>
              <a:rPr dirty="0"/>
              <a:t> </a:t>
            </a:r>
            <a:r>
              <a:rPr dirty="0" err="1"/>
              <a:t>أيضاً</a:t>
            </a:r>
            <a:r>
              <a:rPr dirty="0"/>
              <a:t> </a:t>
            </a:r>
            <a:r>
              <a:rPr dirty="0" err="1"/>
              <a:t>من</a:t>
            </a:r>
            <a:r>
              <a:rPr dirty="0"/>
              <a:t> </a:t>
            </a:r>
            <a:r>
              <a:rPr dirty="0" err="1"/>
              <a:t>فرص</a:t>
            </a:r>
            <a:r>
              <a:rPr dirty="0"/>
              <a:t> </a:t>
            </a:r>
            <a:r>
              <a:rPr dirty="0" err="1"/>
              <a:t>بقاء</a:t>
            </a:r>
            <a:r>
              <a:rPr dirty="0"/>
              <a:t> </a:t>
            </a:r>
            <a:r>
              <a:rPr dirty="0" err="1"/>
              <a:t>الأفراد</a:t>
            </a:r>
            <a:r>
              <a:rPr dirty="0"/>
              <a:t> </a:t>
            </a:r>
            <a:r>
              <a:rPr dirty="0" err="1"/>
              <a:t>على</a:t>
            </a:r>
            <a:r>
              <a:rPr dirty="0"/>
              <a:t> </a:t>
            </a:r>
            <a:r>
              <a:rPr dirty="0" err="1"/>
              <a:t>قيد</a:t>
            </a:r>
            <a:r>
              <a:rPr dirty="0"/>
              <a:t> </a:t>
            </a:r>
            <a:r>
              <a:rPr dirty="0" err="1"/>
              <a:t>الحياة</a:t>
            </a:r>
            <a:r>
              <a:rPr dirty="0"/>
              <a:t>.</a:t>
            </a:r>
          </a:p>
          <a:p>
            <a:pPr rtl="1">
              <a:spcBef>
                <a:spcPts val="200"/>
              </a:spcBef>
            </a:pPr>
            <a:endParaRPr dirty="0"/>
          </a:p>
          <a:p>
            <a:pPr rtl="1">
              <a:spcBef>
                <a:spcPts val="200"/>
              </a:spcBef>
            </a:pPr>
            <a:r>
              <a:rPr dirty="0" err="1"/>
              <a:t>من</a:t>
            </a:r>
            <a:r>
              <a:rPr dirty="0"/>
              <a:t> </a:t>
            </a:r>
            <a:r>
              <a:rPr dirty="0" err="1"/>
              <a:t>الضروري</a:t>
            </a:r>
            <a:r>
              <a:rPr dirty="0"/>
              <a:t> </a:t>
            </a:r>
            <a:r>
              <a:rPr dirty="0" err="1"/>
              <a:t>ملاحظة</a:t>
            </a:r>
            <a:r>
              <a:rPr dirty="0"/>
              <a:t> </a:t>
            </a:r>
            <a:r>
              <a:rPr dirty="0" err="1"/>
              <a:t>أن</a:t>
            </a:r>
            <a:r>
              <a:rPr dirty="0"/>
              <a:t> </a:t>
            </a:r>
            <a:r>
              <a:rPr dirty="0" err="1"/>
              <a:t>تتبُّع</a:t>
            </a:r>
            <a:r>
              <a:rPr dirty="0"/>
              <a:t> </a:t>
            </a:r>
            <a:r>
              <a:rPr dirty="0" err="1"/>
              <a:t>المُخالِطين</a:t>
            </a:r>
            <a:r>
              <a:rPr dirty="0"/>
              <a:t> </a:t>
            </a:r>
            <a:r>
              <a:rPr dirty="0" err="1"/>
              <a:t>ليس</a:t>
            </a:r>
            <a:r>
              <a:rPr dirty="0"/>
              <a:t> </a:t>
            </a:r>
            <a:r>
              <a:rPr dirty="0" err="1"/>
              <a:t>دائمًا</a:t>
            </a:r>
            <a:r>
              <a:rPr dirty="0"/>
              <a:t> </a:t>
            </a:r>
            <a:r>
              <a:rPr dirty="0" err="1"/>
              <a:t>مناسبًا</a:t>
            </a:r>
            <a:r>
              <a:rPr dirty="0"/>
              <a:t> </a:t>
            </a:r>
            <a:r>
              <a:rPr dirty="0" err="1"/>
              <a:t>أو</a:t>
            </a:r>
            <a:r>
              <a:rPr dirty="0"/>
              <a:t> </a:t>
            </a:r>
            <a:r>
              <a:rPr dirty="0" err="1"/>
              <a:t>ضروريًا</a:t>
            </a:r>
            <a:r>
              <a:rPr lang="ar-EG" dirty="0"/>
              <a:t>. </a:t>
            </a:r>
            <a:r>
              <a:rPr dirty="0" err="1"/>
              <a:t>على</a:t>
            </a:r>
            <a:r>
              <a:rPr dirty="0"/>
              <a:t> </a:t>
            </a:r>
            <a:r>
              <a:rPr dirty="0" err="1"/>
              <a:t>سبيل</a:t>
            </a:r>
            <a:r>
              <a:rPr dirty="0"/>
              <a:t> </a:t>
            </a:r>
            <a:r>
              <a:rPr dirty="0" err="1"/>
              <a:t>المثال</a:t>
            </a:r>
            <a:r>
              <a:rPr dirty="0"/>
              <a:t>، </a:t>
            </a:r>
            <a:r>
              <a:rPr dirty="0" err="1"/>
              <a:t>لا</a:t>
            </a:r>
            <a:r>
              <a:rPr dirty="0"/>
              <a:t> </a:t>
            </a:r>
            <a:r>
              <a:rPr dirty="0" err="1"/>
              <a:t>يُستخدم</a:t>
            </a:r>
            <a:r>
              <a:rPr dirty="0"/>
              <a:t> </a:t>
            </a:r>
            <a:r>
              <a:rPr dirty="0" err="1"/>
              <a:t>تتبُّع</a:t>
            </a:r>
            <a:r>
              <a:rPr dirty="0"/>
              <a:t> </a:t>
            </a:r>
            <a:r>
              <a:rPr dirty="0" err="1"/>
              <a:t>المُخالِطين</a:t>
            </a:r>
            <a:r>
              <a:rPr dirty="0"/>
              <a:t> </a:t>
            </a:r>
            <a:r>
              <a:rPr dirty="0" err="1"/>
              <a:t>عمومًا</a:t>
            </a:r>
            <a:r>
              <a:rPr dirty="0"/>
              <a:t> </a:t>
            </a:r>
            <a:r>
              <a:rPr dirty="0" err="1"/>
              <a:t>أثناء</a:t>
            </a:r>
            <a:r>
              <a:rPr dirty="0"/>
              <a:t> </a:t>
            </a:r>
            <a:r>
              <a:rPr dirty="0" err="1"/>
              <a:t>فاشية</a:t>
            </a:r>
            <a:r>
              <a:rPr dirty="0"/>
              <a:t> </a:t>
            </a:r>
            <a:r>
              <a:rPr dirty="0" err="1"/>
              <a:t>الكوليرا</a:t>
            </a:r>
            <a:r>
              <a:rPr dirty="0"/>
              <a:t> </a:t>
            </a:r>
            <a:r>
              <a:rPr dirty="0" err="1"/>
              <a:t>بسبب</a:t>
            </a:r>
            <a:r>
              <a:rPr dirty="0"/>
              <a:t> </a:t>
            </a:r>
            <a:r>
              <a:rPr dirty="0" err="1"/>
              <a:t>الموارد</a:t>
            </a:r>
            <a:r>
              <a:rPr dirty="0"/>
              <a:t> </a:t>
            </a:r>
            <a:r>
              <a:rPr dirty="0" err="1"/>
              <a:t>المكثفة</a:t>
            </a:r>
            <a:r>
              <a:rPr dirty="0"/>
              <a:t> </a:t>
            </a:r>
            <a:r>
              <a:rPr dirty="0" err="1"/>
              <a:t>اللازمة</a:t>
            </a:r>
            <a:r>
              <a:rPr dirty="0"/>
              <a:t> </a:t>
            </a:r>
            <a:r>
              <a:rPr dirty="0" err="1"/>
              <a:t>لتتبع</a:t>
            </a:r>
            <a:r>
              <a:rPr dirty="0"/>
              <a:t> </a:t>
            </a:r>
            <a:r>
              <a:rPr dirty="0" err="1"/>
              <a:t>كل</a:t>
            </a:r>
            <a:r>
              <a:rPr dirty="0"/>
              <a:t> </a:t>
            </a:r>
            <a:r>
              <a:rPr dirty="0" err="1"/>
              <a:t>شخص</a:t>
            </a:r>
            <a:r>
              <a:rPr dirty="0"/>
              <a:t> </a:t>
            </a:r>
            <a:r>
              <a:rPr dirty="0" err="1"/>
              <a:t>يُحتمل</a:t>
            </a:r>
            <a:r>
              <a:rPr dirty="0"/>
              <a:t> </a:t>
            </a:r>
            <a:r>
              <a:rPr dirty="0" err="1"/>
              <a:t>أن</a:t>
            </a:r>
            <a:r>
              <a:rPr dirty="0"/>
              <a:t> </a:t>
            </a:r>
            <a:r>
              <a:rPr dirty="0" err="1"/>
              <a:t>يكون</a:t>
            </a:r>
            <a:r>
              <a:rPr dirty="0"/>
              <a:t> </a:t>
            </a:r>
            <a:r>
              <a:rPr dirty="0" err="1"/>
              <a:t>تعرض</a:t>
            </a:r>
            <a:r>
              <a:rPr dirty="0"/>
              <a:t> </a:t>
            </a:r>
            <a:r>
              <a:rPr dirty="0" err="1"/>
              <a:t>للعدوى</a:t>
            </a:r>
            <a:r>
              <a:rPr dirty="0"/>
              <a:t> </a:t>
            </a:r>
            <a:r>
              <a:rPr dirty="0" err="1"/>
              <a:t>ورصده</a:t>
            </a:r>
            <a:r>
              <a:rPr dirty="0"/>
              <a:t>.</a:t>
            </a:r>
          </a:p>
          <a:p>
            <a:pPr rtl="1">
              <a:spcBef>
                <a:spcPts val="200"/>
              </a:spcBef>
            </a:pPr>
            <a:endParaRPr dirty="0"/>
          </a:p>
          <a:p>
            <a:pPr rtl="1">
              <a:spcBef>
                <a:spcPts val="200"/>
              </a:spcBef>
            </a:pPr>
            <a:r>
              <a:rPr dirty="0" err="1"/>
              <a:t>تذكير</a:t>
            </a:r>
            <a:r>
              <a:rPr dirty="0"/>
              <a:t>:</a:t>
            </a:r>
          </a:p>
          <a:p>
            <a:pPr rtl="1">
              <a:spcBef>
                <a:spcPts val="200"/>
              </a:spcBef>
            </a:pPr>
            <a:r>
              <a:rPr dirty="0" err="1"/>
              <a:t>فترة</a:t>
            </a:r>
            <a:r>
              <a:rPr dirty="0"/>
              <a:t> </a:t>
            </a:r>
            <a:r>
              <a:rPr dirty="0" err="1"/>
              <a:t>الحضانة</a:t>
            </a:r>
            <a:r>
              <a:rPr lang="ar-EG" dirty="0"/>
              <a:t>: </a:t>
            </a:r>
            <a:r>
              <a:rPr lang="ar" sz="1100" dirty="0"/>
              <a:t>الفترة الزمنية بين انتقال العامل المسبِّب للمرض وظهور أول أعراض المرض. </a:t>
            </a:r>
          </a:p>
          <a:p>
            <a:pPr rtl="1">
              <a:spcBef>
                <a:spcPts val="200"/>
              </a:spcBef>
            </a:pPr>
            <a:r>
              <a:rPr dirty="0" err="1"/>
              <a:t>فترة</a:t>
            </a:r>
            <a:r>
              <a:rPr dirty="0"/>
              <a:t> </a:t>
            </a:r>
            <a:r>
              <a:rPr dirty="0" err="1"/>
              <a:t>الكمون</a:t>
            </a:r>
            <a:r>
              <a:rPr lang="ar" sz="1100" dirty="0"/>
              <a:t>: الفترة الزمنية بين انتقال العامل المسبِّب للمرض وبداية القدرة على نقل العدوى.</a:t>
            </a:r>
          </a:p>
          <a:p>
            <a:pPr rtl="1">
              <a:spcBef>
                <a:spcPts val="200"/>
              </a:spcBef>
            </a:pPr>
            <a:r>
              <a:rPr dirty="0" err="1"/>
              <a:t>فترة</a:t>
            </a:r>
            <a:r>
              <a:rPr dirty="0"/>
              <a:t> </a:t>
            </a:r>
            <a:r>
              <a:rPr dirty="0" err="1"/>
              <a:t>العدوى</a:t>
            </a:r>
            <a:r>
              <a:rPr lang="ar-EG" dirty="0"/>
              <a:t>: </a:t>
            </a:r>
            <a:r>
              <a:rPr lang="ar" sz="1100" dirty="0"/>
              <a:t>الفترة الزمنية التي يستطيع فيها المُضيف المصاب بالعدوى أن ينقل العامل المسبِّب للمرض إلى مُضيف آخر. </a:t>
            </a:r>
          </a:p>
          <a:p>
            <a:pPr rtl="1">
              <a:spcBef>
                <a:spcPts val="200"/>
              </a:spcBef>
              <a:defRPr sz="1100"/>
            </a:pPr>
            <a:r>
              <a:rPr dirty="0" err="1"/>
              <a:t>توجد</a:t>
            </a:r>
            <a:r>
              <a:rPr dirty="0"/>
              <a:t> </a:t>
            </a:r>
            <a:r>
              <a:rPr dirty="0" err="1"/>
              <a:t>شرائح</a:t>
            </a:r>
            <a:r>
              <a:rPr dirty="0"/>
              <a:t> </a:t>
            </a:r>
            <a:r>
              <a:rPr dirty="0" err="1"/>
              <a:t>إضافية</a:t>
            </a:r>
            <a:r>
              <a:rPr dirty="0"/>
              <a:t> </a:t>
            </a:r>
            <a:r>
              <a:rPr dirty="0" err="1"/>
              <a:t>حول</a:t>
            </a:r>
            <a:r>
              <a:rPr dirty="0"/>
              <a:t> </a:t>
            </a:r>
            <a:r>
              <a:rPr dirty="0" err="1"/>
              <a:t>انتقال</a:t>
            </a:r>
            <a:r>
              <a:rPr dirty="0"/>
              <a:t> </a:t>
            </a:r>
            <a:r>
              <a:rPr dirty="0" err="1"/>
              <a:t>المرض</a:t>
            </a:r>
            <a:r>
              <a:rPr dirty="0"/>
              <a:t> </a:t>
            </a:r>
            <a:r>
              <a:rPr dirty="0" err="1"/>
              <a:t>في</a:t>
            </a:r>
            <a:r>
              <a:rPr dirty="0"/>
              <a:t> </a:t>
            </a:r>
            <a:r>
              <a:rPr dirty="0" err="1"/>
              <a:t>العرض</a:t>
            </a:r>
            <a:r>
              <a:rPr dirty="0"/>
              <a:t> </a:t>
            </a:r>
            <a:r>
              <a:rPr dirty="0" err="1"/>
              <a:t>التقديمي</a:t>
            </a:r>
            <a:r>
              <a:rPr dirty="0"/>
              <a:t> ب</a:t>
            </a:r>
            <a:r>
              <a:rPr lang="ar-EG" dirty="0"/>
              <a:t>1</a:t>
            </a:r>
            <a:r>
              <a:rPr lang="en-US" dirty="0"/>
              <a:t>.</a:t>
            </a:r>
            <a:r>
              <a:rPr lang="ar-EG" dirty="0"/>
              <a:t>1 ا</a:t>
            </a:r>
            <a:r>
              <a:rPr dirty="0" err="1"/>
              <a:t>لخصائص</a:t>
            </a:r>
            <a:r>
              <a:rPr dirty="0"/>
              <a:t> </a:t>
            </a:r>
            <a:r>
              <a:rPr dirty="0" err="1"/>
              <a:t>الوبائية</a:t>
            </a:r>
            <a:r>
              <a:rPr dirty="0"/>
              <a:t> </a:t>
            </a:r>
            <a:r>
              <a:rPr dirty="0" err="1"/>
              <a:t>الأساسية</a:t>
            </a:r>
            <a:r>
              <a:rPr dirty="0"/>
              <a:t> </a:t>
            </a:r>
            <a:r>
              <a:rPr dirty="0" err="1"/>
              <a:t>لممارسات</a:t>
            </a:r>
            <a:r>
              <a:rPr dirty="0"/>
              <a:t> </a:t>
            </a:r>
            <a:r>
              <a:rPr dirty="0" err="1"/>
              <a:t>الصحة</a:t>
            </a:r>
            <a:r>
              <a:rPr dirty="0"/>
              <a:t> </a:t>
            </a:r>
            <a:r>
              <a:rPr dirty="0" err="1"/>
              <a:t>العامة</a:t>
            </a:r>
            <a:r>
              <a:rPr dirty="0"/>
              <a:t>.</a:t>
            </a:r>
          </a:p>
        </p:txBody>
      </p:sp>
    </p:spTree>
    <p:extLst>
      <p:ext uri="{BB962C8B-B14F-4D97-AF65-F5344CB8AC3E}">
        <p14:creationId xmlns:p14="http://schemas.microsoft.com/office/powerpoint/2010/main" val="40541668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5" name="Image 14"/>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89C34350-68D0-DABB-40B1-0BDEDB7D47A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81"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91"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94"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pic>
        <p:nvPicPr>
          <p:cNvPr id="19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D817A7B0-A4A5-B118-9699-DC14901DD92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1EE0D414-4857-9A37-BD6E-9AD31857AA30}"/>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5"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08"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0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pic>
        <p:nvPicPr>
          <p:cNvPr id="210"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11"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1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3"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AD25884-A3C6-146A-C569-ECA180ABC10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ED8E43E-6E94-F8E4-4E23-35D7B58D88C0}"/>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2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27" name="Rectangle 2"/>
          <p:cNvSpPr txBox="1"/>
          <p:nvPr/>
        </p:nvSpPr>
        <p:spPr>
          <a:xfrm>
            <a:off x="217173" y="71751"/>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228" name="Body Level One…"/>
          <p:cNvSpPr txBox="1">
            <a:spLocks noGrp="1"/>
          </p:cNvSpPr>
          <p:nvPr>
            <p:ph type="body" idx="1"/>
          </p:nvPr>
        </p:nvSpPr>
        <p:spPr>
          <a:xfrm>
            <a:off x="2207941" y="860998"/>
            <a:ext cx="7915007" cy="5175067"/>
          </a:xfrm>
          <a:prstGeom prst="rect">
            <a:avLst/>
          </a:prstGeom>
        </p:spPr>
        <p:txBody>
          <a:bodyPr rtlCol="1"/>
          <a:lstStyle>
            <a:lvl1pPr marL="254000" indent="-254000" algn="r" rt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47B4C8D-061B-AC66-E460-800E005777D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0193D6C-F977-4A9E-7181-E34A96EEA5CC}"/>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41"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43" name="Text Placeholder 5"/>
          <p:cNvSpPr>
            <a:spLocks noGrp="1"/>
          </p:cNvSpPr>
          <p:nvPr>
            <p:ph type="body" sz="quarter" idx="21"/>
          </p:nvPr>
        </p:nvSpPr>
        <p:spPr>
          <a:xfrm>
            <a:off x="188792" y="-28582"/>
            <a:ext cx="10445751" cy="615951"/>
          </a:xfrm>
          <a:prstGeom prst="rect">
            <a:avLst/>
          </a:prstGeom>
        </p:spPr>
        <p:txBody>
          <a:bodyPr rtlCol="1"/>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rtlCol="1" anchor="ctr"/>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pic>
        <p:nvPicPr>
          <p:cNvPr id="2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5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5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5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258" name="Image" descr="Image"/>
          <p:cNvPicPr>
            <a:picLocks noChangeAspect="1"/>
          </p:cNvPicPr>
          <p:nvPr/>
        </p:nvPicPr>
        <p:blipFill>
          <a:blip r:embed="rId3"/>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8"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71"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72"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82"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85"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286"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9"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42"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5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0"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73"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6"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89"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91" name="Title Text"/>
          <p:cNvSpPr txBox="1">
            <a:spLocks noGrp="1"/>
          </p:cNvSpPr>
          <p:nvPr>
            <p:ph type="title"/>
          </p:nvPr>
        </p:nvSpPr>
        <p:spPr>
          <a:xfrm>
            <a:off x="-270495" y="774690"/>
            <a:ext cx="3264195" cy="754662"/>
          </a:xfrm>
          <a:prstGeom prst="rect">
            <a:avLst/>
          </a:prstGeom>
        </p:spPr>
        <p:txBody>
          <a:bodyPr rtlCol="1"/>
          <a:lstStyle/>
          <a:p>
            <a:pPr rtl="1"/>
            <a:r>
              <a:t>Title Text</a:t>
            </a:r>
          </a:p>
        </p:txBody>
      </p:sp>
      <p:sp>
        <p:nvSpPr>
          <p:cNvPr id="9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3"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06"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0"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23"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7"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40"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54"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57"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16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6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7" name="Subtitle 5"/>
          <p:cNvSpPr txBox="1"/>
          <p:nvPr/>
        </p:nvSpPr>
        <p:spPr>
          <a:xfrm>
            <a:off x="8061959" y="6472101"/>
            <a:ext cx="3794758"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8" name="Subtitle 5"/>
          <p:cNvSpPr txBox="1"/>
          <p:nvPr/>
        </p:nvSpPr>
        <p:spPr>
          <a:xfrm>
            <a:off x="8061959" y="6637773"/>
            <a:ext cx="3794758"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22"/>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7.xml"/><Relationship Id="rId6" Type="http://schemas.openxmlformats.org/officeDocument/2006/relationships/hyperlink" Target="http://apps.who.int/iris/bitstream/10665/251426/1/9789241549721-eng.pdf?ua=1" TargetMode="External"/><Relationship Id="rId5" Type="http://schemas.openxmlformats.org/officeDocument/2006/relationships/hyperlink" Target="https://cdn.who.int/media/docs/default-source/integrated-health-services-(ihs)/infection-prevention-and-control/your-5-moments-for-hand-hygiene-poster.pdf?sfvrsn=83e2fb0e_16" TargetMode="External"/><Relationship Id="rId4" Type="http://schemas.openxmlformats.org/officeDocument/2006/relationships/hyperlink" Target="http://www.who.int/gpsc/5may/Hand_Hygiene_Why_How_and_When_Brochure.pdf?ua=1"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apps.who.int/iris/handle/10665/341553" TargetMode="External"/><Relationship Id="rId2" Type="http://schemas.openxmlformats.org/officeDocument/2006/relationships/hyperlink" Target="https://apps.who.int/iris/handle/10665/272442" TargetMode="External"/><Relationship Id="rId1" Type="http://schemas.openxmlformats.org/officeDocument/2006/relationships/slideLayout" Target="../slideLayouts/slideLayout7.xml"/><Relationship Id="rId5" Type="http://schemas.openxmlformats.org/officeDocument/2006/relationships/hyperlink" Target="https://www.who.int/emergencies/diseases/novel-coronavirus-2019/technical-guidance/early-investigations" TargetMode="External"/><Relationship Id="rId4" Type="http://schemas.openxmlformats.org/officeDocument/2006/relationships/hyperlink" Target="https://www.who.int/emergencies/diseases/novel-coronavirus-2019/technical-guidance-publication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cdc.gov/coronavirus/2019-ncov/php/contact-tracing/contact-tracing-training.html" TargetMode="External"/><Relationship Id="rId2" Type="http://schemas.openxmlformats.org/officeDocument/2006/relationships/hyperlink" Target="https://extranet.who.int/hslp/training/enrol/index.php?id=352" TargetMode="Externa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Box 4"/>
          <p:cNvSpPr txBox="1"/>
          <p:nvPr/>
        </p:nvSpPr>
        <p:spPr>
          <a:xfrm>
            <a:off x="567709" y="1146324"/>
            <a:ext cx="5351310"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B2.2a</a:t>
            </a:r>
            <a:endParaRPr b="1" dirty="0">
              <a:latin typeface="Sakkal Majalla" panose="02000000000000000000" pitchFamily="2" charset="-78"/>
              <a:cs typeface="Sakkal Majalla" panose="02000000000000000000" pitchFamily="2" charset="-78"/>
            </a:endParaRPr>
          </a:p>
        </p:txBody>
      </p:sp>
      <p:sp>
        <p:nvSpPr>
          <p:cNvPr id="298" name="TextBox 9"/>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5" name="Szövegdoboz 4">
            <a:extLst>
              <a:ext uri="{FF2B5EF4-FFF2-40B4-BE49-F238E27FC236}">
                <a16:creationId xmlns:a16="http://schemas.microsoft.com/office/drawing/2014/main" id="{C8927D54-BF5B-24A8-1DEF-B5615ACE3B85}"/>
              </a:ext>
            </a:extLst>
          </p:cNvPr>
          <p:cNvSpPr txBox="1"/>
          <p:nvPr/>
        </p:nvSpPr>
        <p:spPr>
          <a:xfrm>
            <a:off x="567709" y="1787525"/>
            <a:ext cx="3858903" cy="1354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rtl="1"/>
            <a:r>
              <a:rPr lang="ar" sz="3200" b="1" dirty="0">
                <a:solidFill>
                  <a:schemeClr val="bg1"/>
                </a:solidFill>
                <a:latin typeface="Sakkal Majalla" panose="02000000000000000000" pitchFamily="2" charset="-78"/>
                <a:cs typeface="Sakkal Majalla" panose="02000000000000000000" pitchFamily="2" charset="-78"/>
              </a:rPr>
              <a:t>التقصِّي النشِط للحالات وتتبُّع المُخالِطين </a:t>
            </a:r>
            <a:r>
              <a:rPr lang="ar-EG" sz="3200" b="1" dirty="0">
                <a:solidFill>
                  <a:schemeClr val="bg1"/>
                </a:solidFill>
                <a:latin typeface="Sakkal Majalla" panose="02000000000000000000" pitchFamily="2" charset="-78"/>
                <a:cs typeface="Sakkal Majalla" panose="02000000000000000000" pitchFamily="2" charset="-78"/>
              </a:rPr>
              <a:t>في </a:t>
            </a:r>
            <a:r>
              <a:rPr lang="ar" sz="3200" b="1" dirty="0">
                <a:solidFill>
                  <a:schemeClr val="bg1"/>
                </a:solidFill>
                <a:latin typeface="Sakkal Majalla" panose="02000000000000000000" pitchFamily="2" charset="-78"/>
                <a:cs typeface="Sakkal Majalla" panose="02000000000000000000" pitchFamily="2" charset="-78"/>
              </a:rPr>
              <a:t>أثناء الفاشيات</a:t>
            </a:r>
          </a:p>
          <a:p>
            <a:pPr marL="0" marR="0" indent="0" algn="l" defTabSz="914400" rtl="1"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Google Shape;300;p7"/>
          <p:cNvSpPr txBox="1">
            <a:spLocks noGrp="1"/>
          </p:cNvSpPr>
          <p:nvPr>
            <p:ph type="body" sz="half" idx="1"/>
          </p:nvPr>
        </p:nvSpPr>
        <p:spPr>
          <a:prstGeom prst="rect">
            <a:avLst/>
          </a:prstGeom>
        </p:spPr>
        <p:txBody>
          <a:bodyPr lIns="179999" tIns="179999" rIns="179999" bIns="179999"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2. ما المقصود بتتبُّع المُخالِطين؟</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Content Placeholder 2"/>
          <p:cNvSpPr txBox="1">
            <a:spLocks noGrp="1"/>
          </p:cNvSpPr>
          <p:nvPr>
            <p:ph type="body" idx="1"/>
          </p:nvPr>
        </p:nvSpPr>
        <p:spPr>
          <a:xfrm>
            <a:off x="1984916" y="1101964"/>
            <a:ext cx="8222168" cy="4654072"/>
          </a:xfrm>
          <a:prstGeom prst="rect">
            <a:avLst/>
          </a:prstGeom>
        </p:spPr>
        <p:txBody>
          <a:bodyPr rtlCol="1">
            <a:normAutofit/>
          </a:bodyPr>
          <a:lstStyle/>
          <a:p>
            <a:pPr marL="241300" indent="-241300" defTabSz="274855" rtl="1">
              <a:spcBef>
                <a:spcPts val="200"/>
              </a:spcBef>
              <a:defRPr sz="2375"/>
            </a:pPr>
            <a:r>
              <a:rPr lang="ar" sz="2400" dirty="0">
                <a:latin typeface="Sakkal Majalla" panose="02000000000000000000" pitchFamily="2" charset="-78"/>
                <a:cs typeface="Sakkal Majalla" panose="02000000000000000000" pitchFamily="2" charset="-78"/>
              </a:rPr>
              <a:t>نشاط الترصُّد النشِط</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 </a:t>
            </a:r>
          </a:p>
          <a:p>
            <a:pPr marL="241300" indent="-241300" defTabSz="274855" rtl="1">
              <a:spcBef>
                <a:spcPts val="200"/>
              </a:spcBef>
              <a:defRPr sz="2375"/>
            </a:pPr>
            <a:endParaRPr sz="2400" dirty="0">
              <a:latin typeface="Sakkal Majalla" panose="02000000000000000000" pitchFamily="2" charset="-78"/>
              <a:cs typeface="Sakkal Majalla" panose="02000000000000000000" pitchFamily="2" charset="-78"/>
            </a:endParaRPr>
          </a:p>
          <a:p>
            <a:pPr marL="241300" indent="-241300" defTabSz="274855" rtl="1">
              <a:spcBef>
                <a:spcPts val="200"/>
              </a:spcBef>
              <a:defRPr sz="2375"/>
            </a:pPr>
            <a:r>
              <a:rPr lang="ar" sz="2400" dirty="0">
                <a:latin typeface="Sakkal Majalla" panose="02000000000000000000" pitchFamily="2" charset="-78"/>
                <a:cs typeface="Sakkal Majalla" panose="02000000000000000000" pitchFamily="2" charset="-78"/>
              </a:rPr>
              <a:t>تحديد الأشخاص الذين قد يكونون خالطوا شخصًا مُصابًا بالعدوى ومتابعتهم</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241300" indent="-241300" defTabSz="274855" rtl="1">
              <a:spcBef>
                <a:spcPts val="200"/>
              </a:spcBef>
              <a:defRPr sz="2375"/>
            </a:pPr>
            <a:endParaRPr sz="2400" dirty="0">
              <a:latin typeface="Sakkal Majalla" panose="02000000000000000000" pitchFamily="2" charset="-78"/>
              <a:cs typeface="Sakkal Majalla" panose="02000000000000000000" pitchFamily="2" charset="-78"/>
            </a:endParaRPr>
          </a:p>
          <a:p>
            <a:pPr marL="241300" indent="-241300" defTabSz="274855" rtl="1">
              <a:spcBef>
                <a:spcPts val="200"/>
              </a:spcBef>
              <a:defRPr sz="2375"/>
            </a:pPr>
            <a:r>
              <a:rPr lang="ar" sz="2400" dirty="0">
                <a:latin typeface="Sakkal Majalla" panose="02000000000000000000" pitchFamily="2" charset="-78"/>
                <a:cs typeface="Sakkal Majalla" panose="02000000000000000000" pitchFamily="2" charset="-78"/>
              </a:rPr>
              <a:t>يُرصد هؤلاء الأشخاص طوال الفترة الزمنية القصوى لحضانة المرض بعد آخر تعرض معروف لحالة ما.</a:t>
            </a:r>
          </a:p>
          <a:p>
            <a:pPr marL="241300" indent="-241300" defTabSz="274855" rtl="1">
              <a:spcBef>
                <a:spcPts val="200"/>
              </a:spcBef>
              <a:defRPr sz="2375"/>
            </a:pPr>
            <a:endParaRPr sz="2400" dirty="0">
              <a:latin typeface="Sakkal Majalla" panose="02000000000000000000" pitchFamily="2" charset="-78"/>
              <a:cs typeface="Sakkal Majalla" panose="02000000000000000000" pitchFamily="2" charset="-78"/>
            </a:endParaRPr>
          </a:p>
          <a:p>
            <a:pPr marL="241300" indent="-241300" defTabSz="274855" rtl="1">
              <a:spcBef>
                <a:spcPts val="200"/>
              </a:spcBef>
              <a:defRPr sz="2375"/>
            </a:pPr>
            <a:r>
              <a:rPr lang="ar" sz="2400" dirty="0">
                <a:latin typeface="Sakkal Majalla" panose="02000000000000000000" pitchFamily="2" charset="-78"/>
                <a:cs typeface="Sakkal Majalla" panose="02000000000000000000" pitchFamily="2" charset="-78"/>
              </a:rPr>
              <a:t>إذا أصبحوا مرضى، يمكن عزلهم سريعًا وعلاجهم</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241300" indent="-241300" defTabSz="274855" rtl="1">
              <a:spcBef>
                <a:spcPts val="200"/>
              </a:spcBef>
              <a:defRPr sz="2375"/>
            </a:pPr>
            <a:endParaRPr sz="2400" dirty="0">
              <a:latin typeface="Sakkal Majalla" panose="02000000000000000000" pitchFamily="2" charset="-78"/>
              <a:cs typeface="Sakkal Majalla" panose="02000000000000000000" pitchFamily="2" charset="-78"/>
            </a:endParaRPr>
          </a:p>
          <a:p>
            <a:pPr marL="241300" indent="-241300" defTabSz="274855" rtl="1">
              <a:spcBef>
                <a:spcPts val="200"/>
              </a:spcBef>
              <a:defRPr sz="2375"/>
            </a:pPr>
            <a:r>
              <a:rPr lang="ar" sz="2400" dirty="0">
                <a:latin typeface="Sakkal Majalla" panose="02000000000000000000" pitchFamily="2" charset="-78"/>
                <a:cs typeface="Sakkal Majalla" panose="02000000000000000000" pitchFamily="2" charset="-78"/>
              </a:rPr>
              <a:t>الهدف: وقف انتقال المرض</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20CEE3E2-CF4F-1E94-C064-6345603076DC}"/>
              </a:ext>
            </a:extLst>
          </p:cNvPr>
          <p:cNvSpPr txBox="1">
            <a:spLocks/>
          </p:cNvSpPr>
          <p:nvPr/>
        </p:nvSpPr>
        <p:spPr>
          <a:xfrm>
            <a:off x="138044" y="83838"/>
            <a:ext cx="4955066" cy="6044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تتبُّع المُخالِطين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re 1"/>
          <p:cNvSpPr txBox="1">
            <a:spLocks noGrp="1"/>
          </p:cNvSpPr>
          <p:nvPr>
            <p:ph type="title" idx="4294967295"/>
          </p:nvPr>
        </p:nvSpPr>
        <p:spPr>
          <a:xfrm>
            <a:off x="5670618" y="2582330"/>
            <a:ext cx="4538679" cy="1169034"/>
          </a:xfrm>
          <a:prstGeom prst="rect">
            <a:avLst/>
          </a:prstGeom>
        </p:spPr>
        <p:txBody>
          <a:bodyPr rtlCol="1"/>
          <a:lstStyle/>
          <a:p>
            <a:pPr rtl="1">
              <a:defRPr sz="2800">
                <a:solidFill>
                  <a:srgbClr val="A2010C"/>
                </a:solidFill>
              </a:defRPr>
            </a:pPr>
            <a:r>
              <a:rPr lang="ar" b="1">
                <a:latin typeface="Sakkal Majalla" panose="02000000000000000000" pitchFamily="2" charset="-78"/>
                <a:cs typeface="Sakkal Majalla" panose="02000000000000000000" pitchFamily="2" charset="-78"/>
              </a:rPr>
              <a:t>ما أهمية الاكتشاف </a:t>
            </a:r>
            <a:r>
              <a:rPr lang="ar" b="1">
                <a:solidFill>
                  <a:schemeClr val="accent3">
                    <a:lumOff val="-6274"/>
                  </a:schemeClr>
                </a:solidFill>
                <a:latin typeface="Sakkal Majalla" panose="02000000000000000000" pitchFamily="2" charset="-78"/>
                <a:cs typeface="Sakkal Majalla" panose="02000000000000000000" pitchFamily="2" charset="-78"/>
              </a:rPr>
              <a:t>المبكر</a:t>
            </a:r>
            <a:r>
              <a:rPr lang="ar" b="1">
                <a:latin typeface="Sakkal Majalla" panose="02000000000000000000" pitchFamily="2" charset="-78"/>
                <a:cs typeface="Sakkal Majalla" panose="02000000000000000000" pitchFamily="2" charset="-78"/>
              </a:rPr>
              <a:t> للحالات الجديدة؟</a:t>
            </a:r>
          </a:p>
        </p:txBody>
      </p:sp>
      <p:sp>
        <p:nvSpPr>
          <p:cNvPr id="2" name="TextBox 1">
            <a:extLst>
              <a:ext uri="{FF2B5EF4-FFF2-40B4-BE49-F238E27FC236}">
                <a16:creationId xmlns:a16="http://schemas.microsoft.com/office/drawing/2014/main" id="{88BD1A84-BE0E-CC82-E5C7-2A6787B31DF4}"/>
              </a:ext>
            </a:extLst>
          </p:cNvPr>
          <p:cNvSpPr txBox="1"/>
          <p:nvPr/>
        </p:nvSpPr>
        <p:spPr>
          <a:xfrm>
            <a:off x="226129" y="914398"/>
            <a:ext cx="2507238"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أسئلة ؟</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traight Arrow Connector 24"/>
          <p:cNvSpPr/>
          <p:nvPr/>
        </p:nvSpPr>
        <p:spPr>
          <a:xfrm flipV="1">
            <a:off x="2109746" y="3770507"/>
            <a:ext cx="8794338" cy="8371"/>
          </a:xfrm>
          <a:prstGeom prst="line">
            <a:avLst/>
          </a:prstGeom>
          <a:ln w="38100">
            <a:solidFill>
              <a:srgbClr val="808080"/>
            </a:solidFill>
            <a:prstDash val="dash"/>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66" name="TextBox 25"/>
          <p:cNvSpPr txBox="1"/>
          <p:nvPr/>
        </p:nvSpPr>
        <p:spPr>
          <a:xfrm>
            <a:off x="1321146" y="3586917"/>
            <a:ext cx="723477" cy="6441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lvl1pPr algn="ctr" defTabSz="893076" rtl="1">
              <a:defRPr>
                <a:solidFill>
                  <a:srgbClr val="80808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المدة الزمنية</a:t>
            </a:r>
          </a:p>
        </p:txBody>
      </p:sp>
      <p:sp>
        <p:nvSpPr>
          <p:cNvPr id="367" name="Straight Arrow Connector 26"/>
          <p:cNvSpPr/>
          <p:nvPr/>
        </p:nvSpPr>
        <p:spPr>
          <a:xfrm>
            <a:off x="2109746" y="2470280"/>
            <a:ext cx="1" cy="571994"/>
          </a:xfrm>
          <a:prstGeom prst="line">
            <a:avLst/>
          </a:prstGeom>
          <a:ln w="28575">
            <a:solidFill>
              <a:srgbClr val="C00000"/>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68" name="TextBox 27"/>
          <p:cNvSpPr txBox="1"/>
          <p:nvPr/>
        </p:nvSpPr>
        <p:spPr>
          <a:xfrm>
            <a:off x="1507867" y="1826099"/>
            <a:ext cx="1203758" cy="9211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p>
            <a:pPr algn="ctr" defTabSz="893076" rtl="1">
              <a:defRPr>
                <a:solidFill>
                  <a:srgbClr val="C00000"/>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التعرُّض</a:t>
            </a:r>
          </a:p>
          <a:p>
            <a:pPr algn="ctr" defTabSz="893076" rtl="1">
              <a:defRPr>
                <a:solidFill>
                  <a:srgbClr val="C00000"/>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 للعامل المسبِّب للمرض</a:t>
            </a:r>
          </a:p>
        </p:txBody>
      </p:sp>
      <p:sp>
        <p:nvSpPr>
          <p:cNvPr id="369" name="Straight Arrow Connector 34"/>
          <p:cNvSpPr/>
          <p:nvPr/>
        </p:nvSpPr>
        <p:spPr>
          <a:xfrm>
            <a:off x="2109746" y="3446135"/>
            <a:ext cx="3594424" cy="1"/>
          </a:xfrm>
          <a:prstGeom prst="line">
            <a:avLst/>
          </a:prstGeom>
          <a:ln w="38100">
            <a:solidFill>
              <a:srgbClr val="000000"/>
            </a:solidFill>
            <a:headEnd type="triangle"/>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70" name="TextBox 35"/>
          <p:cNvSpPr txBox="1"/>
          <p:nvPr/>
        </p:nvSpPr>
        <p:spPr>
          <a:xfrm>
            <a:off x="2419882" y="3016771"/>
            <a:ext cx="2963120" cy="4595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lvl1pPr algn="ctr" defTabSz="893076" rtl="1">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فترة الحضانة</a:t>
            </a:r>
          </a:p>
        </p:txBody>
      </p:sp>
      <p:sp>
        <p:nvSpPr>
          <p:cNvPr id="371" name="TextBox 36"/>
          <p:cNvSpPr txBox="1"/>
          <p:nvPr/>
        </p:nvSpPr>
        <p:spPr>
          <a:xfrm>
            <a:off x="2419883" y="4199425"/>
            <a:ext cx="2594036" cy="4595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lvl1pPr algn="ctr" defTabSz="893076" rtl="1">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فترة الكمون</a:t>
            </a:r>
          </a:p>
        </p:txBody>
      </p:sp>
      <p:sp>
        <p:nvSpPr>
          <p:cNvPr id="372" name="TextBox 37"/>
          <p:cNvSpPr txBox="1"/>
          <p:nvPr/>
        </p:nvSpPr>
        <p:spPr>
          <a:xfrm>
            <a:off x="6416119" y="4199427"/>
            <a:ext cx="2751467" cy="4595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lvl1pPr algn="ctr" defTabSz="893076" rtl="1">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فترة العدوى</a:t>
            </a:r>
          </a:p>
        </p:txBody>
      </p:sp>
      <p:sp>
        <p:nvSpPr>
          <p:cNvPr id="373" name="TextBox 38"/>
          <p:cNvSpPr txBox="1"/>
          <p:nvPr/>
        </p:nvSpPr>
        <p:spPr>
          <a:xfrm>
            <a:off x="6014303" y="3060258"/>
            <a:ext cx="3372101" cy="4595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lvl1pPr algn="ctr" defTabSz="893076" rtl="1">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مرض سريري</a:t>
            </a:r>
          </a:p>
        </p:txBody>
      </p:sp>
      <p:sp>
        <p:nvSpPr>
          <p:cNvPr id="374" name="Right Brace 3"/>
          <p:cNvSpPr/>
          <p:nvPr/>
        </p:nvSpPr>
        <p:spPr>
          <a:xfrm rot="5400000">
            <a:off x="7605055" y="2173922"/>
            <a:ext cx="358983" cy="50376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57"/>
                  <a:pt x="10800" y="128"/>
                </a:cubicBezTo>
                <a:lnTo>
                  <a:pt x="10800" y="10672"/>
                </a:lnTo>
                <a:cubicBezTo>
                  <a:pt x="10800" y="10743"/>
                  <a:pt x="15635" y="10800"/>
                  <a:pt x="21600" y="10800"/>
                </a:cubicBezTo>
                <a:cubicBezTo>
                  <a:pt x="15635" y="10800"/>
                  <a:pt x="10800" y="10857"/>
                  <a:pt x="10800" y="10928"/>
                </a:cubicBezTo>
                <a:lnTo>
                  <a:pt x="10800" y="21472"/>
                </a:lnTo>
                <a:cubicBezTo>
                  <a:pt x="10800" y="21543"/>
                  <a:pt x="5965" y="21600"/>
                  <a:pt x="0" y="21600"/>
                </a:cubicBezTo>
              </a:path>
            </a:pathLst>
          </a:custGeom>
          <a:ln w="6350">
            <a:solidFill>
              <a:srgbClr val="000000"/>
            </a:solidFill>
            <a:miter/>
          </a:ln>
        </p:spPr>
        <p:txBody>
          <a:bodyPr lIns="45719" rIns="45719" rtlCol="1" anchor="ctr"/>
          <a:lstStyle/>
          <a:p>
            <a:pPr algn="ctr" rtl="1">
              <a:defRPr sz="21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75" name="TextBox 43"/>
          <p:cNvSpPr txBox="1"/>
          <p:nvPr/>
        </p:nvSpPr>
        <p:spPr>
          <a:xfrm>
            <a:off x="5325000" y="4854807"/>
            <a:ext cx="5084240" cy="4068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lvl1pPr algn="ctr" rtl="1">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العزل المبكر يحد من انتقال العدوى</a:t>
            </a:r>
          </a:p>
        </p:txBody>
      </p:sp>
      <p:sp>
        <p:nvSpPr>
          <p:cNvPr id="376" name="Right Brace 44"/>
          <p:cNvSpPr/>
          <p:nvPr/>
        </p:nvSpPr>
        <p:spPr>
          <a:xfrm rot="16200000">
            <a:off x="7523319" y="917029"/>
            <a:ext cx="358983" cy="40034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72"/>
                  <a:pt x="10800" y="161"/>
                </a:cubicBezTo>
                <a:lnTo>
                  <a:pt x="10800" y="10692"/>
                </a:lnTo>
                <a:cubicBezTo>
                  <a:pt x="10800" y="10782"/>
                  <a:pt x="15635" y="10854"/>
                  <a:pt x="21600" y="10854"/>
                </a:cubicBezTo>
                <a:cubicBezTo>
                  <a:pt x="15635" y="10854"/>
                  <a:pt x="10800" y="10926"/>
                  <a:pt x="10800" y="11015"/>
                </a:cubicBezTo>
                <a:lnTo>
                  <a:pt x="10800" y="21439"/>
                </a:lnTo>
                <a:cubicBezTo>
                  <a:pt x="10800" y="21528"/>
                  <a:pt x="5965" y="21600"/>
                  <a:pt x="0" y="21600"/>
                </a:cubicBezTo>
              </a:path>
            </a:pathLst>
          </a:custGeom>
          <a:ln w="6350">
            <a:solidFill>
              <a:srgbClr val="000000"/>
            </a:solidFill>
            <a:miter/>
          </a:ln>
        </p:spPr>
        <p:txBody>
          <a:bodyPr lIns="45719" rIns="45719" rtlCol="1" anchor="ctr"/>
          <a:lstStyle/>
          <a:p>
            <a:pPr algn="ctr" rtl="1">
              <a:defRPr sz="21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77" name="TextBox 45"/>
          <p:cNvSpPr txBox="1"/>
          <p:nvPr/>
        </p:nvSpPr>
        <p:spPr>
          <a:xfrm>
            <a:off x="5613788" y="2030153"/>
            <a:ext cx="4506662" cy="7243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4653" tIns="44653" rIns="44653" bIns="44653" rtlCol="1">
            <a:spAutoFit/>
          </a:bodyPr>
          <a:lstStyle/>
          <a:p>
            <a:pPr algn="ctr" rtl="1">
              <a:defRPr sz="20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p>
          <a:p>
            <a:pPr algn="ctr" rtl="1">
              <a:defRPr sz="20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يُحسّ</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ن </a:t>
            </a:r>
            <a:r>
              <a:rPr dirty="0" err="1">
                <a:latin typeface="Sakkal Majalla" panose="02000000000000000000" pitchFamily="2" charset="-78"/>
                <a:cs typeface="Sakkal Majalla" panose="02000000000000000000" pitchFamily="2" charset="-78"/>
              </a:rPr>
              <a:t>فرص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الحياة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الحصائل</a:t>
            </a:r>
            <a:endParaRPr dirty="0">
              <a:latin typeface="Sakkal Majalla" panose="02000000000000000000" pitchFamily="2" charset="-78"/>
              <a:cs typeface="Sakkal Majalla" panose="02000000000000000000" pitchFamily="2" charset="-78"/>
            </a:endParaRPr>
          </a:p>
        </p:txBody>
      </p:sp>
      <p:sp>
        <p:nvSpPr>
          <p:cNvPr id="378" name="Straight Arrow Connector 46"/>
          <p:cNvSpPr/>
          <p:nvPr/>
        </p:nvSpPr>
        <p:spPr>
          <a:xfrm>
            <a:off x="2111016" y="3226679"/>
            <a:ext cx="1" cy="438912"/>
          </a:xfrm>
          <a:prstGeom prst="line">
            <a:avLst/>
          </a:prstGeom>
          <a:ln w="5715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79" name="Straight Arrow Connector 47"/>
          <p:cNvSpPr/>
          <p:nvPr/>
        </p:nvSpPr>
        <p:spPr>
          <a:xfrm>
            <a:off x="5705438" y="3226679"/>
            <a:ext cx="1" cy="438912"/>
          </a:xfrm>
          <a:prstGeom prst="line">
            <a:avLst/>
          </a:prstGeom>
          <a:ln w="5715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0" name="Straight Arrow Connector 48"/>
          <p:cNvSpPr/>
          <p:nvPr/>
        </p:nvSpPr>
        <p:spPr>
          <a:xfrm>
            <a:off x="5704168" y="3444145"/>
            <a:ext cx="4009543" cy="1989"/>
          </a:xfrm>
          <a:prstGeom prst="line">
            <a:avLst/>
          </a:prstGeom>
          <a:ln w="38100">
            <a:solidFill>
              <a:srgbClr val="000000"/>
            </a:solidFill>
            <a:headEnd type="triangle"/>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1" name="Straight Arrow Connector 50"/>
          <p:cNvSpPr/>
          <p:nvPr/>
        </p:nvSpPr>
        <p:spPr>
          <a:xfrm>
            <a:off x="9707580" y="3224689"/>
            <a:ext cx="1" cy="438913"/>
          </a:xfrm>
          <a:prstGeom prst="line">
            <a:avLst/>
          </a:prstGeom>
          <a:ln w="5715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2" name="Straight Arrow Connector 51"/>
          <p:cNvSpPr/>
          <p:nvPr/>
        </p:nvSpPr>
        <p:spPr>
          <a:xfrm>
            <a:off x="2107915" y="4126782"/>
            <a:ext cx="3172434" cy="1"/>
          </a:xfrm>
          <a:prstGeom prst="line">
            <a:avLst/>
          </a:prstGeom>
          <a:ln w="38100">
            <a:solidFill>
              <a:srgbClr val="000000"/>
            </a:solidFill>
            <a:headEnd type="triangle"/>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3" name="Straight Arrow Connector 52"/>
          <p:cNvSpPr/>
          <p:nvPr/>
        </p:nvSpPr>
        <p:spPr>
          <a:xfrm>
            <a:off x="2111016" y="3907327"/>
            <a:ext cx="1" cy="438912"/>
          </a:xfrm>
          <a:prstGeom prst="line">
            <a:avLst/>
          </a:prstGeom>
          <a:ln w="5715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4" name="Straight Arrow Connector 53"/>
          <p:cNvSpPr/>
          <p:nvPr/>
        </p:nvSpPr>
        <p:spPr>
          <a:xfrm>
            <a:off x="5267014" y="3907327"/>
            <a:ext cx="1" cy="438912"/>
          </a:xfrm>
          <a:prstGeom prst="line">
            <a:avLst/>
          </a:prstGeom>
          <a:ln w="5715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5" name="Straight Arrow Connector 54"/>
          <p:cNvSpPr/>
          <p:nvPr/>
        </p:nvSpPr>
        <p:spPr>
          <a:xfrm>
            <a:off x="5280347" y="4126782"/>
            <a:ext cx="5023009" cy="1"/>
          </a:xfrm>
          <a:prstGeom prst="line">
            <a:avLst/>
          </a:prstGeom>
          <a:ln w="38100">
            <a:solidFill>
              <a:srgbClr val="000000"/>
            </a:solidFill>
            <a:headEnd type="triangle"/>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6" name="Straight Arrow Connector 55"/>
          <p:cNvSpPr/>
          <p:nvPr/>
        </p:nvSpPr>
        <p:spPr>
          <a:xfrm>
            <a:off x="10290021" y="3907327"/>
            <a:ext cx="1" cy="438912"/>
          </a:xfrm>
          <a:prstGeom prst="line">
            <a:avLst/>
          </a:prstGeom>
          <a:ln w="57150">
            <a:solidFill>
              <a:srgbClr val="00000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7" name="Titre 1"/>
          <p:cNvSpPr txBox="1">
            <a:spLocks noGrp="1"/>
          </p:cNvSpPr>
          <p:nvPr>
            <p:ph type="title" idx="4294967295"/>
          </p:nvPr>
        </p:nvSpPr>
        <p:spPr>
          <a:xfrm>
            <a:off x="346823" y="-27148"/>
            <a:ext cx="6694618" cy="1033252"/>
          </a:xfrm>
          <a:prstGeom prst="rect">
            <a:avLst/>
          </a:prstGeom>
        </p:spPr>
        <p:txBody>
          <a:bodyPr rtlCol="1">
            <a:normAutofit/>
          </a:bodyPr>
          <a:lstStyle>
            <a:lvl1pPr algn="r" rtl="1">
              <a:defRPr sz="2800"/>
            </a:lvl1pPr>
          </a:lstStyle>
          <a:p>
            <a:pPr rtl="1"/>
            <a:r>
              <a:rPr lang="ar" sz="3200" b="1">
                <a:latin typeface="Sakkal Majalla" panose="02000000000000000000" pitchFamily="2" charset="-78"/>
                <a:cs typeface="Sakkal Majalla" panose="02000000000000000000" pitchFamily="2" charset="-78"/>
              </a:rPr>
              <a:t>ما أهمية الاكتشاف المبكر للحالات الجديدة؟</a:t>
            </a:r>
          </a:p>
        </p:txBody>
      </p:sp>
      <p:sp>
        <p:nvSpPr>
          <p:cNvPr id="388" name="ZoneTexte 1"/>
          <p:cNvSpPr txBox="1"/>
          <p:nvPr/>
        </p:nvSpPr>
        <p:spPr>
          <a:xfrm>
            <a:off x="2617074" y="1451743"/>
            <a:ext cx="2663272" cy="830997"/>
          </a:xfrm>
          <a:prstGeom prst="rect">
            <a:avLst/>
          </a:prstGeom>
          <a:solidFill>
            <a:srgbClr val="FFFFFF"/>
          </a:solidFill>
          <a:ln w="12700">
            <a:solidFill>
              <a:schemeClr val="accent3"/>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solidFill>
                  <a:srgbClr val="4C7800"/>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p>
        </p:txBody>
      </p:sp>
      <p:sp>
        <p:nvSpPr>
          <p:cNvPr id="389" name="ZoneTexte 29"/>
          <p:cNvSpPr txBox="1"/>
          <p:nvPr/>
        </p:nvSpPr>
        <p:spPr>
          <a:xfrm>
            <a:off x="1849820" y="5223500"/>
            <a:ext cx="3322524" cy="584775"/>
          </a:xfrm>
          <a:prstGeom prst="rect">
            <a:avLst/>
          </a:prstGeom>
          <a:solidFill>
            <a:srgbClr val="FFFFFF"/>
          </a:solidFill>
          <a:ln w="12700">
            <a:solidFill>
              <a:schemeClr val="accent3"/>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1600">
                <a:solidFill>
                  <a:srgbClr val="4C78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الكمون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القدرة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a:t>
            </a:r>
          </a:p>
        </p:txBody>
      </p:sp>
      <p:sp>
        <p:nvSpPr>
          <p:cNvPr id="390" name="ZoneTexte 30"/>
          <p:cNvSpPr txBox="1"/>
          <p:nvPr/>
        </p:nvSpPr>
        <p:spPr>
          <a:xfrm>
            <a:off x="6078897" y="5234009"/>
            <a:ext cx="3322525" cy="830997"/>
          </a:xfrm>
          <a:prstGeom prst="rect">
            <a:avLst/>
          </a:prstGeom>
          <a:solidFill>
            <a:srgbClr val="FFFFFF"/>
          </a:solidFill>
          <a:ln w="12700">
            <a:solidFill>
              <a:schemeClr val="accent3"/>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solidFill>
                  <a:srgbClr val="4C7800"/>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يستطيع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المُضيف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66"/>
                                        </p:tgtEl>
                                        <p:attrNameLst>
                                          <p:attrName>style.visibility</p:attrName>
                                        </p:attrNameLst>
                                      </p:cBhvr>
                                      <p:to>
                                        <p:strVal val="visible"/>
                                      </p:to>
                                    </p:set>
                                    <p:animEffect transition="in" filter="wipe(left)">
                                      <p:cBhvr>
                                        <p:cTn id="7" dur="500"/>
                                        <p:tgtEl>
                                          <p:spTgt spid="366"/>
                                        </p:tgtEl>
                                      </p:cBhvr>
                                    </p:animEffect>
                                  </p:childTnLst>
                                </p:cTn>
                              </p:par>
                            </p:childTnLst>
                          </p:cTn>
                        </p:par>
                        <p:par>
                          <p:cTn id="8" fill="hold">
                            <p:stCondLst>
                              <p:cond delay="500"/>
                            </p:stCondLst>
                            <p:childTnLst>
                              <p:par>
                                <p:cTn id="9" presetID="22" presetClass="entr" presetSubtype="8" fill="hold" grpId="0" nodeType="afterEffect">
                                  <p:stCondLst>
                                    <p:cond delay="0"/>
                                  </p:stCondLst>
                                  <p:iterate>
                                    <p:tmAbs val="0"/>
                                  </p:iterate>
                                  <p:childTnLst>
                                    <p:set>
                                      <p:cBhvr>
                                        <p:cTn id="10" fill="hold"/>
                                        <p:tgtEl>
                                          <p:spTgt spid="365"/>
                                        </p:tgtEl>
                                        <p:attrNameLst>
                                          <p:attrName>style.visibility</p:attrName>
                                        </p:attrNameLst>
                                      </p:cBhvr>
                                      <p:to>
                                        <p:strVal val="visible"/>
                                      </p:to>
                                    </p:set>
                                    <p:animEffect transition="in" filter="wipe(left)">
                                      <p:cBhvr>
                                        <p:cTn id="11" dur="500"/>
                                        <p:tgtEl>
                                          <p:spTgt spid="36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fill="hold" grpId="0" nodeType="clickEffect">
                                  <p:stCondLst>
                                    <p:cond delay="0"/>
                                  </p:stCondLst>
                                  <p:iterate>
                                    <p:tmAbs val="0"/>
                                  </p:iterate>
                                  <p:childTnLst>
                                    <p:set>
                                      <p:cBhvr>
                                        <p:cTn id="15" fill="hold"/>
                                        <p:tgtEl>
                                          <p:spTgt spid="367"/>
                                        </p:tgtEl>
                                        <p:attrNameLst>
                                          <p:attrName>style.visibility</p:attrName>
                                        </p:attrNameLst>
                                      </p:cBhvr>
                                      <p:to>
                                        <p:strVal val="visible"/>
                                      </p:to>
                                    </p:set>
                                    <p:animEffect transition="in" filter="fade">
                                      <p:cBhvr>
                                        <p:cTn id="16" dur="500"/>
                                        <p:tgtEl>
                                          <p:spTgt spid="367"/>
                                        </p:tgtEl>
                                      </p:cBhvr>
                                    </p:animEffect>
                                  </p:childTnLst>
                                </p:cTn>
                              </p:par>
                            </p:childTnLst>
                          </p:cTn>
                        </p:par>
                        <p:par>
                          <p:cTn id="17" fill="hold">
                            <p:stCondLst>
                              <p:cond delay="500"/>
                            </p:stCondLst>
                            <p:childTnLst>
                              <p:par>
                                <p:cTn id="18" presetID="10" presetClass="entr" fill="hold" grpId="0" nodeType="afterEffect">
                                  <p:stCondLst>
                                    <p:cond delay="0"/>
                                  </p:stCondLst>
                                  <p:iterate>
                                    <p:tmAbs val="0"/>
                                  </p:iterate>
                                  <p:childTnLst>
                                    <p:set>
                                      <p:cBhvr>
                                        <p:cTn id="19" fill="hold"/>
                                        <p:tgtEl>
                                          <p:spTgt spid="368"/>
                                        </p:tgtEl>
                                        <p:attrNameLst>
                                          <p:attrName>style.visibility</p:attrName>
                                        </p:attrNameLst>
                                      </p:cBhvr>
                                      <p:to>
                                        <p:strVal val="visible"/>
                                      </p:to>
                                    </p:set>
                                    <p:animEffect transition="in" filter="fade">
                                      <p:cBhvr>
                                        <p:cTn id="20" dur="500"/>
                                        <p:tgtEl>
                                          <p:spTgt spid="368"/>
                                        </p:tgtEl>
                                      </p:cBhvr>
                                    </p:animEffect>
                                  </p:childTnLst>
                                </p:cTn>
                              </p:par>
                            </p:childTnLst>
                          </p:cTn>
                        </p:par>
                        <p:par>
                          <p:cTn id="21" fill="hold">
                            <p:stCondLst>
                              <p:cond delay="1000"/>
                            </p:stCondLst>
                            <p:childTnLst>
                              <p:par>
                                <p:cTn id="22" presetID="22" presetClass="entr" presetSubtype="8" fill="hold" grpId="0" nodeType="afterEffect">
                                  <p:stCondLst>
                                    <p:cond delay="0"/>
                                  </p:stCondLst>
                                  <p:iterate>
                                    <p:tmAbs val="0"/>
                                  </p:iterate>
                                  <p:childTnLst>
                                    <p:set>
                                      <p:cBhvr>
                                        <p:cTn id="23" fill="hold"/>
                                        <p:tgtEl>
                                          <p:spTgt spid="369"/>
                                        </p:tgtEl>
                                        <p:attrNameLst>
                                          <p:attrName>style.visibility</p:attrName>
                                        </p:attrNameLst>
                                      </p:cBhvr>
                                      <p:to>
                                        <p:strVal val="visible"/>
                                      </p:to>
                                    </p:set>
                                    <p:animEffect transition="in" filter="wipe(left)">
                                      <p:cBhvr>
                                        <p:cTn id="24" dur="500"/>
                                        <p:tgtEl>
                                          <p:spTgt spid="369"/>
                                        </p:tgtEl>
                                      </p:cBhvr>
                                    </p:animEffect>
                                  </p:childTnLst>
                                </p:cTn>
                              </p:par>
                            </p:childTnLst>
                          </p:cTn>
                        </p:par>
                        <p:par>
                          <p:cTn id="25" fill="hold">
                            <p:stCondLst>
                              <p:cond delay="1500"/>
                            </p:stCondLst>
                            <p:childTnLst>
                              <p:par>
                                <p:cTn id="26" presetID="22" presetClass="entr" presetSubtype="8" fill="hold" grpId="0" nodeType="afterEffect">
                                  <p:stCondLst>
                                    <p:cond delay="0"/>
                                  </p:stCondLst>
                                  <p:iterate>
                                    <p:tmAbs val="0"/>
                                  </p:iterate>
                                  <p:childTnLst>
                                    <p:set>
                                      <p:cBhvr>
                                        <p:cTn id="27" fill="hold"/>
                                        <p:tgtEl>
                                          <p:spTgt spid="370"/>
                                        </p:tgtEl>
                                        <p:attrNameLst>
                                          <p:attrName>style.visibility</p:attrName>
                                        </p:attrNameLst>
                                      </p:cBhvr>
                                      <p:to>
                                        <p:strVal val="visible"/>
                                      </p:to>
                                    </p:set>
                                    <p:animEffect transition="in" filter="wipe(left)">
                                      <p:cBhvr>
                                        <p:cTn id="28" dur="500"/>
                                        <p:tgtEl>
                                          <p:spTgt spid="370"/>
                                        </p:tgtEl>
                                      </p:cBhvr>
                                    </p:animEffect>
                                  </p:childTnLst>
                                </p:cTn>
                              </p:par>
                            </p:childTnLst>
                          </p:cTn>
                        </p:par>
                        <p:par>
                          <p:cTn id="29" fill="hold">
                            <p:stCondLst>
                              <p:cond delay="2000"/>
                            </p:stCondLst>
                            <p:childTnLst>
                              <p:par>
                                <p:cTn id="30" presetID="22" presetClass="entr" presetSubtype="8" fill="hold" grpId="0" nodeType="afterEffect">
                                  <p:stCondLst>
                                    <p:cond delay="0"/>
                                  </p:stCondLst>
                                  <p:iterate>
                                    <p:tmAbs val="0"/>
                                  </p:iterate>
                                  <p:childTnLst>
                                    <p:set>
                                      <p:cBhvr>
                                        <p:cTn id="31" fill="hold"/>
                                        <p:tgtEl>
                                          <p:spTgt spid="373"/>
                                        </p:tgtEl>
                                        <p:attrNameLst>
                                          <p:attrName>style.visibility</p:attrName>
                                        </p:attrNameLst>
                                      </p:cBhvr>
                                      <p:to>
                                        <p:strVal val="visible"/>
                                      </p:to>
                                    </p:set>
                                    <p:animEffect transition="in" filter="wipe(left)">
                                      <p:cBhvr>
                                        <p:cTn id="32" dur="500"/>
                                        <p:tgtEl>
                                          <p:spTgt spid="37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grpId="0" nodeType="clickEffect">
                                  <p:stCondLst>
                                    <p:cond delay="0"/>
                                  </p:stCondLst>
                                  <p:iterate>
                                    <p:tmAbs val="0"/>
                                  </p:iterate>
                                  <p:childTnLst>
                                    <p:set>
                                      <p:cBhvr>
                                        <p:cTn id="36" fill="hold"/>
                                        <p:tgtEl>
                                          <p:spTgt spid="376"/>
                                        </p:tgtEl>
                                        <p:attrNameLst>
                                          <p:attrName>style.visibility</p:attrName>
                                        </p:attrNameLst>
                                      </p:cBhvr>
                                      <p:to>
                                        <p:strVal val="visible"/>
                                      </p:to>
                                    </p:set>
                                    <p:animEffect transition="in" filter="fade">
                                      <p:cBhvr>
                                        <p:cTn id="37" dur="500"/>
                                        <p:tgtEl>
                                          <p:spTgt spid="376"/>
                                        </p:tgtEl>
                                      </p:cBhvr>
                                    </p:animEffect>
                                  </p:childTnLst>
                                </p:cTn>
                              </p:par>
                            </p:childTnLst>
                          </p:cTn>
                        </p:par>
                        <p:par>
                          <p:cTn id="38" fill="hold">
                            <p:stCondLst>
                              <p:cond delay="500"/>
                            </p:stCondLst>
                            <p:childTnLst>
                              <p:par>
                                <p:cTn id="39" presetID="10" presetClass="entr" fill="hold" grpId="0" nodeType="afterEffect">
                                  <p:stCondLst>
                                    <p:cond delay="0"/>
                                  </p:stCondLst>
                                  <p:iterate>
                                    <p:tmAbs val="0"/>
                                  </p:iterate>
                                  <p:childTnLst>
                                    <p:set>
                                      <p:cBhvr>
                                        <p:cTn id="40" fill="hold"/>
                                        <p:tgtEl>
                                          <p:spTgt spid="377"/>
                                        </p:tgtEl>
                                        <p:attrNameLst>
                                          <p:attrName>style.visibility</p:attrName>
                                        </p:attrNameLst>
                                      </p:cBhvr>
                                      <p:to>
                                        <p:strVal val="visible"/>
                                      </p:to>
                                    </p:set>
                                    <p:animEffect transition="in" filter="fade">
                                      <p:cBhvr>
                                        <p:cTn id="41" dur="500"/>
                                        <p:tgtEl>
                                          <p:spTgt spid="377"/>
                                        </p:tgtEl>
                                      </p:cBhvr>
                                    </p:animEffect>
                                  </p:childTnLst>
                                </p:cTn>
                              </p:par>
                            </p:childTnLst>
                          </p:cTn>
                        </p:par>
                        <p:par>
                          <p:cTn id="42" fill="hold">
                            <p:stCondLst>
                              <p:cond delay="1000"/>
                            </p:stCondLst>
                            <p:childTnLst>
                              <p:par>
                                <p:cTn id="43" presetID="22" presetClass="entr" presetSubtype="8" fill="hold" grpId="0" nodeType="afterEffect">
                                  <p:stCondLst>
                                    <p:cond delay="0"/>
                                  </p:stCondLst>
                                  <p:iterate>
                                    <p:tmAbs val="0"/>
                                  </p:iterate>
                                  <p:childTnLst>
                                    <p:set>
                                      <p:cBhvr>
                                        <p:cTn id="44" fill="hold"/>
                                        <p:tgtEl>
                                          <p:spTgt spid="371"/>
                                        </p:tgtEl>
                                        <p:attrNameLst>
                                          <p:attrName>style.visibility</p:attrName>
                                        </p:attrNameLst>
                                      </p:cBhvr>
                                      <p:to>
                                        <p:strVal val="visible"/>
                                      </p:to>
                                    </p:set>
                                    <p:animEffect transition="in" filter="wipe(left)">
                                      <p:cBhvr>
                                        <p:cTn id="45" dur="500"/>
                                        <p:tgtEl>
                                          <p:spTgt spid="371"/>
                                        </p:tgtEl>
                                      </p:cBhvr>
                                    </p:animEffect>
                                  </p:childTnLst>
                                </p:cTn>
                              </p:par>
                            </p:childTnLst>
                          </p:cTn>
                        </p:par>
                        <p:par>
                          <p:cTn id="46" fill="hold">
                            <p:stCondLst>
                              <p:cond delay="1500"/>
                            </p:stCondLst>
                            <p:childTnLst>
                              <p:par>
                                <p:cTn id="47" presetID="22" presetClass="entr" presetSubtype="8" fill="hold" grpId="0" nodeType="afterEffect">
                                  <p:stCondLst>
                                    <p:cond delay="0"/>
                                  </p:stCondLst>
                                  <p:iterate>
                                    <p:tmAbs val="0"/>
                                  </p:iterate>
                                  <p:childTnLst>
                                    <p:set>
                                      <p:cBhvr>
                                        <p:cTn id="48" fill="hold"/>
                                        <p:tgtEl>
                                          <p:spTgt spid="372"/>
                                        </p:tgtEl>
                                        <p:attrNameLst>
                                          <p:attrName>style.visibility</p:attrName>
                                        </p:attrNameLst>
                                      </p:cBhvr>
                                      <p:to>
                                        <p:strVal val="visible"/>
                                      </p:to>
                                    </p:set>
                                    <p:animEffect transition="in" filter="wipe(left)">
                                      <p:cBhvr>
                                        <p:cTn id="49" dur="500"/>
                                        <p:tgtEl>
                                          <p:spTgt spid="37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fill="hold" grpId="0" nodeType="clickEffect">
                                  <p:stCondLst>
                                    <p:cond delay="0"/>
                                  </p:stCondLst>
                                  <p:iterate>
                                    <p:tmAbs val="0"/>
                                  </p:iterate>
                                  <p:childTnLst>
                                    <p:set>
                                      <p:cBhvr>
                                        <p:cTn id="53" fill="hold"/>
                                        <p:tgtEl>
                                          <p:spTgt spid="374"/>
                                        </p:tgtEl>
                                        <p:attrNameLst>
                                          <p:attrName>style.visibility</p:attrName>
                                        </p:attrNameLst>
                                      </p:cBhvr>
                                      <p:to>
                                        <p:strVal val="visible"/>
                                      </p:to>
                                    </p:set>
                                    <p:animEffect transition="in" filter="fade">
                                      <p:cBhvr>
                                        <p:cTn id="54" dur="500"/>
                                        <p:tgtEl>
                                          <p:spTgt spid="374"/>
                                        </p:tgtEl>
                                      </p:cBhvr>
                                    </p:animEffect>
                                  </p:childTnLst>
                                </p:cTn>
                              </p:par>
                            </p:childTnLst>
                          </p:cTn>
                        </p:par>
                        <p:par>
                          <p:cTn id="55" fill="hold">
                            <p:stCondLst>
                              <p:cond delay="500"/>
                            </p:stCondLst>
                            <p:childTnLst>
                              <p:par>
                                <p:cTn id="56" presetID="10" presetClass="entr" fill="hold" grpId="0" nodeType="afterEffect">
                                  <p:stCondLst>
                                    <p:cond delay="0"/>
                                  </p:stCondLst>
                                  <p:iterate>
                                    <p:tmAbs val="0"/>
                                  </p:iterate>
                                  <p:childTnLst>
                                    <p:set>
                                      <p:cBhvr>
                                        <p:cTn id="57" fill="hold"/>
                                        <p:tgtEl>
                                          <p:spTgt spid="375"/>
                                        </p:tgtEl>
                                        <p:attrNameLst>
                                          <p:attrName>style.visibility</p:attrName>
                                        </p:attrNameLst>
                                      </p:cBhvr>
                                      <p:to>
                                        <p:strVal val="visible"/>
                                      </p:to>
                                    </p:set>
                                    <p:animEffect transition="in" filter="fade">
                                      <p:cBhvr>
                                        <p:cTn id="58" dur="500"/>
                                        <p:tgtEl>
                                          <p:spTgt spid="375"/>
                                        </p:tgtEl>
                                      </p:cBhvr>
                                    </p:animEffect>
                                  </p:childTnLst>
                                </p:cTn>
                              </p:par>
                            </p:childTnLst>
                          </p:cTn>
                        </p:par>
                        <p:par>
                          <p:cTn id="59" fill="hold">
                            <p:stCondLst>
                              <p:cond delay="1000"/>
                            </p:stCondLst>
                            <p:childTnLst>
                              <p:par>
                                <p:cTn id="60" presetID="22" presetClass="entr" presetSubtype="8" fill="hold" grpId="0" nodeType="afterEffect">
                                  <p:stCondLst>
                                    <p:cond delay="0"/>
                                  </p:stCondLst>
                                  <p:iterate>
                                    <p:tmAbs val="0"/>
                                  </p:iterate>
                                  <p:childTnLst>
                                    <p:set>
                                      <p:cBhvr>
                                        <p:cTn id="61" fill="hold"/>
                                        <p:tgtEl>
                                          <p:spTgt spid="378"/>
                                        </p:tgtEl>
                                        <p:attrNameLst>
                                          <p:attrName>style.visibility</p:attrName>
                                        </p:attrNameLst>
                                      </p:cBhvr>
                                      <p:to>
                                        <p:strVal val="visible"/>
                                      </p:to>
                                    </p:set>
                                    <p:animEffect transition="in" filter="wipe(left)">
                                      <p:cBhvr>
                                        <p:cTn id="62" dur="500"/>
                                        <p:tgtEl>
                                          <p:spTgt spid="378"/>
                                        </p:tgtEl>
                                      </p:cBhvr>
                                    </p:animEffect>
                                  </p:childTnLst>
                                </p:cTn>
                              </p:par>
                            </p:childTnLst>
                          </p:cTn>
                        </p:par>
                        <p:par>
                          <p:cTn id="63" fill="hold">
                            <p:stCondLst>
                              <p:cond delay="1500"/>
                            </p:stCondLst>
                            <p:childTnLst>
                              <p:par>
                                <p:cTn id="64" presetID="22" presetClass="entr" presetSubtype="8" fill="hold" grpId="0" nodeType="afterEffect">
                                  <p:stCondLst>
                                    <p:cond delay="0"/>
                                  </p:stCondLst>
                                  <p:iterate>
                                    <p:tmAbs val="0"/>
                                  </p:iterate>
                                  <p:childTnLst>
                                    <p:set>
                                      <p:cBhvr>
                                        <p:cTn id="65" fill="hold"/>
                                        <p:tgtEl>
                                          <p:spTgt spid="379"/>
                                        </p:tgtEl>
                                        <p:attrNameLst>
                                          <p:attrName>style.visibility</p:attrName>
                                        </p:attrNameLst>
                                      </p:cBhvr>
                                      <p:to>
                                        <p:strVal val="visible"/>
                                      </p:to>
                                    </p:set>
                                    <p:animEffect transition="in" filter="wipe(left)">
                                      <p:cBhvr>
                                        <p:cTn id="66" dur="500"/>
                                        <p:tgtEl>
                                          <p:spTgt spid="379"/>
                                        </p:tgtEl>
                                      </p:cBhvr>
                                    </p:animEffect>
                                  </p:childTnLst>
                                </p:cTn>
                              </p:par>
                            </p:childTnLst>
                          </p:cTn>
                        </p:par>
                        <p:par>
                          <p:cTn id="67" fill="hold">
                            <p:stCondLst>
                              <p:cond delay="2000"/>
                            </p:stCondLst>
                            <p:childTnLst>
                              <p:par>
                                <p:cTn id="68" presetID="22" presetClass="entr" presetSubtype="8" fill="hold" grpId="0" nodeType="afterEffect">
                                  <p:stCondLst>
                                    <p:cond delay="0"/>
                                  </p:stCondLst>
                                  <p:iterate>
                                    <p:tmAbs val="0"/>
                                  </p:iterate>
                                  <p:childTnLst>
                                    <p:set>
                                      <p:cBhvr>
                                        <p:cTn id="69" fill="hold"/>
                                        <p:tgtEl>
                                          <p:spTgt spid="380"/>
                                        </p:tgtEl>
                                        <p:attrNameLst>
                                          <p:attrName>style.visibility</p:attrName>
                                        </p:attrNameLst>
                                      </p:cBhvr>
                                      <p:to>
                                        <p:strVal val="visible"/>
                                      </p:to>
                                    </p:set>
                                    <p:animEffect transition="in" filter="wipe(left)">
                                      <p:cBhvr>
                                        <p:cTn id="70" dur="500"/>
                                        <p:tgtEl>
                                          <p:spTgt spid="380"/>
                                        </p:tgtEl>
                                      </p:cBhvr>
                                    </p:animEffect>
                                  </p:childTnLst>
                                </p:cTn>
                              </p:par>
                            </p:childTnLst>
                          </p:cTn>
                        </p:par>
                        <p:par>
                          <p:cTn id="71" fill="hold">
                            <p:stCondLst>
                              <p:cond delay="2500"/>
                            </p:stCondLst>
                            <p:childTnLst>
                              <p:par>
                                <p:cTn id="72" presetID="22" presetClass="entr" presetSubtype="8" fill="hold" grpId="0" nodeType="afterEffect">
                                  <p:stCondLst>
                                    <p:cond delay="0"/>
                                  </p:stCondLst>
                                  <p:iterate>
                                    <p:tmAbs val="0"/>
                                  </p:iterate>
                                  <p:childTnLst>
                                    <p:set>
                                      <p:cBhvr>
                                        <p:cTn id="73" fill="hold"/>
                                        <p:tgtEl>
                                          <p:spTgt spid="381"/>
                                        </p:tgtEl>
                                        <p:attrNameLst>
                                          <p:attrName>style.visibility</p:attrName>
                                        </p:attrNameLst>
                                      </p:cBhvr>
                                      <p:to>
                                        <p:strVal val="visible"/>
                                      </p:to>
                                    </p:set>
                                    <p:animEffect transition="in" filter="wipe(left)">
                                      <p:cBhvr>
                                        <p:cTn id="74" dur="500"/>
                                        <p:tgtEl>
                                          <p:spTgt spid="381"/>
                                        </p:tgtEl>
                                      </p:cBhvr>
                                    </p:animEffect>
                                  </p:childTnLst>
                                </p:cTn>
                              </p:par>
                            </p:childTnLst>
                          </p:cTn>
                        </p:par>
                        <p:par>
                          <p:cTn id="75" fill="hold">
                            <p:stCondLst>
                              <p:cond delay="3000"/>
                            </p:stCondLst>
                            <p:childTnLst>
                              <p:par>
                                <p:cTn id="76" presetID="22" presetClass="entr" presetSubtype="8" fill="hold" grpId="0" nodeType="afterEffect">
                                  <p:stCondLst>
                                    <p:cond delay="0"/>
                                  </p:stCondLst>
                                  <p:iterate>
                                    <p:tmAbs val="0"/>
                                  </p:iterate>
                                  <p:childTnLst>
                                    <p:set>
                                      <p:cBhvr>
                                        <p:cTn id="77" fill="hold"/>
                                        <p:tgtEl>
                                          <p:spTgt spid="382"/>
                                        </p:tgtEl>
                                        <p:attrNameLst>
                                          <p:attrName>style.visibility</p:attrName>
                                        </p:attrNameLst>
                                      </p:cBhvr>
                                      <p:to>
                                        <p:strVal val="visible"/>
                                      </p:to>
                                    </p:set>
                                    <p:animEffect transition="in" filter="wipe(left)">
                                      <p:cBhvr>
                                        <p:cTn id="78" dur="500"/>
                                        <p:tgtEl>
                                          <p:spTgt spid="382"/>
                                        </p:tgtEl>
                                      </p:cBhvr>
                                    </p:animEffect>
                                  </p:childTnLst>
                                </p:cTn>
                              </p:par>
                            </p:childTnLst>
                          </p:cTn>
                        </p:par>
                        <p:par>
                          <p:cTn id="79" fill="hold">
                            <p:stCondLst>
                              <p:cond delay="3500"/>
                            </p:stCondLst>
                            <p:childTnLst>
                              <p:par>
                                <p:cTn id="80" presetID="22" presetClass="entr" presetSubtype="8" fill="hold" grpId="0" nodeType="afterEffect">
                                  <p:stCondLst>
                                    <p:cond delay="0"/>
                                  </p:stCondLst>
                                  <p:iterate>
                                    <p:tmAbs val="0"/>
                                  </p:iterate>
                                  <p:childTnLst>
                                    <p:set>
                                      <p:cBhvr>
                                        <p:cTn id="81" fill="hold"/>
                                        <p:tgtEl>
                                          <p:spTgt spid="383"/>
                                        </p:tgtEl>
                                        <p:attrNameLst>
                                          <p:attrName>style.visibility</p:attrName>
                                        </p:attrNameLst>
                                      </p:cBhvr>
                                      <p:to>
                                        <p:strVal val="visible"/>
                                      </p:to>
                                    </p:set>
                                    <p:animEffect transition="in" filter="wipe(left)">
                                      <p:cBhvr>
                                        <p:cTn id="82" dur="500"/>
                                        <p:tgtEl>
                                          <p:spTgt spid="383"/>
                                        </p:tgtEl>
                                      </p:cBhvr>
                                    </p:animEffect>
                                  </p:childTnLst>
                                </p:cTn>
                              </p:par>
                            </p:childTnLst>
                          </p:cTn>
                        </p:par>
                        <p:par>
                          <p:cTn id="83" fill="hold">
                            <p:stCondLst>
                              <p:cond delay="4000"/>
                            </p:stCondLst>
                            <p:childTnLst>
                              <p:par>
                                <p:cTn id="84" presetID="22" presetClass="entr" presetSubtype="8" fill="hold" grpId="0" nodeType="afterEffect">
                                  <p:stCondLst>
                                    <p:cond delay="0"/>
                                  </p:stCondLst>
                                  <p:iterate>
                                    <p:tmAbs val="0"/>
                                  </p:iterate>
                                  <p:childTnLst>
                                    <p:set>
                                      <p:cBhvr>
                                        <p:cTn id="85" fill="hold"/>
                                        <p:tgtEl>
                                          <p:spTgt spid="384"/>
                                        </p:tgtEl>
                                        <p:attrNameLst>
                                          <p:attrName>style.visibility</p:attrName>
                                        </p:attrNameLst>
                                      </p:cBhvr>
                                      <p:to>
                                        <p:strVal val="visible"/>
                                      </p:to>
                                    </p:set>
                                    <p:animEffect transition="in" filter="wipe(left)">
                                      <p:cBhvr>
                                        <p:cTn id="86" dur="500"/>
                                        <p:tgtEl>
                                          <p:spTgt spid="384"/>
                                        </p:tgtEl>
                                      </p:cBhvr>
                                    </p:animEffect>
                                  </p:childTnLst>
                                </p:cTn>
                              </p:par>
                            </p:childTnLst>
                          </p:cTn>
                        </p:par>
                        <p:par>
                          <p:cTn id="87" fill="hold">
                            <p:stCondLst>
                              <p:cond delay="4500"/>
                            </p:stCondLst>
                            <p:childTnLst>
                              <p:par>
                                <p:cTn id="88" presetID="22" presetClass="entr" presetSubtype="8" fill="hold" grpId="0" nodeType="afterEffect">
                                  <p:stCondLst>
                                    <p:cond delay="0"/>
                                  </p:stCondLst>
                                  <p:iterate>
                                    <p:tmAbs val="0"/>
                                  </p:iterate>
                                  <p:childTnLst>
                                    <p:set>
                                      <p:cBhvr>
                                        <p:cTn id="89" fill="hold"/>
                                        <p:tgtEl>
                                          <p:spTgt spid="385"/>
                                        </p:tgtEl>
                                        <p:attrNameLst>
                                          <p:attrName>style.visibility</p:attrName>
                                        </p:attrNameLst>
                                      </p:cBhvr>
                                      <p:to>
                                        <p:strVal val="visible"/>
                                      </p:to>
                                    </p:set>
                                    <p:animEffect transition="in" filter="wipe(left)">
                                      <p:cBhvr>
                                        <p:cTn id="90" dur="500"/>
                                        <p:tgtEl>
                                          <p:spTgt spid="385"/>
                                        </p:tgtEl>
                                      </p:cBhvr>
                                    </p:animEffect>
                                  </p:childTnLst>
                                </p:cTn>
                              </p:par>
                            </p:childTnLst>
                          </p:cTn>
                        </p:par>
                        <p:par>
                          <p:cTn id="91" fill="hold">
                            <p:stCondLst>
                              <p:cond delay="5000"/>
                            </p:stCondLst>
                            <p:childTnLst>
                              <p:par>
                                <p:cTn id="92" presetID="22" presetClass="entr" presetSubtype="8" fill="hold" grpId="0" nodeType="afterEffect">
                                  <p:stCondLst>
                                    <p:cond delay="0"/>
                                  </p:stCondLst>
                                  <p:iterate>
                                    <p:tmAbs val="0"/>
                                  </p:iterate>
                                  <p:childTnLst>
                                    <p:set>
                                      <p:cBhvr>
                                        <p:cTn id="93" fill="hold"/>
                                        <p:tgtEl>
                                          <p:spTgt spid="386"/>
                                        </p:tgtEl>
                                        <p:attrNameLst>
                                          <p:attrName>style.visibility</p:attrName>
                                        </p:attrNameLst>
                                      </p:cBhvr>
                                      <p:to>
                                        <p:strVal val="visible"/>
                                      </p:to>
                                    </p:set>
                                    <p:animEffect transition="in" filter="wipe(left)">
                                      <p:cBhvr>
                                        <p:cTn id="94" dur="500"/>
                                        <p:tgtEl>
                                          <p:spTgt spid="386"/>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iterate>
                                    <p:tmAbs val="0"/>
                                  </p:iterate>
                                  <p:childTnLst>
                                    <p:set>
                                      <p:cBhvr>
                                        <p:cTn id="98" fill="hold"/>
                                        <p:tgtEl>
                                          <p:spTgt spid="388"/>
                                        </p:tgtEl>
                                        <p:attrNameLst>
                                          <p:attrName>style.visibility</p:attrName>
                                        </p:attrNameLst>
                                      </p:cBhvr>
                                      <p:to>
                                        <p:strVal val="visible"/>
                                      </p:to>
                                    </p:set>
                                    <p:anim calcmode="lin" valueType="num">
                                      <p:cBhvr>
                                        <p:cTn id="99" dur="1000" fill="hold"/>
                                        <p:tgtEl>
                                          <p:spTgt spid="388"/>
                                        </p:tgtEl>
                                        <p:attrNameLst>
                                          <p:attrName>ppt_x</p:attrName>
                                        </p:attrNameLst>
                                      </p:cBhvr>
                                      <p:tavLst>
                                        <p:tav tm="0">
                                          <p:val>
                                            <p:strVal val="#ppt_x"/>
                                          </p:val>
                                        </p:tav>
                                        <p:tav tm="100000">
                                          <p:val>
                                            <p:strVal val="#ppt_x"/>
                                          </p:val>
                                        </p:tav>
                                      </p:tavLst>
                                    </p:anim>
                                    <p:anim calcmode="lin" valueType="num">
                                      <p:cBhvr>
                                        <p:cTn id="100" dur="1000" fill="hold"/>
                                        <p:tgtEl>
                                          <p:spTgt spid="388"/>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iterate>
                                    <p:tmAbs val="0"/>
                                  </p:iterate>
                                  <p:childTnLst>
                                    <p:set>
                                      <p:cBhvr>
                                        <p:cTn id="104" fill="hold"/>
                                        <p:tgtEl>
                                          <p:spTgt spid="389"/>
                                        </p:tgtEl>
                                        <p:attrNameLst>
                                          <p:attrName>style.visibility</p:attrName>
                                        </p:attrNameLst>
                                      </p:cBhvr>
                                      <p:to>
                                        <p:strVal val="visible"/>
                                      </p:to>
                                    </p:set>
                                    <p:anim calcmode="lin" valueType="num">
                                      <p:cBhvr>
                                        <p:cTn id="105" dur="1000" fill="hold"/>
                                        <p:tgtEl>
                                          <p:spTgt spid="389"/>
                                        </p:tgtEl>
                                        <p:attrNameLst>
                                          <p:attrName>ppt_x</p:attrName>
                                        </p:attrNameLst>
                                      </p:cBhvr>
                                      <p:tavLst>
                                        <p:tav tm="0">
                                          <p:val>
                                            <p:strVal val="#ppt_x"/>
                                          </p:val>
                                        </p:tav>
                                        <p:tav tm="100000">
                                          <p:val>
                                            <p:strVal val="#ppt_x"/>
                                          </p:val>
                                        </p:tav>
                                      </p:tavLst>
                                    </p:anim>
                                    <p:anim calcmode="lin" valueType="num">
                                      <p:cBhvr>
                                        <p:cTn id="106" dur="1000" fill="hold"/>
                                        <p:tgtEl>
                                          <p:spTgt spid="389"/>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iterate>
                                    <p:tmAbs val="0"/>
                                  </p:iterate>
                                  <p:childTnLst>
                                    <p:set>
                                      <p:cBhvr>
                                        <p:cTn id="110" fill="hold"/>
                                        <p:tgtEl>
                                          <p:spTgt spid="390"/>
                                        </p:tgtEl>
                                        <p:attrNameLst>
                                          <p:attrName>style.visibility</p:attrName>
                                        </p:attrNameLst>
                                      </p:cBhvr>
                                      <p:to>
                                        <p:strVal val="visible"/>
                                      </p:to>
                                    </p:set>
                                    <p:anim calcmode="lin" valueType="num">
                                      <p:cBhvr>
                                        <p:cTn id="111" dur="1000" fill="hold"/>
                                        <p:tgtEl>
                                          <p:spTgt spid="390"/>
                                        </p:tgtEl>
                                        <p:attrNameLst>
                                          <p:attrName>ppt_x</p:attrName>
                                        </p:attrNameLst>
                                      </p:cBhvr>
                                      <p:tavLst>
                                        <p:tav tm="0">
                                          <p:val>
                                            <p:strVal val="#ppt_x"/>
                                          </p:val>
                                        </p:tav>
                                        <p:tav tm="100000">
                                          <p:val>
                                            <p:strVal val="#ppt_x"/>
                                          </p:val>
                                        </p:tav>
                                      </p:tavLst>
                                    </p:anim>
                                    <p:anim calcmode="lin" valueType="num">
                                      <p:cBhvr>
                                        <p:cTn id="112" dur="1000" fill="hold"/>
                                        <p:tgtEl>
                                          <p:spTgt spid="3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 grpId="0" animBg="1" advAuto="0"/>
      <p:bldP spid="366" grpId="0" animBg="1" advAuto="0"/>
      <p:bldP spid="367" grpId="0" animBg="1" advAuto="0"/>
      <p:bldP spid="368" grpId="0" animBg="1" advAuto="0"/>
      <p:bldP spid="369" grpId="0" animBg="1" advAuto="0"/>
      <p:bldP spid="370" grpId="0" animBg="1" advAuto="0"/>
      <p:bldP spid="371" grpId="0" animBg="1" advAuto="0"/>
      <p:bldP spid="372" grpId="0" animBg="1" advAuto="0"/>
      <p:bldP spid="373" grpId="0" animBg="1" advAuto="0"/>
      <p:bldP spid="374" grpId="0" animBg="1" advAuto="0"/>
      <p:bldP spid="375" grpId="0" animBg="1" advAuto="0"/>
      <p:bldP spid="376" grpId="0" animBg="1" advAuto="0"/>
      <p:bldP spid="377" grpId="0" animBg="1" advAuto="0"/>
      <p:bldP spid="378" grpId="0" animBg="1" advAuto="0"/>
      <p:bldP spid="379" grpId="0" animBg="1" advAuto="0"/>
      <p:bldP spid="380" grpId="0" animBg="1" advAuto="0"/>
      <p:bldP spid="381" grpId="0" animBg="1" advAuto="0"/>
      <p:bldP spid="382" grpId="0" animBg="1" advAuto="0"/>
      <p:bldP spid="383" grpId="0" animBg="1" advAuto="0"/>
      <p:bldP spid="384" grpId="0" animBg="1" advAuto="0"/>
      <p:bldP spid="385" grpId="0" animBg="1" advAuto="0"/>
      <p:bldP spid="386" grpId="0" animBg="1" advAuto="0"/>
      <p:bldP spid="388" grpId="0" animBg="1" advAuto="0"/>
      <p:bldP spid="389" grpId="0" animBg="1" advAuto="0"/>
      <p:bldP spid="390"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Google Shape;300;p7"/>
          <p:cNvSpPr txBox="1"/>
          <p:nvPr/>
        </p:nvSpPr>
        <p:spPr>
          <a:xfrm>
            <a:off x="2730044" y="1909021"/>
            <a:ext cx="6731911" cy="144688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179999" tIns="179999" rIns="179999" bIns="179999" rtlCol="1" anchor="ctr">
            <a:spAutoFit/>
          </a:bodyPr>
          <a:lstStyle>
            <a:lvl1pPr algn="ctr" rtl="1">
              <a:lnSpc>
                <a:spcPct val="110000"/>
              </a:lnSpc>
              <a:spcBef>
                <a:spcPts val="700"/>
              </a:spcBef>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3. متى نستخدم التقصي النشط للحالات وتتبُّع المُخالِطين؟</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Content Placeholder 2"/>
          <p:cNvSpPr txBox="1">
            <a:spLocks noGrp="1"/>
          </p:cNvSpPr>
          <p:nvPr>
            <p:ph type="body" idx="1"/>
          </p:nvPr>
        </p:nvSpPr>
        <p:spPr>
          <a:xfrm>
            <a:off x="1984916" y="1948167"/>
            <a:ext cx="8222168" cy="3839905"/>
          </a:xfrm>
          <a:prstGeom prst="rect">
            <a:avLst/>
          </a:prstGeom>
        </p:spPr>
        <p:txBody>
          <a:bodyPr rtlCol="1">
            <a:normAutofit/>
          </a:bodyPr>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يمكن مكافحة الأمراض السارية عن طريق تتبُّع المُخالِطين في الحالات الآتية: </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مصحوبًا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كبيرة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بالقدر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الكافي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وتتبُّعهم</a:t>
            </a:r>
            <a:r>
              <a:rPr dirty="0">
                <a:latin typeface="Sakkal Majalla" panose="02000000000000000000" pitchFamily="2" charset="-78"/>
                <a:cs typeface="Sakkal Majalla" panose="02000000000000000000" pitchFamily="2" charset="-78"/>
              </a:rPr>
              <a:t>.</a:t>
            </a: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بطيئًا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بالدرجة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اللحاق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بتطوُّره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كوفيد</a:t>
            </a:r>
            <a:r>
              <a:rPr lang="ar-EG" dirty="0">
                <a:latin typeface="Sakkal Majalla" panose="02000000000000000000" pitchFamily="2" charset="-78"/>
                <a:cs typeface="Sakkal Majalla" panose="02000000000000000000" pitchFamily="2" charset="-78"/>
              </a:rPr>
              <a:t>-19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سيناريو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الاختبارات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التشخيصية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بسهولة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إمكانية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ظاهرة</a:t>
            </a:r>
            <a:r>
              <a:rPr dirty="0">
                <a:latin typeface="Sakkal Majalla" panose="02000000000000000000" pitchFamily="2" charset="-78"/>
                <a:cs typeface="Sakkal Majalla" panose="02000000000000000000" pitchFamily="2" charset="-78"/>
              </a:rPr>
              <a:t>.</a:t>
            </a:r>
          </a:p>
        </p:txBody>
      </p:sp>
      <p:sp>
        <p:nvSpPr>
          <p:cNvPr id="399" name="Title 1"/>
          <p:cNvSpPr txBox="1">
            <a:spLocks noGrp="1"/>
          </p:cNvSpPr>
          <p:nvPr>
            <p:ph type="title" idx="4294967295"/>
          </p:nvPr>
        </p:nvSpPr>
        <p:spPr>
          <a:xfrm>
            <a:off x="138044" y="83838"/>
            <a:ext cx="7285094"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متى ينبغي تنفيذ تتبُّع المُخالِطين؟</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Google Shape;300;p7"/>
          <p:cNvSpPr txBox="1">
            <a:spLocks noGrp="1"/>
          </p:cNvSpPr>
          <p:nvPr>
            <p:ph type="body" sz="quarter" idx="1"/>
          </p:nvPr>
        </p:nvSpPr>
        <p:spPr>
          <a:xfrm>
            <a:off x="2304491" y="1864311"/>
            <a:ext cx="7583018" cy="1564689"/>
          </a:xfrm>
          <a:prstGeom prst="rect">
            <a:avLst/>
          </a:prstGeom>
        </p:spPr>
        <p:txBody>
          <a:bodyPr lIns="179999" tIns="179999" rIns="179999" bIns="179999" rtlCol="1"/>
          <a:lstStyle>
            <a:lvl1pPr algn="r" rtl="1">
              <a:lnSpc>
                <a:spcPct val="110000"/>
              </a:lnSpc>
            </a:lvl1pPr>
          </a:lstStyle>
          <a:p>
            <a:pPr algn="ctr" rtl="1"/>
            <a:r>
              <a:rPr lang="ar" b="1">
                <a:latin typeface="Sakkal Majalla" panose="02000000000000000000" pitchFamily="2" charset="-78"/>
                <a:cs typeface="Sakkal Majalla" panose="02000000000000000000" pitchFamily="2" charset="-78"/>
              </a:rPr>
              <a:t>4. كيف نُجري التقصِّي النشِط للحالات وتتبُّع المُخالِطين؟</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Content Placeholder 8"/>
          <p:cNvSpPr txBox="1">
            <a:spLocks noGrp="1"/>
          </p:cNvSpPr>
          <p:nvPr>
            <p:ph type="body" idx="1"/>
          </p:nvPr>
        </p:nvSpPr>
        <p:spPr>
          <a:xfrm>
            <a:off x="1846671" y="717859"/>
            <a:ext cx="8498658" cy="5545740"/>
          </a:xfrm>
          <a:prstGeom prst="rect">
            <a:avLst/>
          </a:prstGeom>
        </p:spPr>
        <p:txBody>
          <a:bodyPr lIns="0" tIns="0" rIns="0" bIns="0" rtlCol="1">
            <a:normAutofit/>
          </a:bodyPr>
          <a:lstStyle/>
          <a:p>
            <a:pPr marL="0" indent="0" defTabSz="271962" rtl="1">
              <a:lnSpc>
                <a:spcPct val="100000"/>
              </a:lnSpc>
              <a:spcBef>
                <a:spcPts val="0"/>
              </a:spcBef>
              <a:buSzTx/>
              <a:buNone/>
              <a:defRPr sz="2256"/>
            </a:pPr>
            <a:r>
              <a:rPr lang="ar" sz="2400" b="1" dirty="0">
                <a:solidFill>
                  <a:srgbClr val="C00000"/>
                </a:solidFill>
                <a:latin typeface="Sakkal Majalla" panose="02000000000000000000" pitchFamily="2" charset="-78"/>
                <a:cs typeface="Sakkal Majalla" panose="02000000000000000000" pitchFamily="2" charset="-78"/>
              </a:rPr>
              <a:t>يمكن إجراء تقصِّي الحالات بطرقٍ مختلفة:</a:t>
            </a:r>
          </a:p>
          <a:p>
            <a:pPr marL="67991" indent="-67991" defTabSz="271962" rtl="1">
              <a:lnSpc>
                <a:spcPct val="100000"/>
              </a:lnSpc>
              <a:spcBef>
                <a:spcPts val="0"/>
              </a:spcBef>
              <a:defRPr sz="2256"/>
            </a:pPr>
            <a:endParaRPr dirty="0">
              <a:latin typeface="Sakkal Majalla" panose="02000000000000000000" pitchFamily="2" charset="-78"/>
              <a:cs typeface="Sakkal Majalla" panose="02000000000000000000" pitchFamily="2" charset="-78"/>
            </a:endParaRPr>
          </a:p>
          <a:p>
            <a:pPr marL="0" indent="0" defTabSz="271962" rtl="1">
              <a:lnSpc>
                <a:spcPct val="100000"/>
              </a:lnSpc>
              <a:spcBef>
                <a:spcPts val="0"/>
              </a:spcBef>
              <a:buSzTx/>
              <a:buNone/>
              <a:defRPr sz="2256"/>
            </a:pPr>
            <a:r>
              <a:rPr lang="ar" sz="2400" dirty="0">
                <a:solidFill>
                  <a:srgbClr val="65A000"/>
                </a:solidFill>
                <a:latin typeface="Sakkal Majalla" panose="02000000000000000000" pitchFamily="2" charset="-78"/>
                <a:cs typeface="Sakkal Majalla" panose="02000000000000000000" pitchFamily="2" charset="-78"/>
              </a:rPr>
              <a:t>التقصي النشط للحالات:</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مقابلات مع حالات معروفة لتحديد المُخالِطين.</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عمليات البحث المنزلي.</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زيارات لمرافق الرعاية الصحية، والأطباء الممارسين في القطاع الخاص، والمُطبِّبين التقليديين، والصيدليات، والمختبرات.</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التقصِّي المنهجي للحالات في الأماكن المُغلقة، مثل المرافق السكنية.</a:t>
            </a:r>
          </a:p>
          <a:p>
            <a:pPr marL="67991" indent="-67991" defTabSz="271962" rtl="1">
              <a:lnSpc>
                <a:spcPct val="100000"/>
              </a:lnSpc>
              <a:spcBef>
                <a:spcPts val="0"/>
              </a:spcBef>
              <a:defRPr sz="2256"/>
            </a:pPr>
            <a:endParaRPr sz="2400" dirty="0">
              <a:latin typeface="Sakkal Majalla" panose="02000000000000000000" pitchFamily="2" charset="-78"/>
              <a:cs typeface="Sakkal Majalla" panose="02000000000000000000" pitchFamily="2" charset="-78"/>
            </a:endParaRPr>
          </a:p>
          <a:p>
            <a:pPr marL="0" indent="0" defTabSz="271962" rtl="1">
              <a:lnSpc>
                <a:spcPct val="100000"/>
              </a:lnSpc>
              <a:spcBef>
                <a:spcPts val="0"/>
              </a:spcBef>
              <a:buSzTx/>
              <a:buNone/>
              <a:defRPr sz="2256"/>
            </a:pPr>
            <a:r>
              <a:rPr lang="ar" sz="2400" b="1" dirty="0">
                <a:solidFill>
                  <a:srgbClr val="65A000"/>
                </a:solidFill>
                <a:latin typeface="Sakkal Majalla" panose="02000000000000000000" pitchFamily="2" charset="-78"/>
                <a:cs typeface="Sakkal Majalla" panose="02000000000000000000" pitchFamily="2" charset="-78"/>
              </a:rPr>
              <a:t>التقصي غير النشط للحالات:</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الترصُّد الروتيني أو الترصُّد المُعزَّز.</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الخط الساخن المعني بالشائعات.</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الرسائل الإعلامية في المجتمعات المحلية المُتضررة.</a:t>
            </a:r>
          </a:p>
          <a:p>
            <a:pPr marL="238759" indent="-238759" defTabSz="271962" rtl="1">
              <a:lnSpc>
                <a:spcPct val="100000"/>
              </a:lnSpc>
              <a:spcBef>
                <a:spcPts val="0"/>
              </a:spcBef>
              <a:defRPr sz="2256"/>
            </a:pPr>
            <a:r>
              <a:rPr lang="ar" sz="2400" dirty="0">
                <a:latin typeface="Sakkal Majalla" panose="02000000000000000000" pitchFamily="2" charset="-78"/>
                <a:cs typeface="Sakkal Majalla" panose="02000000000000000000" pitchFamily="2" charset="-78"/>
              </a:rPr>
              <a:t>إشراك القادة المجتمعيين، والمتطوعين المجتمعيين، و/ أو العاملين في مجال صحة المجتمع.</a:t>
            </a:r>
          </a:p>
        </p:txBody>
      </p:sp>
      <p:sp>
        <p:nvSpPr>
          <p:cNvPr id="4" name="Title 4">
            <a:extLst>
              <a:ext uri="{FF2B5EF4-FFF2-40B4-BE49-F238E27FC236}">
                <a16:creationId xmlns:a16="http://schemas.microsoft.com/office/drawing/2014/main" id="{B9583088-8A48-78E9-764E-266EDFF99C6D}"/>
              </a:ext>
            </a:extLst>
          </p:cNvPr>
          <p:cNvSpPr txBox="1">
            <a:spLocks/>
          </p:cNvSpPr>
          <p:nvPr/>
        </p:nvSpPr>
        <p:spPr>
          <a:xfrm>
            <a:off x="192379" y="71746"/>
            <a:ext cx="433366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تقصي الحالات</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Title 4"/>
          <p:cNvSpPr txBox="1">
            <a:spLocks noGrp="1"/>
          </p:cNvSpPr>
          <p:nvPr>
            <p:ph type="title" idx="4294967295"/>
          </p:nvPr>
        </p:nvSpPr>
        <p:spPr>
          <a:xfrm>
            <a:off x="200330" y="1"/>
            <a:ext cx="5384393" cy="540774"/>
          </a:xfrm>
          <a:prstGeom prst="rect">
            <a:avLst/>
          </a:prstGeom>
        </p:spPr>
        <p:txBody>
          <a:bodyPr rtlCol="1">
            <a:normAutofit/>
          </a:bodyPr>
          <a:lstStyle>
            <a:lvl1pPr algn="r" defTabSz="277749" rtl="1">
              <a:defRPr sz="3072"/>
            </a:lvl1pPr>
          </a:lstStyle>
          <a:p>
            <a:pPr rtl="1"/>
            <a:r>
              <a:rPr lang="ar" sz="3200" b="1" dirty="0">
                <a:latin typeface="Sakkal Majalla" panose="02000000000000000000" pitchFamily="2" charset="-78"/>
                <a:cs typeface="Sakkal Majalla" panose="02000000000000000000" pitchFamily="2" charset="-78"/>
              </a:rPr>
              <a:t>استقصاء الحالات: الخطوات</a:t>
            </a:r>
          </a:p>
        </p:txBody>
      </p:sp>
      <p:pic>
        <p:nvPicPr>
          <p:cNvPr id="410" name="Image" descr="Image"/>
          <p:cNvPicPr>
            <a:picLocks noChangeAspect="1"/>
          </p:cNvPicPr>
          <p:nvPr/>
        </p:nvPicPr>
        <p:blipFill>
          <a:blip r:embed="rId3"/>
          <a:stretch>
            <a:fillRect/>
          </a:stretch>
        </p:blipFill>
        <p:spPr>
          <a:xfrm>
            <a:off x="766925" y="1270000"/>
            <a:ext cx="10668000" cy="4318000"/>
          </a:xfrm>
          <a:prstGeom prst="rect">
            <a:avLst/>
          </a:prstGeom>
          <a:ln w="12700">
            <a:miter lim="400000"/>
          </a:ln>
        </p:spPr>
      </p:pic>
      <p:sp>
        <p:nvSpPr>
          <p:cNvPr id="3" name="TextBox 2">
            <a:extLst>
              <a:ext uri="{FF2B5EF4-FFF2-40B4-BE49-F238E27FC236}">
                <a16:creationId xmlns:a16="http://schemas.microsoft.com/office/drawing/2014/main" id="{C7BF33D0-4981-83D4-F644-E7490C2E5EFB}"/>
              </a:ext>
            </a:extLst>
          </p:cNvPr>
          <p:cNvSpPr txBox="1"/>
          <p:nvPr/>
        </p:nvSpPr>
        <p:spPr>
          <a:xfrm>
            <a:off x="1007791" y="3431465"/>
            <a:ext cx="1740334" cy="400108"/>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قررْ</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FA50E56C-8296-66C2-2C66-017D94E3C71B}"/>
              </a:ext>
            </a:extLst>
          </p:cNvPr>
          <p:cNvSpPr txBox="1"/>
          <p:nvPr/>
        </p:nvSpPr>
        <p:spPr>
          <a:xfrm>
            <a:off x="934048" y="4419610"/>
            <a:ext cx="10033868" cy="461663"/>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lang="ar-EG" sz="2400" b="1" dirty="0">
                <a:solidFill>
                  <a:schemeClr val="bg1"/>
                </a:solidFill>
              </a:rPr>
              <a:t>قررْ إذا كانت الحالات أو مجموعة الحالات تتطابق مع تعريف الحالة.</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8162635E-EA71-0AE1-59BC-40E3DE351609}"/>
              </a:ext>
            </a:extLst>
          </p:cNvPr>
          <p:cNvSpPr txBox="1"/>
          <p:nvPr/>
        </p:nvSpPr>
        <p:spPr>
          <a:xfrm>
            <a:off x="3175804" y="3429000"/>
            <a:ext cx="1740334"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حدد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E10FFF89-B7B5-70BD-4FBC-613A925ED563}"/>
              </a:ext>
            </a:extLst>
          </p:cNvPr>
          <p:cNvSpPr txBox="1"/>
          <p:nvPr/>
        </p:nvSpPr>
        <p:spPr>
          <a:xfrm>
            <a:off x="5225833" y="3453584"/>
            <a:ext cx="1740334"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وجّه</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05ADBD41-C1E3-4C39-E8EB-215A5499FF96}"/>
              </a:ext>
            </a:extLst>
          </p:cNvPr>
          <p:cNvSpPr txBox="1"/>
          <p:nvPr/>
        </p:nvSpPr>
        <p:spPr>
          <a:xfrm>
            <a:off x="7388921" y="3449615"/>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حسِّنْ</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D8E07388-5B1D-E0C9-9EE4-91A2F6A674BF}"/>
              </a:ext>
            </a:extLst>
          </p:cNvPr>
          <p:cNvSpPr txBox="1"/>
          <p:nvPr/>
        </p:nvSpPr>
        <p:spPr>
          <a:xfrm>
            <a:off x="9478282" y="3429000"/>
            <a:ext cx="1784576" cy="400108"/>
          </a:xfrm>
          <a:prstGeom prst="rect">
            <a:avLst/>
          </a:prstGeom>
          <a:solidFill>
            <a:srgbClr val="6262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تأكد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1D99F7B8-7881-9451-E87B-7D8BEBA3F00B}"/>
              </a:ext>
            </a:extLst>
          </p:cNvPr>
          <p:cNvSpPr txBox="1"/>
          <p:nvPr/>
        </p:nvSpPr>
        <p:spPr>
          <a:xfrm>
            <a:off x="835749" y="1278193"/>
            <a:ext cx="10579501" cy="107721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Calibri"/>
                <a:ea typeface="Calibri"/>
                <a:cs typeface="Calibri"/>
                <a:sym typeface="Calibri"/>
              </a:rPr>
              <a:t>الهدف العام: </a:t>
            </a:r>
            <a:r>
              <a:rPr kumimoji="0" lang="ar-EG" sz="3200" b="0" i="0" u="none" strike="noStrike" cap="none" spc="0" normalizeH="0" baseline="0" dirty="0">
                <a:ln>
                  <a:noFill/>
                </a:ln>
                <a:solidFill>
                  <a:schemeClr val="bg1"/>
                </a:solidFill>
                <a:effectLst/>
                <a:uFillTx/>
                <a:latin typeface="Calibri"/>
                <a:ea typeface="Calibri"/>
                <a:cs typeface="Calibri"/>
                <a:sym typeface="Calibri"/>
              </a:rPr>
              <a:t>خفض معدلات </a:t>
            </a:r>
            <a:r>
              <a:rPr kumimoji="0" lang="ar-EG" sz="3200" b="0" i="0" u="none" strike="noStrike" cap="none" spc="0" normalizeH="0" baseline="0" dirty="0" err="1">
                <a:ln>
                  <a:noFill/>
                </a:ln>
                <a:solidFill>
                  <a:schemeClr val="bg1"/>
                </a:solidFill>
                <a:effectLst/>
                <a:uFillTx/>
                <a:latin typeface="Calibri"/>
                <a:ea typeface="Calibri"/>
                <a:cs typeface="Calibri"/>
                <a:sym typeface="Calibri"/>
              </a:rPr>
              <a:t>المراضة</a:t>
            </a:r>
            <a:r>
              <a:rPr kumimoji="0" lang="ar-EG" sz="3200" b="0" i="0" u="none" strike="noStrike" cap="none" spc="0" normalizeH="0" baseline="0" dirty="0">
                <a:ln>
                  <a:noFill/>
                </a:ln>
                <a:solidFill>
                  <a:schemeClr val="bg1"/>
                </a:solidFill>
                <a:effectLst/>
                <a:uFillTx/>
                <a:latin typeface="Calibri"/>
                <a:ea typeface="Calibri"/>
                <a:cs typeface="Calibri"/>
                <a:sym typeface="Calibri"/>
              </a:rPr>
              <a:t> والوفيات من خلال التحديد المبكر للحالات، وعزلها، وتوفير التدبير العلاجي السريري لها.</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Rectangle 3"/>
          <p:cNvSpPr txBox="1"/>
          <p:nvPr/>
        </p:nvSpPr>
        <p:spPr>
          <a:xfrm>
            <a:off x="2630263" y="1030224"/>
            <a:ext cx="6931473" cy="47975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312039" indent="-312039" defTabSz="832104" rtl="1">
              <a:spcBef>
                <a:spcPts val="10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المعايير السريرية</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676084" lvl="1" indent="-260032"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الأعراض المميِّزة، والعلامات السريرية</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676084" lvl="1" indent="-260032"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البيانات المختبرية</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12039" indent="-312039" defTabSz="832104" rtl="1">
              <a:spcBef>
                <a:spcPts val="10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المعايير الوبائية (لا سيما في حالة الفاشيات)</a:t>
            </a:r>
          </a:p>
          <a:p>
            <a:pPr marL="676084" lvl="1" indent="-260032"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المدة الزمنية</a:t>
            </a:r>
            <a:r>
              <a:rPr lang="ar-EG" sz="2400" dirty="0">
                <a:latin typeface="Sakkal Majalla" panose="02000000000000000000" pitchFamily="2" charset="-78"/>
                <a:cs typeface="Sakkal Majalla" panose="02000000000000000000" pitchFamily="2" charset="-78"/>
              </a:rPr>
              <a:t>.</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676084" lvl="1" indent="-260032"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المكان</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676084" lvl="1" indent="-260032"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الأشخاص (</a:t>
            </a:r>
            <a:r>
              <a:rPr lang="ar-EG" sz="2400" dirty="0">
                <a:latin typeface="Sakkal Majalla" panose="02000000000000000000" pitchFamily="2" charset="-78"/>
                <a:cs typeface="Sakkal Majalla" panose="02000000000000000000" pitchFamily="2" charset="-78"/>
              </a:rPr>
              <a:t>صلة</a:t>
            </a:r>
            <a:r>
              <a:rPr lang="ar" sz="2400" dirty="0">
                <a:latin typeface="Sakkal Majalla" panose="02000000000000000000" pitchFamily="2" charset="-78"/>
                <a:cs typeface="Sakkal Majalla" panose="02000000000000000000" pitchFamily="2" charset="-78"/>
              </a:rPr>
              <a:t> وبائي</a:t>
            </a:r>
            <a:r>
              <a:rPr lang="ar-EG" sz="2400" dirty="0">
                <a:latin typeface="Sakkal Majalla" panose="02000000000000000000" pitchFamily="2" charset="-78"/>
                <a:cs typeface="Sakkal Majalla" panose="02000000000000000000" pitchFamily="2" charset="-78"/>
              </a:rPr>
              <a:t>ة</a:t>
            </a:r>
            <a:r>
              <a:rPr lang="ar" sz="2400" dirty="0">
                <a:latin typeface="Sakkal Majalla" panose="02000000000000000000" pitchFamily="2" charset="-78"/>
                <a:cs typeface="Sakkal Majalla" panose="02000000000000000000" pitchFamily="2" charset="-78"/>
              </a:rPr>
              <a:t>، غير شائع</a:t>
            </a:r>
            <a:r>
              <a:rPr lang="ar-EG" sz="2400" dirty="0">
                <a:latin typeface="Sakkal Majalla" panose="02000000000000000000" pitchFamily="2" charset="-78"/>
                <a:cs typeface="Sakkal Majalla" panose="02000000000000000000" pitchFamily="2" charset="-78"/>
              </a:rPr>
              <a:t>ة</a:t>
            </a:r>
            <a:r>
              <a:rPr lang="ar" sz="2400" dirty="0">
                <a:latin typeface="Sakkal Majalla" panose="02000000000000000000" pitchFamily="2" charset="-78"/>
                <a:cs typeface="Sakkal Majalla" panose="02000000000000000000" pitchFamily="2" charset="-78"/>
              </a:rPr>
              <a:t> بخلاف ذلك)</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12039" indent="-312039"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يجب أن تكون المعايير </a:t>
            </a:r>
            <a:r>
              <a:rPr lang="en" sz="2400" b="1" dirty="0">
                <a:latin typeface="Sakkal Majalla" panose="02000000000000000000" pitchFamily="2" charset="-78"/>
                <a:cs typeface="Sakkal Majalla" panose="02000000000000000000" pitchFamily="2" charset="-78"/>
              </a:rPr>
              <a:t>حيادية</a:t>
            </a:r>
            <a:r>
              <a:rPr lang="en" sz="2400" dirty="0">
                <a:latin typeface="Sakkal Majalla" panose="02000000000000000000" pitchFamily="2" charset="-78"/>
                <a:cs typeface="Sakkal Majalla" panose="02000000000000000000" pitchFamily="2" charset="-78"/>
              </a:rPr>
              <a:t>، قدر الإمكان</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12039" indent="-312039" defTabSz="832104" rtl="1">
              <a:spcBef>
                <a:spcPts val="500"/>
              </a:spcBef>
              <a:buClr>
                <a:schemeClr val="accent3"/>
              </a:buClr>
              <a:buSzPct val="100000"/>
              <a:buFont typeface="Arial"/>
              <a:buChar char="•"/>
              <a:defRPr sz="2184">
                <a:latin typeface="+mj-lt"/>
                <a:ea typeface="+mj-ea"/>
                <a:cs typeface="+mj-cs"/>
                <a:sym typeface="Source Sans Pro Regular"/>
              </a:defRPr>
            </a:pPr>
            <a:r>
              <a:rPr lang="ar" sz="2400" dirty="0">
                <a:latin typeface="Sakkal Majalla" panose="02000000000000000000" pitchFamily="2" charset="-78"/>
                <a:cs typeface="Sakkal Majalla" panose="02000000000000000000" pitchFamily="2" charset="-78"/>
              </a:rPr>
              <a:t>ينبغي </a:t>
            </a:r>
            <a:r>
              <a:rPr lang="en" sz="2400" b="1" dirty="0">
                <a:latin typeface="Sakkal Majalla" panose="02000000000000000000" pitchFamily="2" charset="-78"/>
                <a:cs typeface="Sakkal Majalla" panose="02000000000000000000" pitchFamily="2" charset="-78"/>
              </a:rPr>
              <a:t>ألَّا </a:t>
            </a:r>
            <a:r>
              <a:rPr lang="en" sz="2400" dirty="0">
                <a:latin typeface="Sakkal Majalla" panose="02000000000000000000" pitchFamily="2" charset="-78"/>
                <a:cs typeface="Sakkal Majalla" panose="02000000000000000000" pitchFamily="2" charset="-78"/>
              </a:rPr>
              <a:t>تشمل التعرُّض المشتبه فيه</a:t>
            </a:r>
            <a:endParaRPr sz="2400" dirty="0">
              <a:solidFill>
                <a:srgbClr val="10253F"/>
              </a:solidFill>
              <a:latin typeface="Sakkal Majalla" panose="02000000000000000000" pitchFamily="2" charset="-78"/>
              <a:ea typeface="Arial"/>
              <a:cs typeface="Sakkal Majalla" panose="02000000000000000000" pitchFamily="2" charset="-78"/>
              <a:sym typeface="Arial"/>
            </a:endParaRPr>
          </a:p>
          <a:p>
            <a:pPr marL="312039" indent="-312039" defTabSz="832104" rtl="1">
              <a:spcBef>
                <a:spcPts val="500"/>
              </a:spcBef>
              <a:buClr>
                <a:schemeClr val="accent3"/>
              </a:buClr>
              <a:buSzPct val="100000"/>
              <a:buFont typeface="Arial"/>
              <a:buChar char="•"/>
              <a:defRPr sz="2184">
                <a:latin typeface="+mj-lt"/>
                <a:ea typeface="+mj-ea"/>
                <a:cs typeface="+mj-cs"/>
                <a:sym typeface="Source Sans Pro Regular"/>
              </a:defRPr>
            </a:pPr>
            <a:endParaRPr sz="2400"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2" name="Title 4">
            <a:extLst>
              <a:ext uri="{FF2B5EF4-FFF2-40B4-BE49-F238E27FC236}">
                <a16:creationId xmlns:a16="http://schemas.microsoft.com/office/drawing/2014/main" id="{868C492B-DCD9-23EB-089B-D89E6F50C7CF}"/>
              </a:ext>
            </a:extLst>
          </p:cNvPr>
          <p:cNvSpPr txBox="1">
            <a:spLocks/>
          </p:cNvSpPr>
          <p:nvPr/>
        </p:nvSpPr>
        <p:spPr>
          <a:xfrm>
            <a:off x="192378" y="71747"/>
            <a:ext cx="7958564" cy="46902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عناصر تعريف حالة الفاشية</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itle 1"/>
          <p:cNvSpPr txBox="1">
            <a:spLocks noGrp="1"/>
          </p:cNvSpPr>
          <p:nvPr>
            <p:ph type="title"/>
          </p:nvPr>
        </p:nvSpPr>
        <p:spPr>
          <a:xfrm>
            <a:off x="40026" y="456959"/>
            <a:ext cx="3264196" cy="1096226"/>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ملاحظات إلى المُيسِّرين:</a:t>
            </a:r>
          </a:p>
        </p:txBody>
      </p:sp>
      <p:sp>
        <p:nvSpPr>
          <p:cNvPr id="302" name="Google Shape;308;p8"/>
          <p:cNvSpPr txBox="1">
            <a:spLocks noGrp="1"/>
          </p:cNvSpPr>
          <p:nvPr>
            <p:ph type="body" idx="1"/>
          </p:nvPr>
        </p:nvSpPr>
        <p:spPr>
          <a:xfrm>
            <a:off x="4273550" y="1969652"/>
            <a:ext cx="7388019" cy="2686222"/>
          </a:xfrm>
          <a:prstGeom prst="rect">
            <a:avLst/>
          </a:prstGeom>
        </p:spPr>
        <p:txBody>
          <a:bodyPr lIns="0" tIns="0" rIns="0" bIns="0" rtlCol="1"/>
          <a:lstStyle/>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a:t>
            </a: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توصية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15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20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30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r>
              <a:rPr dirty="0">
                <a:latin typeface="Sakkal Majalla" panose="02000000000000000000" pitchFamily="2" charset="-78"/>
                <a:cs typeface="Sakkal Majalla" panose="02000000000000000000" pitchFamily="2" charset="-78"/>
              </a:rPr>
              <a:t>.</a:t>
            </a:r>
          </a:p>
          <a:p>
            <a:pPr marL="0" indent="0" algn="just" rtl="1">
              <a:buSzTx/>
              <a:buNone/>
              <a:defRPr sz="2400">
                <a:solidFill>
                  <a:srgbClr val="FF0000"/>
                </a:solidFill>
              </a:defRPr>
            </a:pPr>
            <a:endParaRPr dirty="0">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Rectangle 2"/>
          <p:cNvSpPr/>
          <p:nvPr/>
        </p:nvSpPr>
        <p:spPr>
          <a:xfrm>
            <a:off x="3580874" y="4542220"/>
            <a:ext cx="5030251" cy="830997"/>
          </a:xfrm>
          <a:prstGeom prst="rect">
            <a:avLst/>
          </a:prstGeom>
          <a:solidFill>
            <a:srgbClr val="FFFFFF"/>
          </a:solidFill>
          <a:ln>
            <a:solidFill>
              <a:srgbClr val="000000"/>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p>
            <a:pPr algn="ctr" rtl="1">
              <a:defRPr sz="28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مشتبه فيها أو محتملة</a:t>
            </a:r>
            <a:endParaRPr>
              <a:latin typeface="Sakkal Majalla" panose="02000000000000000000" pitchFamily="2" charset="-78"/>
              <a:ea typeface="Arial"/>
              <a:cs typeface="Sakkal Majalla" panose="02000000000000000000" pitchFamily="2" charset="-78"/>
              <a:sym typeface="Arial"/>
            </a:endParaRPr>
          </a:p>
          <a:p>
            <a:pPr algn="ctr" rtl="1">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أعراض متوافقة</a:t>
            </a:r>
          </a:p>
        </p:txBody>
      </p:sp>
      <p:sp>
        <p:nvSpPr>
          <p:cNvPr id="420" name="Rectangle 3"/>
          <p:cNvSpPr/>
          <p:nvPr/>
        </p:nvSpPr>
        <p:spPr>
          <a:xfrm>
            <a:off x="3988406" y="3195166"/>
            <a:ext cx="4215185" cy="1138773"/>
          </a:xfrm>
          <a:prstGeom prst="rect">
            <a:avLst/>
          </a:prstGeom>
          <a:ln>
            <a:solidFill>
              <a:srgbClr val="000000"/>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p>
            <a:pPr algn="ctr" rtl="1">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مُحتملة</a:t>
            </a:r>
            <a:endParaRPr dirty="0">
              <a:latin typeface="Sakkal Majalla" panose="02000000000000000000" pitchFamily="2" charset="-78"/>
              <a:ea typeface="Arial"/>
              <a:cs typeface="Sakkal Majalla" panose="02000000000000000000" pitchFamily="2" charset="-78"/>
              <a:sym typeface="Arial"/>
            </a:endParaRPr>
          </a:p>
          <a:p>
            <a:pPr algn="ctr" rtl="1">
              <a:defRPr sz="2000">
                <a:latin typeface="+mj-lt"/>
                <a:ea typeface="+mj-ea"/>
                <a:cs typeface="+mj-cs"/>
                <a:sym typeface="Source Sans Pro Regular"/>
              </a:defRPr>
            </a:pPr>
            <a:r>
              <a:rPr lang="ar-EG" dirty="0">
                <a:latin typeface="Sakkal Majalla" panose="02000000000000000000" pitchFamily="2" charset="-78"/>
                <a:cs typeface="Sakkal Majalla" panose="02000000000000000000" pitchFamily="2" charset="-78"/>
              </a:rPr>
              <a:t>متصلة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وبائيً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اختبار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تشخيصي</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ea typeface="Arial"/>
              <a:cs typeface="Sakkal Majalla" panose="02000000000000000000" pitchFamily="2" charset="-78"/>
              <a:sym typeface="Arial"/>
            </a:endParaRPr>
          </a:p>
          <a:p>
            <a:pPr algn="ctr" rtl="1">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متوافقة</a:t>
            </a:r>
            <a:endParaRPr dirty="0">
              <a:latin typeface="Sakkal Majalla" panose="02000000000000000000" pitchFamily="2" charset="-78"/>
              <a:cs typeface="Sakkal Majalla" panose="02000000000000000000" pitchFamily="2" charset="-78"/>
            </a:endParaRPr>
          </a:p>
        </p:txBody>
      </p:sp>
      <p:sp>
        <p:nvSpPr>
          <p:cNvPr id="421" name="Rectangle 4"/>
          <p:cNvSpPr/>
          <p:nvPr/>
        </p:nvSpPr>
        <p:spPr>
          <a:xfrm>
            <a:off x="4720848" y="1997138"/>
            <a:ext cx="2750300" cy="830997"/>
          </a:xfrm>
          <a:prstGeom prst="rect">
            <a:avLst/>
          </a:prstGeom>
          <a:ln>
            <a:solidFill>
              <a:srgbClr val="000000"/>
            </a:solidFill>
            <a:miter/>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p>
            <a:pPr algn="ctr" rtl="1">
              <a:defRPr sz="28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مؤكدة</a:t>
            </a:r>
            <a:endParaRPr dirty="0">
              <a:latin typeface="Sakkal Majalla" panose="02000000000000000000" pitchFamily="2" charset="-78"/>
              <a:ea typeface="Arial"/>
              <a:cs typeface="Sakkal Majalla" panose="02000000000000000000" pitchFamily="2" charset="-78"/>
              <a:sym typeface="Arial"/>
            </a:endParaRPr>
          </a:p>
          <a:p>
            <a:pPr algn="ctr" rtl="1">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مختبريً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متوافقة</a:t>
            </a:r>
            <a:endParaRPr dirty="0">
              <a:latin typeface="Sakkal Majalla" panose="02000000000000000000" pitchFamily="2" charset="-78"/>
              <a:cs typeface="Sakkal Majalla" panose="02000000000000000000" pitchFamily="2" charset="-78"/>
            </a:endParaRPr>
          </a:p>
        </p:txBody>
      </p:sp>
      <p:sp>
        <p:nvSpPr>
          <p:cNvPr id="422" name="Line 6"/>
          <p:cNvSpPr/>
          <p:nvPr/>
        </p:nvSpPr>
        <p:spPr>
          <a:xfrm flipV="1">
            <a:off x="2499625" y="2216266"/>
            <a:ext cx="2075305" cy="2919414"/>
          </a:xfrm>
          <a:prstGeom prst="line">
            <a:avLst/>
          </a:prstGeom>
          <a:ln w="63500">
            <a:solidFill>
              <a:srgbClr val="006600"/>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23" name="Line 7"/>
          <p:cNvSpPr/>
          <p:nvPr/>
        </p:nvSpPr>
        <p:spPr>
          <a:xfrm>
            <a:off x="7686627" y="2174835"/>
            <a:ext cx="2162502" cy="2994625"/>
          </a:xfrm>
          <a:prstGeom prst="line">
            <a:avLst/>
          </a:prstGeom>
          <a:ln w="63500">
            <a:solidFill>
              <a:srgbClr val="006600"/>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424" name="Rectangle 8"/>
          <p:cNvSpPr txBox="1"/>
          <p:nvPr/>
        </p:nvSpPr>
        <p:spPr>
          <a:xfrm rot="12960000">
            <a:off x="2817218" y="2959279"/>
            <a:ext cx="523218" cy="103810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vert="eaVert" wrap="none" lIns="45719" rIns="45719" rtlCol="1" anchor="ctr">
            <a:spAutoFit/>
          </a:bodyPr>
          <a:lstStyle>
            <a:lvl1pPr algn="ctr" rtl="1">
              <a:defRPr sz="28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أكثر يقينًا</a:t>
            </a:r>
          </a:p>
        </p:txBody>
      </p:sp>
      <p:sp>
        <p:nvSpPr>
          <p:cNvPr id="425" name="Rectangle 9"/>
          <p:cNvSpPr txBox="1"/>
          <p:nvPr/>
        </p:nvSpPr>
        <p:spPr>
          <a:xfrm rot="19458871">
            <a:off x="8887271" y="2748319"/>
            <a:ext cx="523218" cy="118718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vert="eaVert" wrap="none" lIns="45719" rIns="45719" rtlCol="1" anchor="ctr">
            <a:spAutoFit/>
          </a:bodyPr>
          <a:lstStyle>
            <a:lvl1pPr algn="ctr" rtl="1">
              <a:defRPr sz="28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أكثر شمولًا</a:t>
            </a:r>
          </a:p>
        </p:txBody>
      </p:sp>
      <p:sp>
        <p:nvSpPr>
          <p:cNvPr id="2" name="Title 4">
            <a:extLst>
              <a:ext uri="{FF2B5EF4-FFF2-40B4-BE49-F238E27FC236}">
                <a16:creationId xmlns:a16="http://schemas.microsoft.com/office/drawing/2014/main" id="{4D99BECA-21E9-A84D-3E53-9F68610C57CC}"/>
              </a:ext>
            </a:extLst>
          </p:cNvPr>
          <p:cNvSpPr txBox="1">
            <a:spLocks/>
          </p:cNvSpPr>
          <p:nvPr/>
        </p:nvSpPr>
        <p:spPr>
          <a:xfrm>
            <a:off x="192379" y="71746"/>
            <a:ext cx="433366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تعاريف الحالات المصنَّفة إلى مستويات</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2" name="Image" descr="Image"/>
          <p:cNvPicPr>
            <a:picLocks noChangeAspect="1"/>
          </p:cNvPicPr>
          <p:nvPr/>
        </p:nvPicPr>
        <p:blipFill>
          <a:blip r:embed="rId2"/>
          <a:stretch>
            <a:fillRect/>
          </a:stretch>
        </p:blipFill>
        <p:spPr>
          <a:xfrm>
            <a:off x="762000" y="1511300"/>
            <a:ext cx="10668000" cy="3835400"/>
          </a:xfrm>
          <a:prstGeom prst="rect">
            <a:avLst/>
          </a:prstGeom>
          <a:ln w="12700">
            <a:miter lim="400000"/>
          </a:ln>
        </p:spPr>
      </p:pic>
      <p:sp>
        <p:nvSpPr>
          <p:cNvPr id="2" name="Title 4">
            <a:extLst>
              <a:ext uri="{FF2B5EF4-FFF2-40B4-BE49-F238E27FC236}">
                <a16:creationId xmlns:a16="http://schemas.microsoft.com/office/drawing/2014/main" id="{C27F2095-61B0-1E1C-61C7-AAE7F2BED99E}"/>
              </a:ext>
            </a:extLst>
          </p:cNvPr>
          <p:cNvSpPr txBox="1">
            <a:spLocks/>
          </p:cNvSpPr>
          <p:nvPr/>
        </p:nvSpPr>
        <p:spPr>
          <a:xfrm>
            <a:off x="200330" y="0"/>
            <a:ext cx="4920310"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استقصاء الحالات: الخطوات</a:t>
            </a:r>
          </a:p>
        </p:txBody>
      </p:sp>
      <p:sp>
        <p:nvSpPr>
          <p:cNvPr id="10" name="TextBox 9">
            <a:extLst>
              <a:ext uri="{FF2B5EF4-FFF2-40B4-BE49-F238E27FC236}">
                <a16:creationId xmlns:a16="http://schemas.microsoft.com/office/drawing/2014/main" id="{8D957898-18A7-4F09-9B97-A2A301655077}"/>
              </a:ext>
            </a:extLst>
          </p:cNvPr>
          <p:cNvSpPr txBox="1"/>
          <p:nvPr/>
        </p:nvSpPr>
        <p:spPr>
          <a:xfrm>
            <a:off x="1007791" y="3185658"/>
            <a:ext cx="1740334" cy="400108"/>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قررْ</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504B9668-2BAC-A812-26AC-F749E8416806}"/>
              </a:ext>
            </a:extLst>
          </p:cNvPr>
          <p:cNvSpPr txBox="1"/>
          <p:nvPr/>
        </p:nvSpPr>
        <p:spPr>
          <a:xfrm>
            <a:off x="934048" y="4409779"/>
            <a:ext cx="10033868" cy="461663"/>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r>
              <a:rPr lang="ar-EG" sz="2400" b="1" dirty="0">
                <a:solidFill>
                  <a:schemeClr val="bg1"/>
                </a:solidFill>
              </a:rPr>
              <a:t>حدِّد الخصائص الوبائية والسريرية الأساسية للحالات.</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C1C9FB84-4CFA-070A-4794-F845A3C5A400}"/>
              </a:ext>
            </a:extLst>
          </p:cNvPr>
          <p:cNvSpPr txBox="1"/>
          <p:nvPr/>
        </p:nvSpPr>
        <p:spPr>
          <a:xfrm>
            <a:off x="3175804" y="3183193"/>
            <a:ext cx="1740334"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حدد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9B8258EA-9576-14AC-65ED-5666972EF16A}"/>
              </a:ext>
            </a:extLst>
          </p:cNvPr>
          <p:cNvSpPr txBox="1"/>
          <p:nvPr/>
        </p:nvSpPr>
        <p:spPr>
          <a:xfrm>
            <a:off x="5225833" y="3207777"/>
            <a:ext cx="1740334"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ar-EG" sz="2000" b="1" dirty="0">
                <a:solidFill>
                  <a:schemeClr val="bg1"/>
                </a:solidFill>
              </a:rPr>
              <a:t>وجِّه</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4" name="TextBox 13">
            <a:extLst>
              <a:ext uri="{FF2B5EF4-FFF2-40B4-BE49-F238E27FC236}">
                <a16:creationId xmlns:a16="http://schemas.microsoft.com/office/drawing/2014/main" id="{E69145DA-BAA7-BB83-D936-D4F3D13433C3}"/>
              </a:ext>
            </a:extLst>
          </p:cNvPr>
          <p:cNvSpPr txBox="1"/>
          <p:nvPr/>
        </p:nvSpPr>
        <p:spPr>
          <a:xfrm>
            <a:off x="7388921" y="3203808"/>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حسِّنْ</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5" name="TextBox 14">
            <a:extLst>
              <a:ext uri="{FF2B5EF4-FFF2-40B4-BE49-F238E27FC236}">
                <a16:creationId xmlns:a16="http://schemas.microsoft.com/office/drawing/2014/main" id="{2CB88D8F-3163-D2CB-47EB-DA4DD460911F}"/>
              </a:ext>
            </a:extLst>
          </p:cNvPr>
          <p:cNvSpPr txBox="1"/>
          <p:nvPr/>
        </p:nvSpPr>
        <p:spPr>
          <a:xfrm>
            <a:off x="9478282" y="3183193"/>
            <a:ext cx="1784576" cy="400108"/>
          </a:xfrm>
          <a:prstGeom prst="rect">
            <a:avLst/>
          </a:prstGeom>
          <a:solidFill>
            <a:srgbClr val="6262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تأكد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6" name="TextBox 15">
            <a:extLst>
              <a:ext uri="{FF2B5EF4-FFF2-40B4-BE49-F238E27FC236}">
                <a16:creationId xmlns:a16="http://schemas.microsoft.com/office/drawing/2014/main" id="{35F78687-4338-0DFB-2D76-676BA82E959C}"/>
              </a:ext>
            </a:extLst>
          </p:cNvPr>
          <p:cNvSpPr txBox="1"/>
          <p:nvPr/>
        </p:nvSpPr>
        <p:spPr>
          <a:xfrm>
            <a:off x="835749" y="1278193"/>
            <a:ext cx="10579501" cy="107721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Calibri"/>
                <a:ea typeface="Calibri"/>
                <a:cs typeface="Calibri"/>
                <a:sym typeface="Calibri"/>
              </a:rPr>
              <a:t>الهدف العام: </a:t>
            </a:r>
            <a:r>
              <a:rPr kumimoji="0" lang="ar-EG" sz="3200" b="0" i="0" u="none" strike="noStrike" cap="none" spc="0" normalizeH="0" baseline="0" dirty="0">
                <a:ln>
                  <a:noFill/>
                </a:ln>
                <a:solidFill>
                  <a:schemeClr val="bg1"/>
                </a:solidFill>
                <a:effectLst/>
                <a:uFillTx/>
                <a:latin typeface="Calibri"/>
                <a:ea typeface="Calibri"/>
                <a:cs typeface="Calibri"/>
                <a:sym typeface="Calibri"/>
              </a:rPr>
              <a:t>خفض معدلات </a:t>
            </a:r>
            <a:r>
              <a:rPr kumimoji="0" lang="ar-EG" sz="3200" b="0" i="0" u="none" strike="noStrike" cap="none" spc="0" normalizeH="0" baseline="0" dirty="0" err="1">
                <a:ln>
                  <a:noFill/>
                </a:ln>
                <a:solidFill>
                  <a:schemeClr val="bg1"/>
                </a:solidFill>
                <a:effectLst/>
                <a:uFillTx/>
                <a:latin typeface="Calibri"/>
                <a:ea typeface="Calibri"/>
                <a:cs typeface="Calibri"/>
                <a:sym typeface="Calibri"/>
              </a:rPr>
              <a:t>المراضة</a:t>
            </a:r>
            <a:r>
              <a:rPr kumimoji="0" lang="ar-EG" sz="3200" b="0" i="0" u="none" strike="noStrike" cap="none" spc="0" normalizeH="0" baseline="0" dirty="0">
                <a:ln>
                  <a:noFill/>
                </a:ln>
                <a:solidFill>
                  <a:schemeClr val="bg1"/>
                </a:solidFill>
                <a:effectLst/>
                <a:uFillTx/>
                <a:latin typeface="Calibri"/>
                <a:ea typeface="Calibri"/>
                <a:cs typeface="Calibri"/>
                <a:sym typeface="Calibri"/>
              </a:rPr>
              <a:t> والوفيات من خلال التحديد المبكر للحالات، وعزلها، وتوفير التدبير العلاجي السريري لها.</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7" name="Image" descr="Image"/>
          <p:cNvPicPr>
            <a:picLocks noChangeAspect="1"/>
          </p:cNvPicPr>
          <p:nvPr/>
        </p:nvPicPr>
        <p:blipFill>
          <a:blip r:embed="rId2"/>
          <a:stretch>
            <a:fillRect/>
          </a:stretch>
        </p:blipFill>
        <p:spPr>
          <a:xfrm>
            <a:off x="762000" y="1384300"/>
            <a:ext cx="10668000" cy="4089400"/>
          </a:xfrm>
          <a:prstGeom prst="rect">
            <a:avLst/>
          </a:prstGeom>
          <a:ln w="12700">
            <a:miter lim="400000"/>
          </a:ln>
        </p:spPr>
      </p:pic>
      <p:sp>
        <p:nvSpPr>
          <p:cNvPr id="2" name="Title 4">
            <a:extLst>
              <a:ext uri="{FF2B5EF4-FFF2-40B4-BE49-F238E27FC236}">
                <a16:creationId xmlns:a16="http://schemas.microsoft.com/office/drawing/2014/main" id="{656C2467-ED3B-FAB9-ED0C-1185F9947BE9}"/>
              </a:ext>
            </a:extLst>
          </p:cNvPr>
          <p:cNvSpPr txBox="1">
            <a:spLocks/>
          </p:cNvSpPr>
          <p:nvPr/>
        </p:nvSpPr>
        <p:spPr>
          <a:xfrm>
            <a:off x="192379" y="0"/>
            <a:ext cx="5071384"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استقصاء الحالات: الخطوات</a:t>
            </a:r>
          </a:p>
        </p:txBody>
      </p:sp>
      <p:sp>
        <p:nvSpPr>
          <p:cNvPr id="3" name="TextBox 2">
            <a:extLst>
              <a:ext uri="{FF2B5EF4-FFF2-40B4-BE49-F238E27FC236}">
                <a16:creationId xmlns:a16="http://schemas.microsoft.com/office/drawing/2014/main" id="{04D54912-C5CE-8915-C8D7-48B987973736}"/>
              </a:ext>
            </a:extLst>
          </p:cNvPr>
          <p:cNvSpPr txBox="1"/>
          <p:nvPr/>
        </p:nvSpPr>
        <p:spPr>
          <a:xfrm>
            <a:off x="1007791" y="3185658"/>
            <a:ext cx="1740334" cy="400108"/>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قررْ</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56D8F30B-436B-AAEF-195E-74F8121A52C2}"/>
              </a:ext>
            </a:extLst>
          </p:cNvPr>
          <p:cNvSpPr txBox="1"/>
          <p:nvPr/>
        </p:nvSpPr>
        <p:spPr>
          <a:xfrm>
            <a:off x="934048" y="4468773"/>
            <a:ext cx="10033868" cy="461663"/>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r>
              <a:rPr lang="ar-EG" sz="2400" b="1" dirty="0">
                <a:solidFill>
                  <a:schemeClr val="bg1"/>
                </a:solidFill>
              </a:rPr>
              <a:t>وجِّه جهود الوقاية والمكافحة الحالية والمستقبلية.</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854BAE1A-E7D5-3E07-60F1-73E92D34CB61}"/>
              </a:ext>
            </a:extLst>
          </p:cNvPr>
          <p:cNvSpPr txBox="1"/>
          <p:nvPr/>
        </p:nvSpPr>
        <p:spPr>
          <a:xfrm>
            <a:off x="3175804" y="3183193"/>
            <a:ext cx="1740334"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حدد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A6AE04FE-B0D2-D279-9EEF-2512EA0345DF}"/>
              </a:ext>
            </a:extLst>
          </p:cNvPr>
          <p:cNvSpPr txBox="1"/>
          <p:nvPr/>
        </p:nvSpPr>
        <p:spPr>
          <a:xfrm>
            <a:off x="5225833" y="3207777"/>
            <a:ext cx="1740334"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ar-EG" sz="2000" b="1" dirty="0">
                <a:solidFill>
                  <a:schemeClr val="bg1"/>
                </a:solidFill>
              </a:rPr>
              <a:t>وجِّه</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18464850-4734-65DD-E8F0-146290306F92}"/>
              </a:ext>
            </a:extLst>
          </p:cNvPr>
          <p:cNvSpPr txBox="1"/>
          <p:nvPr/>
        </p:nvSpPr>
        <p:spPr>
          <a:xfrm>
            <a:off x="7388921" y="3203808"/>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حسِّنْ</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AC84DA9B-597E-CD0D-FFDD-150BCE78773C}"/>
              </a:ext>
            </a:extLst>
          </p:cNvPr>
          <p:cNvSpPr txBox="1"/>
          <p:nvPr/>
        </p:nvSpPr>
        <p:spPr>
          <a:xfrm>
            <a:off x="9478282" y="3202857"/>
            <a:ext cx="1784576" cy="400108"/>
          </a:xfrm>
          <a:prstGeom prst="rect">
            <a:avLst/>
          </a:prstGeom>
          <a:solidFill>
            <a:srgbClr val="6262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ar-EG" sz="2000" b="1" dirty="0">
                <a:solidFill>
                  <a:schemeClr val="bg1"/>
                </a:solidFill>
              </a:rPr>
              <a:t>تأكد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1A904C2C-6FF9-4DF6-D035-11E4CCE07018}"/>
              </a:ext>
            </a:extLst>
          </p:cNvPr>
          <p:cNvSpPr txBox="1"/>
          <p:nvPr/>
        </p:nvSpPr>
        <p:spPr>
          <a:xfrm>
            <a:off x="835749" y="1278193"/>
            <a:ext cx="10579501" cy="107721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Calibri"/>
                <a:ea typeface="Calibri"/>
                <a:cs typeface="Calibri"/>
                <a:sym typeface="Calibri"/>
              </a:rPr>
              <a:t>الهدف العام: </a:t>
            </a:r>
            <a:r>
              <a:rPr kumimoji="0" lang="ar-EG" sz="3200" b="0" i="0" u="none" strike="noStrike" cap="none" spc="0" normalizeH="0" baseline="0" dirty="0">
                <a:ln>
                  <a:noFill/>
                </a:ln>
                <a:solidFill>
                  <a:schemeClr val="bg1"/>
                </a:solidFill>
                <a:effectLst/>
                <a:uFillTx/>
                <a:latin typeface="Calibri"/>
                <a:ea typeface="Calibri"/>
                <a:cs typeface="Calibri"/>
                <a:sym typeface="Calibri"/>
              </a:rPr>
              <a:t>خفض معدلات </a:t>
            </a:r>
            <a:r>
              <a:rPr kumimoji="0" lang="ar-EG" sz="3200" b="0" i="0" u="none" strike="noStrike" cap="none" spc="0" normalizeH="0" baseline="0" dirty="0" err="1">
                <a:ln>
                  <a:noFill/>
                </a:ln>
                <a:solidFill>
                  <a:schemeClr val="bg1"/>
                </a:solidFill>
                <a:effectLst/>
                <a:uFillTx/>
                <a:latin typeface="Calibri"/>
                <a:ea typeface="Calibri"/>
                <a:cs typeface="Calibri"/>
                <a:sym typeface="Calibri"/>
              </a:rPr>
              <a:t>المراضة</a:t>
            </a:r>
            <a:r>
              <a:rPr kumimoji="0" lang="ar-EG" sz="3200" b="0" i="0" u="none" strike="noStrike" cap="none" spc="0" normalizeH="0" baseline="0" dirty="0">
                <a:ln>
                  <a:noFill/>
                </a:ln>
                <a:solidFill>
                  <a:schemeClr val="bg1"/>
                </a:solidFill>
                <a:effectLst/>
                <a:uFillTx/>
                <a:latin typeface="Calibri"/>
                <a:ea typeface="Calibri"/>
                <a:cs typeface="Calibri"/>
                <a:sym typeface="Calibri"/>
              </a:rPr>
              <a:t> والوفيات من خلال التحديد المبكر للحالات، وعزلها، وتوفير التدبير العلاجي السريري لها.</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 name="Image" descr="Image"/>
          <p:cNvPicPr>
            <a:picLocks noChangeAspect="1"/>
          </p:cNvPicPr>
          <p:nvPr/>
        </p:nvPicPr>
        <p:blipFill>
          <a:blip r:embed="rId2"/>
          <a:stretch>
            <a:fillRect/>
          </a:stretch>
        </p:blipFill>
        <p:spPr>
          <a:xfrm>
            <a:off x="762000" y="1352550"/>
            <a:ext cx="10668000" cy="4152900"/>
          </a:xfrm>
          <a:prstGeom prst="rect">
            <a:avLst/>
          </a:prstGeom>
          <a:ln w="12700">
            <a:miter lim="400000"/>
          </a:ln>
        </p:spPr>
      </p:pic>
      <p:sp>
        <p:nvSpPr>
          <p:cNvPr id="2" name="Title 4">
            <a:extLst>
              <a:ext uri="{FF2B5EF4-FFF2-40B4-BE49-F238E27FC236}">
                <a16:creationId xmlns:a16="http://schemas.microsoft.com/office/drawing/2014/main" id="{5E4F7E65-5B87-1508-A653-F70AC8E34B7F}"/>
              </a:ext>
            </a:extLst>
          </p:cNvPr>
          <p:cNvSpPr txBox="1">
            <a:spLocks/>
          </p:cNvSpPr>
          <p:nvPr/>
        </p:nvSpPr>
        <p:spPr>
          <a:xfrm>
            <a:off x="192379" y="0"/>
            <a:ext cx="5373534"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استقصاء الحالات: الخطوات</a:t>
            </a:r>
          </a:p>
        </p:txBody>
      </p:sp>
      <p:sp>
        <p:nvSpPr>
          <p:cNvPr id="3" name="TextBox 2">
            <a:extLst>
              <a:ext uri="{FF2B5EF4-FFF2-40B4-BE49-F238E27FC236}">
                <a16:creationId xmlns:a16="http://schemas.microsoft.com/office/drawing/2014/main" id="{07C8CAD6-791E-F33F-E3C3-FBEF2B98A7D8}"/>
              </a:ext>
            </a:extLst>
          </p:cNvPr>
          <p:cNvSpPr txBox="1"/>
          <p:nvPr/>
        </p:nvSpPr>
        <p:spPr>
          <a:xfrm>
            <a:off x="1022541" y="3234818"/>
            <a:ext cx="1740334" cy="400108"/>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قررْ</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237AF17E-3684-FBEA-E8A2-C1B4FB5035BD}"/>
              </a:ext>
            </a:extLst>
          </p:cNvPr>
          <p:cNvSpPr txBox="1"/>
          <p:nvPr/>
        </p:nvSpPr>
        <p:spPr>
          <a:xfrm>
            <a:off x="973365" y="4522677"/>
            <a:ext cx="10033868" cy="461663"/>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1" indent="0"/>
            <a:r>
              <a:rPr lang="ar-EG" sz="2400" b="1" dirty="0">
                <a:solidFill>
                  <a:schemeClr val="bg1"/>
                </a:solidFill>
              </a:rPr>
              <a:t>حسِّن الترصد.</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0938F83C-2473-AFF0-1621-E8C54382C4F4}"/>
              </a:ext>
            </a:extLst>
          </p:cNvPr>
          <p:cNvSpPr txBox="1"/>
          <p:nvPr/>
        </p:nvSpPr>
        <p:spPr>
          <a:xfrm>
            <a:off x="3190554" y="3232353"/>
            <a:ext cx="1740334"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حدد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B42FFC30-DCA2-7442-975A-FAEDEE2B1880}"/>
              </a:ext>
            </a:extLst>
          </p:cNvPr>
          <p:cNvSpPr txBox="1"/>
          <p:nvPr/>
        </p:nvSpPr>
        <p:spPr>
          <a:xfrm>
            <a:off x="5240583" y="3256937"/>
            <a:ext cx="1740334"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ar-EG" sz="2000" b="1" dirty="0">
                <a:solidFill>
                  <a:schemeClr val="bg1"/>
                </a:solidFill>
              </a:rPr>
              <a:t>وجِّه</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507BF26D-296D-13A0-F190-4ABECCFB7337}"/>
              </a:ext>
            </a:extLst>
          </p:cNvPr>
          <p:cNvSpPr txBox="1"/>
          <p:nvPr/>
        </p:nvSpPr>
        <p:spPr>
          <a:xfrm>
            <a:off x="9493032" y="3232353"/>
            <a:ext cx="1784576" cy="400108"/>
          </a:xfrm>
          <a:prstGeom prst="rect">
            <a:avLst/>
          </a:prstGeom>
          <a:solidFill>
            <a:srgbClr val="6262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ar-EG" sz="2000" b="1" dirty="0">
                <a:solidFill>
                  <a:schemeClr val="bg1"/>
                </a:solidFill>
              </a:rPr>
              <a:t>تأكد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387A8810-FFA0-2976-D3EE-16A22E50DE1D}"/>
              </a:ext>
            </a:extLst>
          </p:cNvPr>
          <p:cNvSpPr txBox="1"/>
          <p:nvPr/>
        </p:nvSpPr>
        <p:spPr>
          <a:xfrm>
            <a:off x="850499" y="1352550"/>
            <a:ext cx="10579501" cy="107721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Calibri"/>
                <a:ea typeface="Calibri"/>
                <a:cs typeface="Calibri"/>
                <a:sym typeface="Calibri"/>
              </a:rPr>
              <a:t>الهدف العام: </a:t>
            </a:r>
            <a:r>
              <a:rPr kumimoji="0" lang="ar-EG" sz="3200" b="0" i="0" u="none" strike="noStrike" cap="none" spc="0" normalizeH="0" baseline="0" dirty="0">
                <a:ln>
                  <a:noFill/>
                </a:ln>
                <a:solidFill>
                  <a:schemeClr val="bg1"/>
                </a:solidFill>
                <a:effectLst/>
                <a:uFillTx/>
                <a:latin typeface="Calibri"/>
                <a:ea typeface="Calibri"/>
                <a:cs typeface="Calibri"/>
                <a:sym typeface="Calibri"/>
              </a:rPr>
              <a:t>خفض معدلات </a:t>
            </a:r>
            <a:r>
              <a:rPr kumimoji="0" lang="ar-EG" sz="3200" b="0" i="0" u="none" strike="noStrike" cap="none" spc="0" normalizeH="0" baseline="0" dirty="0" err="1">
                <a:ln>
                  <a:noFill/>
                </a:ln>
                <a:solidFill>
                  <a:schemeClr val="bg1"/>
                </a:solidFill>
                <a:effectLst/>
                <a:uFillTx/>
                <a:latin typeface="Calibri"/>
                <a:ea typeface="Calibri"/>
                <a:cs typeface="Calibri"/>
                <a:sym typeface="Calibri"/>
              </a:rPr>
              <a:t>المراضة</a:t>
            </a:r>
            <a:r>
              <a:rPr kumimoji="0" lang="ar-EG" sz="3200" b="0" i="0" u="none" strike="noStrike" cap="none" spc="0" normalizeH="0" baseline="0" dirty="0">
                <a:ln>
                  <a:noFill/>
                </a:ln>
                <a:solidFill>
                  <a:schemeClr val="bg1"/>
                </a:solidFill>
                <a:effectLst/>
                <a:uFillTx/>
                <a:latin typeface="Calibri"/>
                <a:ea typeface="Calibri"/>
                <a:cs typeface="Calibri"/>
                <a:sym typeface="Calibri"/>
              </a:rPr>
              <a:t> والوفيات من خلال التحديد المبكر للحالات، وعزلها، وتوفير التدبير العلاجي السريري لها.</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BC3A7928-3751-6F43-FECD-FF6E11776170}"/>
              </a:ext>
            </a:extLst>
          </p:cNvPr>
          <p:cNvSpPr txBox="1"/>
          <p:nvPr/>
        </p:nvSpPr>
        <p:spPr>
          <a:xfrm>
            <a:off x="7384007" y="3282464"/>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حسِّنْ</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5" name="Image" descr="Image"/>
          <p:cNvPicPr>
            <a:picLocks noChangeAspect="1"/>
          </p:cNvPicPr>
          <p:nvPr/>
        </p:nvPicPr>
        <p:blipFill>
          <a:blip r:embed="rId2"/>
          <a:stretch>
            <a:fillRect/>
          </a:stretch>
        </p:blipFill>
        <p:spPr>
          <a:xfrm>
            <a:off x="685800" y="1511300"/>
            <a:ext cx="10820400" cy="3835400"/>
          </a:xfrm>
          <a:prstGeom prst="rect">
            <a:avLst/>
          </a:prstGeom>
          <a:ln w="12700">
            <a:miter lim="400000"/>
          </a:ln>
        </p:spPr>
      </p:pic>
      <p:sp>
        <p:nvSpPr>
          <p:cNvPr id="2" name="Title 4">
            <a:extLst>
              <a:ext uri="{FF2B5EF4-FFF2-40B4-BE49-F238E27FC236}">
                <a16:creationId xmlns:a16="http://schemas.microsoft.com/office/drawing/2014/main" id="{B3A734AF-0A37-FA7C-946C-E534BD7A2507}"/>
              </a:ext>
            </a:extLst>
          </p:cNvPr>
          <p:cNvSpPr txBox="1">
            <a:spLocks/>
          </p:cNvSpPr>
          <p:nvPr/>
        </p:nvSpPr>
        <p:spPr>
          <a:xfrm>
            <a:off x="137148" y="0"/>
            <a:ext cx="5556414"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استقصاء الحالات: الخطوات</a:t>
            </a:r>
          </a:p>
        </p:txBody>
      </p:sp>
      <p:sp>
        <p:nvSpPr>
          <p:cNvPr id="11" name="TextBox 10">
            <a:extLst>
              <a:ext uri="{FF2B5EF4-FFF2-40B4-BE49-F238E27FC236}">
                <a16:creationId xmlns:a16="http://schemas.microsoft.com/office/drawing/2014/main" id="{22434258-3A4C-9995-4C33-92F5E0C087D8}"/>
              </a:ext>
            </a:extLst>
          </p:cNvPr>
          <p:cNvSpPr txBox="1"/>
          <p:nvPr/>
        </p:nvSpPr>
        <p:spPr>
          <a:xfrm>
            <a:off x="1022541" y="3234818"/>
            <a:ext cx="1740334" cy="400108"/>
          </a:xfrm>
          <a:prstGeom prst="rect">
            <a:avLst/>
          </a:prstGeom>
          <a:solidFill>
            <a:srgbClr val="3381C7"/>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قررْ</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2" name="TextBox 11">
            <a:extLst>
              <a:ext uri="{FF2B5EF4-FFF2-40B4-BE49-F238E27FC236}">
                <a16:creationId xmlns:a16="http://schemas.microsoft.com/office/drawing/2014/main" id="{C1A61262-819F-3CF5-3598-8B83F920A847}"/>
              </a:ext>
            </a:extLst>
          </p:cNvPr>
          <p:cNvSpPr txBox="1"/>
          <p:nvPr/>
        </p:nvSpPr>
        <p:spPr>
          <a:xfrm>
            <a:off x="865226" y="4149046"/>
            <a:ext cx="10382886" cy="830995"/>
          </a:xfrm>
          <a:prstGeom prst="rect">
            <a:avLst/>
          </a:prstGeom>
          <a:solidFill>
            <a:srgbClr val="6262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lang="ar-EG" sz="2400" b="1" dirty="0">
                <a:solidFill>
                  <a:schemeClr val="bg1"/>
                </a:solidFill>
              </a:rPr>
              <a:t>تأكد من التواصل في الوقت المناسب بين أصحاب المصلحة من جميع القطاعات ذات الصلة لتيسير اتخاذ قرارات مستنيرة.</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3" name="TextBox 12">
            <a:extLst>
              <a:ext uri="{FF2B5EF4-FFF2-40B4-BE49-F238E27FC236}">
                <a16:creationId xmlns:a16="http://schemas.microsoft.com/office/drawing/2014/main" id="{56B68A65-F7D7-9C49-5620-7CA3721558A0}"/>
              </a:ext>
            </a:extLst>
          </p:cNvPr>
          <p:cNvSpPr txBox="1"/>
          <p:nvPr/>
        </p:nvSpPr>
        <p:spPr>
          <a:xfrm>
            <a:off x="3190554" y="3232353"/>
            <a:ext cx="1740334" cy="400108"/>
          </a:xfrm>
          <a:prstGeom prst="rect">
            <a:avLst/>
          </a:prstGeom>
          <a:solidFill>
            <a:srgbClr val="92D05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000" b="1" dirty="0">
                <a:solidFill>
                  <a:schemeClr val="bg1"/>
                </a:solidFill>
              </a:rPr>
              <a:t>حدد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4" name="TextBox 13">
            <a:extLst>
              <a:ext uri="{FF2B5EF4-FFF2-40B4-BE49-F238E27FC236}">
                <a16:creationId xmlns:a16="http://schemas.microsoft.com/office/drawing/2014/main" id="{07830A5E-C657-C9E4-F3EA-C84457C888A7}"/>
              </a:ext>
            </a:extLst>
          </p:cNvPr>
          <p:cNvSpPr txBox="1"/>
          <p:nvPr/>
        </p:nvSpPr>
        <p:spPr>
          <a:xfrm>
            <a:off x="5240583" y="3256937"/>
            <a:ext cx="1740334" cy="400108"/>
          </a:xfrm>
          <a:prstGeom prst="rect">
            <a:avLst/>
          </a:prstGeom>
          <a:solidFill>
            <a:srgbClr val="CC99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ar-EG" sz="2000" b="1" dirty="0">
                <a:solidFill>
                  <a:schemeClr val="bg1"/>
                </a:solidFill>
              </a:rPr>
              <a:t>وجِّه</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5" name="TextBox 14">
            <a:extLst>
              <a:ext uri="{FF2B5EF4-FFF2-40B4-BE49-F238E27FC236}">
                <a16:creationId xmlns:a16="http://schemas.microsoft.com/office/drawing/2014/main" id="{66087805-76CF-AF95-7598-E0263553662C}"/>
              </a:ext>
            </a:extLst>
          </p:cNvPr>
          <p:cNvSpPr txBox="1"/>
          <p:nvPr/>
        </p:nvSpPr>
        <p:spPr>
          <a:xfrm>
            <a:off x="9493032" y="3232353"/>
            <a:ext cx="1784576" cy="400108"/>
          </a:xfrm>
          <a:prstGeom prst="rect">
            <a:avLst/>
          </a:prstGeom>
          <a:solidFill>
            <a:srgbClr val="62626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تأكد</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
        <p:nvSpPr>
          <p:cNvPr id="16" name="TextBox 15">
            <a:extLst>
              <a:ext uri="{FF2B5EF4-FFF2-40B4-BE49-F238E27FC236}">
                <a16:creationId xmlns:a16="http://schemas.microsoft.com/office/drawing/2014/main" id="{59F0E0E5-E55E-44D8-AF2D-63AEF82987B8}"/>
              </a:ext>
            </a:extLst>
          </p:cNvPr>
          <p:cNvSpPr txBox="1"/>
          <p:nvPr/>
        </p:nvSpPr>
        <p:spPr>
          <a:xfrm>
            <a:off x="850499" y="1352550"/>
            <a:ext cx="10579501" cy="107721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Calibri"/>
                <a:ea typeface="Calibri"/>
                <a:cs typeface="Calibri"/>
                <a:sym typeface="Calibri"/>
              </a:rPr>
              <a:t>الهدف العام: </a:t>
            </a:r>
            <a:r>
              <a:rPr kumimoji="0" lang="ar-EG" sz="3200" b="0" i="0" u="none" strike="noStrike" cap="none" spc="0" normalizeH="0" baseline="0" dirty="0">
                <a:ln>
                  <a:noFill/>
                </a:ln>
                <a:solidFill>
                  <a:schemeClr val="bg1"/>
                </a:solidFill>
                <a:effectLst/>
                <a:uFillTx/>
                <a:latin typeface="Calibri"/>
                <a:ea typeface="Calibri"/>
                <a:cs typeface="Calibri"/>
                <a:sym typeface="Calibri"/>
              </a:rPr>
              <a:t>خفض معدلات </a:t>
            </a:r>
            <a:r>
              <a:rPr kumimoji="0" lang="ar-EG" sz="3200" b="0" i="0" u="none" strike="noStrike" cap="none" spc="0" normalizeH="0" baseline="0" dirty="0" err="1">
                <a:ln>
                  <a:noFill/>
                </a:ln>
                <a:solidFill>
                  <a:schemeClr val="bg1"/>
                </a:solidFill>
                <a:effectLst/>
                <a:uFillTx/>
                <a:latin typeface="Calibri"/>
                <a:ea typeface="Calibri"/>
                <a:cs typeface="Calibri"/>
                <a:sym typeface="Calibri"/>
              </a:rPr>
              <a:t>المراضة</a:t>
            </a:r>
            <a:r>
              <a:rPr kumimoji="0" lang="ar-EG" sz="3200" b="0" i="0" u="none" strike="noStrike" cap="none" spc="0" normalizeH="0" baseline="0" dirty="0">
                <a:ln>
                  <a:noFill/>
                </a:ln>
                <a:solidFill>
                  <a:schemeClr val="bg1"/>
                </a:solidFill>
                <a:effectLst/>
                <a:uFillTx/>
                <a:latin typeface="Calibri"/>
                <a:ea typeface="Calibri"/>
                <a:cs typeface="Calibri"/>
                <a:sym typeface="Calibri"/>
              </a:rPr>
              <a:t> والوفيات من خلال التحديد المبكر للحالات، وعزلها، وتوفير التدبير العلاجي السريري لها.</a:t>
            </a:r>
            <a:endParaRPr kumimoji="0" lang="en-US" sz="3200" b="0" i="0" u="none" strike="noStrike" cap="none" spc="0" normalizeH="0" baseline="0" dirty="0">
              <a:ln>
                <a:noFill/>
              </a:ln>
              <a:solidFill>
                <a:schemeClr val="bg1"/>
              </a:solidFill>
              <a:effectLst/>
              <a:uFillTx/>
              <a:latin typeface="Calibri"/>
              <a:ea typeface="Calibri"/>
              <a:cs typeface="Calibri"/>
              <a:sym typeface="Calibri"/>
            </a:endParaRPr>
          </a:p>
        </p:txBody>
      </p:sp>
      <p:sp>
        <p:nvSpPr>
          <p:cNvPr id="17" name="TextBox 16">
            <a:extLst>
              <a:ext uri="{FF2B5EF4-FFF2-40B4-BE49-F238E27FC236}">
                <a16:creationId xmlns:a16="http://schemas.microsoft.com/office/drawing/2014/main" id="{84CCE5A4-B93D-4923-2362-0BCCED7778C1}"/>
              </a:ext>
            </a:extLst>
          </p:cNvPr>
          <p:cNvSpPr txBox="1"/>
          <p:nvPr/>
        </p:nvSpPr>
        <p:spPr>
          <a:xfrm>
            <a:off x="7384007" y="3282464"/>
            <a:ext cx="1784576" cy="400108"/>
          </a:xfrm>
          <a:prstGeom prst="rect">
            <a:avLst/>
          </a:prstGeom>
          <a:solidFill>
            <a:srgbClr val="7030A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000" b="1" dirty="0">
                <a:solidFill>
                  <a:schemeClr val="bg1"/>
                </a:solidFill>
              </a:rPr>
              <a:t>حسِّنْ</a:t>
            </a:r>
            <a:endParaRPr kumimoji="0" lang="en-US" sz="20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itle 1"/>
          <p:cNvSpPr txBox="1">
            <a:spLocks noGrp="1"/>
          </p:cNvSpPr>
          <p:nvPr>
            <p:ph type="title"/>
          </p:nvPr>
        </p:nvSpPr>
        <p:spPr>
          <a:xfrm>
            <a:off x="-215986" y="445793"/>
            <a:ext cx="3264196" cy="119690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استقصاء الحالات:</a:t>
            </a:r>
          </a:p>
        </p:txBody>
      </p:sp>
      <p:sp>
        <p:nvSpPr>
          <p:cNvPr id="449" name="Title 1"/>
          <p:cNvSpPr txBox="1"/>
          <p:nvPr/>
        </p:nvSpPr>
        <p:spPr>
          <a:xfrm>
            <a:off x="5603367" y="3155078"/>
            <a:ext cx="4298601" cy="54784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p>
            <a:pPr algn="ctr" defTabSz="289321" rtl="1">
              <a:lnSpc>
                <a:spcPct val="90000"/>
              </a:lnSpc>
              <a:defRPr sz="3200">
                <a:solidFill>
                  <a:srgbClr val="C00000"/>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ما المعلومات التي يجب جمعها؟</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3" name="Picture 38" descr="Picture 38"/>
          <p:cNvPicPr>
            <a:picLocks noChangeAspect="1"/>
          </p:cNvPicPr>
          <p:nvPr/>
        </p:nvPicPr>
        <p:blipFill>
          <a:blip r:embed="rId3"/>
          <a:stretch>
            <a:fillRect/>
          </a:stretch>
        </p:blipFill>
        <p:spPr>
          <a:xfrm>
            <a:off x="10048526" y="1265921"/>
            <a:ext cx="929112" cy="4272449"/>
          </a:xfrm>
          <a:prstGeom prst="rect">
            <a:avLst/>
          </a:prstGeom>
          <a:ln w="12700">
            <a:miter lim="400000"/>
          </a:ln>
        </p:spPr>
      </p:pic>
      <p:pic>
        <p:nvPicPr>
          <p:cNvPr id="454" name="Picture 24" descr="Picture 24"/>
          <p:cNvPicPr>
            <a:picLocks noChangeAspect="1"/>
          </p:cNvPicPr>
          <p:nvPr/>
        </p:nvPicPr>
        <p:blipFill>
          <a:blip r:embed="rId4"/>
          <a:stretch>
            <a:fillRect/>
          </a:stretch>
        </p:blipFill>
        <p:spPr>
          <a:xfrm>
            <a:off x="504247" y="1246124"/>
            <a:ext cx="929112" cy="4272449"/>
          </a:xfrm>
          <a:prstGeom prst="rect">
            <a:avLst/>
          </a:prstGeom>
          <a:ln w="12700">
            <a:miter lim="400000"/>
          </a:ln>
        </p:spPr>
      </p:pic>
      <p:grpSp>
        <p:nvGrpSpPr>
          <p:cNvPr id="457" name="Freeform: Shape 13"/>
          <p:cNvGrpSpPr/>
          <p:nvPr/>
        </p:nvGrpSpPr>
        <p:grpSpPr>
          <a:xfrm>
            <a:off x="852236" y="1438626"/>
            <a:ext cx="3083838" cy="557394"/>
            <a:chOff x="0" y="74745"/>
            <a:chExt cx="3083836" cy="557392"/>
          </a:xfrm>
        </p:grpSpPr>
        <p:sp>
          <p:nvSpPr>
            <p:cNvPr id="455" name="Rectangle"/>
            <p:cNvSpPr/>
            <p:nvPr/>
          </p:nvSpPr>
          <p:spPr>
            <a:xfrm>
              <a:off x="0" y="74745"/>
              <a:ext cx="3083836"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rtlCol="1" anchor="ctr">
              <a:noAutofit/>
            </a:bodyPr>
            <a:lstStyle/>
            <a:p>
              <a:pPr defTabSz="90678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56" name="Background information"/>
            <p:cNvSpPr txBox="1"/>
            <p:nvPr/>
          </p:nvSpPr>
          <p:spPr>
            <a:xfrm>
              <a:off x="396962" y="158775"/>
              <a:ext cx="2680524" cy="38933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1815" tIns="51815" rIns="51815" bIns="51815" numCol="1" rtlCol="1" anchor="ctr">
              <a:spAutoFit/>
            </a:bodyPr>
            <a:lstStyle>
              <a:lvl1pPr algn="r" defTabSz="906780" rtl="1">
                <a:lnSpc>
                  <a:spcPct val="90000"/>
                </a:lnSpc>
                <a:spcBef>
                  <a:spcPts val="800"/>
                </a:spcBef>
                <a:defRPr sz="20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أساسية</a:t>
              </a:r>
            </a:p>
          </p:txBody>
        </p:sp>
      </p:grpSp>
      <p:sp>
        <p:nvSpPr>
          <p:cNvPr id="458" name="Oval 14"/>
          <p:cNvSpPr/>
          <p:nvPr/>
        </p:nvSpPr>
        <p:spPr>
          <a:xfrm>
            <a:off x="503866" y="1368953"/>
            <a:ext cx="696739" cy="696739"/>
          </a:xfrm>
          <a:prstGeom prst="ellipse">
            <a:avLst/>
          </a:prstGeom>
          <a:solidFill>
            <a:srgbClr val="FFFFFF"/>
          </a:solidFill>
          <a:ln w="12700">
            <a:solidFill>
              <a:schemeClr val="accent1"/>
            </a:solidFill>
            <a:miter/>
          </a:ln>
        </p:spPr>
        <p:txBody>
          <a:bodyPr lIns="45719" rIns="45719" rtlCol="1"/>
          <a:lstStyle/>
          <a:p>
            <a:pPr rtl="1"/>
            <a:endParaRPr>
              <a:latin typeface="Sakkal Majalla" panose="02000000000000000000" pitchFamily="2" charset="-78"/>
              <a:cs typeface="Sakkal Majalla" panose="02000000000000000000" pitchFamily="2" charset="-78"/>
            </a:endParaRPr>
          </a:p>
        </p:txBody>
      </p:sp>
      <p:grpSp>
        <p:nvGrpSpPr>
          <p:cNvPr id="461" name="Freeform: Shape 17"/>
          <p:cNvGrpSpPr/>
          <p:nvPr/>
        </p:nvGrpSpPr>
        <p:grpSpPr>
          <a:xfrm>
            <a:off x="1367885" y="2492742"/>
            <a:ext cx="2561840" cy="557394"/>
            <a:chOff x="0" y="74745"/>
            <a:chExt cx="2561839" cy="557392"/>
          </a:xfrm>
        </p:grpSpPr>
        <p:sp>
          <p:nvSpPr>
            <p:cNvPr id="459" name="Rectangle"/>
            <p:cNvSpPr/>
            <p:nvPr/>
          </p:nvSpPr>
          <p:spPr>
            <a:xfrm>
              <a:off x="0" y="74745"/>
              <a:ext cx="2561839"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rtlCol="1" anchor="ctr">
              <a:noAutofit/>
            </a:bodyPr>
            <a:lstStyle/>
            <a:p>
              <a:pPr defTabSz="90678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60" name="Clinical information"/>
            <p:cNvSpPr txBox="1"/>
            <p:nvPr/>
          </p:nvSpPr>
          <p:spPr>
            <a:xfrm>
              <a:off x="396962" y="158775"/>
              <a:ext cx="2158527" cy="38933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1815" tIns="51815" rIns="51815" bIns="51815" numCol="1" rtlCol="1" anchor="ctr">
              <a:spAutoFit/>
            </a:bodyPr>
            <a:lstStyle>
              <a:lvl1pPr algn="r" defTabSz="906780" rtl="1">
                <a:lnSpc>
                  <a:spcPct val="90000"/>
                </a:lnSpc>
                <a:spcBef>
                  <a:spcPts val="800"/>
                </a:spcBef>
                <a:defRPr sz="20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المعلومات السريرية</a:t>
              </a:r>
            </a:p>
          </p:txBody>
        </p:sp>
      </p:grpSp>
      <p:grpSp>
        <p:nvGrpSpPr>
          <p:cNvPr id="465" name="Freeform: Shape 21"/>
          <p:cNvGrpSpPr/>
          <p:nvPr/>
        </p:nvGrpSpPr>
        <p:grpSpPr>
          <a:xfrm>
            <a:off x="1087449" y="4527542"/>
            <a:ext cx="3083839" cy="557393"/>
            <a:chOff x="0" y="-1"/>
            <a:chExt cx="3083837" cy="557392"/>
          </a:xfrm>
        </p:grpSpPr>
        <p:sp>
          <p:nvSpPr>
            <p:cNvPr id="463" name="Rectangle"/>
            <p:cNvSpPr/>
            <p:nvPr/>
          </p:nvSpPr>
          <p:spPr>
            <a:xfrm>
              <a:off x="0" y="-1"/>
              <a:ext cx="3083837"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rtlCol="1" anchor="ctr">
              <a:noAutofit/>
            </a:bodyPr>
            <a:lstStyle/>
            <a:p>
              <a:pPr defTabSz="90678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64" name="Laboratory data"/>
            <p:cNvSpPr txBox="1"/>
            <p:nvPr/>
          </p:nvSpPr>
          <p:spPr>
            <a:xfrm>
              <a:off x="396963" y="84028"/>
              <a:ext cx="2680524" cy="38933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1815" tIns="51815" rIns="51815" bIns="51815" numCol="1" rtlCol="1" anchor="ctr">
              <a:spAutoFit/>
            </a:bodyPr>
            <a:lstStyle>
              <a:lvl1pPr algn="r" defTabSz="906780" rtl="1">
                <a:lnSpc>
                  <a:spcPct val="90000"/>
                </a:lnSpc>
                <a:spcBef>
                  <a:spcPts val="800"/>
                </a:spcBef>
                <a:defRPr sz="20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البيانات المختبرية</a:t>
              </a:r>
            </a:p>
          </p:txBody>
        </p:sp>
      </p:grpSp>
      <p:grpSp>
        <p:nvGrpSpPr>
          <p:cNvPr id="470" name="Freeform: Shape 29"/>
          <p:cNvGrpSpPr/>
          <p:nvPr/>
        </p:nvGrpSpPr>
        <p:grpSpPr>
          <a:xfrm>
            <a:off x="7463732" y="1500484"/>
            <a:ext cx="2684426" cy="557393"/>
            <a:chOff x="0" y="-1"/>
            <a:chExt cx="2684425" cy="557392"/>
          </a:xfrm>
        </p:grpSpPr>
        <p:sp>
          <p:nvSpPr>
            <p:cNvPr id="468" name="Rectangle"/>
            <p:cNvSpPr/>
            <p:nvPr/>
          </p:nvSpPr>
          <p:spPr>
            <a:xfrm>
              <a:off x="0" y="-1"/>
              <a:ext cx="2684425"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rtlCol="1" anchor="ctr">
              <a:noAutofit/>
            </a:bodyPr>
            <a:lstStyle/>
            <a:p>
              <a:pPr algn="r" defTabSz="8001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69" name="Patient information"/>
            <p:cNvSpPr txBox="1"/>
            <p:nvPr/>
          </p:nvSpPr>
          <p:spPr>
            <a:xfrm>
              <a:off x="6350" y="90184"/>
              <a:ext cx="2275016" cy="37702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r" defTabSz="800100" rtl="1">
                <a:lnSpc>
                  <a:spcPct val="90000"/>
                </a:lnSpc>
                <a:spcBef>
                  <a:spcPts val="800"/>
                </a:spcBef>
                <a:defRPr sz="20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معلومات عن المريض</a:t>
              </a:r>
            </a:p>
          </p:txBody>
        </p:sp>
      </p:grpSp>
      <p:grpSp>
        <p:nvGrpSpPr>
          <p:cNvPr id="474" name="Freeform: Shape 33"/>
          <p:cNvGrpSpPr/>
          <p:nvPr/>
        </p:nvGrpSpPr>
        <p:grpSpPr>
          <a:xfrm>
            <a:off x="7459697" y="3569742"/>
            <a:ext cx="2684426" cy="557393"/>
            <a:chOff x="0" y="-1"/>
            <a:chExt cx="2684425" cy="557392"/>
          </a:xfrm>
        </p:grpSpPr>
        <p:sp>
          <p:nvSpPr>
            <p:cNvPr id="472" name="Rectangle"/>
            <p:cNvSpPr/>
            <p:nvPr/>
          </p:nvSpPr>
          <p:spPr>
            <a:xfrm>
              <a:off x="0" y="-1"/>
              <a:ext cx="2684425"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rtlCol="1" anchor="ctr">
              <a:noAutofit/>
            </a:bodyPr>
            <a:lstStyle/>
            <a:p>
              <a:pPr algn="r" defTabSz="8001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73" name="Exposure history"/>
            <p:cNvSpPr txBox="1"/>
            <p:nvPr/>
          </p:nvSpPr>
          <p:spPr>
            <a:xfrm>
              <a:off x="6350" y="104418"/>
              <a:ext cx="2275016" cy="34855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r" defTabSz="800100" rtl="1">
                <a:lnSpc>
                  <a:spcPct val="90000"/>
                </a:lnSpc>
                <a:spcBef>
                  <a:spcPts val="700"/>
                </a:spcBef>
                <a:defRPr>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سوابق التعرُّض</a:t>
              </a:r>
            </a:p>
          </p:txBody>
        </p:sp>
      </p:grpSp>
      <p:grpSp>
        <p:nvGrpSpPr>
          <p:cNvPr id="478" name="Content Placeholder 2"/>
          <p:cNvGrpSpPr/>
          <p:nvPr/>
        </p:nvGrpSpPr>
        <p:grpSpPr>
          <a:xfrm>
            <a:off x="1384593" y="3046695"/>
            <a:ext cx="4237112" cy="1029978"/>
            <a:chOff x="0" y="-1"/>
            <a:chExt cx="4237110" cy="1029977"/>
          </a:xfrm>
        </p:grpSpPr>
        <p:sp>
          <p:nvSpPr>
            <p:cNvPr id="476" name="Rectangle"/>
            <p:cNvSpPr/>
            <p:nvPr/>
          </p:nvSpPr>
          <p:spPr>
            <a:xfrm>
              <a:off x="0" y="-1"/>
              <a:ext cx="4237110" cy="1029977"/>
            </a:xfrm>
            <a:prstGeom prst="rect">
              <a:avLst/>
            </a:prstGeom>
            <a:noFill/>
            <a:ln w="9525" cap="flat">
              <a:solidFill>
                <a:srgbClr val="000000"/>
              </a:solidFill>
              <a:prstDash val="solid"/>
              <a:miter lim="800000"/>
            </a:ln>
            <a:effectLst/>
          </p:spPr>
          <p:txBody>
            <a:bodyPr wrap="square" lIns="45719" tIns="45719" rIns="45719" bIns="45719" numCol="1" rtlCol="1" anchor="t">
              <a:noAutofit/>
            </a:bodyPr>
            <a:lstStyle/>
            <a:p>
              <a:pPr rtl="1">
                <a:defRPr>
                  <a:solidFill>
                    <a:srgbClr val="10253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77" name="Clinical history, signs/symptoms, severity, underlying conditions or comorbidities, prognosis and outcome"/>
            <p:cNvSpPr txBox="1"/>
            <p:nvPr/>
          </p:nvSpPr>
          <p:spPr>
            <a:xfrm>
              <a:off x="85264" y="32509"/>
              <a:ext cx="4125710" cy="93386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lvl1pPr indent="63500" algn="r" rtl="1">
                <a:defRPr>
                  <a:solidFill>
                    <a:srgbClr val="10253F"/>
                  </a:solidFill>
                  <a:latin typeface="+mj-lt"/>
                  <a:ea typeface="+mj-ea"/>
                  <a:cs typeface="+mj-cs"/>
                  <a:sym typeface="Source Sans Pro Regular"/>
                </a:defRPr>
              </a:lvl1pPr>
            </a:lstStyle>
            <a:p>
              <a:pPr rtl="1"/>
              <a:r>
                <a:rPr dirty="0" err="1">
                  <a:solidFill>
                    <a:srgbClr val="65A000"/>
                  </a:solidFill>
                  <a:latin typeface="Sakkal Majalla" panose="02000000000000000000" pitchFamily="2" charset="-78"/>
                  <a:cs typeface="Sakkal Majalla" panose="02000000000000000000" pitchFamily="2" charset="-78"/>
                </a:rPr>
                <a:t>السوابق</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السريرية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والعلامات</a:t>
              </a:r>
              <a:r>
                <a:rPr lang="ar-EG"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الأعراض</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والوخامة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والحالات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الكامنة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أو</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حالات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المراضة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المصاحبة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والتنبؤ</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بسير</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المرض</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ونتيجته</a:t>
              </a:r>
              <a:r>
                <a:rPr lang="ar-EG" dirty="0">
                  <a:solidFill>
                    <a:srgbClr val="65A000"/>
                  </a:solidFill>
                  <a:latin typeface="Sakkal Majalla" panose="02000000000000000000" pitchFamily="2" charset="-78"/>
                  <a:cs typeface="Sakkal Majalla" panose="02000000000000000000" pitchFamily="2" charset="-78"/>
                </a:rPr>
                <a:t>.</a:t>
              </a:r>
              <a:endParaRPr dirty="0">
                <a:solidFill>
                  <a:srgbClr val="65A000"/>
                </a:solidFill>
                <a:latin typeface="Sakkal Majalla" panose="02000000000000000000" pitchFamily="2" charset="-78"/>
                <a:cs typeface="Sakkal Majalla" panose="02000000000000000000" pitchFamily="2" charset="-78"/>
              </a:endParaRPr>
            </a:p>
          </p:txBody>
        </p:sp>
      </p:grpSp>
      <p:grpSp>
        <p:nvGrpSpPr>
          <p:cNvPr id="481" name="Content Placeholder 2"/>
          <p:cNvGrpSpPr/>
          <p:nvPr/>
        </p:nvGrpSpPr>
        <p:grpSpPr>
          <a:xfrm>
            <a:off x="1087447" y="5068587"/>
            <a:ext cx="4468119" cy="1029978"/>
            <a:chOff x="-1" y="-1"/>
            <a:chExt cx="4468118" cy="1029977"/>
          </a:xfrm>
        </p:grpSpPr>
        <p:sp>
          <p:nvSpPr>
            <p:cNvPr id="480" name="Date of sampling, type of sample, lab where specimen was sent, type of testing performed, test result"/>
            <p:cNvSpPr txBox="1"/>
            <p:nvPr/>
          </p:nvSpPr>
          <p:spPr>
            <a:xfrm>
              <a:off x="55700" y="4762"/>
              <a:ext cx="4356716" cy="6876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lvl1pPr indent="63500" algn="r" rtl="1">
                <a:defRPr sz="1900">
                  <a:solidFill>
                    <a:srgbClr val="10253F"/>
                  </a:solidFill>
                  <a:latin typeface="+mj-lt"/>
                  <a:ea typeface="+mj-ea"/>
                  <a:cs typeface="+mj-cs"/>
                  <a:sym typeface="Source Sans Pro Regular"/>
                </a:defRPr>
              </a:lvl1pPr>
            </a:lstStyle>
            <a:p>
              <a:pPr rtl="1"/>
              <a:r>
                <a:rPr>
                  <a:solidFill>
                    <a:srgbClr val="65A000"/>
                  </a:solidFill>
                  <a:latin typeface="Sakkal Majalla" panose="02000000000000000000" pitchFamily="2" charset="-78"/>
                  <a:cs typeface="Sakkal Majalla" panose="02000000000000000000" pitchFamily="2" charset="-78"/>
                </a:rPr>
                <a:t>تاريخ أخذ العينة، ونوعها، والمختبر الذي أُرسلت إليه العينة، ونوع الاختبارات التي أُجريت، ونتائج الاختبارات.</a:t>
              </a:r>
            </a:p>
          </p:txBody>
        </p:sp>
        <p:sp>
          <p:nvSpPr>
            <p:cNvPr id="479" name="Rectangle"/>
            <p:cNvSpPr/>
            <p:nvPr/>
          </p:nvSpPr>
          <p:spPr>
            <a:xfrm>
              <a:off x="-1" y="-1"/>
              <a:ext cx="4468118" cy="1029977"/>
            </a:xfrm>
            <a:prstGeom prst="rect">
              <a:avLst/>
            </a:prstGeom>
            <a:noFill/>
            <a:ln w="9525" cap="flat">
              <a:solidFill>
                <a:srgbClr val="000000"/>
              </a:solidFill>
              <a:prstDash val="solid"/>
              <a:miter lim="800000"/>
            </a:ln>
            <a:effectLst/>
          </p:spPr>
          <p:txBody>
            <a:bodyPr wrap="square" lIns="45719" tIns="45719" rIns="45719" bIns="45719" numCol="1" rtlCol="1" anchor="t">
              <a:noAutofit/>
            </a:bodyPr>
            <a:lstStyle/>
            <a:p>
              <a:pPr rtl="1">
                <a:defRPr sz="1900">
                  <a:solidFill>
                    <a:srgbClr val="10253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grpSp>
        <p:nvGrpSpPr>
          <p:cNvPr id="484" name="Content Placeholder 2"/>
          <p:cNvGrpSpPr/>
          <p:nvPr/>
        </p:nvGrpSpPr>
        <p:grpSpPr>
          <a:xfrm>
            <a:off x="6631790" y="2033001"/>
            <a:ext cx="3516368" cy="918629"/>
            <a:chOff x="0" y="0"/>
            <a:chExt cx="4058369" cy="1034823"/>
          </a:xfrm>
        </p:grpSpPr>
        <p:sp>
          <p:nvSpPr>
            <p:cNvPr id="482" name="Rectangle"/>
            <p:cNvSpPr/>
            <p:nvPr/>
          </p:nvSpPr>
          <p:spPr>
            <a:xfrm>
              <a:off x="0" y="0"/>
              <a:ext cx="4058369" cy="1034823"/>
            </a:xfrm>
            <a:prstGeom prst="rect">
              <a:avLst/>
            </a:prstGeom>
            <a:noFill/>
            <a:ln w="9525" cap="flat">
              <a:solidFill>
                <a:srgbClr val="000000"/>
              </a:solidFill>
              <a:prstDash val="solid"/>
              <a:miter lim="800000"/>
            </a:ln>
            <a:effectLst/>
          </p:spPr>
          <p:txBody>
            <a:bodyPr wrap="square" lIns="45719" tIns="45719" rIns="45719" bIns="45719" numCol="1" rtlCol="1" anchor="t">
              <a:noAutofit/>
            </a:bodyPr>
            <a:lstStyle/>
            <a:p>
              <a:pPr algn="r" rtl="1">
                <a:defRPr sz="2600">
                  <a:solidFill>
                    <a:srgbClr val="10253F"/>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483" name="ID assignment, demographic information, place of residence"/>
            <p:cNvSpPr txBox="1"/>
            <p:nvPr/>
          </p:nvSpPr>
          <p:spPr>
            <a:xfrm>
              <a:off x="55700" y="4762"/>
              <a:ext cx="3946968" cy="77461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lvl1pPr indent="63670" algn="r" rtl="1">
                <a:defRPr sz="1900">
                  <a:solidFill>
                    <a:srgbClr val="10253F"/>
                  </a:solidFill>
                  <a:latin typeface="+mj-lt"/>
                  <a:ea typeface="+mj-ea"/>
                  <a:cs typeface="+mj-cs"/>
                  <a:sym typeface="Source Sans Pro Regular"/>
                </a:defRPr>
              </a:lvl1pPr>
            </a:lstStyle>
            <a:p>
              <a:pPr rtl="1"/>
              <a:r>
                <a:rPr dirty="0" err="1">
                  <a:solidFill>
                    <a:srgbClr val="65A000"/>
                  </a:solidFill>
                  <a:latin typeface="Sakkal Majalla" panose="02000000000000000000" pitchFamily="2" charset="-78"/>
                  <a:cs typeface="Sakkal Majalla" panose="02000000000000000000" pitchFamily="2" charset="-78"/>
                </a:rPr>
                <a:t>تخصيص</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رقم</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التعريف</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والمعلومات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الديموغرافية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ومحل</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الإقامة</a:t>
              </a:r>
              <a:endParaRPr dirty="0">
                <a:solidFill>
                  <a:srgbClr val="65A000"/>
                </a:solidFill>
                <a:latin typeface="Sakkal Majalla" panose="02000000000000000000" pitchFamily="2" charset="-78"/>
                <a:cs typeface="Sakkal Majalla" panose="02000000000000000000" pitchFamily="2" charset="-78"/>
              </a:endParaRPr>
            </a:p>
          </p:txBody>
        </p:sp>
      </p:grpSp>
      <p:grpSp>
        <p:nvGrpSpPr>
          <p:cNvPr id="487" name="Content Placeholder 2"/>
          <p:cNvGrpSpPr/>
          <p:nvPr/>
        </p:nvGrpSpPr>
        <p:grpSpPr>
          <a:xfrm>
            <a:off x="5629615" y="4078405"/>
            <a:ext cx="4588210" cy="2295868"/>
            <a:chOff x="0" y="-29156"/>
            <a:chExt cx="5711870" cy="1600255"/>
          </a:xfrm>
        </p:grpSpPr>
        <p:sp>
          <p:nvSpPr>
            <p:cNvPr id="485" name="Rectangle"/>
            <p:cNvSpPr/>
            <p:nvPr/>
          </p:nvSpPr>
          <p:spPr>
            <a:xfrm>
              <a:off x="0" y="0"/>
              <a:ext cx="5711870" cy="1571099"/>
            </a:xfrm>
            <a:prstGeom prst="rect">
              <a:avLst/>
            </a:prstGeom>
            <a:noFill/>
            <a:ln w="9525" cap="flat">
              <a:solidFill>
                <a:srgbClr val="000000"/>
              </a:solidFill>
              <a:prstDash val="solid"/>
              <a:miter lim="800000"/>
            </a:ln>
            <a:effectLst/>
          </p:spPr>
          <p:txBody>
            <a:bodyPr wrap="square" lIns="45719" tIns="45719" rIns="45719" bIns="45719" numCol="1" rtlCol="1" anchor="t">
              <a:noAutofit/>
            </a:bodyPr>
            <a:lstStyle/>
            <a:p>
              <a:pPr algn="r" rtl="1">
                <a:defRPr>
                  <a:solidFill>
                    <a:srgbClr val="10253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86" name="Contact with cases,  contact with animal, food exposure ,travel history , visits to health care facilities or long-term care facilities, attending events/social gathering,…"/>
            <p:cNvSpPr txBox="1"/>
            <p:nvPr/>
          </p:nvSpPr>
          <p:spPr>
            <a:xfrm>
              <a:off x="111401" y="-29156"/>
              <a:ext cx="5600469" cy="103706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p>
              <a:pPr indent="63500" algn="r" rtl="1">
                <a:defRPr>
                  <a:solidFill>
                    <a:srgbClr val="10253F"/>
                  </a:solidFill>
                  <a:latin typeface="+mj-lt"/>
                  <a:ea typeface="+mj-ea"/>
                  <a:cs typeface="+mj-cs"/>
                  <a:sym typeface="Source Sans Pro Regular"/>
                </a:defRPr>
              </a:pPr>
              <a:r>
                <a:rPr dirty="0" err="1">
                  <a:solidFill>
                    <a:srgbClr val="65A000"/>
                  </a:solidFill>
                  <a:latin typeface="Sakkal Majalla" panose="02000000000000000000" pitchFamily="2" charset="-78"/>
                  <a:cs typeface="Sakkal Majalla" panose="02000000000000000000" pitchFamily="2" charset="-78"/>
                </a:rPr>
                <a:t>مخالطة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الحالات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ومخالطة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الحيوانات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والتعرُّض</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للأغذية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والسفريات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السابقة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وزيارات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مرافق</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الرعاية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الصحية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أو</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مرافق</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الرعاية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الطويلة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الأجل</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وحضور</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الفعاليات</a:t>
              </a:r>
              <a:r>
                <a:rPr lang="ar-EG"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التجمُّعات</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الاجتماعية</a:t>
              </a:r>
              <a:r>
                <a:rPr dirty="0">
                  <a:solidFill>
                    <a:srgbClr val="65A000"/>
                  </a:solidFill>
                  <a:latin typeface="Sakkal Majalla" panose="02000000000000000000" pitchFamily="2" charset="-78"/>
                  <a:cs typeface="Sakkal Majalla" panose="02000000000000000000" pitchFamily="2" charset="-78"/>
                </a:rPr>
                <a:t> </a:t>
              </a:r>
            </a:p>
            <a:p>
              <a:pPr indent="63500" algn="r" rtl="1">
                <a:defRPr>
                  <a:solidFill>
                    <a:srgbClr val="10253F"/>
                  </a:solidFill>
                  <a:latin typeface="+mj-lt"/>
                  <a:ea typeface="+mj-ea"/>
                  <a:cs typeface="+mj-cs"/>
                  <a:sym typeface="Source Sans Pro Regular"/>
                </a:defRPr>
              </a:pPr>
              <a:r>
                <a:rPr dirty="0" err="1">
                  <a:solidFill>
                    <a:srgbClr val="65A000"/>
                  </a:solidFill>
                  <a:latin typeface="Sakkal Majalla" panose="02000000000000000000" pitchFamily="2" charset="-78"/>
                  <a:cs typeface="Sakkal Majalla" panose="02000000000000000000" pitchFamily="2" charset="-78"/>
                </a:rPr>
                <a:t>تواريخ</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التعرُّض</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في</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الأيام</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الأخيرة</a:t>
              </a:r>
              <a:r>
                <a:rPr dirty="0">
                  <a:solidFill>
                    <a:srgbClr val="65A000"/>
                  </a:solidFill>
                  <a:latin typeface="Sakkal Majalla" panose="02000000000000000000" pitchFamily="2" charset="-78"/>
                  <a:cs typeface="Sakkal Majalla" panose="02000000000000000000" pitchFamily="2" charset="-78"/>
                </a:rPr>
                <a:t> </a:t>
              </a:r>
              <a:endParaRPr lang="hu-HU" dirty="0">
                <a:solidFill>
                  <a:srgbClr val="65A000"/>
                </a:solidFill>
                <a:latin typeface="Sakkal Majalla" panose="02000000000000000000" pitchFamily="2" charset="-78"/>
                <a:cs typeface="Sakkal Majalla" panose="02000000000000000000" pitchFamily="2" charset="-78"/>
              </a:endParaRPr>
            </a:p>
            <a:p>
              <a:pPr indent="63500" algn="r" rtl="1">
                <a:defRPr>
                  <a:solidFill>
                    <a:srgbClr val="10253F"/>
                  </a:solidFill>
                  <a:latin typeface="+mj-lt"/>
                  <a:ea typeface="+mj-ea"/>
                  <a:cs typeface="+mj-cs"/>
                  <a:sym typeface="Source Sans Pro Regular"/>
                </a:defRPr>
              </a:pPr>
              <a:r>
                <a:rPr lang="ar-EG" dirty="0">
                  <a:solidFill>
                    <a:srgbClr val="65A000"/>
                  </a:solidFill>
                  <a:latin typeface="Sakkal Majalla" panose="02000000000000000000" pitchFamily="2" charset="-78"/>
                  <a:cs typeface="Sakkal Majalla" panose="02000000000000000000" pitchFamily="2" charset="-78"/>
                </a:rPr>
                <a:t>(</a:t>
              </a:r>
              <a:r>
                <a:rPr dirty="0" err="1">
                  <a:solidFill>
                    <a:srgbClr val="65A000"/>
                  </a:solidFill>
                  <a:latin typeface="Sakkal Majalla" panose="02000000000000000000" pitchFamily="2" charset="-78"/>
                  <a:cs typeface="Sakkal Majalla" panose="02000000000000000000" pitchFamily="2" charset="-78"/>
                </a:rPr>
                <a:t>يعتمد</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عدد</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الأيام</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على</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فترة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حضانة</a:t>
              </a:r>
              <a:r>
                <a:rPr dirty="0">
                  <a:solidFill>
                    <a:srgbClr val="65A000"/>
                  </a:solidFill>
                  <a:latin typeface="Sakkal Majalla" panose="02000000000000000000" pitchFamily="2" charset="-78"/>
                  <a:cs typeface="Sakkal Majalla" panose="02000000000000000000" pitchFamily="2" charset="-78"/>
                </a:rPr>
                <a:t> </a:t>
              </a:r>
              <a:r>
                <a:rPr dirty="0" err="1">
                  <a:solidFill>
                    <a:srgbClr val="65A000"/>
                  </a:solidFill>
                  <a:latin typeface="Sakkal Majalla" panose="02000000000000000000" pitchFamily="2" charset="-78"/>
                  <a:cs typeface="Sakkal Majalla" panose="02000000000000000000" pitchFamily="2" charset="-78"/>
                </a:rPr>
                <a:t>المرض</a:t>
              </a:r>
              <a:r>
                <a:rPr lang="ar-EG" dirty="0">
                  <a:solidFill>
                    <a:srgbClr val="65A000"/>
                  </a:solidFill>
                  <a:latin typeface="Sakkal Majalla" panose="02000000000000000000" pitchFamily="2" charset="-78"/>
                  <a:cs typeface="Sakkal Majalla" panose="02000000000000000000" pitchFamily="2" charset="-78"/>
                </a:rPr>
                <a:t>).</a:t>
              </a:r>
              <a:endParaRPr dirty="0">
                <a:solidFill>
                  <a:srgbClr val="65A000"/>
                </a:solidFill>
                <a:latin typeface="Sakkal Majalla" panose="02000000000000000000" pitchFamily="2" charset="-78"/>
                <a:cs typeface="Sakkal Majalla" panose="02000000000000000000" pitchFamily="2" charset="-78"/>
              </a:endParaRPr>
            </a:p>
          </p:txBody>
        </p:sp>
      </p:grpSp>
      <p:pic>
        <p:nvPicPr>
          <p:cNvPr id="488" name="Graphic 5" descr="Graphic 5"/>
          <p:cNvPicPr>
            <a:picLocks noChangeAspect="1"/>
          </p:cNvPicPr>
          <p:nvPr/>
        </p:nvPicPr>
        <p:blipFill>
          <a:blip r:embed="rId5"/>
          <a:stretch>
            <a:fillRect/>
          </a:stretch>
        </p:blipFill>
        <p:spPr>
          <a:xfrm>
            <a:off x="602402" y="1427319"/>
            <a:ext cx="548642" cy="548641"/>
          </a:xfrm>
          <a:prstGeom prst="rect">
            <a:avLst/>
          </a:prstGeom>
          <a:ln w="12700">
            <a:miter lim="400000"/>
          </a:ln>
        </p:spPr>
      </p:pic>
      <p:sp>
        <p:nvSpPr>
          <p:cNvPr id="493" name="ZoneTexte 3"/>
          <p:cNvSpPr txBox="1"/>
          <p:nvPr/>
        </p:nvSpPr>
        <p:spPr>
          <a:xfrm>
            <a:off x="1617803" y="674527"/>
            <a:ext cx="8956394"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latin typeface="+mj-lt"/>
                <a:ea typeface="+mj-ea"/>
                <a:cs typeface="+mj-cs"/>
                <a:sym typeface="Source Sans Pro Regular"/>
              </a:defRPr>
            </a:lvl1pPr>
          </a:lstStyle>
          <a:p>
            <a:pPr rtl="1"/>
            <a:r>
              <a:rPr lang="ar" b="1">
                <a:solidFill>
                  <a:srgbClr val="C00000"/>
                </a:solidFill>
                <a:latin typeface="Sakkal Majalla" panose="02000000000000000000" pitchFamily="2" charset="-78"/>
                <a:cs typeface="Sakkal Majalla" panose="02000000000000000000" pitchFamily="2" charset="-78"/>
              </a:rPr>
              <a:t>تشمل المعلومات المحدَّدة التي يتعين جمعها في إطار كل قسم ما يلي:</a:t>
            </a:r>
          </a:p>
        </p:txBody>
      </p:sp>
      <p:sp>
        <p:nvSpPr>
          <p:cNvPr id="466" name="Oval 22"/>
          <p:cNvSpPr/>
          <p:nvPr/>
        </p:nvSpPr>
        <p:spPr>
          <a:xfrm>
            <a:off x="807881" y="4183550"/>
            <a:ext cx="696739" cy="696739"/>
          </a:xfrm>
          <a:prstGeom prst="ellipse">
            <a:avLst/>
          </a:prstGeom>
          <a:solidFill>
            <a:srgbClr val="FFFFFF"/>
          </a:solidFill>
          <a:ln w="12700">
            <a:solidFill>
              <a:schemeClr val="accent1"/>
            </a:solidFill>
            <a:miter/>
          </a:ln>
        </p:spPr>
        <p:txBody>
          <a:bodyPr lIns="45719" rIns="45719" rtlCol="1"/>
          <a:lstStyle/>
          <a:p>
            <a:pPr rtl="1"/>
            <a:endParaRPr>
              <a:latin typeface="Sakkal Majalla" panose="02000000000000000000" pitchFamily="2" charset="-78"/>
              <a:cs typeface="Sakkal Majalla" panose="02000000000000000000" pitchFamily="2" charset="-78"/>
            </a:endParaRPr>
          </a:p>
        </p:txBody>
      </p:sp>
      <p:pic>
        <p:nvPicPr>
          <p:cNvPr id="490" name="Graphic 9" descr="Graphic 9"/>
          <p:cNvPicPr>
            <a:picLocks noChangeAspect="1"/>
          </p:cNvPicPr>
          <p:nvPr/>
        </p:nvPicPr>
        <p:blipFill>
          <a:blip r:embed="rId6"/>
          <a:stretch>
            <a:fillRect/>
          </a:stretch>
        </p:blipFill>
        <p:spPr>
          <a:xfrm>
            <a:off x="881928" y="4257598"/>
            <a:ext cx="548642" cy="548641"/>
          </a:xfrm>
          <a:prstGeom prst="rect">
            <a:avLst/>
          </a:prstGeom>
          <a:ln w="12700">
            <a:miter lim="400000"/>
          </a:ln>
        </p:spPr>
      </p:pic>
      <p:sp>
        <p:nvSpPr>
          <p:cNvPr id="462" name="Oval 18"/>
          <p:cNvSpPr/>
          <p:nvPr/>
        </p:nvSpPr>
        <p:spPr>
          <a:xfrm>
            <a:off x="961565" y="2557245"/>
            <a:ext cx="696739" cy="696739"/>
          </a:xfrm>
          <a:prstGeom prst="ellipse">
            <a:avLst/>
          </a:prstGeom>
          <a:solidFill>
            <a:srgbClr val="FFFFFF"/>
          </a:solidFill>
          <a:ln w="12700">
            <a:solidFill>
              <a:schemeClr val="accent1"/>
            </a:solidFill>
            <a:miter/>
          </a:ln>
        </p:spPr>
        <p:txBody>
          <a:bodyPr lIns="45719" rIns="45719" rtlCol="1"/>
          <a:lstStyle/>
          <a:p>
            <a:pPr rtl="1"/>
            <a:endParaRPr>
              <a:latin typeface="Sakkal Majalla" panose="02000000000000000000" pitchFamily="2" charset="-78"/>
              <a:cs typeface="Sakkal Majalla" panose="02000000000000000000" pitchFamily="2" charset="-78"/>
            </a:endParaRPr>
          </a:p>
        </p:txBody>
      </p:sp>
      <p:pic>
        <p:nvPicPr>
          <p:cNvPr id="491" name="Graphic 11" descr="Graphic 11"/>
          <p:cNvPicPr>
            <a:picLocks noChangeAspect="1"/>
          </p:cNvPicPr>
          <p:nvPr/>
        </p:nvPicPr>
        <p:blipFill>
          <a:blip r:embed="rId7"/>
          <a:stretch>
            <a:fillRect/>
          </a:stretch>
        </p:blipFill>
        <p:spPr>
          <a:xfrm>
            <a:off x="1035613" y="2631293"/>
            <a:ext cx="548641" cy="548641"/>
          </a:xfrm>
          <a:prstGeom prst="rect">
            <a:avLst/>
          </a:prstGeom>
          <a:ln w="12700">
            <a:miter lim="400000"/>
          </a:ln>
        </p:spPr>
      </p:pic>
      <p:sp>
        <p:nvSpPr>
          <p:cNvPr id="471" name="Oval 30"/>
          <p:cNvSpPr/>
          <p:nvPr/>
        </p:nvSpPr>
        <p:spPr>
          <a:xfrm>
            <a:off x="10074110" y="1380807"/>
            <a:ext cx="696739" cy="696739"/>
          </a:xfrm>
          <a:prstGeom prst="ellipse">
            <a:avLst/>
          </a:prstGeom>
          <a:solidFill>
            <a:srgbClr val="FFFFFF"/>
          </a:solidFill>
          <a:ln w="12700">
            <a:solidFill>
              <a:schemeClr val="accent1"/>
            </a:solidFill>
            <a:miter/>
          </a:ln>
        </p:spPr>
        <p:txBody>
          <a:bodyPr lIns="45719" rIns="45719" rtlCol="1"/>
          <a:lstStyle/>
          <a:p>
            <a:pPr rtl="1"/>
            <a:endParaRPr>
              <a:latin typeface="Sakkal Majalla" panose="02000000000000000000" pitchFamily="2" charset="-78"/>
              <a:cs typeface="Sakkal Majalla" panose="02000000000000000000" pitchFamily="2" charset="-78"/>
            </a:endParaRPr>
          </a:p>
        </p:txBody>
      </p:sp>
      <p:pic>
        <p:nvPicPr>
          <p:cNvPr id="489" name="Graphic 7" descr="Graphic 7"/>
          <p:cNvPicPr>
            <a:picLocks noChangeAspect="1"/>
          </p:cNvPicPr>
          <p:nvPr/>
        </p:nvPicPr>
        <p:blipFill>
          <a:blip r:embed="rId8"/>
          <a:stretch>
            <a:fillRect/>
          </a:stretch>
        </p:blipFill>
        <p:spPr>
          <a:xfrm>
            <a:off x="10148157" y="1454855"/>
            <a:ext cx="548641" cy="548641"/>
          </a:xfrm>
          <a:prstGeom prst="rect">
            <a:avLst/>
          </a:prstGeom>
          <a:ln w="12700">
            <a:miter lim="400000"/>
          </a:ln>
        </p:spPr>
      </p:pic>
      <p:sp>
        <p:nvSpPr>
          <p:cNvPr id="475" name="Oval 34"/>
          <p:cNvSpPr/>
          <p:nvPr/>
        </p:nvSpPr>
        <p:spPr>
          <a:xfrm>
            <a:off x="9822744" y="3214071"/>
            <a:ext cx="696739" cy="696739"/>
          </a:xfrm>
          <a:prstGeom prst="ellipse">
            <a:avLst/>
          </a:prstGeom>
          <a:solidFill>
            <a:srgbClr val="FFFFFF"/>
          </a:solidFill>
          <a:ln w="12700">
            <a:solidFill>
              <a:schemeClr val="accent1"/>
            </a:solidFill>
            <a:miter/>
          </a:ln>
        </p:spPr>
        <p:txBody>
          <a:bodyPr lIns="45719" rIns="45719" rtlCol="1"/>
          <a:lstStyle/>
          <a:p>
            <a:pPr rtl="1"/>
            <a:endParaRPr>
              <a:latin typeface="Sakkal Majalla" panose="02000000000000000000" pitchFamily="2" charset="-78"/>
              <a:cs typeface="Sakkal Majalla" panose="02000000000000000000" pitchFamily="2" charset="-78"/>
            </a:endParaRPr>
          </a:p>
        </p:txBody>
      </p:sp>
      <p:pic>
        <p:nvPicPr>
          <p:cNvPr id="492" name="Graphic 3" descr="Graphic 3"/>
          <p:cNvPicPr>
            <a:picLocks noChangeAspect="1"/>
          </p:cNvPicPr>
          <p:nvPr/>
        </p:nvPicPr>
        <p:blipFill>
          <a:blip r:embed="rId9"/>
          <a:stretch>
            <a:fillRect/>
          </a:stretch>
        </p:blipFill>
        <p:spPr>
          <a:xfrm>
            <a:off x="9910642" y="3269477"/>
            <a:ext cx="511835" cy="526213"/>
          </a:xfrm>
          <a:prstGeom prst="rect">
            <a:avLst/>
          </a:prstGeom>
          <a:ln w="12700">
            <a:miter lim="400000"/>
          </a:ln>
        </p:spPr>
      </p:pic>
      <p:sp>
        <p:nvSpPr>
          <p:cNvPr id="2" name="Title 4">
            <a:extLst>
              <a:ext uri="{FF2B5EF4-FFF2-40B4-BE49-F238E27FC236}">
                <a16:creationId xmlns:a16="http://schemas.microsoft.com/office/drawing/2014/main" id="{5313FF3D-5451-11E4-A5E7-7E93661239FF}"/>
              </a:ext>
            </a:extLst>
          </p:cNvPr>
          <p:cNvSpPr txBox="1">
            <a:spLocks/>
          </p:cNvSpPr>
          <p:nvPr/>
        </p:nvSpPr>
        <p:spPr>
          <a:xfrm>
            <a:off x="112865" y="63703"/>
            <a:ext cx="821505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استقصاء الحالات: المعلومات المطلوب جمعها</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 grpId="0" animBg="1" advAuto="0"/>
      <p:bldP spid="481" grpId="0" animBg="1" advAuto="0"/>
      <p:bldP spid="484" grpId="0" animBg="1" advAuto="0"/>
      <p:bldP spid="487"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Content Placeholder 2"/>
          <p:cNvSpPr txBox="1">
            <a:spLocks noGrp="1"/>
          </p:cNvSpPr>
          <p:nvPr>
            <p:ph type="body" idx="1"/>
          </p:nvPr>
        </p:nvSpPr>
        <p:spPr>
          <a:xfrm>
            <a:off x="1984916" y="1479193"/>
            <a:ext cx="8222168" cy="4368378"/>
          </a:xfrm>
          <a:prstGeom prst="rect">
            <a:avLst/>
          </a:prstGeom>
        </p:spPr>
        <p:txBody>
          <a:bodyPr rtlCol="1">
            <a:normAutofit/>
          </a:bodyPr>
          <a:lstStyle/>
          <a:p>
            <a:pPr marL="248920" indent="-248920" defTabSz="283535" rtl="1">
              <a:lnSpc>
                <a:spcPct val="72000"/>
              </a:lnSpc>
              <a:spcBef>
                <a:spcPts val="200"/>
              </a:spcBef>
              <a:defRPr sz="2646">
                <a:solidFill>
                  <a:schemeClr val="accent6"/>
                </a:solidFill>
              </a:defRPr>
            </a:pPr>
            <a:r>
              <a:rPr lang="ar" sz="2400" dirty="0">
                <a:latin typeface="Sakkal Majalla" panose="02000000000000000000" pitchFamily="2" charset="-78"/>
                <a:cs typeface="Sakkal Majalla" panose="02000000000000000000" pitchFamily="2" charset="-78"/>
              </a:rPr>
              <a:t>التقييم: </a:t>
            </a:r>
            <a:r>
              <a:rPr lang="ar" sz="2400" dirty="0">
                <a:solidFill>
                  <a:srgbClr val="000000"/>
                </a:solidFill>
                <a:latin typeface="Sakkal Majalla" panose="02000000000000000000" pitchFamily="2" charset="-78"/>
                <a:cs typeface="Sakkal Majalla" panose="02000000000000000000" pitchFamily="2" charset="-78"/>
              </a:rPr>
              <a:t>لتقييم ما إذا كان تتبُّع المُخالِطين تدبيرًا وقائيًّا فعالًا، حسب المُمرض، وطريقة انتقال المرض، وحجم الفاشية، والموارد المتاحة. </a:t>
            </a:r>
            <a:endParaRPr lang="hu-HU" sz="2400" dirty="0">
              <a:solidFill>
                <a:srgbClr val="000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endParaRPr sz="2400" dirty="0">
              <a:solidFill>
                <a:srgbClr val="000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r>
              <a:rPr lang="ar" sz="2400" dirty="0">
                <a:latin typeface="Sakkal Majalla" panose="02000000000000000000" pitchFamily="2" charset="-78"/>
                <a:cs typeface="Sakkal Majalla" panose="02000000000000000000" pitchFamily="2" charset="-78"/>
              </a:rPr>
              <a:t>التحديد وإعداد قائمة: </a:t>
            </a:r>
            <a:r>
              <a:rPr lang="ar" sz="2400" dirty="0">
                <a:solidFill>
                  <a:srgbClr val="000000"/>
                </a:solidFill>
                <a:latin typeface="Sakkal Majalla" panose="02000000000000000000" pitchFamily="2" charset="-78"/>
                <a:cs typeface="Sakkal Majalla" panose="02000000000000000000" pitchFamily="2" charset="-78"/>
              </a:rPr>
              <a:t>مراجعة أنشطة الحالة </a:t>
            </a:r>
            <a:r>
              <a:rPr lang="ar-EG" sz="2400" dirty="0">
                <a:solidFill>
                  <a:srgbClr val="000000"/>
                </a:solidFill>
                <a:latin typeface="Sakkal Majalla" panose="02000000000000000000" pitchFamily="2" charset="-78"/>
                <a:cs typeface="Sakkal Majalla" panose="02000000000000000000" pitchFamily="2" charset="-78"/>
              </a:rPr>
              <a:t>في </a:t>
            </a:r>
            <a:r>
              <a:rPr lang="ar" sz="2400" dirty="0">
                <a:solidFill>
                  <a:srgbClr val="000000"/>
                </a:solidFill>
                <a:latin typeface="Sakkal Majalla" panose="02000000000000000000" pitchFamily="2" charset="-78"/>
                <a:cs typeface="Sakkal Majalla" panose="02000000000000000000" pitchFamily="2" charset="-78"/>
              </a:rPr>
              <a:t>أثناء فترة العدوى لتحديد المُخالِطين لها. </a:t>
            </a:r>
            <a:r>
              <a:rPr lang="ar-EG" sz="2400" dirty="0">
                <a:solidFill>
                  <a:srgbClr val="000000"/>
                </a:solidFill>
                <a:latin typeface="Sakkal Majalla" panose="02000000000000000000" pitchFamily="2" charset="-78"/>
                <a:cs typeface="Sakkal Majalla" panose="02000000000000000000" pitchFamily="2" charset="-78"/>
              </a:rPr>
              <a:t>و</a:t>
            </a:r>
            <a:r>
              <a:rPr lang="ar" sz="2400" dirty="0">
                <a:solidFill>
                  <a:srgbClr val="000000"/>
                </a:solidFill>
                <a:latin typeface="Sakkal Majalla" panose="02000000000000000000" pitchFamily="2" charset="-78"/>
                <a:cs typeface="Sakkal Majalla" panose="02000000000000000000" pitchFamily="2" charset="-78"/>
              </a:rPr>
              <a:t>جمع كل البيانات الممكنة والتحقُّق منها. </a:t>
            </a:r>
            <a:endParaRPr lang="hu-HU" sz="2400" dirty="0">
              <a:solidFill>
                <a:srgbClr val="000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endParaRPr sz="2400" dirty="0">
              <a:solidFill>
                <a:srgbClr val="000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r>
              <a:rPr lang="ar" sz="2400" dirty="0">
                <a:latin typeface="Sakkal Majalla" panose="02000000000000000000" pitchFamily="2" charset="-78"/>
                <a:cs typeface="Sakkal Majalla" panose="02000000000000000000" pitchFamily="2" charset="-78"/>
              </a:rPr>
              <a:t>تحديد الأولويات: </a:t>
            </a:r>
            <a:r>
              <a:rPr lang="ar" sz="2400" dirty="0">
                <a:solidFill>
                  <a:srgbClr val="000000"/>
                </a:solidFill>
                <a:latin typeface="Sakkal Majalla" panose="02000000000000000000" pitchFamily="2" charset="-78"/>
                <a:cs typeface="Sakkal Majalla" panose="02000000000000000000" pitchFamily="2" charset="-78"/>
              </a:rPr>
              <a:t>إذا كان عدد المُخالِطين كبيرًا والموارد محدودة، ينبغي أن يكون التركيز على المُخالِطين الأشد عرضةً لخطر الإصابة بالعدوى أو التعرُّض، أو الذين يواجهون خطر </a:t>
            </a:r>
            <a:r>
              <a:rPr lang="ar" sz="2400" dirty="0">
                <a:solidFill>
                  <a:srgbClr val="65A000"/>
                </a:solidFill>
                <a:latin typeface="Sakkal Majalla" panose="02000000000000000000" pitchFamily="2" charset="-78"/>
                <a:cs typeface="Sakkal Majalla" panose="02000000000000000000" pitchFamily="2" charset="-78"/>
              </a:rPr>
              <a:t>الإصابة بأعراض/ مضاعفات وخيمة.</a:t>
            </a:r>
            <a:endParaRPr lang="hu-HU" sz="2400" dirty="0">
              <a:solidFill>
                <a:srgbClr val="65A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endParaRPr sz="2400" dirty="0">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r>
              <a:rPr lang="ar" sz="2400" dirty="0">
                <a:latin typeface="Sakkal Majalla" panose="02000000000000000000" pitchFamily="2" charset="-78"/>
                <a:cs typeface="Sakkal Majalla" panose="02000000000000000000" pitchFamily="2" charset="-78"/>
              </a:rPr>
              <a:t>التدخُّل: </a:t>
            </a:r>
            <a:r>
              <a:rPr lang="ar" sz="2400" dirty="0">
                <a:solidFill>
                  <a:srgbClr val="000000"/>
                </a:solidFill>
                <a:latin typeface="Sakkal Majalla" panose="02000000000000000000" pitchFamily="2" charset="-78"/>
                <a:cs typeface="Sakkal Majalla" panose="02000000000000000000" pitchFamily="2" charset="-78"/>
              </a:rPr>
              <a:t>تطبيق التدابير الوقائية (التطعيم، الوقاية الكيميائية...)</a:t>
            </a:r>
            <a:endParaRPr lang="hu-HU" sz="2400" dirty="0">
              <a:solidFill>
                <a:srgbClr val="000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endParaRPr sz="2400" dirty="0">
              <a:solidFill>
                <a:srgbClr val="000000"/>
              </a:solidFill>
              <a:latin typeface="Sakkal Majalla" panose="02000000000000000000" pitchFamily="2" charset="-78"/>
              <a:cs typeface="Sakkal Majalla" panose="02000000000000000000" pitchFamily="2" charset="-78"/>
            </a:endParaRPr>
          </a:p>
          <a:p>
            <a:pPr marL="248920" indent="-248920" defTabSz="283535" rtl="1">
              <a:lnSpc>
                <a:spcPct val="72000"/>
              </a:lnSpc>
              <a:spcBef>
                <a:spcPts val="200"/>
              </a:spcBef>
              <a:defRPr sz="2646">
                <a:solidFill>
                  <a:schemeClr val="accent6"/>
                </a:solidFill>
              </a:defRPr>
            </a:pPr>
            <a:r>
              <a:rPr lang="ar" sz="2400" dirty="0">
                <a:latin typeface="Sakkal Majalla" panose="02000000000000000000" pitchFamily="2" charset="-78"/>
                <a:cs typeface="Sakkal Majalla" panose="02000000000000000000" pitchFamily="2" charset="-78"/>
              </a:rPr>
              <a:t>الرصد: </a:t>
            </a:r>
            <a:r>
              <a:rPr lang="ar" sz="2400" dirty="0">
                <a:solidFill>
                  <a:srgbClr val="000000"/>
                </a:solidFill>
                <a:latin typeface="Sakkal Majalla" panose="02000000000000000000" pitchFamily="2" charset="-78"/>
                <a:cs typeface="Sakkal Majalla" panose="02000000000000000000" pitchFamily="2" charset="-78"/>
              </a:rPr>
              <a:t>متابعة المُخالِطين لتحديد الفترة الزمنية القصوى لحضانة المرض من وقت آخر تعرُّض.  </a:t>
            </a:r>
          </a:p>
        </p:txBody>
      </p:sp>
      <p:sp>
        <p:nvSpPr>
          <p:cNvPr id="2" name="Title 4">
            <a:extLst>
              <a:ext uri="{FF2B5EF4-FFF2-40B4-BE49-F238E27FC236}">
                <a16:creationId xmlns:a16="http://schemas.microsoft.com/office/drawing/2014/main" id="{0C215B85-7B0F-9F5D-C803-899545450AC9}"/>
              </a:ext>
            </a:extLst>
          </p:cNvPr>
          <p:cNvSpPr txBox="1">
            <a:spLocks/>
          </p:cNvSpPr>
          <p:nvPr/>
        </p:nvSpPr>
        <p:spPr>
          <a:xfrm>
            <a:off x="184427" y="0"/>
            <a:ext cx="5223316" cy="58010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خطوات تتبُّع المُخالِطين</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Content Placeholder 2"/>
          <p:cNvSpPr txBox="1">
            <a:spLocks noGrp="1"/>
          </p:cNvSpPr>
          <p:nvPr>
            <p:ph type="body" idx="1"/>
          </p:nvPr>
        </p:nvSpPr>
        <p:spPr>
          <a:xfrm>
            <a:off x="1984916" y="1489422"/>
            <a:ext cx="8222168" cy="4043777"/>
          </a:xfrm>
          <a:prstGeom prst="rect">
            <a:avLst/>
          </a:prstGeom>
        </p:spPr>
        <p:txBody>
          <a:bodyPr rtlCol="1"/>
          <a:lstStyle/>
          <a:p>
            <a:pPr marL="0" indent="0" rtl="1">
              <a:lnSpc>
                <a:spcPct val="72000"/>
              </a:lnSpc>
              <a:buSzTx/>
              <a:buNone/>
              <a:defRPr sz="2400"/>
            </a:pPr>
            <a:r>
              <a:rPr lang="ar" b="1" dirty="0">
                <a:solidFill>
                  <a:srgbClr val="C00000"/>
                </a:solidFill>
                <a:latin typeface="Sakkal Majalla" panose="02000000000000000000" pitchFamily="2" charset="-78"/>
                <a:cs typeface="Sakkal Majalla" panose="02000000000000000000" pitchFamily="2" charset="-78"/>
              </a:rPr>
              <a:t>يمكن تطبيق عدة تدابير أو تدخُّلات لوقاية المُخالِطين من الإصابة بأحد الأمراض، وفيما يلي أدناه بعض الأمثلة:</a:t>
            </a:r>
          </a:p>
          <a:p>
            <a:pPr marL="0" indent="0" rtl="1">
              <a:lnSpc>
                <a:spcPct val="72000"/>
              </a:lnSpc>
              <a:buSzTx/>
              <a:buNone/>
              <a:defRPr sz="2400"/>
            </a:pPr>
            <a:endParaRPr dirty="0">
              <a:latin typeface="Sakkal Majalla" panose="02000000000000000000" pitchFamily="2" charset="-78"/>
              <a:cs typeface="Sakkal Majalla" panose="02000000000000000000" pitchFamily="2" charset="-78"/>
            </a:endParaRPr>
          </a:p>
          <a:p>
            <a:pPr marL="254000" indent="-254000" rtl="1">
              <a:lnSpc>
                <a:spcPct val="72000"/>
              </a:lnSpc>
              <a:buClr>
                <a:srgbClr val="65A000"/>
              </a:buClr>
              <a:defRPr sz="2400"/>
            </a:pP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إعطاء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لمُخالطي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بالمكورات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السحائية</a:t>
            </a:r>
            <a:r>
              <a:rPr dirty="0">
                <a:latin typeface="Sakkal Majalla" panose="02000000000000000000" pitchFamily="2" charset="-78"/>
                <a:cs typeface="Sakkal Majalla" panose="02000000000000000000" pitchFamily="2" charset="-78"/>
              </a:rPr>
              <a:t>.</a:t>
            </a:r>
          </a:p>
          <a:p>
            <a:pPr marL="254000" indent="-254000" rtl="1">
              <a:lnSpc>
                <a:spcPct val="72000"/>
              </a:lnSpc>
              <a:buClr>
                <a:srgbClr val="65A000"/>
              </a:buClr>
              <a:defRPr sz="2400"/>
            </a:pPr>
            <a:r>
              <a:rPr dirty="0" err="1">
                <a:latin typeface="Sakkal Majalla" panose="02000000000000000000" pitchFamily="2" charset="-78"/>
                <a:cs typeface="Sakkal Majalla" panose="02000000000000000000" pitchFamily="2" charset="-78"/>
              </a:rPr>
              <a:t>التطعيم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الكبد</a:t>
            </a:r>
            <a:r>
              <a:rPr dirty="0">
                <a:latin typeface="Sakkal Majalla" panose="02000000000000000000" pitchFamily="2" charset="-78"/>
                <a:cs typeface="Sakkal Majalla" panose="02000000000000000000" pitchFamily="2" charset="-78"/>
              </a:rPr>
              <a:t> B، </a:t>
            </a:r>
            <a:r>
              <a:rPr dirty="0" err="1">
                <a:latin typeface="Sakkal Majalla" panose="02000000000000000000" pitchFamily="2" charset="-78"/>
                <a:cs typeface="Sakkal Majalla" panose="02000000000000000000" pitchFamily="2" charset="-78"/>
              </a:rPr>
              <a:t>وفيروسات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الإيبولا</a:t>
            </a:r>
            <a:r>
              <a:rPr dirty="0">
                <a:latin typeface="Sakkal Majalla" panose="02000000000000000000" pitchFamily="2" charset="-78"/>
                <a:cs typeface="Sakkal Majalla" panose="02000000000000000000" pitchFamily="2" charset="-78"/>
              </a:rPr>
              <a:t>.</a:t>
            </a:r>
          </a:p>
          <a:p>
            <a:pPr marL="254000" indent="-254000" rtl="1">
              <a:lnSpc>
                <a:spcPct val="72000"/>
              </a:lnSpc>
              <a:buClr>
                <a:srgbClr val="65A000"/>
              </a:buClr>
              <a:defRPr sz="2400"/>
            </a:pPr>
            <a:r>
              <a:rPr dirty="0" err="1">
                <a:latin typeface="Sakkal Majalla" panose="02000000000000000000" pitchFamily="2" charset="-78"/>
                <a:cs typeface="Sakkal Majalla" panose="02000000000000000000" pitchFamily="2" charset="-78"/>
              </a:rPr>
              <a:t>الغلوبولينات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التطعيم</a:t>
            </a:r>
            <a:r>
              <a:rPr dirty="0">
                <a:latin typeface="Sakkal Majalla" panose="02000000000000000000" pitchFamily="2" charset="-78"/>
                <a:cs typeface="Sakkal Majalla" panose="02000000000000000000" pitchFamily="2" charset="-78"/>
              </a:rPr>
              <a:t>.</a:t>
            </a:r>
          </a:p>
          <a:p>
            <a:pPr marL="254000" indent="-254000" rtl="1">
              <a:lnSpc>
                <a:spcPct val="72000"/>
              </a:lnSpc>
              <a:buClr>
                <a:srgbClr val="65A000"/>
              </a:buClr>
              <a:defRPr sz="2400"/>
            </a:pPr>
            <a:r>
              <a:rPr dirty="0" err="1">
                <a:latin typeface="Sakkal Majalla" panose="02000000000000000000" pitchFamily="2" charset="-78"/>
                <a:cs typeface="Sakkal Majalla" panose="02000000000000000000" pitchFamily="2" charset="-78"/>
              </a:rPr>
              <a:t>الغلوبولينات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واللقاحات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72000"/>
              </a:lnSpc>
              <a:buClr>
                <a:srgbClr val="65A000"/>
              </a:buClr>
              <a:defRPr sz="2400"/>
            </a:pPr>
            <a:r>
              <a:rPr dirty="0" err="1">
                <a:latin typeface="Sakkal Majalla" panose="02000000000000000000" pitchFamily="2" charset="-78"/>
                <a:cs typeface="Sakkal Majalla" panose="02000000000000000000" pitchFamily="2" charset="-78"/>
              </a:rPr>
              <a:t>العزل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لمخالِطي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بإنفلونزا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الطيور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وكوفيد</a:t>
            </a:r>
            <a:r>
              <a:rPr lang="ar-EG" dirty="0">
                <a:latin typeface="Sakkal Majalla" panose="02000000000000000000" pitchFamily="2" charset="-78"/>
                <a:cs typeface="Sakkal Majalla" panose="02000000000000000000" pitchFamily="2" charset="-78"/>
              </a:rPr>
              <a:t>-19.</a:t>
            </a:r>
            <a:endParaRPr dirty="0">
              <a:latin typeface="Sakkal Majalla" panose="02000000000000000000" pitchFamily="2" charset="-78"/>
              <a:cs typeface="Sakkal Majalla" panose="02000000000000000000" pitchFamily="2" charset="-78"/>
            </a:endParaRPr>
          </a:p>
          <a:p>
            <a:pPr marL="254000" indent="-254000" rtl="1">
              <a:lnSpc>
                <a:spcPct val="72000"/>
              </a:lnSpc>
              <a:buClr>
                <a:srgbClr val="65A000"/>
              </a:buClr>
              <a:defRPr sz="2400"/>
            </a:pP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4">
            <a:extLst>
              <a:ext uri="{FF2B5EF4-FFF2-40B4-BE49-F238E27FC236}">
                <a16:creationId xmlns:a16="http://schemas.microsoft.com/office/drawing/2014/main" id="{122C63C8-E794-AE9D-AB8B-FC91B85C7B40}"/>
              </a:ext>
            </a:extLst>
          </p:cNvPr>
          <p:cNvSpPr txBox="1">
            <a:spLocks/>
          </p:cNvSpPr>
          <p:nvPr/>
        </p:nvSpPr>
        <p:spPr>
          <a:xfrm>
            <a:off x="192379" y="71746"/>
            <a:ext cx="433366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التدابير المُرتبطة بالمُخالِطين</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Google Shape;746;p55"/>
          <p:cNvSpPr txBox="1">
            <a:spLocks noGrp="1"/>
          </p:cNvSpPr>
          <p:nvPr>
            <p:ph type="body" idx="1"/>
          </p:nvPr>
        </p:nvSpPr>
        <p:spPr>
          <a:xfrm>
            <a:off x="1813466" y="1817807"/>
            <a:ext cx="8222168" cy="3527185"/>
          </a:xfrm>
          <a:prstGeom prst="rect">
            <a:avLst/>
          </a:prstGeom>
        </p:spPr>
        <p:txBody>
          <a:bodyPr lIns="0" tIns="0" rIns="0" bIns="0" rtlCol="1"/>
          <a:lstStyle/>
          <a:p>
            <a:pPr marL="0" indent="0" rtl="1">
              <a:spcBef>
                <a:spcPts val="1200"/>
              </a:spcBef>
              <a:buSzTx/>
              <a:buNone/>
              <a:defRPr sz="2400"/>
            </a:pPr>
            <a:r>
              <a:rPr lang="ar" b="1" dirty="0">
                <a:solidFill>
                  <a:srgbClr val="C00000"/>
                </a:solidFill>
                <a:latin typeface="Sakkal Majalla" panose="02000000000000000000" pitchFamily="2" charset="-78"/>
                <a:cs typeface="Sakkal Majalla" panose="02000000000000000000" pitchFamily="2" charset="-78"/>
              </a:rPr>
              <a:t>ينبغي تحديد جميع الأفراد الذين تعرضوا لحالةٍ ما، وإعداد قائمة بهم. </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خالطَتهم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قُرب</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تمارسها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التوقيت</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خالطَت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defRPr sz="2400"/>
            </a:pP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جمعها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المخالطون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p:txBody>
      </p:sp>
      <p:sp>
        <p:nvSpPr>
          <p:cNvPr id="508" name="Google Shape;745;p55"/>
          <p:cNvSpPr txBox="1">
            <a:spLocks noGrp="1"/>
          </p:cNvSpPr>
          <p:nvPr>
            <p:ph type="title" idx="4294967295"/>
          </p:nvPr>
        </p:nvSpPr>
        <p:spPr>
          <a:xfrm>
            <a:off x="213755" y="-52023"/>
            <a:ext cx="6101490" cy="961452"/>
          </a:xfrm>
          <a:prstGeom prst="rect">
            <a:avLst/>
          </a:prstGeom>
        </p:spPr>
        <p:txBody>
          <a:bodyPr lIns="0" tIns="0" rIns="0" bIns="0" rtlCol="1" anchor="b"/>
          <a:lstStyle/>
          <a:p>
            <a:pPr rtl="1"/>
            <a:r>
              <a:rPr lang="ar" b="1" dirty="0">
                <a:latin typeface="Sakkal Majalla" panose="02000000000000000000" pitchFamily="2" charset="-78"/>
                <a:cs typeface="Sakkal Majalla" panose="02000000000000000000" pitchFamily="2" charset="-78"/>
              </a:rPr>
              <a:t>تتبُّع المُخالِطين وإعداد قائمة بهم: المعلومات الأساسية التي يتعين جمعها</a:t>
            </a:r>
          </a:p>
        </p:txBody>
      </p:sp>
      <p:pic>
        <p:nvPicPr>
          <p:cNvPr id="509" name="Image 3" descr="Image 3"/>
          <p:cNvPicPr>
            <a:picLocks noChangeAspect="1"/>
          </p:cNvPicPr>
          <p:nvPr/>
        </p:nvPicPr>
        <p:blipFill>
          <a:blip r:embed="rId2"/>
          <a:stretch>
            <a:fillRect/>
          </a:stretch>
        </p:blipFill>
        <p:spPr>
          <a:xfrm>
            <a:off x="338053" y="1371599"/>
            <a:ext cx="2146853" cy="411480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307;p8"/>
          <p:cNvSpPr txBox="1">
            <a:spLocks noGrp="1"/>
          </p:cNvSpPr>
          <p:nvPr>
            <p:ph type="title"/>
          </p:nvPr>
        </p:nvSpPr>
        <p:spPr>
          <a:xfrm>
            <a:off x="1314587" y="691563"/>
            <a:ext cx="1611043" cy="754663"/>
          </a:xfrm>
          <a:prstGeom prst="rect">
            <a:avLst/>
          </a:prstGeom>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
        <p:nvSpPr>
          <p:cNvPr id="308" name="Google Shape;308;p8"/>
          <p:cNvSpPr txBox="1">
            <a:spLocks noGrp="1"/>
          </p:cNvSpPr>
          <p:nvPr>
            <p:ph type="body" idx="1"/>
          </p:nvPr>
        </p:nvSpPr>
        <p:spPr>
          <a:xfrm>
            <a:off x="4243472" y="1770843"/>
            <a:ext cx="7529514" cy="3316315"/>
          </a:xfrm>
          <a:prstGeom prst="rect">
            <a:avLst/>
          </a:prstGeom>
        </p:spPr>
        <p:txBody>
          <a:bodyPr lIns="0" tIns="0" rIns="0" bIns="0" rtlCol="1" anchor="t">
            <a:normAutofit/>
          </a:bodyPr>
          <a:lstStyle/>
          <a:p>
            <a:pPr marL="0" indent="0" rtl="1">
              <a:buSzTx/>
              <a:buNone/>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Title 1"/>
          <p:cNvSpPr txBox="1">
            <a:spLocks noGrp="1"/>
          </p:cNvSpPr>
          <p:nvPr>
            <p:ph type="title"/>
          </p:nvPr>
        </p:nvSpPr>
        <p:spPr>
          <a:xfrm>
            <a:off x="-150431" y="81712"/>
            <a:ext cx="3805632" cy="1530531"/>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متابعة المُخالِطين: الفئات </a:t>
            </a:r>
          </a:p>
          <a:p>
            <a:pPr rtl="1"/>
            <a:r>
              <a:rPr lang="ar" b="1" dirty="0">
                <a:latin typeface="Sakkal Majalla" panose="02000000000000000000" pitchFamily="2" charset="-78"/>
                <a:cs typeface="Sakkal Majalla" panose="02000000000000000000" pitchFamily="2" charset="-78"/>
              </a:rPr>
              <a:t>الأكثر عُرضة للخطر </a:t>
            </a:r>
          </a:p>
        </p:txBody>
      </p:sp>
      <p:sp>
        <p:nvSpPr>
          <p:cNvPr id="513" name="Content Placeholder 8"/>
          <p:cNvSpPr txBox="1">
            <a:spLocks noGrp="1"/>
          </p:cNvSpPr>
          <p:nvPr>
            <p:ph type="body" sz="half" idx="1"/>
          </p:nvPr>
        </p:nvSpPr>
        <p:spPr>
          <a:xfrm>
            <a:off x="4264803" y="2815756"/>
            <a:ext cx="7542232" cy="1226488"/>
          </a:xfrm>
          <a:prstGeom prst="rect">
            <a:avLst/>
          </a:prstGeom>
        </p:spPr>
        <p:txBody>
          <a:bodyPr lIns="0" tIns="0" rIns="0" bIns="0" rtlCol="1"/>
          <a:lstStyle/>
          <a:p>
            <a:pPr marL="0" indent="0" algn="ctr" rtl="1">
              <a:buSzTx/>
              <a:buNone/>
              <a:defRPr sz="2800">
                <a:solidFill>
                  <a:srgbClr val="C00000"/>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من بين </a:t>
            </a:r>
            <a:r>
              <a:rPr lang="ar" b="1" dirty="0">
                <a:solidFill>
                  <a:srgbClr val="65A000"/>
                </a:solidFill>
                <a:latin typeface="Sakkal Majalla" panose="02000000000000000000" pitchFamily="2" charset="-78"/>
                <a:cs typeface="Sakkal Majalla" panose="02000000000000000000" pitchFamily="2" charset="-78"/>
              </a:rPr>
              <a:t>الفئات الأكثر عُرضة للخطر</a:t>
            </a:r>
            <a:r>
              <a:rPr lang="ar" sz="2800" b="1" dirty="0">
                <a:solidFill>
                  <a:srgbClr val="C00000"/>
                </a:solidFill>
                <a:latin typeface="Sakkal Majalla" panose="02000000000000000000" pitchFamily="2" charset="-78"/>
                <a:ea typeface="Source Sans Pro Bold"/>
                <a:cs typeface="Sakkal Majalla" panose="02000000000000000000" pitchFamily="2" charset="-78"/>
              </a:rPr>
              <a:t>، ما الفئة التي </a:t>
            </a:r>
          </a:p>
          <a:p>
            <a:pPr marL="0" indent="0" algn="ctr" rtl="1">
              <a:buSzTx/>
              <a:buNone/>
              <a:defRPr sz="2800">
                <a:solidFill>
                  <a:srgbClr val="C00000"/>
                </a:solidFill>
                <a:latin typeface="Source Sans Pro Bold"/>
                <a:ea typeface="Source Sans Pro Bold"/>
                <a:cs typeface="Source Sans Pro Bold"/>
                <a:sym typeface="Source Sans Pro Bold"/>
              </a:defRPr>
            </a:pPr>
            <a:r>
              <a:rPr lang="ar" sz="2800" b="1" dirty="0">
                <a:solidFill>
                  <a:srgbClr val="C00000"/>
                </a:solidFill>
                <a:latin typeface="Sakkal Majalla" panose="02000000000000000000" pitchFamily="2" charset="-78"/>
                <a:ea typeface="Source Sans Pro Bold"/>
                <a:cs typeface="Sakkal Majalla" panose="02000000000000000000" pitchFamily="2" charset="-78"/>
              </a:rPr>
              <a:t>ينبغي أن تُعطى الأولوية لمتابعة المُخالِطين</a:t>
            </a:r>
            <a:r>
              <a:rPr lang="ar" b="1" dirty="0">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ontent Placeholder 8"/>
          <p:cNvSpPr txBox="1">
            <a:spLocks noGrp="1"/>
          </p:cNvSpPr>
          <p:nvPr>
            <p:ph type="body" idx="1"/>
          </p:nvPr>
        </p:nvSpPr>
        <p:spPr>
          <a:xfrm>
            <a:off x="2378926" y="1711949"/>
            <a:ext cx="8222168" cy="3115450"/>
          </a:xfrm>
          <a:prstGeom prst="rect">
            <a:avLst/>
          </a:prstGeom>
        </p:spPr>
        <p:txBody>
          <a:bodyPr lIns="0" tIns="0" rIns="0" bIns="0" rtlCol="1"/>
          <a:lstStyle/>
          <a:p>
            <a:pPr marL="0" indent="0" rtl="1">
              <a:buSzTx/>
              <a:buNone/>
              <a:defRPr sz="2400"/>
            </a:pPr>
            <a:r>
              <a:rPr lang="ar" b="1">
                <a:solidFill>
                  <a:srgbClr val="C00000"/>
                </a:solidFill>
                <a:latin typeface="Sakkal Majalla" panose="02000000000000000000" pitchFamily="2" charset="-78"/>
                <a:cs typeface="Sakkal Majalla" panose="02000000000000000000" pitchFamily="2" charset="-78"/>
              </a:rPr>
              <a:t>ينبغي إيلاء أولوية المتابعة للمخالِطين الأكثر عرضةً للخطر، ومنهم: </a:t>
            </a:r>
          </a:p>
          <a:p>
            <a:pPr marL="0" indent="0" rtl="1">
              <a:buSzTx/>
              <a:buNone/>
              <a:defRPr sz="2400"/>
            </a:pPr>
            <a:endParaRPr dirty="0">
              <a:latin typeface="Sakkal Majalla" panose="02000000000000000000" pitchFamily="2" charset="-78"/>
              <a:cs typeface="Sakkal Majalla" panose="02000000000000000000" pitchFamily="2" charset="-78"/>
            </a:endParaRPr>
          </a:p>
          <a:p>
            <a:pPr marL="342900" indent="-342900" rtl="1">
              <a:buClr>
                <a:srgbClr val="C00000"/>
              </a:buClr>
              <a:buFontTx/>
              <a:buAutoNum type="arabicPeriod"/>
              <a:defRPr sz="2400"/>
            </a:pPr>
            <a:r>
              <a:rPr lang="ar" sz="2400">
                <a:latin typeface="Sakkal Majalla" panose="02000000000000000000" pitchFamily="2" charset="-78"/>
                <a:cs typeface="Sakkal Majalla" panose="02000000000000000000" pitchFamily="2" charset="-78"/>
              </a:rPr>
              <a:t>المُخالِطون الأكثر عُرضةً لخطر </a:t>
            </a:r>
            <a:r>
              <a:rPr lang="ar" sz="2400">
                <a:solidFill>
                  <a:schemeClr val="accent2"/>
                </a:solidFill>
                <a:latin typeface="Sakkal Majalla" panose="02000000000000000000" pitchFamily="2" charset="-78"/>
                <a:cs typeface="Sakkal Majalla" panose="02000000000000000000" pitchFamily="2" charset="-78"/>
              </a:rPr>
              <a:t>العدوى</a:t>
            </a:r>
            <a:r>
              <a:rPr lang="ar" sz="2400">
                <a:latin typeface="Sakkal Majalla" panose="02000000000000000000" pitchFamily="2" charset="-78"/>
                <a:cs typeface="Sakkal Majalla" panose="02000000000000000000" pitchFamily="2" charset="-78"/>
              </a:rPr>
              <a:t>، حسب درجة تعرُّضهم، بهدف وقف سلاسل انتقال العدوى.</a:t>
            </a:r>
          </a:p>
          <a:p>
            <a:pPr marL="342900" indent="-342900" rtl="1">
              <a:buClr>
                <a:srgbClr val="C00000"/>
              </a:buClr>
              <a:buFontTx/>
              <a:buAutoNum type="arabicPeriod"/>
              <a:defRPr sz="2400"/>
            </a:pPr>
            <a:r>
              <a:rPr lang="ar" sz="2400">
                <a:latin typeface="Sakkal Majalla" panose="02000000000000000000" pitchFamily="2" charset="-78"/>
                <a:cs typeface="Sakkal Majalla" panose="02000000000000000000" pitchFamily="2" charset="-78"/>
              </a:rPr>
              <a:t> المُخالِطون الأكثر عرضةً لخطر الإصابة </a:t>
            </a:r>
            <a:r>
              <a:rPr lang="ar" sz="2400">
                <a:solidFill>
                  <a:schemeClr val="accent2"/>
                </a:solidFill>
                <a:latin typeface="Sakkal Majalla" panose="02000000000000000000" pitchFamily="2" charset="-78"/>
                <a:cs typeface="Sakkal Majalla" panose="02000000000000000000" pitchFamily="2" charset="-78"/>
              </a:rPr>
              <a:t>بمرضٍ وخيم</a:t>
            </a:r>
            <a:r>
              <a:rPr lang="ar" sz="2400">
                <a:latin typeface="Sakkal Majalla" panose="02000000000000000000" pitchFamily="2" charset="-78"/>
                <a:cs typeface="Sakkal Majalla" panose="02000000000000000000" pitchFamily="2" charset="-78"/>
              </a:rPr>
              <a:t>، لضمان الإحالة المبكِّرة إلى الرعاية الصحية.</a:t>
            </a:r>
          </a:p>
        </p:txBody>
      </p:sp>
      <p:grpSp>
        <p:nvGrpSpPr>
          <p:cNvPr id="520" name="Content Placeholder 9"/>
          <p:cNvGrpSpPr/>
          <p:nvPr/>
        </p:nvGrpSpPr>
        <p:grpSpPr>
          <a:xfrm>
            <a:off x="571500" y="4974916"/>
            <a:ext cx="11049000" cy="636084"/>
            <a:chOff x="0" y="0"/>
            <a:chExt cx="11049000" cy="976622"/>
          </a:xfrm>
        </p:grpSpPr>
        <p:sp>
          <p:nvSpPr>
            <p:cNvPr id="518" name="Rectangle"/>
            <p:cNvSpPr/>
            <p:nvPr/>
          </p:nvSpPr>
          <p:spPr>
            <a:xfrm>
              <a:off x="0" y="0"/>
              <a:ext cx="11049000" cy="976622"/>
            </a:xfrm>
            <a:prstGeom prst="rect">
              <a:avLst/>
            </a:prstGeom>
            <a:solidFill>
              <a:srgbClr val="C00000"/>
            </a:solidFill>
            <a:ln w="12700" cap="flat">
              <a:noFill/>
              <a:miter lim="400000"/>
            </a:ln>
            <a:effectLst/>
          </p:spPr>
          <p:txBody>
            <a:bodyPr wrap="square" lIns="45719" tIns="45719" rIns="45719" bIns="45719" numCol="1" rtlCol="1" anchor="t">
              <a:noAutofit/>
            </a:bodyPr>
            <a:lstStyle/>
            <a:p>
              <a:pPr algn="ctr" defTabSz="289321" rtl="1">
                <a:lnSpc>
                  <a:spcPct val="81000"/>
                </a:lnSpc>
                <a:spcBef>
                  <a:spcPts val="700"/>
                </a:spcBef>
                <a:defRPr sz="32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19" name="Remember that: not all contacts are considered equally at risk and when human resources are strained, contacts who are at the highest risk for exposure or severity of disease cannot be missed."/>
            <p:cNvSpPr txBox="1"/>
            <p:nvPr/>
          </p:nvSpPr>
          <p:spPr>
            <a:xfrm>
              <a:off x="45719" y="0"/>
              <a:ext cx="10957561" cy="63608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noAutofit/>
            </a:bodyPr>
            <a:lstStyle>
              <a:lvl1pPr algn="ctr" defTabSz="251710" rtl="1">
                <a:lnSpc>
                  <a:spcPct val="81000"/>
                </a:lnSpc>
                <a:spcBef>
                  <a:spcPts val="600"/>
                </a:spcBef>
                <a:defRPr sz="2088">
                  <a:solidFill>
                    <a:srgbClr val="FFFFFF"/>
                  </a:solidFill>
                  <a:latin typeface="+mj-lt"/>
                  <a:ea typeface="+mj-ea"/>
                  <a:cs typeface="+mj-cs"/>
                  <a:sym typeface="Source Sans Pro Regular"/>
                </a:defRPr>
              </a:lvl1pPr>
            </a:lstStyle>
            <a:p>
              <a:pPr rtl="1"/>
              <a:r>
                <a:rPr lang="ar" sz="2000" dirty="0">
                  <a:latin typeface="Sakkal Majalla" panose="02000000000000000000" pitchFamily="2" charset="-78"/>
                  <a:cs typeface="Sakkal Majalla" panose="02000000000000000000" pitchFamily="2" charset="-78"/>
                </a:rPr>
                <a:t>تذكَّر: لا يمكن عدّ</a:t>
              </a:r>
              <a:r>
                <a:rPr lang="ar-EG" sz="2000" dirty="0">
                  <a:latin typeface="Sakkal Majalla" panose="02000000000000000000" pitchFamily="2" charset="-78"/>
                  <a:cs typeface="Sakkal Majalla" panose="02000000000000000000" pitchFamily="2" charset="-78"/>
                </a:rPr>
                <a:t>ُ</a:t>
              </a:r>
              <a:r>
                <a:rPr lang="ar" sz="2000" dirty="0">
                  <a:latin typeface="Sakkal Majalla" panose="02000000000000000000" pitchFamily="2" charset="-78"/>
                  <a:cs typeface="Sakkal Majalla" panose="02000000000000000000" pitchFamily="2" charset="-78"/>
                </a:rPr>
                <a:t> جميع المُخالِطين معرَّضين لمستوى الخطر نفسه، وعندما تكون الموارد البشرية منهكةً، فلا يمكن إغفال المُخالِطين الأشد عرضةً لخطر التعرُّض للمرض أو وخامته. </a:t>
              </a:r>
            </a:p>
          </p:txBody>
        </p:sp>
      </p:grpSp>
      <p:sp>
        <p:nvSpPr>
          <p:cNvPr id="2" name="Title 4">
            <a:extLst>
              <a:ext uri="{FF2B5EF4-FFF2-40B4-BE49-F238E27FC236}">
                <a16:creationId xmlns:a16="http://schemas.microsoft.com/office/drawing/2014/main" id="{A003545C-94D7-028B-F20D-647851987AEA}"/>
              </a:ext>
            </a:extLst>
          </p:cNvPr>
          <p:cNvSpPr txBox="1">
            <a:spLocks/>
          </p:cNvSpPr>
          <p:nvPr/>
        </p:nvSpPr>
        <p:spPr>
          <a:xfrm>
            <a:off x="192379" y="71747"/>
            <a:ext cx="7951496" cy="4807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متابعة المُخالِطين: الفئات الأكثر عُرضة للخطر </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7" name="Content Placeholder 2"/>
          <p:cNvGrpSpPr/>
          <p:nvPr/>
        </p:nvGrpSpPr>
        <p:grpSpPr>
          <a:xfrm>
            <a:off x="4185384" y="3138179"/>
            <a:ext cx="3821233" cy="1289789"/>
            <a:chOff x="0" y="0"/>
            <a:chExt cx="3821232" cy="1289787"/>
          </a:xfrm>
        </p:grpSpPr>
        <p:sp>
          <p:nvSpPr>
            <p:cNvPr id="525" name="Rectangle"/>
            <p:cNvSpPr/>
            <p:nvPr/>
          </p:nvSpPr>
          <p:spPr>
            <a:xfrm>
              <a:off x="0" y="0"/>
              <a:ext cx="3821232" cy="1289787"/>
            </a:xfrm>
            <a:prstGeom prst="rect">
              <a:avLst/>
            </a:prstGeom>
            <a:noFill/>
            <a:ln w="28575" cap="flat">
              <a:solidFill>
                <a:srgbClr val="000000"/>
              </a:solidFill>
              <a:prstDash val="solid"/>
              <a:miter lim="800000"/>
            </a:ln>
            <a:effectLst/>
          </p:spPr>
          <p:txBody>
            <a:bodyPr wrap="square" lIns="45719" tIns="45719" rIns="45719" bIns="45719" numCol="1" rtlCol="1" anchor="t">
              <a:noAutofit/>
            </a:bodyPr>
            <a:lstStyle/>
            <a:p>
              <a:pPr rtl="1">
                <a:spcBef>
                  <a:spcPts val="700"/>
                </a:spcBef>
                <a:defRPr sz="3000">
                  <a:solidFill>
                    <a:srgbClr val="10253F"/>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526" name="VIDEO…"/>
            <p:cNvSpPr txBox="1"/>
            <p:nvPr/>
          </p:nvSpPr>
          <p:spPr>
            <a:xfrm>
              <a:off x="65225" y="14287"/>
              <a:ext cx="3690781" cy="124420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0936" tIns="50936" rIns="50936" bIns="50936" numCol="1" rtlCol="1" anchor="t">
              <a:spAutoFit/>
            </a:bodyPr>
            <a:lstStyle/>
            <a:p>
              <a:pPr algn="ctr" rtl="1">
                <a:spcBef>
                  <a:spcPts val="600"/>
                </a:spcBef>
                <a:defRPr sz="2800" u="sng">
                  <a:solidFill>
                    <a:srgbClr val="002060"/>
                  </a:solidFill>
                  <a:latin typeface="+mj-lt"/>
                  <a:ea typeface="+mj-ea"/>
                  <a:cs typeface="+mj-cs"/>
                  <a:sym typeface="Source Sans Pro Regular"/>
                </a:defRPr>
              </a:pPr>
              <a:r>
                <a:rPr sz="2800" u="sng" dirty="0" err="1">
                  <a:solidFill>
                    <a:srgbClr val="0563C1"/>
                  </a:solidFill>
                  <a:uFill>
                    <a:solidFill>
                      <a:srgbClr val="0563C1"/>
                    </a:solidFill>
                  </a:uFill>
                  <a:latin typeface="Sakkal Majalla" panose="02000000000000000000" pitchFamily="2" charset="-78"/>
                  <a:ea typeface="+mj-ea"/>
                  <a:cs typeface="Sakkal Majalla" panose="02000000000000000000" pitchFamily="2" charset="-78"/>
                </a:rPr>
                <a:t>فيديو</a:t>
              </a:r>
              <a:r>
                <a:rPr lang="ar" sz="2800" u="sng" dirty="0">
                  <a:solidFill>
                    <a:srgbClr val="0563C1"/>
                  </a:solidFill>
                  <a:uFill>
                    <a:solidFill>
                      <a:srgbClr val="0563C1"/>
                    </a:solidFill>
                  </a:uFill>
                  <a:latin typeface="Sakkal Majalla" panose="02000000000000000000" pitchFamily="2" charset="-78"/>
                  <a:ea typeface="+mj-ea"/>
                  <a:cs typeface="Sakkal Majalla" panose="02000000000000000000" pitchFamily="2" charset="-78"/>
                </a:rPr>
                <a:t> </a:t>
              </a:r>
              <a:endParaRPr sz="2800" u="sng" dirty="0">
                <a:solidFill>
                  <a:srgbClr val="0563C1"/>
                </a:solidFill>
                <a:uFill>
                  <a:solidFill>
                    <a:srgbClr val="0563C1"/>
                  </a:solidFill>
                </a:uFill>
                <a:latin typeface="Sakkal Majalla" panose="02000000000000000000" pitchFamily="2" charset="-78"/>
                <a:ea typeface="+mj-ea"/>
                <a:cs typeface="Sakkal Majalla" panose="02000000000000000000" pitchFamily="2" charset="-78"/>
                <a:sym typeface="Arial"/>
              </a:endParaRPr>
            </a:p>
            <a:p>
              <a:pPr algn="ctr" rtl="1">
                <a:spcBef>
                  <a:spcPts val="500"/>
                </a:spcBef>
                <a:defRPr sz="2100">
                  <a:solidFill>
                    <a:srgbClr val="10253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مدته</a:t>
              </a:r>
              <a:r>
                <a:rPr lang="ar-EG" dirty="0">
                  <a:latin typeface="Sakkal Majalla" panose="02000000000000000000" pitchFamily="2" charset="-78"/>
                  <a:cs typeface="Sakkal Majalla" panose="02000000000000000000" pitchFamily="2" charset="-78"/>
                </a:rPr>
                <a:t> 9 </a:t>
              </a:r>
              <a:r>
                <a:rPr dirty="0" err="1">
                  <a:latin typeface="Sakkal Majalla" panose="02000000000000000000" pitchFamily="2" charset="-78"/>
                  <a:cs typeface="Sakkal Majalla" panose="02000000000000000000" pitchFamily="2" charset="-78"/>
                </a:rPr>
                <a:t>دقائق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p>
          </p:txBody>
        </p:sp>
      </p:grpSp>
      <p:sp>
        <p:nvSpPr>
          <p:cNvPr id="2" name="Title 4">
            <a:extLst>
              <a:ext uri="{FF2B5EF4-FFF2-40B4-BE49-F238E27FC236}">
                <a16:creationId xmlns:a16="http://schemas.microsoft.com/office/drawing/2014/main" id="{33894EC6-FBAF-2DEE-B57D-86C32123E07C}"/>
              </a:ext>
            </a:extLst>
          </p:cNvPr>
          <p:cNvSpPr txBox="1">
            <a:spLocks/>
          </p:cNvSpPr>
          <p:nvPr/>
        </p:nvSpPr>
        <p:spPr>
          <a:xfrm>
            <a:off x="192378" y="71747"/>
            <a:ext cx="8113421" cy="5188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تتبُّع المُخالِطين: مبادئ إجراء المقابلات</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Content Placeholder 2"/>
          <p:cNvSpPr txBox="1">
            <a:spLocks noGrp="1"/>
          </p:cNvSpPr>
          <p:nvPr>
            <p:ph type="body" sz="half" idx="1"/>
          </p:nvPr>
        </p:nvSpPr>
        <p:spPr>
          <a:xfrm>
            <a:off x="3372646" y="1623045"/>
            <a:ext cx="5844041" cy="4654072"/>
          </a:xfrm>
          <a:prstGeom prst="rect">
            <a:avLst/>
          </a:prstGeom>
        </p:spPr>
        <p:txBody>
          <a:bodyPr rtlCol="1"/>
          <a:lstStyle/>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التطبيق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إصدار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أحكام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تجنُ</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ب </a:t>
            </a:r>
            <a:r>
              <a:rPr dirty="0" err="1">
                <a:latin typeface="Sakkal Majalla" panose="02000000000000000000" pitchFamily="2" charset="-78"/>
                <a:cs typeface="Sakkal Majalla" panose="02000000000000000000" pitchFamily="2" charset="-78"/>
              </a:rPr>
              <a:t>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إجابات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بدقة</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السرية</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إعادة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بلطف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المقابلة</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طمأنة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المقابلة</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البحث</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الاستعانة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بمترجمين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فوريين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الحاجة</a:t>
            </a:r>
            <a:r>
              <a:rPr dirty="0">
                <a:latin typeface="Sakkal Majalla" panose="02000000000000000000" pitchFamily="2" charset="-78"/>
                <a:cs typeface="Sakkal Majalla" panose="02000000000000000000" pitchFamily="2" charset="-78"/>
              </a:rPr>
              <a:t>.</a:t>
            </a:r>
          </a:p>
          <a:p>
            <a:pPr marL="457200" indent="-457200" rtl="1">
              <a:lnSpc>
                <a:spcPct val="100000"/>
              </a:lnSpc>
              <a:spcBef>
                <a:spcPts val="0"/>
              </a:spcBef>
              <a:buClr>
                <a:srgbClr val="65A000"/>
              </a:buClr>
              <a:buFontTx/>
              <a:buAutoNum type="arabicPeriod"/>
              <a:defRPr sz="2400"/>
            </a:pPr>
            <a:r>
              <a:rPr dirty="0" err="1">
                <a:latin typeface="Sakkal Majalla" panose="02000000000000000000" pitchFamily="2" charset="-78"/>
                <a:cs typeface="Sakkal Majalla" panose="02000000000000000000" pitchFamily="2" charset="-78"/>
              </a:rPr>
              <a:t>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الشكر</a:t>
            </a:r>
            <a:r>
              <a:rPr dirty="0">
                <a:latin typeface="Sakkal Majalla" panose="02000000000000000000" pitchFamily="2" charset="-78"/>
                <a:cs typeface="Sakkal Majalla" panose="02000000000000000000" pitchFamily="2" charset="-78"/>
              </a:rPr>
              <a:t> </a:t>
            </a:r>
            <a:r>
              <a:rPr lang="ar-EG" dirty="0" err="1">
                <a:latin typeface="Sakkal Majalla" panose="02000000000000000000" pitchFamily="2" charset="-78"/>
                <a:cs typeface="Sakkal Majalla" panose="02000000000000000000" pitchFamily="2" charset="-78"/>
              </a:rPr>
              <a:t>لل</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a:t>
            </a:r>
          </a:p>
        </p:txBody>
      </p:sp>
      <p:sp>
        <p:nvSpPr>
          <p:cNvPr id="2" name="Szövegdoboz 1">
            <a:extLst>
              <a:ext uri="{FF2B5EF4-FFF2-40B4-BE49-F238E27FC236}">
                <a16:creationId xmlns:a16="http://schemas.microsoft.com/office/drawing/2014/main" id="{93EC72FA-6E99-2EB3-BFAA-DEE0F49979BE}"/>
              </a:ext>
            </a:extLst>
          </p:cNvPr>
          <p:cNvSpPr txBox="1"/>
          <p:nvPr/>
        </p:nvSpPr>
        <p:spPr>
          <a:xfrm>
            <a:off x="1240403" y="1017382"/>
            <a:ext cx="8527485"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marR="0" indent="0" algn="just" defTabSz="914400" rtl="1" fontAlgn="auto" latinLnBrk="0" hangingPunct="0">
              <a:lnSpc>
                <a:spcPct val="100000"/>
              </a:lnSpc>
              <a:spcBef>
                <a:spcPts val="0"/>
              </a:spcBef>
              <a:spcAft>
                <a:spcPts val="0"/>
              </a:spcAft>
              <a:buClrTx/>
              <a:buSzTx/>
              <a:buFontTx/>
              <a:buNone/>
              <a:tabLst/>
            </a:pPr>
            <a:r>
              <a:rPr sz="2400" b="1" dirty="0" err="1">
                <a:solidFill>
                  <a:srgbClr val="C00000"/>
                </a:solidFill>
                <a:latin typeface="Sakkal Majalla" panose="02000000000000000000" pitchFamily="2" charset="-78"/>
                <a:cs typeface="Sakkal Majalla" panose="02000000000000000000" pitchFamily="2" charset="-78"/>
              </a:rPr>
              <a:t>تتمثل</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القواعد</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العشر</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الأساسية</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لإجراء</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المقابلات</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السريعة</a:t>
            </a:r>
            <a:r>
              <a:rPr sz="2400" b="1" dirty="0">
                <a:solidFill>
                  <a:srgbClr val="C00000"/>
                </a:solidFill>
                <a:latin typeface="Sakkal Majalla" panose="02000000000000000000" pitchFamily="2" charset="-78"/>
                <a:cs typeface="Sakkal Majalla" panose="02000000000000000000" pitchFamily="2" charset="-78"/>
              </a:rPr>
              <a:t> </a:t>
            </a:r>
            <a:r>
              <a:rPr lang="ar-EG" sz="2400" b="1" dirty="0">
                <a:solidFill>
                  <a:srgbClr val="C00000"/>
                </a:solidFill>
                <a:latin typeface="Sakkal Majalla" panose="02000000000000000000" pitchFamily="2" charset="-78"/>
                <a:cs typeface="Sakkal Majalla" panose="02000000000000000000" pitchFamily="2" charset="-78"/>
              </a:rPr>
              <a:t>في </a:t>
            </a:r>
            <a:r>
              <a:rPr sz="2400" b="1" dirty="0" err="1">
                <a:solidFill>
                  <a:srgbClr val="C00000"/>
                </a:solidFill>
                <a:latin typeface="Sakkal Majalla" panose="02000000000000000000" pitchFamily="2" charset="-78"/>
                <a:cs typeface="Sakkal Majalla" panose="02000000000000000000" pitchFamily="2" charset="-78"/>
              </a:rPr>
              <a:t>أثناء</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الفاشيات</a:t>
            </a:r>
            <a:r>
              <a:rPr sz="2400" b="1" dirty="0">
                <a:solidFill>
                  <a:srgbClr val="C00000"/>
                </a:solidFill>
                <a:latin typeface="Sakkal Majalla" panose="02000000000000000000" pitchFamily="2" charset="-78"/>
                <a:cs typeface="Sakkal Majalla" panose="02000000000000000000" pitchFamily="2" charset="-78"/>
              </a:rPr>
              <a:t> </a:t>
            </a:r>
            <a:r>
              <a:rPr sz="2400" b="1" dirty="0" err="1">
                <a:solidFill>
                  <a:srgbClr val="C00000"/>
                </a:solidFill>
                <a:latin typeface="Sakkal Majalla" panose="02000000000000000000" pitchFamily="2" charset="-78"/>
                <a:cs typeface="Sakkal Majalla" panose="02000000000000000000" pitchFamily="2" charset="-78"/>
              </a:rPr>
              <a:t>في</a:t>
            </a:r>
            <a:r>
              <a:rPr sz="2400" b="1" dirty="0">
                <a:solidFill>
                  <a:srgbClr val="C00000"/>
                </a:solidFill>
                <a:latin typeface="Sakkal Majalla" panose="02000000000000000000" pitchFamily="2" charset="-78"/>
                <a:cs typeface="Sakkal Majalla" panose="02000000000000000000" pitchFamily="2" charset="-78"/>
              </a:rPr>
              <a:t>:</a:t>
            </a:r>
            <a:endParaRPr lang="hu-HU" sz="2400" b="1" dirty="0">
              <a:solidFill>
                <a:srgbClr val="C00000"/>
              </a:solidFill>
              <a:latin typeface="Sakkal Majalla" panose="02000000000000000000" pitchFamily="2" charset="-78"/>
              <a:cs typeface="Sakkal Majalla" panose="02000000000000000000" pitchFamily="2" charset="-78"/>
            </a:endParaRPr>
          </a:p>
        </p:txBody>
      </p:sp>
      <p:sp>
        <p:nvSpPr>
          <p:cNvPr id="3" name="Title 4">
            <a:extLst>
              <a:ext uri="{FF2B5EF4-FFF2-40B4-BE49-F238E27FC236}">
                <a16:creationId xmlns:a16="http://schemas.microsoft.com/office/drawing/2014/main" id="{93A8A3F9-8417-7285-FD1A-ACD1B1ABAC57}"/>
              </a:ext>
            </a:extLst>
          </p:cNvPr>
          <p:cNvSpPr txBox="1">
            <a:spLocks/>
          </p:cNvSpPr>
          <p:nvPr/>
        </p:nvSpPr>
        <p:spPr>
          <a:xfrm>
            <a:off x="192378" y="71747"/>
            <a:ext cx="8113421" cy="5188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تتبُّع المُخالِطين: مبادئ إجراء المقابلات</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Content Placeholder 2"/>
          <p:cNvSpPr txBox="1">
            <a:spLocks noGrp="1"/>
          </p:cNvSpPr>
          <p:nvPr>
            <p:ph type="body" idx="1"/>
          </p:nvPr>
        </p:nvSpPr>
        <p:spPr>
          <a:xfrm>
            <a:off x="555812" y="1247001"/>
            <a:ext cx="11080376" cy="780781"/>
          </a:xfrm>
          <a:prstGeom prst="rect">
            <a:avLst/>
          </a:prstGeom>
        </p:spPr>
        <p:txBody>
          <a:bodyPr rtlCol="1">
            <a:normAutofit/>
          </a:bodyPr>
          <a:lstStyle>
            <a:lvl1pPr marL="0" indent="0" algn="r" rtl="1">
              <a:buSzTx/>
              <a:buNone/>
              <a:defRPr sz="2400"/>
            </a:lvl1pPr>
          </a:lstStyle>
          <a:p>
            <a:pPr algn="ctr" rtl="1"/>
            <a:r>
              <a:rPr lang="ar" b="1" dirty="0">
                <a:solidFill>
                  <a:srgbClr val="C00000"/>
                </a:solidFill>
                <a:latin typeface="Sakkal Majalla" panose="02000000000000000000" pitchFamily="2" charset="-78"/>
                <a:cs typeface="Sakkal Majalla" panose="02000000000000000000" pitchFamily="2" charset="-78"/>
              </a:rPr>
              <a:t>بعد استقصاء الحالة وتحديد المُخالِطين/ إعداد قائمة بهم، تستمر العملية عن طريق: (1) التواصل المبدئي مع المُخالِط، و(2) رصد المُخالِط.</a:t>
            </a:r>
          </a:p>
        </p:txBody>
      </p:sp>
      <p:grpSp>
        <p:nvGrpSpPr>
          <p:cNvPr id="540" name="Content Placeholder 2"/>
          <p:cNvGrpSpPr/>
          <p:nvPr/>
        </p:nvGrpSpPr>
        <p:grpSpPr>
          <a:xfrm>
            <a:off x="9375375" y="2331806"/>
            <a:ext cx="2293051" cy="3027947"/>
            <a:chOff x="-1" y="0"/>
            <a:chExt cx="2293050" cy="3027946"/>
          </a:xfrm>
        </p:grpSpPr>
        <p:sp>
          <p:nvSpPr>
            <p:cNvPr id="538" name="Rectangle"/>
            <p:cNvSpPr/>
            <p:nvPr/>
          </p:nvSpPr>
          <p:spPr>
            <a:xfrm>
              <a:off x="-1" y="0"/>
              <a:ext cx="2293050" cy="3027946"/>
            </a:xfrm>
            <a:prstGeom prst="rect">
              <a:avLst/>
            </a:prstGeom>
            <a:solidFill>
              <a:schemeClr val="accent1"/>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1400"/>
              </a:pPr>
              <a:endParaRPr>
                <a:latin typeface="Sakkal Majalla" panose="02000000000000000000" pitchFamily="2" charset="-78"/>
                <a:cs typeface="Sakkal Majalla" panose="02000000000000000000" pitchFamily="2" charset="-78"/>
              </a:endParaRPr>
            </a:p>
          </p:txBody>
        </p:sp>
        <p:sp>
          <p:nvSpPr>
            <p:cNvPr id="539" name="1. Initial communication with contact"/>
            <p:cNvSpPr txBox="1"/>
            <p:nvPr/>
          </p:nvSpPr>
          <p:spPr>
            <a:xfrm>
              <a:off x="17999" y="0"/>
              <a:ext cx="2257050" cy="81253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400">
                  <a:solidFill>
                    <a:srgbClr val="FFFFFF"/>
                  </a:solidFill>
                  <a:latin typeface="Source Sans Pro Bold"/>
                  <a:ea typeface="Source Sans Pro Bold"/>
                  <a:cs typeface="Source Sans Pro Bold"/>
                  <a:sym typeface="Source Sans Pro Bold"/>
                </a:defRPr>
              </a:lvl1pPr>
            </a:lstStyle>
            <a:p>
              <a:pPr rtl="1"/>
              <a:r>
                <a:rPr lang="ar-EG" dirty="0">
                  <a:latin typeface="Sakkal Majalla" panose="02000000000000000000" pitchFamily="2" charset="-78"/>
                  <a:cs typeface="Sakkal Majalla" panose="02000000000000000000" pitchFamily="2" charset="-78"/>
                </a:rPr>
                <a:t>1.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المبدئي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a:t>
              </a:r>
            </a:p>
          </p:txBody>
        </p:sp>
      </p:grpSp>
      <p:grpSp>
        <p:nvGrpSpPr>
          <p:cNvPr id="543" name="Content Placeholder 2"/>
          <p:cNvGrpSpPr/>
          <p:nvPr/>
        </p:nvGrpSpPr>
        <p:grpSpPr>
          <a:xfrm>
            <a:off x="385873" y="2331805"/>
            <a:ext cx="8763001" cy="423020"/>
            <a:chOff x="0" y="-1"/>
            <a:chExt cx="8763000" cy="423019"/>
          </a:xfrm>
        </p:grpSpPr>
        <p:sp>
          <p:nvSpPr>
            <p:cNvPr id="541" name="Rectangle"/>
            <p:cNvSpPr/>
            <p:nvPr/>
          </p:nvSpPr>
          <p:spPr>
            <a:xfrm>
              <a:off x="0" y="0"/>
              <a:ext cx="8763000" cy="423018"/>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42" name="Introduce yourself and answer any initial questions the contact has"/>
            <p:cNvSpPr txBox="1"/>
            <p:nvPr/>
          </p:nvSpPr>
          <p:spPr>
            <a:xfrm>
              <a:off x="4333" y="-1"/>
              <a:ext cx="8740668" cy="33855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قدِّم نفسك، وأجِب عن أي أسئلة مبدئية لدى المُخالِط.</a:t>
              </a:r>
              <a:endParaRPr sz="1400" dirty="0">
                <a:latin typeface="Sakkal Majalla" panose="02000000000000000000" pitchFamily="2" charset="-78"/>
                <a:cs typeface="Sakkal Majalla" panose="02000000000000000000" pitchFamily="2" charset="-78"/>
              </a:endParaRPr>
            </a:p>
          </p:txBody>
        </p:sp>
      </p:grpSp>
      <p:grpSp>
        <p:nvGrpSpPr>
          <p:cNvPr id="546" name="Content Placeholder 2"/>
          <p:cNvGrpSpPr/>
          <p:nvPr/>
        </p:nvGrpSpPr>
        <p:grpSpPr>
          <a:xfrm>
            <a:off x="385873" y="2861297"/>
            <a:ext cx="8779043" cy="423019"/>
            <a:chOff x="0" y="0"/>
            <a:chExt cx="8779042" cy="423018"/>
          </a:xfrm>
        </p:grpSpPr>
        <p:sp>
          <p:nvSpPr>
            <p:cNvPr id="544" name="Rectangle"/>
            <p:cNvSpPr/>
            <p:nvPr/>
          </p:nvSpPr>
          <p:spPr>
            <a:xfrm>
              <a:off x="0" y="0"/>
              <a:ext cx="8779042" cy="423018"/>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45" name="Inform the contact they will have to quarantine for 14 days"/>
            <p:cNvSpPr txBox="1"/>
            <p:nvPr/>
          </p:nvSpPr>
          <p:spPr>
            <a:xfrm>
              <a:off x="18000" y="0"/>
              <a:ext cx="8743042" cy="33855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أبلِغ المُخالِط أن عليه البقاء في الحجر الصحي لمدة 14 يومًا.</a:t>
              </a:r>
              <a:endParaRPr sz="1400" dirty="0">
                <a:latin typeface="Sakkal Majalla" panose="02000000000000000000" pitchFamily="2" charset="-78"/>
                <a:cs typeface="Sakkal Majalla" panose="02000000000000000000" pitchFamily="2" charset="-78"/>
              </a:endParaRPr>
            </a:p>
          </p:txBody>
        </p:sp>
      </p:grpSp>
      <p:grpSp>
        <p:nvGrpSpPr>
          <p:cNvPr id="549" name="Content Placeholder 2"/>
          <p:cNvGrpSpPr/>
          <p:nvPr/>
        </p:nvGrpSpPr>
        <p:grpSpPr>
          <a:xfrm>
            <a:off x="385873" y="3433856"/>
            <a:ext cx="8779043" cy="423019"/>
            <a:chOff x="0" y="0"/>
            <a:chExt cx="8779042" cy="423018"/>
          </a:xfrm>
        </p:grpSpPr>
        <p:sp>
          <p:nvSpPr>
            <p:cNvPr id="547" name="Rectangle"/>
            <p:cNvSpPr/>
            <p:nvPr/>
          </p:nvSpPr>
          <p:spPr>
            <a:xfrm>
              <a:off x="0" y="0"/>
              <a:ext cx="8779042" cy="423018"/>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48" name="Confirm any demographic and contact information"/>
            <p:cNvSpPr txBox="1"/>
            <p:nvPr/>
          </p:nvSpPr>
          <p:spPr>
            <a:xfrm>
              <a:off x="18000" y="0"/>
              <a:ext cx="8743042" cy="33855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تأكَّد من صحة البيانات الديموغرافية وبيانات الاتصال.</a:t>
              </a:r>
              <a:endParaRPr sz="1400">
                <a:latin typeface="Sakkal Majalla" panose="02000000000000000000" pitchFamily="2" charset="-78"/>
                <a:cs typeface="Sakkal Majalla" panose="02000000000000000000" pitchFamily="2" charset="-78"/>
              </a:endParaRPr>
            </a:p>
          </p:txBody>
        </p:sp>
      </p:grpSp>
      <p:grpSp>
        <p:nvGrpSpPr>
          <p:cNvPr id="552" name="Content Placeholder 2"/>
          <p:cNvGrpSpPr/>
          <p:nvPr/>
        </p:nvGrpSpPr>
        <p:grpSpPr>
          <a:xfrm>
            <a:off x="385873" y="4006415"/>
            <a:ext cx="8779043" cy="423019"/>
            <a:chOff x="0" y="0"/>
            <a:chExt cx="8779042" cy="423018"/>
          </a:xfrm>
        </p:grpSpPr>
        <p:sp>
          <p:nvSpPr>
            <p:cNvPr id="550" name="Rectangle"/>
            <p:cNvSpPr/>
            <p:nvPr/>
          </p:nvSpPr>
          <p:spPr>
            <a:xfrm>
              <a:off x="0" y="0"/>
              <a:ext cx="8779042" cy="423018"/>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51" name="Ask about any exposure history and contact with case-patient"/>
            <p:cNvSpPr txBox="1"/>
            <p:nvPr/>
          </p:nvSpPr>
          <p:spPr>
            <a:xfrm>
              <a:off x="18000" y="0"/>
              <a:ext cx="8743042" cy="33855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اسأل عن سوابق التعرُّض للعدوى، ومخالطة أي حالة مَرضية.</a:t>
              </a:r>
              <a:endParaRPr sz="1400" dirty="0">
                <a:latin typeface="Sakkal Majalla" panose="02000000000000000000" pitchFamily="2" charset="-78"/>
                <a:cs typeface="Sakkal Majalla" panose="02000000000000000000" pitchFamily="2" charset="-78"/>
              </a:endParaRPr>
            </a:p>
          </p:txBody>
        </p:sp>
      </p:grpSp>
      <p:grpSp>
        <p:nvGrpSpPr>
          <p:cNvPr id="555" name="Content Placeholder 2"/>
          <p:cNvGrpSpPr/>
          <p:nvPr/>
        </p:nvGrpSpPr>
        <p:grpSpPr>
          <a:xfrm>
            <a:off x="385873" y="4578974"/>
            <a:ext cx="8779043" cy="780780"/>
            <a:chOff x="0" y="0"/>
            <a:chExt cx="8779042" cy="780779"/>
          </a:xfrm>
        </p:grpSpPr>
        <p:sp>
          <p:nvSpPr>
            <p:cNvPr id="553" name="Rectangle"/>
            <p:cNvSpPr/>
            <p:nvPr/>
          </p:nvSpPr>
          <p:spPr>
            <a:xfrm>
              <a:off x="0" y="0"/>
              <a:ext cx="8779042" cy="780779"/>
            </a:xfrm>
            <a:prstGeom prst="rect">
              <a:avLst/>
            </a:prstGeom>
            <a:solidFill>
              <a:schemeClr val="accent6"/>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1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54" name="Ask about their health status and any presence of signs or symptoms of the disease"/>
            <p:cNvSpPr txBox="1"/>
            <p:nvPr/>
          </p:nvSpPr>
          <p:spPr>
            <a:xfrm>
              <a:off x="18000" y="0"/>
              <a:ext cx="8743042" cy="35548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1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اسأل عن الحالة الصحية للمُخالِط، وعن ظهور أي علامات أو أعراض للمرض.</a:t>
              </a:r>
              <a:endParaRPr sz="1400" dirty="0">
                <a:latin typeface="Sakkal Majalla" panose="02000000000000000000" pitchFamily="2" charset="-78"/>
                <a:cs typeface="Sakkal Majalla" panose="02000000000000000000" pitchFamily="2" charset="-78"/>
              </a:endParaRPr>
            </a:p>
          </p:txBody>
        </p:sp>
      </p:grpSp>
      <p:sp>
        <p:nvSpPr>
          <p:cNvPr id="2" name="Title 4">
            <a:extLst>
              <a:ext uri="{FF2B5EF4-FFF2-40B4-BE49-F238E27FC236}">
                <a16:creationId xmlns:a16="http://schemas.microsoft.com/office/drawing/2014/main" id="{D89AE026-94C7-E97D-FA25-D818B1261269}"/>
              </a:ext>
            </a:extLst>
          </p:cNvPr>
          <p:cNvSpPr txBox="1">
            <a:spLocks/>
          </p:cNvSpPr>
          <p:nvPr/>
        </p:nvSpPr>
        <p:spPr>
          <a:xfrm>
            <a:off x="192379" y="-159073"/>
            <a:ext cx="5126874" cy="9807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400" b="1" dirty="0">
                <a:latin typeface="Sakkal Majalla" panose="02000000000000000000" pitchFamily="2" charset="-78"/>
                <a:cs typeface="Sakkal Majalla" panose="02000000000000000000" pitchFamily="2" charset="-78"/>
              </a:rPr>
              <a:t>تتبُّع المُخالِطين: العملية</a:t>
            </a:r>
            <a:endParaRPr lang="hu-HU" sz="24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1" name="Content Placeholder 2"/>
          <p:cNvGrpSpPr/>
          <p:nvPr/>
        </p:nvGrpSpPr>
        <p:grpSpPr>
          <a:xfrm>
            <a:off x="9497728" y="1649515"/>
            <a:ext cx="2226109" cy="3733264"/>
            <a:chOff x="0" y="-1"/>
            <a:chExt cx="2226108" cy="3733262"/>
          </a:xfrm>
        </p:grpSpPr>
        <p:sp>
          <p:nvSpPr>
            <p:cNvPr id="559" name="Rectangle"/>
            <p:cNvSpPr/>
            <p:nvPr/>
          </p:nvSpPr>
          <p:spPr>
            <a:xfrm>
              <a:off x="0" y="-1"/>
              <a:ext cx="2226108" cy="3733262"/>
            </a:xfrm>
            <a:prstGeom prst="rect">
              <a:avLst/>
            </a:prstGeom>
            <a:solidFill>
              <a:srgbClr val="D46112"/>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4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60" name="2. Contact Monitoring"/>
            <p:cNvSpPr txBox="1"/>
            <p:nvPr/>
          </p:nvSpPr>
          <p:spPr>
            <a:xfrm>
              <a:off x="18000" y="-1"/>
              <a:ext cx="2190109" cy="40626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400">
                  <a:solidFill>
                    <a:srgbClr val="FFFFFF"/>
                  </a:solidFill>
                  <a:latin typeface="Source Sans Pro Bold"/>
                  <a:ea typeface="Source Sans Pro Bold"/>
                  <a:cs typeface="Source Sans Pro Bold"/>
                  <a:sym typeface="Source Sans Pro Bold"/>
                </a:defRPr>
              </a:lvl1pPr>
            </a:lstStyle>
            <a:p>
              <a:pPr rtl="1"/>
              <a:r>
                <a:rPr lang="ar-EG" dirty="0">
                  <a:latin typeface="Sakkal Majalla" panose="02000000000000000000" pitchFamily="2" charset="-78"/>
                  <a:cs typeface="Sakkal Majalla" panose="02000000000000000000" pitchFamily="2" charset="-78"/>
                </a:rPr>
                <a:t>2.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endParaRPr dirty="0">
                <a:latin typeface="Sakkal Majalla" panose="02000000000000000000" pitchFamily="2" charset="-78"/>
                <a:cs typeface="Sakkal Majalla" panose="02000000000000000000" pitchFamily="2" charset="-78"/>
              </a:endParaRPr>
            </a:p>
          </p:txBody>
        </p:sp>
      </p:grpSp>
      <p:grpSp>
        <p:nvGrpSpPr>
          <p:cNvPr id="564" name="Content Placeholder 2"/>
          <p:cNvGrpSpPr/>
          <p:nvPr/>
        </p:nvGrpSpPr>
        <p:grpSpPr>
          <a:xfrm>
            <a:off x="657829" y="1607746"/>
            <a:ext cx="8772678" cy="1108261"/>
            <a:chOff x="0" y="-1"/>
            <a:chExt cx="8772677" cy="1108260"/>
          </a:xfrm>
        </p:grpSpPr>
        <p:sp>
          <p:nvSpPr>
            <p:cNvPr id="562" name="Rectangle"/>
            <p:cNvSpPr/>
            <p:nvPr/>
          </p:nvSpPr>
          <p:spPr>
            <a:xfrm>
              <a:off x="0" y="-1"/>
              <a:ext cx="8772677" cy="1108260"/>
            </a:xfrm>
            <a:prstGeom prst="rect">
              <a:avLst/>
            </a:prstGeom>
            <a:solidFill>
              <a:srgbClr val="C5E0B4"/>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1400"/>
              </a:pPr>
              <a:endParaRPr>
                <a:latin typeface="Sakkal Majalla" panose="02000000000000000000" pitchFamily="2" charset="-78"/>
                <a:cs typeface="Sakkal Majalla" panose="02000000000000000000" pitchFamily="2" charset="-78"/>
              </a:endParaRPr>
            </a:p>
          </p:txBody>
        </p:sp>
        <p:sp>
          <p:nvSpPr>
            <p:cNvPr id="563" name="Contact follow-up should be performed on a daily basis for a maximum incubation period of the disease. Self-monitoring should be encouraged. Frequency of monitoring should be done based on the seriousness of the disease and available resources."/>
            <p:cNvSpPr txBox="1"/>
            <p:nvPr/>
          </p:nvSpPr>
          <p:spPr>
            <a:xfrm>
              <a:off x="18000" y="-1"/>
              <a:ext cx="8736677" cy="60939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p>
              <a:pPr rtl="1">
                <a:lnSpc>
                  <a:spcPct val="110000"/>
                </a:lnSpc>
                <a:spcBef>
                  <a:spcPts val="1000"/>
                </a:spcBef>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التشجيع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الذاتي</a:t>
              </a:r>
              <a:r>
                <a:rPr lang="ar-EG" dirty="0">
                  <a:latin typeface="Sakkal Majalla" panose="02000000000000000000" pitchFamily="2" charset="-78"/>
                  <a:cs typeface="Sakkal Majalla" panose="02000000000000000000" pitchFamily="2" charset="-78"/>
                </a:rPr>
                <a:t>. وي</a:t>
              </a:r>
              <a:r>
                <a:rPr dirty="0" err="1">
                  <a:latin typeface="Sakkal Majalla" panose="02000000000000000000" pitchFamily="2" charset="-78"/>
                  <a:cs typeface="Sakkal Majalla" panose="02000000000000000000" pitchFamily="2" charset="-78"/>
                </a:rPr>
                <a:t>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a:t>
              </a:r>
            </a:p>
          </p:txBody>
        </p:sp>
      </p:grpSp>
      <p:grpSp>
        <p:nvGrpSpPr>
          <p:cNvPr id="567" name="Content Placeholder 2"/>
          <p:cNvGrpSpPr/>
          <p:nvPr/>
        </p:nvGrpSpPr>
        <p:grpSpPr>
          <a:xfrm>
            <a:off x="648921" y="2771226"/>
            <a:ext cx="8779043" cy="748631"/>
            <a:chOff x="0" y="0"/>
            <a:chExt cx="8779042" cy="748630"/>
          </a:xfrm>
        </p:grpSpPr>
        <p:sp>
          <p:nvSpPr>
            <p:cNvPr id="565" name="Rectangle"/>
            <p:cNvSpPr/>
            <p:nvPr/>
          </p:nvSpPr>
          <p:spPr>
            <a:xfrm>
              <a:off x="0" y="0"/>
              <a:ext cx="8779042" cy="748630"/>
            </a:xfrm>
            <a:prstGeom prst="rect">
              <a:avLst/>
            </a:prstGeom>
            <a:solidFill>
              <a:srgbClr val="C5E0B4"/>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66" name="Observe, if possible, or inquire as to the contact’s general condition or any overt signs of illness"/>
            <p:cNvSpPr txBox="1"/>
            <p:nvPr/>
          </p:nvSpPr>
          <p:spPr>
            <a:xfrm>
              <a:off x="18000" y="0"/>
              <a:ext cx="8743042" cy="33855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راقب</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أمكن</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استفسر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للاعتلال</a:t>
              </a:r>
              <a:r>
                <a:rPr dirty="0">
                  <a:latin typeface="Sakkal Majalla" panose="02000000000000000000" pitchFamily="2" charset="-78"/>
                  <a:cs typeface="Sakkal Majalla" panose="02000000000000000000" pitchFamily="2" charset="-78"/>
                </a:rPr>
                <a:t>.</a:t>
              </a:r>
              <a:endParaRPr sz="1400" dirty="0">
                <a:latin typeface="Sakkal Majalla" panose="02000000000000000000" pitchFamily="2" charset="-78"/>
                <a:cs typeface="Sakkal Majalla" panose="02000000000000000000" pitchFamily="2" charset="-78"/>
              </a:endParaRPr>
            </a:p>
          </p:txBody>
        </p:sp>
      </p:grpSp>
      <p:grpSp>
        <p:nvGrpSpPr>
          <p:cNvPr id="570" name="Content Placeholder 2"/>
          <p:cNvGrpSpPr/>
          <p:nvPr/>
        </p:nvGrpSpPr>
        <p:grpSpPr>
          <a:xfrm>
            <a:off x="668974" y="3545554"/>
            <a:ext cx="8779043" cy="827703"/>
            <a:chOff x="0" y="0"/>
            <a:chExt cx="8779042" cy="827702"/>
          </a:xfrm>
        </p:grpSpPr>
        <p:sp>
          <p:nvSpPr>
            <p:cNvPr id="568" name="Rectangle"/>
            <p:cNvSpPr/>
            <p:nvPr/>
          </p:nvSpPr>
          <p:spPr>
            <a:xfrm>
              <a:off x="0" y="0"/>
              <a:ext cx="8779042" cy="827702"/>
            </a:xfrm>
            <a:prstGeom prst="rect">
              <a:avLst/>
            </a:prstGeom>
            <a:solidFill>
              <a:srgbClr val="C5E0B4"/>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69" name="Interview the contact regarding health status (presence or absence of specific symptoms)."/>
            <p:cNvSpPr txBox="1"/>
            <p:nvPr/>
          </p:nvSpPr>
          <p:spPr>
            <a:xfrm>
              <a:off x="18000" y="0"/>
              <a:ext cx="8743042" cy="33855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أَجْرِ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غيابها</a:t>
              </a:r>
              <a:r>
                <a:rPr lang="ar-EG" dirty="0">
                  <a:latin typeface="Sakkal Majalla" panose="02000000000000000000" pitchFamily="2" charset="-78"/>
                  <a:cs typeface="Sakkal Majalla" panose="02000000000000000000" pitchFamily="2" charset="-78"/>
                </a:rPr>
                <a:t>).</a:t>
              </a:r>
              <a:endParaRPr sz="1400" dirty="0">
                <a:latin typeface="Sakkal Majalla" panose="02000000000000000000" pitchFamily="2" charset="-78"/>
                <a:cs typeface="Sakkal Majalla" panose="02000000000000000000" pitchFamily="2" charset="-78"/>
              </a:endParaRPr>
            </a:p>
          </p:txBody>
        </p:sp>
      </p:grpSp>
      <p:grpSp>
        <p:nvGrpSpPr>
          <p:cNvPr id="573" name="Content Placeholder 2"/>
          <p:cNvGrpSpPr/>
          <p:nvPr/>
        </p:nvGrpSpPr>
        <p:grpSpPr>
          <a:xfrm>
            <a:off x="648921" y="4439844"/>
            <a:ext cx="8779043" cy="465322"/>
            <a:chOff x="0" y="0"/>
            <a:chExt cx="8779042" cy="465320"/>
          </a:xfrm>
        </p:grpSpPr>
        <p:sp>
          <p:nvSpPr>
            <p:cNvPr id="571" name="Rectangle"/>
            <p:cNvSpPr/>
            <p:nvPr/>
          </p:nvSpPr>
          <p:spPr>
            <a:xfrm>
              <a:off x="0" y="0"/>
              <a:ext cx="8779042" cy="465320"/>
            </a:xfrm>
            <a:prstGeom prst="rect">
              <a:avLst/>
            </a:prstGeom>
            <a:solidFill>
              <a:srgbClr val="C5E0B4"/>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1400"/>
              </a:pPr>
              <a:endParaRPr>
                <a:latin typeface="Sakkal Majalla" panose="02000000000000000000" pitchFamily="2" charset="-78"/>
                <a:cs typeface="Sakkal Majalla" panose="02000000000000000000" pitchFamily="2" charset="-78"/>
              </a:endParaRPr>
            </a:p>
          </p:txBody>
        </p:sp>
        <p:sp>
          <p:nvSpPr>
            <p:cNvPr id="572" name="Complete the “contact follow-up form”"/>
            <p:cNvSpPr txBox="1"/>
            <p:nvPr/>
          </p:nvSpPr>
          <p:spPr>
            <a:xfrm>
              <a:off x="18000" y="0"/>
              <a:ext cx="8743042" cy="33855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0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استكملْ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استمارة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pSp>
      <p:grpSp>
        <p:nvGrpSpPr>
          <p:cNvPr id="576" name="Content Placeholder 2"/>
          <p:cNvGrpSpPr/>
          <p:nvPr/>
        </p:nvGrpSpPr>
        <p:grpSpPr>
          <a:xfrm>
            <a:off x="645525" y="4960385"/>
            <a:ext cx="8779043" cy="423019"/>
            <a:chOff x="0" y="0"/>
            <a:chExt cx="8779042" cy="423018"/>
          </a:xfrm>
        </p:grpSpPr>
        <p:sp>
          <p:nvSpPr>
            <p:cNvPr id="574" name="Rectangle"/>
            <p:cNvSpPr/>
            <p:nvPr/>
          </p:nvSpPr>
          <p:spPr>
            <a:xfrm>
              <a:off x="0" y="0"/>
              <a:ext cx="8779042" cy="423018"/>
            </a:xfrm>
            <a:prstGeom prst="rect">
              <a:avLst/>
            </a:prstGeom>
            <a:solidFill>
              <a:srgbClr val="C5E0B4"/>
            </a:solidFill>
            <a:ln w="12700" cap="flat">
              <a:noFill/>
              <a:miter lim="400000"/>
            </a:ln>
            <a:effectLst/>
          </p:spPr>
          <p:txBody>
            <a:bodyPr wrap="square" lIns="45719" tIns="45719" rIns="45719" bIns="45719" numCol="1" rtlCol="1" anchor="t">
              <a:noAutofit/>
            </a:bodyPr>
            <a:lstStyle/>
            <a:p>
              <a:pPr rtl="1">
                <a:lnSpc>
                  <a:spcPct val="110000"/>
                </a:lnSpc>
                <a:spcBef>
                  <a:spcPts val="1000"/>
                </a:spcBef>
                <a:defRPr sz="21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75" name="Ask if the contact knows of anyone else who is sick"/>
            <p:cNvSpPr txBox="1"/>
            <p:nvPr/>
          </p:nvSpPr>
          <p:spPr>
            <a:xfrm>
              <a:off x="18000" y="0"/>
              <a:ext cx="8743042" cy="35548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ct val="110000"/>
                </a:lnSpc>
                <a:spcBef>
                  <a:spcPts val="1000"/>
                </a:spcBef>
                <a:defRPr sz="21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اسأل المُخالِط إذا كان يعرف أي شخص آخر مريض. </a:t>
              </a:r>
              <a:endParaRPr sz="1400" dirty="0">
                <a:latin typeface="Sakkal Majalla" panose="02000000000000000000" pitchFamily="2" charset="-78"/>
                <a:cs typeface="Sakkal Majalla" panose="02000000000000000000" pitchFamily="2" charset="-78"/>
              </a:endParaRPr>
            </a:p>
          </p:txBody>
        </p:sp>
      </p:grpSp>
      <p:sp>
        <p:nvSpPr>
          <p:cNvPr id="2" name="Title 4">
            <a:extLst>
              <a:ext uri="{FF2B5EF4-FFF2-40B4-BE49-F238E27FC236}">
                <a16:creationId xmlns:a16="http://schemas.microsoft.com/office/drawing/2014/main" id="{A25714C2-BB2A-778C-B1B4-5E5ECD03D1B7}"/>
              </a:ext>
            </a:extLst>
          </p:cNvPr>
          <p:cNvSpPr txBox="1">
            <a:spLocks/>
          </p:cNvSpPr>
          <p:nvPr/>
        </p:nvSpPr>
        <p:spPr>
          <a:xfrm>
            <a:off x="192379" y="-60872"/>
            <a:ext cx="5225196" cy="7486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تتبُّع المُخالِطين: العملية</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Content Placeholder 2"/>
          <p:cNvSpPr txBox="1">
            <a:spLocks noGrp="1"/>
          </p:cNvSpPr>
          <p:nvPr>
            <p:ph type="body" idx="1"/>
          </p:nvPr>
        </p:nvSpPr>
        <p:spPr>
          <a:xfrm>
            <a:off x="1984916" y="1466463"/>
            <a:ext cx="8222168" cy="3925075"/>
          </a:xfrm>
          <a:prstGeom prst="rect">
            <a:avLst/>
          </a:prstGeom>
        </p:spPr>
        <p:txBody>
          <a:bodyPr lIns="0" tIns="0" rIns="0" bIns="0"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تعتمد التدابير الوقائية على نوع الحدث، وقد تشمل الآتي:</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الحجر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ومنها</a:t>
            </a:r>
            <a:r>
              <a:rPr dirty="0">
                <a:latin typeface="Sakkal Majalla" panose="02000000000000000000" pitchFamily="2" charset="-78"/>
                <a:cs typeface="Sakkal Majalla" panose="02000000000000000000" pitchFamily="2" charset="-78"/>
              </a:rPr>
              <a:t> </a:t>
            </a:r>
            <a:r>
              <a:rPr lang="ar-EG" dirty="0" err="1">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الطيور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والإيبولا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وكوفيد</a:t>
            </a:r>
            <a:r>
              <a:rPr lang="ar-EG" dirty="0">
                <a:latin typeface="Sakkal Majalla" panose="02000000000000000000" pitchFamily="2" charset="-78"/>
                <a:cs typeface="Sakkal Majalla" panose="02000000000000000000" pitchFamily="2" charset="-78"/>
              </a:rPr>
              <a:t>-19</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مؤكدة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للتقليل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التطعيم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p>
        </p:txBody>
      </p:sp>
      <p:sp>
        <p:nvSpPr>
          <p:cNvPr id="2" name="Title 4">
            <a:extLst>
              <a:ext uri="{FF2B5EF4-FFF2-40B4-BE49-F238E27FC236}">
                <a16:creationId xmlns:a16="http://schemas.microsoft.com/office/drawing/2014/main" id="{F2FDF6EB-947B-36F4-C12A-4563F57C25F6}"/>
              </a:ext>
            </a:extLst>
          </p:cNvPr>
          <p:cNvSpPr txBox="1">
            <a:spLocks/>
          </p:cNvSpPr>
          <p:nvPr/>
        </p:nvSpPr>
        <p:spPr>
          <a:xfrm>
            <a:off x="192378" y="71747"/>
            <a:ext cx="8113421" cy="5188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77749" rtl="1"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تتبُّع المُخالِطين: تطبيق التدابير الوقائية</a:t>
            </a:r>
            <a:endParaRPr lang="hu-HU" sz="32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Title 4"/>
          <p:cNvSpPr txBox="1">
            <a:spLocks noGrp="1"/>
          </p:cNvSpPr>
          <p:nvPr>
            <p:ph type="title" idx="4294967295"/>
          </p:nvPr>
        </p:nvSpPr>
        <p:spPr>
          <a:xfrm>
            <a:off x="281848" y="-123670"/>
            <a:ext cx="7194773" cy="1104746"/>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تتبُّع المُخالِطين: ما النتيجة التي ينبغي أن يُسفر عنها تتبُّع المُخالِطين؟</a:t>
            </a:r>
          </a:p>
        </p:txBody>
      </p:sp>
      <p:grpSp>
        <p:nvGrpSpPr>
          <p:cNvPr id="587" name="Rectangle 2"/>
          <p:cNvGrpSpPr/>
          <p:nvPr/>
        </p:nvGrpSpPr>
        <p:grpSpPr>
          <a:xfrm>
            <a:off x="295404" y="3269052"/>
            <a:ext cx="2468883" cy="2926084"/>
            <a:chOff x="-1" y="-1"/>
            <a:chExt cx="2468882" cy="2926082"/>
          </a:xfrm>
        </p:grpSpPr>
        <p:sp>
          <p:nvSpPr>
            <p:cNvPr id="585" name="Rectangle"/>
            <p:cNvSpPr/>
            <p:nvPr/>
          </p:nvSpPr>
          <p:spPr>
            <a:xfrm>
              <a:off x="-1" y="-1"/>
              <a:ext cx="2468882" cy="2926082"/>
            </a:xfrm>
            <a:prstGeom prst="rect">
              <a:avLst/>
            </a:prstGeom>
            <a:solidFill>
              <a:schemeClr val="accent4"/>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86" name="If contact develops symptoms: safely transport to be tested, isolated and treated as recommended"/>
            <p:cNvSpPr txBox="1"/>
            <p:nvPr/>
          </p:nvSpPr>
          <p:spPr>
            <a:xfrm>
              <a:off x="52069" y="770543"/>
              <a:ext cx="2364742" cy="138499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sz="20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ض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الاختبارات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ويُعالج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المُوصى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 </a:t>
              </a:r>
            </a:p>
          </p:txBody>
        </p:sp>
      </p:grpSp>
      <p:grpSp>
        <p:nvGrpSpPr>
          <p:cNvPr id="590" name="Rectangle 5"/>
          <p:cNvGrpSpPr/>
          <p:nvPr/>
        </p:nvGrpSpPr>
        <p:grpSpPr>
          <a:xfrm>
            <a:off x="3325285" y="3269052"/>
            <a:ext cx="2468884" cy="2926084"/>
            <a:chOff x="-1" y="-1"/>
            <a:chExt cx="2468882" cy="2926082"/>
          </a:xfrm>
        </p:grpSpPr>
        <p:sp>
          <p:nvSpPr>
            <p:cNvPr id="588" name="Rectangle"/>
            <p:cNvSpPr/>
            <p:nvPr/>
          </p:nvSpPr>
          <p:spPr>
            <a:xfrm>
              <a:off x="-1" y="-1"/>
              <a:ext cx="2468882" cy="2926082"/>
            </a:xfrm>
            <a:prstGeom prst="rect">
              <a:avLst/>
            </a:prstGeom>
            <a:solidFill>
              <a:schemeClr val="accent2"/>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89" name="If contact remains well for a maximum incubation period of the disease: monitoring can stop."/>
            <p:cNvSpPr txBox="1"/>
            <p:nvPr/>
          </p:nvSpPr>
          <p:spPr>
            <a:xfrm>
              <a:off x="52069" y="801320"/>
              <a:ext cx="2364742" cy="132343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000">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إيقاف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a:t>
              </a:r>
            </a:p>
          </p:txBody>
        </p:sp>
      </p:grpSp>
      <p:grpSp>
        <p:nvGrpSpPr>
          <p:cNvPr id="593" name="Rectangle 6"/>
          <p:cNvGrpSpPr/>
          <p:nvPr/>
        </p:nvGrpSpPr>
        <p:grpSpPr>
          <a:xfrm>
            <a:off x="9313984" y="3269052"/>
            <a:ext cx="2582613" cy="3051188"/>
            <a:chOff x="0" y="-1"/>
            <a:chExt cx="2582611" cy="3051186"/>
          </a:xfrm>
        </p:grpSpPr>
        <p:sp>
          <p:nvSpPr>
            <p:cNvPr id="591" name="Rectangle"/>
            <p:cNvSpPr/>
            <p:nvPr/>
          </p:nvSpPr>
          <p:spPr>
            <a:xfrm>
              <a:off x="0" y="-1"/>
              <a:ext cx="2582611" cy="3051186"/>
            </a:xfrm>
            <a:prstGeom prst="rect">
              <a:avLst/>
            </a:prstGeom>
            <a:solidFill>
              <a:srgbClr val="2E75B6"/>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92" name="If contact is not traceable for several days:…"/>
            <p:cNvSpPr txBox="1"/>
            <p:nvPr/>
          </p:nvSpPr>
          <p:spPr>
            <a:xfrm>
              <a:off x="52070" y="771540"/>
              <a:ext cx="2478472" cy="150810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sz="16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تعذر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a:t>
              </a:r>
            </a:p>
            <a:p>
              <a:pPr lvl="1" algn="ctr" rtl="1">
                <a:defRPr sz="1600">
                  <a:solidFill>
                    <a:srgbClr val="FFFFFF"/>
                  </a:solidFill>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lang="ar" sz="1500" dirty="0">
                  <a:latin typeface="Sakkal Majalla" panose="02000000000000000000" pitchFamily="2" charset="-78"/>
                  <a:cs typeface="Sakkal Majalla" panose="02000000000000000000" pitchFamily="2" charset="-78"/>
                </a:rPr>
                <a:t>اجتهد في البحث عن المُخالِط. </a:t>
              </a:r>
            </a:p>
            <a:p>
              <a:pPr lvl="1" algn="ctr" rtl="1">
                <a:defRPr sz="1500">
                  <a:solidFill>
                    <a:srgbClr val="FFFFFF"/>
                  </a:solidFill>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a:t>
              </a:r>
            </a:p>
          </p:txBody>
        </p:sp>
      </p:grpSp>
      <p:grpSp>
        <p:nvGrpSpPr>
          <p:cNvPr id="596" name="Rectangle 7"/>
          <p:cNvGrpSpPr/>
          <p:nvPr/>
        </p:nvGrpSpPr>
        <p:grpSpPr>
          <a:xfrm>
            <a:off x="6420577" y="3269052"/>
            <a:ext cx="2468884" cy="2926084"/>
            <a:chOff x="-1" y="-1"/>
            <a:chExt cx="2468882" cy="2926082"/>
          </a:xfrm>
        </p:grpSpPr>
        <p:sp>
          <p:nvSpPr>
            <p:cNvPr id="594" name="Rectangle"/>
            <p:cNvSpPr/>
            <p:nvPr/>
          </p:nvSpPr>
          <p:spPr>
            <a:xfrm>
              <a:off x="-1" y="-1"/>
              <a:ext cx="2468882" cy="2926082"/>
            </a:xfrm>
            <a:prstGeom prst="rect">
              <a:avLst/>
            </a:prstGeom>
            <a:solidFill>
              <a:srgbClr val="4C7800"/>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0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95" name="If contact is absent:…"/>
            <p:cNvSpPr txBox="1"/>
            <p:nvPr/>
          </p:nvSpPr>
          <p:spPr>
            <a:xfrm>
              <a:off x="52069" y="647433"/>
              <a:ext cx="2364742" cy="163121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sz="20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موجود</a:t>
              </a:r>
              <a:r>
                <a:rPr lang="ar-EG" dirty="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algn="ctr" rtl="1">
                <a:defRPr sz="20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أخصائيِّي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الوبائيات</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يُصبح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العثور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وزيارته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a:t>
              </a:r>
              <a:r>
                <a:rPr dirty="0">
                  <a:latin typeface="Sakkal Majalla" panose="02000000000000000000" pitchFamily="2" charset="-78"/>
                  <a:cs typeface="Sakkal Majalla" panose="02000000000000000000" pitchFamily="2" charset="-78"/>
                </a:rPr>
                <a:t>.</a:t>
              </a:r>
            </a:p>
          </p:txBody>
        </p:sp>
      </p:grpSp>
      <p:sp>
        <p:nvSpPr>
          <p:cNvPr id="597" name="TextBox 1"/>
          <p:cNvSpPr txBox="1"/>
          <p:nvPr/>
        </p:nvSpPr>
        <p:spPr>
          <a:xfrm>
            <a:off x="385183" y="1450950"/>
            <a:ext cx="11275739" cy="12003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وظهرت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وأصبح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مؤكَّدة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القصوى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محليًّا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الجديدة</a:t>
            </a:r>
            <a:r>
              <a:rPr dirty="0">
                <a:latin typeface="Sakkal Majalla" panose="02000000000000000000" pitchFamily="2" charset="-78"/>
                <a:cs typeface="Sakkal Majalla" panose="02000000000000000000" pitchFamily="2" charset="-78"/>
              </a:rPr>
              <a: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5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 grpId="0" animBg="1" advAuto="0"/>
      <p:bldP spid="590" grpId="0" animBg="1" advAuto="0"/>
      <p:bldP spid="593" grpId="0" animBg="1" advAuto="0"/>
      <p:bldP spid="596"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Title 1"/>
          <p:cNvSpPr txBox="1">
            <a:spLocks noGrp="1"/>
          </p:cNvSpPr>
          <p:nvPr>
            <p:ph type="title"/>
          </p:nvPr>
        </p:nvSpPr>
        <p:spPr>
          <a:xfrm>
            <a:off x="190765" y="-99572"/>
            <a:ext cx="10231909" cy="1129495"/>
          </a:xfrm>
          <a:prstGeom prst="rect">
            <a:avLst/>
          </a:prstGeom>
        </p:spPr>
        <p:txBody>
          <a:bodyPr rtlCol="1"/>
          <a:lstStyle/>
          <a:p>
            <a:pPr rtl="1">
              <a:defRPr>
                <a:solidFill>
                  <a:srgbClr val="C00000"/>
                </a:solidFill>
              </a:defRPr>
            </a:pPr>
            <a:r>
              <a:rPr lang="ar" b="1" dirty="0">
                <a:latin typeface="Sakkal Majalla" panose="02000000000000000000" pitchFamily="2" charset="-78"/>
                <a:cs typeface="Sakkal Majalla" panose="02000000000000000000" pitchFamily="2" charset="-78"/>
              </a:rPr>
              <a:t>الأدوات التي يتعيَّن استخدامها في سياق استقصاء الحالات، وتتبُّع المُخالِطين ورصدهم</a:t>
            </a:r>
          </a:p>
        </p:txBody>
      </p:sp>
      <p:sp>
        <p:nvSpPr>
          <p:cNvPr id="601" name="Rectangle 4"/>
          <p:cNvSpPr txBox="1"/>
          <p:nvPr/>
        </p:nvSpPr>
        <p:spPr>
          <a:xfrm>
            <a:off x="1190214" y="1228397"/>
            <a:ext cx="10501781" cy="37856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tabLst>
                <a:tab pos="457200" algn="l"/>
              </a:tabLst>
              <a:defRPr sz="2000">
                <a:latin typeface="+mj-lt"/>
                <a:ea typeface="+mj-ea"/>
                <a:cs typeface="+mj-cs"/>
                <a:sym typeface="Source Sans Pro Regular"/>
              </a:defRPr>
            </a:pPr>
            <a:r>
              <a:rPr lang="ar" b="1" dirty="0">
                <a:solidFill>
                  <a:srgbClr val="65A000"/>
                </a:solidFill>
                <a:latin typeface="Sakkal Majalla" panose="02000000000000000000" pitchFamily="2" charset="-78"/>
                <a:cs typeface="Sakkal Majalla" panose="02000000000000000000" pitchFamily="2" charset="-78"/>
              </a:rPr>
              <a:t>تشمل الأدوات الرئيسية التي يمكن تكييفها واستخدامها في سياق استقصاء الحالات، وتتبُّع المُخالِطين ورصدهم ما يأتي:</a:t>
            </a:r>
          </a:p>
          <a:p>
            <a:pPr rtl="1">
              <a:tabLst>
                <a:tab pos="457200" algn="l"/>
              </a:tabLst>
              <a:defRPr sz="20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a:tabLst>
                <a:tab pos="457200" algn="l"/>
              </a:tabLst>
              <a:defRPr sz="2000">
                <a:latin typeface="+mj-lt"/>
                <a:ea typeface="+mj-ea"/>
                <a:cs typeface="+mj-cs"/>
                <a:sym typeface="Source Sans Pro Regular"/>
              </a:defRPr>
            </a:pPr>
            <a:r>
              <a:rPr lang="ar-EG" sz="2000" dirty="0">
                <a:latin typeface="Sakkal Majalla" panose="02000000000000000000" pitchFamily="2" charset="-78"/>
                <a:cs typeface="Sakkal Majalla" panose="02000000000000000000" pitchFamily="2" charset="-78"/>
                <a:sym typeface="Source Sans Pro Regular"/>
              </a:rPr>
              <a:t>1. استمارة القائمة الخطية</a:t>
            </a:r>
          </a:p>
          <a:p>
            <a:pPr>
              <a:tabLst>
                <a:tab pos="457200" algn="l"/>
              </a:tabLst>
              <a:defRPr sz="2000">
                <a:latin typeface="+mj-lt"/>
                <a:ea typeface="+mj-ea"/>
                <a:cs typeface="+mj-cs"/>
                <a:sym typeface="Source Sans Pro Regular"/>
              </a:defRPr>
            </a:pPr>
            <a:endParaRPr lang="ar-EG" sz="2000" dirty="0">
              <a:latin typeface="Sakkal Majalla" panose="02000000000000000000" pitchFamily="2" charset="-78"/>
              <a:cs typeface="Sakkal Majalla" panose="02000000000000000000" pitchFamily="2" charset="-78"/>
              <a:sym typeface="Source Sans Pro Regular"/>
            </a:endParaRPr>
          </a:p>
          <a:p>
            <a:pPr>
              <a:tabLst>
                <a:tab pos="457200" algn="l"/>
              </a:tabLst>
              <a:defRPr sz="2000">
                <a:latin typeface="+mj-lt"/>
                <a:ea typeface="+mj-ea"/>
                <a:cs typeface="+mj-cs"/>
                <a:sym typeface="Source Sans Pro Regular"/>
              </a:defRPr>
            </a:pPr>
            <a:r>
              <a:rPr lang="ar-EG" sz="2000" dirty="0">
                <a:latin typeface="Sakkal Majalla" panose="02000000000000000000" pitchFamily="2" charset="-78"/>
                <a:cs typeface="Sakkal Majalla" panose="02000000000000000000" pitchFamily="2" charset="-78"/>
                <a:sym typeface="Source Sans Pro Regular"/>
              </a:rPr>
              <a:t>2. استمارة استقصاء الحالات</a:t>
            </a:r>
          </a:p>
          <a:p>
            <a:pPr>
              <a:tabLst>
                <a:tab pos="457200" algn="l"/>
              </a:tabLst>
              <a:defRPr sz="2000">
                <a:latin typeface="+mj-lt"/>
                <a:ea typeface="+mj-ea"/>
                <a:cs typeface="+mj-cs"/>
                <a:sym typeface="Source Sans Pro Regular"/>
              </a:defRPr>
            </a:pPr>
            <a:endParaRPr lang="ar-EG" sz="2000" dirty="0">
              <a:latin typeface="Sakkal Majalla" panose="02000000000000000000" pitchFamily="2" charset="-78"/>
              <a:cs typeface="Sakkal Majalla" panose="02000000000000000000" pitchFamily="2" charset="-78"/>
              <a:sym typeface="Source Sans Pro Regular"/>
            </a:endParaRPr>
          </a:p>
          <a:p>
            <a:pPr>
              <a:tabLst>
                <a:tab pos="457200" algn="l"/>
              </a:tabLst>
              <a:defRPr sz="2000">
                <a:latin typeface="+mj-lt"/>
                <a:ea typeface="+mj-ea"/>
                <a:cs typeface="+mj-cs"/>
                <a:sym typeface="Source Sans Pro Regular"/>
              </a:defRPr>
            </a:pPr>
            <a:r>
              <a:rPr lang="ar-EG" sz="2000" dirty="0">
                <a:latin typeface="Sakkal Majalla" panose="02000000000000000000" pitchFamily="2" charset="-78"/>
                <a:cs typeface="Sakkal Majalla" panose="02000000000000000000" pitchFamily="2" charset="-78"/>
                <a:sym typeface="Source Sans Pro Regular"/>
              </a:rPr>
              <a:t>3. استمارة قائمة المُخالِطين</a:t>
            </a:r>
          </a:p>
          <a:p>
            <a:pPr>
              <a:tabLst>
                <a:tab pos="457200" algn="l"/>
              </a:tabLst>
              <a:defRPr sz="2000">
                <a:latin typeface="+mj-lt"/>
                <a:ea typeface="+mj-ea"/>
                <a:cs typeface="+mj-cs"/>
                <a:sym typeface="Source Sans Pro Regular"/>
              </a:defRPr>
            </a:pPr>
            <a:endParaRPr lang="ar-EG" sz="2000" dirty="0">
              <a:latin typeface="Sakkal Majalla" panose="02000000000000000000" pitchFamily="2" charset="-78"/>
              <a:cs typeface="Sakkal Majalla" panose="02000000000000000000" pitchFamily="2" charset="-78"/>
              <a:sym typeface="Source Sans Pro Regular"/>
            </a:endParaRPr>
          </a:p>
          <a:p>
            <a:pPr>
              <a:tabLst>
                <a:tab pos="457200" algn="l"/>
              </a:tabLst>
              <a:defRPr sz="2000">
                <a:latin typeface="+mj-lt"/>
                <a:ea typeface="+mj-ea"/>
                <a:cs typeface="+mj-cs"/>
                <a:sym typeface="Source Sans Pro Regular"/>
              </a:defRPr>
            </a:pPr>
            <a:r>
              <a:rPr lang="ar-EG" sz="2000" dirty="0">
                <a:latin typeface="Sakkal Majalla" panose="02000000000000000000" pitchFamily="2" charset="-78"/>
                <a:cs typeface="Sakkal Majalla" panose="02000000000000000000" pitchFamily="2" charset="-78"/>
                <a:sym typeface="Source Sans Pro Regular"/>
              </a:rPr>
              <a:t>4. استمارة متابعة المُخالِطين</a:t>
            </a:r>
          </a:p>
          <a:p>
            <a:pPr rtl="1">
              <a:tabLst>
                <a:tab pos="457200" algn="l"/>
              </a:tabLst>
              <a:defRPr sz="20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rtl="1">
              <a:tabLst>
                <a:tab pos="457200" algn="l"/>
              </a:tabLst>
              <a:defRPr sz="2000">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WHO Outbreak Toolkit</a:t>
            </a:r>
          </a:p>
          <a:p>
            <a:pPr rtl="1">
              <a:tabLst>
                <a:tab pos="457200" algn="l"/>
              </a:tabLst>
              <a:defRPr sz="2000" strike="sngStrike">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p:txBody>
      </p:sp>
      <p:pic>
        <p:nvPicPr>
          <p:cNvPr id="602" name="Image 9" descr="Image 9"/>
          <p:cNvPicPr>
            <a:picLocks noChangeAspect="1"/>
          </p:cNvPicPr>
          <p:nvPr/>
        </p:nvPicPr>
        <p:blipFill>
          <a:blip r:embed="rId3"/>
          <a:stretch>
            <a:fillRect/>
          </a:stretch>
        </p:blipFill>
        <p:spPr>
          <a:xfrm>
            <a:off x="172515" y="1674733"/>
            <a:ext cx="6020694" cy="3175938"/>
          </a:xfrm>
          <a:prstGeom prst="rect">
            <a:avLst/>
          </a:prstGeom>
          <a:ln w="12700">
            <a:miter lim="400000"/>
          </a:ln>
        </p:spPr>
      </p:pic>
      <p:pic>
        <p:nvPicPr>
          <p:cNvPr id="603" name="Image 11" descr="Image 11"/>
          <p:cNvPicPr>
            <a:picLocks noChangeAspect="1"/>
          </p:cNvPicPr>
          <p:nvPr/>
        </p:nvPicPr>
        <p:blipFill>
          <a:blip r:embed="rId4"/>
          <a:stretch>
            <a:fillRect/>
          </a:stretch>
        </p:blipFill>
        <p:spPr>
          <a:xfrm>
            <a:off x="1163092" y="2294749"/>
            <a:ext cx="5492305" cy="3145162"/>
          </a:xfrm>
          <a:prstGeom prst="rect">
            <a:avLst/>
          </a:prstGeom>
          <a:ln w="12700">
            <a:miter lim="400000"/>
          </a:ln>
        </p:spPr>
      </p:pic>
      <p:pic>
        <p:nvPicPr>
          <p:cNvPr id="604" name="Picture 55" descr="Picture 55"/>
          <p:cNvPicPr>
            <a:picLocks noChangeAspect="1"/>
          </p:cNvPicPr>
          <p:nvPr/>
        </p:nvPicPr>
        <p:blipFill>
          <a:blip r:embed="rId5"/>
          <a:srcRect l="24279" t="29442" r="24709" b="25551"/>
          <a:stretch>
            <a:fillRect/>
          </a:stretch>
        </p:blipFill>
        <p:spPr>
          <a:xfrm>
            <a:off x="2622272" y="2472745"/>
            <a:ext cx="5436845" cy="2796839"/>
          </a:xfrm>
          <a:prstGeom prst="rect">
            <a:avLst/>
          </a:prstGeom>
          <a:ln w="12700">
            <a:miter lim="400000"/>
          </a:ln>
          <a:effectLst>
            <a:outerShdw blurRad="292100" dist="139700" dir="2700000" rotWithShape="0">
              <a:srgbClr val="333333">
                <a:alpha val="64999"/>
              </a:srgbClr>
            </a:outerShdw>
          </a:effectLst>
        </p:spPr>
      </p:pic>
      <p:pic>
        <p:nvPicPr>
          <p:cNvPr id="605" name="Picture 56" descr="Picture 56"/>
          <p:cNvPicPr>
            <a:picLocks noChangeAspect="1"/>
          </p:cNvPicPr>
          <p:nvPr/>
        </p:nvPicPr>
        <p:blipFill>
          <a:blip r:embed="rId6"/>
          <a:srcRect l="24903" t="40011" r="24453" b="13722"/>
          <a:stretch>
            <a:fillRect/>
          </a:stretch>
        </p:blipFill>
        <p:spPr>
          <a:xfrm>
            <a:off x="3058840" y="3272401"/>
            <a:ext cx="5893483" cy="3139387"/>
          </a:xfrm>
          <a:prstGeom prst="rect">
            <a:avLst/>
          </a:prstGeom>
          <a:ln w="12700">
            <a:miter lim="400000"/>
          </a:ln>
          <a:effectLst>
            <a:outerShdw blurRad="292100" dist="139700" dir="2700000" rotWithShape="0">
              <a:srgbClr val="333333">
                <a:alpha val="64999"/>
              </a:srgbClr>
            </a:outerShdw>
          </a:effectLst>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602"/>
                                        </p:tgtEl>
                                        <p:attrNameLst>
                                          <p:attrName>style.visibility</p:attrName>
                                        </p:attrNameLst>
                                      </p:cBhvr>
                                      <p:to>
                                        <p:strVal val="visible"/>
                                      </p:to>
                                    </p:set>
                                    <p:anim calcmode="lin" valueType="num">
                                      <p:cBhvr>
                                        <p:cTn id="7" dur="1000" fill="hold"/>
                                        <p:tgtEl>
                                          <p:spTgt spid="602"/>
                                        </p:tgtEl>
                                        <p:attrNameLst>
                                          <p:attrName>ppt_x</p:attrName>
                                        </p:attrNameLst>
                                      </p:cBhvr>
                                      <p:tavLst>
                                        <p:tav tm="0">
                                          <p:val>
                                            <p:strVal val="#ppt_x"/>
                                          </p:val>
                                        </p:tav>
                                        <p:tav tm="100000">
                                          <p:val>
                                            <p:strVal val="#ppt_x"/>
                                          </p:val>
                                        </p:tav>
                                      </p:tavLst>
                                    </p:anim>
                                    <p:anim calcmode="lin" valueType="num">
                                      <p:cBhvr>
                                        <p:cTn id="8" dur="1000" fill="hold"/>
                                        <p:tgtEl>
                                          <p:spTgt spid="6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603"/>
                                        </p:tgtEl>
                                        <p:attrNameLst>
                                          <p:attrName>style.visibility</p:attrName>
                                        </p:attrNameLst>
                                      </p:cBhvr>
                                      <p:to>
                                        <p:strVal val="visible"/>
                                      </p:to>
                                    </p:set>
                                    <p:anim calcmode="lin" valueType="num">
                                      <p:cBhvr>
                                        <p:cTn id="13" dur="1000" fill="hold"/>
                                        <p:tgtEl>
                                          <p:spTgt spid="603"/>
                                        </p:tgtEl>
                                        <p:attrNameLst>
                                          <p:attrName>ppt_x</p:attrName>
                                        </p:attrNameLst>
                                      </p:cBhvr>
                                      <p:tavLst>
                                        <p:tav tm="0">
                                          <p:val>
                                            <p:strVal val="#ppt_x"/>
                                          </p:val>
                                        </p:tav>
                                        <p:tav tm="100000">
                                          <p:val>
                                            <p:strVal val="#ppt_x"/>
                                          </p:val>
                                        </p:tav>
                                      </p:tavLst>
                                    </p:anim>
                                    <p:anim calcmode="lin" valueType="num">
                                      <p:cBhvr>
                                        <p:cTn id="14" dur="1000" fill="hold"/>
                                        <p:tgtEl>
                                          <p:spTgt spid="60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604"/>
                                        </p:tgtEl>
                                        <p:attrNameLst>
                                          <p:attrName>style.visibility</p:attrName>
                                        </p:attrNameLst>
                                      </p:cBhvr>
                                      <p:to>
                                        <p:strVal val="visible"/>
                                      </p:to>
                                    </p:set>
                                    <p:anim calcmode="lin" valueType="num">
                                      <p:cBhvr>
                                        <p:cTn id="19" dur="1000" fill="hold"/>
                                        <p:tgtEl>
                                          <p:spTgt spid="604"/>
                                        </p:tgtEl>
                                        <p:attrNameLst>
                                          <p:attrName>ppt_x</p:attrName>
                                        </p:attrNameLst>
                                      </p:cBhvr>
                                      <p:tavLst>
                                        <p:tav tm="0">
                                          <p:val>
                                            <p:strVal val="#ppt_x"/>
                                          </p:val>
                                        </p:tav>
                                        <p:tav tm="100000">
                                          <p:val>
                                            <p:strVal val="#ppt_x"/>
                                          </p:val>
                                        </p:tav>
                                      </p:tavLst>
                                    </p:anim>
                                    <p:anim calcmode="lin" valueType="num">
                                      <p:cBhvr>
                                        <p:cTn id="20" dur="1000" fill="hold"/>
                                        <p:tgtEl>
                                          <p:spTgt spid="6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605"/>
                                        </p:tgtEl>
                                        <p:attrNameLst>
                                          <p:attrName>style.visibility</p:attrName>
                                        </p:attrNameLst>
                                      </p:cBhvr>
                                      <p:to>
                                        <p:strVal val="visible"/>
                                      </p:to>
                                    </p:set>
                                    <p:anim calcmode="lin" valueType="num">
                                      <p:cBhvr>
                                        <p:cTn id="25" dur="1000" fill="hold"/>
                                        <p:tgtEl>
                                          <p:spTgt spid="605"/>
                                        </p:tgtEl>
                                        <p:attrNameLst>
                                          <p:attrName>ppt_x</p:attrName>
                                        </p:attrNameLst>
                                      </p:cBhvr>
                                      <p:tavLst>
                                        <p:tav tm="0">
                                          <p:val>
                                            <p:strVal val="#ppt_x"/>
                                          </p:val>
                                        </p:tav>
                                        <p:tav tm="100000">
                                          <p:val>
                                            <p:strVal val="#ppt_x"/>
                                          </p:val>
                                        </p:tav>
                                      </p:tavLst>
                                    </p:anim>
                                    <p:anim calcmode="lin" valueType="num">
                                      <p:cBhvr>
                                        <p:cTn id="26" dur="1000" fill="hold"/>
                                        <p:tgtEl>
                                          <p:spTgt spid="6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 grpId="0" animBg="1" advAuto="0"/>
      <p:bldP spid="603" grpId="0" animBg="1" advAuto="0"/>
      <p:bldP spid="604" grpId="0" animBg="1" advAuto="0"/>
      <p:bldP spid="605" grpId="0"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Title 1"/>
          <p:cNvSpPr txBox="1">
            <a:spLocks noGrp="1"/>
          </p:cNvSpPr>
          <p:nvPr>
            <p:ph type="title"/>
          </p:nvPr>
        </p:nvSpPr>
        <p:spPr>
          <a:xfrm>
            <a:off x="63434" y="146790"/>
            <a:ext cx="2898188" cy="2258550"/>
          </a:xfrm>
          <a:prstGeom prst="rect">
            <a:avLst/>
          </a:prstGeom>
        </p:spPr>
        <p:txBody>
          <a:bodyPr rtlCol="1">
            <a:noAutofit/>
          </a:bodyPr>
          <a:lstStyle/>
          <a:p>
            <a:pPr rtl="1">
              <a:defRPr sz="3000"/>
            </a:pPr>
            <a:r>
              <a:rPr lang="ar" b="1" dirty="0">
                <a:latin typeface="Sakkal Majalla" panose="02000000000000000000" pitchFamily="2" charset="-78"/>
                <a:cs typeface="Sakkal Majalla" panose="02000000000000000000" pitchFamily="2" charset="-78"/>
              </a:rPr>
              <a:t>الأدوات التي يتعيَّن استخدامها في سياق استقصاء الحالات، وتتبُّع المُخالِطين ورصدهم</a:t>
            </a:r>
            <a:endParaRPr dirty="0">
              <a:latin typeface="Sakkal Majalla" panose="02000000000000000000" pitchFamily="2" charset="-78"/>
              <a:cs typeface="Sakkal Majalla" panose="02000000000000000000" pitchFamily="2" charset="-78"/>
            </a:endParaRPr>
          </a:p>
        </p:txBody>
      </p:sp>
      <p:sp>
        <p:nvSpPr>
          <p:cNvPr id="610" name="Rectangle 4"/>
          <p:cNvSpPr txBox="1"/>
          <p:nvPr/>
        </p:nvSpPr>
        <p:spPr>
          <a:xfrm>
            <a:off x="4322609" y="1782395"/>
            <a:ext cx="7154983" cy="255454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tabLst>
                <a:tab pos="457200" algn="l"/>
              </a:tabLst>
              <a:defRPr sz="28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ملاحظة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dirty="0">
                <a:latin typeface="Sakkal Majalla" panose="02000000000000000000" pitchFamily="2" charset="-78"/>
                <a:cs typeface="Sakkal Majalla" panose="02000000000000000000" pitchFamily="2" charset="-78"/>
              </a:rPr>
              <a:t>:</a:t>
            </a:r>
          </a:p>
          <a:p>
            <a:pPr rtl="1">
              <a:tabLst>
                <a:tab pos="457200" algn="l"/>
              </a:tabLst>
              <a:defRPr sz="2800">
                <a:solidFill>
                  <a:srgbClr val="FF0000"/>
                </a:solidFill>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rtl="1">
              <a:tabLst>
                <a:tab pos="457200" algn="l"/>
              </a:tabLst>
              <a:defRPr sz="28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المذكورة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السابقة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أضف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ورصدهم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واحذف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السابقة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tabLst>
                <a:tab pos="457200" algn="l"/>
              </a:tabLst>
              <a:defRPr sz="2000" strike="sngStrike">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612" name="Rounded Rectangle 5"/>
          <p:cNvSpPr/>
          <p:nvPr/>
        </p:nvSpPr>
        <p:spPr>
          <a:xfrm rot="10800000" flipH="1">
            <a:off x="285329" y="2379510"/>
            <a:ext cx="2282614"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Text Placeholder 1"/>
          <p:cNvSpPr txBox="1">
            <a:spLocks noGrp="1"/>
          </p:cNvSpPr>
          <p:nvPr>
            <p:ph type="body" idx="1"/>
          </p:nvPr>
        </p:nvSpPr>
        <p:spPr>
          <a:xfrm>
            <a:off x="4273615" y="1895568"/>
            <a:ext cx="7529514" cy="3066863"/>
          </a:xfrm>
          <a:prstGeom prst="rect">
            <a:avLst/>
          </a:prstGeom>
        </p:spPr>
        <p:txBody>
          <a:bodyPr rtlCol="1"/>
          <a:lstStyle/>
          <a:p>
            <a:pPr marL="0" indent="0" rtl="1">
              <a:buSzTx/>
              <a:buNone/>
              <a:defRPr sz="2400"/>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استنادًا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السيناريوهات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a:t>
            </a:r>
          </a:p>
          <a:p>
            <a:pPr marL="254000" indent="-254000" rtl="1">
              <a:buClr>
                <a:srgbClr val="65A000"/>
              </a:buClr>
              <a:defRPr sz="2400"/>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المطلوبة</a:t>
            </a:r>
            <a:r>
              <a:rPr dirty="0">
                <a:latin typeface="Sakkal Majalla" panose="02000000000000000000" pitchFamily="2" charset="-78"/>
                <a:cs typeface="Sakkal Majalla" panose="02000000000000000000" pitchFamily="2" charset="-78"/>
              </a:rPr>
              <a:t>.</a:t>
            </a:r>
          </a:p>
          <a:p>
            <a:pPr marL="254000" indent="-254000" rtl="1">
              <a:buClr>
                <a:srgbClr val="65A000"/>
              </a:buClr>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C67CDAC3-4AF4-66A3-BBED-8EA384BB0872}"/>
              </a:ext>
            </a:extLst>
          </p:cNvPr>
          <p:cNvSpPr txBox="1">
            <a:spLocks noGrp="1"/>
          </p:cNvSpPr>
          <p:nvPr>
            <p:ph type="title"/>
          </p:nvPr>
        </p:nvSpPr>
        <p:spPr>
          <a:xfrm>
            <a:off x="440662" y="388881"/>
            <a:ext cx="2670094" cy="1156987"/>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أهداف التعلُّم</a:t>
            </a:r>
          </a:p>
        </p:txBody>
      </p:sp>
      <p:sp>
        <p:nvSpPr>
          <p:cNvPr id="5" name="Rounded Rectangle 3">
            <a:extLst>
              <a:ext uri="{FF2B5EF4-FFF2-40B4-BE49-F238E27FC236}">
                <a16:creationId xmlns:a16="http://schemas.microsoft.com/office/drawing/2014/main" id="{32ACEB43-5D5A-6B59-0C4F-66D5F2C6C6E8}"/>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Content Placeholder 1"/>
          <p:cNvSpPr txBox="1">
            <a:spLocks noGrp="1"/>
          </p:cNvSpPr>
          <p:nvPr>
            <p:ph type="body" idx="1"/>
          </p:nvPr>
        </p:nvSpPr>
        <p:spPr>
          <a:xfrm>
            <a:off x="4208974" y="1630792"/>
            <a:ext cx="7529514" cy="3600039"/>
          </a:xfrm>
          <a:prstGeom prst="rect">
            <a:avLst/>
          </a:prstGeom>
        </p:spPr>
        <p:txBody>
          <a:bodyPr rtlCol="1"/>
          <a:lstStyle/>
          <a:p>
            <a:pPr marL="0" indent="0" rtl="1">
              <a:buSzTx/>
              <a:buNone/>
              <a:defRPr sz="2800"/>
            </a:pPr>
            <a:endParaRPr dirty="0">
              <a:latin typeface="Sakkal Majalla" panose="02000000000000000000" pitchFamily="2" charset="-78"/>
              <a:cs typeface="Sakkal Majalla" panose="02000000000000000000" pitchFamily="2" charset="-78"/>
            </a:endParaRPr>
          </a:p>
          <a:p>
            <a:pPr marL="466090" indent="-466090" rtl="1">
              <a:buFontTx/>
              <a:buAutoNum type="arabicPeriod"/>
              <a:defRPr sz="2800"/>
            </a:pP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a:t>
            </a:r>
          </a:p>
          <a:p>
            <a:pPr marL="466090" indent="-466090" rtl="1">
              <a:buFontTx/>
              <a:buAutoNum type="arabicPeriod"/>
              <a:defRPr sz="2800"/>
            </a:pPr>
            <a:r>
              <a:rPr dirty="0" err="1">
                <a:latin typeface="Sakkal Majalla" panose="02000000000000000000" pitchFamily="2" charset="-78"/>
                <a:cs typeface="Sakkal Majalla" panose="02000000000000000000" pitchFamily="2" charset="-78"/>
              </a:rPr>
              <a:t>يتمثل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a:t>
            </a:r>
          </a:p>
          <a:p>
            <a:pPr marL="466090" indent="-466090" rtl="1">
              <a:buFontTx/>
              <a:buAutoNum type="arabicPeriod"/>
              <a:defRPr sz="2800"/>
            </a:pPr>
            <a:r>
              <a:rPr dirty="0" err="1">
                <a:latin typeface="Sakkal Majalla" panose="02000000000000000000" pitchFamily="2" charset="-78"/>
                <a:cs typeface="Sakkal Majalla" panose="02000000000000000000" pitchFamily="2" charset="-78"/>
              </a:rPr>
              <a:t>يُعَد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مُخالط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ضروريًّا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ووقفها</a:t>
            </a:r>
            <a:r>
              <a:rPr dirty="0">
                <a:latin typeface="Sakkal Majalla" panose="02000000000000000000" pitchFamily="2" charset="-78"/>
                <a:cs typeface="Sakkal Majalla" panose="02000000000000000000" pitchFamily="2" charset="-78"/>
              </a:rPr>
              <a:t>. </a:t>
            </a:r>
          </a:p>
          <a:p>
            <a:pPr marL="466090" indent="-466090" rtl="1">
              <a:buFontTx/>
              <a:buAutoNum type="arabicPeriod"/>
              <a:defRPr sz="28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CBF45285-8CDB-96EF-D322-B6D0C288697E}"/>
              </a:ext>
            </a:extLst>
          </p:cNvPr>
          <p:cNvSpPr txBox="1"/>
          <p:nvPr/>
        </p:nvSpPr>
        <p:spPr>
          <a:xfrm>
            <a:off x="71653" y="889145"/>
            <a:ext cx="2914650"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الرسائل الرئيسية</a:t>
            </a:r>
            <a:endParaRPr kumimoji="0" lang="en-US" sz="2800" b="0"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Espace réservé du contenu 2"/>
          <p:cNvSpPr txBox="1">
            <a:spLocks noGrp="1"/>
          </p:cNvSpPr>
          <p:nvPr>
            <p:ph type="body" idx="1"/>
          </p:nvPr>
        </p:nvSpPr>
        <p:spPr>
          <a:prstGeom prst="rect">
            <a:avLst/>
          </a:prstGeom>
        </p:spPr>
        <p:txBody>
          <a:bodyPr rtlCol="1"/>
          <a:lstStyle/>
          <a:p>
            <a:pPr marL="0" indent="0" algn="l" rtl="0">
              <a:buSzTx/>
              <a:buNone/>
              <a:defRPr sz="2000">
                <a:solidFill>
                  <a:srgbClr val="C00000"/>
                </a:solidFill>
              </a:defRPr>
            </a:pPr>
            <a:r>
              <a:rPr lang="ar" u="sng" dirty="0">
                <a:solidFill>
                  <a:srgbClr val="0563C1"/>
                </a:solidFill>
                <a:uFill>
                  <a:solidFill>
                    <a:srgbClr val="0563C1"/>
                  </a:solidFill>
                </a:uFill>
                <a:hlinkClick r:id="rId2"/>
              </a:rPr>
              <a:t>WHO Outbreak Toolkit</a:t>
            </a:r>
          </a:p>
          <a:p>
            <a:pPr marL="0" indent="0" algn="l" rtl="0">
              <a:buSzTx/>
              <a:buNone/>
            </a:pPr>
            <a:endParaRPr u="sng" dirty="0">
              <a:solidFill>
                <a:srgbClr val="0563C1"/>
              </a:solidFill>
              <a:uFill>
                <a:solidFill>
                  <a:srgbClr val="0563C1"/>
                </a:solidFill>
              </a:uFill>
              <a:hlinkClick r:id="rId2"/>
            </a:endParaRPr>
          </a:p>
          <a:p>
            <a:pPr marL="0" indent="0" algn="l" rtl="0">
              <a:buSzTx/>
              <a:buNone/>
              <a:defRPr sz="2000">
                <a:solidFill>
                  <a:srgbClr val="002060"/>
                </a:solidFill>
              </a:defRPr>
            </a:pPr>
            <a:r>
              <a:rPr dirty="0"/>
              <a:t>Standard precautions in health care: Aide-memoire, WHO Oct 2007</a:t>
            </a:r>
            <a:br>
              <a:rPr dirty="0"/>
            </a:br>
            <a:r>
              <a:rPr lang="ar" u="sng" dirty="0">
                <a:solidFill>
                  <a:srgbClr val="0563C1"/>
                </a:solidFill>
                <a:uFill>
                  <a:solidFill>
                    <a:srgbClr val="0563C1"/>
                  </a:solidFill>
                </a:uFill>
                <a:hlinkClick r:id="rId3"/>
              </a:rPr>
              <a:t>http://www.who.int/csr/resources/publications/EPR_AM2_E7.pdf</a:t>
            </a:r>
          </a:p>
          <a:p>
            <a:pPr algn="l" rtl="0">
              <a:defRPr sz="2000"/>
            </a:pPr>
            <a:endParaRPr u="sng" dirty="0">
              <a:solidFill>
                <a:srgbClr val="0563C1"/>
              </a:solidFill>
              <a:uFill>
                <a:solidFill>
                  <a:srgbClr val="0563C1"/>
                </a:solidFill>
              </a:uFill>
              <a:hlinkClick r:id="rId3"/>
            </a:endParaRPr>
          </a:p>
          <a:p>
            <a:pPr marL="0" indent="0" algn="l" rtl="0">
              <a:buSzTx/>
              <a:buNone/>
              <a:defRPr sz="2000"/>
            </a:pPr>
            <a:r>
              <a:rPr dirty="0"/>
              <a:t>Hand Hygiene: Why, How &amp; When?</a:t>
            </a:r>
          </a:p>
          <a:p>
            <a:pPr marL="0" indent="0" algn="l" rtl="0">
              <a:buSzTx/>
              <a:buNone/>
              <a:defRPr sz="2000"/>
            </a:pPr>
            <a:r>
              <a:rPr lang="ar" u="sng" dirty="0">
                <a:solidFill>
                  <a:srgbClr val="0563C1"/>
                </a:solidFill>
                <a:uFill>
                  <a:solidFill>
                    <a:srgbClr val="0563C1"/>
                  </a:solidFill>
                </a:uFill>
                <a:hlinkClick r:id="rId4"/>
              </a:rPr>
              <a:t>http://www.who.int/gpsc/5may/Hand_Hygiene_Why_How_and_When_Brochure.pdf?ua=1</a:t>
            </a:r>
            <a:r>
              <a:rPr dirty="0"/>
              <a:t>  </a:t>
            </a:r>
          </a:p>
          <a:p>
            <a:pPr marL="0" indent="0" algn="l" rtl="0">
              <a:buSzTx/>
              <a:buNone/>
              <a:defRPr sz="2000"/>
            </a:pPr>
            <a:endParaRPr dirty="0"/>
          </a:p>
          <a:p>
            <a:pPr marL="0" indent="0" algn="l" rtl="0">
              <a:buSzTx/>
              <a:buNone/>
              <a:defRPr sz="2000">
                <a:solidFill>
                  <a:srgbClr val="002060"/>
                </a:solidFill>
              </a:defRPr>
            </a:pPr>
            <a:r>
              <a:rPr lang="ar" u="sng" dirty="0">
                <a:solidFill>
                  <a:srgbClr val="0563C1"/>
                </a:solidFill>
                <a:uFill>
                  <a:solidFill>
                    <a:srgbClr val="0563C1"/>
                  </a:solidFill>
                </a:uFill>
                <a:hlinkClick r:id="rId5"/>
              </a:rPr>
              <a:t>My 5 Moments for Hand Hygiene. World Health Organization.</a:t>
            </a:r>
            <a:r>
              <a:rPr dirty="0"/>
              <a:t> </a:t>
            </a:r>
          </a:p>
          <a:p>
            <a:pPr algn="l" rtl="0">
              <a:defRPr sz="2000"/>
            </a:pPr>
            <a:endParaRPr dirty="0"/>
          </a:p>
          <a:p>
            <a:pPr marL="0" indent="0" algn="l" rtl="0">
              <a:buSzTx/>
              <a:buNone/>
              <a:defRPr sz="2000"/>
            </a:pPr>
            <a:r>
              <a:rPr dirty="0"/>
              <a:t>Personal protective equipment for use in a filovirus disease outbreak Rapid advice guideline, WHO 2016</a:t>
            </a:r>
          </a:p>
          <a:p>
            <a:pPr marL="0" indent="0" algn="l" rtl="0">
              <a:buSzTx/>
              <a:buNone/>
              <a:defRPr sz="2000"/>
            </a:pPr>
            <a:r>
              <a:rPr lang="ar" u="sng" dirty="0">
                <a:solidFill>
                  <a:srgbClr val="0563C1"/>
                </a:solidFill>
                <a:uFill>
                  <a:solidFill>
                    <a:srgbClr val="0563C1"/>
                  </a:solidFill>
                </a:uFill>
                <a:hlinkClick r:id="rId6"/>
              </a:rPr>
              <a:t>http://apps.who.int/iris/bitstream/10665/251426/1/9789241549721-eng.pdf?ua=1</a:t>
            </a:r>
            <a:r>
              <a:rPr dirty="0"/>
              <a:t> </a:t>
            </a:r>
          </a:p>
        </p:txBody>
      </p:sp>
      <p:sp>
        <p:nvSpPr>
          <p:cNvPr id="2" name="TextBox 1">
            <a:extLst>
              <a:ext uri="{FF2B5EF4-FFF2-40B4-BE49-F238E27FC236}">
                <a16:creationId xmlns:a16="http://schemas.microsoft.com/office/drawing/2014/main" id="{DE69F063-454A-F798-CD2B-A3D7571B2CF5}"/>
              </a:ext>
            </a:extLst>
          </p:cNvPr>
          <p:cNvSpPr txBox="1"/>
          <p:nvPr/>
        </p:nvSpPr>
        <p:spPr>
          <a:xfrm>
            <a:off x="201368" y="361646"/>
            <a:ext cx="2914650" cy="1077216"/>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المراجع والمبادئ التوجيهية</a:t>
            </a:r>
            <a:endParaRPr kumimoji="0" lang="en-US"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Rectangle 1"/>
          <p:cNvSpPr txBox="1"/>
          <p:nvPr/>
        </p:nvSpPr>
        <p:spPr>
          <a:xfrm>
            <a:off x="4380213" y="1004089"/>
            <a:ext cx="6895209" cy="55194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l" rtl="0">
              <a:spcBef>
                <a:spcPts val="400"/>
              </a:spcBef>
              <a:defRPr>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Managing epidemics: Key facts about major deadly diseases </a:t>
            </a:r>
          </a:p>
          <a:p>
            <a:pPr algn="l" rtl="0">
              <a:spcBef>
                <a:spcPts val="400"/>
              </a:spcBef>
              <a:defRPr>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https://apps.who.int/iris/handle/10665/272442</a:t>
            </a:r>
          </a:p>
          <a:p>
            <a:pPr algn="l" rtl="0">
              <a:spcBef>
                <a:spcPts val="400"/>
              </a:spcBef>
              <a:defRPr>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algn="r">
              <a:spcBef>
                <a:spcPts val="400"/>
              </a:spcBef>
              <a:defRPr>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الدليل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لإشراك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واليونيسف</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28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آيار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مايو</a:t>
            </a:r>
            <a:r>
              <a:rPr dirty="0">
                <a:latin typeface="Sakkal Majalla" panose="02000000000000000000" pitchFamily="2" charset="-78"/>
                <a:cs typeface="Sakkal Majalla" panose="02000000000000000000" pitchFamily="2" charset="-78"/>
              </a:rPr>
              <a:t> 2021 </a:t>
            </a:r>
          </a:p>
          <a:p>
            <a:pPr algn="l" rtl="0">
              <a:spcBef>
                <a:spcPts val="400"/>
              </a:spcBef>
              <a:defRPr>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https://apps.who.int/iris/bitstream/handle/10665/341553/WHO-2019-nCoV-Contact_tracing-Community_engagement-2021.1-ara.pdf</a:t>
            </a:r>
          </a:p>
          <a:p>
            <a:pPr algn="l" rtl="0">
              <a:spcBef>
                <a:spcPts val="400"/>
              </a:spcBef>
              <a:defRPr>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a:p>
            <a:pPr algn="l" rtl="0">
              <a:defRPr>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Country &amp; Technical Guidance - Coronavirus disease (COVID-19)</a:t>
            </a:r>
          </a:p>
          <a:p>
            <a:pPr algn="l" rtl="0">
              <a:spcBef>
                <a:spcPts val="600"/>
              </a:spcBef>
              <a:defRPr>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https://www.who.int/emergencies/diseases/novel-coronavirus-2019/technical-guidance-publications</a:t>
            </a:r>
            <a:r>
              <a:rPr dirty="0">
                <a:latin typeface="Sakkal Majalla" panose="02000000000000000000" pitchFamily="2" charset="-78"/>
                <a:cs typeface="Sakkal Majalla" panose="02000000000000000000" pitchFamily="2" charset="-78"/>
              </a:rPr>
              <a:t> </a:t>
            </a:r>
          </a:p>
          <a:p>
            <a:pPr algn="l" rtl="0">
              <a:spcBef>
                <a:spcPts val="600"/>
              </a:spcBef>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algn="l" rtl="0">
              <a:spcBef>
                <a:spcPts val="600"/>
              </a:spcBef>
              <a:defRPr>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Coronavirus disease (COVID-19) technical guidance: Early investigations protocols</a:t>
            </a:r>
          </a:p>
          <a:p>
            <a:pPr algn="l" rtl="0">
              <a:spcBef>
                <a:spcPts val="600"/>
              </a:spcBef>
              <a:defRPr>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https://www.who.int/emergencies/diseases/novel-coronavirus-2019/technical-guidance/early-investigations</a:t>
            </a:r>
          </a:p>
          <a:p>
            <a:pPr algn="l" rtl="0">
              <a:spcBef>
                <a:spcPts val="600"/>
              </a:spcBef>
              <a:defRPr>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endParaRPr>
          </a:p>
          <a:p>
            <a:pPr algn="l" rtl="0">
              <a:spcBef>
                <a:spcPts val="600"/>
              </a:spcBef>
              <a:defRPr>
                <a:latin typeface="+mj-lt"/>
                <a:ea typeface="+mj-ea"/>
                <a:cs typeface="+mj-cs"/>
                <a:sym typeface="Source Sans Pro Regular"/>
              </a:defRPr>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endParaRPr>
          </a:p>
        </p:txBody>
      </p:sp>
      <p:sp>
        <p:nvSpPr>
          <p:cNvPr id="3" name="TextBox 2">
            <a:extLst>
              <a:ext uri="{FF2B5EF4-FFF2-40B4-BE49-F238E27FC236}">
                <a16:creationId xmlns:a16="http://schemas.microsoft.com/office/drawing/2014/main" id="{0396F99D-FB3A-B2EC-5C0D-354F643EDF5E}"/>
              </a:ext>
            </a:extLst>
          </p:cNvPr>
          <p:cNvSpPr txBox="1"/>
          <p:nvPr/>
        </p:nvSpPr>
        <p:spPr>
          <a:xfrm>
            <a:off x="289438" y="371697"/>
            <a:ext cx="2914650" cy="1077216"/>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المراجع والمبادئ التوجيهية</a:t>
            </a:r>
            <a:endParaRPr kumimoji="0" lang="en-US"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Espace réservé du contenu 2"/>
          <p:cNvSpPr txBox="1">
            <a:spLocks noGrp="1"/>
          </p:cNvSpPr>
          <p:nvPr>
            <p:ph type="body" sz="half" idx="1"/>
          </p:nvPr>
        </p:nvSpPr>
        <p:spPr>
          <a:xfrm>
            <a:off x="4273550" y="2517569"/>
            <a:ext cx="7529514" cy="3872120"/>
          </a:xfrm>
          <a:prstGeom prst="rect">
            <a:avLst/>
          </a:prstGeom>
        </p:spPr>
        <p:txBody>
          <a:bodyPr rtlCol="1"/>
          <a:lstStyle/>
          <a:p>
            <a:pPr marL="0" indent="0" algn="l" rtl="0">
              <a:buSzTx/>
              <a:buNone/>
              <a:defRPr sz="2400">
                <a:solidFill>
                  <a:srgbClr val="C00000"/>
                </a:solidFill>
              </a:defRPr>
            </a:pPr>
            <a:r>
              <a:rPr lang="ar" u="sng" dirty="0">
                <a:solidFill>
                  <a:srgbClr val="0563C1"/>
                </a:solidFill>
                <a:uFill>
                  <a:solidFill>
                    <a:srgbClr val="0563C1"/>
                  </a:solidFill>
                </a:uFill>
                <a:hlinkClick r:id="rId2"/>
              </a:rPr>
              <a:t>COVID-19 National Rapid Response Teams Online Learning Programme</a:t>
            </a:r>
          </a:p>
          <a:p>
            <a:pPr marL="0" indent="0" algn="l" rtl="0">
              <a:buSzTx/>
              <a:buNone/>
              <a:defRPr sz="2400">
                <a:solidFill>
                  <a:srgbClr val="C00000"/>
                </a:solidFill>
              </a:defRPr>
            </a:pPr>
            <a:endParaRPr u="sng" dirty="0">
              <a:solidFill>
                <a:srgbClr val="0563C1"/>
              </a:solidFill>
              <a:uFill>
                <a:solidFill>
                  <a:srgbClr val="0563C1"/>
                </a:solidFill>
              </a:uFill>
              <a:hlinkClick r:id="rId2"/>
            </a:endParaRPr>
          </a:p>
          <a:p>
            <a:pPr marL="0" indent="0" algn="l" rtl="0">
              <a:buSzTx/>
              <a:buNone/>
              <a:defRPr sz="2400">
                <a:solidFill>
                  <a:srgbClr val="C00000"/>
                </a:solidFill>
              </a:defRPr>
            </a:pPr>
            <a:r>
              <a:rPr lang="ar" u="sng" dirty="0">
                <a:solidFill>
                  <a:srgbClr val="0563C1"/>
                </a:solidFill>
                <a:uFill>
                  <a:solidFill>
                    <a:srgbClr val="0563C1"/>
                  </a:solidFill>
                </a:uFill>
                <a:hlinkClick r:id="rId3"/>
              </a:rPr>
              <a:t>COVID-19 Contact Tracing Training and Resources; CDC</a:t>
            </a:r>
          </a:p>
        </p:txBody>
      </p:sp>
      <p:sp>
        <p:nvSpPr>
          <p:cNvPr id="2" name="TextBox 1">
            <a:extLst>
              <a:ext uri="{FF2B5EF4-FFF2-40B4-BE49-F238E27FC236}">
                <a16:creationId xmlns:a16="http://schemas.microsoft.com/office/drawing/2014/main" id="{0FB317D5-A16C-B1DF-DC82-D644B35EABAF}"/>
              </a:ext>
            </a:extLst>
          </p:cNvPr>
          <p:cNvSpPr txBox="1"/>
          <p:nvPr/>
        </p:nvSpPr>
        <p:spPr>
          <a:xfrm>
            <a:off x="391892" y="34688"/>
            <a:ext cx="2721858" cy="145946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4400" b="0"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موارد</a:t>
            </a:r>
          </a:p>
          <a:p>
            <a:pPr marL="0" marR="0" indent="0" defTabSz="914400" fontAlgn="auto" latinLnBrk="0" hangingPunct="0">
              <a:lnSpc>
                <a:spcPct val="100000"/>
              </a:lnSpc>
              <a:spcBef>
                <a:spcPts val="0"/>
              </a:spcBef>
              <a:spcAft>
                <a:spcPts val="0"/>
              </a:spcAft>
              <a:buClrTx/>
              <a:buSzTx/>
              <a:buFontTx/>
              <a:buNone/>
              <a:tabLst/>
            </a:pPr>
            <a:r>
              <a:rPr kumimoji="0" lang="ar-EG" sz="4400" b="0"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تعلُّم إضافية</a:t>
            </a:r>
            <a:endParaRPr kumimoji="0" lang="en-US" sz="4400" b="0"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159D79-8A79-44BF-1A62-B6BA48AE71BB}"/>
              </a:ext>
            </a:extLst>
          </p:cNvPr>
          <p:cNvSpPr txBox="1"/>
          <p:nvPr/>
        </p:nvSpPr>
        <p:spPr>
          <a:xfrm>
            <a:off x="4378960" y="2312128"/>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52F7590B-BED1-D1C6-DEF3-313C986EADD0}"/>
              </a:ext>
            </a:extLst>
          </p:cNvPr>
          <p:cNvSpPr txBox="1">
            <a:spLocks noGrp="1"/>
          </p:cNvSpPr>
          <p:nvPr>
            <p:ph type="body" idx="1"/>
          </p:nvPr>
        </p:nvSpPr>
        <p:spPr>
          <a:xfrm>
            <a:off x="1041435" y="842962"/>
            <a:ext cx="10109130" cy="5206965"/>
          </a:xfrm>
          <a:prstGeom prst="rect">
            <a:avLst/>
          </a:prstGeom>
        </p:spPr>
        <p:txBody>
          <a:bodyPr lIns="0" tIns="0" rIns="0" bIns="0" rtlCol="1">
            <a:normAutofit fontScale="92500" lnSpcReduction="20000"/>
          </a:bodyPr>
          <a:lstStyle/>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dirty="0"/>
          </a:p>
        </p:txBody>
      </p:sp>
      <p:sp>
        <p:nvSpPr>
          <p:cNvPr id="5" name="TextBox 4">
            <a:extLst>
              <a:ext uri="{FF2B5EF4-FFF2-40B4-BE49-F238E27FC236}">
                <a16:creationId xmlns:a16="http://schemas.microsoft.com/office/drawing/2014/main" id="{60ECDD67-AC49-B3EC-CA66-267EF55FAF0D}"/>
              </a:ext>
            </a:extLst>
          </p:cNvPr>
          <p:cNvSpPr txBox="1"/>
          <p:nvPr/>
        </p:nvSpPr>
        <p:spPr>
          <a:xfrm>
            <a:off x="879609" y="77115"/>
            <a:ext cx="2375131"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Google Shape;308;p8"/>
          <p:cNvSpPr txBox="1">
            <a:spLocks noGrp="1"/>
          </p:cNvSpPr>
          <p:nvPr>
            <p:ph type="body" idx="1"/>
          </p:nvPr>
        </p:nvSpPr>
        <p:spPr>
          <a:xfrm>
            <a:off x="4091205" y="2210463"/>
            <a:ext cx="7529514" cy="3463356"/>
          </a:xfrm>
          <a:prstGeom prst="rect">
            <a:avLst/>
          </a:prstGeom>
        </p:spPr>
        <p:txBody>
          <a:bodyPr lIns="0" tIns="0" rIns="0" bIns="0" rtlCol="1"/>
          <a:lstStyle/>
          <a:p>
            <a:pPr marL="509206" indent="-509206" defTabSz="286428" rtl="1">
              <a:spcBef>
                <a:spcPts val="200"/>
              </a:spcBef>
              <a:buFontTx/>
              <a:buAutoNum type="arabicPeriod"/>
              <a:defRPr sz="2376"/>
            </a:pP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spcBef>
                <a:spcPts val="200"/>
              </a:spcBef>
              <a:buFontTx/>
              <a:buAutoNum type="arabicPeriod" startAt="2"/>
              <a:defRPr sz="2376"/>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a:p>
            <a:pPr marL="509206" indent="-509206" defTabSz="286428" rtl="1">
              <a:spcBef>
                <a:spcPts val="200"/>
              </a:spcBef>
              <a:buFontTx/>
              <a:buAutoNum type="arabicPeriod" startAt="3"/>
              <a:defRPr sz="2376"/>
            </a:pP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a:p>
            <a:pPr marL="509206" indent="-509206" defTabSz="286428" rtl="1">
              <a:spcBef>
                <a:spcPts val="200"/>
              </a:spcBef>
              <a:buFontTx/>
              <a:buAutoNum type="arabicPeriod" startAt="4"/>
              <a:defRPr sz="2376"/>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نُجري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a:p>
            <a:pPr marL="509206" indent="-509206" defTabSz="286428" rtl="1">
              <a:spcBef>
                <a:spcPts val="200"/>
              </a:spcBef>
              <a:buFontTx/>
              <a:buAutoNum type="arabicPeriod" startAt="5"/>
              <a:defRPr sz="2376"/>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9206" indent="-509206" defTabSz="286428" rtl="1">
              <a:spcBef>
                <a:spcPts val="200"/>
              </a:spcBef>
              <a:buFontTx/>
              <a:buAutoNum type="arabicPeriod" startAt="6"/>
              <a:defRPr sz="2376"/>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itle 2">
            <a:extLst>
              <a:ext uri="{FF2B5EF4-FFF2-40B4-BE49-F238E27FC236}">
                <a16:creationId xmlns:a16="http://schemas.microsoft.com/office/drawing/2014/main" id="{4E0E2DB2-A938-B1A3-A85F-3FBDD980A2BE}"/>
              </a:ext>
            </a:extLst>
          </p:cNvPr>
          <p:cNvSpPr txBox="1">
            <a:spLocks/>
          </p:cNvSpPr>
          <p:nvPr/>
        </p:nvSpPr>
        <p:spPr>
          <a:xfrm>
            <a:off x="123530" y="1000383"/>
            <a:ext cx="2956272" cy="4843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t">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عناصر العرض</a:t>
            </a:r>
          </a:p>
        </p:txBody>
      </p:sp>
      <p:sp>
        <p:nvSpPr>
          <p:cNvPr id="5" name="Rounded Rectangle 3">
            <a:extLst>
              <a:ext uri="{FF2B5EF4-FFF2-40B4-BE49-F238E27FC236}">
                <a16:creationId xmlns:a16="http://schemas.microsoft.com/office/drawing/2014/main" id="{EF394AAC-ADD3-653D-C7A4-D4F617B15D7D}"/>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a:extLst>
              <a:ext uri="{FF2B5EF4-FFF2-40B4-BE49-F238E27FC236}">
                <a16:creationId xmlns:a16="http://schemas.microsoft.com/office/drawing/2014/main" id="{8FC11A26-AB54-D4B2-782E-7671C0DAEB0A}"/>
              </a:ext>
            </a:extLst>
          </p:cNvPr>
          <p:cNvSpPr txBox="1"/>
          <p:nvPr/>
        </p:nvSpPr>
        <p:spPr>
          <a:xfrm>
            <a:off x="3389013" y="2074785"/>
            <a:ext cx="5795638" cy="86177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algn="ctr" rtl="1"/>
            <a:r>
              <a:rPr lang="ar" sz="3200" b="1" dirty="0">
                <a:solidFill>
                  <a:schemeClr val="bg1"/>
                </a:solidFill>
                <a:latin typeface="Sakkal Majalla" panose="02000000000000000000" pitchFamily="2" charset="-78"/>
                <a:cs typeface="Sakkal Majalla" panose="02000000000000000000" pitchFamily="2" charset="-78"/>
              </a:rPr>
              <a:t>1. الترصُّد غير النشط والترصُّد النشط</a:t>
            </a:r>
          </a:p>
          <a:p>
            <a:pPr marL="0" marR="0" indent="0" algn="l" defTabSz="914400" rtl="1"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itle 1"/>
          <p:cNvSpPr txBox="1">
            <a:spLocks noGrp="1"/>
          </p:cNvSpPr>
          <p:nvPr>
            <p:ph type="title" idx="4294967295"/>
          </p:nvPr>
        </p:nvSpPr>
        <p:spPr>
          <a:xfrm>
            <a:off x="5458690" y="2679349"/>
            <a:ext cx="4730340" cy="1254972"/>
          </a:xfrm>
          <a:prstGeom prst="rect">
            <a:avLst/>
          </a:prstGeom>
        </p:spPr>
        <p:txBody>
          <a:bodyPr lIns="47302" tIns="47302" rIns="47302" bIns="47302" rtlCol="1"/>
          <a:lstStyle>
            <a:lvl1pPr algn="r" rtl="1">
              <a:defRPr sz="2800">
                <a:solidFill>
                  <a:srgbClr val="C00000"/>
                </a:solidFill>
              </a:defRPr>
            </a:lvl1pPr>
          </a:lstStyle>
          <a:p>
            <a:pPr rtl="1"/>
            <a:r>
              <a:rPr lang="ar" b="1" dirty="0">
                <a:latin typeface="Sakkal Majalla" panose="02000000000000000000" pitchFamily="2" charset="-78"/>
                <a:cs typeface="Sakkal Majalla" panose="02000000000000000000" pitchFamily="2" charset="-78"/>
              </a:rPr>
              <a:t>ما الترصُّد </a:t>
            </a:r>
            <a:r>
              <a:rPr lang="ar" b="1" dirty="0">
                <a:solidFill>
                  <a:srgbClr val="65A000"/>
                </a:solidFill>
                <a:latin typeface="Sakkal Majalla" panose="02000000000000000000" pitchFamily="2" charset="-78"/>
                <a:cs typeface="Sakkal Majalla" panose="02000000000000000000" pitchFamily="2" charset="-78"/>
              </a:rPr>
              <a:t>غير النشِط</a:t>
            </a:r>
            <a:r>
              <a:rPr lang="ar" b="1" dirty="0">
                <a:latin typeface="Sakkal Majalla" panose="02000000000000000000" pitchFamily="2" charset="-78"/>
                <a:cs typeface="Sakkal Majalla" panose="02000000000000000000" pitchFamily="2" charset="-78"/>
              </a:rPr>
              <a:t>؟ ما الترصُّد </a:t>
            </a:r>
            <a:r>
              <a:rPr lang="ar" b="1" dirty="0">
                <a:solidFill>
                  <a:srgbClr val="65A000"/>
                </a:solidFill>
                <a:latin typeface="Sakkal Majalla" panose="02000000000000000000" pitchFamily="2" charset="-78"/>
                <a:cs typeface="Sakkal Majalla" panose="02000000000000000000" pitchFamily="2" charset="-78"/>
              </a:rPr>
              <a:t>النشط</a:t>
            </a:r>
            <a:r>
              <a:rPr lang="ar" b="1"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2832B5FF-457D-0F32-EC2C-16AB5207C4F6}"/>
              </a:ext>
            </a:extLst>
          </p:cNvPr>
          <p:cNvSpPr txBox="1"/>
          <p:nvPr/>
        </p:nvSpPr>
        <p:spPr>
          <a:xfrm>
            <a:off x="884903" y="2635045"/>
            <a:ext cx="9239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7D414285-FB08-2A28-8FF7-837019AE69FA}"/>
              </a:ext>
            </a:extLst>
          </p:cNvPr>
          <p:cNvSpPr txBox="1"/>
          <p:nvPr/>
        </p:nvSpPr>
        <p:spPr>
          <a:xfrm>
            <a:off x="226129" y="914398"/>
            <a:ext cx="2507238"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ar-EG" sz="2800" b="1" dirty="0">
                <a:solidFill>
                  <a:schemeClr val="bg1"/>
                </a:solidFill>
              </a:rPr>
              <a:t>أسئلة</a:t>
            </a:r>
            <a:endParaRPr kumimoji="0" lang="en-US" sz="28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ontent Placeholder 2"/>
          <p:cNvSpPr txBox="1">
            <a:spLocks noGrp="1"/>
          </p:cNvSpPr>
          <p:nvPr>
            <p:ph type="body" idx="1"/>
          </p:nvPr>
        </p:nvSpPr>
        <p:spPr>
          <a:xfrm>
            <a:off x="1984916" y="1438026"/>
            <a:ext cx="8222168" cy="3981948"/>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تكليفٌ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غالبًا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تطويره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endParaRPr strike="sngStrike"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قصور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اكتمال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داخل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مقام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كبير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لإجمالي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مقاطعة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0E465F9-E2C6-59D9-479C-F9762A79EDB5}"/>
              </a:ext>
            </a:extLst>
          </p:cNvPr>
          <p:cNvSpPr txBox="1">
            <a:spLocks/>
          </p:cNvSpPr>
          <p:nvPr/>
        </p:nvSpPr>
        <p:spPr>
          <a:xfrm>
            <a:off x="138044" y="83838"/>
            <a:ext cx="5033724" cy="53559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الترصُّد غير النشِط</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xfrm>
            <a:off x="1984916" y="1628896"/>
            <a:ext cx="8222168" cy="3600208"/>
          </a:xfrm>
          <a:prstGeom prst="rect">
            <a:avLst/>
          </a:prstGeom>
        </p:spPr>
        <p:txBody>
          <a:bodyPr rtlCol="1">
            <a:normAutofit/>
          </a:bodyPr>
          <a:lstStyle/>
          <a:p>
            <a:pPr marL="254000" indent="-254000" rtl="1">
              <a:defRPr sz="2500"/>
            </a:pPr>
            <a:r>
              <a:rPr lang="ar" sz="2400" dirty="0">
                <a:latin typeface="Sakkal Majalla" panose="02000000000000000000" pitchFamily="2" charset="-78"/>
                <a:cs typeface="Sakkal Majalla" panose="02000000000000000000" pitchFamily="2" charset="-78"/>
              </a:rPr>
              <a:t>يُعين موظفون لإجراء زيارات ميدانية دورية إلى مرافق الرعاية الصحية، أو المجتمعات المحلية، لتحديد الحالات الجديدة لمرضٍ ما، أو الوفيات الناجمة عن هذا المرض (</a:t>
            </a:r>
            <a:r>
              <a:rPr lang="ar" sz="2400" dirty="0">
                <a:latin typeface="Sakkal Majalla" panose="02000000000000000000" pitchFamily="2" charset="-78"/>
                <a:ea typeface="Source Sans Pro Bold"/>
                <a:cs typeface="Sakkal Majalla" panose="02000000000000000000" pitchFamily="2" charset="-78"/>
                <a:sym typeface="Source Sans Pro Bold"/>
              </a:rPr>
              <a:t>تقصي الحالات</a:t>
            </a:r>
            <a:r>
              <a:rPr lang="ar" sz="2400" dirty="0">
                <a:latin typeface="Sakkal Majalla" panose="02000000000000000000" pitchFamily="2" charset="-78"/>
                <a:cs typeface="Sakkal Majalla" panose="02000000000000000000" pitchFamily="2" charset="-78"/>
              </a:rPr>
              <a:t>).</a:t>
            </a:r>
            <a:endParaRPr lang="hu-HU" sz="2400" dirty="0">
              <a:latin typeface="Sakkal Majalla" panose="02000000000000000000" pitchFamily="2" charset="-78"/>
              <a:cs typeface="Sakkal Majalla" panose="02000000000000000000" pitchFamily="2" charset="-78"/>
            </a:endParaRPr>
          </a:p>
          <a:p>
            <a:pPr marL="254000" indent="-254000" rtl="1">
              <a:defRPr sz="2500"/>
            </a:pPr>
            <a:endParaRPr sz="2400" dirty="0">
              <a:latin typeface="Sakkal Majalla" panose="02000000000000000000" pitchFamily="2" charset="-78"/>
              <a:cs typeface="Sakkal Majalla" panose="02000000000000000000" pitchFamily="2" charset="-78"/>
            </a:endParaRPr>
          </a:p>
          <a:p>
            <a:pPr marL="254000" indent="-254000" rtl="1">
              <a:defRPr sz="2500"/>
            </a:pPr>
            <a:r>
              <a:rPr lang="ar" sz="2400" dirty="0">
                <a:latin typeface="Sakkal Majalla" panose="02000000000000000000" pitchFamily="2" charset="-78"/>
                <a:cs typeface="Sakkal Majalla" panose="02000000000000000000" pitchFamily="2" charset="-78"/>
              </a:rPr>
              <a:t>تُحدَّد الفاشيات المحلية بوجهٍ عام. </a:t>
            </a:r>
            <a:endParaRPr lang="hu-HU" sz="2400" dirty="0">
              <a:latin typeface="Sakkal Majalla" panose="02000000000000000000" pitchFamily="2" charset="-78"/>
              <a:cs typeface="Sakkal Majalla" panose="02000000000000000000" pitchFamily="2" charset="-78"/>
            </a:endParaRPr>
          </a:p>
          <a:p>
            <a:pPr marL="254000" indent="-254000" rtl="1">
              <a:defRPr sz="2500"/>
            </a:pPr>
            <a:endParaRPr sz="2400" dirty="0">
              <a:latin typeface="Sakkal Majalla" panose="02000000000000000000" pitchFamily="2" charset="-78"/>
              <a:cs typeface="Sakkal Majalla" panose="02000000000000000000" pitchFamily="2" charset="-78"/>
            </a:endParaRPr>
          </a:p>
          <a:p>
            <a:pPr marL="254000" indent="-254000" rtl="1">
              <a:defRPr sz="2500"/>
            </a:pPr>
            <a:r>
              <a:rPr lang="ar" sz="2400" dirty="0">
                <a:latin typeface="Sakkal Majalla" panose="02000000000000000000" pitchFamily="2" charset="-78"/>
                <a:cs typeface="Sakkal Majalla" panose="02000000000000000000" pitchFamily="2" charset="-78"/>
              </a:rPr>
              <a:t>أكثر تكلفة في الحفاظ على استمراره مقارنةً بالتبليغ غير النشط، ويصعب غالبًا </a:t>
            </a:r>
            <a:r>
              <a:rPr lang="ar-EG" sz="2400" dirty="0">
                <a:latin typeface="Sakkal Majalla" panose="02000000000000000000" pitchFamily="2" charset="-78"/>
                <a:cs typeface="Sakkal Majalla" panose="02000000000000000000" pitchFamily="2" charset="-78"/>
              </a:rPr>
              <a:t>عمله</a:t>
            </a:r>
            <a:r>
              <a:rPr lang="ar" sz="2400"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7DEB6160-1CA8-CA9B-FE4D-3B3E9422CDF4}"/>
              </a:ext>
            </a:extLst>
          </p:cNvPr>
          <p:cNvSpPr txBox="1">
            <a:spLocks/>
          </p:cNvSpPr>
          <p:nvPr/>
        </p:nvSpPr>
        <p:spPr>
          <a:xfrm>
            <a:off x="138044" y="83838"/>
            <a:ext cx="5313187" cy="6078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الترصُّد النشط </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211FA22E-4537-4170-983F-957343950B9C}">
  <ds:schemaRefs>
    <ds:schemaRef ds:uri="http://schemas.microsoft.com/sharepoint/v3/contenttype/forms"/>
  </ds:schemaRefs>
</ds:datastoreItem>
</file>

<file path=customXml/itemProps2.xml><?xml version="1.0" encoding="utf-8"?>
<ds:datastoreItem xmlns:ds="http://schemas.openxmlformats.org/officeDocument/2006/customXml" ds:itemID="{56361521-82F7-4C63-BA8D-95F10812577D}"/>
</file>

<file path=customXml/itemProps3.xml><?xml version="1.0" encoding="utf-8"?>
<ds:datastoreItem xmlns:ds="http://schemas.openxmlformats.org/officeDocument/2006/customXml" ds:itemID="{AA2C546E-0B8A-4A21-BDA8-8C4EBEE746E3}">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2905</TotalTime>
  <Words>2588</Words>
  <Application>Microsoft Office PowerPoint</Application>
  <PresentationFormat>Grand écran</PresentationFormat>
  <Paragraphs>370</Paragraphs>
  <Slides>45</Slides>
  <Notes>14</Notes>
  <HiddenSlides>0</HiddenSlides>
  <MMClips>0</MMClips>
  <ScaleCrop>false</ScaleCrop>
  <HeadingPairs>
    <vt:vector size="4" baseType="variant">
      <vt:variant>
        <vt:lpstr>Thème</vt:lpstr>
      </vt:variant>
      <vt:variant>
        <vt:i4>1</vt:i4>
      </vt:variant>
      <vt:variant>
        <vt:lpstr>Titres des diapositives</vt:lpstr>
      </vt:variant>
      <vt:variant>
        <vt:i4>45</vt:i4>
      </vt:variant>
    </vt:vector>
  </HeadingPairs>
  <TitlesOfParts>
    <vt:vector size="46" baseType="lpstr">
      <vt:lpstr>RRT_Theme_v3</vt:lpstr>
      <vt:lpstr>Présentation PowerPoint</vt:lpstr>
      <vt:lpstr>ملاحظات إلى المُيسِّرين:</vt:lpstr>
      <vt:lpstr>مقدمة</vt:lpstr>
      <vt:lpstr>أهداف التعلُّم</vt:lpstr>
      <vt:lpstr>Présentation PowerPoint</vt:lpstr>
      <vt:lpstr>Présentation PowerPoint</vt:lpstr>
      <vt:lpstr>ما الترصُّد غير النشِط؟ ما الترصُّد النشط؟</vt:lpstr>
      <vt:lpstr>Présentation PowerPoint</vt:lpstr>
      <vt:lpstr>Présentation PowerPoint</vt:lpstr>
      <vt:lpstr>Présentation PowerPoint</vt:lpstr>
      <vt:lpstr>Présentation PowerPoint</vt:lpstr>
      <vt:lpstr>ما أهمية الاكتشاف المبكر للحالات الجديدة؟</vt:lpstr>
      <vt:lpstr>ما أهمية الاكتشاف المبكر للحالات الجديدة؟</vt:lpstr>
      <vt:lpstr>Présentation PowerPoint</vt:lpstr>
      <vt:lpstr>متى ينبغي تنفيذ تتبُّع المُخالِطين؟</vt:lpstr>
      <vt:lpstr>Présentation PowerPoint</vt:lpstr>
      <vt:lpstr>Présentation PowerPoint</vt:lpstr>
      <vt:lpstr>استقصاء الحالات: الخطوات</vt:lpstr>
      <vt:lpstr>Présentation PowerPoint</vt:lpstr>
      <vt:lpstr>Présentation PowerPoint</vt:lpstr>
      <vt:lpstr>Présentation PowerPoint</vt:lpstr>
      <vt:lpstr>Présentation PowerPoint</vt:lpstr>
      <vt:lpstr>Présentation PowerPoint</vt:lpstr>
      <vt:lpstr>Présentation PowerPoint</vt:lpstr>
      <vt:lpstr>استقصاء الحالات:</vt:lpstr>
      <vt:lpstr>Présentation PowerPoint</vt:lpstr>
      <vt:lpstr>Présentation PowerPoint</vt:lpstr>
      <vt:lpstr>Présentation PowerPoint</vt:lpstr>
      <vt:lpstr>تتبُّع المُخالِطين وإعداد قائمة بهم: المعلومات الأساسية التي يتعين جمعها</vt:lpstr>
      <vt:lpstr>متابعة المُخالِطين: الفئات  الأكثر عُرضة للخطر </vt:lpstr>
      <vt:lpstr>Présentation PowerPoint</vt:lpstr>
      <vt:lpstr>Présentation PowerPoint</vt:lpstr>
      <vt:lpstr>Présentation PowerPoint</vt:lpstr>
      <vt:lpstr>Présentation PowerPoint</vt:lpstr>
      <vt:lpstr>Présentation PowerPoint</vt:lpstr>
      <vt:lpstr>Présentation PowerPoint</vt:lpstr>
      <vt:lpstr>تتبُّع المُخالِطين: ما النتيجة التي ينبغي أن يُسفر عنها تتبُّع المُخالِطين؟</vt:lpstr>
      <vt:lpstr>الأدوات التي يتعيَّن استخدامها في سياق استقصاء الحالات، وتتبُّع المُخالِطين ورصدهم</vt:lpstr>
      <vt:lpstr>الأدوات التي يتعيَّن استخدامها في سياق استقصاء الحالات، وتتبُّع المُخالِطين ورصدهم</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Hp</dc:creator>
  <cp:lastModifiedBy>Hind</cp:lastModifiedBy>
  <cp:revision>142</cp:revision>
  <dcterms:modified xsi:type="dcterms:W3CDTF">2024-03-15T12:08:49Z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Order">
    <vt:r8>3328800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MediaServiceImageTags">
    <vt:lpwstr/>
  </property>
</Properties>
</file>