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CF54F0-0043-4CA0-AE9E-7E5E827DE0C6}" v="19" dt="2024-03-14T17:30:21.18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691" autoAdjust="0"/>
    <p:restoredTop sz="94660"/>
  </p:normalViewPr>
  <p:slideViewPr>
    <p:cSldViewPr snapToGrid="0">
      <p:cViewPr varScale="1">
        <p:scale>
          <a:sx n="63" d="100"/>
          <a:sy n="63" d="100"/>
        </p:scale>
        <p:origin x="7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92CF54F0-0043-4CA0-AE9E-7E5E827DE0C6}"/>
    <pc:docChg chg="modSld">
      <pc:chgData name="hindezzine3 (hindezzine3@gmail.com)" userId="S::hindezzine3_gmail.com#ext#@worldhealthorg.onmicrosoft.com::a0e1327b-9ea3-4c75-a998-a68700beedf6" providerId="AD" clId="Web-{92CF54F0-0043-4CA0-AE9E-7E5E827DE0C6}" dt="2024-03-14T17:30:20.827" v="8" actId="20577"/>
      <pc:docMkLst>
        <pc:docMk/>
      </pc:docMkLst>
      <pc:sldChg chg="modSp">
        <pc:chgData name="hindezzine3 (hindezzine3@gmail.com)" userId="S::hindezzine3_gmail.com#ext#@worldhealthorg.onmicrosoft.com::a0e1327b-9ea3-4c75-a998-a68700beedf6" providerId="AD" clId="Web-{92CF54F0-0043-4CA0-AE9E-7E5E827DE0C6}" dt="2024-03-14T17:30:20.827" v="8" actId="20577"/>
        <pc:sldMkLst>
          <pc:docMk/>
          <pc:sldMk cId="0" sldId="256"/>
        </pc:sldMkLst>
        <pc:spChg chg="mod">
          <ac:chgData name="hindezzine3 (hindezzine3@gmail.com)" userId="S::hindezzine3_gmail.com#ext#@worldhealthorg.onmicrosoft.com::a0e1327b-9ea3-4c75-a998-a68700beedf6" providerId="AD" clId="Web-{92CF54F0-0043-4CA0-AE9E-7E5E827DE0C6}" dt="2024-03-14T17:30:20.827" v="8" actId="20577"/>
          <ac:spMkLst>
            <pc:docMk/>
            <pc:sldMk cId="0" sldId="256"/>
            <ac:spMk id="28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6" name="Shape 276"/>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714229846"/>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1474769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5"/>
          <p:cNvSpPr txBox="1"/>
          <p:nvPr/>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pic>
        <p:nvPicPr>
          <p:cNvPr id="24"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5"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xmlns="" id="{1685C71B-6707-C30C-29CB-B4C5D44FB14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Subtitle 5">
            <a:extLst>
              <a:ext uri="{FF2B5EF4-FFF2-40B4-BE49-F238E27FC236}">
                <a16:creationId xmlns:a16="http://schemas.microsoft.com/office/drawing/2014/main" xmlns="" id="{0EC00FB8-08CD-A84E-69B8-DC987CE96A5C}"/>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6"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72"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xmlns="" id="{B0F2F035-56B0-ADE6-68D6-46C7D7F23E8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322D8D52-8429-DE9C-885B-B55D8B4B3153}"/>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AF208960-6CF3-342E-8DFC-989AFBEA9A36}"/>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 name="Slide Number">
            <a:extLst>
              <a:ext uri="{FF2B5EF4-FFF2-40B4-BE49-F238E27FC236}">
                <a16:creationId xmlns:a16="http://schemas.microsoft.com/office/drawing/2014/main" xmlns="" id="{192CC61C-A40F-B6D5-FF60-7997879C714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A527F472-B6FD-F5E1-2659-A01D29E8047F}"/>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329C3014-BADF-3FCF-559E-C1C1BCF74FC8}"/>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197"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98"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9"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0" name="Body Level One…"/>
          <p:cNvSpPr txBox="1">
            <a:spLocks noGrp="1"/>
          </p:cNvSpPr>
          <p:nvPr>
            <p:ph type="body" idx="1"/>
          </p:nvPr>
        </p:nvSpPr>
        <p:spPr>
          <a:xfrm>
            <a:off x="797442" y="842962"/>
            <a:ext cx="10450422" cy="5206965"/>
          </a:xfrm>
          <a:prstGeom prst="rect">
            <a:avLst/>
          </a:prstGeom>
        </p:spPr>
        <p:txBody>
          <a:bodyPr rtlCol="1"/>
          <a:lstStyle/>
          <a:p>
            <a:pPr rtl="1"/>
            <a:r>
              <a:rPr dirty="0"/>
              <a:t>Body Level One</a:t>
            </a:r>
          </a:p>
          <a:p>
            <a:pPr lvl="1" rtl="1"/>
            <a:r>
              <a:rPr dirty="0"/>
              <a:t>Body Level Two</a:t>
            </a:r>
          </a:p>
          <a:p>
            <a:pPr lvl="2" rtl="1"/>
            <a:r>
              <a:rPr dirty="0"/>
              <a:t>Body Level Three</a:t>
            </a:r>
          </a:p>
          <a:p>
            <a:pPr lvl="3" rtl="1"/>
            <a:r>
              <a:rPr dirty="0"/>
              <a:t>Body Level Four</a:t>
            </a:r>
          </a:p>
          <a:p>
            <a:pPr lvl="4" rtl="1"/>
            <a:r>
              <a:rPr dirty="0"/>
              <a:t>Body Level Five</a:t>
            </a:r>
          </a:p>
        </p:txBody>
      </p:sp>
      <p:sp>
        <p:nvSpPr>
          <p:cNvPr id="2" name="Slide Number">
            <a:extLst>
              <a:ext uri="{FF2B5EF4-FFF2-40B4-BE49-F238E27FC236}">
                <a16:creationId xmlns:a16="http://schemas.microsoft.com/office/drawing/2014/main" xmlns="" id="{53FECB40-539E-2233-C53E-3D1C22D9566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EBE5A232-722E-FF3D-8DBA-219FB3402AA0}"/>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B35E91AB-3886-0E77-1440-74EFAD9FB890}"/>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3" name="Rectangle 2"/>
          <p:cNvSpPr txBox="1"/>
          <p:nvPr/>
        </p:nvSpPr>
        <p:spPr>
          <a:xfrm>
            <a:off x="197170" y="68750"/>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214"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5476318D-FBD3-7883-C4C2-1CF657AF21F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951F33D5-7A51-E826-6968-812CB3D82736}"/>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1410C79B-E67D-5C29-3CD8-7AA9768510A1}"/>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7" name="Title Text"/>
          <p:cNvSpPr txBox="1">
            <a:spLocks noGrp="1"/>
          </p:cNvSpPr>
          <p:nvPr>
            <p:ph type="title"/>
          </p:nvPr>
        </p:nvSpPr>
        <p:spPr>
          <a:xfrm>
            <a:off x="204358" y="-38233"/>
            <a:ext cx="3571876" cy="646113"/>
          </a:xfrm>
          <a:prstGeom prst="rect">
            <a:avLst/>
          </a:prstGeom>
        </p:spPr>
        <p:txBody>
          <a:bodyPr rtlCol="1"/>
          <a:lstStyle/>
          <a:p>
            <a:pPr rtl="1"/>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811E5D79-786C-B4F8-4AA5-0A738519A03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E1E83C05-E6AD-1320-8A1C-B437743EDDBE}"/>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E368C28B-5D22-CAD4-7B15-25A0642CD64C}"/>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6" name="Image" descr="Image"/>
          <p:cNvPicPr>
            <a:picLocks noChangeAspect="1"/>
          </p:cNvPicPr>
          <p:nvPr/>
        </p:nvPicPr>
        <p:blipFill>
          <a:blip r:embed="rId2"/>
          <a:stretch>
            <a:fillRect/>
          </a:stretch>
        </p:blipFill>
        <p:spPr>
          <a:xfrm>
            <a:off x="-18793" y="-84944"/>
            <a:ext cx="5900849" cy="754075"/>
          </a:xfrm>
          <a:prstGeom prst="rect">
            <a:avLst/>
          </a:prstGeom>
          <a:ln w="12700">
            <a:miter lim="400000"/>
          </a:ln>
        </p:spPr>
      </p:pic>
      <p:pic>
        <p:nvPicPr>
          <p:cNvPr id="23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2" name="Text Placeholder 7"/>
          <p:cNvSpPr>
            <a:spLocks noGrp="1"/>
          </p:cNvSpPr>
          <p:nvPr>
            <p:ph type="body" sz="quarter" idx="21"/>
          </p:nvPr>
        </p:nvSpPr>
        <p:spPr>
          <a:xfrm>
            <a:off x="192087" y="0"/>
            <a:ext cx="9575801" cy="692150"/>
          </a:xfrm>
          <a:prstGeom prst="rect">
            <a:avLst/>
          </a:prstGeom>
        </p:spPr>
        <p:txBody>
          <a:bodyPr rtlCol="1" anchor="ctr"/>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xmlns="" id="{66E598EE-513B-F064-D96F-D62B3D3F5F2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D00423B0-E000-317B-BC56-5E16DA0628FC}"/>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6AF6BF70-9299-9103-6562-15CB57631406}"/>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5"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4E89B89E-888E-930E-D7BE-D8E17B5D80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F7179CD6-80E2-7155-3055-A60CF7860421}"/>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2B424656-307A-FF0E-EC02-53F882480DD3}"/>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8"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5BEEEDB6-1D3F-AD40-CA9B-0BBFD0E5B9B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A6EA9835-9BAA-1EE7-2426-A12943927DB3}"/>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C93E7468-F795-87BA-AA67-7BB197BAD34C}"/>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E03B88B1-86DE-4742-9E4C-C8869EBBF9A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13DC982B-1B39-C562-A849-BD6E50C30C13}"/>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2EF6ABB4-716A-115B-A297-EB7F72DB26A6}"/>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2"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xmlns="" id="{84A2685F-1E6B-45CA-0C14-9AF592DF675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A1C4AE43-D6BA-3663-E849-C5F67902FA7F}"/>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FFED6DF4-0F66-02BB-5AF7-972EA56C6EE1}"/>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68" name="Picture 3" descr="Picture 3"/>
          <p:cNvPicPr>
            <a:picLocks noChangeAspect="1"/>
          </p:cNvPicPr>
          <p:nvPr/>
        </p:nvPicPr>
        <p:blipFill>
          <a:blip r:embed="rId5"/>
          <a:srcRect l="50000" t="50000"/>
          <a:stretch>
            <a:fillRect/>
          </a:stretch>
        </p:blipFill>
        <p:spPr>
          <a:xfrm>
            <a:off x="-9429" y="-9429"/>
            <a:ext cx="4088617" cy="3362228"/>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23F7BEAD-9C90-0E47-8A4F-A87F3FBE366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Subtitle 5">
            <a:extLst>
              <a:ext uri="{FF2B5EF4-FFF2-40B4-BE49-F238E27FC236}">
                <a16:creationId xmlns:a16="http://schemas.microsoft.com/office/drawing/2014/main" xmlns="" id="{62CDF4E5-F59F-7B31-8F7E-A9467BF71AF8}"/>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B3272658-22CD-6700-2423-AE16D62A582E}"/>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5" name="Title Text"/>
          <p:cNvSpPr txBox="1">
            <a:spLocks noGrp="1"/>
          </p:cNvSpPr>
          <p:nvPr>
            <p:ph type="title"/>
          </p:nvPr>
        </p:nvSpPr>
        <p:spPr>
          <a:xfrm>
            <a:off x="263351" y="259191"/>
            <a:ext cx="3264196" cy="1073242"/>
          </a:xfrm>
          <a:prstGeom prst="rect">
            <a:avLst/>
          </a:prstGeom>
        </p:spPr>
        <p:txBody>
          <a:bodyPr rtlCol="1"/>
          <a:lstStyle/>
          <a:p>
            <a:pPr rtl="1"/>
            <a:r>
              <a:t>Title Text</a:t>
            </a:r>
          </a:p>
        </p:txBody>
      </p:sp>
      <p:sp>
        <p:nvSpPr>
          <p:cNvPr id="8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8" name="Rounded Rectangle 7"/>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xmlns="" id="{694F9E4D-FE11-A82C-C4BE-6CF66443AAB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3185F23F-CE86-189C-24CA-149CFAA3BAAC}"/>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xmlns="" id="{2F5BD0BA-B2FB-39F6-A339-95F2115EFAEC}"/>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E53AB1D0-1DAE-E584-9BE7-6666D6812CE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9E0EFEB5-8394-412B-B73E-9A1083264A5D}"/>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4">
            <a:extLst>
              <a:ext uri="{FF2B5EF4-FFF2-40B4-BE49-F238E27FC236}">
                <a16:creationId xmlns:a16="http://schemas.microsoft.com/office/drawing/2014/main" xmlns="" id="{D498F631-4D2D-9DC3-3E03-AB7A8738D96C}"/>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5" name="Rounded Rectangle 3">
            <a:extLst>
              <a:ext uri="{FF2B5EF4-FFF2-40B4-BE49-F238E27FC236}">
                <a16:creationId xmlns:a16="http://schemas.microsoft.com/office/drawing/2014/main" xmlns="" id="{34D24CB3-F60D-AF68-C4CC-C8DF50E2379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xmlns="" id="{111C381D-E628-E34B-1A39-4A022674F491}"/>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8F7F1A57-ED1A-B731-D4E2-FCDFCB54E63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CD253229-6FF5-82D7-6CCD-BB1219202A39}"/>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5">
            <a:extLst>
              <a:ext uri="{FF2B5EF4-FFF2-40B4-BE49-F238E27FC236}">
                <a16:creationId xmlns:a16="http://schemas.microsoft.com/office/drawing/2014/main" xmlns="" id="{5B07762E-4237-DC8B-0AF9-1B1E229EAE7E}"/>
              </a:ext>
            </a:extLst>
          </p:cNvPr>
          <p:cNvSpPr txBox="1"/>
          <p:nvPr userDrawn="1"/>
        </p:nvSpPr>
        <p:spPr>
          <a:xfrm>
            <a:off x="388936" y="37734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5" name="Rounded Rectangle 3">
            <a:extLst>
              <a:ext uri="{FF2B5EF4-FFF2-40B4-BE49-F238E27FC236}">
                <a16:creationId xmlns:a16="http://schemas.microsoft.com/office/drawing/2014/main" xmlns="" id="{40EDD7F2-E81E-640A-0B5A-A7FE1A5477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xmlns="" id="{DF0BB600-06DB-AF76-4605-408981F70694}"/>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EE579C8E-4477-E062-BCAB-98FC1FB3915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03430C9C-DAB5-2149-1F55-572257E4E7ED}"/>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xmlns="" id="{51F5BE72-DC54-756E-6DDD-CFD7C7D6BC29}"/>
              </a:ext>
            </a:extLst>
          </p:cNvPr>
          <p:cNvSpPr txBox="1"/>
          <p:nvPr userDrawn="1"/>
        </p:nvSpPr>
        <p:spPr>
          <a:xfrm>
            <a:off x="388936" y="463959"/>
            <a:ext cx="3425273"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5" name="Rounded Rectangle 3">
            <a:extLst>
              <a:ext uri="{FF2B5EF4-FFF2-40B4-BE49-F238E27FC236}">
                <a16:creationId xmlns:a16="http://schemas.microsoft.com/office/drawing/2014/main" xmlns="" id="{F890919C-DB86-B32E-2FD8-D2ADAA5D63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xmlns="" id="{BBD2D5F5-B56D-B693-09FA-06CF162D2B2A}"/>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5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xmlns="" id="{0FCD7B07-C851-593C-0966-DAC4486833E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xmlns="" id="{2B769649-396E-E962-D323-082F4D84A206}"/>
              </a:ext>
            </a:extLst>
          </p:cNvPr>
          <p:cNvSpPr txBox="1"/>
          <p:nvPr userDrawn="1"/>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xmlns="" id="{00D158CB-FCC5-793A-A4E0-DC356D0998F1}"/>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5" name="Rounded Rectangle 3">
            <a:extLst>
              <a:ext uri="{FF2B5EF4-FFF2-40B4-BE49-F238E27FC236}">
                <a16:creationId xmlns:a16="http://schemas.microsoft.com/office/drawing/2014/main" xmlns="" id="{38F94BAB-5711-4B95-6D6B-FCCD35F634A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xmlns="" id="{73D0270C-3979-9CBD-C147-D8CD977F2BF4}"/>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ubtitle 5"/>
          <p:cNvSpPr txBox="1"/>
          <p:nvPr/>
        </p:nvSpPr>
        <p:spPr>
          <a:xfrm>
            <a:off x="8085935" y="6540193"/>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8" name="TextBox 5"/>
          <p:cNvSpPr txBox="1"/>
          <p:nvPr/>
        </p:nvSpPr>
        <p:spPr>
          <a:xfrm>
            <a:off x="4364433" y="2718107"/>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0771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xmlns="" id="{432756A0-292C-C532-3982-45DD9A708C3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9" name="Subtitle 5">
            <a:extLst>
              <a:ext uri="{FF2B5EF4-FFF2-40B4-BE49-F238E27FC236}">
                <a16:creationId xmlns:a16="http://schemas.microsoft.com/office/drawing/2014/main" xmlns="" id="{3ADF252C-2E10-6A21-492F-15EF36CDD660}"/>
              </a:ext>
            </a:extLst>
          </p:cNvPr>
          <p:cNvSpPr txBox="1"/>
          <p:nvPr userDrawn="1"/>
        </p:nvSpPr>
        <p:spPr>
          <a:xfrm>
            <a:off x="8085935" y="668114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B2.1 Epidemiological Surveillance</a:t>
            </a:r>
            <a:endParaRPr dirty="0"/>
          </a:p>
        </p:txBody>
      </p:sp>
      <p:pic>
        <p:nvPicPr>
          <p:cNvPr id="13" name="Image 12"/>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517796" y="1058965"/>
            <a:ext cx="5007932" cy="2410277"/>
          </a:xfrm>
          <a:prstGeom prst="rect">
            <a:avLst/>
          </a:prstGeom>
        </p:spPr>
        <p:txBody>
          <a:bodyPr rtlCol="1"/>
          <a:lstStyle/>
          <a:p>
            <a:pPr rtl="1">
              <a:spcBef>
                <a:spcPts val="700"/>
              </a:spcBef>
            </a:pPr>
            <a:r>
              <a:rPr lang="ar" b="1">
                <a:latin typeface="Sakkal Majalla" panose="02000000000000000000" pitchFamily="2" charset="-78"/>
                <a:cs typeface="Sakkal Majalla" panose="02000000000000000000" pitchFamily="2" charset="-78"/>
              </a:rPr>
              <a:t>الخصائص الوبائية الوصفية </a:t>
            </a:r>
            <a:r>
              <a:rPr b="1" dirty="0">
                <a:latin typeface="Sakkal Majalla" panose="02000000000000000000" pitchFamily="2" charset="-78"/>
                <a:cs typeface="Sakkal Majalla" panose="02000000000000000000" pitchFamily="2" charset="-78"/>
              </a:rPr>
              <a:t/>
            </a:r>
            <a:br>
              <a:rPr b="1" dirty="0">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تمرين قائم على سيناريو </a:t>
            </a:r>
          </a:p>
        </p:txBody>
      </p:sp>
      <p:sp>
        <p:nvSpPr>
          <p:cNvPr id="279" name="TextBox 1"/>
          <p:cNvSpPr txBox="1"/>
          <p:nvPr/>
        </p:nvSpPr>
        <p:spPr>
          <a:xfrm>
            <a:off x="5727393" y="3814497"/>
            <a:ext cx="464941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60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80" name="TextBox 6"/>
          <p:cNvSpPr txBox="1"/>
          <p:nvPr/>
        </p:nvSpPr>
        <p:spPr>
          <a:xfrm>
            <a:off x="-72140" y="1058965"/>
            <a:ext cx="6006539"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 b="1" dirty="0">
                <a:latin typeface="Sakkal Majalla"/>
                <a:cs typeface="Sakkal Majalla"/>
              </a:rPr>
              <a:t>B2.1b</a:t>
            </a:r>
            <a:endParaRPr lang="ar" b="1" dirty="0">
              <a:latin typeface="Sakkal Majalla" panose="02000000000000000000" pitchFamily="2" charset="-78"/>
              <a:cs typeface="Sakkal Majalla" panose="02000000000000000000" pitchFamily="2" charset="-78"/>
            </a:endParaRPr>
          </a:p>
        </p:txBody>
      </p:sp>
      <p:sp>
        <p:nvSpPr>
          <p:cNvPr id="281" name="TextBox 11"/>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304455" y="764702"/>
            <a:ext cx="3264196" cy="648073"/>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84" name="Google Shape;308;p8"/>
          <p:cNvSpPr txBox="1">
            <a:spLocks noGrp="1"/>
          </p:cNvSpPr>
          <p:nvPr>
            <p:ph type="body" idx="1"/>
          </p:nvPr>
        </p:nvSpPr>
        <p:spPr>
          <a:xfrm>
            <a:off x="3919588" y="1412775"/>
            <a:ext cx="7529514" cy="4976913"/>
          </a:xfrm>
          <a:prstGeom prst="rect">
            <a:avLst/>
          </a:prstGeom>
        </p:spPr>
        <p:txBody>
          <a:bodyPr lIns="0" tIns="0" rIns="0" bIns="0" rtlCol="1" anchor="t">
            <a:normAutofit/>
          </a:bodyPr>
          <a:lstStyle/>
          <a:p>
            <a:pPr marL="0" indent="0" rtl="1">
              <a:buSzTx/>
              <a:buNone/>
              <a:defRPr sz="2400"/>
            </a:pPr>
            <a:r>
              <a:rPr>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a:latin typeface="Sakkal Majalla" panose="02000000000000000000" pitchFamily="2" charset="-78"/>
                <a:cs typeface="Sakkal Majalla" panose="02000000000000000000" pitchFamily="2" charset="-78"/>
              </a:rPr>
              <a:t>استنادَا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Title 1"/>
          <p:cNvSpPr txBox="1">
            <a:spLocks noGrp="1"/>
          </p:cNvSpPr>
          <p:nvPr>
            <p:ph type="title"/>
          </p:nvPr>
        </p:nvSpPr>
        <p:spPr>
          <a:xfrm>
            <a:off x="280520" y="306342"/>
            <a:ext cx="3264195" cy="1073242"/>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92" name="Content Placeholder 2"/>
          <p:cNvSpPr txBox="1">
            <a:spLocks noGrp="1"/>
          </p:cNvSpPr>
          <p:nvPr>
            <p:ph type="body" idx="1"/>
          </p:nvPr>
        </p:nvSpPr>
        <p:spPr>
          <a:xfrm>
            <a:off x="4175227" y="1916832"/>
            <a:ext cx="7529514" cy="4472857"/>
          </a:xfrm>
          <a:prstGeom prst="rect">
            <a:avLst/>
          </a:prstGeom>
        </p:spPr>
        <p:txBody>
          <a:bodyPr rtlCol="1"/>
          <a:lstStyle/>
          <a:p>
            <a:pPr marL="0" indent="0" rtl="1">
              <a:spcBef>
                <a:spcPts val="0"/>
              </a:spcBef>
              <a:buSzTx/>
              <a:buNone/>
              <a:defRPr sz="2400"/>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spcBef>
                <a:spcPts val="0"/>
              </a:spcBef>
              <a:buSzTx/>
              <a:buNone/>
              <a:defRPr sz="2400"/>
            </a:pPr>
            <a:endParaRPr dirty="0">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ورسوم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بيانية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خرائط</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تلخيص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Rectangle 4"/>
          <p:cNvSpPr txBox="1"/>
          <p:nvPr/>
        </p:nvSpPr>
        <p:spPr>
          <a:xfrm>
            <a:off x="4270360" y="1433577"/>
            <a:ext cx="7037353" cy="37856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0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حدثت فاشية لحالات مشتبه في إصابتها بداء البرَيْميّات في مدينة لحج باليمن في آب/ أغسطس عام 2004.  </a:t>
            </a:r>
            <a:endParaRPr sz="2400" dirty="0">
              <a:latin typeface="Sakkal Majalla" panose="02000000000000000000" pitchFamily="2" charset="-78"/>
              <a:ea typeface="Arial"/>
              <a:cs typeface="Sakkal Majalla" panose="02000000000000000000" pitchFamily="2" charset="-78"/>
              <a:sym typeface="Arial"/>
            </a:endParaRPr>
          </a:p>
          <a:p>
            <a:pPr rtl="1">
              <a:defRPr sz="2000">
                <a:latin typeface="+mj-lt"/>
                <a:ea typeface="+mj-ea"/>
                <a:cs typeface="+mj-cs"/>
                <a:sym typeface="Source Sans Pro Regular"/>
              </a:defRPr>
            </a:pPr>
            <a:endParaRPr sz="2400" dirty="0">
              <a:latin typeface="Sakkal Majalla" panose="02000000000000000000" pitchFamily="2" charset="-78"/>
              <a:ea typeface="Arial"/>
              <a:cs typeface="Sakkal Majalla" panose="02000000000000000000" pitchFamily="2" charset="-78"/>
              <a:sym typeface="Arial"/>
            </a:endParaRPr>
          </a:p>
          <a:p>
            <a:pPr rtl="1">
              <a:defRPr sz="20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داء البرَيْميّات هو مرض بكتيري يُصيب كل</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من الحيوانات والبشر. وتتباين الأعراض بين عدم ظهور أي منها على الإطلاق إلى حمى شديدة، وصداع شديد، وقشعريرة، وآلام في العضلات، وقيء، وقد تتضمن أيضًا اليرقان (اصفرار الجلد والعينين)، أو احمرار العينين، أو ألم في البطن، أو إسهال، أو طفح جلدي.  </a:t>
            </a:r>
            <a:endParaRPr sz="2400" dirty="0">
              <a:latin typeface="Sakkal Majalla" panose="02000000000000000000" pitchFamily="2" charset="-78"/>
              <a:ea typeface="Arial"/>
              <a:cs typeface="Sakkal Majalla" panose="02000000000000000000" pitchFamily="2" charset="-78"/>
              <a:sym typeface="Arial"/>
            </a:endParaRPr>
          </a:p>
          <a:p>
            <a:pPr rtl="1">
              <a:defRPr sz="2000">
                <a:latin typeface="+mj-lt"/>
                <a:ea typeface="+mj-ea"/>
                <a:cs typeface="+mj-cs"/>
                <a:sym typeface="Source Sans Pro Regular"/>
              </a:defRPr>
            </a:pPr>
            <a:endParaRPr sz="2400" dirty="0">
              <a:latin typeface="Sakkal Majalla" panose="02000000000000000000" pitchFamily="2" charset="-78"/>
              <a:ea typeface="Arial"/>
              <a:cs typeface="Sakkal Majalla" panose="02000000000000000000" pitchFamily="2" charset="-78"/>
              <a:sym typeface="Arial"/>
            </a:endParaRPr>
          </a:p>
          <a:p>
            <a:pPr rtl="1">
              <a:defRPr sz="2000">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نظرًا لأن هذه الأعراض قد تحدث مع أمراض أخرى، ينبغي تأكيد التشخيص بإجراء فحص مختبري للدم أو البول.</a:t>
            </a:r>
          </a:p>
        </p:txBody>
      </p:sp>
      <p:sp>
        <p:nvSpPr>
          <p:cNvPr id="298" name="Title 1"/>
          <p:cNvSpPr txBox="1">
            <a:spLocks noGrp="1"/>
          </p:cNvSpPr>
          <p:nvPr>
            <p:ph type="title"/>
          </p:nvPr>
        </p:nvSpPr>
        <p:spPr>
          <a:xfrm>
            <a:off x="172719" y="642420"/>
            <a:ext cx="2901827" cy="71174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1. السيناريو</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99162" y="16754"/>
            <a:ext cx="4718169" cy="646113"/>
          </a:xfrm>
          <a:prstGeom prst="rect">
            <a:avLst/>
          </a:prstGeom>
        </p:spPr>
        <p:txBody>
          <a:bodyPr lIns="44418" tIns="44418" rIns="44418" bIns="44418" rtlCol="1" anchor="t"/>
          <a:lstStyle/>
          <a:p>
            <a:pPr rtl="1"/>
            <a:r>
              <a:rPr lang="ar-EG" b="1" dirty="0">
                <a:latin typeface="Sakkal Majalla" panose="02000000000000000000" pitchFamily="2" charset="-78"/>
                <a:cs typeface="Sakkal Majalla" panose="02000000000000000000" pitchFamily="2" charset="-78"/>
              </a:rPr>
              <a:t>1. </a:t>
            </a:r>
            <a:r>
              <a:rPr lang="ar" b="1" dirty="0">
                <a:latin typeface="Sakkal Majalla" panose="02000000000000000000" pitchFamily="2" charset="-78"/>
                <a:cs typeface="Sakkal Majalla" panose="02000000000000000000" pitchFamily="2" charset="-78"/>
              </a:rPr>
              <a:t>(تابع) </a:t>
            </a:r>
            <a:r>
              <a:rPr lang="ar-EG" b="1" dirty="0">
                <a:latin typeface="Sakkal Majalla" panose="02000000000000000000" pitchFamily="2" charset="-78"/>
                <a:cs typeface="Sakkal Majalla" panose="02000000000000000000" pitchFamily="2" charset="-78"/>
              </a:rPr>
              <a:t>ا</a:t>
            </a:r>
            <a:r>
              <a:rPr lang="ar" b="1" dirty="0">
                <a:latin typeface="Sakkal Majalla" panose="02000000000000000000" pitchFamily="2" charset="-78"/>
                <a:cs typeface="Sakkal Majalla" panose="02000000000000000000" pitchFamily="2" charset="-78"/>
              </a:rPr>
              <a:t>لسيناريو</a:t>
            </a:r>
          </a:p>
        </p:txBody>
      </p:sp>
      <p:sp>
        <p:nvSpPr>
          <p:cNvPr id="301" name="Rectangle 3"/>
          <p:cNvSpPr txBox="1">
            <a:spLocks noGrp="1"/>
          </p:cNvSpPr>
          <p:nvPr>
            <p:ph type="body" idx="1"/>
          </p:nvPr>
        </p:nvSpPr>
        <p:spPr>
          <a:xfrm>
            <a:off x="1814036" y="741523"/>
            <a:ext cx="8563929" cy="5374954"/>
          </a:xfrm>
          <a:prstGeom prst="rect">
            <a:avLst/>
          </a:prstGeom>
        </p:spPr>
        <p:txBody>
          <a:bodyPr lIns="45687" tIns="45687" rIns="45687" bIns="45687" rtlCol="1">
            <a:noAutofit/>
          </a:bodyPr>
          <a:lstStyle/>
          <a:p>
            <a:pPr marL="0" indent="0" algn="just" defTabSz="274855" rtl="1">
              <a:spcBef>
                <a:spcPts val="0"/>
              </a:spcBef>
              <a:buSzTx/>
              <a:buNone/>
              <a:defRPr sz="2280"/>
            </a:pPr>
            <a:r>
              <a:rPr lang="ar" sz="2400" dirty="0">
                <a:latin typeface="Sakkal Majalla" panose="02000000000000000000" pitchFamily="2" charset="-78"/>
                <a:cs typeface="Sakkal Majalla" panose="02000000000000000000" pitchFamily="2" charset="-78"/>
              </a:rPr>
              <a:t>عُثر على كائنات البَريميَّة في الماشية، والخنازير، والخيول، والكلاب، والقوارض، والحيوانات البرية التي قد يظهر عليها المرض أو تكون عديمة الأعراض. </a:t>
            </a:r>
          </a:p>
          <a:p>
            <a:pPr marL="0" indent="0" algn="just" defTabSz="274855" rtl="1">
              <a:spcBef>
                <a:spcPts val="0"/>
              </a:spcBef>
              <a:buSzTx/>
              <a:buNone/>
              <a:defRPr sz="2280"/>
            </a:pPr>
            <a:endParaRPr sz="2400" dirty="0">
              <a:latin typeface="Sakkal Majalla" panose="02000000000000000000" pitchFamily="2" charset="-78"/>
              <a:cs typeface="Sakkal Majalla" panose="02000000000000000000" pitchFamily="2" charset="-78"/>
            </a:endParaRPr>
          </a:p>
          <a:p>
            <a:pPr marL="0" indent="0" algn="just" defTabSz="274855">
              <a:spcBef>
                <a:spcPts val="0"/>
              </a:spcBef>
              <a:buSzTx/>
              <a:buNone/>
              <a:defRPr sz="2280"/>
            </a:pPr>
            <a:r>
              <a:rPr lang="ar" sz="2400" dirty="0">
                <a:latin typeface="Sakkal Majalla" panose="02000000000000000000" pitchFamily="2" charset="-78"/>
                <a:cs typeface="Sakkal Majalla" panose="02000000000000000000" pitchFamily="2" charset="-78"/>
              </a:rPr>
              <a:t>يُصاب البشر بالعدوى من خلال ملامسة المياه أو الأطعمة، أو التربة التي تحتوي على بول من هذه الحيوانات المصابة. وقد تحدث العدوى أيضًا نتيجة تناول أغذية أو مياه ملوثة، أو من خلال التلامس الجلدي، خاصةً الأسطح المخاطية، مثل العينين أو الأنف، أو في حالات الجلد المجروح. وتحدث عادةً  فاشيات داء البرَيْمِيّات بسبب التعرض للمياه الملوثة ببول الحيوانات المصابة. </a:t>
            </a:r>
            <a:r>
              <a:rPr lang="ar-EG" sz="2400" dirty="0">
                <a:latin typeface="Sakkal Majalla" panose="02000000000000000000" pitchFamily="2" charset="-78"/>
                <a:cs typeface="Sakkal Majalla" panose="02000000000000000000" pitchFamily="2" charset="-78"/>
              </a:rPr>
              <a:t>وتتراوح فترة الحضانة بين تعرض الشخص للمصدر الملوث والإصابة بالمرض من يومين إلى 4 أسابيع (10 أيام في المتوسط).</a:t>
            </a:r>
            <a:r>
              <a:rPr lang="ar" sz="2400" dirty="0">
                <a:latin typeface="Sakkal Majalla" panose="02000000000000000000" pitchFamily="2" charset="-78"/>
                <a:cs typeface="Sakkal Majalla" panose="02000000000000000000" pitchFamily="2" charset="-78"/>
              </a:rPr>
              <a:t> ومن غير المعروف أن المرض ينتقل من شخص إلى آخر.</a:t>
            </a:r>
          </a:p>
          <a:p>
            <a:pPr marL="0" indent="0" algn="just" defTabSz="274855" rtl="1">
              <a:spcBef>
                <a:spcPts val="0"/>
              </a:spcBef>
              <a:buSzTx/>
              <a:buNone/>
              <a:defRPr sz="2280"/>
            </a:pPr>
            <a:endParaRPr sz="2400" dirty="0">
              <a:latin typeface="Sakkal Majalla" panose="02000000000000000000" pitchFamily="2" charset="-78"/>
              <a:cs typeface="Sakkal Majalla" panose="02000000000000000000" pitchFamily="2" charset="-78"/>
            </a:endParaRPr>
          </a:p>
          <a:p>
            <a:pPr marL="0" indent="0" algn="just" defTabSz="274855" rtl="1">
              <a:spcBef>
                <a:spcPts val="0"/>
              </a:spcBef>
              <a:buSzTx/>
              <a:buNone/>
              <a:defRPr sz="2280"/>
            </a:pPr>
            <a:r>
              <a:rPr lang="ar" sz="2400" dirty="0">
                <a:latin typeface="Sakkal Majalla" panose="02000000000000000000" pitchFamily="2" charset="-78"/>
                <a:cs typeface="Sakkal Majalla" panose="02000000000000000000" pitchFamily="2" charset="-78"/>
              </a:rPr>
              <a:t>جمع القائمون على الاستقصاء البيانات السريرية والوصفية من 24 حالة مشتبه</a:t>
            </a:r>
            <a:r>
              <a:rPr lang="ar-EG" sz="2400" dirty="0">
                <a:latin typeface="Sakkal Majalla" panose="02000000000000000000" pitchFamily="2" charset="-78"/>
                <a:cs typeface="Sakkal Majalla" panose="02000000000000000000" pitchFamily="2" charset="-78"/>
              </a:rPr>
              <a:t>ًا</a:t>
            </a:r>
            <a:r>
              <a:rPr lang="ar" sz="2400" dirty="0">
                <a:latin typeface="Sakkal Majalla" panose="02000000000000000000" pitchFamily="2" charset="-78"/>
                <a:cs typeface="Sakkal Majalla" panose="02000000000000000000" pitchFamily="2" charset="-78"/>
              </a:rPr>
              <a:t> فيها.</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1">
                                            <p:txEl>
                                              <p:pRg st="2" end="2"/>
                                            </p:txEl>
                                          </p:spTgt>
                                        </p:tgtEl>
                                        <p:attrNameLst>
                                          <p:attrName>style.visibility</p:attrName>
                                        </p:attrNameLst>
                                      </p:cBhvr>
                                      <p:to>
                                        <p:strVal val="visible"/>
                                      </p:to>
                                    </p:set>
                                    <p:animEffect transition="in" filter="fade">
                                      <p:cBhvr>
                                        <p:cTn id="15" dur="500"/>
                                        <p:tgtEl>
                                          <p:spTgt spid="30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1">
                                            <p:txEl>
                                              <p:pRg st="4" end="4"/>
                                            </p:txEl>
                                          </p:spTgt>
                                        </p:tgtEl>
                                        <p:attrNameLst>
                                          <p:attrName>style.visibility</p:attrName>
                                        </p:attrNameLst>
                                      </p:cBhvr>
                                      <p:to>
                                        <p:strVal val="visible"/>
                                      </p:to>
                                    </p:set>
                                    <p:animEffect transition="in" filter="fade">
                                      <p:cBhvr>
                                        <p:cTn id="20" dur="500"/>
                                        <p:tgtEl>
                                          <p:spTgt spid="3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Rectangle 4"/>
          <p:cNvSpPr txBox="1">
            <a:spLocks noGrp="1"/>
          </p:cNvSpPr>
          <p:nvPr>
            <p:ph type="title"/>
          </p:nvPr>
        </p:nvSpPr>
        <p:spPr>
          <a:xfrm>
            <a:off x="-206960" y="697182"/>
            <a:ext cx="3264196" cy="704224"/>
          </a:xfrm>
          <a:prstGeom prst="rect">
            <a:avLst/>
          </a:prstGeom>
        </p:spPr>
        <p:txBody>
          <a:bodyPr lIns="44418" tIns="44418" rIns="44418" bIns="44418" rtlCol="1"/>
          <a:lstStyle/>
          <a:p>
            <a:pPr rtl="1"/>
            <a:r>
              <a:rPr lang="ar" b="1" dirty="0">
                <a:latin typeface="Sakkal Majalla" panose="02000000000000000000" pitchFamily="2" charset="-78"/>
                <a:cs typeface="Sakkal Majalla" panose="02000000000000000000" pitchFamily="2" charset="-78"/>
              </a:rPr>
              <a:t>2. الأسئلة</a:t>
            </a:r>
          </a:p>
        </p:txBody>
      </p:sp>
      <p:sp>
        <p:nvSpPr>
          <p:cNvPr id="304" name="Rectangle 3"/>
          <p:cNvSpPr txBox="1">
            <a:spLocks noGrp="1"/>
          </p:cNvSpPr>
          <p:nvPr>
            <p:ph type="body" idx="1"/>
          </p:nvPr>
        </p:nvSpPr>
        <p:spPr>
          <a:xfrm>
            <a:off x="4273551" y="1556791"/>
            <a:ext cx="7439074" cy="4832898"/>
          </a:xfrm>
          <a:prstGeom prst="rect">
            <a:avLst/>
          </a:prstGeom>
        </p:spPr>
        <p:txBody>
          <a:bodyPr lIns="45687" tIns="45687" rIns="45687" bIns="45687" rtlCol="1"/>
          <a:lstStyle/>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لتلخيص الخصائص الوبائية الوصفية لهذه الفاشية، ما المتغيرات التي ستقيِّمها؟</a:t>
            </a:r>
          </a:p>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باستخدام القائمة الخطية المرفقة، حدد خصائص السمات السريرية للحالات.</a:t>
            </a:r>
          </a:p>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باستخدام القائمة الخطية المرفقة، حدد خصائص الفاشية حسب الأشخاص.</a:t>
            </a:r>
          </a:p>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باستخدام القائمة الخطية المرفقة والخريطة، حدد خصائص الفاشية حسب المكان.</a:t>
            </a:r>
          </a:p>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باستخدام القائمة الخطية المرفقة وورقة الرسم البياني، حدد خصائص الفاشية حسب الزمان.</a:t>
            </a:r>
          </a:p>
          <a:p>
            <a:pPr marL="457200" indent="-457200" algn="just" rtl="1">
              <a:spcBef>
                <a:spcPts val="600"/>
              </a:spcBef>
              <a:buFontTx/>
              <a:buAutoNum type="arabicPeriod"/>
              <a:defRPr sz="2400"/>
            </a:pPr>
            <a:r>
              <a:rPr>
                <a:latin typeface="Sakkal Majalla" panose="02000000000000000000" pitchFamily="2" charset="-78"/>
                <a:cs typeface="Sakkal Majalla" panose="02000000000000000000" pitchFamily="2" charset="-78"/>
              </a:rPr>
              <a:t>لخِّص النتائج التي خلصت إليها.</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4">
                                            <p:bg/>
                                          </p:spTgt>
                                        </p:tgtEl>
                                        <p:attrNameLst>
                                          <p:attrName>style.visibility</p:attrName>
                                        </p:attrNameLst>
                                      </p:cBhvr>
                                      <p:to>
                                        <p:strVal val="visible"/>
                                      </p:to>
                                    </p:set>
                                    <p:animEffect transition="in" filter="fade">
                                      <p:cBhvr>
                                        <p:cTn id="7" dur="500"/>
                                        <p:tgtEl>
                                          <p:spTgt spid="304">
                                            <p:bg/>
                                          </p:spTgt>
                                        </p:tgtEl>
                                      </p:cBhvr>
                                    </p:animEffect>
                                  </p:childTnLst>
                                </p:cTn>
                              </p:par>
                              <p:par>
                                <p:cTn id="8" presetID="10" presetClass="entr" presetSubtype="0" fill="hold" grpId="0" nodeType="withEffect">
                                  <p:stCondLst>
                                    <p:cond delay="0"/>
                                  </p:stCondLst>
                                  <p:iterate>
                                    <p:tmAbs val="0"/>
                                  </p:iterate>
                                  <p:childTnLst>
                                    <p:set>
                                      <p:cBhvr>
                                        <p:cTn id="9" fill="hold"/>
                                        <p:tgtEl>
                                          <p:spTgt spid="304">
                                            <p:txEl>
                                              <p:pRg st="0" end="0"/>
                                            </p:txEl>
                                          </p:spTgt>
                                        </p:tgtEl>
                                        <p:attrNameLst>
                                          <p:attrName>style.visibility</p:attrName>
                                        </p:attrNameLst>
                                      </p:cBhvr>
                                      <p:to>
                                        <p:strVal val="visible"/>
                                      </p:to>
                                    </p:set>
                                    <p:animEffect transition="in" filter="fade">
                                      <p:cBhvr>
                                        <p:cTn id="10" dur="500"/>
                                        <p:tgtEl>
                                          <p:spTgt spid="30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4">
                                            <p:txEl>
                                              <p:pRg st="1" end="1"/>
                                            </p:txEl>
                                          </p:spTgt>
                                        </p:tgtEl>
                                        <p:attrNameLst>
                                          <p:attrName>style.visibility</p:attrName>
                                        </p:attrNameLst>
                                      </p:cBhvr>
                                      <p:to>
                                        <p:strVal val="visible"/>
                                      </p:to>
                                    </p:set>
                                    <p:animEffect transition="in" filter="fade">
                                      <p:cBhvr>
                                        <p:cTn id="15" dur="500"/>
                                        <p:tgtEl>
                                          <p:spTgt spid="30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4">
                                            <p:txEl>
                                              <p:pRg st="2" end="2"/>
                                            </p:txEl>
                                          </p:spTgt>
                                        </p:tgtEl>
                                        <p:attrNameLst>
                                          <p:attrName>style.visibility</p:attrName>
                                        </p:attrNameLst>
                                      </p:cBhvr>
                                      <p:to>
                                        <p:strVal val="visible"/>
                                      </p:to>
                                    </p:set>
                                    <p:animEffect transition="in" filter="fade">
                                      <p:cBhvr>
                                        <p:cTn id="20" dur="500"/>
                                        <p:tgtEl>
                                          <p:spTgt spid="30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4">
                                            <p:txEl>
                                              <p:pRg st="3" end="3"/>
                                            </p:txEl>
                                          </p:spTgt>
                                        </p:tgtEl>
                                        <p:attrNameLst>
                                          <p:attrName>style.visibility</p:attrName>
                                        </p:attrNameLst>
                                      </p:cBhvr>
                                      <p:to>
                                        <p:strVal val="visible"/>
                                      </p:to>
                                    </p:set>
                                    <p:animEffect transition="in" filter="fade">
                                      <p:cBhvr>
                                        <p:cTn id="25" dur="500"/>
                                        <p:tgtEl>
                                          <p:spTgt spid="30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04">
                                            <p:txEl>
                                              <p:pRg st="4" end="4"/>
                                            </p:txEl>
                                          </p:spTgt>
                                        </p:tgtEl>
                                        <p:attrNameLst>
                                          <p:attrName>style.visibility</p:attrName>
                                        </p:attrNameLst>
                                      </p:cBhvr>
                                      <p:to>
                                        <p:strVal val="visible"/>
                                      </p:to>
                                    </p:set>
                                    <p:animEffect transition="in" filter="fade">
                                      <p:cBhvr>
                                        <p:cTn id="30" dur="500"/>
                                        <p:tgtEl>
                                          <p:spTgt spid="30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04">
                                            <p:txEl>
                                              <p:pRg st="5" end="5"/>
                                            </p:txEl>
                                          </p:spTgt>
                                        </p:tgtEl>
                                        <p:attrNameLst>
                                          <p:attrName>style.visibility</p:attrName>
                                        </p:attrNameLst>
                                      </p:cBhvr>
                                      <p:to>
                                        <p:strVal val="visible"/>
                                      </p:to>
                                    </p:set>
                                    <p:animEffect transition="in" filter="fade">
                                      <p:cBhvr>
                                        <p:cTn id="35" dur="500"/>
                                        <p:tgtEl>
                                          <p:spTgt spid="30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Rectangle 4"/>
          <p:cNvSpPr txBox="1">
            <a:spLocks noGrp="1"/>
          </p:cNvSpPr>
          <p:nvPr>
            <p:ph type="title"/>
          </p:nvPr>
        </p:nvSpPr>
        <p:spPr>
          <a:xfrm>
            <a:off x="0" y="791307"/>
            <a:ext cx="3264196" cy="691538"/>
          </a:xfrm>
          <a:prstGeom prst="rect">
            <a:avLst/>
          </a:prstGeom>
        </p:spPr>
        <p:txBody>
          <a:bodyPr lIns="44418" tIns="44418" rIns="44418" bIns="44418" rtlCol="1" anchor="t"/>
          <a:lstStyle/>
          <a:p>
            <a:pPr rtl="1"/>
            <a:r>
              <a:rPr lang="ar" b="1" dirty="0">
                <a:latin typeface="Sakkal Majalla" panose="02000000000000000000" pitchFamily="2" charset="-78"/>
                <a:cs typeface="Sakkal Majalla" panose="02000000000000000000" pitchFamily="2" charset="-78"/>
              </a:rPr>
              <a:t>3. التعليمات</a:t>
            </a:r>
          </a:p>
        </p:txBody>
      </p:sp>
      <p:sp>
        <p:nvSpPr>
          <p:cNvPr id="307" name="Rectangle 3"/>
          <p:cNvSpPr txBox="1">
            <a:spLocks noGrp="1"/>
          </p:cNvSpPr>
          <p:nvPr>
            <p:ph type="body" idx="1"/>
          </p:nvPr>
        </p:nvSpPr>
        <p:spPr>
          <a:xfrm>
            <a:off x="4273551" y="1628799"/>
            <a:ext cx="7367066" cy="4760890"/>
          </a:xfrm>
          <a:prstGeom prst="rect">
            <a:avLst/>
          </a:prstGeom>
        </p:spPr>
        <p:txBody>
          <a:bodyPr lIns="45687" tIns="45687" rIns="45687" bIns="45687" rtlCol="1"/>
          <a:lstStyle/>
          <a:p>
            <a:pPr marL="254000" indent="-254000" algn="just" rtl="1">
              <a:spcBef>
                <a:spcPts val="600"/>
              </a:spcBef>
              <a:defRPr sz="2400"/>
            </a:pPr>
            <a:r>
              <a:rPr dirty="0" err="1">
                <a:latin typeface="Sakkal Majalla" panose="02000000000000000000" pitchFamily="2" charset="-78"/>
                <a:cs typeface="Sakkal Majalla" panose="02000000000000000000" pitchFamily="2" charset="-78"/>
              </a:rPr>
              <a:t>سيعمل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6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a:t>
            </a:r>
          </a:p>
          <a:p>
            <a:pPr marL="254000" indent="-254000" algn="just" rtl="1">
              <a:spcBef>
                <a:spcPts val="600"/>
              </a:spcBef>
              <a:defRPr sz="2400"/>
            </a:pPr>
            <a:endParaRPr dirty="0">
              <a:latin typeface="Sakkal Majalla" panose="02000000000000000000" pitchFamily="2" charset="-78"/>
              <a:cs typeface="Sakkal Majalla" panose="02000000000000000000" pitchFamily="2" charset="-78"/>
            </a:endParaRPr>
          </a:p>
          <a:p>
            <a:pPr marL="254000" indent="-254000" algn="just" rtl="1">
              <a:spcBef>
                <a:spcPts val="600"/>
              </a:spcBef>
              <a:defRPr sz="2400"/>
            </a:pPr>
            <a:r>
              <a:rPr dirty="0" err="1">
                <a:latin typeface="Sakkal Majalla" panose="02000000000000000000" pitchFamily="2" charset="-78"/>
                <a:cs typeface="Sakkal Majalla" panose="02000000000000000000" pitchFamily="2" charset="-78"/>
              </a:rPr>
              <a:t>ستناقش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وتتناوله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10 </a:t>
            </a:r>
            <a:r>
              <a:rPr dirty="0" err="1">
                <a:latin typeface="Sakkal Majalla" panose="02000000000000000000" pitchFamily="2" charset="-78"/>
                <a:cs typeface="Sakkal Majalla" panose="02000000000000000000" pitchFamily="2" charset="-78"/>
              </a:rPr>
              <a:t>دقائق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algn="just" rtl="1">
              <a:spcBef>
                <a:spcPts val="600"/>
              </a:spcBef>
              <a:defRPr sz="2400"/>
            </a:pPr>
            <a:endParaRPr dirty="0">
              <a:latin typeface="Sakkal Majalla" panose="02000000000000000000" pitchFamily="2" charset="-78"/>
              <a:cs typeface="Sakkal Majalla" panose="02000000000000000000" pitchFamily="2" charset="-78"/>
            </a:endParaRPr>
          </a:p>
          <a:p>
            <a:pPr marL="254000" indent="-254000" algn="just" rtl="1">
              <a:spcBef>
                <a:spcPts val="600"/>
              </a:spcBef>
              <a:defRPr sz="2400"/>
            </a:pPr>
            <a:r>
              <a:rPr dirty="0" err="1">
                <a:latin typeface="Sakkal Majalla" panose="02000000000000000000" pitchFamily="2" charset="-78"/>
                <a:cs typeface="Sakkal Majalla" panose="02000000000000000000" pitchFamily="2" charset="-78"/>
              </a:rPr>
              <a:t>ستقدم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lang="ar-EG" dirty="0">
                <a:latin typeface="Sakkal Majalla" panose="02000000000000000000" pitchFamily="2" charset="-78"/>
                <a:cs typeface="Sakkal Majalla" panose="02000000000000000000" pitchFamily="2" charset="-78"/>
              </a:rPr>
              <a:t> (2-3</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algn="just" rtl="1">
              <a:spcBef>
                <a:spcPts val="600"/>
              </a:spcBef>
              <a:defRPr sz="2400"/>
            </a:pPr>
            <a:endParaRPr dirty="0">
              <a:latin typeface="Sakkal Majalla" panose="02000000000000000000" pitchFamily="2" charset="-78"/>
              <a:cs typeface="Sakkal Majalla" panose="02000000000000000000" pitchFamily="2" charset="-78"/>
            </a:endParaRPr>
          </a:p>
          <a:p>
            <a:pPr marL="254000" indent="-254000" algn="just" rtl="1">
              <a:spcBef>
                <a:spcPts val="600"/>
              </a:spcBef>
              <a:defRPr sz="2400"/>
            </a:pPr>
            <a:r>
              <a:rPr dirty="0" err="1">
                <a:latin typeface="Sakkal Majalla" panose="02000000000000000000" pitchFamily="2" charset="-78"/>
                <a:cs typeface="Sakkal Majalla" panose="02000000000000000000" pitchFamily="2" charset="-78"/>
              </a:rPr>
              <a:t>الختام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بواسطة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دقائق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7">
                                            <p:bg/>
                                          </p:spTgt>
                                        </p:tgtEl>
                                        <p:attrNameLst>
                                          <p:attrName>style.visibility</p:attrName>
                                        </p:attrNameLst>
                                      </p:cBhvr>
                                      <p:to>
                                        <p:strVal val="visible"/>
                                      </p:to>
                                    </p:set>
                                    <p:animEffect transition="in" filter="fade">
                                      <p:cBhvr>
                                        <p:cTn id="7" dur="500"/>
                                        <p:tgtEl>
                                          <p:spTgt spid="307">
                                            <p:bg/>
                                          </p:spTgt>
                                        </p:tgtEl>
                                      </p:cBhvr>
                                    </p:animEffect>
                                  </p:childTnLst>
                                </p:cTn>
                              </p:par>
                              <p:par>
                                <p:cTn id="8" presetID="10" presetClass="entr" presetSubtype="0" fill="hold" grpId="0" nodeType="withEffect">
                                  <p:stCondLst>
                                    <p:cond delay="0"/>
                                  </p:stCondLst>
                                  <p:iterate>
                                    <p:tmAbs val="0"/>
                                  </p:iterate>
                                  <p:childTnLst>
                                    <p:set>
                                      <p:cBhvr>
                                        <p:cTn id="9" fill="hold"/>
                                        <p:tgtEl>
                                          <p:spTgt spid="307">
                                            <p:txEl>
                                              <p:pRg st="0" end="0"/>
                                            </p:txEl>
                                          </p:spTgt>
                                        </p:tgtEl>
                                        <p:attrNameLst>
                                          <p:attrName>style.visibility</p:attrName>
                                        </p:attrNameLst>
                                      </p:cBhvr>
                                      <p:to>
                                        <p:strVal val="visible"/>
                                      </p:to>
                                    </p:set>
                                    <p:animEffect transition="in" filter="fade">
                                      <p:cBhvr>
                                        <p:cTn id="10" dur="500"/>
                                        <p:tgtEl>
                                          <p:spTgt spid="30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7">
                                            <p:txEl>
                                              <p:pRg st="2" end="2"/>
                                            </p:txEl>
                                          </p:spTgt>
                                        </p:tgtEl>
                                        <p:attrNameLst>
                                          <p:attrName>style.visibility</p:attrName>
                                        </p:attrNameLst>
                                      </p:cBhvr>
                                      <p:to>
                                        <p:strVal val="visible"/>
                                      </p:to>
                                    </p:set>
                                    <p:animEffect transition="in" filter="fade">
                                      <p:cBhvr>
                                        <p:cTn id="15" dur="500"/>
                                        <p:tgtEl>
                                          <p:spTgt spid="30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7">
                                            <p:txEl>
                                              <p:pRg st="4" end="4"/>
                                            </p:txEl>
                                          </p:spTgt>
                                        </p:tgtEl>
                                        <p:attrNameLst>
                                          <p:attrName>style.visibility</p:attrName>
                                        </p:attrNameLst>
                                      </p:cBhvr>
                                      <p:to>
                                        <p:strVal val="visible"/>
                                      </p:to>
                                    </p:set>
                                    <p:animEffect transition="in" filter="fade">
                                      <p:cBhvr>
                                        <p:cTn id="20" dur="500"/>
                                        <p:tgtEl>
                                          <p:spTgt spid="30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7">
                                            <p:txEl>
                                              <p:pRg st="6" end="6"/>
                                            </p:txEl>
                                          </p:spTgt>
                                        </p:tgtEl>
                                        <p:attrNameLst>
                                          <p:attrName>style.visibility</p:attrName>
                                        </p:attrNameLst>
                                      </p:cBhvr>
                                      <p:to>
                                        <p:strVal val="visible"/>
                                      </p:to>
                                    </p:set>
                                    <p:animEffect transition="in" filter="fade">
                                      <p:cBhvr>
                                        <p:cTn id="25" dur="500"/>
                                        <p:tgtEl>
                                          <p:spTgt spid="3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407F215-B1B8-C37A-15A3-242E61A86EDB}"/>
              </a:ext>
            </a:extLst>
          </p:cNvPr>
          <p:cNvSpPr txBox="1"/>
          <p:nvPr/>
        </p:nvSpPr>
        <p:spPr>
          <a:xfrm>
            <a:off x="4378960" y="2301242"/>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B72A0399-5F0E-3BF1-A4C9-A8AAEB735AAC}"/>
              </a:ext>
            </a:extLst>
          </p:cNvPr>
          <p:cNvSpPr txBox="1">
            <a:spLocks noGrp="1"/>
          </p:cNvSpPr>
          <p:nvPr>
            <p:ph type="body" idx="1"/>
          </p:nvPr>
        </p:nvSpPr>
        <p:spPr>
          <a:xfrm>
            <a:off x="969474" y="842962"/>
            <a:ext cx="10109130"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xmlns="" id="{C8D47553-378E-C812-949C-CB5FDAA30231}"/>
              </a:ext>
            </a:extLst>
          </p:cNvPr>
          <p:cNvSpPr txBox="1"/>
          <p:nvPr/>
        </p:nvSpPr>
        <p:spPr>
          <a:xfrm>
            <a:off x="1132205" y="20320"/>
            <a:ext cx="2654603"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747EE7-C2FB-48D6-978E-CD290A3D753F}">
  <ds:schemaRefs>
    <ds:schemaRef ds:uri="http://schemas.microsoft.com/sharepoint/v3/contenttype/forms"/>
  </ds:schemaRefs>
</ds:datastoreItem>
</file>

<file path=customXml/itemProps2.xml><?xml version="1.0" encoding="utf-8"?>
<ds:datastoreItem xmlns:ds="http://schemas.openxmlformats.org/officeDocument/2006/customXml" ds:itemID="{9803453C-C054-4FA7-A350-33E7FB39A839}">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FB52911E-FCED-4434-833C-528ED2297E90}"/>
</file>

<file path=docProps/app.xml><?xml version="1.0" encoding="utf-8"?>
<Properties xmlns="http://schemas.openxmlformats.org/officeDocument/2006/extended-properties" xmlns:vt="http://schemas.openxmlformats.org/officeDocument/2006/docPropsVTypes">
  <TotalTime>487</TotalTime>
  <Words>503</Words>
  <Application>Microsoft Office PowerPoint</Application>
  <PresentationFormat>Grand écran</PresentationFormat>
  <Paragraphs>57</Paragraphs>
  <Slides>9</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9</vt:i4>
      </vt:variant>
    </vt:vector>
  </HeadingPairs>
  <TitlesOfParts>
    <vt:vector size="17" baseType="lpstr">
      <vt:lpstr>SimSun</vt:lpstr>
      <vt:lpstr>Arial</vt:lpstr>
      <vt:lpstr>Calibri</vt:lpstr>
      <vt:lpstr>Sakkal Majalla</vt:lpstr>
      <vt:lpstr>Source Sans Pro</vt:lpstr>
      <vt:lpstr>Source Sans Pro Bold</vt:lpstr>
      <vt:lpstr>Source Sans Pro Regular</vt:lpstr>
      <vt:lpstr>RRT_Theme_v3</vt:lpstr>
      <vt:lpstr>الخصائص الوبائية الوصفية  تمرين قائم على سيناريو </vt:lpstr>
      <vt:lpstr>مقدمة</vt:lpstr>
      <vt:lpstr>أهداف التعلُّم</vt:lpstr>
      <vt:lpstr>1. السيناريو</vt:lpstr>
      <vt:lpstr>1. (تابع) السيناريو</vt:lpstr>
      <vt:lpstr>2. الأسئلة</vt:lpstr>
      <vt:lpstr>3. التعليمات</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الخصائص الوبائية الوصفية  تمرين قائم على سيناريو</dc:title>
  <dc:creator>Hp</dc:creator>
  <cp:lastModifiedBy>Hind</cp:lastModifiedBy>
  <cp:revision>45</cp:revision>
  <dcterms:modified xsi:type="dcterms:W3CDTF">2024-03-14T17:39:49Z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3328900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