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6"/>
  </p:notesMasterIdLst>
  <p:handoutMasterIdLst>
    <p:handoutMasterId r:id="rId57"/>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310" r:id="rId34"/>
    <p:sldId id="286" r:id="rId35"/>
    <p:sldId id="287" r:id="rId36"/>
    <p:sldId id="288" r:id="rId37"/>
    <p:sldId id="289" r:id="rId38"/>
    <p:sldId id="290" r:id="rId39"/>
    <p:sldId id="291" r:id="rId40"/>
    <p:sldId id="292" r:id="rId41"/>
    <p:sldId id="294" r:id="rId42"/>
    <p:sldId id="295" r:id="rId43"/>
    <p:sldId id="296" r:id="rId44"/>
    <p:sldId id="297" r:id="rId45"/>
    <p:sldId id="298" r:id="rId46"/>
    <p:sldId id="299" r:id="rId47"/>
    <p:sldId id="300" r:id="rId48"/>
    <p:sldId id="301" r:id="rId49"/>
    <p:sldId id="302" r:id="rId50"/>
    <p:sldId id="304" r:id="rId51"/>
    <p:sldId id="305" r:id="rId52"/>
    <p:sldId id="307" r:id="rId53"/>
    <p:sldId id="308" r:id="rId54"/>
    <p:sldId id="309" r:id="rId55"/>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99"/>
    <a:srgbClr val="009999"/>
    <a:srgbClr val="FFC305"/>
    <a:srgbClr val="D2A000"/>
    <a:srgbClr val="FF6600"/>
    <a:srgbClr val="FF33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4F81E5-39F6-CFC9-0377-7F8BF83E5ABA}" v="2" dt="2024-06-10T13:30:44.66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235" autoAdjust="0"/>
    <p:restoredTop sz="87549" autoAdjust="0"/>
  </p:normalViewPr>
  <p:slideViewPr>
    <p:cSldViewPr snapToGrid="0">
      <p:cViewPr varScale="1">
        <p:scale>
          <a:sx n="58" d="100"/>
          <a:sy n="58" d="100"/>
        </p:scale>
        <p:origin x="1236" y="48"/>
      </p:cViewPr>
      <p:guideLst/>
    </p:cSldViewPr>
  </p:slideViewPr>
  <p:notesTextViewPr>
    <p:cViewPr>
      <p:scale>
        <a:sx n="3" d="2"/>
        <a:sy n="3" d="2"/>
      </p:scale>
      <p:origin x="0" y="0"/>
    </p:cViewPr>
  </p:notesTextViewPr>
  <p:notesViewPr>
    <p:cSldViewPr snapToGrid="0">
      <p:cViewPr varScale="1">
        <p:scale>
          <a:sx n="51" d="100"/>
          <a:sy n="51" d="100"/>
        </p:scale>
        <p:origin x="2624"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C64F81E5-39F6-CFC9-0377-7F8BF83E5ABA}"/>
    <pc:docChg chg="modSld">
      <pc:chgData name="EZZINE, Hind" userId="S::ezzineh@who.int::edcab00f-6318-46e5-a4a9-188b01ee222f" providerId="AD" clId="Web-{C64F81E5-39F6-CFC9-0377-7F8BF83E5ABA}" dt="2024-06-10T13:30:44.665" v="1" actId="1076"/>
      <pc:docMkLst>
        <pc:docMk/>
      </pc:docMkLst>
      <pc:sldChg chg="modSp">
        <pc:chgData name="EZZINE, Hind" userId="S::ezzineh@who.int::edcab00f-6318-46e5-a4a9-188b01ee222f" providerId="AD" clId="Web-{C64F81E5-39F6-CFC9-0377-7F8BF83E5ABA}" dt="2024-06-10T13:30:44.665" v="1" actId="1076"/>
        <pc:sldMkLst>
          <pc:docMk/>
          <pc:sldMk cId="0" sldId="264"/>
        </pc:sldMkLst>
        <pc:spChg chg="mod">
          <ac:chgData name="EZZINE, Hind" userId="S::ezzineh@who.int::edcab00f-6318-46e5-a4a9-188b01ee222f" providerId="AD" clId="Web-{C64F81E5-39F6-CFC9-0377-7F8BF83E5ABA}" dt="2024-06-10T13:30:44.665" v="1" actId="1076"/>
          <ac:spMkLst>
            <pc:docMk/>
            <pc:sldMk cId="0" sldId="264"/>
            <ac:spMk id="363" creationId="{00000000-0000-0000-0000-000000000000}"/>
          </ac:spMkLst>
        </pc:spChg>
      </pc:sldChg>
    </pc:docChg>
  </pc:docChgLst>
  <pc:docChgLst>
    <pc:chgData name="hindezzine3 (hindezzine3@gmail.com)" userId="S::hindezzine3_gmail.com#ext#@worldhealthorg.onmicrosoft.com::a0e1327b-9ea3-4c75-a998-a68700beedf6" providerId="AD" clId="Web-{A0B52AC8-AD12-A014-13F0-ACAC63F82FCF}"/>
    <pc:docChg chg="modSld">
      <pc:chgData name="hindezzine3 (hindezzine3@gmail.com)" userId="S::hindezzine3_gmail.com#ext#@worldhealthorg.onmicrosoft.com::a0e1327b-9ea3-4c75-a998-a68700beedf6" providerId="AD" clId="Web-{A0B52AC8-AD12-A014-13F0-ACAC63F82FCF}" dt="2024-03-14T17:22:44.173" v="16" actId="1076"/>
      <pc:docMkLst>
        <pc:docMk/>
      </pc:docMkLst>
      <pc:sldChg chg="modSp">
        <pc:chgData name="hindezzine3 (hindezzine3@gmail.com)" userId="S::hindezzine3_gmail.com#ext#@worldhealthorg.onmicrosoft.com::a0e1327b-9ea3-4c75-a998-a68700beedf6" providerId="AD" clId="Web-{A0B52AC8-AD12-A014-13F0-ACAC63F82FCF}" dt="2024-03-14T17:21:26.577" v="4" actId="20577"/>
        <pc:sldMkLst>
          <pc:docMk/>
          <pc:sldMk cId="0" sldId="256"/>
        </pc:sldMkLst>
        <pc:spChg chg="mod">
          <ac:chgData name="hindezzine3 (hindezzine3@gmail.com)" userId="S::hindezzine3_gmail.com#ext#@worldhealthorg.onmicrosoft.com::a0e1327b-9ea3-4c75-a998-a68700beedf6" providerId="AD" clId="Web-{A0B52AC8-AD12-A014-13F0-ACAC63F82FCF}" dt="2024-03-14T17:21:26.577" v="4" actId="20577"/>
          <ac:spMkLst>
            <pc:docMk/>
            <pc:sldMk cId="0" sldId="256"/>
            <ac:spMk id="308" creationId="{00000000-0000-0000-0000-000000000000}"/>
          </ac:spMkLst>
        </pc:spChg>
      </pc:sldChg>
      <pc:sldChg chg="modSp">
        <pc:chgData name="hindezzine3 (hindezzine3@gmail.com)" userId="S::hindezzine3_gmail.com#ext#@worldhealthorg.onmicrosoft.com::a0e1327b-9ea3-4c75-a998-a68700beedf6" providerId="AD" clId="Web-{A0B52AC8-AD12-A014-13F0-ACAC63F82FCF}" dt="2024-03-14T17:21:55.422" v="6" actId="1076"/>
        <pc:sldMkLst>
          <pc:docMk/>
          <pc:sldMk cId="0" sldId="257"/>
        </pc:sldMkLst>
        <pc:spChg chg="mod">
          <ac:chgData name="hindezzine3 (hindezzine3@gmail.com)" userId="S::hindezzine3_gmail.com#ext#@worldhealthorg.onmicrosoft.com::a0e1327b-9ea3-4c75-a998-a68700beedf6" providerId="AD" clId="Web-{A0B52AC8-AD12-A014-13F0-ACAC63F82FCF}" dt="2024-03-14T17:21:55.422" v="6" actId="1076"/>
          <ac:spMkLst>
            <pc:docMk/>
            <pc:sldMk cId="0" sldId="257"/>
            <ac:spMk id="312" creationId="{00000000-0000-0000-0000-000000000000}"/>
          </ac:spMkLst>
        </pc:spChg>
        <pc:spChg chg="mod">
          <ac:chgData name="hindezzine3 (hindezzine3@gmail.com)" userId="S::hindezzine3_gmail.com#ext#@worldhealthorg.onmicrosoft.com::a0e1327b-9ea3-4c75-a998-a68700beedf6" providerId="AD" clId="Web-{A0B52AC8-AD12-A014-13F0-ACAC63F82FCF}" dt="2024-03-14T17:21:39.906" v="5" actId="1076"/>
          <ac:spMkLst>
            <pc:docMk/>
            <pc:sldMk cId="0" sldId="257"/>
            <ac:spMk id="313" creationId="{00000000-0000-0000-0000-000000000000}"/>
          </ac:spMkLst>
        </pc:spChg>
      </pc:sldChg>
      <pc:sldChg chg="modSp">
        <pc:chgData name="hindezzine3 (hindezzine3@gmail.com)" userId="S::hindezzine3_gmail.com#ext#@worldhealthorg.onmicrosoft.com::a0e1327b-9ea3-4c75-a998-a68700beedf6" providerId="AD" clId="Web-{A0B52AC8-AD12-A014-13F0-ACAC63F82FCF}" dt="2024-03-14T17:22:10.203" v="10" actId="1076"/>
        <pc:sldMkLst>
          <pc:docMk/>
          <pc:sldMk cId="0" sldId="258"/>
        </pc:sldMkLst>
        <pc:spChg chg="mod">
          <ac:chgData name="hindezzine3 (hindezzine3@gmail.com)" userId="S::hindezzine3_gmail.com#ext#@worldhealthorg.onmicrosoft.com::a0e1327b-9ea3-4c75-a998-a68700beedf6" providerId="AD" clId="Web-{A0B52AC8-AD12-A014-13F0-ACAC63F82FCF}" dt="2024-03-14T17:22:03.969" v="8" actId="14100"/>
          <ac:spMkLst>
            <pc:docMk/>
            <pc:sldMk cId="0" sldId="258"/>
            <ac:spMk id="318" creationId="{00000000-0000-0000-0000-000000000000}"/>
          </ac:spMkLst>
        </pc:spChg>
        <pc:spChg chg="mod">
          <ac:chgData name="hindezzine3 (hindezzine3@gmail.com)" userId="S::hindezzine3_gmail.com#ext#@worldhealthorg.onmicrosoft.com::a0e1327b-9ea3-4c75-a998-a68700beedf6" providerId="AD" clId="Web-{A0B52AC8-AD12-A014-13F0-ACAC63F82FCF}" dt="2024-03-14T17:22:10.203" v="10" actId="1076"/>
          <ac:spMkLst>
            <pc:docMk/>
            <pc:sldMk cId="0" sldId="258"/>
            <ac:spMk id="319" creationId="{00000000-0000-0000-0000-000000000000}"/>
          </ac:spMkLst>
        </pc:spChg>
      </pc:sldChg>
      <pc:sldChg chg="modSp">
        <pc:chgData name="hindezzine3 (hindezzine3@gmail.com)" userId="S::hindezzine3_gmail.com#ext#@worldhealthorg.onmicrosoft.com::a0e1327b-9ea3-4c75-a998-a68700beedf6" providerId="AD" clId="Web-{A0B52AC8-AD12-A014-13F0-ACAC63F82FCF}" dt="2024-03-14T17:22:31.266" v="14" actId="1076"/>
        <pc:sldMkLst>
          <pc:docMk/>
          <pc:sldMk cId="0" sldId="259"/>
        </pc:sldMkLst>
        <pc:spChg chg="mod">
          <ac:chgData name="hindezzine3 (hindezzine3@gmail.com)" userId="S::hindezzine3_gmail.com#ext#@worldhealthorg.onmicrosoft.com::a0e1327b-9ea3-4c75-a998-a68700beedf6" providerId="AD" clId="Web-{A0B52AC8-AD12-A014-13F0-ACAC63F82FCF}" dt="2024-03-14T17:22:20.735" v="12" actId="1076"/>
          <ac:spMkLst>
            <pc:docMk/>
            <pc:sldMk cId="0" sldId="259"/>
            <ac:spMk id="327" creationId="{00000000-0000-0000-0000-000000000000}"/>
          </ac:spMkLst>
        </pc:spChg>
        <pc:spChg chg="mod">
          <ac:chgData name="hindezzine3 (hindezzine3@gmail.com)" userId="S::hindezzine3_gmail.com#ext#@worldhealthorg.onmicrosoft.com::a0e1327b-9ea3-4c75-a998-a68700beedf6" providerId="AD" clId="Web-{A0B52AC8-AD12-A014-13F0-ACAC63F82FCF}" dt="2024-03-14T17:22:31.266" v="14" actId="1076"/>
          <ac:spMkLst>
            <pc:docMk/>
            <pc:sldMk cId="0" sldId="259"/>
            <ac:spMk id="328" creationId="{00000000-0000-0000-0000-000000000000}"/>
          </ac:spMkLst>
        </pc:spChg>
      </pc:sldChg>
      <pc:sldChg chg="modSp">
        <pc:chgData name="hindezzine3 (hindezzine3@gmail.com)" userId="S::hindezzine3_gmail.com#ext#@worldhealthorg.onmicrosoft.com::a0e1327b-9ea3-4c75-a998-a68700beedf6" providerId="AD" clId="Web-{A0B52AC8-AD12-A014-13F0-ACAC63F82FCF}" dt="2024-03-14T17:22:38.204" v="15" actId="1076"/>
        <pc:sldMkLst>
          <pc:docMk/>
          <pc:sldMk cId="0" sldId="260"/>
        </pc:sldMkLst>
        <pc:spChg chg="mod">
          <ac:chgData name="hindezzine3 (hindezzine3@gmail.com)" userId="S::hindezzine3_gmail.com#ext#@worldhealthorg.onmicrosoft.com::a0e1327b-9ea3-4c75-a998-a68700beedf6" providerId="AD" clId="Web-{A0B52AC8-AD12-A014-13F0-ACAC63F82FCF}" dt="2024-03-14T17:22:38.204" v="15" actId="1076"/>
          <ac:spMkLst>
            <pc:docMk/>
            <pc:sldMk cId="0" sldId="260"/>
            <ac:spMk id="334" creationId="{00000000-0000-0000-0000-000000000000}"/>
          </ac:spMkLst>
        </pc:spChg>
      </pc:sldChg>
      <pc:sldChg chg="modSp">
        <pc:chgData name="hindezzine3 (hindezzine3@gmail.com)" userId="S::hindezzine3_gmail.com#ext#@worldhealthorg.onmicrosoft.com::a0e1327b-9ea3-4c75-a998-a68700beedf6" providerId="AD" clId="Web-{A0B52AC8-AD12-A014-13F0-ACAC63F82FCF}" dt="2024-03-14T17:22:44.173" v="16" actId="1076"/>
        <pc:sldMkLst>
          <pc:docMk/>
          <pc:sldMk cId="0" sldId="261"/>
        </pc:sldMkLst>
        <pc:spChg chg="mod">
          <ac:chgData name="hindezzine3 (hindezzine3@gmail.com)" userId="S::hindezzine3_gmail.com#ext#@worldhealthorg.onmicrosoft.com::a0e1327b-9ea3-4c75-a998-a68700beedf6" providerId="AD" clId="Web-{A0B52AC8-AD12-A014-13F0-ACAC63F82FCF}" dt="2024-03-14T17:22:44.173" v="16" actId="1076"/>
          <ac:spMkLst>
            <pc:docMk/>
            <pc:sldMk cId="0" sldId="261"/>
            <ac:spMk id="338" creationId="{00000000-0000-0000-0000-000000000000}"/>
          </ac:spMkLst>
        </pc:spChg>
      </pc:sldChg>
    </pc:docChg>
  </pc:docChgLst>
  <pc:docChgLst>
    <pc:chgData name="hindezzine3 (hindezzine3@gmail.com)" userId="S::hindezzine3_gmail.com#ext#@worldhealthorg.onmicrosoft.com::a0e1327b-9ea3-4c75-a998-a68700beedf6" providerId="AD" clId="Web-{76F662D4-D647-71AA-4787-86E65BF79BDC}"/>
    <pc:docChg chg="modSld">
      <pc:chgData name="hindezzine3 (hindezzine3@gmail.com)" userId="S::hindezzine3_gmail.com#ext#@worldhealthorg.onmicrosoft.com::a0e1327b-9ea3-4c75-a998-a68700beedf6" providerId="AD" clId="Web-{76F662D4-D647-71AA-4787-86E65BF79BDC}" dt="2024-03-14T17:29:40.188" v="3" actId="1076"/>
      <pc:docMkLst>
        <pc:docMk/>
      </pc:docMkLst>
      <pc:sldChg chg="modSp">
        <pc:chgData name="hindezzine3 (hindezzine3@gmail.com)" userId="S::hindezzine3_gmail.com#ext#@worldhealthorg.onmicrosoft.com::a0e1327b-9ea3-4c75-a998-a68700beedf6" providerId="AD" clId="Web-{76F662D4-D647-71AA-4787-86E65BF79BDC}" dt="2024-03-14T17:28:04.479" v="0" actId="1076"/>
        <pc:sldMkLst>
          <pc:docMk/>
          <pc:sldMk cId="0" sldId="270"/>
        </pc:sldMkLst>
        <pc:spChg chg="mod">
          <ac:chgData name="hindezzine3 (hindezzine3@gmail.com)" userId="S::hindezzine3_gmail.com#ext#@worldhealthorg.onmicrosoft.com::a0e1327b-9ea3-4c75-a998-a68700beedf6" providerId="AD" clId="Web-{76F662D4-D647-71AA-4787-86E65BF79BDC}" dt="2024-03-14T17:28:04.479" v="0" actId="1076"/>
          <ac:spMkLst>
            <pc:docMk/>
            <pc:sldMk cId="0" sldId="270"/>
            <ac:spMk id="427" creationId="{00000000-0000-0000-0000-000000000000}"/>
          </ac:spMkLst>
        </pc:spChg>
      </pc:sldChg>
      <pc:sldChg chg="modSp">
        <pc:chgData name="hindezzine3 (hindezzine3@gmail.com)" userId="S::hindezzine3_gmail.com#ext#@worldhealthorg.onmicrosoft.com::a0e1327b-9ea3-4c75-a998-a68700beedf6" providerId="AD" clId="Web-{76F662D4-D647-71AA-4787-86E65BF79BDC}" dt="2024-03-14T17:28:55.763" v="1" actId="1076"/>
        <pc:sldMkLst>
          <pc:docMk/>
          <pc:sldMk cId="0" sldId="302"/>
        </pc:sldMkLst>
        <pc:spChg chg="mod">
          <ac:chgData name="hindezzine3 (hindezzine3@gmail.com)" userId="S::hindezzine3_gmail.com#ext#@worldhealthorg.onmicrosoft.com::a0e1327b-9ea3-4c75-a998-a68700beedf6" providerId="AD" clId="Web-{76F662D4-D647-71AA-4787-86E65BF79BDC}" dt="2024-03-14T17:28:55.763" v="1" actId="1076"/>
          <ac:spMkLst>
            <pc:docMk/>
            <pc:sldMk cId="0" sldId="302"/>
            <ac:spMk id="2" creationId="{E1124700-C82D-F853-6684-80726972B5DE}"/>
          </ac:spMkLst>
        </pc:spChg>
      </pc:sldChg>
      <pc:sldChg chg="modSp mod modClrScheme chgLayout">
        <pc:chgData name="hindezzine3 (hindezzine3@gmail.com)" userId="S::hindezzine3_gmail.com#ext#@worldhealthorg.onmicrosoft.com::a0e1327b-9ea3-4c75-a998-a68700beedf6" providerId="AD" clId="Web-{76F662D4-D647-71AA-4787-86E65BF79BDC}" dt="2024-03-14T17:29:40.188" v="3" actId="1076"/>
        <pc:sldMkLst>
          <pc:docMk/>
          <pc:sldMk cId="0" sldId="307"/>
        </pc:sldMkLst>
        <pc:spChg chg="mod ord">
          <ac:chgData name="hindezzine3 (hindezzine3@gmail.com)" userId="S::hindezzine3_gmail.com#ext#@worldhealthorg.onmicrosoft.com::a0e1327b-9ea3-4c75-a998-a68700beedf6" providerId="AD" clId="Web-{76F662D4-D647-71AA-4787-86E65BF79BDC}" dt="2024-03-14T17:29:40.188" v="3" actId="1076"/>
          <ac:spMkLst>
            <pc:docMk/>
            <pc:sldMk cId="0" sldId="307"/>
            <ac:spMk id="2" creationId="{51402CC9-3B52-4A7A-888B-87122005A85A}"/>
          </ac:spMkLst>
        </pc:spChg>
        <pc:spChg chg="mod ord">
          <ac:chgData name="hindezzine3 (hindezzine3@gmail.com)" userId="S::hindezzine3_gmail.com#ext#@worldhealthorg.onmicrosoft.com::a0e1327b-9ea3-4c75-a998-a68700beedf6" providerId="AD" clId="Web-{76F662D4-D647-71AA-4787-86E65BF79BDC}" dt="2024-03-14T17:29:31.297" v="2"/>
          <ac:spMkLst>
            <pc:docMk/>
            <pc:sldMk cId="0" sldId="307"/>
            <ac:spMk id="742"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autoTitleDeleted val="1"/>
    <c:plotArea>
      <c:layout>
        <c:manualLayout>
          <c:layoutTarget val="inner"/>
          <c:xMode val="edge"/>
          <c:yMode val="edge"/>
          <c:x val="6.8936499999999998E-2"/>
          <c:y val="6.7826300000000006E-2"/>
          <c:w val="0.926064"/>
          <c:h val="0.81409399999999998"/>
        </c:manualLayout>
      </c:layout>
      <c:areaChart>
        <c:grouping val="stacked"/>
        <c:varyColors val="0"/>
        <c:ser>
          <c:idx val="0"/>
          <c:order val="0"/>
          <c:tx>
            <c:strRef>
              <c:f>Sheet1!$A$2</c:f>
              <c:strCache>
                <c:ptCount val="1"/>
                <c:pt idx="0">
                  <c:v>المنطقة 1</c:v>
                </c:pt>
              </c:strCache>
            </c:strRef>
          </c:tx>
          <c:spPr>
            <a:solidFill>
              <a:srgbClr val="FF0000"/>
            </a:solidFill>
            <a:ln w="12700" cap="flat">
              <a:solidFill>
                <a:srgbClr val="000000"/>
              </a:solidFill>
              <a:prstDash val="solid"/>
              <a:round/>
            </a:ln>
            <a:effectLst/>
          </c:spPr>
          <c:cat>
            <c:strRef>
              <c:f>Sheet1!$B$1:$AO$1</c:f>
              <c:strCache>
                <c:ptCount val="4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strCache>
            </c:strRef>
          </c:cat>
          <c:val>
            <c:numRef>
              <c:f>Sheet1!$B$2:$AO$2</c:f>
              <c:numCache>
                <c:formatCode>General</c:formatCode>
                <c:ptCount val="40"/>
                <c:pt idx="0">
                  <c:v>1</c:v>
                </c:pt>
                <c:pt idx="1">
                  <c:v>2</c:v>
                </c:pt>
                <c:pt idx="2">
                  <c:v>2</c:v>
                </c:pt>
                <c:pt idx="3">
                  <c:v>3</c:v>
                </c:pt>
                <c:pt idx="4">
                  <c:v>3</c:v>
                </c:pt>
                <c:pt idx="5">
                  <c:v>3</c:v>
                </c:pt>
                <c:pt idx="6">
                  <c:v>3</c:v>
                </c:pt>
                <c:pt idx="7">
                  <c:v>4</c:v>
                </c:pt>
                <c:pt idx="8">
                  <c:v>6</c:v>
                </c:pt>
                <c:pt idx="9">
                  <c:v>6</c:v>
                </c:pt>
                <c:pt idx="10">
                  <c:v>12</c:v>
                </c:pt>
                <c:pt idx="11">
                  <c:v>16</c:v>
                </c:pt>
                <c:pt idx="12">
                  <c:v>24</c:v>
                </c:pt>
                <c:pt idx="13">
                  <c:v>30</c:v>
                </c:pt>
                <c:pt idx="14">
                  <c:v>40</c:v>
                </c:pt>
                <c:pt idx="15">
                  <c:v>50</c:v>
                </c:pt>
                <c:pt idx="16">
                  <c:v>60</c:v>
                </c:pt>
                <c:pt idx="17">
                  <c:v>70</c:v>
                </c:pt>
                <c:pt idx="18">
                  <c:v>80</c:v>
                </c:pt>
                <c:pt idx="19">
                  <c:v>85</c:v>
                </c:pt>
                <c:pt idx="20">
                  <c:v>80</c:v>
                </c:pt>
                <c:pt idx="21">
                  <c:v>75</c:v>
                </c:pt>
                <c:pt idx="22">
                  <c:v>50</c:v>
                </c:pt>
                <c:pt idx="23">
                  <c:v>40</c:v>
                </c:pt>
                <c:pt idx="24">
                  <c:v>30</c:v>
                </c:pt>
                <c:pt idx="25">
                  <c:v>25</c:v>
                </c:pt>
                <c:pt idx="26">
                  <c:v>19</c:v>
                </c:pt>
                <c:pt idx="27">
                  <c:v>14</c:v>
                </c:pt>
                <c:pt idx="28">
                  <c:v>7</c:v>
                </c:pt>
                <c:pt idx="29">
                  <c:v>6</c:v>
                </c:pt>
                <c:pt idx="30">
                  <c:v>5</c:v>
                </c:pt>
                <c:pt idx="31">
                  <c:v>4</c:v>
                </c:pt>
                <c:pt idx="32">
                  <c:v>3</c:v>
                </c:pt>
                <c:pt idx="33">
                  <c:v>1</c:v>
                </c:pt>
                <c:pt idx="34">
                  <c:v>0</c:v>
                </c:pt>
                <c:pt idx="35">
                  <c:v>0</c:v>
                </c:pt>
                <c:pt idx="36">
                  <c:v>1</c:v>
                </c:pt>
                <c:pt idx="37">
                  <c:v>0</c:v>
                </c:pt>
                <c:pt idx="38">
                  <c:v>0</c:v>
                </c:pt>
                <c:pt idx="39">
                  <c:v>0</c:v>
                </c:pt>
              </c:numCache>
            </c:numRef>
          </c:val>
          <c:extLst>
            <c:ext xmlns:c16="http://schemas.microsoft.com/office/drawing/2014/chart" uri="{C3380CC4-5D6E-409C-BE32-E72D297353CC}">
              <c16:uniqueId val="{00000000-DE78-444B-BAE4-1CF75F1CF88D}"/>
            </c:ext>
          </c:extLst>
        </c:ser>
        <c:dLbls>
          <c:showLegendKey val="0"/>
          <c:showVal val="0"/>
          <c:showCatName val="0"/>
          <c:showSerName val="0"/>
          <c:showPercent val="0"/>
          <c:showBubbleSize val="0"/>
        </c:dLbls>
        <c:axId val="795481144"/>
        <c:axId val="795478008"/>
      </c:areaChart>
      <c:catAx>
        <c:axId val="795481144"/>
        <c:scaling>
          <c:orientation val="minMax"/>
        </c:scaling>
        <c:delete val="0"/>
        <c:axPos val="b"/>
        <c:numFmt formatCode="General" sourceLinked="0"/>
        <c:majorTickMark val="out"/>
        <c:minorTickMark val="none"/>
        <c:tickLblPos val="low"/>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fr-FR"/>
          </a:p>
        </c:txPr>
        <c:crossAx val="795478008"/>
        <c:crosses val="autoZero"/>
        <c:auto val="1"/>
        <c:lblAlgn val="ctr"/>
        <c:lblOffset val="100"/>
        <c:noMultiLvlLbl val="1"/>
      </c:catAx>
      <c:valAx>
        <c:axId val="795478008"/>
        <c:scaling>
          <c:orientation val="minMax"/>
          <c:max val="90"/>
          <c:min val="0"/>
        </c:scaling>
        <c:delete val="0"/>
        <c:axPos val="l"/>
        <c:majorGridlines>
          <c:spPr>
            <a:ln w="12700" cap="flat">
              <a:solidFill>
                <a:srgbClr val="FFFFFF"/>
              </a:solidFill>
              <a:prstDash val="solid"/>
              <a:round/>
            </a:ln>
          </c:spPr>
        </c:majorGridlines>
        <c:numFmt formatCode="0" sourceLinked="0"/>
        <c:majorTickMark val="out"/>
        <c:minorTickMark val="none"/>
        <c:tickLblPos val="nextTo"/>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fr-FR"/>
          </a:p>
        </c:txPr>
        <c:crossAx val="795481144"/>
        <c:crosses val="autoZero"/>
        <c:crossBetween val="midCat"/>
        <c:majorUnit val="10"/>
        <c:minorUnit val="5"/>
      </c:valAx>
      <c:spPr>
        <a:noFill/>
        <a:ln w="12700" cap="flat">
          <a:noFill/>
          <a:miter lim="400000"/>
        </a:ln>
        <a:effectLst/>
      </c:spPr>
    </c:plotArea>
    <c:plotVisOnly val="0"/>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001B265-1517-48F2-A2DF-6BFE5F371EA3}" type="datetimeFigureOut">
              <a:rPr lang="en-US" smtClean="0"/>
              <a:t>6/10/2024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E529A0-DB05-4CF9-AAD1-F9D39F27BE05}" type="slidenum">
              <a:rPr lang="en-US" smtClean="0"/>
              <a:t>‹N°›</a:t>
            </a:fld>
            <a:endParaRPr lang="en-US"/>
          </a:p>
        </p:txBody>
      </p:sp>
    </p:spTree>
    <p:extLst>
      <p:ext uri="{BB962C8B-B14F-4D97-AF65-F5344CB8AC3E}">
        <p14:creationId xmlns:p14="http://schemas.microsoft.com/office/powerpoint/2010/main" val="3594562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1143000" y="685800"/>
            <a:ext cx="4572000" cy="3429000"/>
          </a:xfrm>
          <a:prstGeom prst="rect">
            <a:avLst/>
          </a:prstGeom>
        </p:spPr>
        <p:txBody>
          <a:bodyPr rtlCol="1"/>
          <a:lstStyle/>
          <a:p>
            <a:pPr rtl="1"/>
            <a:endParaRPr dirty="0"/>
          </a:p>
        </p:txBody>
      </p:sp>
      <p:sp>
        <p:nvSpPr>
          <p:cNvPr id="303" name="Shape 303"/>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297827900"/>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5" name="Shape 315"/>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477049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24" name="Shape 424"/>
          <p:cNvSpPr>
            <a:spLocks noGrp="1"/>
          </p:cNvSpPr>
          <p:nvPr>
            <p:ph type="body" sz="quarter" idx="1"/>
          </p:nvPr>
        </p:nvSpPr>
        <p:spPr>
          <a:prstGeom prst="rect">
            <a:avLst/>
          </a:prstGeom>
        </p:spPr>
        <p:txBody>
          <a:bodyPr rtlCol="1"/>
          <a:lstStyle/>
          <a:p>
            <a:pPr rtl="1">
              <a:spcBef>
                <a:spcPts val="700"/>
              </a:spcBef>
              <a:defRPr>
                <a:solidFill>
                  <a:srgbClr val="006600"/>
                </a:solidFill>
              </a:defRPr>
            </a:pPr>
            <a:r>
              <a:rPr dirty="0" err="1"/>
              <a:t>الترصُّد</a:t>
            </a:r>
            <a:r>
              <a:rPr dirty="0"/>
              <a:t> </a:t>
            </a:r>
            <a:r>
              <a:rPr dirty="0" err="1"/>
              <a:t>الخافر</a:t>
            </a:r>
            <a:endParaRPr dirty="0"/>
          </a:p>
          <a:p>
            <a:pPr marL="171450" indent="-171450" rtl="1">
              <a:spcBef>
                <a:spcPts val="700"/>
              </a:spcBef>
              <a:buSzPct val="100000"/>
              <a:buFont typeface="Arial"/>
              <a:buChar char="•"/>
              <a:defRPr>
                <a:solidFill>
                  <a:srgbClr val="006600"/>
                </a:solidFill>
              </a:defRPr>
            </a:pPr>
            <a:r>
              <a:rPr dirty="0" err="1"/>
              <a:t>يتولى</a:t>
            </a:r>
            <a:r>
              <a:rPr dirty="0"/>
              <a:t> </a:t>
            </a:r>
            <a:r>
              <a:rPr dirty="0" err="1"/>
              <a:t>المهنيون</a:t>
            </a:r>
            <a:r>
              <a:rPr dirty="0"/>
              <a:t> </a:t>
            </a:r>
            <a:r>
              <a:rPr dirty="0" err="1"/>
              <a:t>الصحيون</a:t>
            </a:r>
            <a:r>
              <a:rPr dirty="0"/>
              <a:t> </a:t>
            </a:r>
            <a:r>
              <a:rPr dirty="0" err="1"/>
              <a:t>المختارون</a:t>
            </a:r>
            <a:r>
              <a:rPr dirty="0"/>
              <a:t> </a:t>
            </a:r>
            <a:r>
              <a:rPr dirty="0" err="1"/>
              <a:t>لتمثيل</a:t>
            </a:r>
            <a:r>
              <a:rPr dirty="0"/>
              <a:t> </a:t>
            </a:r>
            <a:r>
              <a:rPr dirty="0" err="1"/>
              <a:t>منطقة</a:t>
            </a:r>
            <a:r>
              <a:rPr dirty="0"/>
              <a:t> </a:t>
            </a:r>
            <a:r>
              <a:rPr dirty="0" err="1"/>
              <a:t>جغرافية</a:t>
            </a:r>
            <a:r>
              <a:rPr dirty="0"/>
              <a:t> </a:t>
            </a:r>
            <a:r>
              <a:rPr dirty="0" err="1"/>
              <a:t>أو</a:t>
            </a:r>
            <a:r>
              <a:rPr dirty="0"/>
              <a:t> </a:t>
            </a:r>
            <a:r>
              <a:rPr dirty="0" err="1"/>
              <a:t>مجموعة</a:t>
            </a:r>
            <a:r>
              <a:rPr dirty="0"/>
              <a:t> </a:t>
            </a:r>
            <a:r>
              <a:rPr dirty="0" err="1"/>
              <a:t>تبليغ</a:t>
            </a:r>
            <a:r>
              <a:rPr dirty="0"/>
              <a:t> </a:t>
            </a:r>
            <a:r>
              <a:rPr dirty="0" err="1"/>
              <a:t>محددة</a:t>
            </a:r>
            <a:r>
              <a:rPr dirty="0"/>
              <a:t> </a:t>
            </a:r>
            <a:r>
              <a:rPr dirty="0" err="1"/>
              <a:t>التبليغ</a:t>
            </a:r>
            <a:r>
              <a:rPr dirty="0"/>
              <a:t> </a:t>
            </a:r>
            <a:r>
              <a:rPr dirty="0" err="1"/>
              <a:t>عن</a:t>
            </a:r>
            <a:r>
              <a:rPr dirty="0"/>
              <a:t> </a:t>
            </a:r>
            <a:r>
              <a:rPr dirty="0" err="1"/>
              <a:t>الأحداث</a:t>
            </a:r>
            <a:r>
              <a:rPr dirty="0"/>
              <a:t> </a:t>
            </a:r>
            <a:r>
              <a:rPr dirty="0" err="1"/>
              <a:t>الصحية</a:t>
            </a:r>
            <a:r>
              <a:rPr dirty="0"/>
              <a:t>.</a:t>
            </a:r>
          </a:p>
          <a:p>
            <a:pPr marL="171450" indent="-171450" rtl="1">
              <a:spcBef>
                <a:spcPts val="700"/>
              </a:spcBef>
              <a:buSzPct val="100000"/>
              <a:buFont typeface="Arial"/>
              <a:buChar char="•"/>
              <a:defRPr>
                <a:solidFill>
                  <a:srgbClr val="006600"/>
                </a:solidFill>
              </a:defRPr>
            </a:pPr>
            <a:r>
              <a:rPr dirty="0" err="1"/>
              <a:t>يَسمح</a:t>
            </a:r>
            <a:r>
              <a:rPr dirty="0"/>
              <a:t> </a:t>
            </a:r>
            <a:r>
              <a:rPr dirty="0" err="1"/>
              <a:t>وجود</a:t>
            </a:r>
            <a:r>
              <a:rPr dirty="0"/>
              <a:t> </a:t>
            </a:r>
            <a:r>
              <a:rPr dirty="0" err="1"/>
              <a:t>عدد</a:t>
            </a:r>
            <a:r>
              <a:rPr dirty="0"/>
              <a:t> </a:t>
            </a:r>
            <a:r>
              <a:rPr dirty="0" err="1"/>
              <a:t>أصغر</a:t>
            </a:r>
            <a:r>
              <a:rPr dirty="0"/>
              <a:t> </a:t>
            </a:r>
            <a:r>
              <a:rPr dirty="0" err="1"/>
              <a:t>من</a:t>
            </a:r>
            <a:r>
              <a:rPr dirty="0"/>
              <a:t> </a:t>
            </a:r>
            <a:r>
              <a:rPr dirty="0" err="1"/>
              <a:t>المُبلغين</a:t>
            </a:r>
            <a:r>
              <a:rPr dirty="0"/>
              <a:t> </a:t>
            </a:r>
            <a:r>
              <a:rPr dirty="0" err="1"/>
              <a:t>بجمع</a:t>
            </a:r>
            <a:r>
              <a:rPr dirty="0"/>
              <a:t> </a:t>
            </a:r>
            <a:r>
              <a:rPr dirty="0" err="1"/>
              <a:t>بيانات</a:t>
            </a:r>
            <a:r>
              <a:rPr dirty="0"/>
              <a:t> </a:t>
            </a:r>
            <a:r>
              <a:rPr dirty="0" err="1"/>
              <a:t>أكثرَ</a:t>
            </a:r>
            <a:r>
              <a:rPr dirty="0"/>
              <a:t> </a:t>
            </a:r>
            <a:r>
              <a:rPr dirty="0" err="1"/>
              <a:t>كثافةً</a:t>
            </a:r>
            <a:r>
              <a:rPr dirty="0"/>
              <a:t> </a:t>
            </a:r>
            <a:r>
              <a:rPr dirty="0" err="1"/>
              <a:t>وتفصيلًا</a:t>
            </a:r>
            <a:r>
              <a:rPr dirty="0"/>
              <a:t> </a:t>
            </a:r>
            <a:r>
              <a:rPr dirty="0" err="1"/>
              <a:t>من</a:t>
            </a:r>
            <a:r>
              <a:rPr dirty="0"/>
              <a:t> </a:t>
            </a:r>
            <a:r>
              <a:rPr dirty="0" err="1"/>
              <a:t>كل</a:t>
            </a:r>
            <a:r>
              <a:rPr dirty="0"/>
              <a:t> </a:t>
            </a:r>
            <a:r>
              <a:rPr dirty="0" err="1"/>
              <a:t>حالة</a:t>
            </a:r>
            <a:r>
              <a:rPr dirty="0"/>
              <a:t> </a:t>
            </a:r>
            <a:r>
              <a:rPr dirty="0" err="1"/>
              <a:t>مُكتشَفة</a:t>
            </a:r>
            <a:r>
              <a:rPr dirty="0"/>
              <a:t>.</a:t>
            </a:r>
          </a:p>
          <a:p>
            <a:pPr marL="171450" indent="-171450" rtl="1">
              <a:spcBef>
                <a:spcPts val="700"/>
              </a:spcBef>
              <a:buSzPct val="100000"/>
              <a:buFont typeface="Arial"/>
              <a:buChar char="•"/>
              <a:defRPr>
                <a:solidFill>
                  <a:srgbClr val="006600"/>
                </a:solidFill>
              </a:defRPr>
            </a:pPr>
            <a:r>
              <a:rPr dirty="0" err="1"/>
              <a:t>قد</a:t>
            </a:r>
            <a:r>
              <a:rPr dirty="0"/>
              <a:t> </a:t>
            </a:r>
            <a:r>
              <a:rPr dirty="0" err="1"/>
              <a:t>تُغفَل</a:t>
            </a:r>
            <a:r>
              <a:rPr dirty="0"/>
              <a:t> </a:t>
            </a:r>
            <a:r>
              <a:rPr dirty="0" err="1"/>
              <a:t>الحالات</a:t>
            </a:r>
            <a:r>
              <a:rPr dirty="0"/>
              <a:t> </a:t>
            </a:r>
            <a:r>
              <a:rPr dirty="0" err="1"/>
              <a:t>الموجودة</a:t>
            </a:r>
            <a:r>
              <a:rPr dirty="0"/>
              <a:t> </a:t>
            </a:r>
            <a:r>
              <a:rPr dirty="0" err="1"/>
              <a:t>خارج</a:t>
            </a:r>
            <a:r>
              <a:rPr dirty="0"/>
              <a:t> </a:t>
            </a:r>
            <a:r>
              <a:rPr dirty="0" err="1"/>
              <a:t>المنطقة</a:t>
            </a:r>
            <a:r>
              <a:rPr dirty="0"/>
              <a:t> </a:t>
            </a:r>
            <a:r>
              <a:rPr dirty="0" err="1"/>
              <a:t>أو</a:t>
            </a:r>
            <a:r>
              <a:rPr dirty="0"/>
              <a:t> </a:t>
            </a:r>
            <a:r>
              <a:rPr dirty="0" err="1"/>
              <a:t>الفئة</a:t>
            </a:r>
            <a:r>
              <a:rPr dirty="0"/>
              <a:t> </a:t>
            </a:r>
            <a:r>
              <a:rPr dirty="0" err="1"/>
              <a:t>السكانية</a:t>
            </a:r>
            <a:r>
              <a:rPr dirty="0"/>
              <a:t> </a:t>
            </a:r>
            <a:r>
              <a:rPr dirty="0" err="1"/>
              <a:t>المُمثَّلة</a:t>
            </a:r>
            <a:r>
              <a:rPr dirty="0"/>
              <a:t>.</a:t>
            </a:r>
          </a:p>
          <a:p>
            <a:pPr defTabSz="924916" rtl="1">
              <a:spcBef>
                <a:spcPts val="600"/>
              </a:spcBef>
              <a:defRPr>
                <a:solidFill>
                  <a:srgbClr val="4D4D4D"/>
                </a:solidFill>
              </a:defRPr>
            </a:pPr>
            <a:endParaRPr dirty="0"/>
          </a:p>
          <a:p>
            <a:pPr rtl="1"/>
            <a:r>
              <a:rPr dirty="0" err="1"/>
              <a:t>الترصُّد</a:t>
            </a:r>
            <a:r>
              <a:rPr dirty="0"/>
              <a:t> </a:t>
            </a:r>
            <a:r>
              <a:rPr dirty="0" err="1"/>
              <a:t>المجتمعي</a:t>
            </a:r>
            <a:endParaRPr dirty="0"/>
          </a:p>
          <a:p>
            <a:pPr marL="171450" indent="-171450" rtl="1">
              <a:buSzPct val="100000"/>
              <a:buFont typeface="Arial"/>
              <a:buChar char="•"/>
            </a:pPr>
            <a:r>
              <a:rPr dirty="0" err="1"/>
              <a:t>تكون</a:t>
            </a:r>
            <a:r>
              <a:rPr dirty="0"/>
              <a:t> </a:t>
            </a:r>
            <a:r>
              <a:rPr dirty="0" err="1"/>
              <a:t>الأمهات</a:t>
            </a:r>
            <a:r>
              <a:rPr dirty="0"/>
              <a:t> </a:t>
            </a:r>
            <a:r>
              <a:rPr dirty="0" err="1"/>
              <a:t>في</a:t>
            </a:r>
            <a:r>
              <a:rPr dirty="0"/>
              <a:t> </a:t>
            </a:r>
            <a:r>
              <a:rPr dirty="0" err="1"/>
              <a:t>أغلب</a:t>
            </a:r>
            <a:r>
              <a:rPr dirty="0"/>
              <a:t> </a:t>
            </a:r>
            <a:r>
              <a:rPr dirty="0" err="1"/>
              <a:t>الأحيان</a:t>
            </a:r>
            <a:r>
              <a:rPr dirty="0"/>
              <a:t> </a:t>
            </a:r>
            <a:r>
              <a:rPr dirty="0" err="1"/>
              <a:t>بمنزلة</a:t>
            </a:r>
            <a:r>
              <a:rPr dirty="0"/>
              <a:t> </a:t>
            </a:r>
            <a:r>
              <a:rPr dirty="0" err="1"/>
              <a:t>العاملين</a:t>
            </a:r>
            <a:r>
              <a:rPr dirty="0"/>
              <a:t> </a:t>
            </a:r>
            <a:r>
              <a:rPr dirty="0" err="1"/>
              <a:t>الصحيين</a:t>
            </a:r>
            <a:r>
              <a:rPr dirty="0"/>
              <a:t> </a:t>
            </a:r>
            <a:r>
              <a:rPr dirty="0" err="1"/>
              <a:t>من</a:t>
            </a:r>
            <a:r>
              <a:rPr dirty="0"/>
              <a:t> </a:t>
            </a:r>
            <a:r>
              <a:rPr dirty="0" err="1"/>
              <a:t>المستوى</a:t>
            </a:r>
            <a:r>
              <a:rPr dirty="0"/>
              <a:t> </a:t>
            </a:r>
            <a:r>
              <a:rPr dirty="0" err="1"/>
              <a:t>الأول</a:t>
            </a:r>
            <a:r>
              <a:rPr dirty="0"/>
              <a:t> </a:t>
            </a:r>
            <a:r>
              <a:rPr dirty="0" err="1"/>
              <a:t>في</a:t>
            </a:r>
            <a:r>
              <a:rPr dirty="0"/>
              <a:t> </a:t>
            </a:r>
            <a:r>
              <a:rPr dirty="0" err="1"/>
              <a:t>الأُسرة</a:t>
            </a:r>
            <a:r>
              <a:rPr dirty="0"/>
              <a:t>، </a:t>
            </a:r>
            <a:r>
              <a:rPr dirty="0" err="1"/>
              <a:t>ويمكنهن</a:t>
            </a:r>
            <a:r>
              <a:rPr dirty="0"/>
              <a:t> </a:t>
            </a:r>
            <a:r>
              <a:rPr dirty="0" err="1"/>
              <a:t>تثقيف</a:t>
            </a:r>
            <a:r>
              <a:rPr dirty="0"/>
              <a:t> </a:t>
            </a:r>
            <a:r>
              <a:rPr dirty="0" err="1"/>
              <a:t>مجتمعاتهن</a:t>
            </a:r>
            <a:r>
              <a:rPr dirty="0"/>
              <a:t> </a:t>
            </a:r>
            <a:r>
              <a:rPr dirty="0" err="1"/>
              <a:t>المحلية</a:t>
            </a:r>
            <a:r>
              <a:rPr dirty="0"/>
              <a:t>، </a:t>
            </a:r>
            <a:r>
              <a:rPr dirty="0" err="1"/>
              <a:t>ومساعدتها</a:t>
            </a:r>
            <a:r>
              <a:rPr dirty="0"/>
              <a:t> </a:t>
            </a:r>
            <a:r>
              <a:rPr dirty="0" err="1"/>
              <a:t>في</a:t>
            </a:r>
            <a:r>
              <a:rPr dirty="0"/>
              <a:t> </a:t>
            </a:r>
            <a:r>
              <a:rPr dirty="0" err="1"/>
              <a:t>الكشف</a:t>
            </a:r>
            <a:r>
              <a:rPr dirty="0"/>
              <a:t> </a:t>
            </a:r>
            <a:r>
              <a:rPr dirty="0" err="1"/>
              <a:t>المبكر</a:t>
            </a:r>
            <a:r>
              <a:rPr dirty="0"/>
              <a:t> </a:t>
            </a:r>
            <a:r>
              <a:rPr dirty="0" err="1"/>
              <a:t>عن</a:t>
            </a:r>
            <a:r>
              <a:rPr dirty="0"/>
              <a:t> </a:t>
            </a:r>
            <a:r>
              <a:rPr dirty="0" err="1"/>
              <a:t>الحالات</a:t>
            </a:r>
            <a:r>
              <a:rPr dirty="0"/>
              <a:t> </a:t>
            </a:r>
            <a:r>
              <a:rPr dirty="0" err="1"/>
              <a:t>الممكنة</a:t>
            </a:r>
            <a:r>
              <a:rPr dirty="0"/>
              <a:t> </a:t>
            </a:r>
            <a:r>
              <a:rPr dirty="0" err="1"/>
              <a:t>أو</a:t>
            </a:r>
            <a:r>
              <a:rPr dirty="0"/>
              <a:t> </a:t>
            </a:r>
            <a:r>
              <a:rPr dirty="0" err="1"/>
              <a:t>المحتمَلة</a:t>
            </a:r>
            <a:r>
              <a:rPr dirty="0"/>
              <a:t>.</a:t>
            </a:r>
          </a:p>
          <a:p>
            <a:pPr marL="171450" indent="-171450" rtl="1">
              <a:buSzPct val="100000"/>
              <a:buFont typeface="Arial"/>
              <a:buChar char="•"/>
            </a:pPr>
            <a:r>
              <a:rPr dirty="0" err="1"/>
              <a:t>يمكن</a:t>
            </a:r>
            <a:r>
              <a:rPr dirty="0"/>
              <a:t> </a:t>
            </a:r>
            <a:r>
              <a:rPr dirty="0" err="1"/>
              <a:t>أن</a:t>
            </a:r>
            <a:r>
              <a:rPr dirty="0"/>
              <a:t> </a:t>
            </a:r>
            <a:r>
              <a:rPr dirty="0" err="1"/>
              <a:t>يكون</a:t>
            </a:r>
            <a:r>
              <a:rPr dirty="0"/>
              <a:t> </a:t>
            </a:r>
            <a:r>
              <a:rPr dirty="0" err="1"/>
              <a:t>العاملون</a:t>
            </a:r>
            <a:r>
              <a:rPr dirty="0"/>
              <a:t> </a:t>
            </a:r>
            <a:r>
              <a:rPr dirty="0" err="1"/>
              <a:t>في</a:t>
            </a:r>
            <a:r>
              <a:rPr dirty="0"/>
              <a:t> </a:t>
            </a:r>
            <a:r>
              <a:rPr dirty="0" err="1"/>
              <a:t>مجال</a:t>
            </a:r>
            <a:r>
              <a:rPr dirty="0"/>
              <a:t> </a:t>
            </a:r>
            <a:r>
              <a:rPr dirty="0" err="1"/>
              <a:t>صحة</a:t>
            </a:r>
            <a:r>
              <a:rPr dirty="0"/>
              <a:t> </a:t>
            </a:r>
            <a:r>
              <a:rPr dirty="0" err="1"/>
              <a:t>المجتمع</a:t>
            </a:r>
            <a:r>
              <a:rPr dirty="0"/>
              <a:t> </a:t>
            </a:r>
            <a:r>
              <a:rPr dirty="0" err="1"/>
              <a:t>من</a:t>
            </a:r>
            <a:r>
              <a:rPr dirty="0"/>
              <a:t> </a:t>
            </a:r>
            <a:r>
              <a:rPr dirty="0" err="1"/>
              <a:t>المعلمين</a:t>
            </a:r>
            <a:r>
              <a:rPr dirty="0"/>
              <a:t>، </a:t>
            </a:r>
            <a:r>
              <a:rPr dirty="0" err="1"/>
              <a:t>أو</a:t>
            </a:r>
            <a:r>
              <a:rPr dirty="0"/>
              <a:t> </a:t>
            </a:r>
            <a:r>
              <a:rPr dirty="0" err="1"/>
              <a:t>العاملين</a:t>
            </a:r>
            <a:r>
              <a:rPr dirty="0"/>
              <a:t> </a:t>
            </a:r>
            <a:r>
              <a:rPr dirty="0" err="1"/>
              <a:t>الصحيين</a:t>
            </a:r>
            <a:r>
              <a:rPr dirty="0"/>
              <a:t>، </a:t>
            </a:r>
            <a:r>
              <a:rPr dirty="0" err="1"/>
              <a:t>أو</a:t>
            </a:r>
            <a:r>
              <a:rPr dirty="0"/>
              <a:t> </a:t>
            </a:r>
            <a:r>
              <a:rPr dirty="0" err="1"/>
              <a:t>غيرهم</a:t>
            </a:r>
            <a:r>
              <a:rPr lang="ar-EG" dirty="0"/>
              <a:t>. </a:t>
            </a:r>
            <a:r>
              <a:rPr dirty="0" err="1"/>
              <a:t>ويُمكنهم</a:t>
            </a:r>
            <a:r>
              <a:rPr dirty="0"/>
              <a:t> </a:t>
            </a:r>
            <a:r>
              <a:rPr dirty="0" err="1"/>
              <a:t>الاضطلاع</a:t>
            </a:r>
            <a:r>
              <a:rPr dirty="0"/>
              <a:t> </a:t>
            </a:r>
            <a:r>
              <a:rPr dirty="0" err="1"/>
              <a:t>بالتوعية</a:t>
            </a:r>
            <a:r>
              <a:rPr dirty="0"/>
              <a:t>، </a:t>
            </a:r>
            <a:r>
              <a:rPr dirty="0" err="1"/>
              <a:t>وتقصِّي</a:t>
            </a:r>
            <a:r>
              <a:rPr dirty="0"/>
              <a:t> </a:t>
            </a:r>
            <a:r>
              <a:rPr dirty="0" err="1"/>
              <a:t>الحالات</a:t>
            </a:r>
            <a:r>
              <a:rPr dirty="0"/>
              <a:t>، </a:t>
            </a:r>
            <a:r>
              <a:rPr dirty="0" err="1"/>
              <a:t>والتثقيف</a:t>
            </a:r>
            <a:r>
              <a:rPr dirty="0"/>
              <a:t> </a:t>
            </a:r>
            <a:r>
              <a:rPr dirty="0" err="1"/>
              <a:t>الصحي</a:t>
            </a:r>
            <a:r>
              <a:rPr dirty="0"/>
              <a:t>.</a:t>
            </a:r>
          </a:p>
          <a:p>
            <a:pPr marL="171450" indent="-171450" rtl="1">
              <a:buSzPct val="100000"/>
              <a:buFont typeface="Arial"/>
              <a:buChar char="•"/>
            </a:pPr>
            <a:r>
              <a:rPr dirty="0" err="1"/>
              <a:t>يمكن</a:t>
            </a:r>
            <a:r>
              <a:rPr dirty="0"/>
              <a:t> </a:t>
            </a:r>
            <a:r>
              <a:rPr dirty="0" err="1"/>
              <a:t>للمراكز</a:t>
            </a:r>
            <a:r>
              <a:rPr dirty="0"/>
              <a:t> </a:t>
            </a:r>
            <a:r>
              <a:rPr dirty="0" err="1"/>
              <a:t>الصحية</a:t>
            </a:r>
            <a:r>
              <a:rPr dirty="0"/>
              <a:t> </a:t>
            </a:r>
            <a:r>
              <a:rPr dirty="0" err="1"/>
              <a:t>أن</a:t>
            </a:r>
            <a:r>
              <a:rPr dirty="0"/>
              <a:t> </a:t>
            </a:r>
            <a:r>
              <a:rPr dirty="0" err="1"/>
              <a:t>توسع</a:t>
            </a:r>
            <a:r>
              <a:rPr dirty="0"/>
              <a:t> </a:t>
            </a:r>
            <a:r>
              <a:rPr dirty="0" err="1"/>
              <a:t>نطاق</a:t>
            </a:r>
            <a:r>
              <a:rPr dirty="0"/>
              <a:t> </a:t>
            </a:r>
            <a:r>
              <a:rPr dirty="0" err="1"/>
              <a:t>أنظمة</a:t>
            </a:r>
            <a:r>
              <a:rPr dirty="0"/>
              <a:t> </a:t>
            </a:r>
            <a:r>
              <a:rPr dirty="0" err="1"/>
              <a:t>الترصُّد</a:t>
            </a:r>
            <a:r>
              <a:rPr dirty="0"/>
              <a:t> </a:t>
            </a:r>
            <a:r>
              <a:rPr dirty="0" err="1"/>
              <a:t>التقليدية</a:t>
            </a:r>
            <a:r>
              <a:rPr dirty="0"/>
              <a:t>، </a:t>
            </a:r>
            <a:r>
              <a:rPr dirty="0" err="1"/>
              <a:t>ويُستكمل</a:t>
            </a:r>
            <a:r>
              <a:rPr dirty="0"/>
              <a:t> </a:t>
            </a:r>
            <a:r>
              <a:rPr dirty="0" err="1"/>
              <a:t>ذلك</a:t>
            </a:r>
            <a:r>
              <a:rPr dirty="0"/>
              <a:t> </a:t>
            </a:r>
            <a:r>
              <a:rPr dirty="0" err="1"/>
              <a:t>بجهود</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a:t>
            </a:r>
          </a:p>
          <a:p>
            <a:pPr marL="171450" indent="-171450" rtl="1">
              <a:buSzPct val="100000"/>
              <a:buFont typeface="Arial"/>
              <a:buChar char="•"/>
            </a:pPr>
            <a:r>
              <a:rPr dirty="0" err="1"/>
              <a:t>الأهداف</a:t>
            </a:r>
            <a:r>
              <a:rPr dirty="0"/>
              <a:t>:</a:t>
            </a:r>
          </a:p>
          <a:p>
            <a:pPr marL="914400" indent="-457200" rtl="1">
              <a:spcBef>
                <a:spcPts val="700"/>
              </a:spcBef>
              <a:buSzPct val="100000"/>
              <a:buFont typeface="Courier New"/>
              <a:buChar char="o"/>
              <a:defRPr sz="2000"/>
            </a:pPr>
            <a:r>
              <a:rPr dirty="0" err="1"/>
              <a:t>تحديد</a:t>
            </a:r>
            <a:r>
              <a:rPr dirty="0"/>
              <a:t> </a:t>
            </a:r>
            <a:r>
              <a:rPr dirty="0" err="1"/>
              <a:t>الحالات</a:t>
            </a:r>
            <a:r>
              <a:rPr dirty="0"/>
              <a:t> </a:t>
            </a:r>
            <a:r>
              <a:rPr dirty="0" err="1"/>
              <a:t>والأحداث</a:t>
            </a:r>
            <a:r>
              <a:rPr dirty="0"/>
              <a:t> </a:t>
            </a:r>
            <a:r>
              <a:rPr dirty="0" err="1"/>
              <a:t>ذات</a:t>
            </a:r>
            <a:r>
              <a:rPr dirty="0"/>
              <a:t> </a:t>
            </a:r>
            <a:r>
              <a:rPr dirty="0" err="1"/>
              <a:t>الأهمية</a:t>
            </a:r>
            <a:r>
              <a:rPr dirty="0"/>
              <a:t> </a:t>
            </a:r>
            <a:r>
              <a:rPr dirty="0" err="1"/>
              <a:t>للصحة</a:t>
            </a:r>
            <a:r>
              <a:rPr dirty="0"/>
              <a:t> </a:t>
            </a:r>
            <a:r>
              <a:rPr dirty="0" err="1"/>
              <a:t>العامة</a:t>
            </a:r>
            <a:r>
              <a:rPr dirty="0"/>
              <a:t>.</a:t>
            </a:r>
          </a:p>
          <a:p>
            <a:pPr marL="914400" indent="-457200" rtl="1">
              <a:spcBef>
                <a:spcPts val="700"/>
              </a:spcBef>
              <a:buSzPct val="100000"/>
              <a:buFont typeface="Courier New"/>
              <a:buChar char="o"/>
              <a:defRPr sz="2000"/>
            </a:pPr>
            <a:r>
              <a:rPr dirty="0" err="1"/>
              <a:t>التبليغ</a:t>
            </a:r>
            <a:r>
              <a:rPr dirty="0"/>
              <a:t> </a:t>
            </a:r>
            <a:r>
              <a:rPr dirty="0" err="1"/>
              <a:t>عن</a:t>
            </a:r>
            <a:r>
              <a:rPr dirty="0"/>
              <a:t> </a:t>
            </a:r>
            <a:r>
              <a:rPr dirty="0" err="1"/>
              <a:t>الحالات</a:t>
            </a:r>
            <a:r>
              <a:rPr dirty="0"/>
              <a:t> </a:t>
            </a:r>
            <a:r>
              <a:rPr dirty="0" err="1"/>
              <a:t>المشتبه</a:t>
            </a:r>
            <a:r>
              <a:rPr dirty="0"/>
              <a:t> </a:t>
            </a:r>
            <a:r>
              <a:rPr dirty="0" err="1"/>
              <a:t>فيها</a:t>
            </a:r>
            <a:r>
              <a:rPr dirty="0"/>
              <a:t>، </a:t>
            </a:r>
            <a:r>
              <a:rPr dirty="0" err="1"/>
              <a:t>أو</a:t>
            </a:r>
            <a:r>
              <a:rPr dirty="0"/>
              <a:t> </a:t>
            </a:r>
            <a:r>
              <a:rPr dirty="0" err="1"/>
              <a:t>الحالات</a:t>
            </a:r>
            <a:r>
              <a:rPr dirty="0"/>
              <a:t> </a:t>
            </a:r>
            <a:r>
              <a:rPr dirty="0" err="1"/>
              <a:t>المرضية</a:t>
            </a:r>
            <a:r>
              <a:rPr dirty="0"/>
              <a:t>، </a:t>
            </a:r>
            <a:r>
              <a:rPr dirty="0" err="1"/>
              <a:t>أو</a:t>
            </a:r>
            <a:r>
              <a:rPr dirty="0"/>
              <a:t> </a:t>
            </a:r>
            <a:r>
              <a:rPr dirty="0" err="1"/>
              <a:t>الأحداث</a:t>
            </a:r>
            <a:r>
              <a:rPr dirty="0"/>
              <a:t> </a:t>
            </a:r>
            <a:r>
              <a:rPr dirty="0" err="1"/>
              <a:t>إلى</a:t>
            </a:r>
            <a:r>
              <a:rPr dirty="0"/>
              <a:t> </a:t>
            </a:r>
            <a:r>
              <a:rPr dirty="0" err="1"/>
              <a:t>المستويات</a:t>
            </a:r>
            <a:r>
              <a:rPr dirty="0"/>
              <a:t> </a:t>
            </a:r>
            <a:r>
              <a:rPr dirty="0" err="1"/>
              <a:t>المناسبة</a:t>
            </a:r>
            <a:r>
              <a:rPr dirty="0"/>
              <a:t>.</a:t>
            </a:r>
          </a:p>
          <a:p>
            <a:pPr marL="914400" indent="-457200" rtl="1">
              <a:spcBef>
                <a:spcPts val="700"/>
              </a:spcBef>
              <a:buSzPct val="100000"/>
              <a:buFont typeface="Courier New"/>
              <a:buChar char="o"/>
              <a:defRPr sz="2000"/>
            </a:pPr>
            <a:r>
              <a:rPr dirty="0" err="1"/>
              <a:t>مساعدة</a:t>
            </a:r>
            <a:r>
              <a:rPr dirty="0"/>
              <a:t> </a:t>
            </a:r>
            <a:r>
              <a:rPr dirty="0" err="1"/>
              <a:t>المجتمعات</a:t>
            </a:r>
            <a:r>
              <a:rPr dirty="0"/>
              <a:t> </a:t>
            </a:r>
            <a:r>
              <a:rPr dirty="0" err="1"/>
              <a:t>المحلية</a:t>
            </a:r>
            <a:r>
              <a:rPr dirty="0"/>
              <a:t> </a:t>
            </a:r>
            <a:r>
              <a:rPr dirty="0" err="1"/>
              <a:t>في</a:t>
            </a:r>
            <a:r>
              <a:rPr dirty="0"/>
              <a:t> </a:t>
            </a:r>
            <a:r>
              <a:rPr dirty="0" err="1"/>
              <a:t>فهم</a:t>
            </a:r>
            <a:r>
              <a:rPr dirty="0"/>
              <a:t> </a:t>
            </a:r>
            <a:r>
              <a:rPr dirty="0" err="1"/>
              <a:t>الدور</a:t>
            </a:r>
            <a:r>
              <a:rPr dirty="0"/>
              <a:t> </a:t>
            </a:r>
            <a:r>
              <a:rPr dirty="0" err="1"/>
              <a:t>المنوط</a:t>
            </a:r>
            <a:r>
              <a:rPr dirty="0"/>
              <a:t> </a:t>
            </a:r>
            <a:r>
              <a:rPr dirty="0" err="1"/>
              <a:t>بها</a:t>
            </a:r>
            <a:r>
              <a:rPr dirty="0"/>
              <a:t> </a:t>
            </a:r>
            <a:r>
              <a:rPr lang="ar-EG" dirty="0"/>
              <a:t>في </a:t>
            </a:r>
            <a:r>
              <a:rPr dirty="0" err="1"/>
              <a:t>أثناء</a:t>
            </a:r>
            <a:r>
              <a:rPr dirty="0"/>
              <a:t> </a:t>
            </a:r>
            <a:r>
              <a:rPr dirty="0" err="1"/>
              <a:t>الفاشيات</a:t>
            </a:r>
            <a:r>
              <a:rPr dirty="0"/>
              <a:t>.</a:t>
            </a:r>
          </a:p>
        </p:txBody>
      </p:sp>
    </p:spTree>
    <p:extLst>
      <p:ext uri="{BB962C8B-B14F-4D97-AF65-F5344CB8AC3E}">
        <p14:creationId xmlns:p14="http://schemas.microsoft.com/office/powerpoint/2010/main" val="727068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hape 42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30" name="Shape 430"/>
          <p:cNvSpPr>
            <a:spLocks noGrp="1"/>
          </p:cNvSpPr>
          <p:nvPr>
            <p:ph type="body" sz="quarter" idx="1"/>
          </p:nvPr>
        </p:nvSpPr>
        <p:spPr>
          <a:prstGeom prst="rect">
            <a:avLst/>
          </a:prstGeom>
        </p:spPr>
        <p:txBody>
          <a:bodyPr rtlCol="1"/>
          <a:lstStyle/>
          <a:p>
            <a:pPr defTabSz="924916" rtl="1">
              <a:spcBef>
                <a:spcPts val="600"/>
              </a:spcBef>
              <a:defRPr>
                <a:solidFill>
                  <a:srgbClr val="4D4D4D"/>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يواجه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والمستمرة</a:t>
            </a:r>
            <a:r>
              <a:rPr dirty="0">
                <a:latin typeface="Sakkal Majalla" panose="02000000000000000000" pitchFamily="2" charset="-78"/>
                <a:cs typeface="Sakkal Majalla" panose="02000000000000000000" pitchFamily="2" charset="-78"/>
              </a:rPr>
              <a:t>.</a:t>
            </a:r>
          </a:p>
          <a:p>
            <a:pPr defTabSz="924916" rtl="1">
              <a:spcBef>
                <a:spcPts val="600"/>
              </a:spcBef>
              <a:defRPr>
                <a:solidFill>
                  <a:srgbClr val="4D4D4D"/>
                </a:solidFill>
              </a:defRPr>
            </a:pPr>
            <a:endParaRPr dirty="0">
              <a:latin typeface="Sakkal Majalla" panose="02000000000000000000" pitchFamily="2" charset="-78"/>
              <a:cs typeface="Sakkal Majalla" panose="02000000000000000000" pitchFamily="2" charset="-78"/>
            </a:endParaRPr>
          </a:p>
          <a:p>
            <a:pPr defTabSz="924916" rtl="1">
              <a:spcBef>
                <a:spcPts val="600"/>
              </a:spcBef>
              <a:defRPr>
                <a:solidFill>
                  <a:srgbClr val="4D4D4D"/>
                </a:solidFill>
              </a:defRPr>
            </a:pPr>
            <a:r>
              <a:rPr dirty="0" err="1">
                <a:latin typeface="Sakkal Majalla" panose="02000000000000000000" pitchFamily="2" charset="-78"/>
                <a:cs typeface="Sakkal Majalla" panose="02000000000000000000" pitchFamily="2" charset="-78"/>
              </a:rPr>
              <a:t>شبكة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التحذيرات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endParaRPr dirty="0">
              <a:latin typeface="Sakkal Majalla" panose="02000000000000000000" pitchFamily="2" charset="-78"/>
              <a:cs typeface="Sakkal Majalla" panose="02000000000000000000" pitchFamily="2" charset="-78"/>
            </a:endParaRPr>
          </a:p>
          <a:p>
            <a:pPr marL="171450" indent="-171450" defTabSz="924916" rtl="1">
              <a:spcBef>
                <a:spcPts val="600"/>
              </a:spcBef>
              <a:buSzPct val="100000"/>
              <a:buFont typeface="Arial"/>
              <a:buChar char="•"/>
              <a:defRPr sz="2400">
                <a:solidFill>
                  <a:srgbClr val="10253F"/>
                </a:solidFill>
              </a:defRPr>
            </a:pP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مماثلة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يلي</a:t>
            </a:r>
            <a:r>
              <a:rPr dirty="0">
                <a:latin typeface="Sakkal Majalla" panose="02000000000000000000" pitchFamily="2" charset="-78"/>
                <a:cs typeface="Sakkal Majalla" panose="02000000000000000000" pitchFamily="2" charset="-78"/>
              </a:rPr>
              <a:t>:</a:t>
            </a:r>
          </a:p>
          <a:p>
            <a:pPr marL="800100" lvl="1" indent="-342900" rtl="1">
              <a:spcBef>
                <a:spcPts val="900"/>
              </a:spcBef>
              <a:buSzPct val="100000"/>
              <a:buFont typeface="Arial"/>
              <a:buChar char="•"/>
              <a:defRPr sz="2000">
                <a:solidFill>
                  <a:srgbClr val="10253F"/>
                </a:solidFill>
              </a:defRPr>
            </a:pPr>
            <a:r>
              <a:rPr lang="ar-EG" dirty="0">
                <a:latin typeface="Sakkal Majalla" panose="02000000000000000000" pitchFamily="2" charset="-78"/>
                <a:cs typeface="Sakkal Majalla" panose="02000000000000000000" pitchFamily="2" charset="-78"/>
              </a:rPr>
              <a:t>(</a:t>
            </a:r>
            <a:r>
              <a:rPr lang="en-US" dirty="0">
                <a:latin typeface="Sakkal Majalla" panose="02000000000000000000" pitchFamily="2" charset="-78"/>
                <a:cs typeface="Sakkal Majalla" panose="02000000000000000000" pitchFamily="2" charset="-78"/>
              </a:rPr>
              <a:t>EWARS</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التحذيرات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a:t>
            </a:r>
          </a:p>
          <a:p>
            <a:pPr marL="800100" lvl="1" indent="-342900" rtl="1">
              <a:spcBef>
                <a:spcPts val="900"/>
              </a:spcBef>
              <a:buSzPct val="100000"/>
              <a:buFont typeface="Arial"/>
              <a:buChar char="•"/>
              <a:defRPr sz="2000">
                <a:solidFill>
                  <a:srgbClr val="10253F"/>
                </a:solidFill>
              </a:defRPr>
            </a:pPr>
            <a:r>
              <a:rPr lang="ar-EG" dirty="0">
                <a:latin typeface="Sakkal Majalla" panose="02000000000000000000" pitchFamily="2" charset="-78"/>
                <a:cs typeface="Sakkal Majalla" panose="02000000000000000000" pitchFamily="2" charset="-78"/>
              </a:rPr>
              <a:t>(</a:t>
            </a:r>
            <a:r>
              <a:rPr lang="en-US" dirty="0">
                <a:latin typeface="Sakkal Majalla" panose="02000000000000000000" pitchFamily="2" charset="-78"/>
                <a:cs typeface="Sakkal Majalla" panose="02000000000000000000" pitchFamily="2" charset="-78"/>
              </a:rPr>
              <a:t>DEWS</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للأمراض</a:t>
            </a:r>
            <a:r>
              <a:rPr dirty="0">
                <a:latin typeface="Sakkal Majalla" panose="02000000000000000000" pitchFamily="2" charset="-78"/>
                <a:cs typeface="Sakkal Majalla" panose="02000000000000000000" pitchFamily="2" charset="-78"/>
              </a:rPr>
              <a:t>.</a:t>
            </a:r>
          </a:p>
          <a:p>
            <a:pPr marL="171450" indent="-171450" defTabSz="924916" rtl="1">
              <a:spcBef>
                <a:spcPts val="600"/>
              </a:spcBef>
              <a:buSzPct val="100000"/>
              <a:buFont typeface="Arial"/>
              <a:buChar char="•"/>
              <a:defRPr>
                <a:solidFill>
                  <a:srgbClr val="4D4D4D"/>
                </a:solidFill>
              </a:defRPr>
            </a:pP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بشبكة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التحذيرات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lang="ar-EG" dirty="0">
                <a:latin typeface="Sakkal Majalla" panose="02000000000000000000" pitchFamily="2" charset="-78"/>
                <a:cs typeface="Sakkal Majalla" panose="02000000000000000000" pitchFamily="2" charset="-78"/>
              </a:rPr>
              <a:t>:</a:t>
            </a:r>
          </a:p>
          <a:p>
            <a:pPr marL="0" indent="0" algn="l" defTabSz="924916" rtl="1">
              <a:spcBef>
                <a:spcPts val="600"/>
              </a:spcBef>
              <a:buSzPct val="100000"/>
              <a:buFont typeface="Arial"/>
              <a:buNone/>
              <a:defRPr>
                <a:solidFill>
                  <a:srgbClr val="4D4D4D"/>
                </a:solidFill>
              </a:defRPr>
            </a:pPr>
            <a:r>
              <a:rPr dirty="0">
                <a:latin typeface="Sakkal Majalla" panose="02000000000000000000" pitchFamily="2" charset="-78"/>
                <a:cs typeface="Sakkal Majalla" panose="02000000000000000000" pitchFamily="2" charset="-78"/>
              </a:rPr>
              <a:t>Outbreak surveillance and response in humanitarian emergencies: WHO guidelines for EWARN implementation. http://www.who.int/diseasecontrol_emergencies/publications/who_hse_epr_dce_2012.1/en/</a:t>
            </a:r>
          </a:p>
          <a:p>
            <a:pPr defTabSz="924916" rtl="1">
              <a:spcBef>
                <a:spcPts val="600"/>
              </a:spcBef>
              <a:defRPr>
                <a:solidFill>
                  <a:srgbClr val="4D4D4D"/>
                </a:solidFill>
              </a:defRPr>
            </a:pPr>
            <a:endParaRPr dirty="0">
              <a:latin typeface="Sakkal Majalla" panose="02000000000000000000" pitchFamily="2" charset="-78"/>
              <a:cs typeface="Sakkal Majalla" panose="02000000000000000000" pitchFamily="2" charset="-78"/>
            </a:endParaRPr>
          </a:p>
          <a:p>
            <a:pPr defTabSz="924916" rtl="1">
              <a:spcBef>
                <a:spcPts val="600"/>
              </a:spcBef>
              <a:defRPr>
                <a:solidFill>
                  <a:srgbClr val="4D4D4D"/>
                </a:solidFill>
              </a:defRPr>
            </a:pP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p>
          <a:p>
            <a:pPr marL="171450" indent="-171450" defTabSz="924916" rtl="1">
              <a:spcBef>
                <a:spcPts val="600"/>
              </a:spcBef>
              <a:buSzPct val="100000"/>
              <a:buFont typeface="Arial"/>
              <a:buChar char="•"/>
              <a:defRPr>
                <a:solidFill>
                  <a:srgbClr val="4D4D4D"/>
                </a:solidFill>
              </a:defRPr>
            </a:pPr>
            <a:r>
              <a:rPr dirty="0" err="1">
                <a:latin typeface="Sakkal Majalla" panose="02000000000000000000" pitchFamily="2" charset="-78"/>
                <a:cs typeface="Sakkal Majalla" panose="02000000000000000000" pitchFamily="2" charset="-78"/>
              </a:rPr>
              <a:t>وضعت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مفوضية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لشؤون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اللاجئين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a:p>
            <a:pPr marL="171450" indent="-171450" rtl="1">
              <a:buSzPct val="100000"/>
              <a:buFont typeface="Arial"/>
              <a:buChar char="•"/>
              <a:defRPr>
                <a:solidFill>
                  <a:srgbClr val="4D4D4D"/>
                </a:solidFill>
              </a:defRPr>
            </a:pP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lang="ar-EG" dirty="0">
                <a:latin typeface="Sakkal Majalla" panose="02000000000000000000" pitchFamily="2" charset="-78"/>
                <a:cs typeface="Sakkal Majalla" panose="02000000000000000000" pitchFamily="2" charset="-78"/>
              </a:rPr>
              <a:t>:</a:t>
            </a:r>
          </a:p>
          <a:p>
            <a:pPr marL="0" indent="0" algn="l" rtl="1">
              <a:buSzPct val="100000"/>
              <a:buFont typeface="Arial"/>
              <a:buNone/>
              <a:defRPr>
                <a:solidFill>
                  <a:srgbClr val="4D4D4D"/>
                </a:solidFill>
              </a:defRPr>
            </a:pPr>
            <a:r>
              <a:rPr dirty="0">
                <a:latin typeface="Sakkal Majalla" panose="02000000000000000000" pitchFamily="2" charset="-78"/>
                <a:cs typeface="Sakkal Majalla" panose="02000000000000000000" pitchFamily="2" charset="-78"/>
              </a:rPr>
              <a:t>Health Information System (HIS) Toolkit. Geneva: Ofﬁce of the United Nations High Commissioner for Refugees; 201</a:t>
            </a:r>
            <a:r>
              <a:rPr lang="en-US" dirty="0">
                <a:latin typeface="Sakkal Majalla" panose="02000000000000000000" pitchFamily="2" charset="-78"/>
                <a:cs typeface="Sakkal Majalla" panose="02000000000000000000" pitchFamily="2" charset="-78"/>
              </a:rPr>
              <a:t>0</a:t>
            </a:r>
            <a:endParaRPr lang="ar-EG" dirty="0">
              <a:latin typeface="Sakkal Majalla" panose="02000000000000000000" pitchFamily="2" charset="-78"/>
              <a:cs typeface="Sakkal Majalla" panose="02000000000000000000" pitchFamily="2" charset="-78"/>
            </a:endParaRPr>
          </a:p>
          <a:p>
            <a:pPr marL="0" indent="0" rtl="1">
              <a:buSzPct val="100000"/>
              <a:buFont typeface="Arial"/>
              <a:buNone/>
              <a:defRPr>
                <a:solidFill>
                  <a:srgbClr val="4D4D4D"/>
                </a:solidFill>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lang="ar-EG" dirty="0">
                <a:latin typeface="Sakkal Majalla" panose="02000000000000000000" pitchFamily="2" charset="-78"/>
                <a:cs typeface="Sakkal Majalla" panose="02000000000000000000" pitchFamily="2" charset="-78"/>
              </a:rPr>
              <a:t>:</a:t>
            </a:r>
          </a:p>
          <a:p>
            <a:pPr marL="171450" indent="-171450" algn="l" rtl="1">
              <a:buSzPct val="100000"/>
              <a:buFont typeface="Arial"/>
              <a:buChar char="•"/>
              <a:defRPr>
                <a:solidFill>
                  <a:srgbClr val="4D4D4D"/>
                </a:solidFill>
              </a:defRPr>
            </a:pPr>
            <a:r>
              <a:rPr dirty="0">
                <a:latin typeface="Sakkal Majalla" panose="02000000000000000000" pitchFamily="2" charset="-78"/>
                <a:cs typeface="Sakkal Majalla" panose="02000000000000000000" pitchFamily="2" charset="-78"/>
              </a:rPr>
              <a:t>http://www.unhcr.org/4a3374408.html </a:t>
            </a:r>
          </a:p>
        </p:txBody>
      </p:sp>
    </p:spTree>
    <p:extLst>
      <p:ext uri="{BB962C8B-B14F-4D97-AF65-F5344CB8AC3E}">
        <p14:creationId xmlns:p14="http://schemas.microsoft.com/office/powerpoint/2010/main" val="1909526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37" name="Shape 437"/>
          <p:cNvSpPr>
            <a:spLocks noGrp="1"/>
          </p:cNvSpPr>
          <p:nvPr>
            <p:ph type="body" sz="quarter" idx="1"/>
          </p:nvPr>
        </p:nvSpPr>
        <p:spPr>
          <a:prstGeom prst="rect">
            <a:avLst/>
          </a:prstGeom>
        </p:spPr>
        <p:txBody>
          <a:bodyPr rtlCol="1"/>
          <a:lstStyle>
            <a:lvl1pPr algn="r" defTabSz="924916" rtl="1">
              <a:spcBef>
                <a:spcPts val="600"/>
              </a:spcBef>
              <a:defRPr>
                <a:solidFill>
                  <a:srgbClr val="4D4D4D"/>
                </a:solidFill>
              </a:defRPr>
            </a:lvl1pPr>
          </a:lstStyle>
          <a:p>
            <a:pPr rtl="1"/>
            <a:r>
              <a:rPr dirty="0" err="1"/>
              <a:t>يمكن</a:t>
            </a:r>
            <a:r>
              <a:rPr dirty="0"/>
              <a:t> </a:t>
            </a:r>
            <a:r>
              <a:rPr dirty="0" err="1"/>
              <a:t>أن</a:t>
            </a:r>
            <a:r>
              <a:rPr dirty="0"/>
              <a:t> </a:t>
            </a:r>
            <a:r>
              <a:rPr dirty="0" err="1"/>
              <a:t>تُقدِّم</a:t>
            </a:r>
            <a:r>
              <a:rPr dirty="0"/>
              <a:t> </a:t>
            </a:r>
            <a:r>
              <a:rPr dirty="0" err="1"/>
              <a:t>أنظمة</a:t>
            </a:r>
            <a:r>
              <a:rPr dirty="0"/>
              <a:t> </a:t>
            </a:r>
            <a:r>
              <a:rPr dirty="0" err="1"/>
              <a:t>الترصُّد</a:t>
            </a:r>
            <a:r>
              <a:rPr dirty="0"/>
              <a:t> </a:t>
            </a:r>
            <a:r>
              <a:rPr dirty="0" err="1"/>
              <a:t>القائم</a:t>
            </a:r>
            <a:r>
              <a:rPr dirty="0"/>
              <a:t> </a:t>
            </a:r>
            <a:r>
              <a:rPr dirty="0" err="1"/>
              <a:t>على</a:t>
            </a:r>
            <a:r>
              <a:rPr dirty="0"/>
              <a:t> </a:t>
            </a:r>
            <a:r>
              <a:rPr dirty="0" err="1"/>
              <a:t>المؤشرات</a:t>
            </a:r>
            <a:r>
              <a:rPr dirty="0"/>
              <a:t>، </a:t>
            </a:r>
            <a:r>
              <a:rPr dirty="0" err="1"/>
              <a:t>وأنظمة</a:t>
            </a:r>
            <a:r>
              <a:rPr dirty="0"/>
              <a:t> </a:t>
            </a:r>
            <a:r>
              <a:rPr dirty="0" err="1"/>
              <a:t>الترصُّد</a:t>
            </a:r>
            <a:r>
              <a:rPr dirty="0"/>
              <a:t> </a:t>
            </a:r>
            <a:r>
              <a:rPr dirty="0" err="1"/>
              <a:t>القائم</a:t>
            </a:r>
            <a:r>
              <a:rPr dirty="0"/>
              <a:t> </a:t>
            </a:r>
            <a:r>
              <a:rPr dirty="0" err="1"/>
              <a:t>على</a:t>
            </a:r>
            <a:r>
              <a:rPr dirty="0"/>
              <a:t> </a:t>
            </a:r>
            <a:r>
              <a:rPr dirty="0" err="1"/>
              <a:t>الأحداث</a:t>
            </a:r>
            <a:r>
              <a:rPr dirty="0"/>
              <a:t> </a:t>
            </a:r>
            <a:r>
              <a:rPr dirty="0" err="1"/>
              <a:t>معلوماتٍ</a:t>
            </a:r>
            <a:r>
              <a:rPr dirty="0"/>
              <a:t> </a:t>
            </a:r>
            <a:r>
              <a:rPr dirty="0" err="1"/>
              <a:t>للكشف</a:t>
            </a:r>
            <a:r>
              <a:rPr dirty="0"/>
              <a:t> </a:t>
            </a:r>
            <a:r>
              <a:rPr dirty="0" err="1"/>
              <a:t>عن</a:t>
            </a:r>
            <a:r>
              <a:rPr dirty="0"/>
              <a:t> </a:t>
            </a:r>
            <a:r>
              <a:rPr dirty="0" err="1"/>
              <a:t>أي</a:t>
            </a:r>
            <a:r>
              <a:rPr dirty="0"/>
              <a:t> </a:t>
            </a:r>
            <a:r>
              <a:rPr dirty="0" err="1"/>
              <a:t>حدث</a:t>
            </a:r>
            <a:r>
              <a:rPr dirty="0"/>
              <a:t> </a:t>
            </a:r>
            <a:r>
              <a:rPr dirty="0" err="1"/>
              <a:t>من</a:t>
            </a:r>
            <a:r>
              <a:rPr dirty="0"/>
              <a:t> </a:t>
            </a:r>
            <a:r>
              <a:rPr dirty="0" err="1"/>
              <a:t>أحداث</a:t>
            </a:r>
            <a:r>
              <a:rPr dirty="0"/>
              <a:t> </a:t>
            </a:r>
            <a:r>
              <a:rPr dirty="0" err="1"/>
              <a:t>الصحة</a:t>
            </a:r>
            <a:r>
              <a:rPr dirty="0"/>
              <a:t> </a:t>
            </a:r>
            <a:r>
              <a:rPr dirty="0" err="1"/>
              <a:t>العامة</a:t>
            </a:r>
            <a:r>
              <a:rPr dirty="0"/>
              <a:t>، </a:t>
            </a:r>
            <a:r>
              <a:rPr dirty="0" err="1"/>
              <a:t>مثل</a:t>
            </a:r>
            <a:r>
              <a:rPr dirty="0"/>
              <a:t> </a:t>
            </a:r>
            <a:r>
              <a:rPr dirty="0" err="1"/>
              <a:t>الفاشيات</a:t>
            </a:r>
            <a:r>
              <a:rPr dirty="0"/>
              <a:t>.</a:t>
            </a:r>
          </a:p>
        </p:txBody>
      </p:sp>
    </p:spTree>
    <p:extLst>
      <p:ext uri="{BB962C8B-B14F-4D97-AF65-F5344CB8AC3E}">
        <p14:creationId xmlns:p14="http://schemas.microsoft.com/office/powerpoint/2010/main" val="1979196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hape 44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44" name="Shape 444"/>
          <p:cNvSpPr>
            <a:spLocks noGrp="1"/>
          </p:cNvSpPr>
          <p:nvPr>
            <p:ph type="body" sz="quarter" idx="1"/>
          </p:nvPr>
        </p:nvSpPr>
        <p:spPr>
          <a:prstGeom prst="rect">
            <a:avLst/>
          </a:prstGeom>
        </p:spPr>
        <p:txBody>
          <a:bodyPr rtlCol="1"/>
          <a:lstStyle/>
          <a:p>
            <a:pPr rtl="1"/>
            <a:r>
              <a:rPr lang="en-US" dirty="0"/>
              <a:t>&gt;</a:t>
            </a:r>
            <a:r>
              <a:rPr b="1" dirty="0" err="1"/>
              <a:t>اقرأ</a:t>
            </a:r>
            <a:r>
              <a:rPr dirty="0"/>
              <a:t> </a:t>
            </a:r>
            <a:r>
              <a:rPr dirty="0" err="1"/>
              <a:t>المبادئ</a:t>
            </a:r>
            <a:r>
              <a:rPr dirty="0"/>
              <a:t> </a:t>
            </a:r>
            <a:r>
              <a:rPr dirty="0" err="1"/>
              <a:t>الرئيسية</a:t>
            </a:r>
            <a:r>
              <a:rPr lang="en-US" dirty="0"/>
              <a:t>&lt;</a:t>
            </a:r>
            <a:r>
              <a:rPr dirty="0"/>
              <a:t>.</a:t>
            </a:r>
          </a:p>
          <a:p>
            <a:pPr rtl="1"/>
            <a:endParaRPr dirty="0"/>
          </a:p>
          <a:p>
            <a:pPr rtl="1"/>
            <a:endParaRPr dirty="0"/>
          </a:p>
        </p:txBody>
      </p:sp>
    </p:spTree>
    <p:extLst>
      <p:ext uri="{BB962C8B-B14F-4D97-AF65-F5344CB8AC3E}">
        <p14:creationId xmlns:p14="http://schemas.microsoft.com/office/powerpoint/2010/main" val="2177169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hape 45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51" name="Shape 451"/>
          <p:cNvSpPr>
            <a:spLocks noGrp="1"/>
          </p:cNvSpPr>
          <p:nvPr>
            <p:ph type="body" sz="quarter" idx="1"/>
          </p:nvPr>
        </p:nvSpPr>
        <p:spPr>
          <a:prstGeom prst="rect">
            <a:avLst/>
          </a:prstGeom>
        </p:spPr>
        <p:txBody>
          <a:bodyPr rtlCol="1"/>
          <a:lstStyle/>
          <a:p>
            <a:pPr rtl="1"/>
            <a:r>
              <a:rPr dirty="0" err="1"/>
              <a:t>هناك</a:t>
            </a:r>
            <a:r>
              <a:rPr dirty="0"/>
              <a:t> </a:t>
            </a:r>
            <a:r>
              <a:rPr dirty="0" err="1"/>
              <a:t>عشر</a:t>
            </a:r>
            <a:r>
              <a:rPr dirty="0"/>
              <a:t> </a:t>
            </a:r>
            <a:r>
              <a:rPr dirty="0" err="1"/>
              <a:t>سمات</a:t>
            </a:r>
            <a:r>
              <a:rPr dirty="0"/>
              <a:t> </a:t>
            </a:r>
            <a:r>
              <a:rPr dirty="0" err="1"/>
              <a:t>ينبغي</a:t>
            </a:r>
            <a:r>
              <a:rPr dirty="0"/>
              <a:t> </a:t>
            </a:r>
            <a:r>
              <a:rPr dirty="0" err="1"/>
              <a:t>وضعها</a:t>
            </a:r>
            <a:r>
              <a:rPr dirty="0"/>
              <a:t> </a:t>
            </a:r>
            <a:r>
              <a:rPr dirty="0" err="1"/>
              <a:t>في</a:t>
            </a:r>
            <a:r>
              <a:rPr dirty="0"/>
              <a:t> </a:t>
            </a:r>
            <a:r>
              <a:rPr dirty="0" err="1"/>
              <a:t>الاعتبار</a:t>
            </a:r>
            <a:r>
              <a:rPr dirty="0"/>
              <a:t> </a:t>
            </a:r>
            <a:r>
              <a:rPr dirty="0" err="1"/>
              <a:t>عند</a:t>
            </a:r>
            <a:r>
              <a:rPr dirty="0"/>
              <a:t> </a:t>
            </a:r>
            <a:r>
              <a:rPr dirty="0" err="1"/>
              <a:t>تحديد</a:t>
            </a:r>
            <a:r>
              <a:rPr dirty="0"/>
              <a:t> </a:t>
            </a:r>
            <a:r>
              <a:rPr dirty="0" err="1"/>
              <a:t>ما</a:t>
            </a:r>
            <a:r>
              <a:rPr dirty="0"/>
              <a:t> </a:t>
            </a:r>
            <a:r>
              <a:rPr dirty="0" err="1"/>
              <a:t>إذا</a:t>
            </a:r>
            <a:r>
              <a:rPr dirty="0"/>
              <a:t> </a:t>
            </a:r>
            <a:r>
              <a:rPr dirty="0" err="1"/>
              <a:t>كان</a:t>
            </a:r>
            <a:r>
              <a:rPr dirty="0"/>
              <a:t> </a:t>
            </a:r>
            <a:r>
              <a:rPr dirty="0" err="1"/>
              <a:t>نظام</a:t>
            </a:r>
            <a:r>
              <a:rPr dirty="0"/>
              <a:t> </a:t>
            </a:r>
            <a:r>
              <a:rPr dirty="0" err="1"/>
              <a:t>الترصُّد</a:t>
            </a:r>
            <a:r>
              <a:rPr dirty="0"/>
              <a:t> </a:t>
            </a:r>
            <a:r>
              <a:rPr dirty="0" err="1"/>
              <a:t>سيكون</a:t>
            </a:r>
            <a:r>
              <a:rPr dirty="0"/>
              <a:t> </a:t>
            </a:r>
            <a:r>
              <a:rPr dirty="0" err="1"/>
              <a:t>فعالًا</a:t>
            </a:r>
            <a:r>
              <a:rPr dirty="0"/>
              <a:t> </a:t>
            </a:r>
            <a:r>
              <a:rPr dirty="0" err="1"/>
              <a:t>أم</a:t>
            </a:r>
            <a:r>
              <a:rPr dirty="0"/>
              <a:t> </a:t>
            </a:r>
            <a:r>
              <a:rPr dirty="0" err="1"/>
              <a:t>لا</a:t>
            </a:r>
            <a:r>
              <a:rPr lang="ar-EG" dirty="0"/>
              <a:t>. </a:t>
            </a:r>
            <a:r>
              <a:rPr dirty="0" err="1"/>
              <a:t>وتصف</a:t>
            </a:r>
            <a:r>
              <a:rPr dirty="0"/>
              <a:t> </a:t>
            </a:r>
            <a:r>
              <a:rPr dirty="0" err="1"/>
              <a:t>هذه</a:t>
            </a:r>
            <a:r>
              <a:rPr dirty="0"/>
              <a:t> </a:t>
            </a:r>
            <a:r>
              <a:rPr dirty="0" err="1"/>
              <a:t>الشريحة</a:t>
            </a:r>
            <a:r>
              <a:rPr dirty="0"/>
              <a:t> </a:t>
            </a:r>
            <a:r>
              <a:rPr dirty="0" err="1"/>
              <a:t>السمات</a:t>
            </a:r>
            <a:r>
              <a:rPr dirty="0"/>
              <a:t> </a:t>
            </a:r>
            <a:r>
              <a:rPr dirty="0" err="1"/>
              <a:t>الخمس</a:t>
            </a:r>
            <a:r>
              <a:rPr dirty="0"/>
              <a:t> </a:t>
            </a:r>
            <a:r>
              <a:rPr dirty="0" err="1"/>
              <a:t>الأولى</a:t>
            </a:r>
            <a:r>
              <a:rPr dirty="0"/>
              <a:t> </a:t>
            </a:r>
            <a:r>
              <a:rPr dirty="0" err="1"/>
              <a:t>لنظام</a:t>
            </a:r>
            <a:r>
              <a:rPr dirty="0"/>
              <a:t> </a:t>
            </a:r>
            <a:r>
              <a:rPr dirty="0" err="1"/>
              <a:t>الترصُّد</a:t>
            </a:r>
            <a:r>
              <a:rPr dirty="0"/>
              <a:t> </a:t>
            </a:r>
            <a:r>
              <a:rPr dirty="0" err="1"/>
              <a:t>الفعال</a:t>
            </a:r>
            <a:r>
              <a:rPr dirty="0"/>
              <a:t>.</a:t>
            </a:r>
          </a:p>
          <a:p>
            <a:pPr rtl="1"/>
            <a:endParaRPr dirty="0"/>
          </a:p>
          <a:p>
            <a:pPr marL="171450" indent="-171450" rtl="1">
              <a:buSzPct val="100000"/>
              <a:buFont typeface="Arial"/>
              <a:buChar char="•"/>
            </a:pPr>
            <a:r>
              <a:rPr dirty="0" err="1"/>
              <a:t>الفائدة</a:t>
            </a:r>
            <a:r>
              <a:rPr lang="ar-EG" dirty="0"/>
              <a:t>: </a:t>
            </a:r>
            <a:r>
              <a:rPr dirty="0" err="1"/>
              <a:t>إلى</a:t>
            </a:r>
            <a:r>
              <a:rPr dirty="0"/>
              <a:t> </a:t>
            </a:r>
            <a:r>
              <a:rPr dirty="0" err="1"/>
              <a:t>أي</a:t>
            </a:r>
            <a:r>
              <a:rPr dirty="0"/>
              <a:t> </a:t>
            </a:r>
            <a:r>
              <a:rPr dirty="0" err="1"/>
              <a:t>مدى</a:t>
            </a:r>
            <a:r>
              <a:rPr dirty="0"/>
              <a:t> </a:t>
            </a:r>
            <a:r>
              <a:rPr dirty="0" err="1"/>
              <a:t>يُعدُّ</a:t>
            </a:r>
            <a:r>
              <a:rPr dirty="0"/>
              <a:t> </a:t>
            </a:r>
            <a:r>
              <a:rPr dirty="0" err="1"/>
              <a:t>النظام</a:t>
            </a:r>
            <a:r>
              <a:rPr dirty="0"/>
              <a:t> </a:t>
            </a:r>
            <a:r>
              <a:rPr dirty="0" err="1"/>
              <a:t>مفيدًا</a:t>
            </a:r>
            <a:r>
              <a:rPr dirty="0"/>
              <a:t> </a:t>
            </a:r>
            <a:r>
              <a:rPr dirty="0" err="1"/>
              <a:t>في</a:t>
            </a:r>
            <a:r>
              <a:rPr dirty="0"/>
              <a:t> </a:t>
            </a:r>
            <a:r>
              <a:rPr dirty="0" err="1"/>
              <a:t>تحقيق</a:t>
            </a:r>
            <a:r>
              <a:rPr dirty="0"/>
              <a:t> </a:t>
            </a:r>
            <a:r>
              <a:rPr dirty="0" err="1"/>
              <a:t>أهدافه</a:t>
            </a:r>
            <a:r>
              <a:rPr dirty="0"/>
              <a:t>؟</a:t>
            </a:r>
          </a:p>
          <a:p>
            <a:pPr marL="171450" indent="-171450" rtl="1">
              <a:buSzPct val="100000"/>
              <a:buFont typeface="Arial"/>
              <a:buChar char="•"/>
            </a:pPr>
            <a:r>
              <a:rPr dirty="0" err="1"/>
              <a:t>تحدد</a:t>
            </a:r>
            <a:r>
              <a:rPr dirty="0"/>
              <a:t> </a:t>
            </a:r>
            <a:r>
              <a:rPr dirty="0" err="1"/>
              <a:t>جودة</a:t>
            </a:r>
            <a:r>
              <a:rPr dirty="0"/>
              <a:t> </a:t>
            </a:r>
            <a:r>
              <a:rPr dirty="0" err="1"/>
              <a:t>البيانات</a:t>
            </a:r>
            <a:r>
              <a:rPr dirty="0"/>
              <a:t> </a:t>
            </a:r>
            <a:r>
              <a:rPr dirty="0" err="1"/>
              <a:t>مدى</a:t>
            </a:r>
            <a:r>
              <a:rPr dirty="0"/>
              <a:t> </a:t>
            </a:r>
            <a:r>
              <a:rPr dirty="0" err="1"/>
              <a:t>موثوقية</a:t>
            </a:r>
            <a:r>
              <a:rPr dirty="0"/>
              <a:t> </a:t>
            </a:r>
            <a:r>
              <a:rPr dirty="0" err="1"/>
              <a:t>البيانات</a:t>
            </a:r>
            <a:r>
              <a:rPr lang="ar-EG" dirty="0"/>
              <a:t>. </a:t>
            </a:r>
            <a:r>
              <a:rPr dirty="0" err="1"/>
              <a:t>ما</a:t>
            </a:r>
            <a:r>
              <a:rPr dirty="0"/>
              <a:t> </a:t>
            </a:r>
            <a:r>
              <a:rPr dirty="0" err="1"/>
              <a:t>مدى</a:t>
            </a:r>
            <a:r>
              <a:rPr dirty="0"/>
              <a:t> </a:t>
            </a:r>
            <a:r>
              <a:rPr dirty="0" err="1"/>
              <a:t>اكتمال</a:t>
            </a:r>
            <a:r>
              <a:rPr dirty="0"/>
              <a:t> </a:t>
            </a:r>
            <a:r>
              <a:rPr dirty="0" err="1"/>
              <a:t>ودقة</a:t>
            </a:r>
            <a:r>
              <a:rPr dirty="0"/>
              <a:t> </a:t>
            </a:r>
            <a:r>
              <a:rPr dirty="0" err="1"/>
              <a:t>حقول</a:t>
            </a:r>
            <a:r>
              <a:rPr dirty="0"/>
              <a:t> </a:t>
            </a:r>
            <a:r>
              <a:rPr dirty="0" err="1"/>
              <a:t>البيانات</a:t>
            </a:r>
            <a:r>
              <a:rPr dirty="0"/>
              <a:t> </a:t>
            </a:r>
            <a:r>
              <a:rPr dirty="0" err="1"/>
              <a:t>في</a:t>
            </a:r>
            <a:r>
              <a:rPr dirty="0"/>
              <a:t> </a:t>
            </a:r>
            <a:r>
              <a:rPr dirty="0" err="1"/>
              <a:t>التقارير</a:t>
            </a:r>
            <a:r>
              <a:rPr dirty="0"/>
              <a:t> </a:t>
            </a:r>
            <a:r>
              <a:rPr dirty="0" err="1"/>
              <a:t>التي</a:t>
            </a:r>
            <a:r>
              <a:rPr dirty="0"/>
              <a:t> </a:t>
            </a:r>
            <a:r>
              <a:rPr dirty="0" err="1"/>
              <a:t>يتلقاها</a:t>
            </a:r>
            <a:r>
              <a:rPr dirty="0"/>
              <a:t> </a:t>
            </a:r>
            <a:r>
              <a:rPr dirty="0" err="1"/>
              <a:t>النظام</a:t>
            </a:r>
            <a:r>
              <a:rPr dirty="0"/>
              <a:t>؟</a:t>
            </a:r>
          </a:p>
          <a:p>
            <a:pPr marL="171450" indent="-171450" rtl="1">
              <a:buSzPct val="100000"/>
              <a:buFont typeface="Arial"/>
              <a:buChar char="•"/>
            </a:pPr>
            <a:r>
              <a:rPr dirty="0"/>
              <a:t>‏</a:t>
            </a:r>
            <a:r>
              <a:rPr dirty="0" err="1"/>
              <a:t>حسن</a:t>
            </a:r>
            <a:r>
              <a:rPr dirty="0"/>
              <a:t> </a:t>
            </a:r>
            <a:r>
              <a:rPr dirty="0" err="1"/>
              <a:t>التوقيت</a:t>
            </a:r>
            <a:r>
              <a:rPr lang="ar-EG" dirty="0"/>
              <a:t>: </a:t>
            </a:r>
            <a:r>
              <a:rPr dirty="0" err="1"/>
              <a:t>ما</a:t>
            </a:r>
            <a:r>
              <a:rPr dirty="0"/>
              <a:t> </a:t>
            </a:r>
            <a:r>
              <a:rPr dirty="0" err="1"/>
              <a:t>مدى</a:t>
            </a:r>
            <a:r>
              <a:rPr dirty="0"/>
              <a:t> </a:t>
            </a:r>
            <a:r>
              <a:rPr dirty="0" err="1"/>
              <a:t>سرعة</a:t>
            </a:r>
            <a:r>
              <a:rPr dirty="0"/>
              <a:t> </a:t>
            </a:r>
            <a:r>
              <a:rPr dirty="0" err="1"/>
              <a:t>استلام</a:t>
            </a:r>
            <a:r>
              <a:rPr dirty="0"/>
              <a:t> </a:t>
            </a:r>
            <a:r>
              <a:rPr dirty="0" err="1"/>
              <a:t>التقارير</a:t>
            </a:r>
            <a:r>
              <a:rPr dirty="0"/>
              <a:t>؟ </a:t>
            </a:r>
            <a:r>
              <a:rPr dirty="0" err="1"/>
              <a:t>قد</a:t>
            </a:r>
            <a:r>
              <a:rPr dirty="0"/>
              <a:t> </a:t>
            </a:r>
            <a:r>
              <a:rPr dirty="0" err="1"/>
              <a:t>يكون</a:t>
            </a:r>
            <a:r>
              <a:rPr dirty="0"/>
              <a:t> </a:t>
            </a:r>
            <a:r>
              <a:rPr dirty="0" err="1"/>
              <a:t>حُسن</a:t>
            </a:r>
            <a:r>
              <a:rPr dirty="0"/>
              <a:t> </a:t>
            </a:r>
            <a:r>
              <a:rPr dirty="0" err="1"/>
              <a:t>التوقيت</a:t>
            </a:r>
            <a:r>
              <a:rPr dirty="0"/>
              <a:t> </a:t>
            </a:r>
            <a:r>
              <a:rPr dirty="0" err="1"/>
              <a:t>مهمًا</a:t>
            </a:r>
            <a:r>
              <a:rPr dirty="0"/>
              <a:t> </a:t>
            </a:r>
            <a:r>
              <a:rPr dirty="0" err="1"/>
              <a:t>لحالات</a:t>
            </a:r>
            <a:r>
              <a:rPr dirty="0"/>
              <a:t> </a:t>
            </a:r>
            <a:r>
              <a:rPr dirty="0" err="1"/>
              <a:t>مرضية</a:t>
            </a:r>
            <a:r>
              <a:rPr dirty="0"/>
              <a:t> </a:t>
            </a:r>
            <a:r>
              <a:rPr dirty="0" err="1"/>
              <a:t>معينة</a:t>
            </a:r>
            <a:r>
              <a:rPr dirty="0"/>
              <a:t>، </a:t>
            </a:r>
            <a:r>
              <a:rPr dirty="0" err="1"/>
              <a:t>ولكن</a:t>
            </a:r>
            <a:r>
              <a:rPr dirty="0"/>
              <a:t> </a:t>
            </a:r>
            <a:r>
              <a:rPr dirty="0" err="1"/>
              <a:t>أقل</a:t>
            </a:r>
            <a:r>
              <a:rPr dirty="0"/>
              <a:t> </a:t>
            </a:r>
            <a:r>
              <a:rPr dirty="0" err="1"/>
              <a:t>أهمية</a:t>
            </a:r>
            <a:r>
              <a:rPr dirty="0"/>
              <a:t> </a:t>
            </a:r>
            <a:r>
              <a:rPr dirty="0" err="1"/>
              <a:t>لحالات</a:t>
            </a:r>
            <a:r>
              <a:rPr dirty="0"/>
              <a:t> </a:t>
            </a:r>
            <a:r>
              <a:rPr dirty="0" err="1"/>
              <a:t>أخرى</a:t>
            </a:r>
            <a:r>
              <a:rPr lang="ar-EG" dirty="0"/>
              <a:t>. و</a:t>
            </a:r>
            <a:r>
              <a:rPr dirty="0" err="1"/>
              <a:t>قد</a:t>
            </a:r>
            <a:r>
              <a:rPr dirty="0"/>
              <a:t> </a:t>
            </a:r>
            <a:r>
              <a:rPr dirty="0" err="1"/>
              <a:t>تحتاج</a:t>
            </a:r>
            <a:r>
              <a:rPr dirty="0"/>
              <a:t> </a:t>
            </a:r>
            <a:r>
              <a:rPr dirty="0" err="1"/>
              <a:t>إلى</a:t>
            </a:r>
            <a:r>
              <a:rPr dirty="0"/>
              <a:t> </a:t>
            </a:r>
            <a:r>
              <a:rPr dirty="0" err="1"/>
              <a:t>التبليغ</a:t>
            </a:r>
            <a:r>
              <a:rPr dirty="0"/>
              <a:t> </a:t>
            </a:r>
            <a:r>
              <a:rPr dirty="0" err="1"/>
              <a:t>عن</a:t>
            </a:r>
            <a:r>
              <a:rPr dirty="0"/>
              <a:t> </a:t>
            </a:r>
            <a:r>
              <a:rPr dirty="0" err="1"/>
              <a:t>مرض</a:t>
            </a:r>
            <a:r>
              <a:rPr dirty="0"/>
              <a:t> </a:t>
            </a:r>
            <a:r>
              <a:rPr dirty="0" err="1"/>
              <a:t>واحد</a:t>
            </a:r>
            <a:r>
              <a:rPr dirty="0"/>
              <a:t> </a:t>
            </a:r>
            <a:r>
              <a:rPr dirty="0" err="1"/>
              <a:t>على</a:t>
            </a:r>
            <a:r>
              <a:rPr dirty="0"/>
              <a:t> </a:t>
            </a:r>
            <a:r>
              <a:rPr dirty="0" err="1"/>
              <a:t>الفور</a:t>
            </a:r>
            <a:r>
              <a:rPr dirty="0"/>
              <a:t> </a:t>
            </a:r>
            <a:r>
              <a:rPr dirty="0" err="1"/>
              <a:t>لتنفيذ</a:t>
            </a:r>
            <a:r>
              <a:rPr dirty="0"/>
              <a:t> </a:t>
            </a:r>
            <a:r>
              <a:rPr dirty="0" err="1"/>
              <a:t>تدابير</a:t>
            </a:r>
            <a:r>
              <a:rPr dirty="0"/>
              <a:t> </a:t>
            </a:r>
            <a:r>
              <a:rPr dirty="0" err="1"/>
              <a:t>تجنب</a:t>
            </a:r>
            <a:r>
              <a:rPr dirty="0"/>
              <a:t> </a:t>
            </a:r>
            <a:r>
              <a:rPr dirty="0" err="1"/>
              <a:t>المخالطة</a:t>
            </a:r>
            <a:r>
              <a:rPr dirty="0"/>
              <a:t> </a:t>
            </a:r>
            <a:r>
              <a:rPr dirty="0" err="1"/>
              <a:t>والوقاية</a:t>
            </a:r>
            <a:r>
              <a:rPr lang="ar-EG" dirty="0"/>
              <a:t>. ولكن </a:t>
            </a:r>
            <a:r>
              <a:rPr dirty="0" err="1"/>
              <a:t>في</a:t>
            </a:r>
            <a:r>
              <a:rPr dirty="0"/>
              <a:t> </a:t>
            </a:r>
            <a:r>
              <a:rPr dirty="0" err="1"/>
              <a:t>حالات</a:t>
            </a:r>
            <a:r>
              <a:rPr dirty="0"/>
              <a:t> </a:t>
            </a:r>
            <a:r>
              <a:rPr dirty="0" err="1"/>
              <a:t>أخرى</a:t>
            </a:r>
            <a:r>
              <a:rPr dirty="0"/>
              <a:t>، </a:t>
            </a:r>
            <a:r>
              <a:rPr dirty="0" err="1"/>
              <a:t>مثل</a:t>
            </a:r>
            <a:r>
              <a:rPr dirty="0"/>
              <a:t> </a:t>
            </a:r>
            <a:r>
              <a:rPr dirty="0" err="1"/>
              <a:t>السمنة</a:t>
            </a:r>
            <a:r>
              <a:rPr dirty="0"/>
              <a:t>، </a:t>
            </a:r>
            <a:r>
              <a:rPr dirty="0" err="1"/>
              <a:t>يكون</a:t>
            </a:r>
            <a:r>
              <a:rPr dirty="0"/>
              <a:t> </a:t>
            </a:r>
            <a:r>
              <a:rPr dirty="0" err="1"/>
              <a:t>من</a:t>
            </a:r>
            <a:r>
              <a:rPr dirty="0"/>
              <a:t> </a:t>
            </a:r>
            <a:r>
              <a:rPr dirty="0" err="1"/>
              <a:t>المقبول</a:t>
            </a:r>
            <a:r>
              <a:rPr dirty="0"/>
              <a:t> </a:t>
            </a:r>
            <a:r>
              <a:rPr dirty="0" err="1"/>
              <a:t>التأخر</a:t>
            </a:r>
            <a:r>
              <a:rPr dirty="0"/>
              <a:t> </a:t>
            </a:r>
            <a:r>
              <a:rPr dirty="0" err="1"/>
              <a:t>لفترة</a:t>
            </a:r>
            <a:r>
              <a:rPr dirty="0"/>
              <a:t> </a:t>
            </a:r>
            <a:r>
              <a:rPr dirty="0" err="1"/>
              <a:t>أطول</a:t>
            </a:r>
            <a:r>
              <a:rPr dirty="0"/>
              <a:t> </a:t>
            </a:r>
            <a:r>
              <a:rPr dirty="0" err="1"/>
              <a:t>في</a:t>
            </a:r>
            <a:r>
              <a:rPr dirty="0"/>
              <a:t> </a:t>
            </a:r>
            <a:r>
              <a:rPr dirty="0" err="1"/>
              <a:t>التبليغ</a:t>
            </a:r>
            <a:r>
              <a:rPr dirty="0"/>
              <a:t>.</a:t>
            </a:r>
          </a:p>
          <a:p>
            <a:pPr marL="171450" indent="-171450" rtl="1">
              <a:buSzPct val="100000"/>
              <a:buFont typeface="Arial"/>
              <a:buChar char="•"/>
            </a:pPr>
            <a:r>
              <a:rPr dirty="0" err="1"/>
              <a:t>تراعي</a:t>
            </a:r>
            <a:r>
              <a:rPr dirty="0"/>
              <a:t> </a:t>
            </a:r>
            <a:r>
              <a:rPr dirty="0" err="1"/>
              <a:t>المرونة</a:t>
            </a:r>
            <a:r>
              <a:rPr dirty="0"/>
              <a:t> </a:t>
            </a:r>
            <a:r>
              <a:rPr dirty="0" err="1"/>
              <a:t>مدى</a:t>
            </a:r>
            <a:r>
              <a:rPr dirty="0"/>
              <a:t> </a:t>
            </a:r>
            <a:r>
              <a:rPr dirty="0" err="1"/>
              <a:t>سرعة</a:t>
            </a:r>
            <a:r>
              <a:rPr dirty="0"/>
              <a:t> </a:t>
            </a:r>
            <a:r>
              <a:rPr dirty="0" err="1"/>
              <a:t>النظام</a:t>
            </a:r>
            <a:r>
              <a:rPr dirty="0"/>
              <a:t> </a:t>
            </a:r>
            <a:r>
              <a:rPr dirty="0" err="1"/>
              <a:t>في</a:t>
            </a:r>
            <a:r>
              <a:rPr dirty="0"/>
              <a:t> </a:t>
            </a:r>
            <a:r>
              <a:rPr dirty="0" err="1"/>
              <a:t>التكيّف</a:t>
            </a:r>
            <a:r>
              <a:rPr dirty="0"/>
              <a:t> </a:t>
            </a:r>
            <a:r>
              <a:rPr dirty="0" err="1"/>
              <a:t>مع</a:t>
            </a:r>
            <a:r>
              <a:rPr dirty="0"/>
              <a:t> </a:t>
            </a:r>
            <a:r>
              <a:rPr dirty="0" err="1"/>
              <a:t>التغيرات</a:t>
            </a:r>
            <a:r>
              <a:rPr dirty="0"/>
              <a:t>.</a:t>
            </a:r>
          </a:p>
          <a:p>
            <a:pPr marL="171450" indent="-171450" rtl="1">
              <a:buSzPct val="100000"/>
              <a:buFont typeface="Arial"/>
              <a:buChar char="•"/>
            </a:pPr>
            <a:r>
              <a:rPr dirty="0" err="1"/>
              <a:t>تنظر</a:t>
            </a:r>
            <a:r>
              <a:rPr dirty="0"/>
              <a:t> </a:t>
            </a:r>
            <a:r>
              <a:rPr dirty="0" err="1"/>
              <a:t>البساطة</a:t>
            </a:r>
            <a:r>
              <a:rPr dirty="0"/>
              <a:t> </a:t>
            </a:r>
            <a:r>
              <a:rPr dirty="0" err="1"/>
              <a:t>فيما</a:t>
            </a:r>
            <a:r>
              <a:rPr dirty="0"/>
              <a:t> </a:t>
            </a:r>
            <a:r>
              <a:rPr dirty="0" err="1"/>
              <a:t>إذا</a:t>
            </a:r>
            <a:r>
              <a:rPr dirty="0"/>
              <a:t> </a:t>
            </a:r>
            <a:r>
              <a:rPr dirty="0" err="1"/>
              <a:t>كان</a:t>
            </a:r>
            <a:r>
              <a:rPr dirty="0"/>
              <a:t> </a:t>
            </a:r>
            <a:r>
              <a:rPr dirty="0" err="1"/>
              <a:t>النظام</a:t>
            </a:r>
            <a:r>
              <a:rPr dirty="0"/>
              <a:t> </a:t>
            </a:r>
            <a:r>
              <a:rPr dirty="0" err="1"/>
              <a:t>سهل</a:t>
            </a:r>
            <a:r>
              <a:rPr dirty="0"/>
              <a:t> </a:t>
            </a:r>
            <a:r>
              <a:rPr dirty="0" err="1"/>
              <a:t>التشغيل</a:t>
            </a:r>
            <a:r>
              <a:rPr dirty="0"/>
              <a:t> </a:t>
            </a:r>
            <a:r>
              <a:rPr dirty="0" err="1"/>
              <a:t>أم</a:t>
            </a:r>
            <a:r>
              <a:rPr dirty="0"/>
              <a:t> </a:t>
            </a:r>
            <a:r>
              <a:rPr dirty="0" err="1"/>
              <a:t>لا</a:t>
            </a:r>
            <a:r>
              <a:rPr dirty="0"/>
              <a:t>. </a:t>
            </a:r>
          </a:p>
        </p:txBody>
      </p:sp>
    </p:spTree>
    <p:extLst>
      <p:ext uri="{BB962C8B-B14F-4D97-AF65-F5344CB8AC3E}">
        <p14:creationId xmlns:p14="http://schemas.microsoft.com/office/powerpoint/2010/main" val="3302384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hape 45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58" name="Shape 458"/>
          <p:cNvSpPr>
            <a:spLocks noGrp="1"/>
          </p:cNvSpPr>
          <p:nvPr>
            <p:ph type="body" sz="quarter" idx="1"/>
          </p:nvPr>
        </p:nvSpPr>
        <p:spPr>
          <a:prstGeom prst="rect">
            <a:avLst/>
          </a:prstGeom>
        </p:spPr>
        <p:txBody>
          <a:bodyPr rtlCol="1"/>
          <a:lstStyle/>
          <a:p>
            <a:pPr marL="171450" indent="-171450" rtl="1">
              <a:lnSpc>
                <a:spcPct val="150000"/>
              </a:lnSpc>
              <a:buSzPct val="100000"/>
              <a:buFont typeface="Arial"/>
              <a:buChar char="•"/>
            </a:pPr>
            <a:r>
              <a:rPr dirty="0" err="1"/>
              <a:t>الاستقرار</a:t>
            </a:r>
            <a:r>
              <a:rPr dirty="0"/>
              <a:t> </a:t>
            </a:r>
            <a:r>
              <a:rPr dirty="0" err="1"/>
              <a:t>هو</a:t>
            </a:r>
            <a:r>
              <a:rPr dirty="0"/>
              <a:t> </a:t>
            </a:r>
            <a:r>
              <a:rPr dirty="0" err="1"/>
              <a:t>السمة</a:t>
            </a:r>
            <a:r>
              <a:rPr dirty="0"/>
              <a:t> </a:t>
            </a:r>
            <a:r>
              <a:rPr dirty="0" err="1"/>
              <a:t>التالية</a:t>
            </a:r>
            <a:r>
              <a:rPr lang="ar-EG" dirty="0"/>
              <a:t>. </a:t>
            </a:r>
            <a:r>
              <a:rPr dirty="0" err="1"/>
              <a:t>هل</a:t>
            </a:r>
            <a:r>
              <a:rPr dirty="0"/>
              <a:t> </a:t>
            </a:r>
            <a:r>
              <a:rPr dirty="0" err="1"/>
              <a:t>يعمل</a:t>
            </a:r>
            <a:r>
              <a:rPr dirty="0"/>
              <a:t> </a:t>
            </a:r>
            <a:r>
              <a:rPr dirty="0" err="1"/>
              <a:t>نظام</a:t>
            </a:r>
            <a:r>
              <a:rPr dirty="0"/>
              <a:t> </a:t>
            </a:r>
            <a:r>
              <a:rPr dirty="0" err="1"/>
              <a:t>الترصُّد</a:t>
            </a:r>
            <a:r>
              <a:rPr dirty="0"/>
              <a:t> </a:t>
            </a:r>
            <a:r>
              <a:rPr dirty="0" err="1"/>
              <a:t>جيدًا</a:t>
            </a:r>
            <a:r>
              <a:rPr dirty="0"/>
              <a:t>، </a:t>
            </a:r>
            <a:r>
              <a:rPr dirty="0" err="1"/>
              <a:t>أم</a:t>
            </a:r>
            <a:r>
              <a:rPr dirty="0"/>
              <a:t> </a:t>
            </a:r>
            <a:r>
              <a:rPr dirty="0" err="1"/>
              <a:t>أنه</a:t>
            </a:r>
            <a:r>
              <a:rPr dirty="0"/>
              <a:t> </a:t>
            </a:r>
            <a:r>
              <a:rPr dirty="0" err="1"/>
              <a:t>يتعطل</a:t>
            </a:r>
            <a:r>
              <a:rPr dirty="0"/>
              <a:t> </a:t>
            </a:r>
            <a:r>
              <a:rPr dirty="0" err="1"/>
              <a:t>في</a:t>
            </a:r>
            <a:r>
              <a:rPr dirty="0"/>
              <a:t> </a:t>
            </a:r>
            <a:r>
              <a:rPr dirty="0" err="1"/>
              <a:t>كثيرٍ</a:t>
            </a:r>
            <a:r>
              <a:rPr dirty="0"/>
              <a:t> </a:t>
            </a:r>
            <a:r>
              <a:rPr dirty="0" err="1"/>
              <a:t>من</a:t>
            </a:r>
            <a:r>
              <a:rPr dirty="0"/>
              <a:t> </a:t>
            </a:r>
            <a:r>
              <a:rPr dirty="0" err="1"/>
              <a:t>الأحيان</a:t>
            </a:r>
            <a:r>
              <a:rPr dirty="0"/>
              <a:t>؟</a:t>
            </a:r>
            <a:endParaRPr sz="1100" dirty="0"/>
          </a:p>
          <a:p>
            <a:pPr marL="171450" indent="-171450" rtl="1">
              <a:lnSpc>
                <a:spcPct val="150000"/>
              </a:lnSpc>
              <a:buSzPct val="100000"/>
              <a:buFont typeface="Arial"/>
              <a:buChar char="•"/>
            </a:pPr>
            <a:r>
              <a:rPr dirty="0" err="1"/>
              <a:t>تنظر</a:t>
            </a:r>
            <a:r>
              <a:rPr dirty="0"/>
              <a:t> </a:t>
            </a:r>
            <a:r>
              <a:rPr dirty="0" err="1"/>
              <a:t>الحساسية</a:t>
            </a:r>
            <a:r>
              <a:rPr dirty="0"/>
              <a:t> </a:t>
            </a:r>
            <a:r>
              <a:rPr dirty="0" err="1"/>
              <a:t>في</a:t>
            </a:r>
            <a:r>
              <a:rPr dirty="0"/>
              <a:t> </a:t>
            </a:r>
            <a:r>
              <a:rPr dirty="0" err="1"/>
              <a:t>مدى</a:t>
            </a:r>
            <a:r>
              <a:rPr dirty="0"/>
              <a:t> </a:t>
            </a:r>
            <a:r>
              <a:rPr dirty="0" err="1"/>
              <a:t>جودة</a:t>
            </a:r>
            <a:r>
              <a:rPr dirty="0"/>
              <a:t> </a:t>
            </a:r>
            <a:r>
              <a:rPr dirty="0" err="1"/>
              <a:t>النظام</a:t>
            </a:r>
            <a:r>
              <a:rPr dirty="0"/>
              <a:t> </a:t>
            </a:r>
            <a:r>
              <a:rPr dirty="0" err="1"/>
              <a:t>في</a:t>
            </a:r>
            <a:r>
              <a:rPr dirty="0"/>
              <a:t> </a:t>
            </a:r>
            <a:r>
              <a:rPr dirty="0" err="1"/>
              <a:t>رصد</a:t>
            </a:r>
            <a:r>
              <a:rPr dirty="0"/>
              <a:t> </a:t>
            </a:r>
            <a:r>
              <a:rPr dirty="0" err="1"/>
              <a:t>الحالات</a:t>
            </a:r>
            <a:r>
              <a:rPr dirty="0"/>
              <a:t> </a:t>
            </a:r>
            <a:r>
              <a:rPr dirty="0" err="1"/>
              <a:t>المُستهدفة</a:t>
            </a:r>
            <a:r>
              <a:rPr lang="ar-EG" dirty="0"/>
              <a:t>. ه</a:t>
            </a:r>
            <a:r>
              <a:rPr dirty="0"/>
              <a:t>ل </a:t>
            </a:r>
            <a:r>
              <a:rPr dirty="0" err="1"/>
              <a:t>يرصد</a:t>
            </a:r>
            <a:r>
              <a:rPr lang="ar-EG" dirty="0"/>
              <a:t> 60% </a:t>
            </a:r>
            <a:r>
              <a:rPr dirty="0" err="1"/>
              <a:t>أم</a:t>
            </a:r>
            <a:r>
              <a:rPr lang="ar-EG" dirty="0"/>
              <a:t> 80% </a:t>
            </a:r>
            <a:r>
              <a:rPr dirty="0" err="1"/>
              <a:t>من</a:t>
            </a:r>
            <a:r>
              <a:rPr dirty="0"/>
              <a:t> </a:t>
            </a:r>
            <a:r>
              <a:rPr dirty="0" err="1"/>
              <a:t>الحالات</a:t>
            </a:r>
            <a:r>
              <a:rPr dirty="0"/>
              <a:t>؟ </a:t>
            </a:r>
            <a:r>
              <a:rPr dirty="0" err="1"/>
              <a:t>إذا</a:t>
            </a:r>
            <a:r>
              <a:rPr dirty="0"/>
              <a:t> </a:t>
            </a:r>
            <a:r>
              <a:rPr dirty="0" err="1"/>
              <a:t>كان</a:t>
            </a:r>
            <a:r>
              <a:rPr dirty="0"/>
              <a:t> </a:t>
            </a:r>
            <a:r>
              <a:rPr dirty="0" err="1"/>
              <a:t>لديك</a:t>
            </a:r>
            <a:r>
              <a:rPr dirty="0"/>
              <a:t> </a:t>
            </a:r>
            <a:r>
              <a:rPr dirty="0" err="1"/>
              <a:t>نظام</a:t>
            </a:r>
            <a:r>
              <a:rPr dirty="0"/>
              <a:t> </a:t>
            </a:r>
            <a:r>
              <a:rPr dirty="0" err="1"/>
              <a:t>يرصد</a:t>
            </a:r>
            <a:r>
              <a:rPr dirty="0"/>
              <a:t> </a:t>
            </a:r>
            <a:r>
              <a:rPr dirty="0" err="1"/>
              <a:t>فقط</a:t>
            </a:r>
            <a:r>
              <a:rPr dirty="0"/>
              <a:t> </a:t>
            </a:r>
            <a:r>
              <a:rPr lang="ar-EG" dirty="0"/>
              <a:t>60% </a:t>
            </a:r>
            <a:r>
              <a:rPr dirty="0" err="1"/>
              <a:t>من</a:t>
            </a:r>
            <a:r>
              <a:rPr dirty="0"/>
              <a:t> </a:t>
            </a:r>
            <a:r>
              <a:rPr dirty="0" err="1"/>
              <a:t>الحالات</a:t>
            </a:r>
            <a:r>
              <a:rPr dirty="0"/>
              <a:t>، </a:t>
            </a:r>
            <a:r>
              <a:rPr dirty="0" err="1"/>
              <a:t>بينما</a:t>
            </a:r>
            <a:r>
              <a:rPr dirty="0"/>
              <a:t> </a:t>
            </a:r>
            <a:r>
              <a:rPr dirty="0" err="1"/>
              <a:t>هناك</a:t>
            </a:r>
            <a:r>
              <a:rPr dirty="0"/>
              <a:t> </a:t>
            </a:r>
            <a:r>
              <a:rPr dirty="0" err="1"/>
              <a:t>حاجة</a:t>
            </a:r>
            <a:r>
              <a:rPr dirty="0"/>
              <a:t> </a:t>
            </a:r>
            <a:r>
              <a:rPr dirty="0" err="1"/>
              <a:t>لرصد</a:t>
            </a:r>
            <a:r>
              <a:rPr lang="ar-EG" dirty="0"/>
              <a:t> 80% </a:t>
            </a:r>
            <a:r>
              <a:rPr dirty="0" err="1"/>
              <a:t>منها</a:t>
            </a:r>
            <a:r>
              <a:rPr dirty="0"/>
              <a:t>، </a:t>
            </a:r>
            <a:r>
              <a:rPr dirty="0" err="1"/>
              <a:t>فقد</a:t>
            </a:r>
            <a:r>
              <a:rPr dirty="0"/>
              <a:t> </a:t>
            </a:r>
            <a:r>
              <a:rPr dirty="0" err="1"/>
              <a:t>لا</a:t>
            </a:r>
            <a:r>
              <a:rPr dirty="0"/>
              <a:t> </a:t>
            </a:r>
            <a:r>
              <a:rPr dirty="0" err="1"/>
              <a:t>يكون</a:t>
            </a:r>
            <a:r>
              <a:rPr dirty="0"/>
              <a:t> </a:t>
            </a:r>
            <a:r>
              <a:rPr dirty="0" err="1"/>
              <a:t>فعالًا</a:t>
            </a:r>
            <a:r>
              <a:rPr dirty="0"/>
              <a:t> </a:t>
            </a:r>
            <a:r>
              <a:rPr dirty="0" err="1"/>
              <a:t>بدرجة</a:t>
            </a:r>
            <a:r>
              <a:rPr dirty="0"/>
              <a:t> </a:t>
            </a:r>
            <a:r>
              <a:rPr dirty="0" err="1"/>
              <a:t>كافية</a:t>
            </a:r>
            <a:r>
              <a:rPr dirty="0"/>
              <a:t> </a:t>
            </a:r>
            <a:r>
              <a:rPr dirty="0" err="1"/>
              <a:t>لهذه</a:t>
            </a:r>
            <a:r>
              <a:rPr dirty="0"/>
              <a:t> </a:t>
            </a:r>
            <a:r>
              <a:rPr dirty="0" err="1"/>
              <a:t>الحالة</a:t>
            </a:r>
            <a:r>
              <a:rPr dirty="0"/>
              <a:t> </a:t>
            </a:r>
            <a:r>
              <a:rPr dirty="0" err="1"/>
              <a:t>أو</a:t>
            </a:r>
            <a:r>
              <a:rPr dirty="0"/>
              <a:t> </a:t>
            </a:r>
            <a:r>
              <a:rPr dirty="0" err="1"/>
              <a:t>هذا</a:t>
            </a:r>
            <a:r>
              <a:rPr dirty="0"/>
              <a:t> </a:t>
            </a:r>
            <a:r>
              <a:rPr dirty="0" err="1"/>
              <a:t>الموقف</a:t>
            </a:r>
            <a:r>
              <a:rPr dirty="0"/>
              <a:t>.</a:t>
            </a:r>
          </a:p>
          <a:p>
            <a:pPr marL="628650" lvl="1" indent="-171450" rtl="1">
              <a:lnSpc>
                <a:spcPct val="150000"/>
              </a:lnSpc>
              <a:spcBef>
                <a:spcPts val="300"/>
              </a:spcBef>
              <a:buSzPct val="100000"/>
              <a:buFont typeface="Arial"/>
              <a:buChar char="•"/>
              <a:defRPr sz="1100"/>
            </a:pPr>
            <a:r>
              <a:rPr dirty="0" err="1"/>
              <a:t>الحساسية</a:t>
            </a:r>
            <a:r>
              <a:rPr lang="ar-EG" dirty="0"/>
              <a:t> = </a:t>
            </a:r>
            <a:r>
              <a:rPr dirty="0" err="1"/>
              <a:t>عدد</a:t>
            </a:r>
            <a:r>
              <a:rPr dirty="0"/>
              <a:t> </a:t>
            </a:r>
            <a:r>
              <a:rPr dirty="0" err="1"/>
              <a:t>الحالات</a:t>
            </a:r>
            <a:r>
              <a:rPr dirty="0"/>
              <a:t> </a:t>
            </a:r>
            <a:r>
              <a:rPr dirty="0" err="1"/>
              <a:t>المصابة</a:t>
            </a:r>
            <a:r>
              <a:rPr dirty="0"/>
              <a:t> </a:t>
            </a:r>
            <a:r>
              <a:rPr dirty="0" err="1"/>
              <a:t>بالمرض</a:t>
            </a:r>
            <a:r>
              <a:rPr dirty="0"/>
              <a:t> </a:t>
            </a:r>
            <a:r>
              <a:rPr dirty="0" err="1"/>
              <a:t>التي</a:t>
            </a:r>
            <a:r>
              <a:rPr dirty="0"/>
              <a:t> </a:t>
            </a:r>
            <a:r>
              <a:rPr dirty="0" err="1"/>
              <a:t>اكتُشفت</a:t>
            </a:r>
            <a:r>
              <a:rPr dirty="0"/>
              <a:t> </a:t>
            </a:r>
            <a:r>
              <a:rPr dirty="0" err="1"/>
              <a:t>على</a:t>
            </a:r>
            <a:r>
              <a:rPr dirty="0"/>
              <a:t> </a:t>
            </a:r>
            <a:r>
              <a:rPr dirty="0" err="1"/>
              <a:t>نحوٍ</a:t>
            </a:r>
            <a:r>
              <a:rPr dirty="0"/>
              <a:t> </a:t>
            </a:r>
            <a:r>
              <a:rPr dirty="0" err="1"/>
              <a:t>صحيح</a:t>
            </a:r>
            <a:r>
              <a:rPr lang="ar-EG" dirty="0"/>
              <a:t>/ </a:t>
            </a:r>
            <a:r>
              <a:rPr dirty="0" err="1"/>
              <a:t>إجمالي</a:t>
            </a:r>
            <a:r>
              <a:rPr dirty="0"/>
              <a:t> </a:t>
            </a:r>
            <a:r>
              <a:rPr dirty="0" err="1"/>
              <a:t>عدد</a:t>
            </a:r>
            <a:r>
              <a:rPr dirty="0"/>
              <a:t> </a:t>
            </a:r>
            <a:r>
              <a:rPr dirty="0" err="1"/>
              <a:t>الحالات</a:t>
            </a:r>
            <a:r>
              <a:rPr dirty="0"/>
              <a:t> </a:t>
            </a:r>
            <a:r>
              <a:rPr dirty="0" err="1"/>
              <a:t>المصابة</a:t>
            </a:r>
            <a:r>
              <a:rPr dirty="0"/>
              <a:t> </a:t>
            </a:r>
            <a:r>
              <a:rPr dirty="0" err="1"/>
              <a:t>بالمرض</a:t>
            </a:r>
            <a:endParaRPr dirty="0"/>
          </a:p>
          <a:p>
            <a:pPr marL="171450" marR="0" lvl="0" indent="-171450" algn="r" defTabSz="914400" rtl="1" eaLnBrk="1" fontAlgn="auto" latinLnBrk="0" hangingPunct="1">
              <a:lnSpc>
                <a:spcPct val="150000"/>
              </a:lnSpc>
              <a:spcBef>
                <a:spcPts val="400"/>
              </a:spcBef>
              <a:spcAft>
                <a:spcPts val="0"/>
              </a:spcAft>
              <a:buClrTx/>
              <a:buSzPct val="100000"/>
              <a:buFont typeface="Arial"/>
              <a:buChar char="•"/>
              <a:tabLst/>
              <a:defRPr/>
            </a:pPr>
            <a:r>
              <a:rPr dirty="0" err="1"/>
              <a:t>السمة</a:t>
            </a:r>
            <a:r>
              <a:rPr dirty="0"/>
              <a:t> </a:t>
            </a:r>
            <a:r>
              <a:rPr dirty="0" err="1"/>
              <a:t>التالية</a:t>
            </a:r>
            <a:r>
              <a:rPr dirty="0"/>
              <a:t> </a:t>
            </a:r>
            <a:r>
              <a:rPr dirty="0" err="1"/>
              <a:t>هي</a:t>
            </a:r>
            <a:r>
              <a:rPr dirty="0"/>
              <a:t> </a:t>
            </a:r>
            <a:r>
              <a:rPr lang="ar" sz="1200" dirty="0">
                <a:latin typeface="+mn-lt"/>
                <a:ea typeface="+mn-ea"/>
                <a:cs typeface="+mn-cs"/>
              </a:rPr>
              <a:t> القيمة التنب</a:t>
            </a:r>
            <a:r>
              <a:rPr lang="ar-EG" sz="1200" dirty="0">
                <a:latin typeface="+mn-lt"/>
                <a:ea typeface="+mn-ea"/>
                <a:cs typeface="+mn-cs"/>
              </a:rPr>
              <a:t>ئ</a:t>
            </a:r>
            <a:r>
              <a:rPr lang="ar" sz="1200" dirty="0">
                <a:latin typeface="+mn-lt"/>
                <a:ea typeface="+mn-ea"/>
                <a:cs typeface="+mn-cs"/>
              </a:rPr>
              <a:t>ية الإيجابية</a:t>
            </a:r>
            <a:r>
              <a:rPr lang="ar-EG" dirty="0"/>
              <a:t>. </a:t>
            </a:r>
            <a:r>
              <a:rPr dirty="0" err="1"/>
              <a:t>ما</a:t>
            </a:r>
            <a:r>
              <a:rPr dirty="0"/>
              <a:t> </a:t>
            </a:r>
            <a:r>
              <a:rPr dirty="0" err="1"/>
              <a:t>عدد</a:t>
            </a:r>
            <a:r>
              <a:rPr dirty="0"/>
              <a:t> </a:t>
            </a:r>
            <a:r>
              <a:rPr dirty="0" err="1"/>
              <a:t>الحالات</a:t>
            </a:r>
            <a:r>
              <a:rPr dirty="0"/>
              <a:t>  </a:t>
            </a:r>
            <a:r>
              <a:rPr dirty="0" err="1"/>
              <a:t>التي</a:t>
            </a:r>
            <a:r>
              <a:rPr dirty="0"/>
              <a:t> </a:t>
            </a:r>
            <a:r>
              <a:rPr dirty="0" err="1"/>
              <a:t>ثبُت</a:t>
            </a:r>
            <a:r>
              <a:rPr dirty="0"/>
              <a:t> </a:t>
            </a:r>
            <a:r>
              <a:rPr dirty="0" err="1"/>
              <a:t>أنها</a:t>
            </a:r>
            <a:r>
              <a:rPr dirty="0"/>
              <a:t> </a:t>
            </a:r>
            <a:r>
              <a:rPr dirty="0" err="1"/>
              <a:t>حالات</a:t>
            </a:r>
            <a:r>
              <a:rPr dirty="0"/>
              <a:t> </a:t>
            </a:r>
            <a:r>
              <a:rPr dirty="0" err="1"/>
              <a:t>حقيقية</a:t>
            </a:r>
            <a:r>
              <a:rPr dirty="0"/>
              <a:t> </a:t>
            </a:r>
            <a:r>
              <a:rPr dirty="0" err="1"/>
              <a:t>تستوفي</a:t>
            </a:r>
            <a:r>
              <a:rPr dirty="0"/>
              <a:t> </a:t>
            </a:r>
            <a:r>
              <a:rPr dirty="0" err="1"/>
              <a:t>معايير</a:t>
            </a:r>
            <a:r>
              <a:rPr dirty="0"/>
              <a:t> </a:t>
            </a:r>
            <a:r>
              <a:rPr dirty="0" err="1"/>
              <a:t>ما</a:t>
            </a:r>
            <a:r>
              <a:rPr dirty="0"/>
              <a:t> </a:t>
            </a:r>
            <a:r>
              <a:rPr dirty="0" err="1"/>
              <a:t>نسميه</a:t>
            </a:r>
            <a:r>
              <a:rPr dirty="0"/>
              <a:t> </a:t>
            </a:r>
            <a:r>
              <a:rPr lang="ar-EG" dirty="0"/>
              <a:t>«</a:t>
            </a:r>
            <a:r>
              <a:rPr dirty="0" err="1"/>
              <a:t>حالة</a:t>
            </a:r>
            <a:r>
              <a:rPr lang="ar-EG" dirty="0"/>
              <a:t>»</a:t>
            </a:r>
            <a:r>
              <a:rPr dirty="0"/>
              <a:t> - </a:t>
            </a:r>
            <a:r>
              <a:rPr dirty="0" err="1"/>
              <a:t>أي</a:t>
            </a:r>
            <a:r>
              <a:rPr dirty="0"/>
              <a:t> </a:t>
            </a:r>
            <a:r>
              <a:rPr dirty="0" err="1"/>
              <a:t>ما</a:t>
            </a:r>
            <a:r>
              <a:rPr dirty="0"/>
              <a:t> </a:t>
            </a:r>
            <a:r>
              <a:rPr dirty="0" err="1"/>
              <a:t>عدد</a:t>
            </a:r>
            <a:r>
              <a:rPr dirty="0"/>
              <a:t> </a:t>
            </a:r>
            <a:r>
              <a:rPr dirty="0" err="1"/>
              <a:t>الحالات</a:t>
            </a:r>
            <a:r>
              <a:rPr dirty="0"/>
              <a:t> </a:t>
            </a:r>
            <a:r>
              <a:rPr dirty="0" err="1"/>
              <a:t>المبلَّغ</a:t>
            </a:r>
            <a:r>
              <a:rPr dirty="0"/>
              <a:t> </a:t>
            </a:r>
            <a:r>
              <a:rPr dirty="0" err="1"/>
              <a:t>عنها</a:t>
            </a:r>
            <a:r>
              <a:rPr dirty="0"/>
              <a:t> </a:t>
            </a:r>
            <a:r>
              <a:rPr dirty="0" err="1"/>
              <a:t>التي</a:t>
            </a:r>
            <a:r>
              <a:rPr dirty="0"/>
              <a:t> </a:t>
            </a:r>
            <a:r>
              <a:rPr dirty="0" err="1"/>
              <a:t>تستوفي</a:t>
            </a:r>
            <a:r>
              <a:rPr dirty="0"/>
              <a:t> </a:t>
            </a:r>
            <a:r>
              <a:rPr dirty="0" err="1"/>
              <a:t>تعريف</a:t>
            </a:r>
            <a:r>
              <a:rPr dirty="0"/>
              <a:t> </a:t>
            </a:r>
            <a:r>
              <a:rPr dirty="0" err="1"/>
              <a:t>الحالة</a:t>
            </a:r>
            <a:r>
              <a:rPr dirty="0"/>
              <a:t>؟</a:t>
            </a:r>
          </a:p>
          <a:p>
            <a:pPr marL="628650" lvl="1" indent="-171450" rtl="1">
              <a:lnSpc>
                <a:spcPct val="150000"/>
              </a:lnSpc>
              <a:spcBef>
                <a:spcPts val="300"/>
              </a:spcBef>
              <a:buSzPct val="100000"/>
              <a:buFont typeface="Arial"/>
              <a:buChar char="•"/>
              <a:defRPr sz="1100"/>
            </a:pPr>
            <a:r>
              <a:rPr dirty="0" err="1"/>
              <a:t>القيمة</a:t>
            </a:r>
            <a:r>
              <a:rPr dirty="0"/>
              <a:t> </a:t>
            </a:r>
            <a:r>
              <a:rPr lang="ar" sz="1100" dirty="0">
                <a:latin typeface="+mn-lt"/>
                <a:ea typeface="+mn-ea"/>
                <a:cs typeface="+mn-cs"/>
              </a:rPr>
              <a:t>التنب</a:t>
            </a:r>
            <a:r>
              <a:rPr lang="ar-EG" sz="1100" dirty="0">
                <a:latin typeface="+mn-lt"/>
                <a:ea typeface="+mn-ea"/>
                <a:cs typeface="+mn-cs"/>
              </a:rPr>
              <a:t>ئ</a:t>
            </a:r>
            <a:r>
              <a:rPr lang="ar" sz="1100" dirty="0">
                <a:latin typeface="+mn-lt"/>
                <a:ea typeface="+mn-ea"/>
                <a:cs typeface="+mn-cs"/>
              </a:rPr>
              <a:t>ية</a:t>
            </a:r>
            <a:r>
              <a:rPr dirty="0"/>
              <a:t> </a:t>
            </a:r>
            <a:r>
              <a:rPr dirty="0" err="1"/>
              <a:t>الإيجابية</a:t>
            </a:r>
            <a:r>
              <a:rPr lang="ar-EG" dirty="0"/>
              <a:t> = </a:t>
            </a:r>
            <a:r>
              <a:rPr dirty="0" err="1"/>
              <a:t>عدد</a:t>
            </a:r>
            <a:r>
              <a:rPr dirty="0"/>
              <a:t> </a:t>
            </a:r>
            <a:r>
              <a:rPr dirty="0" err="1"/>
              <a:t>الحالات</a:t>
            </a:r>
            <a:r>
              <a:rPr dirty="0"/>
              <a:t> </a:t>
            </a:r>
            <a:r>
              <a:rPr dirty="0" err="1"/>
              <a:t>المصابة</a:t>
            </a:r>
            <a:r>
              <a:rPr dirty="0"/>
              <a:t> </a:t>
            </a:r>
            <a:r>
              <a:rPr dirty="0" err="1"/>
              <a:t>بالمرض</a:t>
            </a:r>
            <a:r>
              <a:rPr dirty="0"/>
              <a:t> </a:t>
            </a:r>
            <a:r>
              <a:rPr dirty="0" err="1"/>
              <a:t>التي</a:t>
            </a:r>
            <a:r>
              <a:rPr dirty="0"/>
              <a:t> </a:t>
            </a:r>
            <a:r>
              <a:rPr dirty="0" err="1"/>
              <a:t>اكتُشفت</a:t>
            </a:r>
            <a:r>
              <a:rPr dirty="0"/>
              <a:t> </a:t>
            </a:r>
            <a:r>
              <a:rPr dirty="0" err="1"/>
              <a:t>على</a:t>
            </a:r>
            <a:r>
              <a:rPr dirty="0"/>
              <a:t> </a:t>
            </a:r>
            <a:r>
              <a:rPr dirty="0" err="1"/>
              <a:t>نحوٍ</a:t>
            </a:r>
            <a:r>
              <a:rPr dirty="0"/>
              <a:t> </a:t>
            </a:r>
            <a:r>
              <a:rPr dirty="0" err="1"/>
              <a:t>صحيح</a:t>
            </a:r>
            <a:r>
              <a:rPr lang="ar-EG" dirty="0"/>
              <a:t>/ </a:t>
            </a:r>
            <a:r>
              <a:rPr dirty="0" err="1"/>
              <a:t>إجمالي</a:t>
            </a:r>
            <a:r>
              <a:rPr dirty="0"/>
              <a:t> </a:t>
            </a:r>
            <a:r>
              <a:rPr dirty="0" err="1"/>
              <a:t>عدد</a:t>
            </a:r>
            <a:r>
              <a:rPr dirty="0"/>
              <a:t> </a:t>
            </a:r>
            <a:r>
              <a:rPr dirty="0" err="1"/>
              <a:t>الحالات</a:t>
            </a:r>
            <a:r>
              <a:rPr dirty="0"/>
              <a:t> </a:t>
            </a:r>
            <a:r>
              <a:rPr dirty="0" err="1"/>
              <a:t>المكتشفة</a:t>
            </a:r>
            <a:r>
              <a:rPr dirty="0"/>
              <a:t> </a:t>
            </a:r>
            <a:r>
              <a:rPr dirty="0" err="1"/>
              <a:t>عن</a:t>
            </a:r>
            <a:r>
              <a:rPr dirty="0"/>
              <a:t> </a:t>
            </a:r>
            <a:r>
              <a:rPr dirty="0" err="1"/>
              <a:t>طريق</a:t>
            </a:r>
            <a:r>
              <a:rPr dirty="0"/>
              <a:t> </a:t>
            </a:r>
            <a:r>
              <a:rPr dirty="0" err="1"/>
              <a:t>الترصُّد</a:t>
            </a:r>
            <a:r>
              <a:rPr lang="ar-EG" dirty="0"/>
              <a:t>.</a:t>
            </a:r>
            <a:endParaRPr dirty="0"/>
          </a:p>
          <a:p>
            <a:pPr marL="171450" indent="-171450" rtl="1">
              <a:lnSpc>
                <a:spcPct val="150000"/>
              </a:lnSpc>
              <a:buSzPct val="100000"/>
              <a:buFont typeface="Arial"/>
              <a:buChar char="•"/>
            </a:pPr>
            <a:r>
              <a:rPr lang="ar-EG" dirty="0"/>
              <a:t>يُعنى</a:t>
            </a:r>
            <a:r>
              <a:rPr dirty="0"/>
              <a:t> </a:t>
            </a:r>
            <a:r>
              <a:rPr dirty="0" err="1"/>
              <a:t>التمثي</a:t>
            </a:r>
            <a:r>
              <a:rPr lang="ar-EG" dirty="0"/>
              <a:t>ل ب</a:t>
            </a:r>
            <a:r>
              <a:rPr dirty="0" err="1"/>
              <a:t>مدى</a:t>
            </a:r>
            <a:r>
              <a:rPr dirty="0"/>
              <a:t> </a:t>
            </a:r>
            <a:r>
              <a:rPr dirty="0" err="1"/>
              <a:t>جودة</a:t>
            </a:r>
            <a:r>
              <a:rPr dirty="0"/>
              <a:t> </a:t>
            </a:r>
            <a:r>
              <a:rPr dirty="0" err="1"/>
              <a:t>النظام</a:t>
            </a:r>
            <a:r>
              <a:rPr dirty="0"/>
              <a:t> </a:t>
            </a:r>
            <a:r>
              <a:rPr dirty="0" err="1"/>
              <a:t>في</a:t>
            </a:r>
            <a:r>
              <a:rPr dirty="0"/>
              <a:t> </a:t>
            </a:r>
            <a:r>
              <a:rPr dirty="0" err="1"/>
              <a:t>تمثيل</a:t>
            </a:r>
            <a:r>
              <a:rPr dirty="0"/>
              <a:t> </a:t>
            </a:r>
            <a:r>
              <a:rPr dirty="0" err="1"/>
              <a:t>الفئة</a:t>
            </a:r>
            <a:r>
              <a:rPr dirty="0"/>
              <a:t> </a:t>
            </a:r>
            <a:r>
              <a:rPr dirty="0" err="1"/>
              <a:t>السكانية</a:t>
            </a:r>
            <a:r>
              <a:rPr dirty="0"/>
              <a:t> </a:t>
            </a:r>
            <a:r>
              <a:rPr dirty="0" err="1"/>
              <a:t>قيد</a:t>
            </a:r>
            <a:r>
              <a:rPr dirty="0"/>
              <a:t> </a:t>
            </a:r>
            <a:r>
              <a:rPr dirty="0" err="1"/>
              <a:t>الدراسة</a:t>
            </a:r>
            <a:r>
              <a:rPr lang="ar-EG" dirty="0"/>
              <a:t>. </a:t>
            </a:r>
            <a:r>
              <a:rPr dirty="0" err="1"/>
              <a:t>هل</a:t>
            </a:r>
            <a:r>
              <a:rPr dirty="0"/>
              <a:t> </a:t>
            </a:r>
            <a:r>
              <a:rPr dirty="0" err="1"/>
              <a:t>يحدد</a:t>
            </a:r>
            <a:r>
              <a:rPr dirty="0"/>
              <a:t> </a:t>
            </a:r>
            <a:r>
              <a:rPr dirty="0" err="1"/>
              <a:t>الأحداث</a:t>
            </a:r>
            <a:r>
              <a:rPr dirty="0"/>
              <a:t> </a:t>
            </a:r>
            <a:r>
              <a:rPr dirty="0" err="1"/>
              <a:t>فقط</a:t>
            </a:r>
            <a:r>
              <a:rPr dirty="0"/>
              <a:t> </a:t>
            </a:r>
            <a:r>
              <a:rPr dirty="0" err="1"/>
              <a:t>بين</a:t>
            </a:r>
            <a:r>
              <a:rPr dirty="0"/>
              <a:t> </a:t>
            </a:r>
            <a:r>
              <a:rPr dirty="0" err="1"/>
              <a:t>فئات</a:t>
            </a:r>
            <a:r>
              <a:rPr dirty="0"/>
              <a:t> </a:t>
            </a:r>
            <a:r>
              <a:rPr dirty="0" err="1"/>
              <a:t>معينة</a:t>
            </a:r>
            <a:r>
              <a:rPr dirty="0"/>
              <a:t>، </a:t>
            </a:r>
            <a:r>
              <a:rPr dirty="0" err="1"/>
              <a:t>أم</a:t>
            </a:r>
            <a:r>
              <a:rPr dirty="0"/>
              <a:t> </a:t>
            </a:r>
            <a:r>
              <a:rPr dirty="0" err="1"/>
              <a:t>أنه</a:t>
            </a:r>
            <a:r>
              <a:rPr dirty="0"/>
              <a:t> </a:t>
            </a:r>
            <a:r>
              <a:rPr dirty="0" err="1"/>
              <a:t>يرصد</a:t>
            </a:r>
            <a:r>
              <a:rPr dirty="0"/>
              <a:t> </a:t>
            </a:r>
            <a:r>
              <a:rPr dirty="0" err="1"/>
              <a:t>بدقة</a:t>
            </a:r>
            <a:r>
              <a:rPr dirty="0"/>
              <a:t> </a:t>
            </a:r>
            <a:r>
              <a:rPr dirty="0" err="1"/>
              <a:t>الأحداث</a:t>
            </a:r>
            <a:r>
              <a:rPr dirty="0"/>
              <a:t> </a:t>
            </a:r>
            <a:r>
              <a:rPr dirty="0" err="1"/>
              <a:t>على</a:t>
            </a:r>
            <a:r>
              <a:rPr dirty="0"/>
              <a:t> </a:t>
            </a:r>
            <a:r>
              <a:rPr dirty="0" err="1"/>
              <a:t>مستوى</a:t>
            </a:r>
            <a:r>
              <a:rPr dirty="0"/>
              <a:t> </a:t>
            </a:r>
            <a:r>
              <a:rPr dirty="0" err="1"/>
              <a:t>جميع</a:t>
            </a:r>
            <a:r>
              <a:rPr dirty="0"/>
              <a:t> </a:t>
            </a:r>
            <a:r>
              <a:rPr dirty="0" err="1"/>
              <a:t>السكان</a:t>
            </a:r>
            <a:r>
              <a:rPr dirty="0"/>
              <a:t> </a:t>
            </a:r>
            <a:r>
              <a:rPr dirty="0" err="1"/>
              <a:t>المستهدفين</a:t>
            </a:r>
            <a:r>
              <a:rPr dirty="0"/>
              <a:t>؟</a:t>
            </a:r>
            <a:endParaRPr sz="1100" dirty="0"/>
          </a:p>
          <a:p>
            <a:pPr marL="171450" indent="-171450" rtl="1">
              <a:lnSpc>
                <a:spcPct val="150000"/>
              </a:lnSpc>
              <a:buSzPct val="100000"/>
              <a:buFont typeface="Arial"/>
              <a:buChar char="•"/>
              <a:defRPr sz="1100"/>
            </a:pPr>
            <a:endParaRPr sz="1100" dirty="0"/>
          </a:p>
          <a:p>
            <a:pPr marL="171450" indent="-171450" rtl="1">
              <a:lnSpc>
                <a:spcPct val="150000"/>
              </a:lnSpc>
              <a:buSzPct val="100000"/>
              <a:buFont typeface="Arial"/>
              <a:buChar char="•"/>
            </a:pPr>
            <a:r>
              <a:rPr dirty="0" err="1"/>
              <a:t>السمة</a:t>
            </a:r>
            <a:r>
              <a:rPr dirty="0"/>
              <a:t> </a:t>
            </a:r>
            <a:r>
              <a:rPr dirty="0" err="1"/>
              <a:t>الأخيرة</a:t>
            </a:r>
            <a:r>
              <a:rPr dirty="0"/>
              <a:t> </a:t>
            </a:r>
            <a:r>
              <a:rPr dirty="0" err="1"/>
              <a:t>هي</a:t>
            </a:r>
            <a:r>
              <a:rPr dirty="0"/>
              <a:t> </a:t>
            </a:r>
            <a:r>
              <a:rPr dirty="0" err="1"/>
              <a:t>المقبولية</a:t>
            </a:r>
            <a:r>
              <a:rPr lang="ar-EG" dirty="0"/>
              <a:t>. </a:t>
            </a:r>
            <a:r>
              <a:rPr dirty="0" err="1"/>
              <a:t>ما</a:t>
            </a:r>
            <a:r>
              <a:rPr dirty="0"/>
              <a:t> </a:t>
            </a:r>
            <a:r>
              <a:rPr dirty="0" err="1"/>
              <a:t>مدى</a:t>
            </a:r>
            <a:r>
              <a:rPr dirty="0"/>
              <a:t> </a:t>
            </a:r>
            <a:r>
              <a:rPr dirty="0" err="1"/>
              <a:t>استعداد</a:t>
            </a:r>
            <a:r>
              <a:rPr dirty="0"/>
              <a:t> </a:t>
            </a:r>
            <a:r>
              <a:rPr dirty="0" err="1"/>
              <a:t>مستخدمي</a:t>
            </a:r>
            <a:r>
              <a:rPr dirty="0"/>
              <a:t> </a:t>
            </a:r>
            <a:r>
              <a:rPr dirty="0" err="1"/>
              <a:t>النظام</a:t>
            </a:r>
            <a:r>
              <a:rPr dirty="0"/>
              <a:t> </a:t>
            </a:r>
            <a:r>
              <a:rPr dirty="0" err="1"/>
              <a:t>للمشاركة</a:t>
            </a:r>
            <a:r>
              <a:rPr dirty="0"/>
              <a:t> </a:t>
            </a:r>
            <a:r>
              <a:rPr dirty="0" err="1"/>
              <a:t>بفاعلية</a:t>
            </a:r>
            <a:r>
              <a:rPr dirty="0"/>
              <a:t> </a:t>
            </a:r>
            <a:r>
              <a:rPr dirty="0" err="1"/>
              <a:t>في</a:t>
            </a:r>
            <a:r>
              <a:rPr dirty="0"/>
              <a:t> </a:t>
            </a:r>
            <a:r>
              <a:rPr dirty="0" err="1"/>
              <a:t>جهود</a:t>
            </a:r>
            <a:r>
              <a:rPr dirty="0"/>
              <a:t> </a:t>
            </a:r>
            <a:r>
              <a:rPr dirty="0" err="1"/>
              <a:t>الترصُّد</a:t>
            </a:r>
            <a:r>
              <a:rPr dirty="0"/>
              <a:t> </a:t>
            </a:r>
            <a:r>
              <a:rPr dirty="0" err="1"/>
              <a:t>والتبليغ</a:t>
            </a:r>
            <a:r>
              <a:rPr dirty="0"/>
              <a:t> </a:t>
            </a:r>
            <a:r>
              <a:rPr dirty="0" err="1"/>
              <a:t>عن</a:t>
            </a:r>
            <a:r>
              <a:rPr dirty="0"/>
              <a:t> </a:t>
            </a:r>
            <a:r>
              <a:rPr dirty="0" err="1"/>
              <a:t>بياناتهم</a:t>
            </a:r>
            <a:r>
              <a:rPr dirty="0"/>
              <a:t>؟</a:t>
            </a:r>
            <a:endParaRPr sz="1100" dirty="0"/>
          </a:p>
          <a:p>
            <a:pPr rtl="1">
              <a:lnSpc>
                <a:spcPct val="150000"/>
              </a:lnSpc>
            </a:pPr>
            <a:r>
              <a:rPr dirty="0"/>
              <a:t> </a:t>
            </a:r>
            <a:endParaRPr sz="1100" dirty="0"/>
          </a:p>
          <a:p>
            <a:pPr rtl="1">
              <a:lnSpc>
                <a:spcPct val="150000"/>
              </a:lnSpc>
            </a:pPr>
            <a:r>
              <a:rPr lang="ar-EG" dirty="0"/>
              <a:t>في العالم الحقيقي، نحتاج إلى الموازنة بين سمات نظام الترصُّد لتحقيق الأهداف. على سبيل المثال، هناك ارتباط عكسي بين الحساسية والقيمة </a:t>
            </a:r>
            <a:r>
              <a:rPr lang="ar-EG" sz="1200" dirty="0">
                <a:latin typeface="+mn-lt"/>
                <a:ea typeface="+mn-ea"/>
                <a:cs typeface="+mn-cs"/>
              </a:rPr>
              <a:t>التنبئية</a:t>
            </a:r>
            <a:r>
              <a:rPr lang="ar-EG" dirty="0"/>
              <a:t> الإيجابية. كلما زادت حساسية النظام، قلت القيمة </a:t>
            </a:r>
            <a:r>
              <a:rPr lang="ar" sz="1200" dirty="0">
                <a:latin typeface="+mn-lt"/>
                <a:ea typeface="+mn-ea"/>
                <a:cs typeface="+mn-cs"/>
              </a:rPr>
              <a:t>التنب</a:t>
            </a:r>
            <a:r>
              <a:rPr lang="ar-EG" sz="1200" dirty="0">
                <a:latin typeface="+mn-lt"/>
                <a:ea typeface="+mn-ea"/>
                <a:cs typeface="+mn-cs"/>
              </a:rPr>
              <a:t>ئ</a:t>
            </a:r>
            <a:r>
              <a:rPr lang="ar" sz="1200" dirty="0">
                <a:latin typeface="+mn-lt"/>
                <a:ea typeface="+mn-ea"/>
                <a:cs typeface="+mn-cs"/>
              </a:rPr>
              <a:t>ية</a:t>
            </a:r>
            <a:r>
              <a:rPr lang="ar-EG" dirty="0"/>
              <a:t> الإيجابية. لذلك، قد يتعين عليك أن تقرر إذا كنت تريد أن يكون لديك نظام أكثر حساسية أو قيمته </a:t>
            </a:r>
            <a:r>
              <a:rPr lang="ar" sz="1200" dirty="0">
                <a:latin typeface="+mn-lt"/>
                <a:ea typeface="+mn-ea"/>
                <a:cs typeface="+mn-cs"/>
              </a:rPr>
              <a:t>التنب</a:t>
            </a:r>
            <a:r>
              <a:rPr lang="ar-EG" sz="1200" dirty="0">
                <a:latin typeface="+mn-lt"/>
                <a:ea typeface="+mn-ea"/>
                <a:cs typeface="+mn-cs"/>
              </a:rPr>
              <a:t>ئ</a:t>
            </a:r>
            <a:r>
              <a:rPr lang="ar" sz="1200" dirty="0">
                <a:latin typeface="+mn-lt"/>
                <a:ea typeface="+mn-ea"/>
                <a:cs typeface="+mn-cs"/>
              </a:rPr>
              <a:t>ية</a:t>
            </a:r>
            <a:r>
              <a:rPr lang="ar-EG" dirty="0"/>
              <a:t> الإيجابية أعلى لتحقيق هدفك.</a:t>
            </a:r>
            <a:endParaRPr lang="ar-EG" sz="1100" dirty="0"/>
          </a:p>
        </p:txBody>
      </p:sp>
    </p:spTree>
    <p:extLst>
      <p:ext uri="{BB962C8B-B14F-4D97-AF65-F5344CB8AC3E}">
        <p14:creationId xmlns:p14="http://schemas.microsoft.com/office/powerpoint/2010/main" val="549478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hape 46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65" name="Shape 465"/>
          <p:cNvSpPr>
            <a:spLocks noGrp="1"/>
          </p:cNvSpPr>
          <p:nvPr>
            <p:ph type="body" sz="quarter" idx="1"/>
          </p:nvPr>
        </p:nvSpPr>
        <p:spPr>
          <a:prstGeom prst="rect">
            <a:avLst/>
          </a:prstGeom>
        </p:spPr>
        <p:txBody>
          <a:bodyPr rtlCol="1"/>
          <a:lstStyle/>
          <a:p>
            <a:pPr defTabSz="914349" rtl="1">
              <a:spcBef>
                <a:spcPts val="600"/>
              </a:spcBef>
              <a:defRPr>
                <a:latin typeface="Source Sans Pro Bold"/>
                <a:ea typeface="Source Sans Pro Bold"/>
                <a:cs typeface="Source Sans Pro Bold"/>
                <a:sym typeface="Source Sans Pro Bold"/>
              </a:defRPr>
            </a:pPr>
            <a:endParaRPr dirty="0"/>
          </a:p>
          <a:p>
            <a:pPr rtl="1"/>
            <a:r>
              <a:rPr dirty="0" err="1"/>
              <a:t>هناك</a:t>
            </a:r>
            <a:r>
              <a:rPr dirty="0"/>
              <a:t> </a:t>
            </a:r>
            <a:r>
              <a:rPr dirty="0" err="1"/>
              <a:t>العديد</a:t>
            </a:r>
            <a:r>
              <a:rPr dirty="0"/>
              <a:t> </a:t>
            </a:r>
            <a:r>
              <a:rPr dirty="0" err="1"/>
              <a:t>من</a:t>
            </a:r>
            <a:r>
              <a:rPr dirty="0"/>
              <a:t> </a:t>
            </a:r>
            <a:r>
              <a:rPr dirty="0" err="1"/>
              <a:t>القرارات</a:t>
            </a:r>
            <a:r>
              <a:rPr dirty="0"/>
              <a:t> </a:t>
            </a:r>
            <a:r>
              <a:rPr dirty="0" err="1"/>
              <a:t>الأخرى</a:t>
            </a:r>
            <a:r>
              <a:rPr dirty="0"/>
              <a:t> </a:t>
            </a:r>
            <a:r>
              <a:rPr dirty="0" err="1"/>
              <a:t>التي</a:t>
            </a:r>
            <a:r>
              <a:rPr dirty="0"/>
              <a:t> </a:t>
            </a:r>
            <a:r>
              <a:rPr dirty="0" err="1"/>
              <a:t>يجب</a:t>
            </a:r>
            <a:r>
              <a:rPr dirty="0"/>
              <a:t> </a:t>
            </a:r>
            <a:r>
              <a:rPr dirty="0" err="1"/>
              <a:t>أن</a:t>
            </a:r>
            <a:r>
              <a:rPr dirty="0"/>
              <a:t> </a:t>
            </a:r>
            <a:r>
              <a:rPr dirty="0" err="1"/>
              <a:t>تتخذها</a:t>
            </a:r>
            <a:r>
              <a:rPr dirty="0"/>
              <a:t>، </a:t>
            </a:r>
            <a:r>
              <a:rPr dirty="0" err="1"/>
              <a:t>بعد</a:t>
            </a:r>
            <a:r>
              <a:rPr dirty="0"/>
              <a:t> </a:t>
            </a:r>
            <a:r>
              <a:rPr dirty="0" err="1"/>
              <a:t>أن</a:t>
            </a:r>
            <a:r>
              <a:rPr dirty="0"/>
              <a:t> </a:t>
            </a:r>
            <a:r>
              <a:rPr dirty="0" err="1"/>
              <a:t>تقرر</a:t>
            </a:r>
            <a:r>
              <a:rPr dirty="0"/>
              <a:t> </a:t>
            </a:r>
            <a:r>
              <a:rPr dirty="0" err="1"/>
              <a:t>وضع</a:t>
            </a:r>
            <a:r>
              <a:rPr dirty="0"/>
              <a:t> </a:t>
            </a:r>
            <a:r>
              <a:rPr dirty="0" err="1"/>
              <a:t>اعتلال</a:t>
            </a:r>
            <a:r>
              <a:rPr dirty="0"/>
              <a:t> </a:t>
            </a:r>
            <a:r>
              <a:rPr dirty="0" err="1"/>
              <a:t>أو</a:t>
            </a:r>
            <a:r>
              <a:rPr dirty="0"/>
              <a:t> </a:t>
            </a:r>
            <a:r>
              <a:rPr dirty="0" err="1"/>
              <a:t>إصابة</a:t>
            </a:r>
            <a:r>
              <a:rPr dirty="0"/>
              <a:t> </a:t>
            </a:r>
            <a:r>
              <a:rPr dirty="0" err="1"/>
              <a:t>معينة</a:t>
            </a:r>
            <a:r>
              <a:rPr dirty="0"/>
              <a:t> </a:t>
            </a:r>
            <a:r>
              <a:rPr dirty="0" err="1"/>
              <a:t>في</a:t>
            </a:r>
            <a:r>
              <a:rPr dirty="0"/>
              <a:t> </a:t>
            </a:r>
            <a:r>
              <a:rPr dirty="0" err="1"/>
              <a:t>إطار</a:t>
            </a:r>
            <a:r>
              <a:rPr dirty="0"/>
              <a:t> </a:t>
            </a:r>
            <a:r>
              <a:rPr dirty="0" err="1"/>
              <a:t>نظام</a:t>
            </a:r>
            <a:r>
              <a:rPr dirty="0"/>
              <a:t> </a:t>
            </a:r>
            <a:r>
              <a:rPr dirty="0" err="1"/>
              <a:t>ترصُّد</a:t>
            </a:r>
            <a:r>
              <a:rPr dirty="0"/>
              <a:t> </a:t>
            </a:r>
            <a:r>
              <a:rPr dirty="0" err="1"/>
              <a:t>الصحة</a:t>
            </a:r>
            <a:r>
              <a:rPr dirty="0"/>
              <a:t> </a:t>
            </a:r>
            <a:r>
              <a:rPr dirty="0" err="1"/>
              <a:t>العامة</a:t>
            </a:r>
            <a:r>
              <a:rPr dirty="0"/>
              <a:t>، </a:t>
            </a:r>
            <a:r>
              <a:rPr dirty="0" err="1"/>
              <a:t>ويشمل</a:t>
            </a:r>
            <a:r>
              <a:rPr dirty="0"/>
              <a:t> </a:t>
            </a:r>
            <a:r>
              <a:rPr dirty="0" err="1"/>
              <a:t>ذلك</a:t>
            </a:r>
            <a:r>
              <a:rPr dirty="0"/>
              <a:t> </a:t>
            </a:r>
            <a:r>
              <a:rPr dirty="0" err="1"/>
              <a:t>القرارات</a:t>
            </a:r>
            <a:r>
              <a:rPr dirty="0"/>
              <a:t> </a:t>
            </a:r>
            <a:r>
              <a:rPr dirty="0" err="1"/>
              <a:t>المتعلقة</a:t>
            </a:r>
            <a:r>
              <a:rPr dirty="0"/>
              <a:t> </a:t>
            </a:r>
            <a:r>
              <a:rPr dirty="0" err="1"/>
              <a:t>بجمع</a:t>
            </a:r>
            <a:r>
              <a:rPr dirty="0"/>
              <a:t> </a:t>
            </a:r>
            <a:r>
              <a:rPr dirty="0" err="1"/>
              <a:t>البيانات</a:t>
            </a:r>
            <a:r>
              <a:rPr dirty="0"/>
              <a:t> </a:t>
            </a:r>
            <a:r>
              <a:rPr dirty="0" err="1"/>
              <a:t>وتحليلها</a:t>
            </a:r>
            <a:r>
              <a:rPr dirty="0"/>
              <a:t> </a:t>
            </a:r>
            <a:r>
              <a:rPr dirty="0" err="1"/>
              <a:t>وتفسيرها</a:t>
            </a:r>
            <a:r>
              <a:rPr dirty="0"/>
              <a:t> </a:t>
            </a:r>
            <a:r>
              <a:rPr dirty="0" err="1"/>
              <a:t>ونشرها</a:t>
            </a:r>
            <a:r>
              <a:rPr dirty="0"/>
              <a:t> </a:t>
            </a:r>
            <a:r>
              <a:rPr dirty="0" err="1"/>
              <a:t>واتخاذ</a:t>
            </a:r>
            <a:r>
              <a:rPr dirty="0"/>
              <a:t> </a:t>
            </a:r>
            <a:r>
              <a:rPr dirty="0" err="1"/>
              <a:t>الإجراءات</a:t>
            </a:r>
            <a:r>
              <a:rPr lang="ar-EG" dirty="0"/>
              <a:t> بشأنها</a:t>
            </a:r>
            <a:r>
              <a:rPr dirty="0"/>
              <a:t>، </a:t>
            </a:r>
            <a:r>
              <a:rPr dirty="0" err="1"/>
              <a:t>وجميعها</a:t>
            </a:r>
            <a:r>
              <a:rPr dirty="0"/>
              <a:t> </a:t>
            </a:r>
            <a:r>
              <a:rPr dirty="0" err="1"/>
              <a:t>تتطلب</a:t>
            </a:r>
            <a:r>
              <a:rPr dirty="0"/>
              <a:t> </a:t>
            </a:r>
            <a:r>
              <a:rPr dirty="0" err="1"/>
              <a:t>تخطيطًا</a:t>
            </a:r>
            <a:r>
              <a:rPr dirty="0"/>
              <a:t> </a:t>
            </a:r>
            <a:r>
              <a:rPr dirty="0" err="1"/>
              <a:t>طويل</a:t>
            </a:r>
            <a:r>
              <a:rPr dirty="0"/>
              <a:t> </a:t>
            </a:r>
            <a:r>
              <a:rPr dirty="0" err="1"/>
              <a:t>الأجل</a:t>
            </a:r>
            <a:r>
              <a:rPr dirty="0"/>
              <a:t>.</a:t>
            </a:r>
            <a:br>
              <a:rPr dirty="0"/>
            </a:br>
            <a:endParaRPr dirty="0"/>
          </a:p>
          <a:p>
            <a:pPr rtl="1"/>
            <a:r>
              <a:rPr dirty="0" err="1"/>
              <a:t>فيما</a:t>
            </a:r>
            <a:r>
              <a:rPr dirty="0"/>
              <a:t> </a:t>
            </a:r>
            <a:r>
              <a:rPr dirty="0" err="1"/>
              <a:t>يلي</a:t>
            </a:r>
            <a:r>
              <a:rPr dirty="0"/>
              <a:t>، </a:t>
            </a:r>
            <a:r>
              <a:rPr dirty="0" err="1"/>
              <a:t>سنناقش</a:t>
            </a:r>
            <a:r>
              <a:rPr dirty="0"/>
              <a:t> </a:t>
            </a:r>
            <a:r>
              <a:rPr dirty="0" err="1"/>
              <a:t>كل</a:t>
            </a:r>
            <a:r>
              <a:rPr dirty="0"/>
              <a:t> </a:t>
            </a:r>
            <a:r>
              <a:rPr dirty="0" err="1"/>
              <a:t>واحد</a:t>
            </a:r>
            <a:r>
              <a:rPr dirty="0"/>
              <a:t> </a:t>
            </a:r>
            <a:r>
              <a:rPr dirty="0" err="1"/>
              <a:t>منها</a:t>
            </a:r>
            <a:r>
              <a:rPr dirty="0"/>
              <a:t>.</a:t>
            </a:r>
          </a:p>
          <a:p>
            <a:pPr defTabSz="914349" rtl="1">
              <a:spcBef>
                <a:spcPts val="600"/>
              </a:spcBef>
            </a:pPr>
            <a:endParaRPr dirty="0"/>
          </a:p>
        </p:txBody>
      </p:sp>
    </p:spTree>
    <p:extLst>
      <p:ext uri="{BB962C8B-B14F-4D97-AF65-F5344CB8AC3E}">
        <p14:creationId xmlns:p14="http://schemas.microsoft.com/office/powerpoint/2010/main" val="8780577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83" name="Shape 483"/>
          <p:cNvSpPr>
            <a:spLocks noGrp="1"/>
          </p:cNvSpPr>
          <p:nvPr>
            <p:ph type="body" sz="quarter" idx="1"/>
          </p:nvPr>
        </p:nvSpPr>
        <p:spPr>
          <a:prstGeom prst="rect">
            <a:avLst/>
          </a:prstGeom>
        </p:spPr>
        <p:txBody>
          <a:bodyPr rtlCol="1"/>
          <a:lstStyle/>
          <a:p>
            <a:pPr rtl="1"/>
            <a:r>
              <a:rPr dirty="0" err="1"/>
              <a:t>يجب</a:t>
            </a:r>
            <a:r>
              <a:rPr dirty="0"/>
              <a:t> </a:t>
            </a:r>
            <a:r>
              <a:rPr dirty="0" err="1"/>
              <a:t>استكمال</a:t>
            </a:r>
            <a:r>
              <a:rPr dirty="0"/>
              <a:t> </a:t>
            </a:r>
            <a:r>
              <a:rPr dirty="0" err="1"/>
              <a:t>خمس</a:t>
            </a:r>
            <a:r>
              <a:rPr dirty="0"/>
              <a:t> </a:t>
            </a:r>
            <a:r>
              <a:rPr dirty="0" err="1"/>
              <a:t>خطوات</a:t>
            </a:r>
            <a:r>
              <a:rPr dirty="0"/>
              <a:t> </a:t>
            </a:r>
            <a:r>
              <a:rPr dirty="0" err="1"/>
              <a:t>أثناء</a:t>
            </a:r>
            <a:r>
              <a:rPr dirty="0"/>
              <a:t> </a:t>
            </a:r>
            <a:r>
              <a:rPr dirty="0" err="1"/>
              <a:t>عملية</a:t>
            </a:r>
            <a:r>
              <a:rPr dirty="0"/>
              <a:t> </a:t>
            </a:r>
            <a:r>
              <a:rPr dirty="0" err="1"/>
              <a:t>اتخاذ</a:t>
            </a:r>
            <a:r>
              <a:rPr dirty="0"/>
              <a:t> </a:t>
            </a:r>
            <a:r>
              <a:rPr dirty="0" err="1"/>
              <a:t>القرارات</a:t>
            </a:r>
            <a:r>
              <a:rPr dirty="0"/>
              <a:t>، </a:t>
            </a:r>
            <a:r>
              <a:rPr dirty="0" err="1"/>
              <a:t>ويشمل</a:t>
            </a:r>
            <a:r>
              <a:rPr dirty="0"/>
              <a:t> </a:t>
            </a:r>
            <a:r>
              <a:rPr dirty="0" err="1"/>
              <a:t>ذلك</a:t>
            </a:r>
            <a:r>
              <a:rPr dirty="0"/>
              <a:t> </a:t>
            </a:r>
            <a:r>
              <a:rPr dirty="0" err="1"/>
              <a:t>جمع</a:t>
            </a:r>
            <a:r>
              <a:rPr dirty="0"/>
              <a:t> </a:t>
            </a:r>
            <a:r>
              <a:rPr dirty="0" err="1"/>
              <a:t>البيانات</a:t>
            </a:r>
            <a:r>
              <a:rPr dirty="0"/>
              <a:t> </a:t>
            </a:r>
            <a:r>
              <a:rPr dirty="0" err="1"/>
              <a:t>وتحليلها</a:t>
            </a:r>
            <a:r>
              <a:rPr dirty="0"/>
              <a:t> </a:t>
            </a:r>
            <a:r>
              <a:rPr dirty="0" err="1"/>
              <a:t>وتفسيرها</a:t>
            </a:r>
            <a:r>
              <a:rPr dirty="0"/>
              <a:t> </a:t>
            </a:r>
            <a:r>
              <a:rPr dirty="0" err="1"/>
              <a:t>ونشرها</a:t>
            </a:r>
            <a:r>
              <a:rPr dirty="0"/>
              <a:t>، و</a:t>
            </a:r>
            <a:r>
              <a:rPr lang="ar-EG" dirty="0"/>
              <a:t>اتخاذ </a:t>
            </a:r>
            <a:r>
              <a:rPr dirty="0" err="1"/>
              <a:t>إجراءات</a:t>
            </a:r>
            <a:r>
              <a:rPr dirty="0"/>
              <a:t> </a:t>
            </a:r>
            <a:r>
              <a:rPr dirty="0" err="1"/>
              <a:t>المتابعة</a:t>
            </a:r>
            <a:r>
              <a:rPr dirty="0"/>
              <a:t>.</a:t>
            </a:r>
          </a:p>
          <a:p>
            <a:pPr rtl="1"/>
            <a:r>
              <a:rPr dirty="0"/>
              <a:t> </a:t>
            </a:r>
          </a:p>
          <a:p>
            <a:pPr rtl="1"/>
            <a:r>
              <a:rPr dirty="0" err="1"/>
              <a:t>فلنبدأ</a:t>
            </a:r>
            <a:r>
              <a:rPr dirty="0"/>
              <a:t> </a:t>
            </a:r>
            <a:r>
              <a:rPr dirty="0" err="1"/>
              <a:t>بالنظر</a:t>
            </a:r>
            <a:r>
              <a:rPr dirty="0"/>
              <a:t> </a:t>
            </a:r>
            <a:r>
              <a:rPr dirty="0" err="1"/>
              <a:t>في</a:t>
            </a:r>
            <a:r>
              <a:rPr dirty="0"/>
              <a:t> </a:t>
            </a:r>
            <a:r>
              <a:rPr dirty="0" err="1"/>
              <a:t>جمع</a:t>
            </a:r>
            <a:r>
              <a:rPr dirty="0"/>
              <a:t> </a:t>
            </a:r>
            <a:r>
              <a:rPr dirty="0" err="1"/>
              <a:t>البيانات</a:t>
            </a:r>
            <a:r>
              <a:rPr lang="ar-EG" dirty="0"/>
              <a:t>. </a:t>
            </a:r>
            <a:r>
              <a:rPr dirty="0" err="1"/>
              <a:t>قبل</a:t>
            </a:r>
            <a:r>
              <a:rPr dirty="0"/>
              <a:t> </a:t>
            </a:r>
            <a:r>
              <a:rPr dirty="0" err="1"/>
              <a:t>جمع</a:t>
            </a:r>
            <a:r>
              <a:rPr dirty="0"/>
              <a:t> </a:t>
            </a:r>
            <a:r>
              <a:rPr dirty="0" err="1"/>
              <a:t>البيانات</a:t>
            </a:r>
            <a:r>
              <a:rPr dirty="0"/>
              <a:t>، </a:t>
            </a:r>
            <a:r>
              <a:rPr dirty="0" err="1"/>
              <a:t>يجب</a:t>
            </a:r>
            <a:r>
              <a:rPr dirty="0"/>
              <a:t> </a:t>
            </a:r>
            <a:r>
              <a:rPr dirty="0" err="1"/>
              <a:t>عليك</a:t>
            </a:r>
            <a:r>
              <a:rPr dirty="0"/>
              <a:t> </a:t>
            </a:r>
            <a:r>
              <a:rPr dirty="0" err="1"/>
              <a:t>تحديد</a:t>
            </a:r>
            <a:r>
              <a:rPr dirty="0"/>
              <a:t> </a:t>
            </a:r>
            <a:r>
              <a:rPr dirty="0" err="1"/>
              <a:t>الهدف</a:t>
            </a:r>
            <a:r>
              <a:rPr dirty="0"/>
              <a:t> </a:t>
            </a:r>
            <a:r>
              <a:rPr dirty="0" err="1"/>
              <a:t>الشامل</a:t>
            </a:r>
            <a:r>
              <a:rPr dirty="0"/>
              <a:t> </a:t>
            </a:r>
            <a:r>
              <a:rPr dirty="0" err="1"/>
              <a:t>للنظام</a:t>
            </a:r>
            <a:r>
              <a:rPr dirty="0"/>
              <a:t> </a:t>
            </a:r>
            <a:r>
              <a:rPr dirty="0" err="1"/>
              <a:t>والأهداف</a:t>
            </a:r>
            <a:r>
              <a:rPr dirty="0"/>
              <a:t> </a:t>
            </a:r>
            <a:r>
              <a:rPr dirty="0" err="1"/>
              <a:t>المحددة</a:t>
            </a:r>
            <a:r>
              <a:rPr dirty="0"/>
              <a:t> </a:t>
            </a:r>
            <a:r>
              <a:rPr dirty="0" err="1"/>
              <a:t>التي</a:t>
            </a:r>
            <a:r>
              <a:rPr dirty="0"/>
              <a:t> </a:t>
            </a:r>
            <a:r>
              <a:rPr dirty="0" err="1"/>
              <a:t>قد</a:t>
            </a:r>
            <a:r>
              <a:rPr dirty="0"/>
              <a:t> </a:t>
            </a:r>
            <a:r>
              <a:rPr dirty="0" err="1"/>
              <a:t>تكون</a:t>
            </a:r>
            <a:r>
              <a:rPr dirty="0"/>
              <a:t> </a:t>
            </a:r>
            <a:r>
              <a:rPr dirty="0" err="1"/>
              <a:t>مطلوبة</a:t>
            </a:r>
            <a:r>
              <a:rPr dirty="0"/>
              <a:t> </a:t>
            </a:r>
            <a:r>
              <a:rPr dirty="0" err="1"/>
              <a:t>لتحقيق</a:t>
            </a:r>
            <a:r>
              <a:rPr dirty="0"/>
              <a:t> </a:t>
            </a:r>
            <a:r>
              <a:rPr dirty="0" err="1"/>
              <a:t>هذا</a:t>
            </a:r>
            <a:r>
              <a:rPr dirty="0"/>
              <a:t> </a:t>
            </a:r>
            <a:r>
              <a:rPr dirty="0" err="1"/>
              <a:t>الهدف</a:t>
            </a:r>
            <a:r>
              <a:rPr dirty="0"/>
              <a:t>.</a:t>
            </a:r>
            <a:br>
              <a:rPr dirty="0"/>
            </a:br>
            <a:endParaRPr dirty="0"/>
          </a:p>
          <a:p>
            <a:pPr rtl="1"/>
            <a:r>
              <a:rPr dirty="0" err="1"/>
              <a:t>قد</a:t>
            </a:r>
            <a:r>
              <a:rPr dirty="0"/>
              <a:t> </a:t>
            </a:r>
            <a:r>
              <a:rPr dirty="0" err="1"/>
              <a:t>تشمل</a:t>
            </a:r>
            <a:r>
              <a:rPr dirty="0"/>
              <a:t> </a:t>
            </a:r>
            <a:r>
              <a:rPr dirty="0" err="1"/>
              <a:t>الأسئلة</a:t>
            </a:r>
            <a:r>
              <a:rPr dirty="0"/>
              <a:t> </a:t>
            </a:r>
            <a:r>
              <a:rPr dirty="0" err="1"/>
              <a:t>التي</a:t>
            </a:r>
            <a:r>
              <a:rPr dirty="0"/>
              <a:t> </a:t>
            </a:r>
            <a:r>
              <a:rPr dirty="0" err="1"/>
              <a:t>يمكن</a:t>
            </a:r>
            <a:r>
              <a:rPr dirty="0"/>
              <a:t> </a:t>
            </a:r>
            <a:r>
              <a:rPr dirty="0" err="1"/>
              <a:t>طرحها</a:t>
            </a:r>
            <a:r>
              <a:rPr dirty="0"/>
              <a:t> </a:t>
            </a:r>
            <a:r>
              <a:rPr dirty="0" err="1"/>
              <a:t>الآتي</a:t>
            </a:r>
            <a:r>
              <a:rPr dirty="0"/>
              <a:t>:</a:t>
            </a:r>
          </a:p>
          <a:p>
            <a:pPr rtl="1"/>
            <a:r>
              <a:rPr dirty="0"/>
              <a:t> </a:t>
            </a:r>
          </a:p>
          <a:p>
            <a:pPr marL="171450" indent="-171450" rtl="1">
              <a:buSzPct val="100000"/>
              <a:buFont typeface="Arial"/>
              <a:buChar char="•"/>
            </a:pPr>
            <a:r>
              <a:rPr dirty="0" err="1"/>
              <a:t>ما</a:t>
            </a:r>
            <a:r>
              <a:rPr dirty="0"/>
              <a:t> </a:t>
            </a:r>
            <a:r>
              <a:rPr dirty="0" err="1"/>
              <a:t>الذي</a:t>
            </a:r>
            <a:r>
              <a:rPr dirty="0"/>
              <a:t> </a:t>
            </a:r>
            <a:r>
              <a:rPr dirty="0" err="1"/>
              <a:t>سنرصده</a:t>
            </a:r>
            <a:r>
              <a:rPr dirty="0"/>
              <a:t>؟</a:t>
            </a:r>
          </a:p>
          <a:p>
            <a:pPr marL="171450" indent="-171450" rtl="1">
              <a:buSzPct val="100000"/>
              <a:buFont typeface="Arial"/>
              <a:buChar char="•"/>
            </a:pPr>
            <a:r>
              <a:rPr dirty="0" err="1"/>
              <a:t>من</a:t>
            </a:r>
            <a:r>
              <a:rPr dirty="0"/>
              <a:t> </a:t>
            </a:r>
            <a:r>
              <a:rPr dirty="0" err="1"/>
              <a:t>سيجمع</a:t>
            </a:r>
            <a:r>
              <a:rPr dirty="0"/>
              <a:t> </a:t>
            </a:r>
            <a:r>
              <a:rPr dirty="0" err="1"/>
              <a:t>البيانات</a:t>
            </a:r>
            <a:r>
              <a:rPr dirty="0"/>
              <a:t>، </a:t>
            </a:r>
            <a:r>
              <a:rPr dirty="0" err="1"/>
              <a:t>وكيف</a:t>
            </a:r>
            <a:r>
              <a:rPr dirty="0"/>
              <a:t> </a:t>
            </a:r>
            <a:r>
              <a:rPr dirty="0" err="1"/>
              <a:t>ستُجمع</a:t>
            </a:r>
            <a:r>
              <a:rPr dirty="0"/>
              <a:t>؟</a:t>
            </a:r>
          </a:p>
          <a:p>
            <a:pPr marL="171450" indent="-171450" rtl="1">
              <a:buSzPct val="100000"/>
              <a:buFont typeface="Arial"/>
              <a:buChar char="•"/>
            </a:pPr>
            <a:r>
              <a:rPr dirty="0" err="1"/>
              <a:t>من</a:t>
            </a:r>
            <a:r>
              <a:rPr dirty="0"/>
              <a:t> </a:t>
            </a:r>
            <a:r>
              <a:rPr dirty="0" err="1"/>
              <a:t>الفئة</a:t>
            </a:r>
            <a:r>
              <a:rPr dirty="0"/>
              <a:t> </a:t>
            </a:r>
            <a:r>
              <a:rPr dirty="0" err="1"/>
              <a:t>السكانية</a:t>
            </a:r>
            <a:r>
              <a:rPr dirty="0"/>
              <a:t> </a:t>
            </a:r>
            <a:r>
              <a:rPr dirty="0" err="1"/>
              <a:t>المستهدفة</a:t>
            </a:r>
            <a:r>
              <a:rPr dirty="0"/>
              <a:t>؟</a:t>
            </a:r>
          </a:p>
          <a:p>
            <a:pPr marL="171450" indent="-171450" rtl="1">
              <a:buSzPct val="100000"/>
              <a:buFont typeface="Arial"/>
              <a:buChar char="•"/>
            </a:pPr>
            <a:r>
              <a:rPr dirty="0" err="1"/>
              <a:t>أين</a:t>
            </a:r>
            <a:r>
              <a:rPr dirty="0"/>
              <a:t> </a:t>
            </a:r>
            <a:r>
              <a:rPr dirty="0" err="1"/>
              <a:t>نُطبق</a:t>
            </a:r>
            <a:r>
              <a:rPr dirty="0"/>
              <a:t> </a:t>
            </a:r>
            <a:r>
              <a:rPr dirty="0" err="1"/>
              <a:t>النظام</a:t>
            </a:r>
            <a:r>
              <a:rPr dirty="0"/>
              <a:t>؟</a:t>
            </a:r>
          </a:p>
          <a:p>
            <a:pPr marL="171450" indent="-171450" rtl="1">
              <a:buSzPct val="100000"/>
              <a:buFont typeface="Arial"/>
              <a:buChar char="•"/>
            </a:pPr>
            <a:r>
              <a:rPr dirty="0" err="1"/>
              <a:t>هل</a:t>
            </a:r>
            <a:r>
              <a:rPr dirty="0"/>
              <a:t> </a:t>
            </a:r>
            <a:r>
              <a:rPr dirty="0" err="1"/>
              <a:t>سيكون</a:t>
            </a:r>
            <a:r>
              <a:rPr dirty="0"/>
              <a:t> </a:t>
            </a:r>
            <a:r>
              <a:rPr dirty="0" err="1"/>
              <a:t>النظام</a:t>
            </a:r>
            <a:r>
              <a:rPr dirty="0"/>
              <a:t> </a:t>
            </a:r>
            <a:r>
              <a:rPr dirty="0" err="1"/>
              <a:t>نشطًا</a:t>
            </a:r>
            <a:r>
              <a:rPr dirty="0"/>
              <a:t> </a:t>
            </a:r>
            <a:r>
              <a:rPr dirty="0" err="1"/>
              <a:t>أم</a:t>
            </a:r>
            <a:r>
              <a:rPr dirty="0"/>
              <a:t> </a:t>
            </a:r>
            <a:r>
              <a:rPr dirty="0" err="1"/>
              <a:t>غير</a:t>
            </a:r>
            <a:r>
              <a:rPr dirty="0"/>
              <a:t> </a:t>
            </a:r>
            <a:r>
              <a:rPr dirty="0" err="1"/>
              <a:t>نشط</a:t>
            </a:r>
            <a:r>
              <a:rPr dirty="0"/>
              <a:t>؟ </a:t>
            </a:r>
          </a:p>
          <a:p>
            <a:pPr marL="171450" indent="-171450" rtl="1">
              <a:buSzPct val="100000"/>
              <a:buFont typeface="Arial"/>
              <a:buChar char="•"/>
            </a:pPr>
            <a:r>
              <a:rPr dirty="0" err="1"/>
              <a:t>كيف</a:t>
            </a:r>
            <a:r>
              <a:rPr dirty="0"/>
              <a:t> </a:t>
            </a:r>
            <a:r>
              <a:rPr dirty="0" err="1"/>
              <a:t>ستنقل</a:t>
            </a:r>
            <a:r>
              <a:rPr dirty="0"/>
              <a:t> </a:t>
            </a:r>
            <a:r>
              <a:rPr dirty="0" err="1"/>
              <a:t>البيانات</a:t>
            </a:r>
            <a:r>
              <a:rPr dirty="0"/>
              <a:t> </a:t>
            </a:r>
            <a:r>
              <a:rPr dirty="0" err="1"/>
              <a:t>إلى</a:t>
            </a:r>
            <a:r>
              <a:rPr dirty="0"/>
              <a:t> </a:t>
            </a:r>
            <a:r>
              <a:rPr dirty="0" err="1"/>
              <a:t>الشخص</a:t>
            </a:r>
            <a:r>
              <a:rPr dirty="0"/>
              <a:t> </a:t>
            </a:r>
            <a:r>
              <a:rPr dirty="0" err="1"/>
              <a:t>الذي</a:t>
            </a:r>
            <a:r>
              <a:rPr dirty="0"/>
              <a:t> </a:t>
            </a:r>
            <a:r>
              <a:rPr dirty="0" err="1"/>
              <a:t>يُجري</a:t>
            </a:r>
            <a:r>
              <a:rPr dirty="0"/>
              <a:t> </a:t>
            </a:r>
            <a:r>
              <a:rPr dirty="0" err="1"/>
              <a:t>التحليل</a:t>
            </a:r>
            <a:r>
              <a:rPr dirty="0"/>
              <a:t>؟</a:t>
            </a:r>
          </a:p>
          <a:p>
            <a:pPr rtl="1"/>
            <a:r>
              <a:rPr dirty="0"/>
              <a:t> </a:t>
            </a:r>
          </a:p>
          <a:p>
            <a:pPr rtl="1"/>
            <a:r>
              <a:rPr dirty="0" err="1"/>
              <a:t>المصدر</a:t>
            </a:r>
            <a:r>
              <a:rPr dirty="0"/>
              <a:t>: </a:t>
            </a:r>
            <a:r>
              <a:rPr dirty="0" err="1"/>
              <a:t>البرنامج</a:t>
            </a:r>
            <a:r>
              <a:rPr dirty="0"/>
              <a:t> </a:t>
            </a:r>
            <a:r>
              <a:rPr dirty="0" err="1"/>
              <a:t>الميداني</a:t>
            </a:r>
            <a:r>
              <a:rPr dirty="0"/>
              <a:t> </a:t>
            </a:r>
            <a:r>
              <a:rPr dirty="0" err="1"/>
              <a:t>للتدريب</a:t>
            </a:r>
            <a:r>
              <a:rPr dirty="0"/>
              <a:t> </a:t>
            </a:r>
            <a:r>
              <a:rPr dirty="0" err="1"/>
              <a:t>في</a:t>
            </a:r>
            <a:r>
              <a:rPr dirty="0"/>
              <a:t> </a:t>
            </a:r>
            <a:r>
              <a:rPr dirty="0" err="1"/>
              <a:t>مجال</a:t>
            </a:r>
            <a:r>
              <a:rPr dirty="0"/>
              <a:t> </a:t>
            </a:r>
            <a:r>
              <a:rPr dirty="0" err="1"/>
              <a:t>الوبائيات</a:t>
            </a:r>
            <a:r>
              <a:rPr dirty="0"/>
              <a:t> (FETP)</a:t>
            </a:r>
          </a:p>
        </p:txBody>
      </p:sp>
    </p:spTree>
    <p:extLst>
      <p:ext uri="{BB962C8B-B14F-4D97-AF65-F5344CB8AC3E}">
        <p14:creationId xmlns:p14="http://schemas.microsoft.com/office/powerpoint/2010/main" val="3196724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19" name="Shape 519"/>
          <p:cNvSpPr>
            <a:spLocks noGrp="1"/>
          </p:cNvSpPr>
          <p:nvPr>
            <p:ph type="body" sz="quarter" idx="1"/>
          </p:nvPr>
        </p:nvSpPr>
        <p:spPr>
          <a:prstGeom prst="rect">
            <a:avLst/>
          </a:prstGeom>
        </p:spPr>
        <p:txBody>
          <a:bodyPr rtlCol="1"/>
          <a:lstStyle/>
          <a:p>
            <a:pPr rtl="1"/>
            <a:r>
              <a:rPr dirty="0" err="1"/>
              <a:t>كيف</a:t>
            </a:r>
            <a:r>
              <a:rPr dirty="0"/>
              <a:t> </a:t>
            </a:r>
            <a:r>
              <a:rPr dirty="0" err="1"/>
              <a:t>يتغير</a:t>
            </a:r>
            <a:r>
              <a:rPr dirty="0"/>
              <a:t> </a:t>
            </a:r>
            <a:r>
              <a:rPr dirty="0" err="1"/>
              <a:t>ذلك</a:t>
            </a:r>
            <a:r>
              <a:rPr dirty="0"/>
              <a:t> </a:t>
            </a:r>
            <a:r>
              <a:rPr dirty="0" err="1"/>
              <a:t>في</a:t>
            </a:r>
            <a:r>
              <a:rPr dirty="0"/>
              <a:t> </a:t>
            </a:r>
            <a:r>
              <a:rPr dirty="0" err="1"/>
              <a:t>حالات</a:t>
            </a:r>
            <a:r>
              <a:rPr dirty="0"/>
              <a:t> </a:t>
            </a:r>
            <a:r>
              <a:rPr dirty="0" err="1"/>
              <a:t>الطوارئ</a:t>
            </a:r>
            <a:r>
              <a:rPr dirty="0"/>
              <a:t>؟  </a:t>
            </a:r>
            <a:r>
              <a:rPr dirty="0" err="1"/>
              <a:t>أين</a:t>
            </a:r>
            <a:r>
              <a:rPr dirty="0"/>
              <a:t> </a:t>
            </a:r>
            <a:r>
              <a:rPr dirty="0" err="1"/>
              <a:t>يأتي</a:t>
            </a:r>
            <a:r>
              <a:rPr dirty="0"/>
              <a:t> </a:t>
            </a:r>
            <a:r>
              <a:rPr dirty="0" err="1"/>
              <a:t>دور</a:t>
            </a:r>
            <a:r>
              <a:rPr dirty="0"/>
              <a:t> </a:t>
            </a:r>
            <a:r>
              <a:rPr dirty="0" err="1"/>
              <a:t>فِرَق</a:t>
            </a:r>
            <a:r>
              <a:rPr dirty="0"/>
              <a:t> </a:t>
            </a:r>
            <a:r>
              <a:rPr dirty="0" err="1"/>
              <a:t>الاستجابة</a:t>
            </a:r>
            <a:r>
              <a:rPr dirty="0"/>
              <a:t> </a:t>
            </a:r>
            <a:r>
              <a:rPr dirty="0" err="1"/>
              <a:t>السريعة</a:t>
            </a:r>
            <a:r>
              <a:rPr dirty="0"/>
              <a:t>؟</a:t>
            </a:r>
          </a:p>
          <a:p>
            <a:pPr rtl="1"/>
            <a:endParaRPr dirty="0"/>
          </a:p>
          <a:p>
            <a:pPr defTabSz="914349" rtl="1">
              <a:spcBef>
                <a:spcPts val="600"/>
              </a:spcBef>
            </a:pPr>
            <a:endParaRPr dirty="0"/>
          </a:p>
          <a:p>
            <a:pPr rtl="1"/>
            <a:endParaRPr dirty="0"/>
          </a:p>
          <a:p>
            <a:pPr rtl="1"/>
            <a:r>
              <a:rPr dirty="0" err="1"/>
              <a:t>المصدر</a:t>
            </a:r>
            <a:r>
              <a:rPr lang="ar-EG" dirty="0"/>
              <a:t>:</a:t>
            </a:r>
          </a:p>
          <a:p>
            <a:pPr algn="l" rtl="0"/>
            <a:r>
              <a:rPr dirty="0"/>
              <a:t>Adapted from World Health Organization. Dept. of Epidemic and Pandemic Alert and Response. (‎1999)‎. WHO recommended surveillance standards, 2nd ed. Geneva : World Health Organization. </a:t>
            </a:r>
            <a:r>
              <a:rPr lang="ar" u="sng" dirty="0">
                <a:solidFill>
                  <a:srgbClr val="0563C1"/>
                </a:solidFill>
                <a:uFill>
                  <a:solidFill>
                    <a:srgbClr val="0563C1"/>
                  </a:solidFill>
                </a:uFill>
                <a:hlinkClick r:id="rId3"/>
              </a:rPr>
              <a:t>http://www.who.int/iris/handle/10665/65517</a:t>
            </a:r>
          </a:p>
        </p:txBody>
      </p:sp>
    </p:spTree>
    <p:extLst>
      <p:ext uri="{BB962C8B-B14F-4D97-AF65-F5344CB8AC3E}">
        <p14:creationId xmlns:p14="http://schemas.microsoft.com/office/powerpoint/2010/main" val="2366119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Shape 53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33" name="Shape 533"/>
          <p:cNvSpPr>
            <a:spLocks noGrp="1"/>
          </p:cNvSpPr>
          <p:nvPr>
            <p:ph type="body" sz="quarter" idx="1"/>
          </p:nvPr>
        </p:nvSpPr>
        <p:spPr>
          <a:prstGeom prst="rect">
            <a:avLst/>
          </a:prstGeom>
        </p:spPr>
        <p:txBody>
          <a:bodyPr rtlCol="1"/>
          <a:lstStyle>
            <a:lvl1pPr algn="r" defTabSz="914349" rtl="1">
              <a:spcBef>
                <a:spcPts val="600"/>
              </a:spcBef>
            </a:lvl1pPr>
          </a:lstStyle>
          <a:p>
            <a:pPr rtl="1"/>
            <a:r>
              <a:rPr dirty="0" err="1"/>
              <a:t>ما</a:t>
            </a:r>
            <a:r>
              <a:rPr dirty="0"/>
              <a:t> </a:t>
            </a:r>
            <a:r>
              <a:rPr dirty="0" err="1"/>
              <a:t>المعلومات</a:t>
            </a:r>
            <a:r>
              <a:rPr dirty="0"/>
              <a:t> </a:t>
            </a:r>
            <a:r>
              <a:rPr dirty="0" err="1"/>
              <a:t>التي</a:t>
            </a:r>
            <a:r>
              <a:rPr dirty="0"/>
              <a:t> </a:t>
            </a:r>
            <a:r>
              <a:rPr dirty="0" err="1"/>
              <a:t>يجب</a:t>
            </a:r>
            <a:r>
              <a:rPr dirty="0"/>
              <a:t> </a:t>
            </a:r>
            <a:r>
              <a:rPr dirty="0" err="1"/>
              <a:t>جمعها</a:t>
            </a:r>
            <a:r>
              <a:rPr dirty="0"/>
              <a:t> </a:t>
            </a:r>
            <a:r>
              <a:rPr dirty="0" err="1"/>
              <a:t>من</a:t>
            </a:r>
            <a:r>
              <a:rPr dirty="0"/>
              <a:t> </a:t>
            </a:r>
            <a:r>
              <a:rPr dirty="0" err="1"/>
              <a:t>أجل</a:t>
            </a:r>
            <a:r>
              <a:rPr dirty="0"/>
              <a:t> </a:t>
            </a:r>
            <a:r>
              <a:rPr dirty="0" err="1"/>
              <a:t>الترصُّد</a:t>
            </a:r>
            <a:r>
              <a:rPr dirty="0"/>
              <a:t>؟</a:t>
            </a:r>
          </a:p>
        </p:txBody>
      </p:sp>
    </p:spTree>
    <p:extLst>
      <p:ext uri="{BB962C8B-B14F-4D97-AF65-F5344CB8AC3E}">
        <p14:creationId xmlns:p14="http://schemas.microsoft.com/office/powerpoint/2010/main" val="1314434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24" name="Shape 324"/>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085397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Shape 54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44" name="Shape 544"/>
          <p:cNvSpPr>
            <a:spLocks noGrp="1"/>
          </p:cNvSpPr>
          <p:nvPr>
            <p:ph type="body" sz="quarter" idx="1"/>
          </p:nvPr>
        </p:nvSpPr>
        <p:spPr>
          <a:prstGeom prst="rect">
            <a:avLst/>
          </a:prstGeom>
        </p:spPr>
        <p:txBody>
          <a:bodyPr rtlCol="1"/>
          <a:lstStyle/>
          <a:p>
            <a:pPr rtl="1"/>
            <a:r>
              <a:rPr dirty="0" err="1"/>
              <a:t>توصي</a:t>
            </a:r>
            <a:r>
              <a:rPr dirty="0"/>
              <a:t> </a:t>
            </a:r>
            <a:r>
              <a:rPr dirty="0" err="1"/>
              <a:t>اللوائح</a:t>
            </a:r>
            <a:r>
              <a:rPr dirty="0"/>
              <a:t> </a:t>
            </a:r>
            <a:r>
              <a:rPr dirty="0" err="1"/>
              <a:t>الصحية</a:t>
            </a:r>
            <a:r>
              <a:rPr dirty="0"/>
              <a:t> </a:t>
            </a:r>
            <a:r>
              <a:rPr dirty="0" err="1"/>
              <a:t>الدولية</a:t>
            </a:r>
            <a:r>
              <a:rPr dirty="0"/>
              <a:t> </a:t>
            </a:r>
            <a:r>
              <a:rPr dirty="0" err="1"/>
              <a:t>بترصد</a:t>
            </a:r>
            <a:r>
              <a:rPr dirty="0"/>
              <a:t> </a:t>
            </a:r>
            <a:r>
              <a:rPr dirty="0" err="1"/>
              <a:t>هذه</a:t>
            </a:r>
            <a:r>
              <a:rPr dirty="0"/>
              <a:t> </a:t>
            </a:r>
            <a:r>
              <a:rPr dirty="0" err="1"/>
              <a:t>الأمراض</a:t>
            </a:r>
            <a:r>
              <a:rPr dirty="0"/>
              <a:t> </a:t>
            </a:r>
            <a:r>
              <a:rPr dirty="0" err="1"/>
              <a:t>الواجب</a:t>
            </a:r>
            <a:r>
              <a:rPr dirty="0"/>
              <a:t> </a:t>
            </a:r>
            <a:r>
              <a:rPr dirty="0" err="1"/>
              <a:t>التبليغ</a:t>
            </a:r>
            <a:r>
              <a:rPr dirty="0"/>
              <a:t> </a:t>
            </a:r>
            <a:r>
              <a:rPr dirty="0" err="1"/>
              <a:t>عنها</a:t>
            </a:r>
            <a:r>
              <a:rPr dirty="0"/>
              <a:t>.</a:t>
            </a:r>
          </a:p>
          <a:p>
            <a:pPr rtl="1"/>
            <a:endParaRPr dirty="0"/>
          </a:p>
          <a:p>
            <a:pPr rtl="1">
              <a:defRPr>
                <a:latin typeface="Source Sans Pro Bold"/>
                <a:ea typeface="Source Sans Pro Bold"/>
                <a:cs typeface="Source Sans Pro Bold"/>
                <a:sym typeface="Source Sans Pro Bold"/>
              </a:defRPr>
            </a:pPr>
            <a:r>
              <a:rPr lang="ar-EG" dirty="0"/>
              <a:t>&lt;</a:t>
            </a:r>
            <a:r>
              <a:rPr dirty="0" err="1"/>
              <a:t>راجع</a:t>
            </a:r>
            <a:r>
              <a:rPr dirty="0"/>
              <a:t> </a:t>
            </a:r>
            <a:r>
              <a:rPr dirty="0" err="1"/>
              <a:t>بإيجاز</a:t>
            </a:r>
            <a:r>
              <a:rPr dirty="0"/>
              <a:t> </a:t>
            </a:r>
            <a:r>
              <a:rPr dirty="0" err="1"/>
              <a:t>الأمراض</a:t>
            </a:r>
            <a:r>
              <a:rPr dirty="0"/>
              <a:t> </a:t>
            </a:r>
            <a:r>
              <a:rPr dirty="0" err="1"/>
              <a:t>الواجب</a:t>
            </a:r>
            <a:r>
              <a:rPr dirty="0"/>
              <a:t> </a:t>
            </a:r>
            <a:r>
              <a:rPr dirty="0" err="1"/>
              <a:t>التبليغ</a:t>
            </a:r>
            <a:r>
              <a:rPr dirty="0"/>
              <a:t> </a:t>
            </a:r>
            <a:r>
              <a:rPr dirty="0" err="1"/>
              <a:t>عنها</a:t>
            </a:r>
            <a:r>
              <a:rPr lang="ar-EG" dirty="0"/>
              <a:t>&gt;.</a:t>
            </a:r>
            <a:endParaRPr dirty="0"/>
          </a:p>
          <a:p>
            <a:pPr rtl="1">
              <a:defRPr>
                <a:latin typeface="Source Sans Pro Bold"/>
                <a:ea typeface="Source Sans Pro Bold"/>
                <a:cs typeface="Source Sans Pro Bold"/>
                <a:sym typeface="Source Sans Pro Bold"/>
              </a:defRPr>
            </a:pPr>
            <a:endParaRPr dirty="0"/>
          </a:p>
          <a:p>
            <a:pPr defTabSz="914349" rtl="1">
              <a:spcBef>
                <a:spcPts val="600"/>
              </a:spcBef>
            </a:pPr>
            <a:r>
              <a:rPr dirty="0" err="1"/>
              <a:t>لكن</a:t>
            </a:r>
            <a:r>
              <a:rPr dirty="0"/>
              <a:t>، </a:t>
            </a:r>
            <a:r>
              <a:rPr dirty="0" err="1"/>
              <a:t>قد</a:t>
            </a:r>
            <a:r>
              <a:rPr dirty="0"/>
              <a:t> </a:t>
            </a:r>
            <a:r>
              <a:rPr dirty="0" err="1"/>
              <a:t>تختلف</a:t>
            </a:r>
            <a:r>
              <a:rPr dirty="0"/>
              <a:t> </a:t>
            </a:r>
            <a:r>
              <a:rPr dirty="0" err="1"/>
              <a:t>قائمة</a:t>
            </a:r>
            <a:r>
              <a:rPr dirty="0"/>
              <a:t> </a:t>
            </a:r>
            <a:r>
              <a:rPr dirty="0" err="1"/>
              <a:t>الأمراض</a:t>
            </a:r>
            <a:r>
              <a:rPr dirty="0"/>
              <a:t> </a:t>
            </a:r>
            <a:r>
              <a:rPr dirty="0" err="1"/>
              <a:t>الواجب</a:t>
            </a:r>
            <a:r>
              <a:rPr dirty="0"/>
              <a:t> </a:t>
            </a:r>
            <a:r>
              <a:rPr dirty="0" err="1"/>
              <a:t>التبليغ</a:t>
            </a:r>
            <a:r>
              <a:rPr dirty="0"/>
              <a:t> </a:t>
            </a:r>
            <a:r>
              <a:rPr dirty="0" err="1"/>
              <a:t>عنها</a:t>
            </a:r>
            <a:r>
              <a:rPr dirty="0"/>
              <a:t> </a:t>
            </a:r>
            <a:r>
              <a:rPr dirty="0" err="1"/>
              <a:t>من</a:t>
            </a:r>
            <a:r>
              <a:rPr dirty="0"/>
              <a:t> </a:t>
            </a:r>
            <a:r>
              <a:rPr dirty="0" err="1"/>
              <a:t>بلدٍ</a:t>
            </a:r>
            <a:r>
              <a:rPr dirty="0"/>
              <a:t> </a:t>
            </a:r>
            <a:r>
              <a:rPr dirty="0" err="1"/>
              <a:t>إلى</a:t>
            </a:r>
            <a:r>
              <a:rPr dirty="0"/>
              <a:t> </a:t>
            </a:r>
            <a:r>
              <a:rPr dirty="0" err="1"/>
              <a:t>آخر</a:t>
            </a:r>
            <a:r>
              <a:rPr dirty="0"/>
              <a:t>، </a:t>
            </a:r>
            <a:r>
              <a:rPr dirty="0" err="1"/>
              <a:t>ومن</a:t>
            </a:r>
            <a:r>
              <a:rPr dirty="0"/>
              <a:t> </a:t>
            </a:r>
            <a:r>
              <a:rPr dirty="0" err="1"/>
              <a:t>إقليمٍ</a:t>
            </a:r>
            <a:r>
              <a:rPr dirty="0"/>
              <a:t> </a:t>
            </a:r>
            <a:r>
              <a:rPr dirty="0" err="1"/>
              <a:t>إلى</a:t>
            </a:r>
            <a:r>
              <a:rPr dirty="0"/>
              <a:t> </a:t>
            </a:r>
            <a:r>
              <a:rPr dirty="0" err="1"/>
              <a:t>آخر</a:t>
            </a:r>
            <a:r>
              <a:rPr dirty="0"/>
              <a:t>. </a:t>
            </a:r>
          </a:p>
          <a:p>
            <a:pPr defTabSz="914349" rtl="1">
              <a:spcBef>
                <a:spcPts val="600"/>
              </a:spcBef>
              <a:defRPr>
                <a:latin typeface="Source Sans Pro Bold"/>
                <a:ea typeface="Source Sans Pro Bold"/>
                <a:cs typeface="Source Sans Pro Bold"/>
                <a:sym typeface="Source Sans Pro Bold"/>
              </a:defRPr>
            </a:pPr>
            <a:endParaRPr dirty="0"/>
          </a:p>
          <a:p>
            <a:pPr rtl="1">
              <a:defRPr>
                <a:latin typeface="Source Sans Pro Bold"/>
                <a:ea typeface="Source Sans Pro Bold"/>
                <a:cs typeface="Source Sans Pro Bold"/>
                <a:sym typeface="Source Sans Pro Bold"/>
              </a:defRPr>
            </a:pPr>
            <a:endParaRPr dirty="0"/>
          </a:p>
          <a:p>
            <a:pPr rtl="1"/>
            <a:r>
              <a:rPr dirty="0" err="1"/>
              <a:t>المصدر</a:t>
            </a:r>
            <a:r>
              <a:rPr lang="ar-EG" dirty="0"/>
              <a:t>:</a:t>
            </a:r>
          </a:p>
          <a:p>
            <a:pPr algn="l" rtl="0"/>
            <a:r>
              <a:rPr dirty="0"/>
              <a:t>http://www.who.int/ihr/IHR_2005_en.pdf</a:t>
            </a:r>
          </a:p>
        </p:txBody>
      </p:sp>
    </p:spTree>
    <p:extLst>
      <p:ext uri="{BB962C8B-B14F-4D97-AF65-F5344CB8AC3E}">
        <p14:creationId xmlns:p14="http://schemas.microsoft.com/office/powerpoint/2010/main" val="875038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Shape 57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71" name="Shape 571"/>
          <p:cNvSpPr>
            <a:spLocks noGrp="1"/>
          </p:cNvSpPr>
          <p:nvPr>
            <p:ph type="body" sz="quarter" idx="1"/>
          </p:nvPr>
        </p:nvSpPr>
        <p:spPr>
          <a:prstGeom prst="rect">
            <a:avLst/>
          </a:prstGeom>
        </p:spPr>
        <p:txBody>
          <a:bodyPr rtlCol="1"/>
          <a:lstStyle/>
          <a:p>
            <a:pPr rtl="1"/>
            <a:endParaRPr dirty="0"/>
          </a:p>
          <a:p>
            <a:pPr rtl="1"/>
            <a:r>
              <a:rPr dirty="0" err="1"/>
              <a:t>لنفكر</a:t>
            </a:r>
            <a:r>
              <a:rPr dirty="0"/>
              <a:t> </a:t>
            </a:r>
            <a:r>
              <a:rPr dirty="0" err="1"/>
              <a:t>في</a:t>
            </a:r>
            <a:r>
              <a:rPr dirty="0"/>
              <a:t> </a:t>
            </a:r>
            <a:r>
              <a:rPr dirty="0" err="1"/>
              <a:t>أحدث</a:t>
            </a:r>
            <a:r>
              <a:rPr dirty="0"/>
              <a:t> </a:t>
            </a:r>
            <a:r>
              <a:rPr dirty="0" err="1"/>
              <a:t>الأمثلة</a:t>
            </a:r>
            <a:r>
              <a:rPr dirty="0"/>
              <a:t> </a:t>
            </a:r>
            <a:r>
              <a:rPr dirty="0" err="1"/>
              <a:t>المحلية</a:t>
            </a:r>
            <a:r>
              <a:rPr dirty="0"/>
              <a:t> </a:t>
            </a:r>
            <a:r>
              <a:rPr dirty="0" err="1"/>
              <a:t>للأوبئة</a:t>
            </a:r>
            <a:r>
              <a:rPr lang="ar-EG" dirty="0"/>
              <a:t>/ </a:t>
            </a:r>
            <a:r>
              <a:rPr dirty="0" err="1"/>
              <a:t>الأحداث</a:t>
            </a:r>
            <a:r>
              <a:rPr dirty="0"/>
              <a:t> </a:t>
            </a:r>
            <a:r>
              <a:rPr dirty="0" err="1"/>
              <a:t>الصحية</a:t>
            </a:r>
            <a:r>
              <a:rPr dirty="0"/>
              <a:t> </a:t>
            </a:r>
            <a:r>
              <a:rPr dirty="0" err="1"/>
              <a:t>التي</a:t>
            </a:r>
            <a:r>
              <a:rPr dirty="0"/>
              <a:t> </a:t>
            </a:r>
            <a:r>
              <a:rPr dirty="0" err="1"/>
              <a:t>حددها</a:t>
            </a:r>
            <a:r>
              <a:rPr dirty="0"/>
              <a:t> </a:t>
            </a:r>
            <a:r>
              <a:rPr dirty="0" err="1"/>
              <a:t>نظام</a:t>
            </a:r>
            <a:r>
              <a:rPr dirty="0"/>
              <a:t> </a:t>
            </a:r>
            <a:r>
              <a:rPr dirty="0" err="1"/>
              <a:t>الترصُّد</a:t>
            </a:r>
            <a:r>
              <a:rPr dirty="0"/>
              <a:t> </a:t>
            </a:r>
            <a:r>
              <a:rPr lang="ar-EG" dirty="0"/>
              <a:t>(</a:t>
            </a:r>
            <a:r>
              <a:rPr dirty="0" err="1"/>
              <a:t>الأوبئة</a:t>
            </a:r>
            <a:r>
              <a:rPr dirty="0"/>
              <a:t>، </a:t>
            </a:r>
            <a:r>
              <a:rPr dirty="0" err="1"/>
              <a:t>الفاشيات</a:t>
            </a:r>
            <a:r>
              <a:rPr dirty="0"/>
              <a:t>، </a:t>
            </a:r>
            <a:r>
              <a:rPr dirty="0" err="1"/>
              <a:t>المعدلات</a:t>
            </a:r>
            <a:r>
              <a:rPr dirty="0"/>
              <a:t> </a:t>
            </a:r>
            <a:r>
              <a:rPr dirty="0" err="1"/>
              <a:t>المتغيرة</a:t>
            </a:r>
            <a:r>
              <a:rPr dirty="0"/>
              <a:t> </a:t>
            </a:r>
            <a:r>
              <a:rPr dirty="0" err="1"/>
              <a:t>للأمراض</a:t>
            </a:r>
            <a:r>
              <a:rPr dirty="0"/>
              <a:t> </a:t>
            </a:r>
            <a:r>
              <a:rPr dirty="0" err="1"/>
              <a:t>غير</a:t>
            </a:r>
            <a:r>
              <a:rPr dirty="0"/>
              <a:t> </a:t>
            </a:r>
            <a:r>
              <a:rPr dirty="0" err="1"/>
              <a:t>السارية</a:t>
            </a:r>
            <a:r>
              <a:rPr lang="ar-EG" dirty="0"/>
              <a:t>).</a:t>
            </a:r>
            <a:endParaRPr dirty="0"/>
          </a:p>
          <a:p>
            <a:pPr rtl="1"/>
            <a:endParaRPr dirty="0"/>
          </a:p>
          <a:p>
            <a:pPr rtl="1">
              <a:defRPr>
                <a:latin typeface="Source Sans Pro Bold"/>
                <a:ea typeface="Source Sans Pro Bold"/>
                <a:cs typeface="Source Sans Pro Bold"/>
                <a:sym typeface="Source Sans Pro Bold"/>
              </a:defRPr>
            </a:pPr>
            <a:r>
              <a:rPr dirty="0" err="1"/>
              <a:t>اطلب</a:t>
            </a:r>
            <a:r>
              <a:rPr dirty="0"/>
              <a:t> </a:t>
            </a:r>
            <a:r>
              <a:rPr dirty="0" err="1"/>
              <a:t>من</a:t>
            </a:r>
            <a:r>
              <a:rPr dirty="0"/>
              <a:t> </a:t>
            </a:r>
            <a:r>
              <a:rPr dirty="0" err="1"/>
              <a:t>المشاركين</a:t>
            </a:r>
            <a:r>
              <a:rPr dirty="0"/>
              <a:t> </a:t>
            </a:r>
            <a:r>
              <a:rPr dirty="0" err="1"/>
              <a:t>تقديم</a:t>
            </a:r>
            <a:r>
              <a:rPr dirty="0"/>
              <a:t> </a:t>
            </a:r>
            <a:r>
              <a:rPr dirty="0" err="1"/>
              <a:t>أمثلة</a:t>
            </a:r>
            <a:r>
              <a:rPr dirty="0"/>
              <a:t>.</a:t>
            </a:r>
          </a:p>
          <a:p>
            <a:pPr rtl="1"/>
            <a:endParaRPr dirty="0">
              <a:latin typeface="+mn-lt"/>
              <a:ea typeface="+mn-ea"/>
              <a:cs typeface="+mn-cs"/>
              <a:sym typeface="Source Sans Pro Regular"/>
            </a:endParaRPr>
          </a:p>
          <a:p>
            <a:pPr defTabSz="914349" rtl="1">
              <a:spcBef>
                <a:spcPts val="600"/>
              </a:spcBef>
            </a:pPr>
            <a:endParaRPr dirty="0">
              <a:latin typeface="+mn-lt"/>
              <a:ea typeface="+mn-ea"/>
              <a:cs typeface="+mn-cs"/>
              <a:sym typeface="Source Sans Pro Regular"/>
            </a:endParaRPr>
          </a:p>
          <a:p>
            <a:pPr defTabSz="914349" rtl="1">
              <a:spcBef>
                <a:spcPts val="600"/>
              </a:spcBef>
            </a:pPr>
            <a:endParaRPr dirty="0">
              <a:latin typeface="+mn-lt"/>
              <a:ea typeface="+mn-ea"/>
              <a:cs typeface="+mn-cs"/>
              <a:sym typeface="Source Sans Pro Regular"/>
            </a:endParaRPr>
          </a:p>
        </p:txBody>
      </p:sp>
    </p:spTree>
    <p:extLst>
      <p:ext uri="{BB962C8B-B14F-4D97-AF65-F5344CB8AC3E}">
        <p14:creationId xmlns:p14="http://schemas.microsoft.com/office/powerpoint/2010/main" val="33204430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99" name="Shape 599"/>
          <p:cNvSpPr>
            <a:spLocks noGrp="1"/>
          </p:cNvSpPr>
          <p:nvPr>
            <p:ph type="body" sz="quarter" idx="1"/>
          </p:nvPr>
        </p:nvSpPr>
        <p:spPr>
          <a:prstGeom prst="rect">
            <a:avLst/>
          </a:prstGeom>
        </p:spPr>
        <p:txBody>
          <a:bodyPr rtlCol="1"/>
          <a:lstStyle/>
          <a:p>
            <a:pPr rtl="1"/>
            <a:r>
              <a:rPr dirty="0"/>
              <a:t> </a:t>
            </a:r>
          </a:p>
          <a:p>
            <a:pPr rtl="1"/>
            <a:r>
              <a:rPr dirty="0" err="1"/>
              <a:t>تعاريف</a:t>
            </a:r>
            <a:r>
              <a:rPr dirty="0"/>
              <a:t> </a:t>
            </a:r>
            <a:r>
              <a:rPr dirty="0" err="1"/>
              <a:t>الحالات</a:t>
            </a:r>
            <a:r>
              <a:rPr dirty="0"/>
              <a:t> </a:t>
            </a:r>
            <a:r>
              <a:rPr dirty="0" err="1"/>
              <a:t>هي</a:t>
            </a:r>
            <a:r>
              <a:rPr dirty="0"/>
              <a:t> </a:t>
            </a:r>
            <a:r>
              <a:rPr dirty="0" err="1"/>
              <a:t>أدوات</a:t>
            </a:r>
            <a:r>
              <a:rPr dirty="0"/>
              <a:t> </a:t>
            </a:r>
            <a:r>
              <a:rPr dirty="0" err="1"/>
              <a:t>لضمان</a:t>
            </a:r>
            <a:r>
              <a:rPr dirty="0"/>
              <a:t> </a:t>
            </a:r>
            <a:r>
              <a:rPr dirty="0" err="1"/>
              <a:t>تصنيف</a:t>
            </a:r>
            <a:r>
              <a:rPr dirty="0"/>
              <a:t> </a:t>
            </a:r>
            <a:r>
              <a:rPr dirty="0" err="1"/>
              <a:t>الحالات</a:t>
            </a:r>
            <a:r>
              <a:rPr dirty="0"/>
              <a:t> </a:t>
            </a:r>
            <a:r>
              <a:rPr dirty="0" err="1"/>
              <a:t>بالطريقة</a:t>
            </a:r>
            <a:r>
              <a:rPr dirty="0"/>
              <a:t> </a:t>
            </a:r>
            <a:r>
              <a:rPr dirty="0" err="1"/>
              <a:t>نفسها</a:t>
            </a:r>
            <a:r>
              <a:rPr dirty="0"/>
              <a:t>.</a:t>
            </a:r>
          </a:p>
          <a:p>
            <a:pPr rtl="1"/>
            <a:endParaRPr dirty="0"/>
          </a:p>
          <a:p>
            <a:pPr rtl="1"/>
            <a:r>
              <a:rPr dirty="0" err="1"/>
              <a:t>في</a:t>
            </a:r>
            <a:r>
              <a:rPr dirty="0"/>
              <a:t> </a:t>
            </a:r>
            <a:r>
              <a:rPr dirty="0" err="1"/>
              <a:t>أفريقيا</a:t>
            </a:r>
            <a:r>
              <a:rPr dirty="0"/>
              <a:t>، </a:t>
            </a:r>
            <a:r>
              <a:rPr dirty="0" err="1"/>
              <a:t>يوفّر</a:t>
            </a:r>
            <a:r>
              <a:rPr dirty="0"/>
              <a:t> </a:t>
            </a:r>
            <a:r>
              <a:rPr dirty="0" err="1"/>
              <a:t>الترصُّد</a:t>
            </a:r>
            <a:r>
              <a:rPr dirty="0"/>
              <a:t> </a:t>
            </a:r>
            <a:r>
              <a:rPr dirty="0" err="1"/>
              <a:t>المتكامل</a:t>
            </a:r>
            <a:r>
              <a:rPr dirty="0"/>
              <a:t> </a:t>
            </a:r>
            <a:r>
              <a:rPr dirty="0" err="1"/>
              <a:t>للأمراض</a:t>
            </a:r>
            <a:r>
              <a:rPr dirty="0"/>
              <a:t> </a:t>
            </a:r>
            <a:r>
              <a:rPr dirty="0" err="1"/>
              <a:t>والاستجابة</a:t>
            </a:r>
            <a:r>
              <a:rPr dirty="0"/>
              <a:t> </a:t>
            </a:r>
            <a:r>
              <a:rPr dirty="0" err="1"/>
              <a:t>لها</a:t>
            </a:r>
            <a:r>
              <a:rPr dirty="0"/>
              <a:t> </a:t>
            </a:r>
            <a:r>
              <a:rPr dirty="0" err="1"/>
              <a:t>تعاريف</a:t>
            </a:r>
            <a:r>
              <a:rPr dirty="0"/>
              <a:t> </a:t>
            </a:r>
            <a:r>
              <a:rPr dirty="0" err="1"/>
              <a:t>موحدة</a:t>
            </a:r>
            <a:r>
              <a:rPr dirty="0"/>
              <a:t> </a:t>
            </a:r>
            <a:r>
              <a:rPr dirty="0" err="1"/>
              <a:t>للحالات</a:t>
            </a:r>
            <a:r>
              <a:rPr dirty="0"/>
              <a:t> </a:t>
            </a:r>
            <a:r>
              <a:rPr dirty="0" err="1"/>
              <a:t>لجميع</a:t>
            </a:r>
            <a:r>
              <a:rPr dirty="0"/>
              <a:t> </a:t>
            </a:r>
            <a:r>
              <a:rPr dirty="0" err="1"/>
              <a:t>الأمراض</a:t>
            </a:r>
            <a:r>
              <a:rPr dirty="0"/>
              <a:t> </a:t>
            </a:r>
            <a:r>
              <a:rPr dirty="0" err="1"/>
              <a:t>والحالات</a:t>
            </a:r>
            <a:r>
              <a:rPr dirty="0"/>
              <a:t> </a:t>
            </a:r>
            <a:r>
              <a:rPr dirty="0" err="1"/>
              <a:t>المرضية</a:t>
            </a:r>
            <a:r>
              <a:rPr dirty="0"/>
              <a:t> </a:t>
            </a:r>
            <a:r>
              <a:rPr dirty="0" err="1"/>
              <a:t>الواجب</a:t>
            </a:r>
            <a:r>
              <a:rPr dirty="0"/>
              <a:t> </a:t>
            </a:r>
            <a:r>
              <a:rPr dirty="0" err="1"/>
              <a:t>التبليغ</a:t>
            </a:r>
            <a:r>
              <a:rPr dirty="0"/>
              <a:t> </a:t>
            </a:r>
            <a:r>
              <a:rPr dirty="0" err="1"/>
              <a:t>عنها</a:t>
            </a:r>
            <a:r>
              <a:rPr dirty="0"/>
              <a:t>.</a:t>
            </a:r>
          </a:p>
          <a:p>
            <a:pPr rtl="1"/>
            <a:endParaRPr dirty="0"/>
          </a:p>
          <a:p>
            <a:pPr rtl="1"/>
            <a:r>
              <a:rPr dirty="0" err="1"/>
              <a:t>يكون</a:t>
            </a:r>
            <a:r>
              <a:rPr dirty="0"/>
              <a:t> </a:t>
            </a:r>
            <a:r>
              <a:rPr dirty="0" err="1"/>
              <a:t>للعديد</a:t>
            </a:r>
            <a:r>
              <a:rPr dirty="0"/>
              <a:t> </a:t>
            </a:r>
            <a:r>
              <a:rPr dirty="0" err="1"/>
              <a:t>من</a:t>
            </a:r>
            <a:r>
              <a:rPr dirty="0"/>
              <a:t> </a:t>
            </a:r>
            <a:r>
              <a:rPr dirty="0" err="1"/>
              <a:t>تعاريف</a:t>
            </a:r>
            <a:r>
              <a:rPr dirty="0"/>
              <a:t> </a:t>
            </a:r>
            <a:r>
              <a:rPr dirty="0" err="1"/>
              <a:t>الحالات</a:t>
            </a:r>
            <a:r>
              <a:rPr dirty="0"/>
              <a:t> </a:t>
            </a:r>
            <a:r>
              <a:rPr lang="ar-EG" dirty="0"/>
              <a:t>«</a:t>
            </a:r>
            <a:r>
              <a:rPr dirty="0" err="1"/>
              <a:t>مستويات</a:t>
            </a:r>
            <a:r>
              <a:rPr lang="ar-EG" dirty="0"/>
              <a:t>» </a:t>
            </a:r>
            <a:r>
              <a:rPr dirty="0" err="1"/>
              <a:t>تعكس</a:t>
            </a:r>
            <a:r>
              <a:rPr dirty="0"/>
              <a:t> </a:t>
            </a:r>
            <a:r>
              <a:rPr dirty="0" err="1"/>
              <a:t>يقينية</a:t>
            </a:r>
            <a:r>
              <a:rPr dirty="0"/>
              <a:t> </a:t>
            </a:r>
            <a:r>
              <a:rPr dirty="0" err="1"/>
              <a:t>التشخيص</a:t>
            </a:r>
            <a:r>
              <a:rPr dirty="0"/>
              <a:t> </a:t>
            </a:r>
            <a:r>
              <a:rPr lang="ar-EG" dirty="0"/>
              <a:t>(</a:t>
            </a:r>
            <a:r>
              <a:rPr dirty="0" err="1"/>
              <a:t>مثلًا</a:t>
            </a:r>
            <a:r>
              <a:rPr dirty="0"/>
              <a:t> </a:t>
            </a:r>
            <a:r>
              <a:rPr dirty="0" err="1"/>
              <a:t>الحالات</a:t>
            </a:r>
            <a:r>
              <a:rPr dirty="0"/>
              <a:t> </a:t>
            </a:r>
            <a:r>
              <a:rPr dirty="0" err="1"/>
              <a:t>المشتبه</a:t>
            </a:r>
            <a:r>
              <a:rPr dirty="0"/>
              <a:t> </a:t>
            </a:r>
            <a:r>
              <a:rPr dirty="0" err="1"/>
              <a:t>فيها</a:t>
            </a:r>
            <a:r>
              <a:rPr dirty="0"/>
              <a:t> </a:t>
            </a:r>
            <a:r>
              <a:rPr dirty="0" err="1"/>
              <a:t>مقابل</a:t>
            </a:r>
            <a:r>
              <a:rPr dirty="0"/>
              <a:t> </a:t>
            </a:r>
            <a:r>
              <a:rPr dirty="0" err="1"/>
              <a:t>الحالات</a:t>
            </a:r>
            <a:r>
              <a:rPr dirty="0"/>
              <a:t> </a:t>
            </a:r>
            <a:r>
              <a:rPr dirty="0" err="1"/>
              <a:t>المؤكدة</a:t>
            </a:r>
            <a:r>
              <a:rPr lang="ar-EG" dirty="0"/>
              <a:t>)</a:t>
            </a:r>
            <a:endParaRPr dirty="0"/>
          </a:p>
          <a:p>
            <a:pPr rtl="1"/>
            <a:endParaRPr dirty="0"/>
          </a:p>
          <a:p>
            <a:pPr rtl="1"/>
            <a:r>
              <a:rPr dirty="0" err="1"/>
              <a:t>تُعدُّ</a:t>
            </a:r>
            <a:r>
              <a:rPr dirty="0"/>
              <a:t> </a:t>
            </a:r>
            <a:r>
              <a:rPr dirty="0" err="1"/>
              <a:t>القائمة</a:t>
            </a:r>
            <a:r>
              <a:rPr dirty="0"/>
              <a:t> </a:t>
            </a:r>
            <a:r>
              <a:rPr dirty="0" err="1"/>
              <a:t>الخطية</a:t>
            </a:r>
            <a:r>
              <a:rPr dirty="0"/>
              <a:t>، </a:t>
            </a:r>
            <a:r>
              <a:rPr dirty="0" err="1"/>
              <a:t>سواء</a:t>
            </a:r>
            <a:r>
              <a:rPr dirty="0"/>
              <a:t> </a:t>
            </a:r>
            <a:r>
              <a:rPr dirty="0" err="1"/>
              <a:t>كانت</a:t>
            </a:r>
            <a:r>
              <a:rPr dirty="0"/>
              <a:t> </a:t>
            </a:r>
            <a:r>
              <a:rPr dirty="0" err="1"/>
              <a:t>ورقية</a:t>
            </a:r>
            <a:r>
              <a:rPr dirty="0"/>
              <a:t> </a:t>
            </a:r>
            <a:r>
              <a:rPr dirty="0" err="1"/>
              <a:t>أو</a:t>
            </a:r>
            <a:r>
              <a:rPr dirty="0"/>
              <a:t> </a:t>
            </a:r>
            <a:r>
              <a:rPr dirty="0" err="1"/>
              <a:t>إلكترونية</a:t>
            </a:r>
            <a:r>
              <a:rPr dirty="0"/>
              <a:t>، </a:t>
            </a:r>
            <a:r>
              <a:rPr dirty="0" err="1"/>
              <a:t>أداة</a:t>
            </a:r>
            <a:r>
              <a:rPr dirty="0"/>
              <a:t> </a:t>
            </a:r>
            <a:r>
              <a:rPr dirty="0" err="1"/>
              <a:t>ملائمة</a:t>
            </a:r>
            <a:r>
              <a:rPr dirty="0"/>
              <a:t> </a:t>
            </a:r>
            <a:r>
              <a:rPr dirty="0" err="1"/>
              <a:t>ومفيدة</a:t>
            </a:r>
            <a:r>
              <a:rPr dirty="0"/>
              <a:t> </a:t>
            </a:r>
            <a:r>
              <a:rPr dirty="0" err="1"/>
              <a:t>لتنظيم</a:t>
            </a:r>
            <a:r>
              <a:rPr dirty="0"/>
              <a:t> </a:t>
            </a:r>
            <a:r>
              <a:rPr dirty="0" err="1"/>
              <a:t>البيانات</a:t>
            </a:r>
            <a:r>
              <a:rPr dirty="0"/>
              <a:t> </a:t>
            </a:r>
            <a:r>
              <a:rPr dirty="0" err="1"/>
              <a:t>الخاصة</a:t>
            </a:r>
            <a:r>
              <a:rPr dirty="0"/>
              <a:t> </a:t>
            </a:r>
            <a:r>
              <a:rPr dirty="0" err="1"/>
              <a:t>بعدة</a:t>
            </a:r>
            <a:r>
              <a:rPr dirty="0"/>
              <a:t> </a:t>
            </a:r>
            <a:r>
              <a:rPr dirty="0" err="1"/>
              <a:t>حالات</a:t>
            </a:r>
            <a:r>
              <a:rPr dirty="0"/>
              <a:t>. </a:t>
            </a:r>
          </a:p>
          <a:p>
            <a:pPr rtl="1"/>
            <a:endParaRPr dirty="0"/>
          </a:p>
        </p:txBody>
      </p:sp>
    </p:spTree>
    <p:extLst>
      <p:ext uri="{BB962C8B-B14F-4D97-AF65-F5344CB8AC3E}">
        <p14:creationId xmlns:p14="http://schemas.microsoft.com/office/powerpoint/2010/main" val="19374139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Shape 60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05" name="Shape 605"/>
          <p:cNvSpPr>
            <a:spLocks noGrp="1"/>
          </p:cNvSpPr>
          <p:nvPr>
            <p:ph type="body" sz="quarter" idx="1"/>
          </p:nvPr>
        </p:nvSpPr>
        <p:spPr>
          <a:prstGeom prst="rect">
            <a:avLst/>
          </a:prstGeom>
        </p:spPr>
        <p:txBody>
          <a:bodyPr rtlCol="1"/>
          <a:lstStyle/>
          <a:p>
            <a:pPr rtl="1"/>
            <a:r>
              <a:rPr dirty="0" err="1"/>
              <a:t>هكذا</a:t>
            </a:r>
            <a:r>
              <a:rPr dirty="0"/>
              <a:t> </a:t>
            </a:r>
            <a:r>
              <a:rPr dirty="0" err="1"/>
              <a:t>تبدو</a:t>
            </a:r>
            <a:r>
              <a:rPr dirty="0"/>
              <a:t> </a:t>
            </a:r>
            <a:r>
              <a:rPr dirty="0" err="1"/>
              <a:t>القائمة</a:t>
            </a:r>
            <a:r>
              <a:rPr dirty="0"/>
              <a:t> </a:t>
            </a:r>
            <a:r>
              <a:rPr dirty="0" err="1"/>
              <a:t>الخطية</a:t>
            </a:r>
            <a:r>
              <a:rPr lang="ar-EG" dirty="0"/>
              <a:t>.</a:t>
            </a:r>
            <a:endParaRPr dirty="0"/>
          </a:p>
          <a:p>
            <a:pPr rtl="1"/>
            <a:endParaRPr dirty="0"/>
          </a:p>
          <a:p>
            <a:pPr rtl="1"/>
            <a:r>
              <a:rPr dirty="0" err="1"/>
              <a:t>معلومات</a:t>
            </a:r>
            <a:r>
              <a:rPr dirty="0"/>
              <a:t> </a:t>
            </a:r>
            <a:r>
              <a:rPr dirty="0" err="1"/>
              <a:t>إضافية</a:t>
            </a:r>
            <a:r>
              <a:rPr dirty="0"/>
              <a:t> </a:t>
            </a:r>
            <a:r>
              <a:rPr dirty="0" err="1"/>
              <a:t>ينبغي</a:t>
            </a:r>
            <a:r>
              <a:rPr dirty="0"/>
              <a:t> </a:t>
            </a:r>
            <a:r>
              <a:rPr dirty="0" err="1"/>
              <a:t>النظر</a:t>
            </a:r>
            <a:r>
              <a:rPr dirty="0"/>
              <a:t> </a:t>
            </a:r>
            <a:r>
              <a:rPr dirty="0" err="1"/>
              <a:t>في</a:t>
            </a:r>
            <a:r>
              <a:rPr dirty="0"/>
              <a:t> </a:t>
            </a:r>
            <a:r>
              <a:rPr dirty="0" err="1"/>
              <a:t>إدراجها</a:t>
            </a:r>
            <a:r>
              <a:rPr dirty="0"/>
              <a:t> </a:t>
            </a:r>
            <a:r>
              <a:rPr dirty="0" err="1"/>
              <a:t>في</a:t>
            </a:r>
            <a:r>
              <a:rPr dirty="0"/>
              <a:t> </a:t>
            </a:r>
            <a:r>
              <a:rPr dirty="0" err="1"/>
              <a:t>القائمة</a:t>
            </a:r>
            <a:r>
              <a:rPr dirty="0"/>
              <a:t> </a:t>
            </a:r>
            <a:r>
              <a:rPr dirty="0" err="1"/>
              <a:t>الخطية</a:t>
            </a:r>
            <a:r>
              <a:rPr dirty="0"/>
              <a:t>:</a:t>
            </a:r>
          </a:p>
          <a:p>
            <a:pPr marL="171450" indent="-171450" rtl="1">
              <a:buSzPct val="100000"/>
              <a:buFont typeface="Arial"/>
              <a:buChar char="•"/>
            </a:pPr>
            <a:r>
              <a:rPr dirty="0" err="1"/>
              <a:t>الموقع</a:t>
            </a:r>
            <a:r>
              <a:rPr dirty="0"/>
              <a:t>: </a:t>
            </a:r>
            <a:r>
              <a:rPr dirty="0" err="1"/>
              <a:t>محل</a:t>
            </a:r>
            <a:r>
              <a:rPr dirty="0"/>
              <a:t> </a:t>
            </a:r>
            <a:r>
              <a:rPr dirty="0" err="1"/>
              <a:t>الإقامة</a:t>
            </a:r>
            <a:r>
              <a:rPr dirty="0"/>
              <a:t>، </a:t>
            </a:r>
            <a:r>
              <a:rPr dirty="0" err="1"/>
              <a:t>مرفق</a:t>
            </a:r>
            <a:r>
              <a:rPr dirty="0"/>
              <a:t> </a:t>
            </a:r>
            <a:r>
              <a:rPr dirty="0" err="1"/>
              <a:t>الرعاية</a:t>
            </a:r>
            <a:r>
              <a:rPr dirty="0"/>
              <a:t> </a:t>
            </a:r>
            <a:r>
              <a:rPr dirty="0" err="1"/>
              <a:t>الصحية</a:t>
            </a:r>
            <a:r>
              <a:rPr lang="ar-EG" dirty="0"/>
              <a:t>.</a:t>
            </a:r>
            <a:endParaRPr dirty="0"/>
          </a:p>
          <a:p>
            <a:pPr marL="171450" indent="-171450" rtl="1">
              <a:buSzPct val="100000"/>
              <a:buFont typeface="Arial"/>
              <a:buChar char="•"/>
            </a:pPr>
            <a:r>
              <a:rPr dirty="0" err="1"/>
              <a:t>حالة</a:t>
            </a:r>
            <a:r>
              <a:rPr dirty="0"/>
              <a:t> </a:t>
            </a:r>
            <a:r>
              <a:rPr dirty="0" err="1"/>
              <a:t>المريض</a:t>
            </a:r>
            <a:r>
              <a:rPr dirty="0"/>
              <a:t> </a:t>
            </a:r>
            <a:r>
              <a:rPr dirty="0" err="1"/>
              <a:t>أو</a:t>
            </a:r>
            <a:r>
              <a:rPr dirty="0"/>
              <a:t> </a:t>
            </a:r>
            <a:r>
              <a:rPr dirty="0" err="1"/>
              <a:t>نتيجتها</a:t>
            </a:r>
            <a:r>
              <a:rPr lang="ar-EG" dirty="0"/>
              <a:t>.</a:t>
            </a:r>
            <a:endParaRPr dirty="0"/>
          </a:p>
          <a:p>
            <a:pPr marL="171450" indent="-171450" rtl="1">
              <a:buSzPct val="100000"/>
              <a:buFont typeface="Arial"/>
              <a:buChar char="•"/>
            </a:pPr>
            <a:r>
              <a:rPr dirty="0" err="1"/>
              <a:t>فئة</a:t>
            </a:r>
            <a:r>
              <a:rPr dirty="0"/>
              <a:t> </a:t>
            </a:r>
            <a:r>
              <a:rPr dirty="0" err="1"/>
              <a:t>الحالة</a:t>
            </a:r>
            <a:r>
              <a:rPr lang="ar-EG" dirty="0"/>
              <a:t>.</a:t>
            </a:r>
            <a:endParaRPr dirty="0"/>
          </a:p>
          <a:p>
            <a:pPr marL="171450" indent="-171450" rtl="1">
              <a:buSzPct val="100000"/>
              <a:buFont typeface="Arial"/>
              <a:buChar char="•"/>
            </a:pPr>
            <a:r>
              <a:rPr dirty="0" err="1"/>
              <a:t>ال</a:t>
            </a:r>
            <a:r>
              <a:rPr lang="ar-EG" dirty="0"/>
              <a:t>صلات</a:t>
            </a:r>
            <a:r>
              <a:rPr dirty="0"/>
              <a:t> </a:t>
            </a:r>
            <a:r>
              <a:rPr dirty="0" err="1"/>
              <a:t>الوبائية</a:t>
            </a:r>
            <a:r>
              <a:rPr lang="ar-EG" dirty="0"/>
              <a:t>.</a:t>
            </a:r>
            <a:endParaRPr dirty="0"/>
          </a:p>
          <a:p>
            <a:pPr marL="171450" indent="-171450" rtl="1">
              <a:buSzPct val="100000"/>
              <a:buFont typeface="Arial"/>
              <a:buChar char="•"/>
            </a:pPr>
            <a:r>
              <a:rPr dirty="0" err="1"/>
              <a:t>أي</a:t>
            </a:r>
            <a:r>
              <a:rPr dirty="0"/>
              <a:t> </a:t>
            </a:r>
            <a:r>
              <a:rPr dirty="0" err="1"/>
              <a:t>حالات</a:t>
            </a:r>
            <a:r>
              <a:rPr dirty="0"/>
              <a:t> </a:t>
            </a:r>
            <a:r>
              <a:rPr dirty="0" err="1"/>
              <a:t>مَرَضية</a:t>
            </a:r>
            <a:r>
              <a:rPr dirty="0"/>
              <a:t> </a:t>
            </a:r>
            <a:r>
              <a:rPr dirty="0" err="1"/>
              <a:t>أخرى</a:t>
            </a:r>
            <a:endParaRPr dirty="0"/>
          </a:p>
          <a:p>
            <a:pPr rtl="1"/>
            <a:endParaRPr dirty="0"/>
          </a:p>
          <a:p>
            <a:pPr rtl="1"/>
            <a:r>
              <a:rPr dirty="0" err="1"/>
              <a:t>يمكن</a:t>
            </a:r>
            <a:r>
              <a:rPr dirty="0"/>
              <a:t> </a:t>
            </a:r>
            <a:r>
              <a:rPr dirty="0" err="1"/>
              <a:t>تلخيص</a:t>
            </a:r>
            <a:r>
              <a:rPr dirty="0"/>
              <a:t> </a:t>
            </a:r>
            <a:r>
              <a:rPr dirty="0" err="1"/>
              <a:t>بيانات</a:t>
            </a:r>
            <a:r>
              <a:rPr dirty="0"/>
              <a:t> </a:t>
            </a:r>
            <a:r>
              <a:rPr dirty="0" err="1"/>
              <a:t>القائمة</a:t>
            </a:r>
            <a:r>
              <a:rPr dirty="0"/>
              <a:t> </a:t>
            </a:r>
            <a:r>
              <a:rPr dirty="0" err="1"/>
              <a:t>الخطية</a:t>
            </a:r>
            <a:r>
              <a:rPr dirty="0"/>
              <a:t> </a:t>
            </a:r>
            <a:r>
              <a:rPr dirty="0" err="1"/>
              <a:t>في</a:t>
            </a:r>
            <a:r>
              <a:rPr dirty="0"/>
              <a:t> </a:t>
            </a:r>
            <a:r>
              <a:rPr dirty="0" err="1"/>
              <a:t>استمارات</a:t>
            </a:r>
            <a:r>
              <a:rPr dirty="0"/>
              <a:t> </a:t>
            </a:r>
            <a:r>
              <a:rPr dirty="0" err="1"/>
              <a:t>التبليغ</a:t>
            </a:r>
            <a:r>
              <a:rPr dirty="0"/>
              <a:t> </a:t>
            </a:r>
            <a:r>
              <a:rPr dirty="0" err="1"/>
              <a:t>التي</a:t>
            </a:r>
            <a:r>
              <a:rPr dirty="0"/>
              <a:t> </a:t>
            </a:r>
            <a:r>
              <a:rPr dirty="0" err="1"/>
              <a:t>تُصنف</a:t>
            </a:r>
            <a:r>
              <a:rPr dirty="0"/>
              <a:t> </a:t>
            </a:r>
            <a:r>
              <a:rPr dirty="0" err="1"/>
              <a:t>الحالات</a:t>
            </a:r>
            <a:r>
              <a:rPr dirty="0"/>
              <a:t> </a:t>
            </a:r>
            <a:r>
              <a:rPr dirty="0" err="1"/>
              <a:t>حسب</a:t>
            </a:r>
            <a:r>
              <a:rPr dirty="0"/>
              <a:t> </a:t>
            </a:r>
            <a:r>
              <a:rPr dirty="0" err="1"/>
              <a:t>الخصائص</a:t>
            </a:r>
            <a:r>
              <a:rPr dirty="0"/>
              <a:t> </a:t>
            </a:r>
            <a:r>
              <a:rPr dirty="0" err="1"/>
              <a:t>الرئيسية</a:t>
            </a:r>
            <a:r>
              <a:rPr dirty="0"/>
              <a:t>، </a:t>
            </a:r>
            <a:r>
              <a:rPr dirty="0" err="1"/>
              <a:t>مثل</a:t>
            </a:r>
            <a:r>
              <a:rPr dirty="0"/>
              <a:t> </a:t>
            </a:r>
            <a:r>
              <a:rPr dirty="0" err="1"/>
              <a:t>السن</a:t>
            </a:r>
            <a:r>
              <a:rPr dirty="0"/>
              <a:t>، </a:t>
            </a:r>
            <a:r>
              <a:rPr dirty="0" err="1"/>
              <a:t>ونوع</a:t>
            </a:r>
            <a:r>
              <a:rPr dirty="0"/>
              <a:t> </a:t>
            </a:r>
            <a:r>
              <a:rPr dirty="0" err="1"/>
              <a:t>الجنس</a:t>
            </a:r>
            <a:r>
              <a:rPr dirty="0"/>
              <a:t>.</a:t>
            </a:r>
          </a:p>
        </p:txBody>
      </p:sp>
    </p:spTree>
    <p:extLst>
      <p:ext uri="{BB962C8B-B14F-4D97-AF65-F5344CB8AC3E}">
        <p14:creationId xmlns:p14="http://schemas.microsoft.com/office/powerpoint/2010/main" val="635702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Shape 61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11" name="Shape 611"/>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اسأل</a:t>
            </a:r>
            <a:r>
              <a:rPr dirty="0"/>
              <a:t>:</a:t>
            </a:r>
          </a:p>
          <a:p>
            <a:pPr rtl="1"/>
            <a:endParaRPr dirty="0"/>
          </a:p>
          <a:p>
            <a:pPr rtl="1"/>
            <a:r>
              <a:rPr dirty="0" err="1"/>
              <a:t>لماذا</a:t>
            </a:r>
            <a:r>
              <a:rPr dirty="0"/>
              <a:t> </a:t>
            </a:r>
            <a:r>
              <a:rPr dirty="0" err="1"/>
              <a:t>يُعدُّ</a:t>
            </a:r>
            <a:r>
              <a:rPr dirty="0"/>
              <a:t> </a:t>
            </a:r>
            <a:r>
              <a:rPr dirty="0" err="1"/>
              <a:t>التبليغ</a:t>
            </a:r>
            <a:r>
              <a:rPr dirty="0"/>
              <a:t> </a:t>
            </a:r>
            <a:r>
              <a:rPr dirty="0" err="1"/>
              <a:t>الصفري</a:t>
            </a:r>
            <a:r>
              <a:rPr dirty="0"/>
              <a:t> </a:t>
            </a:r>
            <a:r>
              <a:rPr dirty="0" err="1"/>
              <a:t>مهمًا</a:t>
            </a:r>
            <a:r>
              <a:rPr dirty="0"/>
              <a:t>؟</a:t>
            </a:r>
          </a:p>
          <a:p>
            <a:pPr rtl="1"/>
            <a:endParaRPr dirty="0"/>
          </a:p>
          <a:p>
            <a:pPr rtl="1">
              <a:defRPr>
                <a:latin typeface="Source Sans Pro Bold"/>
                <a:ea typeface="Source Sans Pro Bold"/>
                <a:cs typeface="Source Sans Pro Bold"/>
                <a:sym typeface="Source Sans Pro Bold"/>
              </a:defRPr>
            </a:pPr>
            <a:r>
              <a:rPr lang="ar-EG" dirty="0"/>
              <a:t>&lt;</a:t>
            </a:r>
            <a:r>
              <a:rPr dirty="0" err="1"/>
              <a:t>ثم</a:t>
            </a:r>
            <a:r>
              <a:rPr dirty="0"/>
              <a:t> </a:t>
            </a:r>
            <a:r>
              <a:rPr b="1" dirty="0" err="1"/>
              <a:t>اضغط</a:t>
            </a:r>
            <a:r>
              <a:rPr dirty="0"/>
              <a:t> </a:t>
            </a:r>
            <a:r>
              <a:rPr dirty="0" err="1"/>
              <a:t>لإظهار</a:t>
            </a:r>
            <a:r>
              <a:rPr dirty="0"/>
              <a:t> </a:t>
            </a:r>
            <a:r>
              <a:rPr dirty="0" err="1"/>
              <a:t>النقاط</a:t>
            </a:r>
            <a:r>
              <a:rPr lang="ar-EG" dirty="0"/>
              <a:t>&gt;.</a:t>
            </a:r>
            <a:endParaRPr dirty="0"/>
          </a:p>
          <a:p>
            <a:pPr defTabSz="914349" rtl="1">
              <a:spcBef>
                <a:spcPts val="600"/>
              </a:spcBef>
            </a:pPr>
            <a:endParaRPr dirty="0"/>
          </a:p>
          <a:p>
            <a:pPr defTabSz="914349" rtl="1">
              <a:spcBef>
                <a:spcPts val="600"/>
              </a:spcBef>
            </a:pPr>
            <a:endParaRPr dirty="0"/>
          </a:p>
        </p:txBody>
      </p:sp>
    </p:spTree>
    <p:extLst>
      <p:ext uri="{BB962C8B-B14F-4D97-AF65-F5344CB8AC3E}">
        <p14:creationId xmlns:p14="http://schemas.microsoft.com/office/powerpoint/2010/main" val="42501040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 name="Shape 62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22" name="Shape 622"/>
          <p:cNvSpPr>
            <a:spLocks noGrp="1"/>
          </p:cNvSpPr>
          <p:nvPr>
            <p:ph type="body" sz="quarter" idx="1"/>
          </p:nvPr>
        </p:nvSpPr>
        <p:spPr>
          <a:prstGeom prst="rect">
            <a:avLst/>
          </a:prstGeom>
        </p:spPr>
        <p:txBody>
          <a:bodyPr rtlCol="1"/>
          <a:lstStyle>
            <a:lvl1pPr algn="r" defTabSz="914349" rtl="1">
              <a:spcBef>
                <a:spcPts val="600"/>
              </a:spcBef>
            </a:lvl1pPr>
          </a:lstStyle>
          <a:p>
            <a:pPr rtl="1"/>
            <a:r>
              <a:rPr dirty="0" err="1"/>
              <a:t>ما</a:t>
            </a:r>
            <a:r>
              <a:rPr dirty="0"/>
              <a:t> </a:t>
            </a:r>
            <a:r>
              <a:rPr dirty="0" err="1"/>
              <a:t>المعلومات</a:t>
            </a:r>
            <a:r>
              <a:rPr dirty="0"/>
              <a:t> </a:t>
            </a:r>
            <a:r>
              <a:rPr dirty="0" err="1"/>
              <a:t>التي</a:t>
            </a:r>
            <a:r>
              <a:rPr dirty="0"/>
              <a:t> </a:t>
            </a:r>
            <a:r>
              <a:rPr dirty="0" err="1"/>
              <a:t>يجب</a:t>
            </a:r>
            <a:r>
              <a:rPr dirty="0"/>
              <a:t> </a:t>
            </a:r>
            <a:r>
              <a:rPr dirty="0" err="1"/>
              <a:t>جمعها</a:t>
            </a:r>
            <a:r>
              <a:rPr dirty="0"/>
              <a:t> </a:t>
            </a:r>
            <a:r>
              <a:rPr dirty="0" err="1"/>
              <a:t>من</a:t>
            </a:r>
            <a:r>
              <a:rPr dirty="0"/>
              <a:t> </a:t>
            </a:r>
            <a:r>
              <a:rPr dirty="0" err="1"/>
              <a:t>أجل</a:t>
            </a:r>
            <a:r>
              <a:rPr dirty="0"/>
              <a:t> </a:t>
            </a:r>
            <a:r>
              <a:rPr dirty="0" err="1"/>
              <a:t>الترصُّد</a:t>
            </a:r>
            <a:r>
              <a:rPr dirty="0"/>
              <a:t>؟</a:t>
            </a:r>
          </a:p>
        </p:txBody>
      </p:sp>
    </p:spTree>
    <p:extLst>
      <p:ext uri="{BB962C8B-B14F-4D97-AF65-F5344CB8AC3E}">
        <p14:creationId xmlns:p14="http://schemas.microsoft.com/office/powerpoint/2010/main" val="2317074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Shape 62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29" name="Shape 629"/>
          <p:cNvSpPr>
            <a:spLocks noGrp="1"/>
          </p:cNvSpPr>
          <p:nvPr>
            <p:ph type="body" sz="quarter" idx="1"/>
          </p:nvPr>
        </p:nvSpPr>
        <p:spPr>
          <a:prstGeom prst="rect">
            <a:avLst/>
          </a:prstGeom>
        </p:spPr>
        <p:txBody>
          <a:bodyPr rtlCol="1"/>
          <a:lstStyle/>
          <a:p>
            <a:pPr rtl="1"/>
            <a:endParaRPr dirty="0"/>
          </a:p>
          <a:p>
            <a:pPr rtl="1"/>
            <a:r>
              <a:rPr dirty="0" err="1"/>
              <a:t>المصدر</a:t>
            </a:r>
            <a:r>
              <a:rPr lang="ar-EG" dirty="0"/>
              <a:t>: </a:t>
            </a:r>
            <a:r>
              <a:rPr dirty="0" err="1"/>
              <a:t>البرنامج</a:t>
            </a:r>
            <a:r>
              <a:rPr dirty="0"/>
              <a:t> </a:t>
            </a:r>
            <a:r>
              <a:rPr dirty="0" err="1"/>
              <a:t>الميداني</a:t>
            </a:r>
            <a:r>
              <a:rPr dirty="0"/>
              <a:t> </a:t>
            </a:r>
            <a:r>
              <a:rPr dirty="0" err="1"/>
              <a:t>للتدريب</a:t>
            </a:r>
            <a:r>
              <a:rPr dirty="0"/>
              <a:t> </a:t>
            </a:r>
            <a:r>
              <a:rPr dirty="0" err="1"/>
              <a:t>في</a:t>
            </a:r>
            <a:r>
              <a:rPr dirty="0"/>
              <a:t> </a:t>
            </a:r>
            <a:r>
              <a:rPr dirty="0" err="1"/>
              <a:t>مجال</a:t>
            </a:r>
            <a:r>
              <a:rPr dirty="0"/>
              <a:t> </a:t>
            </a:r>
            <a:r>
              <a:rPr dirty="0" err="1"/>
              <a:t>الوبائيات</a:t>
            </a:r>
            <a:r>
              <a:rPr dirty="0"/>
              <a:t> (FETP)</a:t>
            </a:r>
          </a:p>
        </p:txBody>
      </p:sp>
    </p:spTree>
    <p:extLst>
      <p:ext uri="{BB962C8B-B14F-4D97-AF65-F5344CB8AC3E}">
        <p14:creationId xmlns:p14="http://schemas.microsoft.com/office/powerpoint/2010/main" val="3437843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Shape 65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52" name="Shape 652"/>
          <p:cNvSpPr>
            <a:spLocks noGrp="1"/>
          </p:cNvSpPr>
          <p:nvPr>
            <p:ph type="body" sz="quarter" idx="1"/>
          </p:nvPr>
        </p:nvSpPr>
        <p:spPr>
          <a:prstGeom prst="rect">
            <a:avLst/>
          </a:prstGeom>
        </p:spPr>
        <p:txBody>
          <a:bodyPr rtlCol="1"/>
          <a:lstStyle/>
          <a:p>
            <a:pPr rtl="1"/>
            <a:r>
              <a:rPr dirty="0" err="1"/>
              <a:t>قد</a:t>
            </a:r>
            <a:r>
              <a:rPr dirty="0"/>
              <a:t> </a:t>
            </a:r>
            <a:r>
              <a:rPr dirty="0" err="1"/>
              <a:t>توجد</a:t>
            </a:r>
            <a:r>
              <a:rPr dirty="0"/>
              <a:t> </a:t>
            </a:r>
            <a:r>
              <a:rPr dirty="0" err="1"/>
              <a:t>مستويات</a:t>
            </a:r>
            <a:r>
              <a:rPr dirty="0"/>
              <a:t> </a:t>
            </a:r>
            <a:r>
              <a:rPr dirty="0" err="1"/>
              <a:t>مختلفة</a:t>
            </a:r>
            <a:r>
              <a:rPr dirty="0"/>
              <a:t> </a:t>
            </a:r>
            <a:r>
              <a:rPr dirty="0" err="1"/>
              <a:t>لتعاريف</a:t>
            </a:r>
            <a:r>
              <a:rPr dirty="0"/>
              <a:t> </a:t>
            </a:r>
            <a:r>
              <a:rPr dirty="0" err="1"/>
              <a:t>الحالات</a:t>
            </a:r>
            <a:r>
              <a:rPr lang="ar-EG" dirty="0"/>
              <a:t>. و</a:t>
            </a:r>
            <a:r>
              <a:rPr dirty="0" err="1"/>
              <a:t>غالبًا</a:t>
            </a:r>
            <a:r>
              <a:rPr dirty="0"/>
              <a:t> </a:t>
            </a:r>
            <a:r>
              <a:rPr dirty="0" err="1"/>
              <a:t>ما</a:t>
            </a:r>
            <a:r>
              <a:rPr dirty="0"/>
              <a:t> </a:t>
            </a:r>
            <a:r>
              <a:rPr dirty="0" err="1"/>
              <a:t>تكون</a:t>
            </a:r>
            <a:r>
              <a:rPr dirty="0"/>
              <a:t> </a:t>
            </a:r>
            <a:r>
              <a:rPr dirty="0" err="1"/>
              <a:t>تعاريف</a:t>
            </a:r>
            <a:r>
              <a:rPr dirty="0"/>
              <a:t> </a:t>
            </a:r>
            <a:r>
              <a:rPr dirty="0" err="1"/>
              <a:t>الحالات</a:t>
            </a:r>
            <a:r>
              <a:rPr dirty="0"/>
              <a:t> </a:t>
            </a:r>
            <a:r>
              <a:rPr dirty="0" err="1"/>
              <a:t>المشتبَه</a:t>
            </a:r>
            <a:r>
              <a:rPr dirty="0"/>
              <a:t> </a:t>
            </a:r>
            <a:r>
              <a:rPr dirty="0" err="1"/>
              <a:t>فيها</a:t>
            </a:r>
            <a:r>
              <a:rPr dirty="0"/>
              <a:t> </a:t>
            </a:r>
            <a:r>
              <a:rPr dirty="0" err="1"/>
              <a:t>أو</a:t>
            </a:r>
            <a:r>
              <a:rPr dirty="0"/>
              <a:t> </a:t>
            </a:r>
            <a:r>
              <a:rPr dirty="0" err="1"/>
              <a:t>المحتمَلة</a:t>
            </a:r>
            <a:r>
              <a:rPr dirty="0"/>
              <a:t> </a:t>
            </a:r>
            <a:r>
              <a:rPr dirty="0" err="1"/>
              <a:t>هي</a:t>
            </a:r>
            <a:r>
              <a:rPr dirty="0"/>
              <a:t> </a:t>
            </a:r>
            <a:r>
              <a:rPr dirty="0" err="1"/>
              <a:t>الأكثر</a:t>
            </a:r>
            <a:r>
              <a:rPr dirty="0"/>
              <a:t> </a:t>
            </a:r>
            <a:r>
              <a:rPr dirty="0" err="1"/>
              <a:t>شمولًا</a:t>
            </a:r>
            <a:r>
              <a:rPr dirty="0"/>
              <a:t>، </a:t>
            </a:r>
            <a:r>
              <a:rPr dirty="0" err="1"/>
              <a:t>ولكنها</a:t>
            </a:r>
            <a:r>
              <a:rPr dirty="0"/>
              <a:t> </a:t>
            </a:r>
            <a:r>
              <a:rPr dirty="0" err="1"/>
              <a:t>الأقل</a:t>
            </a:r>
            <a:r>
              <a:rPr dirty="0"/>
              <a:t> </a:t>
            </a:r>
            <a:r>
              <a:rPr dirty="0" err="1"/>
              <a:t>يقينًا</a:t>
            </a:r>
            <a:r>
              <a:rPr lang="ar-EG" dirty="0"/>
              <a:t>.</a:t>
            </a:r>
            <a:endParaRPr dirty="0"/>
          </a:p>
          <a:p>
            <a:pPr rtl="1"/>
            <a:endParaRPr dirty="0"/>
          </a:p>
          <a:p>
            <a:pPr rtl="1"/>
            <a:r>
              <a:rPr dirty="0" err="1"/>
              <a:t>تكون</a:t>
            </a:r>
            <a:r>
              <a:rPr dirty="0"/>
              <a:t> </a:t>
            </a:r>
            <a:r>
              <a:rPr dirty="0" err="1"/>
              <a:t>تعاريف</a:t>
            </a:r>
            <a:r>
              <a:rPr dirty="0"/>
              <a:t> </a:t>
            </a:r>
            <a:r>
              <a:rPr dirty="0" err="1"/>
              <a:t>الحالات</a:t>
            </a:r>
            <a:r>
              <a:rPr dirty="0"/>
              <a:t> </a:t>
            </a:r>
            <a:r>
              <a:rPr dirty="0" err="1"/>
              <a:t>المؤكدة</a:t>
            </a:r>
            <a:r>
              <a:rPr dirty="0"/>
              <a:t> </a:t>
            </a:r>
            <a:r>
              <a:rPr dirty="0" err="1"/>
              <a:t>هي</a:t>
            </a:r>
            <a:r>
              <a:rPr dirty="0"/>
              <a:t> </a:t>
            </a:r>
            <a:r>
              <a:rPr dirty="0" err="1"/>
              <a:t>الأكثر</a:t>
            </a:r>
            <a:r>
              <a:rPr dirty="0"/>
              <a:t> </a:t>
            </a:r>
            <a:r>
              <a:rPr dirty="0" err="1"/>
              <a:t>دقةً</a:t>
            </a:r>
            <a:r>
              <a:rPr dirty="0"/>
              <a:t>، </a:t>
            </a:r>
            <a:r>
              <a:rPr dirty="0" err="1"/>
              <a:t>وتُوفِّر</a:t>
            </a:r>
            <a:r>
              <a:rPr dirty="0"/>
              <a:t> </a:t>
            </a:r>
            <a:r>
              <a:rPr dirty="0" err="1"/>
              <a:t>أعلى</a:t>
            </a:r>
            <a:r>
              <a:rPr dirty="0"/>
              <a:t> </a:t>
            </a:r>
            <a:r>
              <a:rPr dirty="0" err="1"/>
              <a:t>مستوًى</a:t>
            </a:r>
            <a:r>
              <a:rPr dirty="0"/>
              <a:t> </a:t>
            </a:r>
            <a:r>
              <a:rPr dirty="0" err="1"/>
              <a:t>من</a:t>
            </a:r>
            <a:r>
              <a:rPr dirty="0"/>
              <a:t> </a:t>
            </a:r>
            <a:r>
              <a:rPr dirty="0" err="1"/>
              <a:t>اليقين</a:t>
            </a:r>
            <a:r>
              <a:rPr dirty="0"/>
              <a:t> </a:t>
            </a:r>
            <a:r>
              <a:rPr dirty="0" err="1"/>
              <a:t>بشأن</a:t>
            </a:r>
            <a:r>
              <a:rPr dirty="0"/>
              <a:t> </a:t>
            </a:r>
            <a:r>
              <a:rPr dirty="0" err="1"/>
              <a:t>التشخيص</a:t>
            </a:r>
            <a:r>
              <a:rPr dirty="0"/>
              <a:t> </a:t>
            </a:r>
            <a:r>
              <a:rPr dirty="0" err="1"/>
              <a:t>الصحيح</a:t>
            </a:r>
            <a:r>
              <a:rPr dirty="0"/>
              <a:t>، </a:t>
            </a:r>
            <a:r>
              <a:rPr dirty="0" err="1"/>
              <a:t>ولكنها</a:t>
            </a:r>
            <a:r>
              <a:rPr dirty="0"/>
              <a:t> </a:t>
            </a:r>
            <a:r>
              <a:rPr dirty="0" err="1"/>
              <a:t>تنطوي</a:t>
            </a:r>
            <a:r>
              <a:rPr dirty="0"/>
              <a:t> </a:t>
            </a:r>
            <a:r>
              <a:rPr dirty="0" err="1"/>
              <a:t>على</a:t>
            </a:r>
            <a:r>
              <a:rPr dirty="0"/>
              <a:t> </a:t>
            </a:r>
            <a:r>
              <a:rPr dirty="0" err="1"/>
              <a:t>خطر</a:t>
            </a:r>
            <a:r>
              <a:rPr dirty="0"/>
              <a:t> </a:t>
            </a:r>
            <a:r>
              <a:rPr dirty="0" err="1"/>
              <a:t>إغفال</a:t>
            </a:r>
            <a:r>
              <a:rPr dirty="0"/>
              <a:t> </a:t>
            </a:r>
            <a:r>
              <a:rPr dirty="0" err="1"/>
              <a:t>الحالات</a:t>
            </a:r>
            <a:r>
              <a:rPr dirty="0"/>
              <a:t> </a:t>
            </a:r>
            <a:r>
              <a:rPr dirty="0" err="1"/>
              <a:t>التي</a:t>
            </a:r>
            <a:r>
              <a:rPr dirty="0"/>
              <a:t> </a:t>
            </a:r>
            <a:r>
              <a:rPr dirty="0" err="1"/>
              <a:t>لا</a:t>
            </a:r>
            <a:r>
              <a:rPr dirty="0"/>
              <a:t> </a:t>
            </a:r>
            <a:r>
              <a:rPr dirty="0" err="1"/>
              <a:t>تستوفي</a:t>
            </a:r>
            <a:r>
              <a:rPr dirty="0"/>
              <a:t> </a:t>
            </a:r>
            <a:r>
              <a:rPr dirty="0" err="1"/>
              <a:t>المعايير</a:t>
            </a:r>
            <a:r>
              <a:rPr dirty="0"/>
              <a:t> </a:t>
            </a:r>
            <a:r>
              <a:rPr dirty="0" err="1"/>
              <a:t>الأكثر</a:t>
            </a:r>
            <a:r>
              <a:rPr dirty="0"/>
              <a:t> </a:t>
            </a:r>
            <a:r>
              <a:rPr dirty="0" err="1"/>
              <a:t>صرامةً</a:t>
            </a:r>
            <a:r>
              <a:rPr lang="ar-EG" dirty="0"/>
              <a:t>.</a:t>
            </a:r>
            <a:endParaRPr dirty="0"/>
          </a:p>
        </p:txBody>
      </p:sp>
    </p:spTree>
    <p:extLst>
      <p:ext uri="{BB962C8B-B14F-4D97-AF65-F5344CB8AC3E}">
        <p14:creationId xmlns:p14="http://schemas.microsoft.com/office/powerpoint/2010/main" val="33466375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Shape 65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59" name="Shape 659"/>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الشريحة</a:t>
            </a:r>
            <a:r>
              <a:rPr lang="ar-EG" dirty="0"/>
              <a:t>&gt;.</a:t>
            </a:r>
            <a:endParaRPr dirty="0"/>
          </a:p>
          <a:p>
            <a:pPr rtl="1"/>
            <a:endParaRPr dirty="0"/>
          </a:p>
          <a:p>
            <a:pPr defTabSz="914349" rtl="1">
              <a:spcBef>
                <a:spcPts val="600"/>
              </a:spcBef>
            </a:pPr>
            <a:endParaRPr dirty="0"/>
          </a:p>
          <a:p>
            <a:pPr defTabSz="914349" rtl="1">
              <a:spcBef>
                <a:spcPts val="600"/>
              </a:spcBef>
            </a:pPr>
            <a:endParaRPr dirty="0"/>
          </a:p>
        </p:txBody>
      </p:sp>
    </p:spTree>
    <p:extLst>
      <p:ext uri="{BB962C8B-B14F-4D97-AF65-F5344CB8AC3E}">
        <p14:creationId xmlns:p14="http://schemas.microsoft.com/office/powerpoint/2010/main" val="2899794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Shape 66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66" name="Shape 666"/>
          <p:cNvSpPr>
            <a:spLocks noGrp="1"/>
          </p:cNvSpPr>
          <p:nvPr>
            <p:ph type="body" sz="quarter" idx="1"/>
          </p:nvPr>
        </p:nvSpPr>
        <p:spPr>
          <a:prstGeom prst="rect">
            <a:avLst/>
          </a:prstGeom>
        </p:spPr>
        <p:txBody>
          <a:bodyPr rtlCol="1"/>
          <a:lstStyle>
            <a:lvl1pPr algn="r" defTabSz="914349" rtl="1">
              <a:spcBef>
                <a:spcPts val="600"/>
              </a:spcBef>
            </a:lvl1pPr>
          </a:lstStyle>
          <a:p>
            <a:pPr rtl="1"/>
            <a:r>
              <a:rPr dirty="0" err="1"/>
              <a:t>ما</a:t>
            </a:r>
            <a:r>
              <a:rPr dirty="0"/>
              <a:t> </a:t>
            </a:r>
            <a:r>
              <a:rPr dirty="0" err="1"/>
              <a:t>المعلومات</a:t>
            </a:r>
            <a:r>
              <a:rPr dirty="0"/>
              <a:t> </a:t>
            </a:r>
            <a:r>
              <a:rPr dirty="0" err="1"/>
              <a:t>التي</a:t>
            </a:r>
            <a:r>
              <a:rPr dirty="0"/>
              <a:t> </a:t>
            </a:r>
            <a:r>
              <a:rPr dirty="0" err="1"/>
              <a:t>يجب</a:t>
            </a:r>
            <a:r>
              <a:rPr dirty="0"/>
              <a:t> </a:t>
            </a:r>
            <a:r>
              <a:rPr dirty="0" err="1"/>
              <a:t>جمعها</a:t>
            </a:r>
            <a:r>
              <a:rPr dirty="0"/>
              <a:t> </a:t>
            </a:r>
            <a:r>
              <a:rPr dirty="0" err="1"/>
              <a:t>من</a:t>
            </a:r>
            <a:r>
              <a:rPr dirty="0"/>
              <a:t> </a:t>
            </a:r>
            <a:r>
              <a:rPr dirty="0" err="1"/>
              <a:t>أجل</a:t>
            </a:r>
            <a:r>
              <a:rPr dirty="0"/>
              <a:t> </a:t>
            </a:r>
            <a:r>
              <a:rPr dirty="0" err="1"/>
              <a:t>الترصُّد</a:t>
            </a:r>
            <a:r>
              <a:rPr dirty="0"/>
              <a:t>؟</a:t>
            </a:r>
          </a:p>
        </p:txBody>
      </p:sp>
    </p:spTree>
    <p:extLst>
      <p:ext uri="{BB962C8B-B14F-4D97-AF65-F5344CB8AC3E}">
        <p14:creationId xmlns:p14="http://schemas.microsoft.com/office/powerpoint/2010/main" val="3571430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48" name="Shape 348"/>
          <p:cNvSpPr>
            <a:spLocks noGrp="1"/>
          </p:cNvSpPr>
          <p:nvPr>
            <p:ph type="body" sz="quarter" idx="1"/>
          </p:nvPr>
        </p:nvSpPr>
        <p:spPr>
          <a:prstGeom prst="rect">
            <a:avLst/>
          </a:prstGeom>
        </p:spPr>
        <p:txBody>
          <a:bodyPr rtlCol="1"/>
          <a:lstStyle/>
          <a:p>
            <a:pPr rtl="1">
              <a:spcBef>
                <a:spcPts val="600"/>
              </a:spcBef>
            </a:pPr>
            <a:r>
              <a:rPr dirty="0"/>
              <a:t> </a:t>
            </a:r>
          </a:p>
          <a:p>
            <a:pPr rtl="1">
              <a:spcBef>
                <a:spcPts val="600"/>
              </a:spcBef>
            </a:pPr>
            <a:endParaRPr dirty="0"/>
          </a:p>
          <a:p>
            <a:pPr rtl="1">
              <a:spcBef>
                <a:spcPts val="600"/>
              </a:spcBef>
            </a:pPr>
            <a:r>
              <a:rPr dirty="0" err="1"/>
              <a:t>مصطلح</a:t>
            </a:r>
            <a:r>
              <a:rPr lang="en-US" dirty="0"/>
              <a:t>» </a:t>
            </a:r>
            <a:r>
              <a:rPr dirty="0" err="1"/>
              <a:t>الترصُّد</a:t>
            </a:r>
            <a:r>
              <a:rPr lang="en-US" dirty="0"/>
              <a:t>«</a:t>
            </a:r>
            <a:r>
              <a:rPr dirty="0"/>
              <a:t> </a:t>
            </a:r>
            <a:r>
              <a:rPr dirty="0" err="1"/>
              <a:t>مأخوذ</a:t>
            </a:r>
            <a:r>
              <a:rPr dirty="0"/>
              <a:t> </a:t>
            </a:r>
            <a:r>
              <a:rPr dirty="0" err="1"/>
              <a:t>من</a:t>
            </a:r>
            <a:r>
              <a:rPr dirty="0"/>
              <a:t> </a:t>
            </a:r>
            <a:r>
              <a:rPr dirty="0" err="1"/>
              <a:t>كلمة</a:t>
            </a:r>
            <a:r>
              <a:rPr dirty="0"/>
              <a:t> </a:t>
            </a:r>
            <a:r>
              <a:rPr dirty="0" err="1"/>
              <a:t>باللغة</a:t>
            </a:r>
            <a:r>
              <a:rPr dirty="0"/>
              <a:t> </a:t>
            </a:r>
            <a:r>
              <a:rPr dirty="0" err="1"/>
              <a:t>الفرنسية</a:t>
            </a:r>
            <a:r>
              <a:rPr dirty="0"/>
              <a:t> </a:t>
            </a:r>
            <a:r>
              <a:rPr dirty="0" err="1"/>
              <a:t>تعني</a:t>
            </a:r>
            <a:r>
              <a:rPr dirty="0"/>
              <a:t> </a:t>
            </a:r>
            <a:r>
              <a:rPr lang="en-US" dirty="0"/>
              <a:t>»</a:t>
            </a:r>
            <a:r>
              <a:rPr dirty="0" err="1"/>
              <a:t>المراقبة</a:t>
            </a:r>
            <a:r>
              <a:rPr lang="en-US" dirty="0"/>
              <a:t>«</a:t>
            </a:r>
            <a:r>
              <a:rPr lang="ar-EG" dirty="0"/>
              <a:t>.</a:t>
            </a:r>
            <a:endParaRPr dirty="0"/>
          </a:p>
          <a:p>
            <a:pPr rtl="1">
              <a:spcBef>
                <a:spcPts val="600"/>
              </a:spcBef>
            </a:pPr>
            <a:endParaRPr dirty="0"/>
          </a:p>
          <a:p>
            <a:pPr rtl="1">
              <a:spcBef>
                <a:spcPts val="600"/>
              </a:spcBef>
            </a:pPr>
            <a:r>
              <a:rPr lang="ar-EG" dirty="0"/>
              <a:t>&lt;</a:t>
            </a:r>
            <a:r>
              <a:rPr b="1" dirty="0" err="1"/>
              <a:t>اقرأ</a:t>
            </a:r>
            <a:r>
              <a:rPr dirty="0"/>
              <a:t> </a:t>
            </a:r>
            <a:r>
              <a:rPr dirty="0" err="1"/>
              <a:t>التعريف</a:t>
            </a:r>
            <a:r>
              <a:rPr dirty="0"/>
              <a:t> </a:t>
            </a:r>
            <a:r>
              <a:rPr dirty="0" err="1"/>
              <a:t>الموجود</a:t>
            </a:r>
            <a:r>
              <a:rPr dirty="0"/>
              <a:t> </a:t>
            </a:r>
            <a:r>
              <a:rPr dirty="0" err="1"/>
              <a:t>على</a:t>
            </a:r>
            <a:r>
              <a:rPr dirty="0"/>
              <a:t> </a:t>
            </a:r>
            <a:r>
              <a:rPr dirty="0" err="1"/>
              <a:t>الشريحة</a:t>
            </a:r>
            <a:r>
              <a:rPr lang="ar-EG" dirty="0"/>
              <a:t>.&gt;</a:t>
            </a:r>
            <a:endParaRPr dirty="0"/>
          </a:p>
          <a:p>
            <a:pPr rtl="1">
              <a:spcBef>
                <a:spcPts val="600"/>
              </a:spcBef>
            </a:pPr>
            <a:endParaRPr dirty="0"/>
          </a:p>
          <a:p>
            <a:pPr rtl="1">
              <a:spcBef>
                <a:spcPts val="600"/>
              </a:spcBef>
            </a:pPr>
            <a:r>
              <a:rPr dirty="0" err="1"/>
              <a:t>المصدر</a:t>
            </a:r>
            <a:r>
              <a:rPr lang="ar-EG" dirty="0"/>
              <a:t>:</a:t>
            </a:r>
          </a:p>
          <a:p>
            <a:pPr algn="l" rtl="0">
              <a:spcBef>
                <a:spcPts val="600"/>
              </a:spcBef>
            </a:pPr>
            <a:r>
              <a:rPr dirty="0"/>
              <a:t>Centers for Disease Control and Prevention (CDC). Introduction to Public Health. In: Public Health 101 Series. Atlanta, GA: U.S. Department of Health and Human Services, CDC; 2014. </a:t>
            </a:r>
            <a:r>
              <a:rPr dirty="0" err="1"/>
              <a:t>متاح</a:t>
            </a:r>
            <a:r>
              <a:rPr dirty="0"/>
              <a:t> </a:t>
            </a:r>
            <a:r>
              <a:rPr dirty="0" err="1"/>
              <a:t>على</a:t>
            </a:r>
            <a:r>
              <a:rPr dirty="0"/>
              <a:t>: </a:t>
            </a:r>
            <a:r>
              <a:rPr lang="ar" u="sng" dirty="0">
                <a:solidFill>
                  <a:srgbClr val="0563C1"/>
                </a:solidFill>
                <a:uFill>
                  <a:solidFill>
                    <a:srgbClr val="0563C1"/>
                  </a:solidFill>
                </a:uFill>
                <a:hlinkClick r:id="rId3"/>
              </a:rPr>
              <a:t>https://www.cdc.gov/publichealth101/surveillance.html</a:t>
            </a:r>
            <a:r>
              <a:rPr dirty="0"/>
              <a:t>.</a:t>
            </a:r>
          </a:p>
        </p:txBody>
      </p:sp>
    </p:spTree>
    <p:extLst>
      <p:ext uri="{BB962C8B-B14F-4D97-AF65-F5344CB8AC3E}">
        <p14:creationId xmlns:p14="http://schemas.microsoft.com/office/powerpoint/2010/main" val="21701735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Shape 67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76" name="Shape 676"/>
          <p:cNvSpPr>
            <a:spLocks noGrp="1"/>
          </p:cNvSpPr>
          <p:nvPr>
            <p:ph type="body" sz="quarter" idx="1"/>
          </p:nvPr>
        </p:nvSpPr>
        <p:spPr>
          <a:prstGeom prst="rect">
            <a:avLst/>
          </a:prstGeom>
        </p:spPr>
        <p:txBody>
          <a:bodyPr rtlCol="1"/>
          <a:lstStyle/>
          <a:p>
            <a:pPr defTabSz="914349" rtl="1">
              <a:spcBef>
                <a:spcPts val="600"/>
              </a:spcBef>
            </a:pPr>
            <a:r>
              <a:rPr dirty="0" err="1"/>
              <a:t>ملاحظة</a:t>
            </a:r>
            <a:r>
              <a:rPr lang="ar-EG" dirty="0"/>
              <a:t>: </a:t>
            </a:r>
            <a:r>
              <a:rPr dirty="0" err="1"/>
              <a:t>بوجه</a:t>
            </a:r>
            <a:r>
              <a:rPr dirty="0"/>
              <a:t> </a:t>
            </a:r>
            <a:r>
              <a:rPr dirty="0" err="1"/>
              <a:t>عام</a:t>
            </a:r>
            <a:r>
              <a:rPr dirty="0"/>
              <a:t>، </a:t>
            </a:r>
            <a:r>
              <a:rPr dirty="0" err="1"/>
              <a:t>لن</a:t>
            </a:r>
            <a:r>
              <a:rPr dirty="0"/>
              <a:t> </a:t>
            </a:r>
            <a:r>
              <a:rPr dirty="0" err="1"/>
              <a:t>يُفعّل</a:t>
            </a:r>
            <a:r>
              <a:rPr dirty="0"/>
              <a:t> </a:t>
            </a:r>
            <a:r>
              <a:rPr dirty="0" err="1"/>
              <a:t>فريق</a:t>
            </a:r>
            <a:r>
              <a:rPr dirty="0"/>
              <a:t> </a:t>
            </a:r>
            <a:r>
              <a:rPr dirty="0" err="1"/>
              <a:t>الاستجابة</a:t>
            </a:r>
            <a:r>
              <a:rPr dirty="0"/>
              <a:t> </a:t>
            </a:r>
            <a:r>
              <a:rPr dirty="0" err="1"/>
              <a:t>السريعة</a:t>
            </a:r>
            <a:r>
              <a:rPr dirty="0"/>
              <a:t> </a:t>
            </a:r>
            <a:r>
              <a:rPr dirty="0" err="1"/>
              <a:t>قبل</a:t>
            </a:r>
            <a:r>
              <a:rPr dirty="0"/>
              <a:t> </a:t>
            </a:r>
            <a:r>
              <a:rPr dirty="0" err="1"/>
              <a:t>الفاشية</a:t>
            </a:r>
            <a:r>
              <a:rPr dirty="0"/>
              <a:t>، </a:t>
            </a:r>
            <a:r>
              <a:rPr dirty="0" err="1"/>
              <a:t>ولذلك</a:t>
            </a:r>
            <a:r>
              <a:rPr dirty="0"/>
              <a:t>، </a:t>
            </a:r>
            <a:r>
              <a:rPr dirty="0" err="1"/>
              <a:t>تُستكمل</a:t>
            </a:r>
            <a:r>
              <a:rPr dirty="0"/>
              <a:t> </a:t>
            </a:r>
            <a:r>
              <a:rPr dirty="0" err="1"/>
              <a:t>هذه</a:t>
            </a:r>
            <a:r>
              <a:rPr dirty="0"/>
              <a:t> </a:t>
            </a:r>
            <a:r>
              <a:rPr dirty="0" err="1"/>
              <a:t>الأنشطة</a:t>
            </a:r>
            <a:r>
              <a:rPr dirty="0"/>
              <a:t> </a:t>
            </a:r>
            <a:r>
              <a:rPr dirty="0" err="1"/>
              <a:t>بواسطة</a:t>
            </a:r>
            <a:r>
              <a:rPr dirty="0"/>
              <a:t> </a:t>
            </a:r>
            <a:r>
              <a:rPr dirty="0" err="1"/>
              <a:t>موظفي</a:t>
            </a:r>
            <a:r>
              <a:rPr dirty="0"/>
              <a:t> </a:t>
            </a:r>
            <a:r>
              <a:rPr dirty="0" err="1"/>
              <a:t>الترصُّد</a:t>
            </a:r>
            <a:r>
              <a:rPr dirty="0"/>
              <a:t> </a:t>
            </a:r>
            <a:r>
              <a:rPr dirty="0" err="1"/>
              <a:t>الروتيني</a:t>
            </a:r>
            <a:r>
              <a:rPr dirty="0"/>
              <a:t>.</a:t>
            </a:r>
          </a:p>
          <a:p>
            <a:pPr defTabSz="914349" rtl="1">
              <a:spcBef>
                <a:spcPts val="600"/>
              </a:spcBef>
            </a:pPr>
            <a:endParaRPr dirty="0"/>
          </a:p>
          <a:p>
            <a:pPr rtl="1"/>
            <a:endParaRPr dirty="0"/>
          </a:p>
          <a:p>
            <a:pPr rtl="1"/>
            <a:endParaRPr dirty="0"/>
          </a:p>
        </p:txBody>
      </p:sp>
    </p:spTree>
    <p:extLst>
      <p:ext uri="{BB962C8B-B14F-4D97-AF65-F5344CB8AC3E}">
        <p14:creationId xmlns:p14="http://schemas.microsoft.com/office/powerpoint/2010/main" val="35457128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Shape 68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82" name="Shape 682"/>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lang="ar-EG" dirty="0"/>
              <a:t>&lt;</a:t>
            </a:r>
            <a:r>
              <a:rPr b="1" dirty="0" err="1"/>
              <a:t>اقرأ</a:t>
            </a:r>
            <a:r>
              <a:rPr dirty="0"/>
              <a:t> </a:t>
            </a:r>
            <a:r>
              <a:rPr dirty="0" err="1"/>
              <a:t>الشريحة</a:t>
            </a:r>
            <a:r>
              <a:rPr lang="ar-EG" dirty="0"/>
              <a:t>&gt;.</a:t>
            </a:r>
            <a:endParaRPr dirty="0"/>
          </a:p>
          <a:p>
            <a:pPr rtl="1">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pPr rtl="1"/>
            <a:endParaRPr dirty="0">
              <a:latin typeface="+mn-lt"/>
              <a:ea typeface="+mn-ea"/>
              <a:cs typeface="+mn-cs"/>
              <a:sym typeface="Source Sans Pro Regular"/>
            </a:endParaRPr>
          </a:p>
        </p:txBody>
      </p:sp>
    </p:spTree>
    <p:extLst>
      <p:ext uri="{BB962C8B-B14F-4D97-AF65-F5344CB8AC3E}">
        <p14:creationId xmlns:p14="http://schemas.microsoft.com/office/powerpoint/2010/main" val="33906519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692" name="Shape 692"/>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lang="ar-EG" dirty="0"/>
              <a:t>&lt;</a:t>
            </a:r>
            <a:r>
              <a:rPr b="1" dirty="0" err="1"/>
              <a:t>اقرأ</a:t>
            </a:r>
            <a:r>
              <a:rPr dirty="0"/>
              <a:t> </a:t>
            </a:r>
            <a:r>
              <a:rPr dirty="0" err="1"/>
              <a:t>الشريحة</a:t>
            </a:r>
            <a:r>
              <a:rPr lang="ar-EG" dirty="0"/>
              <a:t>&gt;.</a:t>
            </a:r>
            <a:endParaRPr dirty="0"/>
          </a:p>
          <a:p>
            <a:pPr rtl="1"/>
            <a:endParaRPr dirty="0">
              <a:latin typeface="+mn-lt"/>
              <a:ea typeface="+mn-ea"/>
              <a:cs typeface="+mn-cs"/>
              <a:sym typeface="Source Sans Pro Regular"/>
            </a:endParaRPr>
          </a:p>
          <a:p>
            <a:pPr rtl="1">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pPr rtl="1"/>
            <a:endParaRPr dirty="0">
              <a:latin typeface="+mn-lt"/>
              <a:ea typeface="+mn-ea"/>
              <a:cs typeface="+mn-cs"/>
              <a:sym typeface="Source Sans Pro Regular"/>
            </a:endParaRPr>
          </a:p>
          <a:p>
            <a:pPr rtl="1"/>
            <a:r>
              <a:rPr dirty="0" err="1"/>
              <a:t>لاحظ</a:t>
            </a:r>
            <a:r>
              <a:rPr dirty="0"/>
              <a:t> </a:t>
            </a:r>
            <a:r>
              <a:rPr dirty="0" err="1"/>
              <a:t>أن</a:t>
            </a:r>
            <a:r>
              <a:rPr dirty="0"/>
              <a:t> </a:t>
            </a:r>
            <a:r>
              <a:rPr dirty="0" err="1"/>
              <a:t>أعضاء</a:t>
            </a:r>
            <a:r>
              <a:rPr dirty="0"/>
              <a:t> </a:t>
            </a:r>
            <a:r>
              <a:rPr dirty="0" err="1"/>
              <a:t>فريق</a:t>
            </a:r>
            <a:r>
              <a:rPr dirty="0"/>
              <a:t> </a:t>
            </a:r>
            <a:r>
              <a:rPr dirty="0" err="1"/>
              <a:t>الاستجابة</a:t>
            </a:r>
            <a:r>
              <a:rPr dirty="0"/>
              <a:t> </a:t>
            </a:r>
            <a:r>
              <a:rPr dirty="0" err="1"/>
              <a:t>السريعة</a:t>
            </a:r>
            <a:r>
              <a:rPr dirty="0"/>
              <a:t> </a:t>
            </a:r>
            <a:r>
              <a:rPr dirty="0" err="1"/>
              <a:t>قد</a:t>
            </a:r>
            <a:r>
              <a:rPr dirty="0"/>
              <a:t> </a:t>
            </a:r>
            <a:r>
              <a:rPr dirty="0" err="1"/>
              <a:t>لا</a:t>
            </a:r>
            <a:r>
              <a:rPr dirty="0"/>
              <a:t> </a:t>
            </a:r>
            <a:r>
              <a:rPr dirty="0" err="1"/>
              <a:t>يشاركون</a:t>
            </a:r>
            <a:r>
              <a:rPr dirty="0"/>
              <a:t> </a:t>
            </a:r>
            <a:r>
              <a:rPr dirty="0" err="1"/>
              <a:t>في</a:t>
            </a:r>
            <a:r>
              <a:rPr dirty="0"/>
              <a:t> </a:t>
            </a:r>
            <a:r>
              <a:rPr dirty="0" err="1"/>
              <a:t>هذه</a:t>
            </a:r>
            <a:r>
              <a:rPr dirty="0"/>
              <a:t> </a:t>
            </a:r>
            <a:r>
              <a:rPr dirty="0" err="1"/>
              <a:t>الأنشطة</a:t>
            </a:r>
            <a:r>
              <a:rPr dirty="0"/>
              <a:t>. </a:t>
            </a:r>
          </a:p>
          <a:p>
            <a:pPr rtl="1">
              <a:defRPr>
                <a:latin typeface="Source Sans Pro Bold"/>
                <a:ea typeface="Source Sans Pro Bold"/>
                <a:cs typeface="Source Sans Pro Bold"/>
                <a:sym typeface="Source Sans Pro Bold"/>
              </a:defRPr>
            </a:pPr>
            <a:endParaRPr dirty="0"/>
          </a:p>
          <a:p>
            <a:pPr rtl="1">
              <a:defRPr>
                <a:latin typeface="Source Sans Pro Bold"/>
                <a:ea typeface="Source Sans Pro Bold"/>
                <a:cs typeface="Source Sans Pro Bold"/>
                <a:sym typeface="Source Sans Pro Bold"/>
              </a:defRPr>
            </a:pPr>
            <a:endParaRPr dirty="0"/>
          </a:p>
          <a:p>
            <a:pPr rtl="1"/>
            <a:endParaRPr dirty="0"/>
          </a:p>
        </p:txBody>
      </p:sp>
    </p:spTree>
    <p:extLst>
      <p:ext uri="{BB962C8B-B14F-4D97-AF65-F5344CB8AC3E}">
        <p14:creationId xmlns:p14="http://schemas.microsoft.com/office/powerpoint/2010/main" val="3189804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Shape 70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05" name="Shape 705"/>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lang="ar-EG" dirty="0"/>
              <a:t>&lt;</a:t>
            </a:r>
            <a:r>
              <a:rPr b="1" dirty="0" err="1"/>
              <a:t>اقرأ</a:t>
            </a:r>
            <a:r>
              <a:rPr dirty="0"/>
              <a:t> </a:t>
            </a:r>
            <a:r>
              <a:rPr dirty="0" err="1"/>
              <a:t>الشريحة</a:t>
            </a:r>
            <a:r>
              <a:rPr lang="ar-EG" dirty="0"/>
              <a:t>&gt;.</a:t>
            </a:r>
            <a:endParaRPr dirty="0"/>
          </a:p>
          <a:p>
            <a:pPr rtl="1">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pPr rtl="1"/>
            <a:endParaRPr dirty="0">
              <a:latin typeface="+mn-lt"/>
              <a:ea typeface="+mn-ea"/>
              <a:cs typeface="+mn-cs"/>
              <a:sym typeface="Source Sans Pro Regular"/>
            </a:endParaRPr>
          </a:p>
        </p:txBody>
      </p:sp>
    </p:spTree>
    <p:extLst>
      <p:ext uri="{BB962C8B-B14F-4D97-AF65-F5344CB8AC3E}">
        <p14:creationId xmlns:p14="http://schemas.microsoft.com/office/powerpoint/2010/main" val="4297309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Shape 70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10" name="Shape 710"/>
          <p:cNvSpPr>
            <a:spLocks noGrp="1"/>
          </p:cNvSpPr>
          <p:nvPr>
            <p:ph type="body" sz="quarter" idx="1"/>
          </p:nvPr>
        </p:nvSpPr>
        <p:spPr>
          <a:prstGeom prst="rect">
            <a:avLst/>
          </a:prstGeom>
        </p:spPr>
        <p:txBody>
          <a:bodyPr rtlCol="1"/>
          <a:lstStyle/>
          <a:p>
            <a:pPr rtl="1"/>
            <a:r>
              <a:rPr lang="ar-EG" b="0" dirty="0"/>
              <a:t>&lt;</a:t>
            </a:r>
            <a:r>
              <a:rPr b="1" dirty="0" err="1"/>
              <a:t>اقرأ</a:t>
            </a:r>
            <a:r>
              <a:rPr dirty="0"/>
              <a:t> </a:t>
            </a:r>
            <a:r>
              <a:rPr dirty="0" err="1"/>
              <a:t>الرسائل</a:t>
            </a:r>
            <a:r>
              <a:rPr dirty="0"/>
              <a:t> </a:t>
            </a:r>
            <a:r>
              <a:rPr dirty="0" err="1"/>
              <a:t>الرئيسية</a:t>
            </a:r>
            <a:r>
              <a:rPr lang="ar-EG" dirty="0"/>
              <a:t>&gt;.</a:t>
            </a:r>
            <a:endParaRPr dirty="0"/>
          </a:p>
          <a:p>
            <a:pPr rtl="1"/>
            <a:endParaRPr dirty="0"/>
          </a:p>
          <a:p>
            <a:pPr rtl="1"/>
            <a:r>
              <a:rPr dirty="0"/>
              <a:t> </a:t>
            </a:r>
          </a:p>
        </p:txBody>
      </p:sp>
    </p:spTree>
    <p:extLst>
      <p:ext uri="{BB962C8B-B14F-4D97-AF65-F5344CB8AC3E}">
        <p14:creationId xmlns:p14="http://schemas.microsoft.com/office/powerpoint/2010/main" val="4459759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Shape 74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746" name="Shape 746"/>
          <p:cNvSpPr>
            <a:spLocks noGrp="1"/>
          </p:cNvSpPr>
          <p:nvPr>
            <p:ph type="body" sz="quarter" idx="1"/>
          </p:nvPr>
        </p:nvSpPr>
        <p:spPr>
          <a:prstGeom prst="rect">
            <a:avLst/>
          </a:prstGeom>
        </p:spPr>
        <p:txBody>
          <a:bodyPr rtlCol="1"/>
          <a:lstStyle>
            <a:lvl1pPr algn="r" defTabSz="928687" rtl="1">
              <a:lnSpc>
                <a:spcPct val="150000"/>
              </a:lnSpc>
              <a:spcBef>
                <a:spcPts val="0"/>
              </a:spcBef>
            </a:lvl1pPr>
          </a:lstStyle>
          <a:p>
            <a:pPr rtl="1"/>
            <a:r>
              <a:rPr dirty="0" err="1"/>
              <a:t>لنستعرض</a:t>
            </a:r>
            <a:r>
              <a:rPr dirty="0"/>
              <a:t> </a:t>
            </a:r>
            <a:r>
              <a:rPr dirty="0" err="1"/>
              <a:t>الآن</a:t>
            </a:r>
            <a:r>
              <a:rPr dirty="0"/>
              <a:t> </a:t>
            </a:r>
            <a:r>
              <a:rPr dirty="0" err="1"/>
              <a:t>العوامل</a:t>
            </a:r>
            <a:r>
              <a:rPr dirty="0"/>
              <a:t> </a:t>
            </a:r>
            <a:r>
              <a:rPr dirty="0" err="1"/>
              <a:t>المختلفة</a:t>
            </a:r>
            <a:r>
              <a:rPr dirty="0"/>
              <a:t> </a:t>
            </a:r>
            <a:r>
              <a:rPr dirty="0" err="1"/>
              <a:t>التي</a:t>
            </a:r>
            <a:r>
              <a:rPr dirty="0"/>
              <a:t> </a:t>
            </a:r>
            <a:r>
              <a:rPr dirty="0" err="1"/>
              <a:t>تؤثر</a:t>
            </a:r>
            <a:r>
              <a:rPr dirty="0"/>
              <a:t> </a:t>
            </a:r>
            <a:r>
              <a:rPr dirty="0" err="1"/>
              <a:t>على</a:t>
            </a:r>
            <a:r>
              <a:rPr dirty="0"/>
              <a:t> </a:t>
            </a:r>
            <a:r>
              <a:rPr dirty="0" err="1"/>
              <a:t>انتقال</a:t>
            </a:r>
            <a:r>
              <a:rPr dirty="0"/>
              <a:t> </a:t>
            </a:r>
            <a:r>
              <a:rPr dirty="0" err="1"/>
              <a:t>المرض</a:t>
            </a:r>
            <a:r>
              <a:rPr dirty="0"/>
              <a:t>.</a:t>
            </a:r>
          </a:p>
        </p:txBody>
      </p:sp>
    </p:spTree>
    <p:extLst>
      <p:ext uri="{BB962C8B-B14F-4D97-AF65-F5344CB8AC3E}">
        <p14:creationId xmlns:p14="http://schemas.microsoft.com/office/powerpoint/2010/main" val="1573351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55" name="Shape 355"/>
          <p:cNvSpPr>
            <a:spLocks noGrp="1"/>
          </p:cNvSpPr>
          <p:nvPr>
            <p:ph type="body" sz="quarter" idx="1"/>
          </p:nvPr>
        </p:nvSpPr>
        <p:spPr>
          <a:prstGeom prst="rect">
            <a:avLst/>
          </a:prstGeom>
        </p:spPr>
        <p:txBody>
          <a:bodyPr rtlCol="1"/>
          <a:lstStyle/>
          <a:p>
            <a:pPr rtl="1"/>
            <a:endParaRPr dirty="0"/>
          </a:p>
          <a:p>
            <a:pPr rtl="1"/>
            <a:r>
              <a:rPr dirty="0" err="1"/>
              <a:t>لا</a:t>
            </a:r>
            <a:r>
              <a:rPr dirty="0"/>
              <a:t> </a:t>
            </a:r>
            <a:r>
              <a:rPr dirty="0" err="1"/>
              <a:t>تتغير</a:t>
            </a:r>
            <a:r>
              <a:rPr dirty="0"/>
              <a:t> </a:t>
            </a:r>
            <a:r>
              <a:rPr dirty="0" err="1"/>
              <a:t>أهداف</a:t>
            </a:r>
            <a:r>
              <a:rPr dirty="0"/>
              <a:t> </a:t>
            </a:r>
            <a:r>
              <a:rPr dirty="0" err="1"/>
              <a:t>نظام</a:t>
            </a:r>
            <a:r>
              <a:rPr dirty="0"/>
              <a:t> </a:t>
            </a:r>
            <a:r>
              <a:rPr dirty="0" err="1"/>
              <a:t>الترصُّد</a:t>
            </a:r>
            <a:r>
              <a:rPr dirty="0"/>
              <a:t> </a:t>
            </a:r>
            <a:r>
              <a:rPr dirty="0" err="1"/>
              <a:t>أثناء</a:t>
            </a:r>
            <a:r>
              <a:rPr dirty="0"/>
              <a:t> </a:t>
            </a:r>
            <a:r>
              <a:rPr dirty="0" err="1"/>
              <a:t>حالات</a:t>
            </a:r>
            <a:r>
              <a:rPr dirty="0"/>
              <a:t> </a:t>
            </a:r>
            <a:r>
              <a:rPr dirty="0" err="1"/>
              <a:t>الطوارئ</a:t>
            </a:r>
            <a:r>
              <a:rPr dirty="0"/>
              <a:t>، </a:t>
            </a:r>
            <a:r>
              <a:rPr dirty="0" err="1"/>
              <a:t>لكن</a:t>
            </a:r>
            <a:r>
              <a:rPr dirty="0"/>
              <a:t> </a:t>
            </a:r>
            <a:r>
              <a:rPr dirty="0" err="1"/>
              <a:t>يُضاف</a:t>
            </a:r>
            <a:r>
              <a:rPr dirty="0"/>
              <a:t> </a:t>
            </a:r>
            <a:r>
              <a:rPr dirty="0" err="1"/>
              <a:t>إليها</a:t>
            </a:r>
            <a:r>
              <a:rPr dirty="0"/>
              <a:t> </a:t>
            </a:r>
            <a:r>
              <a:rPr dirty="0" err="1"/>
              <a:t>هدف</a:t>
            </a:r>
            <a:r>
              <a:rPr dirty="0"/>
              <a:t> </a:t>
            </a:r>
            <a:r>
              <a:rPr dirty="0" err="1"/>
              <a:t>تحديد</a:t>
            </a:r>
            <a:r>
              <a:rPr dirty="0"/>
              <a:t> </a:t>
            </a:r>
            <a:r>
              <a:rPr dirty="0" err="1"/>
              <a:t>التغيرات</a:t>
            </a:r>
            <a:r>
              <a:rPr dirty="0"/>
              <a:t> </a:t>
            </a:r>
            <a:r>
              <a:rPr dirty="0" err="1"/>
              <a:t>الصحية</a:t>
            </a:r>
            <a:r>
              <a:rPr dirty="0"/>
              <a:t> </a:t>
            </a:r>
            <a:r>
              <a:rPr dirty="0" err="1"/>
              <a:t>التي</a:t>
            </a:r>
            <a:r>
              <a:rPr dirty="0"/>
              <a:t> </a:t>
            </a:r>
            <a:r>
              <a:rPr dirty="0" err="1"/>
              <a:t>تحدث</a:t>
            </a:r>
            <a:r>
              <a:rPr dirty="0"/>
              <a:t> </a:t>
            </a:r>
            <a:r>
              <a:rPr dirty="0" err="1"/>
              <a:t>خلال</a:t>
            </a:r>
            <a:r>
              <a:rPr dirty="0"/>
              <a:t> </a:t>
            </a:r>
            <a:r>
              <a:rPr dirty="0" err="1"/>
              <a:t>مدة</a:t>
            </a:r>
            <a:r>
              <a:rPr dirty="0"/>
              <a:t> </a:t>
            </a:r>
            <a:r>
              <a:rPr dirty="0" err="1"/>
              <a:t>الطوارئ</a:t>
            </a:r>
            <a:r>
              <a:rPr dirty="0"/>
              <a:t>.</a:t>
            </a:r>
          </a:p>
        </p:txBody>
      </p:sp>
    </p:spTree>
    <p:extLst>
      <p:ext uri="{BB962C8B-B14F-4D97-AF65-F5344CB8AC3E}">
        <p14:creationId xmlns:p14="http://schemas.microsoft.com/office/powerpoint/2010/main" val="3503376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80" name="Shape 380"/>
          <p:cNvSpPr>
            <a:spLocks noGrp="1"/>
          </p:cNvSpPr>
          <p:nvPr>
            <p:ph type="body" sz="quarter" idx="1"/>
          </p:nvPr>
        </p:nvSpPr>
        <p:spPr>
          <a:prstGeom prst="rect">
            <a:avLst/>
          </a:prstGeom>
        </p:spPr>
        <p:txBody>
          <a:bodyPr rtlCol="1"/>
          <a:lstStyle/>
          <a:p>
            <a:pPr rtl="1"/>
            <a:r>
              <a:rPr dirty="0" err="1">
                <a:latin typeface="Sakkal Majalla" panose="02000000000000000000" pitchFamily="2" charset="-78"/>
                <a:cs typeface="Sakkal Majalla" panose="02000000000000000000" pitchFamily="2" charset="-78"/>
              </a:rPr>
              <a:t>كما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الميسِّر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تُناقَش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ب</a:t>
            </a:r>
            <a:r>
              <a:rPr lang="en-US" dirty="0">
                <a:latin typeface="Sakkal Majalla" panose="02000000000000000000" pitchFamily="2" charset="-78"/>
                <a:cs typeface="Sakkal Majalla" panose="02000000000000000000" pitchFamily="2" charset="-78"/>
              </a:rPr>
              <a:t>4</a:t>
            </a:r>
            <a:r>
              <a:rPr dirty="0">
                <a:latin typeface="Sakkal Majalla" panose="02000000000000000000" pitchFamily="2" charset="-78"/>
                <a:cs typeface="Sakkal Majalla" panose="02000000000000000000" pitchFamily="2" charset="-78"/>
              </a:rPr>
              <a:t>-1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lang="en-US" dirty="0"/>
              <a:t>«</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117567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87" name="Shape 387"/>
          <p:cNvSpPr>
            <a:spLocks noGrp="1"/>
          </p:cNvSpPr>
          <p:nvPr>
            <p:ph type="body" sz="quarter" idx="1"/>
          </p:nvPr>
        </p:nvSpPr>
        <p:spPr>
          <a:prstGeom prst="rect">
            <a:avLst/>
          </a:prstGeom>
        </p:spPr>
        <p:txBody>
          <a:bodyPr rtlCol="1"/>
          <a:lstStyle/>
          <a:p>
            <a:pPr rtl="1">
              <a:spcBef>
                <a:spcPts val="600"/>
              </a:spcBef>
            </a:pPr>
            <a:r>
              <a:rPr dirty="0" err="1"/>
              <a:t>فيما</a:t>
            </a:r>
            <a:r>
              <a:rPr dirty="0"/>
              <a:t> </a:t>
            </a:r>
            <a:r>
              <a:rPr dirty="0" err="1"/>
              <a:t>يلي</a:t>
            </a:r>
            <a:r>
              <a:rPr dirty="0"/>
              <a:t> </a:t>
            </a:r>
            <a:r>
              <a:rPr dirty="0" err="1"/>
              <a:t>بعض</a:t>
            </a:r>
            <a:r>
              <a:rPr dirty="0"/>
              <a:t> </a:t>
            </a:r>
            <a:r>
              <a:rPr dirty="0" err="1"/>
              <a:t>الطرق</a:t>
            </a:r>
            <a:r>
              <a:rPr dirty="0"/>
              <a:t> </a:t>
            </a:r>
            <a:r>
              <a:rPr dirty="0" err="1"/>
              <a:t>المُحدَّدة</a:t>
            </a:r>
            <a:r>
              <a:rPr dirty="0"/>
              <a:t> </a:t>
            </a:r>
            <a:r>
              <a:rPr dirty="0" err="1"/>
              <a:t>التي</a:t>
            </a:r>
            <a:r>
              <a:rPr dirty="0"/>
              <a:t> </a:t>
            </a:r>
            <a:r>
              <a:rPr dirty="0" err="1"/>
              <a:t>يمكن</a:t>
            </a:r>
            <a:r>
              <a:rPr dirty="0"/>
              <a:t> </a:t>
            </a:r>
            <a:r>
              <a:rPr dirty="0" err="1"/>
              <a:t>من</a:t>
            </a:r>
            <a:r>
              <a:rPr dirty="0"/>
              <a:t> </a:t>
            </a:r>
            <a:r>
              <a:rPr dirty="0" err="1"/>
              <a:t>خلالها</a:t>
            </a:r>
            <a:r>
              <a:rPr dirty="0"/>
              <a:t> </a:t>
            </a:r>
            <a:r>
              <a:rPr dirty="0" err="1"/>
              <a:t>استخدام</a:t>
            </a:r>
            <a:r>
              <a:rPr dirty="0"/>
              <a:t> </a:t>
            </a:r>
            <a:r>
              <a:rPr dirty="0" err="1"/>
              <a:t>ترصُّد</a:t>
            </a:r>
            <a:r>
              <a:rPr dirty="0"/>
              <a:t> </a:t>
            </a:r>
            <a:r>
              <a:rPr dirty="0" err="1"/>
              <a:t>الصحة</a:t>
            </a:r>
            <a:r>
              <a:rPr dirty="0"/>
              <a:t> </a:t>
            </a:r>
            <a:r>
              <a:rPr dirty="0" err="1"/>
              <a:t>العامة</a:t>
            </a:r>
            <a:r>
              <a:rPr dirty="0"/>
              <a:t>.</a:t>
            </a:r>
          </a:p>
          <a:p>
            <a:pPr rtl="1">
              <a:spcBef>
                <a:spcPts val="600"/>
              </a:spcBef>
            </a:pPr>
            <a:endParaRPr dirty="0"/>
          </a:p>
          <a:p>
            <a:pPr rtl="1">
              <a:spcBef>
                <a:spcPts val="600"/>
              </a:spcBef>
            </a:pPr>
            <a:endParaRPr dirty="0"/>
          </a:p>
          <a:p>
            <a:pPr rtl="1">
              <a:spcBef>
                <a:spcPts val="600"/>
              </a:spcBef>
            </a:pPr>
            <a:endParaRPr dirty="0"/>
          </a:p>
        </p:txBody>
      </p:sp>
    </p:spTree>
    <p:extLst>
      <p:ext uri="{BB962C8B-B14F-4D97-AF65-F5344CB8AC3E}">
        <p14:creationId xmlns:p14="http://schemas.microsoft.com/office/powerpoint/2010/main" val="1685245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hape 39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94" name="Shape 394"/>
          <p:cNvSpPr>
            <a:spLocks noGrp="1"/>
          </p:cNvSpPr>
          <p:nvPr>
            <p:ph type="body" sz="quarter" idx="1"/>
          </p:nvPr>
        </p:nvSpPr>
        <p:spPr>
          <a:prstGeom prst="rect">
            <a:avLst/>
          </a:prstGeom>
        </p:spPr>
        <p:txBody>
          <a:bodyPr rtlCol="1"/>
          <a:lstStyle/>
          <a:p>
            <a:pPr rtl="1">
              <a:lnSpc>
                <a:spcPct val="150000"/>
              </a:lnSpc>
              <a:spcBef>
                <a:spcPts val="600"/>
              </a:spcBef>
            </a:pPr>
            <a:r>
              <a:rPr dirty="0" err="1"/>
              <a:t>لنراجع</a:t>
            </a:r>
            <a:r>
              <a:rPr dirty="0"/>
              <a:t> </a:t>
            </a:r>
            <a:r>
              <a:rPr dirty="0" err="1"/>
              <a:t>سريعًا</a:t>
            </a:r>
            <a:r>
              <a:rPr dirty="0"/>
              <a:t> </a:t>
            </a:r>
            <a:r>
              <a:rPr dirty="0" err="1"/>
              <a:t>بعض</a:t>
            </a:r>
            <a:r>
              <a:rPr dirty="0"/>
              <a:t> </a:t>
            </a:r>
            <a:r>
              <a:rPr dirty="0" err="1"/>
              <a:t>الاعتبارات</a:t>
            </a:r>
            <a:r>
              <a:rPr dirty="0"/>
              <a:t> </a:t>
            </a:r>
            <a:r>
              <a:rPr dirty="0" err="1"/>
              <a:t>الأساسية</a:t>
            </a:r>
            <a:r>
              <a:rPr dirty="0"/>
              <a:t> </a:t>
            </a:r>
            <a:r>
              <a:rPr dirty="0" err="1"/>
              <a:t>المتعلقة</a:t>
            </a:r>
            <a:r>
              <a:rPr dirty="0"/>
              <a:t> </a:t>
            </a:r>
            <a:r>
              <a:rPr dirty="0" err="1"/>
              <a:t>بأنظمة</a:t>
            </a:r>
            <a:r>
              <a:rPr dirty="0"/>
              <a:t> </a:t>
            </a:r>
            <a:r>
              <a:rPr dirty="0" err="1"/>
              <a:t>الترصُّد</a:t>
            </a:r>
            <a:r>
              <a:rPr dirty="0"/>
              <a:t>.</a:t>
            </a:r>
          </a:p>
          <a:p>
            <a:pPr rtl="1">
              <a:lnSpc>
                <a:spcPct val="150000"/>
              </a:lnSpc>
              <a:spcBef>
                <a:spcPts val="600"/>
              </a:spcBef>
            </a:pPr>
            <a:endParaRPr dirty="0"/>
          </a:p>
          <a:p>
            <a:pPr rtl="1">
              <a:lnSpc>
                <a:spcPct val="150000"/>
              </a:lnSpc>
              <a:spcBef>
                <a:spcPts val="600"/>
              </a:spcBef>
            </a:pPr>
            <a:endParaRPr dirty="0"/>
          </a:p>
        </p:txBody>
      </p:sp>
    </p:spTree>
    <p:extLst>
      <p:ext uri="{BB962C8B-B14F-4D97-AF65-F5344CB8AC3E}">
        <p14:creationId xmlns:p14="http://schemas.microsoft.com/office/powerpoint/2010/main" val="109802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Shape 40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06" name="Shape 406"/>
          <p:cNvSpPr>
            <a:spLocks noGrp="1"/>
          </p:cNvSpPr>
          <p:nvPr>
            <p:ph type="body" sz="quarter" idx="1"/>
          </p:nvPr>
        </p:nvSpPr>
        <p:spPr>
          <a:prstGeom prst="rect">
            <a:avLst/>
          </a:prstGeom>
        </p:spPr>
        <p:txBody>
          <a:bodyPr rtlCol="1"/>
          <a:lstStyle/>
          <a:p>
            <a:pPr rtl="1">
              <a:spcBef>
                <a:spcPts val="700"/>
              </a:spcBef>
              <a:defRPr>
                <a:solidFill>
                  <a:srgbClr val="006600"/>
                </a:solidFill>
              </a:defRPr>
            </a:pPr>
            <a:r>
              <a:rPr dirty="0" err="1"/>
              <a:t>الترصُّد</a:t>
            </a:r>
            <a:r>
              <a:rPr dirty="0"/>
              <a:t> </a:t>
            </a:r>
            <a:r>
              <a:rPr dirty="0" err="1"/>
              <a:t>غير</a:t>
            </a:r>
            <a:r>
              <a:rPr dirty="0"/>
              <a:t> </a:t>
            </a:r>
            <a:r>
              <a:rPr dirty="0" err="1"/>
              <a:t>النشِط</a:t>
            </a:r>
            <a:r>
              <a:rPr dirty="0"/>
              <a:t> </a:t>
            </a:r>
          </a:p>
          <a:p>
            <a:pPr marL="628650" lvl="1" indent="-171450" rtl="1">
              <a:spcBef>
                <a:spcPts val="0"/>
              </a:spcBef>
              <a:buSzPct val="100000"/>
              <a:buFont typeface="Arial"/>
              <a:buChar char="•"/>
            </a:pPr>
            <a:r>
              <a:rPr dirty="0" err="1"/>
              <a:t>يعتمد</a:t>
            </a:r>
            <a:r>
              <a:rPr dirty="0"/>
              <a:t> </a:t>
            </a:r>
            <a:r>
              <a:rPr dirty="0" err="1"/>
              <a:t>على</a:t>
            </a:r>
            <a:r>
              <a:rPr dirty="0"/>
              <a:t> </a:t>
            </a:r>
            <a:r>
              <a:rPr dirty="0" err="1"/>
              <a:t>الآخرين</a:t>
            </a:r>
            <a:r>
              <a:rPr dirty="0"/>
              <a:t> </a:t>
            </a:r>
            <a:r>
              <a:rPr dirty="0" err="1"/>
              <a:t>في</a:t>
            </a:r>
            <a:r>
              <a:rPr dirty="0"/>
              <a:t> </a:t>
            </a:r>
            <a:r>
              <a:rPr dirty="0" err="1"/>
              <a:t>التبليغ</a:t>
            </a:r>
            <a:r>
              <a:rPr dirty="0"/>
              <a:t> </a:t>
            </a:r>
            <a:r>
              <a:rPr dirty="0" err="1"/>
              <a:t>عن</a:t>
            </a:r>
            <a:r>
              <a:rPr dirty="0"/>
              <a:t> </a:t>
            </a:r>
            <a:r>
              <a:rPr dirty="0" err="1"/>
              <a:t>المرض</a:t>
            </a:r>
            <a:r>
              <a:rPr lang="ar-EG" dirty="0"/>
              <a:t>.</a:t>
            </a:r>
            <a:endParaRPr dirty="0"/>
          </a:p>
          <a:p>
            <a:pPr marL="628650" lvl="1" indent="-171450" rtl="1">
              <a:spcBef>
                <a:spcPts val="0"/>
              </a:spcBef>
              <a:buSzPct val="100000"/>
              <a:buFont typeface="Arial"/>
              <a:buChar char="•"/>
            </a:pPr>
            <a:r>
              <a:rPr dirty="0" err="1"/>
              <a:t>يَشرع</a:t>
            </a:r>
            <a:r>
              <a:rPr dirty="0"/>
              <a:t> </a:t>
            </a:r>
            <a:r>
              <a:rPr dirty="0" err="1"/>
              <a:t>فيه</a:t>
            </a:r>
            <a:r>
              <a:rPr dirty="0"/>
              <a:t> </a:t>
            </a:r>
            <a:r>
              <a:rPr dirty="0" err="1"/>
              <a:t>مقدم</a:t>
            </a:r>
            <a:r>
              <a:rPr dirty="0"/>
              <a:t> </a:t>
            </a:r>
            <a:r>
              <a:rPr dirty="0" err="1"/>
              <a:t>الرعاية</a:t>
            </a:r>
            <a:r>
              <a:rPr dirty="0"/>
              <a:t> </a:t>
            </a:r>
            <a:r>
              <a:rPr dirty="0" err="1"/>
              <a:t>الصحية</a:t>
            </a:r>
            <a:r>
              <a:rPr lang="ar-EG" dirty="0"/>
              <a:t>.</a:t>
            </a:r>
            <a:endParaRPr dirty="0"/>
          </a:p>
          <a:p>
            <a:pPr marL="628650" lvl="1" indent="-171450" rtl="1">
              <a:spcBef>
                <a:spcPts val="0"/>
              </a:spcBef>
              <a:buSzPct val="100000"/>
              <a:buFont typeface="Arial"/>
              <a:buChar char="•"/>
            </a:pPr>
            <a:r>
              <a:rPr dirty="0" err="1"/>
              <a:t>يكون</a:t>
            </a:r>
            <a:r>
              <a:rPr dirty="0"/>
              <a:t> </a:t>
            </a:r>
            <a:r>
              <a:rPr dirty="0" err="1"/>
              <a:t>كافيًا</a:t>
            </a:r>
            <a:r>
              <a:rPr dirty="0"/>
              <a:t> </a:t>
            </a:r>
            <a:r>
              <a:rPr dirty="0" err="1"/>
              <a:t>عادةً</a:t>
            </a:r>
            <a:r>
              <a:rPr dirty="0"/>
              <a:t> </a:t>
            </a:r>
            <a:r>
              <a:rPr dirty="0" err="1"/>
              <a:t>لرصد</a:t>
            </a:r>
            <a:r>
              <a:rPr dirty="0"/>
              <a:t> </a:t>
            </a:r>
            <a:r>
              <a:rPr dirty="0" err="1"/>
              <a:t>الاتجاهات</a:t>
            </a:r>
            <a:r>
              <a:rPr dirty="0"/>
              <a:t> </a:t>
            </a:r>
            <a:r>
              <a:rPr dirty="0" err="1"/>
              <a:t>حسب</a:t>
            </a:r>
            <a:r>
              <a:rPr dirty="0"/>
              <a:t> </a:t>
            </a:r>
            <a:r>
              <a:rPr dirty="0" err="1"/>
              <a:t>الزمان</a:t>
            </a:r>
            <a:r>
              <a:rPr dirty="0"/>
              <a:t>، </a:t>
            </a:r>
            <a:r>
              <a:rPr dirty="0" err="1"/>
              <a:t>أو</a:t>
            </a:r>
            <a:r>
              <a:rPr dirty="0"/>
              <a:t> </a:t>
            </a:r>
            <a:r>
              <a:rPr dirty="0" err="1"/>
              <a:t>المكان</a:t>
            </a:r>
            <a:r>
              <a:rPr dirty="0"/>
              <a:t>، </a:t>
            </a:r>
            <a:r>
              <a:rPr dirty="0" err="1"/>
              <a:t>أو</a:t>
            </a:r>
            <a:r>
              <a:rPr dirty="0"/>
              <a:t> </a:t>
            </a:r>
            <a:r>
              <a:rPr dirty="0" err="1"/>
              <a:t>الأشخاص</a:t>
            </a:r>
            <a:r>
              <a:rPr lang="ar-EG" dirty="0"/>
              <a:t>.</a:t>
            </a:r>
            <a:endParaRPr dirty="0"/>
          </a:p>
          <a:p>
            <a:pPr rtl="1">
              <a:spcBef>
                <a:spcPts val="700"/>
              </a:spcBef>
              <a:defRPr>
                <a:solidFill>
                  <a:srgbClr val="006600"/>
                </a:solidFill>
              </a:defRPr>
            </a:pPr>
            <a:r>
              <a:rPr dirty="0" err="1"/>
              <a:t>الترصُّد</a:t>
            </a:r>
            <a:r>
              <a:rPr dirty="0"/>
              <a:t> </a:t>
            </a:r>
            <a:r>
              <a:rPr dirty="0" err="1"/>
              <a:t>النشِط</a:t>
            </a:r>
            <a:endParaRPr i="1" dirty="0"/>
          </a:p>
          <a:p>
            <a:pPr marL="628650" lvl="1" indent="-171450" rtl="1">
              <a:spcBef>
                <a:spcPts val="0"/>
              </a:spcBef>
              <a:buSzPct val="100000"/>
              <a:buFont typeface="Arial"/>
              <a:buChar char="•"/>
            </a:pPr>
            <a:r>
              <a:rPr dirty="0" err="1"/>
              <a:t>يتطلب</a:t>
            </a:r>
            <a:r>
              <a:rPr dirty="0"/>
              <a:t> </a:t>
            </a:r>
            <a:r>
              <a:rPr dirty="0" err="1"/>
              <a:t>إجراءً</a:t>
            </a:r>
            <a:r>
              <a:rPr dirty="0"/>
              <a:t> </a:t>
            </a:r>
            <a:r>
              <a:rPr dirty="0" err="1"/>
              <a:t>حازمًا</a:t>
            </a:r>
            <a:r>
              <a:rPr lang="ar-EG" dirty="0"/>
              <a:t>.</a:t>
            </a:r>
            <a:endParaRPr dirty="0"/>
          </a:p>
          <a:p>
            <a:pPr marL="628650" lvl="1" indent="-171450" rtl="1">
              <a:spcBef>
                <a:spcPts val="0"/>
              </a:spcBef>
              <a:buSzPct val="100000"/>
              <a:buFont typeface="Arial"/>
              <a:buChar char="•"/>
            </a:pPr>
            <a:r>
              <a:rPr dirty="0" err="1"/>
              <a:t>وكالة</a:t>
            </a:r>
            <a:r>
              <a:rPr dirty="0"/>
              <a:t> </a:t>
            </a:r>
            <a:r>
              <a:rPr dirty="0" err="1"/>
              <a:t>صحية</a:t>
            </a:r>
            <a:r>
              <a:rPr dirty="0"/>
              <a:t> </a:t>
            </a:r>
            <a:r>
              <a:rPr dirty="0" err="1"/>
              <a:t>تلتمس</a:t>
            </a:r>
            <a:r>
              <a:rPr dirty="0"/>
              <a:t> </a:t>
            </a:r>
            <a:r>
              <a:rPr dirty="0" err="1"/>
              <a:t>معلومات</a:t>
            </a:r>
            <a:r>
              <a:rPr lang="ar-EG" dirty="0"/>
              <a:t>.</a:t>
            </a:r>
            <a:endParaRPr dirty="0"/>
          </a:p>
          <a:p>
            <a:pPr marL="628650" lvl="1" indent="-171450" rtl="1">
              <a:spcBef>
                <a:spcPts val="0"/>
              </a:spcBef>
              <a:buSzPct val="100000"/>
              <a:buFont typeface="Arial"/>
              <a:buChar char="•"/>
            </a:pPr>
            <a:r>
              <a:rPr dirty="0" err="1"/>
              <a:t>يُخصَّص</a:t>
            </a:r>
            <a:r>
              <a:rPr dirty="0"/>
              <a:t> </a:t>
            </a:r>
            <a:r>
              <a:rPr dirty="0" err="1"/>
              <a:t>عادةً</a:t>
            </a:r>
            <a:r>
              <a:rPr dirty="0"/>
              <a:t> </a:t>
            </a:r>
            <a:r>
              <a:rPr dirty="0" err="1"/>
              <a:t>للأمراض</a:t>
            </a:r>
            <a:r>
              <a:rPr dirty="0"/>
              <a:t> </a:t>
            </a:r>
            <a:r>
              <a:rPr dirty="0" err="1"/>
              <a:t>ذات</a:t>
            </a:r>
            <a:r>
              <a:rPr dirty="0"/>
              <a:t> </a:t>
            </a:r>
            <a:r>
              <a:rPr dirty="0" err="1"/>
              <a:t>الأهمية</a:t>
            </a:r>
            <a:r>
              <a:rPr dirty="0"/>
              <a:t> </a:t>
            </a:r>
            <a:r>
              <a:rPr dirty="0" err="1"/>
              <a:t>الخاصة</a:t>
            </a:r>
            <a:r>
              <a:rPr lang="ar-EG" dirty="0"/>
              <a:t>.</a:t>
            </a:r>
            <a:endParaRPr dirty="0"/>
          </a:p>
          <a:p>
            <a:pPr defTabSz="914349" rtl="1">
              <a:spcBef>
                <a:spcPts val="600"/>
              </a:spcBef>
              <a:defRPr>
                <a:latin typeface="Source Sans Pro Bold"/>
                <a:ea typeface="Source Sans Pro Bold"/>
                <a:cs typeface="Source Sans Pro Bold"/>
                <a:sym typeface="Source Sans Pro Bold"/>
              </a:defRPr>
            </a:pPr>
            <a:endParaRPr dirty="0"/>
          </a:p>
          <a:p>
            <a:pPr defTabSz="914349" rtl="1">
              <a:spcBef>
                <a:spcPts val="600"/>
              </a:spcBef>
              <a:defRPr>
                <a:latin typeface="Source Sans Pro Bold"/>
                <a:ea typeface="Source Sans Pro Bold"/>
                <a:cs typeface="Source Sans Pro Bold"/>
                <a:sym typeface="Source Sans Pro Bold"/>
              </a:defRPr>
            </a:pPr>
            <a:r>
              <a:rPr dirty="0" err="1"/>
              <a:t>ملاحظات</a:t>
            </a:r>
            <a:r>
              <a:rPr dirty="0"/>
              <a:t> </a:t>
            </a:r>
            <a:r>
              <a:rPr dirty="0" err="1"/>
              <a:t>إضافية</a:t>
            </a:r>
            <a:r>
              <a:rPr dirty="0"/>
              <a:t> </a:t>
            </a:r>
            <a:r>
              <a:rPr dirty="0" err="1"/>
              <a:t>للميسِّر</a:t>
            </a:r>
            <a:r>
              <a:rPr dirty="0"/>
              <a:t>:</a:t>
            </a:r>
          </a:p>
          <a:p>
            <a:pPr defTabSz="914349" rtl="1">
              <a:spcBef>
                <a:spcPts val="600"/>
              </a:spcBef>
              <a:defRPr>
                <a:latin typeface="Source Sans Pro Bold"/>
                <a:ea typeface="Source Sans Pro Bold"/>
                <a:cs typeface="Source Sans Pro Bold"/>
                <a:sym typeface="Source Sans Pro Bold"/>
              </a:defRPr>
            </a:pPr>
            <a:endParaRPr dirty="0"/>
          </a:p>
          <a:p>
            <a:pPr rtl="1"/>
            <a:r>
              <a:rPr dirty="0" err="1"/>
              <a:t>الترصُّد</a:t>
            </a:r>
            <a:r>
              <a:rPr dirty="0"/>
              <a:t> </a:t>
            </a:r>
            <a:r>
              <a:rPr dirty="0" err="1"/>
              <a:t>غير</a:t>
            </a:r>
            <a:r>
              <a:rPr dirty="0"/>
              <a:t> </a:t>
            </a:r>
            <a:r>
              <a:rPr dirty="0" err="1"/>
              <a:t>النشِط</a:t>
            </a:r>
            <a:r>
              <a:rPr lang="ar-EG" dirty="0"/>
              <a:t>:</a:t>
            </a:r>
            <a:endParaRPr dirty="0"/>
          </a:p>
          <a:p>
            <a:pPr marL="171450" indent="-171450" rtl="1">
              <a:buSzPct val="100000"/>
              <a:buFont typeface="Arial"/>
              <a:buChar char="•"/>
            </a:pPr>
            <a:r>
              <a:rPr dirty="0" err="1"/>
              <a:t>يعتمد</a:t>
            </a:r>
            <a:r>
              <a:rPr dirty="0"/>
              <a:t> </a:t>
            </a:r>
            <a:r>
              <a:rPr dirty="0" err="1"/>
              <a:t>أغلب</a:t>
            </a:r>
            <a:r>
              <a:rPr dirty="0"/>
              <a:t> </a:t>
            </a:r>
            <a:r>
              <a:rPr dirty="0" err="1"/>
              <a:t>الترصُّد</a:t>
            </a:r>
            <a:r>
              <a:rPr dirty="0"/>
              <a:t> </a:t>
            </a:r>
            <a:r>
              <a:rPr dirty="0" err="1"/>
              <a:t>الروتيني</a:t>
            </a:r>
            <a:r>
              <a:rPr dirty="0"/>
              <a:t> </a:t>
            </a:r>
            <a:r>
              <a:rPr dirty="0" err="1"/>
              <a:t>للأمراض</a:t>
            </a:r>
            <a:r>
              <a:rPr dirty="0"/>
              <a:t> </a:t>
            </a:r>
            <a:r>
              <a:rPr dirty="0" err="1"/>
              <a:t>الواجب</a:t>
            </a:r>
            <a:r>
              <a:rPr dirty="0"/>
              <a:t> </a:t>
            </a:r>
            <a:r>
              <a:rPr dirty="0" err="1"/>
              <a:t>التبليغ</a:t>
            </a:r>
            <a:r>
              <a:rPr dirty="0"/>
              <a:t> </a:t>
            </a:r>
            <a:r>
              <a:rPr dirty="0" err="1"/>
              <a:t>عنها</a:t>
            </a:r>
            <a:r>
              <a:rPr dirty="0"/>
              <a:t> </a:t>
            </a:r>
            <a:r>
              <a:rPr dirty="0" err="1"/>
              <a:t>على</a:t>
            </a:r>
            <a:r>
              <a:rPr dirty="0"/>
              <a:t> </a:t>
            </a:r>
            <a:r>
              <a:rPr dirty="0" err="1"/>
              <a:t>التبليغ</a:t>
            </a:r>
            <a:r>
              <a:rPr dirty="0"/>
              <a:t> </a:t>
            </a:r>
            <a:r>
              <a:rPr dirty="0" err="1"/>
              <a:t>غير</a:t>
            </a:r>
            <a:r>
              <a:rPr dirty="0"/>
              <a:t> </a:t>
            </a:r>
            <a:r>
              <a:rPr dirty="0" err="1"/>
              <a:t>النشِط</a:t>
            </a:r>
            <a:r>
              <a:rPr lang="ar-EG" dirty="0"/>
              <a:t>.</a:t>
            </a:r>
            <a:endParaRPr dirty="0"/>
          </a:p>
          <a:p>
            <a:pPr marL="171450" indent="-171450" rtl="1">
              <a:buSzPct val="100000"/>
              <a:buFont typeface="Arial"/>
              <a:buChar char="•"/>
            </a:pPr>
            <a:r>
              <a:rPr dirty="0" err="1"/>
              <a:t>في</a:t>
            </a:r>
            <a:r>
              <a:rPr dirty="0"/>
              <a:t> </a:t>
            </a:r>
            <a:r>
              <a:rPr dirty="0" err="1"/>
              <a:t>الترصُّد</a:t>
            </a:r>
            <a:r>
              <a:rPr dirty="0"/>
              <a:t> </a:t>
            </a:r>
            <a:r>
              <a:rPr dirty="0" err="1"/>
              <a:t>غير</a:t>
            </a:r>
            <a:r>
              <a:rPr dirty="0"/>
              <a:t> </a:t>
            </a:r>
            <a:r>
              <a:rPr dirty="0" err="1"/>
              <a:t>النشِط</a:t>
            </a:r>
            <a:r>
              <a:rPr dirty="0"/>
              <a:t>، </a:t>
            </a:r>
            <a:r>
              <a:rPr dirty="0" err="1"/>
              <a:t>يُبادر</a:t>
            </a:r>
            <a:r>
              <a:rPr dirty="0"/>
              <a:t> </a:t>
            </a:r>
            <a:r>
              <a:rPr dirty="0" err="1"/>
              <a:t>المُبلِّغ</a:t>
            </a:r>
            <a:r>
              <a:rPr dirty="0"/>
              <a:t> </a:t>
            </a:r>
            <a:r>
              <a:rPr dirty="0" err="1"/>
              <a:t>بتقديم</a:t>
            </a:r>
            <a:r>
              <a:rPr dirty="0"/>
              <a:t> </a:t>
            </a:r>
            <a:r>
              <a:rPr dirty="0" err="1"/>
              <a:t>البلاغ</a:t>
            </a:r>
            <a:r>
              <a:rPr dirty="0"/>
              <a:t> </a:t>
            </a:r>
            <a:r>
              <a:rPr dirty="0" err="1"/>
              <a:t>من</a:t>
            </a:r>
            <a:r>
              <a:rPr dirty="0"/>
              <a:t> </a:t>
            </a:r>
            <a:r>
              <a:rPr dirty="0" err="1"/>
              <a:t>خلال</a:t>
            </a:r>
            <a:r>
              <a:rPr dirty="0"/>
              <a:t> </a:t>
            </a:r>
            <a:r>
              <a:rPr dirty="0" err="1"/>
              <a:t>اتباع</a:t>
            </a:r>
            <a:r>
              <a:rPr dirty="0"/>
              <a:t> </a:t>
            </a:r>
            <a:r>
              <a:rPr dirty="0" err="1"/>
              <a:t>قائمة</a:t>
            </a:r>
            <a:r>
              <a:rPr dirty="0"/>
              <a:t> </a:t>
            </a:r>
            <a:r>
              <a:rPr dirty="0" err="1"/>
              <a:t>الأمراض</a:t>
            </a:r>
            <a:r>
              <a:rPr dirty="0"/>
              <a:t> </a:t>
            </a:r>
            <a:r>
              <a:rPr dirty="0" err="1"/>
              <a:t>الواجب</a:t>
            </a:r>
            <a:r>
              <a:rPr dirty="0"/>
              <a:t> </a:t>
            </a:r>
            <a:r>
              <a:rPr dirty="0" err="1"/>
              <a:t>التبليغ</a:t>
            </a:r>
            <a:r>
              <a:rPr dirty="0"/>
              <a:t> </a:t>
            </a:r>
            <a:r>
              <a:rPr dirty="0" err="1"/>
              <a:t>عنها</a:t>
            </a:r>
            <a:r>
              <a:rPr dirty="0"/>
              <a:t> </a:t>
            </a:r>
            <a:r>
              <a:rPr dirty="0" err="1"/>
              <a:t>في</a:t>
            </a:r>
            <a:r>
              <a:rPr dirty="0"/>
              <a:t> </a:t>
            </a:r>
            <a:r>
              <a:rPr dirty="0" err="1"/>
              <a:t>تلك</a:t>
            </a:r>
            <a:r>
              <a:rPr dirty="0"/>
              <a:t> </a:t>
            </a:r>
            <a:r>
              <a:rPr dirty="0" err="1"/>
              <a:t>الدولة</a:t>
            </a:r>
            <a:r>
              <a:rPr dirty="0"/>
              <a:t>؛ </a:t>
            </a:r>
            <a:r>
              <a:rPr dirty="0" err="1"/>
              <a:t>وتنتظر</a:t>
            </a:r>
            <a:r>
              <a:rPr dirty="0"/>
              <a:t> </a:t>
            </a:r>
            <a:r>
              <a:rPr dirty="0" err="1"/>
              <a:t>الإدارة</a:t>
            </a:r>
            <a:r>
              <a:rPr dirty="0"/>
              <a:t> </a:t>
            </a:r>
            <a:r>
              <a:rPr dirty="0" err="1"/>
              <a:t>الصحية</a:t>
            </a:r>
            <a:r>
              <a:rPr lang="ar-EG" dirty="0"/>
              <a:t>/ ا</a:t>
            </a:r>
            <a:r>
              <a:rPr dirty="0" err="1"/>
              <a:t>لوكالة</a:t>
            </a:r>
            <a:r>
              <a:rPr dirty="0"/>
              <a:t> </a:t>
            </a:r>
            <a:r>
              <a:rPr dirty="0" err="1"/>
              <a:t>الصحية</a:t>
            </a:r>
            <a:r>
              <a:rPr dirty="0"/>
              <a:t> </a:t>
            </a:r>
            <a:r>
              <a:rPr dirty="0" err="1"/>
              <a:t>التقارير</a:t>
            </a:r>
            <a:r>
              <a:rPr dirty="0"/>
              <a:t> </a:t>
            </a:r>
            <a:r>
              <a:rPr dirty="0" err="1"/>
              <a:t>التي</a:t>
            </a:r>
            <a:r>
              <a:rPr dirty="0"/>
              <a:t> </a:t>
            </a:r>
            <a:r>
              <a:rPr dirty="0" err="1"/>
              <a:t>يُقدمها</a:t>
            </a:r>
            <a:r>
              <a:rPr dirty="0"/>
              <a:t> </a:t>
            </a:r>
            <a:r>
              <a:rPr dirty="0" err="1"/>
              <a:t>الآخرون</a:t>
            </a:r>
            <a:r>
              <a:rPr dirty="0"/>
              <a:t>.</a:t>
            </a:r>
          </a:p>
          <a:p>
            <a:pPr marL="171450" indent="-171450" rtl="1">
              <a:buSzPct val="100000"/>
              <a:buFont typeface="Arial"/>
              <a:buChar char="•"/>
            </a:pPr>
            <a:r>
              <a:rPr dirty="0" err="1"/>
              <a:t>وهذا</a:t>
            </a:r>
            <a:r>
              <a:rPr dirty="0"/>
              <a:t> </a:t>
            </a:r>
            <a:r>
              <a:rPr dirty="0" err="1"/>
              <a:t>هو</a:t>
            </a:r>
            <a:r>
              <a:rPr dirty="0"/>
              <a:t> </a:t>
            </a:r>
            <a:r>
              <a:rPr dirty="0" err="1"/>
              <a:t>النوع</a:t>
            </a:r>
            <a:r>
              <a:rPr dirty="0"/>
              <a:t> </a:t>
            </a:r>
            <a:r>
              <a:rPr dirty="0" err="1"/>
              <a:t>الأكثر</a:t>
            </a:r>
            <a:r>
              <a:rPr dirty="0"/>
              <a:t> </a:t>
            </a:r>
            <a:r>
              <a:rPr dirty="0" err="1"/>
              <a:t>شيوعًا</a:t>
            </a:r>
            <a:r>
              <a:rPr dirty="0"/>
              <a:t> </a:t>
            </a:r>
            <a:r>
              <a:rPr dirty="0" err="1"/>
              <a:t>للترصُّد</a:t>
            </a:r>
            <a:r>
              <a:rPr dirty="0"/>
              <a:t>؛ </a:t>
            </a:r>
            <a:r>
              <a:rPr dirty="0" err="1"/>
              <a:t>فهو</a:t>
            </a:r>
            <a:r>
              <a:rPr dirty="0"/>
              <a:t> </a:t>
            </a:r>
            <a:r>
              <a:rPr dirty="0" err="1"/>
              <a:t>بسيط</a:t>
            </a:r>
            <a:r>
              <a:rPr dirty="0"/>
              <a:t> </a:t>
            </a:r>
            <a:r>
              <a:rPr dirty="0" err="1"/>
              <a:t>وغير</a:t>
            </a:r>
            <a:r>
              <a:rPr dirty="0"/>
              <a:t> </a:t>
            </a:r>
            <a:r>
              <a:rPr dirty="0" err="1"/>
              <a:t>مكلِّف</a:t>
            </a:r>
            <a:r>
              <a:rPr dirty="0"/>
              <a:t>، </a:t>
            </a:r>
            <a:r>
              <a:rPr dirty="0" err="1"/>
              <a:t>ولكنه</a:t>
            </a:r>
            <a:r>
              <a:rPr dirty="0"/>
              <a:t> </a:t>
            </a:r>
            <a:r>
              <a:rPr dirty="0" err="1"/>
              <a:t>محدود</a:t>
            </a:r>
            <a:r>
              <a:rPr dirty="0"/>
              <a:t> </a:t>
            </a:r>
            <a:r>
              <a:rPr dirty="0" err="1"/>
              <a:t>أيضًا</a:t>
            </a:r>
            <a:r>
              <a:rPr dirty="0"/>
              <a:t> </a:t>
            </a:r>
            <a:r>
              <a:rPr dirty="0" err="1"/>
              <a:t>بسبب</a:t>
            </a:r>
            <a:r>
              <a:rPr dirty="0"/>
              <a:t> </a:t>
            </a:r>
            <a:r>
              <a:rPr dirty="0" err="1"/>
              <a:t>تباين</a:t>
            </a:r>
            <a:r>
              <a:rPr dirty="0"/>
              <a:t> </a:t>
            </a:r>
            <a:r>
              <a:rPr dirty="0" err="1"/>
              <a:t>الجودة</a:t>
            </a:r>
            <a:r>
              <a:rPr dirty="0"/>
              <a:t> </a:t>
            </a:r>
            <a:r>
              <a:rPr dirty="0" err="1"/>
              <a:t>وعدم</a:t>
            </a:r>
            <a:r>
              <a:rPr dirty="0"/>
              <a:t> </a:t>
            </a:r>
            <a:r>
              <a:rPr dirty="0" err="1"/>
              <a:t>اكتمال</a:t>
            </a:r>
            <a:r>
              <a:rPr dirty="0"/>
              <a:t> </a:t>
            </a:r>
            <a:r>
              <a:rPr dirty="0" err="1"/>
              <a:t>عملية</a:t>
            </a:r>
            <a:r>
              <a:rPr dirty="0"/>
              <a:t> </a:t>
            </a:r>
            <a:r>
              <a:rPr dirty="0" err="1"/>
              <a:t>التبليغ</a:t>
            </a:r>
            <a:r>
              <a:rPr dirty="0"/>
              <a:t>.</a:t>
            </a:r>
          </a:p>
          <a:p>
            <a:pPr rtl="1"/>
            <a:endParaRPr dirty="0"/>
          </a:p>
          <a:p>
            <a:pPr rtl="1"/>
            <a:r>
              <a:rPr dirty="0" err="1"/>
              <a:t>الترصد</a:t>
            </a:r>
            <a:r>
              <a:rPr dirty="0"/>
              <a:t> </a:t>
            </a:r>
            <a:r>
              <a:rPr dirty="0" err="1"/>
              <a:t>النشط</a:t>
            </a:r>
            <a:r>
              <a:rPr dirty="0"/>
              <a:t>: </a:t>
            </a:r>
          </a:p>
          <a:p>
            <a:pPr marL="171450" indent="-171450" rtl="1">
              <a:buSzPct val="100000"/>
              <a:buFont typeface="Arial"/>
              <a:buChar char="•"/>
            </a:pPr>
            <a:r>
              <a:rPr dirty="0" err="1"/>
              <a:t>يتضمن</a:t>
            </a:r>
            <a:r>
              <a:rPr dirty="0"/>
              <a:t> </a:t>
            </a:r>
            <a:r>
              <a:rPr dirty="0" err="1"/>
              <a:t>التوعية</a:t>
            </a:r>
            <a:r>
              <a:rPr dirty="0"/>
              <a:t> </a:t>
            </a:r>
            <a:r>
              <a:rPr dirty="0" err="1"/>
              <a:t>المنتظمة</a:t>
            </a:r>
            <a:r>
              <a:rPr dirty="0"/>
              <a:t> </a:t>
            </a:r>
            <a:r>
              <a:rPr dirty="0" err="1"/>
              <a:t>للمُبلِّغين</a:t>
            </a:r>
            <a:r>
              <a:rPr dirty="0"/>
              <a:t> </a:t>
            </a:r>
            <a:r>
              <a:rPr dirty="0" err="1"/>
              <a:t>المحتمَلين</a:t>
            </a:r>
            <a:r>
              <a:rPr dirty="0"/>
              <a:t> </a:t>
            </a:r>
            <a:r>
              <a:rPr dirty="0" err="1"/>
              <a:t>لتحفيز</a:t>
            </a:r>
            <a:r>
              <a:rPr dirty="0"/>
              <a:t> </a:t>
            </a:r>
            <a:r>
              <a:rPr dirty="0" err="1"/>
              <a:t>التبليغ</a:t>
            </a:r>
            <a:r>
              <a:rPr dirty="0"/>
              <a:t> </a:t>
            </a:r>
            <a:r>
              <a:rPr dirty="0" err="1"/>
              <a:t>عن</a:t>
            </a:r>
            <a:r>
              <a:rPr dirty="0"/>
              <a:t> </a:t>
            </a:r>
            <a:r>
              <a:rPr dirty="0" err="1"/>
              <a:t>أمراض</a:t>
            </a:r>
            <a:r>
              <a:rPr dirty="0"/>
              <a:t> </a:t>
            </a:r>
            <a:r>
              <a:rPr dirty="0" err="1"/>
              <a:t>أو</a:t>
            </a:r>
            <a:r>
              <a:rPr dirty="0"/>
              <a:t> </a:t>
            </a:r>
            <a:r>
              <a:rPr dirty="0" err="1"/>
              <a:t>إصابات</a:t>
            </a:r>
            <a:r>
              <a:rPr dirty="0"/>
              <a:t> </a:t>
            </a:r>
            <a:r>
              <a:rPr dirty="0" err="1"/>
              <a:t>مُحددة</a:t>
            </a:r>
            <a:r>
              <a:rPr dirty="0"/>
              <a:t>.</a:t>
            </a:r>
          </a:p>
          <a:p>
            <a:pPr marL="171450" indent="-171450" rtl="1">
              <a:buSzPct val="100000"/>
              <a:buFont typeface="Arial"/>
              <a:buChar char="•"/>
            </a:pPr>
            <a:r>
              <a:rPr dirty="0" err="1"/>
              <a:t>يمكنه</a:t>
            </a:r>
            <a:r>
              <a:rPr dirty="0"/>
              <a:t> </a:t>
            </a:r>
            <a:r>
              <a:rPr dirty="0" err="1"/>
              <a:t>التحقُّق</a:t>
            </a:r>
            <a:r>
              <a:rPr dirty="0"/>
              <a:t> </a:t>
            </a:r>
            <a:r>
              <a:rPr dirty="0" err="1"/>
              <a:t>من</a:t>
            </a:r>
            <a:r>
              <a:rPr dirty="0"/>
              <a:t> </a:t>
            </a:r>
            <a:r>
              <a:rPr dirty="0" err="1"/>
              <a:t>الصفة</a:t>
            </a:r>
            <a:r>
              <a:rPr dirty="0"/>
              <a:t> </a:t>
            </a:r>
            <a:r>
              <a:rPr dirty="0" err="1"/>
              <a:t>التمثيلية</a:t>
            </a:r>
            <a:r>
              <a:rPr dirty="0"/>
              <a:t> </a:t>
            </a:r>
            <a:r>
              <a:rPr dirty="0" err="1"/>
              <a:t>لتقارير</a:t>
            </a:r>
            <a:r>
              <a:rPr dirty="0"/>
              <a:t> </a:t>
            </a:r>
            <a:r>
              <a:rPr dirty="0" err="1"/>
              <a:t>الترصُّد</a:t>
            </a:r>
            <a:r>
              <a:rPr dirty="0"/>
              <a:t> </a:t>
            </a:r>
            <a:r>
              <a:rPr dirty="0" err="1"/>
              <a:t>غير</a:t>
            </a:r>
            <a:r>
              <a:rPr dirty="0"/>
              <a:t> </a:t>
            </a:r>
            <a:r>
              <a:rPr dirty="0" err="1"/>
              <a:t>النشِط</a:t>
            </a:r>
            <a:r>
              <a:rPr dirty="0"/>
              <a:t>، </a:t>
            </a:r>
            <a:r>
              <a:rPr dirty="0" err="1"/>
              <a:t>مع</a:t>
            </a:r>
            <a:r>
              <a:rPr dirty="0"/>
              <a:t> </a:t>
            </a:r>
            <a:r>
              <a:rPr dirty="0" err="1"/>
              <a:t>ضمان</a:t>
            </a:r>
            <a:r>
              <a:rPr dirty="0"/>
              <a:t> </a:t>
            </a:r>
            <a:r>
              <a:rPr dirty="0" err="1"/>
              <a:t>التبليغ</a:t>
            </a:r>
            <a:r>
              <a:rPr dirty="0"/>
              <a:t> </a:t>
            </a:r>
            <a:r>
              <a:rPr dirty="0" err="1"/>
              <a:t>الأكثر</a:t>
            </a:r>
            <a:r>
              <a:rPr dirty="0"/>
              <a:t> </a:t>
            </a:r>
            <a:r>
              <a:rPr dirty="0" err="1"/>
              <a:t>اكتمالًا</a:t>
            </a:r>
            <a:r>
              <a:rPr dirty="0"/>
              <a:t> </a:t>
            </a:r>
            <a:r>
              <a:rPr dirty="0" err="1"/>
              <a:t>عن</a:t>
            </a:r>
            <a:r>
              <a:rPr dirty="0"/>
              <a:t> </a:t>
            </a:r>
            <a:r>
              <a:rPr dirty="0" err="1"/>
              <a:t>الحالات</a:t>
            </a:r>
            <a:r>
              <a:rPr dirty="0"/>
              <a:t>، </a:t>
            </a:r>
            <a:r>
              <a:rPr dirty="0" err="1"/>
              <a:t>أو</a:t>
            </a:r>
            <a:r>
              <a:rPr dirty="0"/>
              <a:t> </a:t>
            </a:r>
            <a:r>
              <a:rPr dirty="0" err="1"/>
              <a:t>يُستخدم</a:t>
            </a:r>
            <a:r>
              <a:rPr dirty="0"/>
              <a:t> </a:t>
            </a:r>
            <a:r>
              <a:rPr dirty="0" err="1"/>
              <a:t>بالاقتران</a:t>
            </a:r>
            <a:r>
              <a:rPr dirty="0"/>
              <a:t> </a:t>
            </a:r>
            <a:r>
              <a:rPr dirty="0" err="1"/>
              <a:t>مع</a:t>
            </a:r>
            <a:r>
              <a:rPr dirty="0"/>
              <a:t> </a:t>
            </a:r>
            <a:r>
              <a:rPr dirty="0" err="1"/>
              <a:t>استقصاءات</a:t>
            </a:r>
            <a:r>
              <a:rPr dirty="0"/>
              <a:t> </a:t>
            </a:r>
            <a:r>
              <a:rPr dirty="0" err="1"/>
              <a:t>وبائية</a:t>
            </a:r>
            <a:r>
              <a:rPr dirty="0"/>
              <a:t> </a:t>
            </a:r>
            <a:r>
              <a:rPr dirty="0" err="1"/>
              <a:t>مُحددة</a:t>
            </a:r>
            <a:r>
              <a:rPr dirty="0"/>
              <a:t>.</a:t>
            </a:r>
          </a:p>
          <a:p>
            <a:pPr marL="171450" indent="-171450" rtl="1">
              <a:buSzPct val="100000"/>
              <a:buFont typeface="Arial"/>
              <a:buChar char="•"/>
            </a:pPr>
            <a:r>
              <a:rPr dirty="0" err="1"/>
              <a:t>يُستخدم</a:t>
            </a:r>
            <a:r>
              <a:rPr dirty="0"/>
              <a:t> </a:t>
            </a:r>
            <a:r>
              <a:rPr dirty="0" err="1"/>
              <a:t>في</a:t>
            </a:r>
            <a:r>
              <a:rPr dirty="0"/>
              <a:t> </a:t>
            </a:r>
            <a:r>
              <a:rPr dirty="0" err="1"/>
              <a:t>أغلب</a:t>
            </a:r>
            <a:r>
              <a:rPr dirty="0"/>
              <a:t> </a:t>
            </a:r>
            <a:r>
              <a:rPr dirty="0" err="1"/>
              <a:t>الأحيان</a:t>
            </a:r>
            <a:r>
              <a:rPr dirty="0"/>
              <a:t> </a:t>
            </a:r>
            <a:r>
              <a:rPr dirty="0" err="1"/>
              <a:t>لفترات</a:t>
            </a:r>
            <a:r>
              <a:rPr dirty="0"/>
              <a:t> </a:t>
            </a:r>
            <a:r>
              <a:rPr dirty="0" err="1"/>
              <a:t>زمنية</a:t>
            </a:r>
            <a:r>
              <a:rPr dirty="0"/>
              <a:t> </a:t>
            </a:r>
            <a:r>
              <a:rPr dirty="0" err="1"/>
              <a:t>وجيزة</a:t>
            </a:r>
            <a:r>
              <a:rPr dirty="0"/>
              <a:t> </a:t>
            </a:r>
            <a:r>
              <a:rPr dirty="0" err="1"/>
              <a:t>لأغراض</a:t>
            </a:r>
            <a:r>
              <a:rPr dirty="0"/>
              <a:t> </a:t>
            </a:r>
            <a:r>
              <a:rPr dirty="0" err="1"/>
              <a:t>متفرقة</a:t>
            </a:r>
            <a:r>
              <a:rPr dirty="0"/>
              <a:t>، </a:t>
            </a:r>
            <a:r>
              <a:rPr dirty="0" err="1"/>
              <a:t>كما</a:t>
            </a:r>
            <a:r>
              <a:rPr dirty="0"/>
              <a:t> </a:t>
            </a:r>
            <a:r>
              <a:rPr dirty="0" err="1"/>
              <a:t>هو</a:t>
            </a:r>
            <a:r>
              <a:rPr dirty="0"/>
              <a:t> </a:t>
            </a:r>
            <a:r>
              <a:rPr dirty="0" err="1"/>
              <a:t>الحال</a:t>
            </a:r>
            <a:r>
              <a:rPr dirty="0"/>
              <a:t> </a:t>
            </a:r>
            <a:r>
              <a:rPr dirty="0" err="1"/>
              <a:t>مثلًا</a:t>
            </a:r>
            <a:r>
              <a:rPr dirty="0"/>
              <a:t> </a:t>
            </a:r>
            <a:r>
              <a:rPr dirty="0" err="1"/>
              <a:t>أثناء</a:t>
            </a:r>
            <a:r>
              <a:rPr dirty="0"/>
              <a:t> </a:t>
            </a:r>
            <a:r>
              <a:rPr dirty="0" err="1"/>
              <a:t>عمليات</a:t>
            </a:r>
            <a:r>
              <a:rPr dirty="0"/>
              <a:t> </a:t>
            </a:r>
            <a:r>
              <a:rPr dirty="0" err="1"/>
              <a:t>استقصاء</a:t>
            </a:r>
            <a:r>
              <a:rPr dirty="0"/>
              <a:t> </a:t>
            </a:r>
            <a:r>
              <a:rPr dirty="0" err="1"/>
              <a:t>الفاشيات</a:t>
            </a:r>
            <a:r>
              <a:rPr dirty="0"/>
              <a:t>، </a:t>
            </a:r>
            <a:r>
              <a:rPr dirty="0" err="1"/>
              <a:t>أو</a:t>
            </a:r>
            <a:r>
              <a:rPr dirty="0"/>
              <a:t> </a:t>
            </a:r>
            <a:r>
              <a:rPr dirty="0" err="1"/>
              <a:t>الأحداث</a:t>
            </a:r>
            <a:r>
              <a:rPr dirty="0"/>
              <a:t> </a:t>
            </a:r>
            <a:r>
              <a:rPr dirty="0" err="1"/>
              <a:t>الخاصة</a:t>
            </a:r>
            <a:r>
              <a:rPr dirty="0"/>
              <a:t> </a:t>
            </a:r>
            <a:r>
              <a:rPr dirty="0" err="1"/>
              <a:t>المحددة</a:t>
            </a:r>
            <a:r>
              <a:rPr dirty="0"/>
              <a:t> </a:t>
            </a:r>
            <a:r>
              <a:rPr dirty="0" err="1"/>
              <a:t>زمنيًّا</a:t>
            </a:r>
            <a:r>
              <a:rPr dirty="0"/>
              <a:t>، </a:t>
            </a:r>
            <a:r>
              <a:rPr dirty="0" err="1"/>
              <a:t>أو</a:t>
            </a:r>
            <a:r>
              <a:rPr dirty="0"/>
              <a:t> </a:t>
            </a:r>
            <a:r>
              <a:rPr dirty="0" err="1"/>
              <a:t>في</a:t>
            </a:r>
            <a:r>
              <a:rPr dirty="0"/>
              <a:t> </a:t>
            </a:r>
            <a:r>
              <a:rPr dirty="0" err="1"/>
              <a:t>حالة</a:t>
            </a:r>
            <a:r>
              <a:rPr dirty="0"/>
              <a:t> </a:t>
            </a:r>
            <a:r>
              <a:rPr dirty="0" err="1"/>
              <a:t>الأمراض</a:t>
            </a:r>
            <a:r>
              <a:rPr dirty="0"/>
              <a:t> </a:t>
            </a:r>
            <a:r>
              <a:rPr dirty="0" err="1"/>
              <a:t>ذات</a:t>
            </a:r>
            <a:r>
              <a:rPr dirty="0"/>
              <a:t> </a:t>
            </a:r>
            <a:r>
              <a:rPr dirty="0" err="1"/>
              <a:t>الأهمية</a:t>
            </a:r>
            <a:r>
              <a:rPr dirty="0"/>
              <a:t> </a:t>
            </a:r>
            <a:r>
              <a:rPr dirty="0" err="1"/>
              <a:t>الخاصة</a:t>
            </a:r>
            <a:r>
              <a:rPr dirty="0"/>
              <a:t> </a:t>
            </a:r>
            <a:r>
              <a:rPr lang="ar-EG" dirty="0"/>
              <a:t>(</a:t>
            </a:r>
            <a:r>
              <a:rPr dirty="0" err="1"/>
              <a:t>مثل</a:t>
            </a:r>
            <a:r>
              <a:rPr dirty="0"/>
              <a:t> </a:t>
            </a:r>
            <a:r>
              <a:rPr dirty="0" err="1"/>
              <a:t>متلازمة</a:t>
            </a:r>
            <a:r>
              <a:rPr dirty="0"/>
              <a:t> </a:t>
            </a:r>
            <a:r>
              <a:rPr dirty="0" err="1"/>
              <a:t>الالتهاب</a:t>
            </a:r>
            <a:r>
              <a:rPr dirty="0"/>
              <a:t> </a:t>
            </a:r>
            <a:r>
              <a:rPr dirty="0" err="1"/>
              <a:t>الرئوي</a:t>
            </a:r>
            <a:r>
              <a:rPr dirty="0"/>
              <a:t> </a:t>
            </a:r>
            <a:r>
              <a:rPr dirty="0" err="1"/>
              <a:t>الحاد</a:t>
            </a:r>
            <a:r>
              <a:rPr dirty="0"/>
              <a:t> </a:t>
            </a:r>
            <a:r>
              <a:rPr dirty="0" err="1"/>
              <a:t>الوخيم</a:t>
            </a:r>
            <a:r>
              <a:rPr dirty="0"/>
              <a:t> </a:t>
            </a:r>
            <a:r>
              <a:rPr lang="ar-EG" dirty="0"/>
              <a:t>(</a:t>
            </a:r>
            <a:r>
              <a:rPr dirty="0" err="1"/>
              <a:t>سارس</a:t>
            </a:r>
            <a:r>
              <a:rPr lang="ar-EG" dirty="0"/>
              <a:t>)).</a:t>
            </a:r>
            <a:endParaRPr dirty="0"/>
          </a:p>
          <a:p>
            <a:pPr rtl="1"/>
            <a:endParaRPr dirty="0"/>
          </a:p>
          <a:p>
            <a:pPr rtl="1"/>
            <a:endParaRPr dirty="0"/>
          </a:p>
          <a:p>
            <a:pPr rtl="1"/>
            <a:r>
              <a:rPr dirty="0"/>
              <a:t> </a:t>
            </a:r>
          </a:p>
        </p:txBody>
      </p:sp>
    </p:spTree>
    <p:extLst>
      <p:ext uri="{BB962C8B-B14F-4D97-AF65-F5344CB8AC3E}">
        <p14:creationId xmlns:p14="http://schemas.microsoft.com/office/powerpoint/2010/main" val="4230720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Shape 41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18" name="Shape 418"/>
          <p:cNvSpPr>
            <a:spLocks noGrp="1"/>
          </p:cNvSpPr>
          <p:nvPr>
            <p:ph type="body" sz="quarter" idx="1"/>
          </p:nvPr>
        </p:nvSpPr>
        <p:spPr>
          <a:prstGeom prst="rect">
            <a:avLst/>
          </a:prstGeom>
        </p:spPr>
        <p:txBody>
          <a:bodyPr rtlCol="1"/>
          <a:lstStyle/>
          <a:p>
            <a:pPr rtl="1">
              <a:spcBef>
                <a:spcPts val="700"/>
              </a:spcBef>
              <a:defRPr>
                <a:solidFill>
                  <a:srgbClr val="006600"/>
                </a:solidFill>
              </a:defRPr>
            </a:pPr>
            <a:r>
              <a:rPr dirty="0" err="1"/>
              <a:t>الترصُّد</a:t>
            </a:r>
            <a:r>
              <a:rPr dirty="0"/>
              <a:t> </a:t>
            </a:r>
            <a:r>
              <a:rPr dirty="0" err="1"/>
              <a:t>القائم</a:t>
            </a:r>
            <a:r>
              <a:rPr dirty="0"/>
              <a:t> </a:t>
            </a:r>
            <a:r>
              <a:rPr dirty="0" err="1"/>
              <a:t>على</a:t>
            </a:r>
            <a:r>
              <a:rPr dirty="0"/>
              <a:t> </a:t>
            </a:r>
            <a:r>
              <a:rPr dirty="0" err="1"/>
              <a:t>المؤشرات</a:t>
            </a:r>
            <a:endParaRPr dirty="0"/>
          </a:p>
          <a:p>
            <a:pPr marL="171450" indent="-171450" rtl="1">
              <a:spcBef>
                <a:spcPts val="700"/>
              </a:spcBef>
              <a:buSzPct val="100000"/>
              <a:buFont typeface="Arial"/>
              <a:buChar char="•"/>
              <a:defRPr>
                <a:solidFill>
                  <a:srgbClr val="006600"/>
                </a:solidFill>
              </a:defRPr>
            </a:pPr>
            <a:r>
              <a:rPr dirty="0" err="1"/>
              <a:t>نظام</a:t>
            </a:r>
            <a:r>
              <a:rPr dirty="0"/>
              <a:t> </a:t>
            </a:r>
            <a:r>
              <a:rPr dirty="0" err="1"/>
              <a:t>ترصُّد</a:t>
            </a:r>
            <a:r>
              <a:rPr dirty="0"/>
              <a:t> </a:t>
            </a:r>
            <a:r>
              <a:rPr dirty="0" err="1"/>
              <a:t>تقليدي</a:t>
            </a:r>
            <a:r>
              <a:rPr dirty="0"/>
              <a:t>، </a:t>
            </a:r>
            <a:r>
              <a:rPr dirty="0" err="1"/>
              <a:t>يُبلغ</a:t>
            </a:r>
            <a:r>
              <a:rPr dirty="0"/>
              <a:t> </a:t>
            </a:r>
            <a:r>
              <a:rPr dirty="0" err="1"/>
              <a:t>فيه</a:t>
            </a:r>
            <a:r>
              <a:rPr dirty="0"/>
              <a:t> </a:t>
            </a:r>
            <a:r>
              <a:rPr dirty="0" err="1"/>
              <a:t>مقدمو</a:t>
            </a:r>
            <a:r>
              <a:rPr dirty="0"/>
              <a:t> </a:t>
            </a:r>
            <a:r>
              <a:rPr dirty="0" err="1"/>
              <a:t>الرعاية</a:t>
            </a:r>
            <a:r>
              <a:rPr dirty="0"/>
              <a:t> </a:t>
            </a:r>
            <a:r>
              <a:rPr dirty="0" err="1"/>
              <a:t>الصحية</a:t>
            </a:r>
            <a:r>
              <a:rPr dirty="0"/>
              <a:t> </a:t>
            </a:r>
            <a:r>
              <a:rPr dirty="0" err="1"/>
              <a:t>عن</a:t>
            </a:r>
            <a:r>
              <a:rPr dirty="0"/>
              <a:t> </a:t>
            </a:r>
            <a:r>
              <a:rPr dirty="0" err="1"/>
              <a:t>الحالات</a:t>
            </a:r>
            <a:r>
              <a:rPr dirty="0"/>
              <a:t> </a:t>
            </a:r>
            <a:r>
              <a:rPr dirty="0" err="1"/>
              <a:t>لمسؤولي</a:t>
            </a:r>
            <a:r>
              <a:rPr dirty="0"/>
              <a:t> </a:t>
            </a:r>
            <a:r>
              <a:rPr dirty="0" err="1"/>
              <a:t>الصحة</a:t>
            </a:r>
            <a:r>
              <a:rPr dirty="0"/>
              <a:t> </a:t>
            </a:r>
            <a:r>
              <a:rPr dirty="0" err="1"/>
              <a:t>العامة</a:t>
            </a:r>
            <a:r>
              <a:rPr dirty="0"/>
              <a:t>.</a:t>
            </a:r>
          </a:p>
          <a:p>
            <a:pPr marL="171450" indent="-171450" rtl="1">
              <a:spcBef>
                <a:spcPts val="700"/>
              </a:spcBef>
              <a:buSzPct val="100000"/>
              <a:buFont typeface="Arial"/>
              <a:buChar char="•"/>
              <a:defRPr>
                <a:solidFill>
                  <a:srgbClr val="006600"/>
                </a:solidFill>
              </a:defRPr>
            </a:pPr>
            <a:r>
              <a:rPr dirty="0" err="1"/>
              <a:t>يمكن</a:t>
            </a:r>
            <a:r>
              <a:rPr dirty="0"/>
              <a:t> </a:t>
            </a:r>
            <a:r>
              <a:rPr dirty="0" err="1"/>
              <a:t>أن</a:t>
            </a:r>
            <a:r>
              <a:rPr dirty="0"/>
              <a:t> </a:t>
            </a:r>
            <a:r>
              <a:rPr dirty="0" err="1"/>
              <a:t>تتأخر</a:t>
            </a:r>
            <a:r>
              <a:rPr dirty="0"/>
              <a:t> </a:t>
            </a:r>
            <a:r>
              <a:rPr dirty="0" err="1"/>
              <a:t>البلاغات</a:t>
            </a:r>
            <a:r>
              <a:rPr dirty="0"/>
              <a:t> </a:t>
            </a:r>
            <a:r>
              <a:rPr dirty="0" err="1"/>
              <a:t>عن</a:t>
            </a:r>
            <a:r>
              <a:rPr dirty="0"/>
              <a:t> </a:t>
            </a:r>
            <a:r>
              <a:rPr dirty="0" err="1"/>
              <a:t>الحالات</a:t>
            </a:r>
            <a:r>
              <a:rPr dirty="0"/>
              <a:t> </a:t>
            </a:r>
            <a:r>
              <a:rPr dirty="0" err="1"/>
              <a:t>في</a:t>
            </a:r>
            <a:r>
              <a:rPr dirty="0"/>
              <a:t> </a:t>
            </a:r>
            <a:r>
              <a:rPr dirty="0" err="1"/>
              <a:t>عمليات</a:t>
            </a:r>
            <a:r>
              <a:rPr dirty="0"/>
              <a:t> </a:t>
            </a:r>
            <a:r>
              <a:rPr dirty="0" err="1"/>
              <a:t>الترصُّد</a:t>
            </a:r>
            <a:r>
              <a:rPr dirty="0"/>
              <a:t> </a:t>
            </a:r>
            <a:r>
              <a:rPr dirty="0" err="1"/>
              <a:t>وأثناء</a:t>
            </a:r>
            <a:r>
              <a:rPr dirty="0"/>
              <a:t> </a:t>
            </a:r>
            <a:r>
              <a:rPr dirty="0" err="1"/>
              <a:t>انتظار</a:t>
            </a:r>
            <a:r>
              <a:rPr dirty="0"/>
              <a:t> </a:t>
            </a:r>
            <a:r>
              <a:rPr dirty="0" err="1"/>
              <a:t>التأكيد</a:t>
            </a:r>
            <a:r>
              <a:rPr dirty="0"/>
              <a:t>.</a:t>
            </a:r>
          </a:p>
          <a:p>
            <a:pPr marL="171450" indent="-171450" rtl="1">
              <a:spcBef>
                <a:spcPts val="700"/>
              </a:spcBef>
              <a:buSzPct val="100000"/>
              <a:buFont typeface="Arial"/>
              <a:buChar char="•"/>
              <a:defRPr>
                <a:solidFill>
                  <a:srgbClr val="006600"/>
                </a:solidFill>
              </a:defRPr>
            </a:pPr>
            <a:r>
              <a:rPr dirty="0" err="1"/>
              <a:t>تُستخدم</a:t>
            </a:r>
            <a:r>
              <a:rPr dirty="0"/>
              <a:t> </a:t>
            </a:r>
            <a:r>
              <a:rPr dirty="0" err="1"/>
              <a:t>استمارات</a:t>
            </a:r>
            <a:r>
              <a:rPr dirty="0"/>
              <a:t> </a:t>
            </a:r>
            <a:r>
              <a:rPr dirty="0" err="1"/>
              <a:t>التبليغ</a:t>
            </a:r>
            <a:r>
              <a:rPr dirty="0"/>
              <a:t> </a:t>
            </a:r>
            <a:r>
              <a:rPr dirty="0" err="1"/>
              <a:t>وأدواته</a:t>
            </a:r>
            <a:r>
              <a:rPr dirty="0"/>
              <a:t> </a:t>
            </a:r>
            <a:r>
              <a:rPr dirty="0" err="1"/>
              <a:t>للمساعدة</a:t>
            </a:r>
            <a:r>
              <a:rPr dirty="0"/>
              <a:t> </a:t>
            </a:r>
            <a:r>
              <a:rPr dirty="0" err="1"/>
              <a:t>في</a:t>
            </a:r>
            <a:r>
              <a:rPr dirty="0"/>
              <a:t> </a:t>
            </a:r>
            <a:r>
              <a:rPr dirty="0" err="1"/>
              <a:t>توحيد</a:t>
            </a:r>
            <a:r>
              <a:rPr dirty="0"/>
              <a:t> </a:t>
            </a:r>
            <a:r>
              <a:rPr dirty="0" err="1"/>
              <a:t>البيانات</a:t>
            </a:r>
            <a:r>
              <a:rPr dirty="0"/>
              <a:t> </a:t>
            </a:r>
            <a:r>
              <a:rPr dirty="0" err="1"/>
              <a:t>عبر</a:t>
            </a:r>
            <a:r>
              <a:rPr dirty="0"/>
              <a:t> </a:t>
            </a:r>
            <a:r>
              <a:rPr dirty="0" err="1"/>
              <a:t>مختلف</a:t>
            </a:r>
            <a:r>
              <a:rPr dirty="0"/>
              <a:t> </a:t>
            </a:r>
            <a:r>
              <a:rPr dirty="0" err="1"/>
              <a:t>مصادر</a:t>
            </a:r>
            <a:r>
              <a:rPr dirty="0"/>
              <a:t> </a:t>
            </a:r>
            <a:r>
              <a:rPr dirty="0" err="1"/>
              <a:t>التبليغ</a:t>
            </a:r>
            <a:r>
              <a:rPr dirty="0"/>
              <a:t>.</a:t>
            </a:r>
          </a:p>
          <a:p>
            <a:pPr marL="457200" lvl="1" indent="0" rtl="1">
              <a:spcBef>
                <a:spcPts val="0"/>
              </a:spcBef>
              <a:buSzPct val="100000"/>
              <a:buFont typeface="Symbol"/>
              <a:buChar char="-"/>
            </a:pPr>
            <a:endParaRPr dirty="0"/>
          </a:p>
          <a:p>
            <a:pPr rtl="1">
              <a:spcBef>
                <a:spcPts val="700"/>
              </a:spcBef>
              <a:defRPr>
                <a:solidFill>
                  <a:srgbClr val="006600"/>
                </a:solidFill>
              </a:defRPr>
            </a:pPr>
            <a:r>
              <a:rPr dirty="0" err="1"/>
              <a:t>الترصُّد</a:t>
            </a:r>
            <a:r>
              <a:rPr dirty="0"/>
              <a:t> </a:t>
            </a:r>
            <a:r>
              <a:rPr dirty="0" err="1"/>
              <a:t>القائم</a:t>
            </a:r>
            <a:r>
              <a:rPr dirty="0"/>
              <a:t> </a:t>
            </a:r>
            <a:r>
              <a:rPr dirty="0" err="1"/>
              <a:t>على</a:t>
            </a:r>
            <a:r>
              <a:rPr dirty="0"/>
              <a:t> </a:t>
            </a:r>
            <a:r>
              <a:rPr dirty="0" err="1"/>
              <a:t>الأحداث</a:t>
            </a:r>
            <a:endParaRPr i="1" dirty="0"/>
          </a:p>
          <a:p>
            <a:pPr marL="171450" indent="-171450" rtl="1">
              <a:spcBef>
                <a:spcPts val="0"/>
              </a:spcBef>
              <a:buSzPct val="100000"/>
              <a:buFont typeface="Arial"/>
              <a:buChar char="•"/>
            </a:pPr>
            <a:r>
              <a:rPr dirty="0" err="1"/>
              <a:t>يأخذ</a:t>
            </a:r>
            <a:r>
              <a:rPr dirty="0"/>
              <a:t> </a:t>
            </a:r>
            <a:r>
              <a:rPr dirty="0" err="1"/>
              <a:t>بعين</a:t>
            </a:r>
            <a:r>
              <a:rPr dirty="0"/>
              <a:t> </a:t>
            </a:r>
            <a:r>
              <a:rPr dirty="0" err="1"/>
              <a:t>الاعتبار</a:t>
            </a:r>
            <a:r>
              <a:rPr dirty="0"/>
              <a:t> </a:t>
            </a:r>
            <a:r>
              <a:rPr dirty="0" err="1"/>
              <a:t>البلاغات</a:t>
            </a:r>
            <a:r>
              <a:rPr dirty="0"/>
              <a:t> </a:t>
            </a:r>
            <a:r>
              <a:rPr dirty="0" err="1"/>
              <a:t>عن</a:t>
            </a:r>
            <a:r>
              <a:rPr dirty="0"/>
              <a:t> </a:t>
            </a:r>
            <a:r>
              <a:rPr dirty="0" err="1"/>
              <a:t>الحالات</a:t>
            </a:r>
            <a:r>
              <a:rPr dirty="0"/>
              <a:t> </a:t>
            </a:r>
            <a:r>
              <a:rPr dirty="0" err="1"/>
              <a:t>من</a:t>
            </a:r>
            <a:r>
              <a:rPr dirty="0"/>
              <a:t> </a:t>
            </a:r>
            <a:r>
              <a:rPr dirty="0" err="1"/>
              <a:t>كلٍّ</a:t>
            </a:r>
            <a:r>
              <a:rPr dirty="0"/>
              <a:t> </a:t>
            </a:r>
            <a:r>
              <a:rPr dirty="0" err="1"/>
              <a:t>من</a:t>
            </a:r>
            <a:r>
              <a:rPr dirty="0"/>
              <a:t> </a:t>
            </a:r>
            <a:r>
              <a:rPr dirty="0" err="1"/>
              <a:t>المصادر</a:t>
            </a:r>
            <a:r>
              <a:rPr dirty="0"/>
              <a:t> </a:t>
            </a:r>
            <a:r>
              <a:rPr dirty="0" err="1"/>
              <a:t>الرسمية</a:t>
            </a:r>
            <a:r>
              <a:rPr dirty="0"/>
              <a:t> </a:t>
            </a:r>
            <a:r>
              <a:rPr dirty="0" err="1"/>
              <a:t>وغير</a:t>
            </a:r>
            <a:r>
              <a:rPr dirty="0"/>
              <a:t> </a:t>
            </a:r>
            <a:r>
              <a:rPr dirty="0" err="1"/>
              <a:t>الرسمية</a:t>
            </a:r>
            <a:r>
              <a:rPr dirty="0"/>
              <a:t>، </a:t>
            </a:r>
            <a:r>
              <a:rPr dirty="0" err="1"/>
              <a:t>ومنها</a:t>
            </a:r>
            <a:r>
              <a:rPr dirty="0"/>
              <a:t> </a:t>
            </a:r>
            <a:r>
              <a:rPr dirty="0" err="1"/>
              <a:t>وسائل</a:t>
            </a:r>
            <a:r>
              <a:rPr dirty="0"/>
              <a:t> </a:t>
            </a:r>
            <a:r>
              <a:rPr dirty="0" err="1"/>
              <a:t>الإعلام</a:t>
            </a:r>
            <a:r>
              <a:rPr dirty="0"/>
              <a:t>، </a:t>
            </a:r>
            <a:r>
              <a:rPr dirty="0" err="1"/>
              <a:t>والمدونات</a:t>
            </a:r>
            <a:r>
              <a:rPr dirty="0"/>
              <a:t>، </a:t>
            </a:r>
            <a:r>
              <a:rPr dirty="0" err="1"/>
              <a:t>وأفراد</a:t>
            </a:r>
            <a:r>
              <a:rPr dirty="0"/>
              <a:t> </a:t>
            </a:r>
            <a:r>
              <a:rPr dirty="0" err="1"/>
              <a:t>المجتمع</a:t>
            </a:r>
            <a:r>
              <a:rPr dirty="0"/>
              <a:t> </a:t>
            </a:r>
            <a:r>
              <a:rPr dirty="0" err="1"/>
              <a:t>المحلي</a:t>
            </a:r>
            <a:r>
              <a:rPr dirty="0"/>
              <a:t>، </a:t>
            </a:r>
            <a:r>
              <a:rPr dirty="0" err="1"/>
              <a:t>والشائعات</a:t>
            </a:r>
            <a:r>
              <a:rPr dirty="0"/>
              <a:t>، </a:t>
            </a:r>
            <a:r>
              <a:rPr dirty="0" err="1"/>
              <a:t>إلى</a:t>
            </a:r>
            <a:r>
              <a:rPr dirty="0"/>
              <a:t> </a:t>
            </a:r>
            <a:r>
              <a:rPr dirty="0" err="1"/>
              <a:t>غير</a:t>
            </a:r>
            <a:r>
              <a:rPr dirty="0"/>
              <a:t> </a:t>
            </a:r>
            <a:r>
              <a:rPr dirty="0" err="1"/>
              <a:t>ذلك</a:t>
            </a:r>
            <a:r>
              <a:rPr dirty="0"/>
              <a:t>.</a:t>
            </a:r>
          </a:p>
          <a:p>
            <a:pPr marL="171450" indent="-171450" rtl="1">
              <a:spcBef>
                <a:spcPts val="0"/>
              </a:spcBef>
              <a:buSzPct val="100000"/>
              <a:buFont typeface="Arial"/>
              <a:buChar char="•"/>
            </a:pPr>
            <a:r>
              <a:rPr dirty="0" err="1"/>
              <a:t>قد</a:t>
            </a:r>
            <a:r>
              <a:rPr dirty="0"/>
              <a:t> </a:t>
            </a:r>
            <a:r>
              <a:rPr dirty="0" err="1"/>
              <a:t>يكون</a:t>
            </a:r>
            <a:r>
              <a:rPr dirty="0"/>
              <a:t> </a:t>
            </a:r>
            <a:r>
              <a:rPr dirty="0" err="1"/>
              <a:t>أسرع</a:t>
            </a:r>
            <a:r>
              <a:rPr dirty="0"/>
              <a:t> </a:t>
            </a:r>
            <a:r>
              <a:rPr dirty="0" err="1"/>
              <a:t>من</a:t>
            </a:r>
            <a:r>
              <a:rPr dirty="0"/>
              <a:t> </a:t>
            </a:r>
            <a:r>
              <a:rPr dirty="0" err="1"/>
              <a:t>الترصُّد</a:t>
            </a:r>
            <a:r>
              <a:rPr dirty="0"/>
              <a:t> </a:t>
            </a:r>
            <a:r>
              <a:rPr dirty="0" err="1"/>
              <a:t>القائم</a:t>
            </a:r>
            <a:r>
              <a:rPr dirty="0"/>
              <a:t> </a:t>
            </a:r>
            <a:r>
              <a:rPr dirty="0" err="1"/>
              <a:t>على</a:t>
            </a:r>
            <a:r>
              <a:rPr dirty="0"/>
              <a:t> </a:t>
            </a:r>
            <a:r>
              <a:rPr dirty="0" err="1"/>
              <a:t>المؤشرات</a:t>
            </a:r>
            <a:r>
              <a:rPr dirty="0"/>
              <a:t> </a:t>
            </a:r>
            <a:r>
              <a:rPr dirty="0" err="1"/>
              <a:t>بسبب</a:t>
            </a:r>
            <a:r>
              <a:rPr dirty="0"/>
              <a:t> </a:t>
            </a:r>
            <a:r>
              <a:rPr dirty="0" err="1"/>
              <a:t>مصادر</a:t>
            </a:r>
            <a:r>
              <a:rPr dirty="0"/>
              <a:t> </a:t>
            </a:r>
            <a:r>
              <a:rPr dirty="0" err="1"/>
              <a:t>التبليغ</a:t>
            </a:r>
            <a:r>
              <a:rPr dirty="0"/>
              <a:t> </a:t>
            </a:r>
            <a:r>
              <a:rPr dirty="0" err="1"/>
              <a:t>غير</a:t>
            </a:r>
            <a:r>
              <a:rPr dirty="0"/>
              <a:t> </a:t>
            </a:r>
            <a:r>
              <a:rPr dirty="0" err="1"/>
              <a:t>الرسمية</a:t>
            </a:r>
            <a:r>
              <a:rPr dirty="0"/>
              <a:t>.</a:t>
            </a:r>
          </a:p>
          <a:p>
            <a:pPr marL="171450" indent="-171450" rtl="1">
              <a:spcBef>
                <a:spcPts val="0"/>
              </a:spcBef>
              <a:buSzPct val="100000"/>
              <a:buFont typeface="Arial"/>
              <a:buChar char="•"/>
            </a:pPr>
            <a:r>
              <a:rPr dirty="0" err="1"/>
              <a:t>ولكن</a:t>
            </a:r>
            <a:r>
              <a:rPr dirty="0"/>
              <a:t> </a:t>
            </a:r>
            <a:r>
              <a:rPr dirty="0" err="1"/>
              <a:t>نظرًا</a:t>
            </a:r>
            <a:r>
              <a:rPr dirty="0"/>
              <a:t> </a:t>
            </a:r>
            <a:r>
              <a:rPr dirty="0" err="1"/>
              <a:t>لتباين</a:t>
            </a:r>
            <a:r>
              <a:rPr dirty="0"/>
              <a:t> </a:t>
            </a:r>
            <a:r>
              <a:rPr dirty="0" err="1"/>
              <a:t>المصادر</a:t>
            </a:r>
            <a:r>
              <a:rPr dirty="0"/>
              <a:t> </a:t>
            </a:r>
            <a:r>
              <a:rPr dirty="0" err="1"/>
              <a:t>وأشكال</a:t>
            </a:r>
            <a:r>
              <a:rPr dirty="0"/>
              <a:t> </a:t>
            </a:r>
            <a:r>
              <a:rPr dirty="0" err="1"/>
              <a:t>التبليغ</a:t>
            </a:r>
            <a:r>
              <a:rPr dirty="0"/>
              <a:t>، </a:t>
            </a:r>
            <a:r>
              <a:rPr dirty="0" err="1"/>
              <a:t>من</a:t>
            </a:r>
            <a:r>
              <a:rPr dirty="0"/>
              <a:t> </a:t>
            </a:r>
            <a:r>
              <a:rPr dirty="0" err="1"/>
              <a:t>المرجَّح</a:t>
            </a:r>
            <a:r>
              <a:rPr dirty="0"/>
              <a:t> </a:t>
            </a:r>
            <a:r>
              <a:rPr dirty="0" err="1"/>
              <a:t>ألَّا</a:t>
            </a:r>
            <a:r>
              <a:rPr dirty="0"/>
              <a:t> </a:t>
            </a:r>
            <a:r>
              <a:rPr dirty="0" err="1"/>
              <a:t>تكون</a:t>
            </a:r>
            <a:r>
              <a:rPr dirty="0"/>
              <a:t> </a:t>
            </a:r>
            <a:r>
              <a:rPr dirty="0" err="1"/>
              <a:t>البيانات</a:t>
            </a:r>
            <a:r>
              <a:rPr dirty="0"/>
              <a:t> </a:t>
            </a:r>
            <a:r>
              <a:rPr dirty="0" err="1"/>
              <a:t>موحَّدة</a:t>
            </a:r>
            <a:r>
              <a:rPr dirty="0"/>
              <a:t>، </a:t>
            </a:r>
            <a:r>
              <a:rPr dirty="0" err="1"/>
              <a:t>كما</a:t>
            </a:r>
            <a:r>
              <a:rPr dirty="0"/>
              <a:t> </a:t>
            </a:r>
            <a:r>
              <a:rPr dirty="0" err="1"/>
              <a:t>قد</a:t>
            </a:r>
            <a:r>
              <a:rPr dirty="0"/>
              <a:t> </a:t>
            </a:r>
            <a:r>
              <a:rPr dirty="0" err="1"/>
              <a:t>تكون</a:t>
            </a:r>
            <a:r>
              <a:rPr dirty="0"/>
              <a:t> </a:t>
            </a:r>
            <a:r>
              <a:rPr dirty="0" err="1"/>
              <a:t>غير</a:t>
            </a:r>
            <a:r>
              <a:rPr dirty="0"/>
              <a:t> </a:t>
            </a:r>
            <a:r>
              <a:rPr dirty="0" err="1"/>
              <a:t>موضوعية</a:t>
            </a:r>
            <a:r>
              <a:rPr dirty="0"/>
              <a:t> </a:t>
            </a:r>
            <a:r>
              <a:rPr dirty="0" err="1"/>
              <a:t>بطبيعتها</a:t>
            </a:r>
            <a:r>
              <a:rPr dirty="0"/>
              <a:t>.</a:t>
            </a:r>
          </a:p>
          <a:p>
            <a:pPr defTabSz="914349" rtl="1">
              <a:spcBef>
                <a:spcPts val="600"/>
              </a:spcBef>
            </a:pPr>
            <a:endParaRPr dirty="0"/>
          </a:p>
          <a:p>
            <a:pPr defTabSz="914349" rtl="1">
              <a:spcBef>
                <a:spcPts val="600"/>
              </a:spcBef>
              <a:defRPr>
                <a:latin typeface="Source Sans Pro Bold"/>
                <a:ea typeface="Source Sans Pro Bold"/>
                <a:cs typeface="Source Sans Pro Bold"/>
                <a:sym typeface="Source Sans Pro Bold"/>
              </a:defRPr>
            </a:pPr>
            <a:r>
              <a:rPr dirty="0" err="1"/>
              <a:t>اسأل</a:t>
            </a:r>
            <a:r>
              <a:rPr dirty="0"/>
              <a:t>:</a:t>
            </a:r>
          </a:p>
          <a:p>
            <a:pPr defTabSz="914349" rtl="1">
              <a:spcBef>
                <a:spcPts val="600"/>
              </a:spcBef>
              <a:defRPr>
                <a:latin typeface="Source Sans Pro Bold"/>
                <a:ea typeface="Source Sans Pro Bold"/>
                <a:cs typeface="Source Sans Pro Bold"/>
                <a:sym typeface="Source Sans Pro Bold"/>
              </a:defRPr>
            </a:pPr>
            <a:endParaRPr dirty="0"/>
          </a:p>
          <a:p>
            <a:pPr defTabSz="914349" rtl="1">
              <a:spcBef>
                <a:spcPts val="600"/>
              </a:spcBef>
            </a:pPr>
            <a:r>
              <a:rPr dirty="0" err="1"/>
              <a:t>متى</a:t>
            </a:r>
            <a:r>
              <a:rPr dirty="0"/>
              <a:t> </a:t>
            </a:r>
            <a:r>
              <a:rPr lang="ar-EG" dirty="0"/>
              <a:t>يُ</a:t>
            </a:r>
            <a:r>
              <a:rPr dirty="0" err="1"/>
              <a:t>ستخدِم</a:t>
            </a:r>
            <a:r>
              <a:rPr dirty="0"/>
              <a:t> </a:t>
            </a:r>
            <a:r>
              <a:rPr dirty="0" err="1"/>
              <a:t>نظام</a:t>
            </a:r>
            <a:r>
              <a:rPr dirty="0"/>
              <a:t> </a:t>
            </a:r>
            <a:r>
              <a:rPr dirty="0" err="1"/>
              <a:t>الترصُّد</a:t>
            </a:r>
            <a:r>
              <a:rPr dirty="0"/>
              <a:t> </a:t>
            </a:r>
            <a:r>
              <a:rPr dirty="0" err="1"/>
              <a:t>القائم</a:t>
            </a:r>
            <a:r>
              <a:rPr dirty="0"/>
              <a:t> </a:t>
            </a:r>
            <a:r>
              <a:rPr dirty="0" err="1"/>
              <a:t>على</a:t>
            </a:r>
            <a:r>
              <a:rPr dirty="0"/>
              <a:t> </a:t>
            </a:r>
            <a:r>
              <a:rPr dirty="0" err="1"/>
              <a:t>المؤشرات</a:t>
            </a:r>
            <a:r>
              <a:rPr dirty="0"/>
              <a:t> </a:t>
            </a:r>
            <a:r>
              <a:rPr dirty="0" err="1"/>
              <a:t>أو</a:t>
            </a:r>
            <a:r>
              <a:rPr dirty="0"/>
              <a:t> </a:t>
            </a:r>
            <a:r>
              <a:rPr dirty="0" err="1"/>
              <a:t>نظام</a:t>
            </a:r>
            <a:r>
              <a:rPr dirty="0"/>
              <a:t> </a:t>
            </a:r>
            <a:r>
              <a:rPr dirty="0" err="1"/>
              <a:t>الترصُّد</a:t>
            </a:r>
            <a:r>
              <a:rPr dirty="0"/>
              <a:t> </a:t>
            </a:r>
            <a:r>
              <a:rPr dirty="0" err="1"/>
              <a:t>القائم</a:t>
            </a:r>
            <a:r>
              <a:rPr dirty="0"/>
              <a:t> </a:t>
            </a:r>
            <a:r>
              <a:rPr dirty="0" err="1"/>
              <a:t>على</a:t>
            </a:r>
            <a:r>
              <a:rPr dirty="0"/>
              <a:t> </a:t>
            </a:r>
            <a:r>
              <a:rPr dirty="0" err="1"/>
              <a:t>الأحداث</a:t>
            </a:r>
            <a:r>
              <a:rPr dirty="0"/>
              <a:t>؟</a:t>
            </a:r>
          </a:p>
          <a:p>
            <a:pPr marL="628650" lvl="1" indent="-171450" defTabSz="914349" rtl="1">
              <a:spcBef>
                <a:spcPts val="600"/>
              </a:spcBef>
              <a:buSzPct val="100000"/>
              <a:buFont typeface="Arial"/>
              <a:buChar char="•"/>
              <a:defRPr>
                <a:latin typeface="Source Sans Pro Bold"/>
                <a:ea typeface="Source Sans Pro Bold"/>
                <a:cs typeface="Source Sans Pro Bold"/>
                <a:sym typeface="Source Sans Pro Bold"/>
              </a:defRPr>
            </a:pPr>
            <a:r>
              <a:rPr dirty="0" err="1"/>
              <a:t>الإجابة</a:t>
            </a:r>
            <a:r>
              <a:rPr lang="ar-EG" dirty="0"/>
              <a:t>: </a:t>
            </a:r>
            <a:r>
              <a:rPr dirty="0" err="1"/>
              <a:t>يمكن</a:t>
            </a:r>
            <a:r>
              <a:rPr dirty="0"/>
              <a:t> </a:t>
            </a:r>
            <a:r>
              <a:rPr dirty="0" err="1"/>
              <a:t>أن</a:t>
            </a:r>
            <a:r>
              <a:rPr dirty="0"/>
              <a:t> </a:t>
            </a:r>
            <a:r>
              <a:rPr dirty="0" err="1"/>
              <a:t>يُستخدم</a:t>
            </a:r>
            <a:r>
              <a:rPr dirty="0"/>
              <a:t> </a:t>
            </a:r>
            <a:r>
              <a:rPr dirty="0" err="1"/>
              <a:t>الترصُّد</a:t>
            </a:r>
            <a:r>
              <a:rPr dirty="0"/>
              <a:t> </a:t>
            </a:r>
            <a:r>
              <a:rPr dirty="0" err="1"/>
              <a:t>القائم</a:t>
            </a:r>
            <a:r>
              <a:rPr dirty="0"/>
              <a:t> </a:t>
            </a:r>
            <a:r>
              <a:rPr dirty="0" err="1"/>
              <a:t>على</a:t>
            </a:r>
            <a:r>
              <a:rPr dirty="0"/>
              <a:t> </a:t>
            </a:r>
            <a:r>
              <a:rPr dirty="0" err="1"/>
              <a:t>الأحداث</a:t>
            </a:r>
            <a:r>
              <a:rPr dirty="0"/>
              <a:t> </a:t>
            </a:r>
            <a:r>
              <a:rPr dirty="0" err="1"/>
              <a:t>في</a:t>
            </a:r>
            <a:r>
              <a:rPr dirty="0"/>
              <a:t> </a:t>
            </a:r>
            <a:r>
              <a:rPr dirty="0" err="1"/>
              <a:t>أي</a:t>
            </a:r>
            <a:r>
              <a:rPr dirty="0"/>
              <a:t> </a:t>
            </a:r>
            <a:r>
              <a:rPr dirty="0" err="1"/>
              <a:t>مكان</a:t>
            </a:r>
            <a:r>
              <a:rPr dirty="0"/>
              <a:t>، </a:t>
            </a:r>
            <a:r>
              <a:rPr dirty="0" err="1"/>
              <a:t>ويكون</a:t>
            </a:r>
            <a:r>
              <a:rPr dirty="0"/>
              <a:t> </a:t>
            </a:r>
            <a:r>
              <a:rPr dirty="0" err="1"/>
              <a:t>مفيدًا</a:t>
            </a:r>
            <a:r>
              <a:rPr dirty="0"/>
              <a:t> </a:t>
            </a:r>
            <a:r>
              <a:rPr dirty="0" err="1"/>
              <a:t>على</a:t>
            </a:r>
            <a:r>
              <a:rPr dirty="0"/>
              <a:t> </a:t>
            </a:r>
            <a:r>
              <a:rPr dirty="0" err="1"/>
              <a:t>وجه</a:t>
            </a:r>
            <a:r>
              <a:rPr dirty="0"/>
              <a:t> </a:t>
            </a:r>
            <a:r>
              <a:rPr dirty="0" err="1"/>
              <a:t>الخصوص</a:t>
            </a:r>
            <a:r>
              <a:rPr dirty="0"/>
              <a:t> </a:t>
            </a:r>
            <a:r>
              <a:rPr dirty="0" err="1"/>
              <a:t>حينما</a:t>
            </a:r>
            <a:r>
              <a:rPr dirty="0"/>
              <a:t> </a:t>
            </a:r>
            <a:r>
              <a:rPr dirty="0" err="1"/>
              <a:t>لا</a:t>
            </a:r>
            <a:r>
              <a:rPr dirty="0"/>
              <a:t> </a:t>
            </a:r>
            <a:r>
              <a:rPr dirty="0" err="1"/>
              <a:t>تكون</a:t>
            </a:r>
            <a:r>
              <a:rPr dirty="0"/>
              <a:t> </a:t>
            </a:r>
            <a:r>
              <a:rPr dirty="0" err="1"/>
              <a:t>البنية</a:t>
            </a:r>
            <a:r>
              <a:rPr dirty="0"/>
              <a:t> </a:t>
            </a:r>
            <a:r>
              <a:rPr dirty="0" err="1"/>
              <a:t>الأساسية</a:t>
            </a:r>
            <a:r>
              <a:rPr dirty="0"/>
              <a:t> </a:t>
            </a:r>
            <a:r>
              <a:rPr dirty="0" err="1"/>
              <a:t>الصحية</a:t>
            </a:r>
            <a:r>
              <a:rPr dirty="0"/>
              <a:t> </a:t>
            </a:r>
            <a:r>
              <a:rPr dirty="0" err="1"/>
              <a:t>وأنظمة</a:t>
            </a:r>
            <a:r>
              <a:rPr dirty="0"/>
              <a:t> </a:t>
            </a:r>
            <a:r>
              <a:rPr dirty="0" err="1"/>
              <a:t>الترصُّد</a:t>
            </a:r>
            <a:r>
              <a:rPr dirty="0"/>
              <a:t> </a:t>
            </a:r>
            <a:r>
              <a:rPr dirty="0" err="1"/>
              <a:t>القائمة</a:t>
            </a:r>
            <a:r>
              <a:rPr dirty="0"/>
              <a:t> </a:t>
            </a:r>
            <a:r>
              <a:rPr dirty="0" err="1"/>
              <a:t>كاملة</a:t>
            </a:r>
            <a:r>
              <a:rPr dirty="0"/>
              <a:t> </a:t>
            </a:r>
            <a:r>
              <a:rPr dirty="0" err="1"/>
              <a:t>الفعالية</a:t>
            </a:r>
            <a:r>
              <a:rPr lang="ar-EG" dirty="0"/>
              <a:t>. و</a:t>
            </a:r>
            <a:r>
              <a:rPr dirty="0" err="1"/>
              <a:t>قد</a:t>
            </a:r>
            <a:r>
              <a:rPr dirty="0"/>
              <a:t> </a:t>
            </a:r>
            <a:r>
              <a:rPr dirty="0" err="1"/>
              <a:t>يستطيع</a:t>
            </a:r>
            <a:r>
              <a:rPr dirty="0"/>
              <a:t> </a:t>
            </a:r>
            <a:r>
              <a:rPr dirty="0" err="1"/>
              <a:t>الترصُّد</a:t>
            </a:r>
            <a:r>
              <a:rPr dirty="0"/>
              <a:t> </a:t>
            </a:r>
            <a:r>
              <a:rPr dirty="0" err="1"/>
              <a:t>القائم</a:t>
            </a:r>
            <a:r>
              <a:rPr dirty="0"/>
              <a:t> </a:t>
            </a:r>
            <a:r>
              <a:rPr dirty="0" err="1"/>
              <a:t>على</a:t>
            </a:r>
            <a:r>
              <a:rPr dirty="0"/>
              <a:t> </a:t>
            </a:r>
            <a:r>
              <a:rPr dirty="0" err="1"/>
              <a:t>الأحداث</a:t>
            </a:r>
            <a:r>
              <a:rPr dirty="0"/>
              <a:t> </a:t>
            </a:r>
            <a:r>
              <a:rPr dirty="0" err="1"/>
              <a:t>الكشف</a:t>
            </a:r>
            <a:r>
              <a:rPr dirty="0"/>
              <a:t> </a:t>
            </a:r>
            <a:r>
              <a:rPr dirty="0" err="1"/>
              <a:t>عن</a:t>
            </a:r>
            <a:r>
              <a:rPr dirty="0"/>
              <a:t> </a:t>
            </a:r>
            <a:r>
              <a:rPr dirty="0" err="1"/>
              <a:t>الأحداث</a:t>
            </a:r>
            <a:r>
              <a:rPr dirty="0"/>
              <a:t> </a:t>
            </a:r>
            <a:r>
              <a:rPr dirty="0" err="1"/>
              <a:t>بسرعة</a:t>
            </a:r>
            <a:r>
              <a:rPr dirty="0"/>
              <a:t> </a:t>
            </a:r>
            <a:r>
              <a:rPr dirty="0" err="1"/>
              <a:t>أكبر</a:t>
            </a:r>
            <a:r>
              <a:rPr dirty="0"/>
              <a:t> </a:t>
            </a:r>
            <a:r>
              <a:rPr dirty="0" err="1"/>
              <a:t>من</a:t>
            </a:r>
            <a:r>
              <a:rPr dirty="0"/>
              <a:t> </a:t>
            </a:r>
            <a:r>
              <a:rPr dirty="0" err="1"/>
              <a:t>خلال</a:t>
            </a:r>
            <a:r>
              <a:rPr dirty="0"/>
              <a:t> </a:t>
            </a:r>
            <a:r>
              <a:rPr dirty="0" err="1"/>
              <a:t>المصادر</a:t>
            </a:r>
            <a:r>
              <a:rPr dirty="0"/>
              <a:t> </a:t>
            </a:r>
            <a:r>
              <a:rPr dirty="0" err="1"/>
              <a:t>غير</a:t>
            </a:r>
            <a:r>
              <a:rPr dirty="0"/>
              <a:t> </a:t>
            </a:r>
            <a:r>
              <a:rPr dirty="0" err="1"/>
              <a:t>الرسمية</a:t>
            </a:r>
            <a:r>
              <a:rPr dirty="0"/>
              <a:t>، </a:t>
            </a:r>
            <a:r>
              <a:rPr dirty="0" err="1"/>
              <a:t>وقد</a:t>
            </a:r>
            <a:r>
              <a:rPr dirty="0"/>
              <a:t> </a:t>
            </a:r>
            <a:r>
              <a:rPr dirty="0" err="1"/>
              <a:t>يكون</a:t>
            </a:r>
            <a:r>
              <a:rPr dirty="0"/>
              <a:t> </a:t>
            </a:r>
            <a:r>
              <a:rPr dirty="0" err="1"/>
              <a:t>مُكمِّلًا</a:t>
            </a:r>
            <a:r>
              <a:rPr dirty="0"/>
              <a:t> </a:t>
            </a:r>
            <a:r>
              <a:rPr dirty="0" err="1"/>
              <a:t>لأنظمة</a:t>
            </a:r>
            <a:r>
              <a:rPr dirty="0"/>
              <a:t> </a:t>
            </a:r>
            <a:r>
              <a:rPr dirty="0" err="1"/>
              <a:t>الترصُّد</a:t>
            </a:r>
            <a:r>
              <a:rPr dirty="0"/>
              <a:t> </a:t>
            </a:r>
            <a:r>
              <a:rPr dirty="0" err="1"/>
              <a:t>القائمة</a:t>
            </a:r>
            <a:r>
              <a:rPr dirty="0"/>
              <a:t>.</a:t>
            </a:r>
          </a:p>
          <a:p>
            <a:pPr defTabSz="924916" rtl="1">
              <a:spcBef>
                <a:spcPts val="600"/>
              </a:spcBef>
            </a:pPr>
            <a:endParaRPr lang="ar-EG" dirty="0"/>
          </a:p>
          <a:p>
            <a:pPr defTabSz="924916" rtl="1">
              <a:spcBef>
                <a:spcPts val="600"/>
              </a:spcBef>
            </a:pPr>
            <a:r>
              <a:rPr dirty="0" err="1"/>
              <a:t>المصدر</a:t>
            </a:r>
            <a:r>
              <a:rPr dirty="0"/>
              <a:t> </a:t>
            </a:r>
            <a:r>
              <a:rPr dirty="0" err="1"/>
              <a:t>الخاص</a:t>
            </a:r>
            <a:r>
              <a:rPr dirty="0"/>
              <a:t> </a:t>
            </a:r>
            <a:r>
              <a:rPr dirty="0" err="1"/>
              <a:t>بالترصُّد</a:t>
            </a:r>
            <a:r>
              <a:rPr dirty="0"/>
              <a:t> </a:t>
            </a:r>
            <a:r>
              <a:rPr dirty="0" err="1"/>
              <a:t>القائم</a:t>
            </a:r>
            <a:r>
              <a:rPr dirty="0"/>
              <a:t> </a:t>
            </a:r>
            <a:r>
              <a:rPr dirty="0" err="1"/>
              <a:t>على</a:t>
            </a:r>
            <a:r>
              <a:rPr dirty="0"/>
              <a:t> </a:t>
            </a:r>
            <a:r>
              <a:rPr dirty="0" err="1"/>
              <a:t>الأحداث</a:t>
            </a:r>
            <a:r>
              <a:rPr lang="ar-EG" dirty="0"/>
              <a:t>:</a:t>
            </a:r>
          </a:p>
          <a:p>
            <a:pPr algn="l" defTabSz="924916" rtl="0">
              <a:spcBef>
                <a:spcPts val="600"/>
              </a:spcBef>
            </a:pPr>
            <a:r>
              <a:rPr dirty="0"/>
              <a:t>IHR Monitoring Framework: Checklist and Indicators for Monitoring Progress in the Development of IHR Core Capacities in States Parties. WHO 2010</a:t>
            </a:r>
          </a:p>
          <a:p>
            <a:pPr defTabSz="924916" rtl="1">
              <a:spcBef>
                <a:spcPts val="600"/>
              </a:spcBef>
              <a:defRPr>
                <a:solidFill>
                  <a:srgbClr val="4D4D4D"/>
                </a:solidFill>
              </a:defRPr>
            </a:pPr>
            <a:endParaRPr dirty="0">
              <a:solidFill>
                <a:srgbClr val="4D4D4D"/>
              </a:solidFill>
            </a:endParaRPr>
          </a:p>
        </p:txBody>
      </p:sp>
    </p:spTree>
    <p:extLst>
      <p:ext uri="{BB962C8B-B14F-4D97-AF65-F5344CB8AC3E}">
        <p14:creationId xmlns:p14="http://schemas.microsoft.com/office/powerpoint/2010/main" val="37661853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dirty="0"/>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5"/>
          <p:cNvSpPr txBox="1"/>
          <p:nvPr/>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8AB7FB0C-B9AD-5251-5D13-6C39259D010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Subtitle 5">
            <a:extLst>
              <a:ext uri="{FF2B5EF4-FFF2-40B4-BE49-F238E27FC236}">
                <a16:creationId xmlns:a16="http://schemas.microsoft.com/office/drawing/2014/main" id="{F1EF77B5-F70D-8B4E-6A39-8047015E373A}"/>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65" name="TextBox 6"/>
          <p:cNvSpPr txBox="1"/>
          <p:nvPr/>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6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16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F5E4698-72B4-97D2-EE28-53C4E77D52B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Rounded Rectangle 3">
            <a:extLst>
              <a:ext uri="{FF2B5EF4-FFF2-40B4-BE49-F238E27FC236}">
                <a16:creationId xmlns:a16="http://schemas.microsoft.com/office/drawing/2014/main" id="{89124960-FDAB-2081-CED5-88741F70453D}"/>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4D7AE932-B6A5-8A3C-3BBD-592F827EE3E0}"/>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ubtitle 5">
            <a:extLst>
              <a:ext uri="{FF2B5EF4-FFF2-40B4-BE49-F238E27FC236}">
                <a16:creationId xmlns:a16="http://schemas.microsoft.com/office/drawing/2014/main" id="{74E2A4FE-4E12-61C5-ED09-30BFBBD56FDE}"/>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6BF83CAE-BD65-A6AA-E7DF-11F5EECD411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8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dirty="0"/>
          </a:p>
        </p:txBody>
      </p:sp>
      <p:sp>
        <p:nvSpPr>
          <p:cNvPr id="188"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B5965655-74AB-5CD5-1CE9-D67841645C9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E408BB28-0AE7-4445-A5AB-E84E1E7EEB86}"/>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0A2367C-505A-536A-73D6-0FCF2BB95D29}"/>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66698FCD-36AC-D263-A897-FC91F0A0E6C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5B315AE9-FD4E-3BD6-CCAE-0AC0FD0BEF8D}"/>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C9E88A3C-A2F3-E161-1B60-739F50FF31D4}"/>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8" name="Image 7"/>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20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dirty="0"/>
          </a:p>
        </p:txBody>
      </p:sp>
      <p:pic>
        <p:nvPicPr>
          <p:cNvPr id="208"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20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4"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i="0" dirty="0"/>
          </a:p>
        </p:txBody>
      </p:sp>
      <p:pic>
        <p:nvPicPr>
          <p:cNvPr id="21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6"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586C0FB-5F49-399E-2380-3F649C738F7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C14834F4-76F2-200B-EE9C-D90DA8AA37E3}"/>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04BF0E3-237B-ADA8-F34E-44E482216FF8}"/>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9" name="Rectangle 2"/>
          <p:cNvSpPr txBox="1"/>
          <p:nvPr/>
        </p:nvSpPr>
        <p:spPr>
          <a:xfrm>
            <a:off x="203605" y="30156"/>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30"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8725970-99C7-7EBD-3AA0-29F062E6C60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2D4EFAD6-0485-E2C4-3AAE-503AEAF69893}"/>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381420B-3F6D-5107-180C-B2813A0CF1CA}"/>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7"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3" name="Title Text"/>
          <p:cNvSpPr txBox="1">
            <a:spLocks noGrp="1"/>
          </p:cNvSpPr>
          <p:nvPr>
            <p:ph type="title"/>
          </p:nvPr>
        </p:nvSpPr>
        <p:spPr>
          <a:xfrm>
            <a:off x="238238" y="-43663"/>
            <a:ext cx="3571876" cy="646113"/>
          </a:xfrm>
          <a:prstGeom prst="rect">
            <a:avLst/>
          </a:prstGeom>
        </p:spPr>
        <p:txBody>
          <a:bodyPr rtlCol="1"/>
          <a:lstStyle/>
          <a:p>
            <a:pPr rtl="1"/>
            <a:r>
              <a:t>Title Text</a:t>
            </a:r>
          </a:p>
        </p:txBody>
      </p:sp>
      <p:sp>
        <p:nvSpPr>
          <p:cNvPr id="244"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A35E59A-2B89-EA5E-E35A-64C5AC88A1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343487C4-B61C-E1F7-DB94-F98482807FE3}"/>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33A9DBA-878B-F1C3-3A1E-6B6FBD5D198C}"/>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5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8" name="Text Placeholder 5"/>
          <p:cNvSpPr>
            <a:spLocks noGrp="1"/>
          </p:cNvSpPr>
          <p:nvPr>
            <p:ph type="body" sz="quarter" idx="21"/>
          </p:nvPr>
        </p:nvSpPr>
        <p:spPr>
          <a:xfrm>
            <a:off x="192087" y="115887"/>
            <a:ext cx="10728326" cy="600076"/>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FBBCDBD8-5F8B-F176-ECDF-DCFE2855E75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4C6D9602-40A9-DF0E-0359-92082DB72FCB}"/>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pic>
        <p:nvPicPr>
          <p:cNvPr id="4" name="Image" descr="Image">
            <a:extLst>
              <a:ext uri="{FF2B5EF4-FFF2-40B4-BE49-F238E27FC236}">
                <a16:creationId xmlns:a16="http://schemas.microsoft.com/office/drawing/2014/main" id="{7E14EB24-B4FF-9B2B-9EE5-375B6E379FF3}"/>
              </a:ext>
            </a:extLst>
          </p:cNvPr>
          <p:cNvPicPr>
            <a:picLocks noChangeAspect="1"/>
          </p:cNvPicPr>
          <p:nvPr userDrawn="1"/>
        </p:nvPicPr>
        <p:blipFill>
          <a:blip r:embed="rId3"/>
          <a:srcRect t="43728"/>
          <a:stretch>
            <a:fillRect/>
          </a:stretch>
        </p:blipFill>
        <p:spPr>
          <a:xfrm>
            <a:off x="-77472" y="-22052"/>
            <a:ext cx="9693745" cy="738015"/>
          </a:xfrm>
          <a:prstGeom prst="rect">
            <a:avLst/>
          </a:prstGeom>
          <a:ln w="12700">
            <a:miter lim="400000"/>
          </a:ln>
        </p:spPr>
      </p:pic>
      <p:sp>
        <p:nvSpPr>
          <p:cNvPr id="5" name="Subtitle 5">
            <a:extLst>
              <a:ext uri="{FF2B5EF4-FFF2-40B4-BE49-F238E27FC236}">
                <a16:creationId xmlns:a16="http://schemas.microsoft.com/office/drawing/2014/main" id="{A9ADB801-30D1-62FC-154F-0A3EAD9AE108}"/>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09" y="-66475"/>
            <a:ext cx="10104272" cy="738015"/>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49E4546-2C4A-61DF-BB07-12CEBD6ADCD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7598E2BB-6C06-2C39-125E-6CB896EBD98A}"/>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5E048E82-6A05-57F6-3B67-41CA5532A88F}"/>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83"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84" name="Image" descr="Image"/>
          <p:cNvPicPr>
            <a:picLocks noChangeAspect="1"/>
          </p:cNvPicPr>
          <p:nvPr/>
        </p:nvPicPr>
        <p:blipFill>
          <a:blip r:embed="rId3"/>
          <a:stretch>
            <a:fillRect/>
          </a:stretch>
        </p:blipFill>
        <p:spPr>
          <a:xfrm>
            <a:off x="-27005" y="-65838"/>
            <a:ext cx="7739847" cy="989082"/>
          </a:xfrm>
          <a:prstGeom prst="rect">
            <a:avLst/>
          </a:prstGeom>
          <a:ln w="12700">
            <a:miter lim="400000"/>
          </a:ln>
        </p:spPr>
      </p:pic>
      <p:sp>
        <p:nvSpPr>
          <p:cNvPr id="2" name="Slide Number">
            <a:extLst>
              <a:ext uri="{FF2B5EF4-FFF2-40B4-BE49-F238E27FC236}">
                <a16:creationId xmlns:a16="http://schemas.microsoft.com/office/drawing/2014/main" id="{BCDFD402-16E7-5F10-73C5-016745EADC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D3C0F743-09AB-3CAB-27A7-FDB13A45E218}"/>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DDE9106-8954-8982-3E6B-E94ED05F6D60}"/>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82A0E27-5AB7-BC44-09C6-BD518EF3369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62F1A9DA-76E3-1FA4-6AB9-97E9A59D033D}"/>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3B28215A-1A53-EFC9-1B09-0A76A3E3E9E4}"/>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9" name="Image 8"/>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6" name="Title Text"/>
          <p:cNvSpPr txBox="1">
            <a:spLocks noGrp="1"/>
          </p:cNvSpPr>
          <p:nvPr>
            <p:ph type="title"/>
          </p:nvPr>
        </p:nvSpPr>
        <p:spPr>
          <a:xfrm>
            <a:off x="220373" y="559152"/>
            <a:ext cx="4766298" cy="2339613"/>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8" name="Image 7"/>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5C788751-8783-30D9-7332-79B943EED9A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55B196B9-2B00-F761-ED18-9B6EC283314B}"/>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909EDA3-33F2-2F34-B53C-E46F730F57CC}"/>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F2CF4C4-123C-E623-1987-C5CFFC83676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6D5B15B0-0E4C-E0FF-C4CF-252ECB0585EE}"/>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9E3078C-E7A6-40DC-BCAB-525FBEA9E140}"/>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3" name="Subtitle 5"/>
          <p:cNvSpPr txBox="1"/>
          <p:nvPr/>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85" name="Title Text"/>
          <p:cNvSpPr txBox="1">
            <a:spLocks noGrp="1"/>
          </p:cNvSpPr>
          <p:nvPr>
            <p:ph type="title"/>
          </p:nvPr>
        </p:nvSpPr>
        <p:spPr>
          <a:xfrm>
            <a:off x="263287" y="743915"/>
            <a:ext cx="3264196" cy="1453912"/>
          </a:xfrm>
          <a:prstGeom prst="rect">
            <a:avLst/>
          </a:prstGeom>
        </p:spPr>
        <p:txBody>
          <a:bodyPr rtlCol="1" anchor="t"/>
          <a:lstStyle/>
          <a:p>
            <a:pPr rtl="1"/>
            <a:r>
              <a:t>Title Text</a:t>
            </a:r>
          </a:p>
        </p:txBody>
      </p:sp>
      <p:sp>
        <p:nvSpPr>
          <p:cNvPr id="8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7233C53-D6E1-2985-E9C6-E0D6FCCDDB8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Rounded Rectangle 3">
            <a:extLst>
              <a:ext uri="{FF2B5EF4-FFF2-40B4-BE49-F238E27FC236}">
                <a16:creationId xmlns:a16="http://schemas.microsoft.com/office/drawing/2014/main" id="{07481F3E-6E7A-AF7C-4894-7C0BF70DACF9}"/>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3F968017-D776-91F4-4377-1F853AF053AF}"/>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0">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101" name="Title Text"/>
          <p:cNvSpPr txBox="1">
            <a:spLocks noGrp="1"/>
          </p:cNvSpPr>
          <p:nvPr>
            <p:ph type="title"/>
          </p:nvPr>
        </p:nvSpPr>
        <p:spPr>
          <a:xfrm>
            <a:off x="263287" y="743915"/>
            <a:ext cx="3264196" cy="1453912"/>
          </a:xfrm>
          <a:prstGeom prst="rect">
            <a:avLst/>
          </a:prstGeom>
        </p:spPr>
        <p:txBody>
          <a:bodyPr rtlCol="1" anchor="t"/>
          <a:lstStyle/>
          <a:p>
            <a:pPr rtl="1"/>
            <a:r>
              <a:t>Title Text</a:t>
            </a:r>
          </a:p>
        </p:txBody>
      </p:sp>
      <p:sp>
        <p:nvSpPr>
          <p:cNvPr id="10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70F74CB-5E12-EE5A-0E64-5416B098E9D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Rounded Rectangle 3">
            <a:extLst>
              <a:ext uri="{FF2B5EF4-FFF2-40B4-BE49-F238E27FC236}">
                <a16:creationId xmlns:a16="http://schemas.microsoft.com/office/drawing/2014/main" id="{59D75238-86E9-E54D-E804-C0BD72FDB8D2}"/>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AEEADD17-B77E-D158-E48E-767DFAA8D497}"/>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ubtitle 5">
            <a:extLst>
              <a:ext uri="{FF2B5EF4-FFF2-40B4-BE49-F238E27FC236}">
                <a16:creationId xmlns:a16="http://schemas.microsoft.com/office/drawing/2014/main" id="{F2ACECC9-96F5-2B36-7224-5C3B9D008427}"/>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119"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p:nvPr>
        </p:nvSpPr>
        <p:spPr>
          <a:xfrm>
            <a:off x="388937" y="842962"/>
            <a:ext cx="3264195" cy="728737"/>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endParaRPr b="1" dirty="0"/>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3" name="TextBox 5"/>
          <p:cNvSpPr txBox="1"/>
          <p:nvPr/>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3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13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27D7EE1-7A2F-D4BC-95AB-3459BD650BC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Rounded Rectangle 3">
            <a:extLst>
              <a:ext uri="{FF2B5EF4-FFF2-40B4-BE49-F238E27FC236}">
                <a16:creationId xmlns:a16="http://schemas.microsoft.com/office/drawing/2014/main" id="{2DB5A54D-1C7A-C97D-ECF1-27889EB20044}"/>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2C23B2E3-809B-6714-7386-DC96C586D2B6}"/>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ubtitle 5">
            <a:extLst>
              <a:ext uri="{FF2B5EF4-FFF2-40B4-BE49-F238E27FC236}">
                <a16:creationId xmlns:a16="http://schemas.microsoft.com/office/drawing/2014/main" id="{9697DACD-AED4-B51D-3AD9-F5889610F936}"/>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49" name="TextBox 6"/>
          <p:cNvSpPr txBox="1"/>
          <p:nvPr/>
        </p:nvSpPr>
        <p:spPr>
          <a:xfrm>
            <a:off x="335598" y="416481"/>
            <a:ext cx="3278189"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dirty="0"/>
          </a:p>
        </p:txBody>
      </p:sp>
      <p:sp>
        <p:nvSpPr>
          <p:cNvPr id="15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DE7C516-78AD-8CEB-FCD8-BED43435741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Rounded Rectangle 3">
            <a:extLst>
              <a:ext uri="{FF2B5EF4-FFF2-40B4-BE49-F238E27FC236}">
                <a16:creationId xmlns:a16="http://schemas.microsoft.com/office/drawing/2014/main" id="{F0E4E342-BE01-8B3D-D700-7D3B35B14054}"/>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8CA299EC-83C4-72C8-5797-B237B0CE64EF}"/>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ubtitle 5">
            <a:extLst>
              <a:ext uri="{FF2B5EF4-FFF2-40B4-BE49-F238E27FC236}">
                <a16:creationId xmlns:a16="http://schemas.microsoft.com/office/drawing/2014/main" id="{56704EEB-D080-D9CF-53EC-D974B139490A}"/>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2"/>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3"/>
          <a:stretch>
            <a:fillRect/>
          </a:stretch>
        </p:blipFill>
        <p:spPr>
          <a:xfrm>
            <a:off x="11358371" y="138176"/>
            <a:ext cx="685801" cy="711201"/>
          </a:xfrm>
          <a:prstGeom prst="rect">
            <a:avLst/>
          </a:prstGeom>
          <a:ln w="12700">
            <a:miter lim="400000"/>
          </a:ln>
        </p:spPr>
      </p:pic>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dirty="0"/>
          </a:p>
        </p:txBody>
      </p:sp>
      <p:sp>
        <p:nvSpPr>
          <p:cNvPr id="9" name="TextBox 5"/>
          <p:cNvSpPr txBox="1"/>
          <p:nvPr/>
        </p:nvSpPr>
        <p:spPr>
          <a:xfrm>
            <a:off x="4359037" y="2702144"/>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26828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CDDB85A6-5606-0005-4EE1-473330445A0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13" name="Subtitle 5">
            <a:extLst>
              <a:ext uri="{FF2B5EF4-FFF2-40B4-BE49-F238E27FC236}">
                <a16:creationId xmlns:a16="http://schemas.microsoft.com/office/drawing/2014/main" id="{C3BD0A20-2705-98CA-4BBF-9716249C01D4}"/>
              </a:ext>
            </a:extLst>
          </p:cNvPr>
          <p:cNvSpPr txBox="1"/>
          <p:nvPr userDrawn="1"/>
        </p:nvSpPr>
        <p:spPr>
          <a:xfrm>
            <a:off x="10033462" y="6490027"/>
            <a:ext cx="184183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ubtitle 5">
            <a:extLst>
              <a:ext uri="{FF2B5EF4-FFF2-40B4-BE49-F238E27FC236}">
                <a16:creationId xmlns:a16="http://schemas.microsoft.com/office/drawing/2014/main" id="{CDC69C0E-DEB4-E368-A16A-E48259242597}"/>
              </a:ext>
            </a:extLst>
          </p:cNvPr>
          <p:cNvSpPr txBox="1"/>
          <p:nvPr userDrawn="1"/>
        </p:nvSpPr>
        <p:spPr>
          <a:xfrm>
            <a:off x="8088168" y="6650177"/>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B2.1 Epidemiological Surveillance</a:t>
            </a:r>
            <a:endParaRPr dirty="0"/>
          </a:p>
        </p:txBody>
      </p:sp>
      <p:pic>
        <p:nvPicPr>
          <p:cNvPr id="14" name="Image 13"/>
          <p:cNvPicPr>
            <a:picLocks noChangeAspect="1"/>
          </p:cNvPicPr>
          <p:nvPr userDrawn="1"/>
        </p:nvPicPr>
        <p:blipFill>
          <a:blip r:embed="rId24"/>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apps.who.int/iris/bitstream/handle/10665/84933/WHO_HSE_GCR_2013.2_eng.pdf?sequence=1" TargetMode="External"/><Relationship Id="rId2" Type="http://schemas.openxmlformats.org/officeDocument/2006/relationships/hyperlink" Target="http://apps.who.int/iris/bitstream/handle/10665/112667/WHO_HSE_GCR_LYO_2014.4_eng.pdf?sequence=1" TargetMode="Externa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hyperlink" Target="http://www.unhcr.org/4a3374408.html" TargetMode="External"/><Relationship Id="rId2" Type="http://schemas.openxmlformats.org/officeDocument/2006/relationships/hyperlink" Target="https://apps.who.int/iris/bitstream/handle/10665/70812/WHO_HSE_GAR_DCE_2012_1_eng.pdf?sequence=1&amp;isAllowed=y" TargetMode="External"/><Relationship Id="rId1" Type="http://schemas.openxmlformats.org/officeDocument/2006/relationships/slideLayout" Target="../slideLayouts/slideLayout8.xml"/><Relationship Id="rId6" Type="http://schemas.openxmlformats.org/officeDocument/2006/relationships/hyperlink" Target="http://www.afro.who.int/sites/default/files/2017-06/IDSR-Technical-Guidelines_Final_2010_0.pdf" TargetMode="External"/><Relationship Id="rId5" Type="http://schemas.openxmlformats.org/officeDocument/2006/relationships/hyperlink" Target="https://www.who.int/publications/i/item/9789241580496" TargetMode="External"/><Relationship Id="rId4" Type="http://schemas.openxmlformats.org/officeDocument/2006/relationships/hyperlink" Target="http://www.who.int/iris/handle/10665/65517"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www.train.org/cdctrain/course/1059516/" TargetMode="External"/><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335359" y="1438182"/>
            <a:ext cx="5040562" cy="1990817"/>
          </a:xfrm>
          <a:prstGeom prst="rect">
            <a:avLst/>
          </a:prstGeom>
        </p:spPr>
        <p:txBody>
          <a:bodyPr rtlCol="1"/>
          <a:lstStyle/>
          <a:p>
            <a:pPr rtl="1">
              <a:spcBef>
                <a:spcPts val="700"/>
              </a:spcBef>
            </a:pPr>
            <a:r>
              <a:rPr lang="ar" b="1" dirty="0">
                <a:latin typeface="Sakkal Majalla" panose="02000000000000000000" pitchFamily="2" charset="-78"/>
                <a:cs typeface="Sakkal Majalla" panose="02000000000000000000" pitchFamily="2" charset="-78"/>
              </a:rPr>
              <a:t>الترصُّد الوبائي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طوارئ الصحة العامة</a:t>
            </a:r>
          </a:p>
        </p:txBody>
      </p:sp>
      <p:sp>
        <p:nvSpPr>
          <p:cNvPr id="308" name="TextBox 5"/>
          <p:cNvSpPr txBox="1"/>
          <p:nvPr/>
        </p:nvSpPr>
        <p:spPr>
          <a:xfrm>
            <a:off x="3733185" y="1053461"/>
            <a:ext cx="1715383"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r>
              <a:rPr lang="ar" b="1" dirty="0">
                <a:latin typeface="Sakkal Majalla"/>
                <a:cs typeface="Sakkal Majalla"/>
              </a:rPr>
              <a:t>B2.1a</a:t>
            </a:r>
            <a:r>
              <a:rPr lang="ar" b="1" dirty="0"/>
              <a:t> </a:t>
            </a:r>
          </a:p>
        </p:txBody>
      </p:sp>
      <p:sp>
        <p:nvSpPr>
          <p:cNvPr id="309" name="TextBox 9"/>
          <p:cNvSpPr txBox="1"/>
          <p:nvPr/>
        </p:nvSpPr>
        <p:spPr>
          <a:xfrm>
            <a:off x="567709" y="4147145"/>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Rectangle 3"/>
          <p:cNvSpPr txBox="1"/>
          <p:nvPr/>
        </p:nvSpPr>
        <p:spPr>
          <a:xfrm>
            <a:off x="4227160" y="1484783"/>
            <a:ext cx="7232653" cy="48323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spcBef>
                <a:spcPts val="600"/>
              </a:spcBef>
              <a:defRPr sz="2400">
                <a:solidFill>
                  <a:srgbClr val="10253F"/>
                </a:solidFill>
                <a:latin typeface="+mn-lt"/>
                <a:ea typeface="+mn-ea"/>
                <a:cs typeface="+mn-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يمكن استخدام ترصُّد الصحة العامة من أجل:</a:t>
            </a: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العبء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الفعلي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المحتمَل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للمرض</a:t>
            </a:r>
            <a:r>
              <a:rPr dirty="0">
                <a:solidFill>
                  <a:schemeClr val="tx1"/>
                </a:solidFill>
                <a:latin typeface="Sakkal Majalla" panose="02000000000000000000" pitchFamily="2" charset="-78"/>
                <a:cs typeface="Sakkal Majalla" panose="02000000000000000000" pitchFamily="2" charset="-78"/>
              </a:rPr>
              <a:t>.</a:t>
            </a: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رصد</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اتجاهات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المرض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وأنماطه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وعوامل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الخطر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والعوامل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المُسب</a:t>
            </a:r>
            <a:r>
              <a:rPr lang="ar-EG" dirty="0">
                <a:solidFill>
                  <a:schemeClr val="tx1"/>
                </a:solidFill>
                <a:latin typeface="Sakkal Majalla" panose="02000000000000000000" pitchFamily="2" charset="-78"/>
                <a:cs typeface="Sakkal Majalla" panose="02000000000000000000" pitchFamily="2" charset="-78"/>
              </a:rPr>
              <a:t>ِّ</a:t>
            </a:r>
            <a:r>
              <a:rPr dirty="0" err="1">
                <a:solidFill>
                  <a:schemeClr val="tx1"/>
                </a:solidFill>
                <a:latin typeface="Sakkal Majalla" panose="02000000000000000000" pitchFamily="2" charset="-78"/>
                <a:cs typeface="Sakkal Majalla" panose="02000000000000000000" pitchFamily="2" charset="-78"/>
              </a:rPr>
              <a:t>بة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للمرض</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الكشف</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التغيُّرات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المفاجئة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حدوث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المرض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وتوزيعه</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توفير</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للبرامج</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والسياسات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والأولويات</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تقييم</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جهود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الوقاية</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المكافحة</a:t>
            </a:r>
            <a:r>
              <a:rPr dirty="0">
                <a:solidFill>
                  <a:schemeClr val="tx1"/>
                </a:solidFill>
                <a:latin typeface="Sakkal Majalla" panose="02000000000000000000" pitchFamily="2" charset="-78"/>
                <a:cs typeface="Sakkal Majalla" panose="02000000000000000000" pitchFamily="2" charset="-78"/>
              </a:rPr>
              <a:t>.</a:t>
            </a:r>
          </a:p>
        </p:txBody>
      </p:sp>
      <p:sp>
        <p:nvSpPr>
          <p:cNvPr id="384" name="TextBox 7"/>
          <p:cNvSpPr txBox="1"/>
          <p:nvPr/>
        </p:nvSpPr>
        <p:spPr>
          <a:xfrm>
            <a:off x="130094" y="407565"/>
            <a:ext cx="363258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بعض استخدامات ترصُّد الصحة العامة</a:t>
            </a:r>
          </a:p>
        </p:txBody>
      </p:sp>
      <p:sp>
        <p:nvSpPr>
          <p:cNvPr id="2" name="Rounded Rectangle 3">
            <a:extLst>
              <a:ext uri="{FF2B5EF4-FFF2-40B4-BE49-F238E27FC236}">
                <a16:creationId xmlns:a16="http://schemas.microsoft.com/office/drawing/2014/main" id="{8586998C-BA53-EB09-4941-6DD72E56CA33}"/>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0" name="Public Health 101 Surveillance IconPicture 10" descr="Public Health 101 Surveillance IconPicture 10"/>
          <p:cNvPicPr>
            <a:picLocks noChangeAspect="1"/>
          </p:cNvPicPr>
          <p:nvPr/>
        </p:nvPicPr>
        <p:blipFill>
          <a:blip r:embed="rId3"/>
          <a:stretch>
            <a:fillRect/>
          </a:stretch>
        </p:blipFill>
        <p:spPr>
          <a:xfrm>
            <a:off x="6312022" y="2134068"/>
            <a:ext cx="2881620" cy="2589864"/>
          </a:xfrm>
          <a:prstGeom prst="rect">
            <a:avLst/>
          </a:prstGeom>
          <a:ln w="12700">
            <a:miter lim="400000"/>
          </a:ln>
        </p:spPr>
      </p:pic>
      <p:sp>
        <p:nvSpPr>
          <p:cNvPr id="2" name="Rounded Rectangle 3">
            <a:extLst>
              <a:ext uri="{FF2B5EF4-FFF2-40B4-BE49-F238E27FC236}">
                <a16:creationId xmlns:a16="http://schemas.microsoft.com/office/drawing/2014/main" id="{E62E8915-DF7F-A265-14EF-C5710DC80256}"/>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3" name="Title 1">
            <a:extLst>
              <a:ext uri="{FF2B5EF4-FFF2-40B4-BE49-F238E27FC236}">
                <a16:creationId xmlns:a16="http://schemas.microsoft.com/office/drawing/2014/main" id="{A598CEED-3CA5-C7D4-B674-BD65A08856B8}"/>
              </a:ext>
            </a:extLst>
          </p:cNvPr>
          <p:cNvSpPr txBox="1">
            <a:spLocks/>
          </p:cNvSpPr>
          <p:nvPr/>
        </p:nvSpPr>
        <p:spPr>
          <a:xfrm>
            <a:off x="-317583" y="251621"/>
            <a:ext cx="4042318" cy="175335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2. ترصُّد الصحة العامة </a:t>
            </a:r>
          </a:p>
          <a:p>
            <a:pPr rtl="1" hangingPunct="1"/>
            <a:r>
              <a:rPr lang="ar" sz="3200" b="1" dirty="0">
                <a:latin typeface="Sakkal Majalla" panose="02000000000000000000" pitchFamily="2" charset="-78"/>
                <a:cs typeface="Sakkal Majalla" panose="02000000000000000000" pitchFamily="2" charset="-78"/>
              </a:rPr>
              <a:t>الاختلافات والخصائص</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BoxRectangle 1"/>
          <p:cNvSpPr/>
          <p:nvPr/>
        </p:nvSpPr>
        <p:spPr>
          <a:xfrm>
            <a:off x="2082800" y="1685244"/>
            <a:ext cx="7975600" cy="4336046"/>
          </a:xfrm>
          <a:prstGeom prst="rect">
            <a:avLst/>
          </a:prstGeom>
          <a:solidFill>
            <a:srgbClr val="D9D9D9"/>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dirty="0"/>
          </a:p>
        </p:txBody>
      </p:sp>
      <p:sp>
        <p:nvSpPr>
          <p:cNvPr id="398" name="Rectangle 2"/>
          <p:cNvSpPr/>
          <p:nvPr/>
        </p:nvSpPr>
        <p:spPr>
          <a:xfrm>
            <a:off x="2082800" y="1685243"/>
            <a:ext cx="7975600" cy="821803"/>
          </a:xfrm>
          <a:prstGeom prst="rect">
            <a:avLst/>
          </a:prstGeom>
          <a:gradFill>
            <a:gsLst>
              <a:gs pos="0">
                <a:srgbClr val="474C78"/>
              </a:gs>
              <a:gs pos="50000">
                <a:srgbClr val="001E66"/>
              </a:gs>
              <a:gs pos="100000">
                <a:srgbClr val="001B5A"/>
              </a:gs>
            </a:gsLst>
            <a:lin ang="5400000"/>
          </a:gradFill>
          <a:ln w="12700">
            <a:miter lim="400000"/>
          </a:ln>
        </p:spPr>
        <p:txBody>
          <a:bodyPr lIns="45719" rIns="45719" rtlCol="1" anchor="ctr"/>
          <a:lstStyle/>
          <a:p>
            <a:pPr algn="ctr" rtl="1">
              <a:defRPr sz="2400">
                <a:solidFill>
                  <a:srgbClr val="FFFFFF"/>
                </a:solidFill>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399" name="Straight Connector 6"/>
          <p:cNvSpPr/>
          <p:nvPr/>
        </p:nvSpPr>
        <p:spPr>
          <a:xfrm flipH="1">
            <a:off x="6070599" y="1685244"/>
            <a:ext cx="1" cy="4336046"/>
          </a:xfrm>
          <a:prstGeom prst="line">
            <a:avLst/>
          </a:prstGeom>
          <a:ln w="22225">
            <a:solidFill>
              <a:srgbClr val="FFFFFF"/>
            </a:solidFill>
            <a:miter/>
          </a:ln>
        </p:spPr>
        <p:txBody>
          <a:bodyPr lIns="45719" rIns="45719" rtlCol="1"/>
          <a:lstStyle/>
          <a:p>
            <a:pPr rtl="1"/>
            <a:endParaRPr dirty="0"/>
          </a:p>
        </p:txBody>
      </p:sp>
      <p:sp>
        <p:nvSpPr>
          <p:cNvPr id="400" name="TextBox 7"/>
          <p:cNvSpPr txBox="1"/>
          <p:nvPr/>
        </p:nvSpPr>
        <p:spPr>
          <a:xfrm>
            <a:off x="6320013" y="1802437"/>
            <a:ext cx="3577735"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2400">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endParaRPr dirty="0">
              <a:latin typeface="Sakkal Majalla" panose="02000000000000000000" pitchFamily="2" charset="-78"/>
              <a:cs typeface="Sakkal Majalla" panose="02000000000000000000" pitchFamily="2" charset="-78"/>
            </a:endParaRPr>
          </a:p>
        </p:txBody>
      </p:sp>
      <p:sp>
        <p:nvSpPr>
          <p:cNvPr id="401" name="TextBox 9"/>
          <p:cNvSpPr txBox="1"/>
          <p:nvPr/>
        </p:nvSpPr>
        <p:spPr>
          <a:xfrm>
            <a:off x="2136401" y="1802437"/>
            <a:ext cx="3577735" cy="485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2400">
                <a:solidFill>
                  <a:srgbClr val="FFFFFF"/>
                </a:solidFill>
                <a:latin typeface="+mn-lt"/>
                <a:ea typeface="+mn-ea"/>
                <a:cs typeface="+mn-cs"/>
                <a:sym typeface="Source Sans Pro Regular"/>
              </a:defRPr>
            </a:lvl1pPr>
          </a:lstStyle>
          <a:p>
            <a:pPr rtl="1"/>
            <a:r>
              <a:rPr dirty="0" err="1"/>
              <a:t>الترصُّد</a:t>
            </a:r>
            <a:r>
              <a:rPr dirty="0"/>
              <a:t> </a:t>
            </a:r>
            <a:r>
              <a:rPr dirty="0" err="1"/>
              <a:t>النشِط</a:t>
            </a:r>
            <a:endParaRPr dirty="0"/>
          </a:p>
        </p:txBody>
      </p:sp>
      <p:sp>
        <p:nvSpPr>
          <p:cNvPr id="402" name="TextBox 12"/>
          <p:cNvSpPr txBox="1"/>
          <p:nvPr/>
        </p:nvSpPr>
        <p:spPr>
          <a:xfrm>
            <a:off x="6237051" y="2601572"/>
            <a:ext cx="3749186" cy="28007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بسيط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مكلِّف</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defRPr sz="22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يحدُّه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اكتمال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وتبايُن</a:t>
            </a:r>
            <a:br>
              <a:rPr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الجودة</a:t>
            </a:r>
            <a:r>
              <a:rPr dirty="0">
                <a:latin typeface="Sakkal Majalla" panose="02000000000000000000" pitchFamily="2" charset="-78"/>
                <a:cs typeface="Sakkal Majalla" panose="02000000000000000000" pitchFamily="2" charset="-78"/>
              </a:rPr>
              <a:t>.</a:t>
            </a:r>
          </a:p>
        </p:txBody>
      </p:sp>
      <p:sp>
        <p:nvSpPr>
          <p:cNvPr id="403" name="TextBox 14"/>
          <p:cNvSpPr txBox="1"/>
          <p:nvPr/>
        </p:nvSpPr>
        <p:spPr>
          <a:xfrm>
            <a:off x="2207249" y="2592047"/>
            <a:ext cx="3692105" cy="28206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تتصل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الوكالات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والمُبلِّغين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يتقصَّوْن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defRPr sz="22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مكلِّف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ويصعب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الأحيان</a:t>
            </a:r>
            <a:r>
              <a:rPr lang="ar-EG" dirty="0">
                <a:latin typeface="Sakkal Majalla" panose="02000000000000000000" pitchFamily="2" charset="-78"/>
                <a:cs typeface="Sakkal Majalla" panose="02000000000000000000" pitchFamily="2" charset="-78"/>
              </a:rPr>
              <a:t> عمله.</a:t>
            </a: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اكتمالًا</a:t>
            </a:r>
            <a:r>
              <a:rPr dirty="0">
                <a:latin typeface="Sakkal Majalla" panose="02000000000000000000" pitchFamily="2" charset="-78"/>
                <a:cs typeface="Sakkal Majalla" panose="02000000000000000000" pitchFamily="2" charset="-78"/>
              </a:rPr>
              <a:t>.</a:t>
            </a:r>
          </a:p>
        </p:txBody>
      </p:sp>
      <p:sp>
        <p:nvSpPr>
          <p:cNvPr id="404" name="Title 4"/>
          <p:cNvSpPr txBox="1">
            <a:spLocks noGrp="1"/>
          </p:cNvSpPr>
          <p:nvPr>
            <p:ph type="title" idx="4294967295"/>
          </p:nvPr>
        </p:nvSpPr>
        <p:spPr>
          <a:xfrm>
            <a:off x="0" y="0"/>
            <a:ext cx="7266858" cy="821803"/>
          </a:xfrm>
          <a:prstGeom prst="rect">
            <a:avLst/>
          </a:prstGeom>
        </p:spPr>
        <p:txBody>
          <a:bodyPr rtlCol="1">
            <a:normAutofit fontScale="90000"/>
          </a:bodyPr>
          <a:lstStyle/>
          <a:p>
            <a:pPr lvl="1" rtl="1">
              <a:lnSpc>
                <a:spcPct val="80000"/>
              </a:lnSpc>
            </a:pPr>
            <a:r>
              <a:rPr lang="ar" b="1" dirty="0">
                <a:latin typeface="Sakkal Majalla" panose="02000000000000000000" pitchFamily="2" charset="-78"/>
                <a:cs typeface="Sakkal Majalla" panose="02000000000000000000" pitchFamily="2" charset="-78"/>
              </a:rPr>
              <a:t>ترصُّد الصحة العامة: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الترصُّد غير النشط مقابل الترصُّد النشط</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BoxRectangle 1"/>
          <p:cNvSpPr/>
          <p:nvPr/>
        </p:nvSpPr>
        <p:spPr>
          <a:xfrm>
            <a:off x="2082800" y="1700808"/>
            <a:ext cx="7975600" cy="4336046"/>
          </a:xfrm>
          <a:prstGeom prst="rect">
            <a:avLst/>
          </a:prstGeom>
          <a:solidFill>
            <a:srgbClr val="D9D9D9"/>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dirty="0"/>
          </a:p>
        </p:txBody>
      </p:sp>
      <p:sp>
        <p:nvSpPr>
          <p:cNvPr id="410" name="Rectangle 2"/>
          <p:cNvSpPr/>
          <p:nvPr/>
        </p:nvSpPr>
        <p:spPr>
          <a:xfrm>
            <a:off x="2082800" y="1700808"/>
            <a:ext cx="7975600" cy="821802"/>
          </a:xfrm>
          <a:prstGeom prst="rect">
            <a:avLst/>
          </a:prstGeom>
          <a:gradFill>
            <a:gsLst>
              <a:gs pos="0">
                <a:srgbClr val="474C78"/>
              </a:gs>
              <a:gs pos="50000">
                <a:srgbClr val="001E66"/>
              </a:gs>
              <a:gs pos="100000">
                <a:srgbClr val="001B5A"/>
              </a:gs>
            </a:gsLst>
            <a:lin ang="5400000"/>
          </a:gra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dirty="0"/>
          </a:p>
        </p:txBody>
      </p:sp>
      <p:sp>
        <p:nvSpPr>
          <p:cNvPr id="411" name="Straight Connector 6"/>
          <p:cNvSpPr/>
          <p:nvPr/>
        </p:nvSpPr>
        <p:spPr>
          <a:xfrm flipH="1">
            <a:off x="6070599" y="1700809"/>
            <a:ext cx="1" cy="4336046"/>
          </a:xfrm>
          <a:prstGeom prst="line">
            <a:avLst/>
          </a:prstGeom>
          <a:ln w="22225">
            <a:solidFill>
              <a:srgbClr val="FFFFFF"/>
            </a:solidFill>
            <a:miter/>
          </a:ln>
        </p:spPr>
        <p:txBody>
          <a:bodyPr lIns="45719" rIns="45719" rtlCol="1"/>
          <a:lstStyle/>
          <a:p>
            <a:pPr rtl="1"/>
            <a:endParaRPr dirty="0"/>
          </a:p>
        </p:txBody>
      </p:sp>
      <p:sp>
        <p:nvSpPr>
          <p:cNvPr id="412" name="TextBox 7"/>
          <p:cNvSpPr txBox="1"/>
          <p:nvPr/>
        </p:nvSpPr>
        <p:spPr>
          <a:xfrm>
            <a:off x="6253621" y="1818001"/>
            <a:ext cx="379475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المؤشرات</a:t>
            </a:r>
            <a:endParaRPr dirty="0">
              <a:latin typeface="Sakkal Majalla" panose="02000000000000000000" pitchFamily="2" charset="-78"/>
              <a:cs typeface="Sakkal Majalla" panose="02000000000000000000" pitchFamily="2" charset="-78"/>
            </a:endParaRPr>
          </a:p>
        </p:txBody>
      </p:sp>
      <p:sp>
        <p:nvSpPr>
          <p:cNvPr id="413" name="TextBox 9"/>
          <p:cNvSpPr txBox="1"/>
          <p:nvPr/>
        </p:nvSpPr>
        <p:spPr>
          <a:xfrm>
            <a:off x="2283213" y="1876993"/>
            <a:ext cx="3484252" cy="4577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2400">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endParaRPr dirty="0">
              <a:latin typeface="Sakkal Majalla" panose="02000000000000000000" pitchFamily="2" charset="-78"/>
              <a:cs typeface="Sakkal Majalla" panose="02000000000000000000" pitchFamily="2" charset="-78"/>
            </a:endParaRPr>
          </a:p>
        </p:txBody>
      </p:sp>
      <p:sp>
        <p:nvSpPr>
          <p:cNvPr id="414" name="TextBox 12"/>
          <p:cNvSpPr txBox="1"/>
          <p:nvPr/>
        </p:nvSpPr>
        <p:spPr>
          <a:xfrm>
            <a:off x="6424429" y="2617136"/>
            <a:ext cx="3388981" cy="2308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342900" indent="-342900" rtl="1">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بلاغات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تتأخر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تُوحَّد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وأدواته</a:t>
            </a:r>
            <a:r>
              <a:rPr dirty="0">
                <a:latin typeface="Sakkal Majalla" panose="02000000000000000000" pitchFamily="2" charset="-78"/>
                <a:cs typeface="Sakkal Majalla" panose="02000000000000000000" pitchFamily="2" charset="-78"/>
              </a:rPr>
              <a:t>.</a:t>
            </a:r>
          </a:p>
        </p:txBody>
      </p:sp>
      <p:sp>
        <p:nvSpPr>
          <p:cNvPr id="415" name="TextBox 14"/>
          <p:cNvSpPr txBox="1"/>
          <p:nvPr/>
        </p:nvSpPr>
        <p:spPr>
          <a:xfrm>
            <a:off x="2188720" y="2678784"/>
            <a:ext cx="3622144" cy="22467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342900" indent="-342900" rtl="1">
              <a:buSzPct val="100000"/>
              <a:buFont typeface="Arial"/>
              <a:buChar char="•"/>
              <a:defRPr sz="2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يأخذ بعين الاعتبار المصادر الرسمية وغير الرسمية، ومنها التقارير الإعلامية والشائعات.</a:t>
            </a: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يُمكن أن يكون أسرع في الكشف عن حدثٍ ما.</a:t>
            </a:r>
            <a:endParaRPr dirty="0">
              <a:latin typeface="Sakkal Majalla" panose="02000000000000000000" pitchFamily="2" charset="-78"/>
              <a:ea typeface="Arial"/>
              <a:cs typeface="Sakkal Majalla" panose="02000000000000000000" pitchFamily="2" charset="-78"/>
              <a:sym typeface="Arial"/>
            </a:endParaRPr>
          </a:p>
          <a:p>
            <a:pPr rtl="1">
              <a:defRPr sz="20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SzPct val="100000"/>
              <a:buFont typeface="Arial"/>
              <a:buChar char="•"/>
              <a:defRPr sz="2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لا تكون البيانات موحَّدة، وقد تكون غير موضوعية.</a:t>
            </a:r>
          </a:p>
        </p:txBody>
      </p:sp>
      <p:sp>
        <p:nvSpPr>
          <p:cNvPr id="416" name="Title 4"/>
          <p:cNvSpPr txBox="1"/>
          <p:nvPr/>
        </p:nvSpPr>
        <p:spPr>
          <a:xfrm>
            <a:off x="223693" y="-29358"/>
            <a:ext cx="6956426" cy="9048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nchor="ctr">
            <a:spAutoFit/>
          </a:bodyPr>
          <a:lstStyle/>
          <a:p>
            <a:pPr defTabSz="289321" rtl="1">
              <a:lnSpc>
                <a:spcPct val="80000"/>
              </a:lnSpc>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ترصُّد الصحة العامة: </a:t>
            </a:r>
          </a:p>
          <a:p>
            <a:pPr defTabSz="289321" rtl="1">
              <a:lnSpc>
                <a:spcPct val="80000"/>
              </a:lnSpc>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القائم على المؤشرات مقابل القائم على الأحداث</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Title 2"/>
          <p:cNvSpPr txBox="1">
            <a:spLocks noGrp="1"/>
          </p:cNvSpPr>
          <p:nvPr>
            <p:ph type="title" idx="4294967295"/>
          </p:nvPr>
        </p:nvSpPr>
        <p:spPr>
          <a:xfrm>
            <a:off x="135667" y="77209"/>
            <a:ext cx="8605839"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أوجُه التبايُن في ترصُّد الصحة العامة</a:t>
            </a:r>
          </a:p>
        </p:txBody>
      </p:sp>
      <p:sp>
        <p:nvSpPr>
          <p:cNvPr id="422" name="Rectangle 6"/>
          <p:cNvSpPr txBox="1"/>
          <p:nvPr/>
        </p:nvSpPr>
        <p:spPr>
          <a:xfrm>
            <a:off x="2062494" y="1556746"/>
            <a:ext cx="8077201" cy="26545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0" rtl="1">
              <a:spcBef>
                <a:spcPts val="900"/>
              </a:spcBef>
              <a:defRPr sz="2400">
                <a:solidFill>
                  <a:schemeClr val="accent3"/>
                </a:solidFill>
                <a:latin typeface="Source Sans Pro Bold"/>
                <a:ea typeface="Source Sans Pro Bold"/>
                <a:cs typeface="Source Sans Pro Bold"/>
                <a:sym typeface="Source Sans Pro Bold"/>
              </a:defRPr>
            </a:pPr>
            <a:r>
              <a:rPr lang="ar" b="1">
                <a:solidFill>
                  <a:srgbClr val="C00000"/>
                </a:solidFill>
                <a:latin typeface="Sakkal Majalla" panose="02000000000000000000" pitchFamily="2" charset="-78"/>
                <a:cs typeface="Sakkal Majalla" panose="02000000000000000000" pitchFamily="2" charset="-78"/>
              </a:rPr>
              <a:t>الترصُّد الخافر</a:t>
            </a:r>
          </a:p>
          <a:p>
            <a:pPr marL="685800" lvl="2" indent="-342900" rtl="1">
              <a:spcBef>
                <a:spcPts val="900"/>
              </a:spcBef>
              <a:buClr>
                <a:srgbClr val="C00000"/>
              </a:buClr>
              <a:buSzPct val="100000"/>
              <a:buFont typeface="Courier New"/>
              <a:buChar char="o"/>
              <a:defRPr sz="2400">
                <a:solidFill>
                  <a:srgbClr val="10253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يقع الاختيار على مرافق الرعاية الصحية لتمثيل منطقة جغرافية معينة، أو فئة سكانية مُحددة، للتبليغ عن الأحداث الصحية.</a:t>
            </a:r>
          </a:p>
          <a:p>
            <a:pPr lvl="1" indent="0" rtl="1">
              <a:spcBef>
                <a:spcPts val="900"/>
              </a:spcBef>
              <a:defRPr sz="2400">
                <a:solidFill>
                  <a:schemeClr val="accent3"/>
                </a:solidFill>
                <a:latin typeface="Source Sans Pro Bold"/>
                <a:ea typeface="Source Sans Pro Bold"/>
                <a:cs typeface="Source Sans Pro Bold"/>
                <a:sym typeface="Source Sans Pro Bold"/>
              </a:defRPr>
            </a:pPr>
            <a:r>
              <a:rPr lang="ar" b="1">
                <a:solidFill>
                  <a:srgbClr val="C00000"/>
                </a:solidFill>
                <a:latin typeface="Sakkal Majalla" panose="02000000000000000000" pitchFamily="2" charset="-78"/>
                <a:cs typeface="Sakkal Majalla" panose="02000000000000000000" pitchFamily="2" charset="-78"/>
              </a:rPr>
              <a:t>الترصُّد المجتمعي</a:t>
            </a:r>
            <a:endParaRPr b="1" dirty="0">
              <a:solidFill>
                <a:srgbClr val="C00000"/>
              </a:solidFill>
              <a:latin typeface="Sakkal Majalla" panose="02000000000000000000" pitchFamily="2" charset="-78"/>
              <a:ea typeface="Arial"/>
              <a:cs typeface="Sakkal Majalla" panose="02000000000000000000" pitchFamily="2" charset="-78"/>
              <a:sym typeface="Arial"/>
            </a:endParaRPr>
          </a:p>
          <a:p>
            <a:pPr marL="685800" lvl="2" indent="-342900" rtl="1">
              <a:spcBef>
                <a:spcPts val="900"/>
              </a:spcBef>
              <a:buClr>
                <a:srgbClr val="C00000"/>
              </a:buClr>
              <a:buSzPct val="100000"/>
              <a:buFont typeface="Courier New"/>
              <a:buChar char="o"/>
              <a:defRPr sz="2400">
                <a:solidFill>
                  <a:srgbClr val="10253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عملية نشِطة من المشاركة المجتمعية في الكشف عن الأحداث الصحية في المجتمع المحلي، والتبليغ عنها، والاستجابة لها، ورصدها.</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ectangle 6"/>
          <p:cNvSpPr txBox="1"/>
          <p:nvPr/>
        </p:nvSpPr>
        <p:spPr>
          <a:xfrm>
            <a:off x="2057400" y="1553822"/>
            <a:ext cx="8077201" cy="35625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0" rtl="1">
              <a:spcBef>
                <a:spcPts val="900"/>
              </a:spcBef>
              <a:defRPr sz="2400">
                <a:solidFill>
                  <a:schemeClr val="accent6"/>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شبكة الإنذار المبكر وتوجيه التحذيرات والاستجابة</a:t>
            </a:r>
          </a:p>
          <a:p>
            <a:pPr marL="685800" lvl="2" indent="-342900" rtl="1">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نظام مُبسَّط لجمع بيانات الترصُّد عند تعطُّل أنظمة الترصُّد الروتينية. </a:t>
            </a:r>
            <a:endParaRPr sz="2400" dirty="0">
              <a:latin typeface="Sakkal Majalla" panose="02000000000000000000" pitchFamily="2" charset="-78"/>
              <a:ea typeface="Arial"/>
              <a:cs typeface="Sakkal Majalla" panose="02000000000000000000" pitchFamily="2" charset="-78"/>
              <a:sym typeface="Arial"/>
            </a:endParaRPr>
          </a:p>
          <a:p>
            <a:pPr marL="685800" lvl="2" indent="-342900" rtl="1">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لا تُعَد شبكة الإنذار المبكر وتوجيه التحذيرات والاستجابة بديلًا عن أنظمة الترصُّد الوطنية، وينبغي إعادة دمجها فيها في أقرب وقت ممكن.</a:t>
            </a:r>
            <a:endParaRPr sz="2400" dirty="0">
              <a:latin typeface="Sakkal Majalla" panose="02000000000000000000" pitchFamily="2" charset="-78"/>
              <a:ea typeface="Arial"/>
              <a:cs typeface="Sakkal Majalla" panose="02000000000000000000" pitchFamily="2" charset="-78"/>
              <a:sym typeface="Arial"/>
            </a:endParaRPr>
          </a:p>
          <a:p>
            <a:pPr marL="685800" lvl="2" indent="-342900" rtl="1">
              <a:spcBef>
                <a:spcPts val="900"/>
              </a:spcBef>
              <a:buClr>
                <a:schemeClr val="accent3"/>
              </a:buClr>
              <a:buSzPct val="100000"/>
              <a:buFont typeface="Courier New"/>
              <a:buChar char="o"/>
              <a:defRPr sz="2000">
                <a:solidFill>
                  <a:srgbClr val="10253F"/>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lvl="1" indent="0" rtl="1">
              <a:spcBef>
                <a:spcPts val="900"/>
              </a:spcBef>
              <a:defRPr sz="2400">
                <a:solidFill>
                  <a:schemeClr val="accent6"/>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نظام المعلومات الصحية</a:t>
            </a:r>
            <a:endParaRPr b="1" dirty="0">
              <a:solidFill>
                <a:srgbClr val="C00000"/>
              </a:solidFill>
              <a:latin typeface="Sakkal Majalla" panose="02000000000000000000" pitchFamily="2" charset="-78"/>
              <a:ea typeface="Arial"/>
              <a:cs typeface="Sakkal Majalla" panose="02000000000000000000" pitchFamily="2" charset="-78"/>
              <a:sym typeface="Arial"/>
            </a:endParaRPr>
          </a:p>
          <a:p>
            <a:pPr marL="685800" lvl="2" indent="-342900" rtl="1">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منصة موحَّدة لجمع البيانات الصحية من بين السكان من اللاجئين، على سبيل المثال، وتحليلها، وتوزيعها.</a:t>
            </a:r>
            <a:endParaRPr sz="2400" dirty="0">
              <a:latin typeface="Sakkal Majalla" panose="02000000000000000000" pitchFamily="2" charset="-78"/>
              <a:ea typeface="Arial"/>
              <a:cs typeface="Sakkal Majalla" panose="02000000000000000000" pitchFamily="2" charset="-78"/>
              <a:sym typeface="Arial"/>
            </a:endParaRPr>
          </a:p>
        </p:txBody>
      </p:sp>
      <p:sp>
        <p:nvSpPr>
          <p:cNvPr id="428" name="Title 2"/>
          <p:cNvSpPr txBox="1"/>
          <p:nvPr/>
        </p:nvSpPr>
        <p:spPr>
          <a:xfrm>
            <a:off x="223541" y="32110"/>
            <a:ext cx="6173257" cy="9048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defTabSz="289321" rtl="1">
              <a:lnSpc>
                <a:spcPct val="8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أوجُه التبايُن في ترصُّد الصحة العامة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حالات الطوارئ</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TextBox 9"/>
          <p:cNvSpPr txBox="1"/>
          <p:nvPr/>
        </p:nvSpPr>
        <p:spPr>
          <a:xfrm>
            <a:off x="216532" y="81079"/>
            <a:ext cx="10280750"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sz="2400" b="1" dirty="0">
                <a:solidFill>
                  <a:srgbClr val="002060"/>
                </a:solidFill>
                <a:latin typeface="Sakkal Majalla" panose="02000000000000000000" pitchFamily="2" charset="-78"/>
                <a:cs typeface="Sakkal Majalla" panose="02000000000000000000" pitchFamily="2" charset="-78"/>
              </a:rPr>
              <a:t>الترصُّد القائم على المؤشرات، والترصُّد القائم على الأحداث، وجمع المعلومات الوبائية، والإنذار المبكر والاستجابة</a:t>
            </a:r>
          </a:p>
        </p:txBody>
      </p:sp>
      <p:pic>
        <p:nvPicPr>
          <p:cNvPr id="434" name="Image 2" descr="Image 2"/>
          <p:cNvPicPr>
            <a:picLocks noChangeAspect="1"/>
          </p:cNvPicPr>
          <p:nvPr/>
        </p:nvPicPr>
        <p:blipFill>
          <a:blip r:embed="rId3"/>
          <a:srcRect l="2747" t="5739" r="2563"/>
          <a:stretch>
            <a:fillRect/>
          </a:stretch>
        </p:blipFill>
        <p:spPr>
          <a:xfrm>
            <a:off x="3098862" y="996332"/>
            <a:ext cx="5994275" cy="4978758"/>
          </a:xfrm>
          <a:prstGeom prst="rect">
            <a:avLst/>
          </a:prstGeom>
          <a:ln w="12700">
            <a:miter lim="400000"/>
          </a:ln>
        </p:spPr>
      </p:pic>
      <p:sp>
        <p:nvSpPr>
          <p:cNvPr id="2" name="TextBox 1">
            <a:extLst>
              <a:ext uri="{FF2B5EF4-FFF2-40B4-BE49-F238E27FC236}">
                <a16:creationId xmlns:a16="http://schemas.microsoft.com/office/drawing/2014/main" id="{F1630D02-F31A-7D7D-6664-0CF72FF6236A}"/>
              </a:ext>
            </a:extLst>
          </p:cNvPr>
          <p:cNvSpPr txBox="1"/>
          <p:nvPr/>
        </p:nvSpPr>
        <p:spPr>
          <a:xfrm>
            <a:off x="4714875" y="1800225"/>
            <a:ext cx="2533650" cy="307775"/>
          </a:xfrm>
          <a:prstGeom prst="rect">
            <a:avLst/>
          </a:prstGeom>
          <a:solidFill>
            <a:srgbClr val="CC66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المعلومات الوبائية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C2E24B1E-8DF1-9825-CCFB-A2F27838E2BA}"/>
              </a:ext>
            </a:extLst>
          </p:cNvPr>
          <p:cNvSpPr txBox="1"/>
          <p:nvPr/>
        </p:nvSpPr>
        <p:spPr>
          <a:xfrm>
            <a:off x="4410075" y="1143000"/>
            <a:ext cx="2990850" cy="369330"/>
          </a:xfrm>
          <a:prstGeom prst="rect">
            <a:avLst/>
          </a:prstGeom>
          <a:solidFill>
            <a:srgbClr val="CC66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Calibri"/>
                <a:ea typeface="Calibri"/>
                <a:cs typeface="Calibri"/>
                <a:sym typeface="Calibri"/>
              </a:rPr>
              <a:t>الإنذار  المبكر والاستجابة</a:t>
            </a:r>
          </a:p>
        </p:txBody>
      </p:sp>
      <p:sp>
        <p:nvSpPr>
          <p:cNvPr id="4" name="Oval 3">
            <a:extLst>
              <a:ext uri="{FF2B5EF4-FFF2-40B4-BE49-F238E27FC236}">
                <a16:creationId xmlns:a16="http://schemas.microsoft.com/office/drawing/2014/main" id="{F529D310-28EB-4E67-5485-7E0B2C38D627}"/>
              </a:ext>
            </a:extLst>
          </p:cNvPr>
          <p:cNvSpPr/>
          <p:nvPr/>
        </p:nvSpPr>
        <p:spPr>
          <a:xfrm>
            <a:off x="7048500" y="2006352"/>
            <a:ext cx="876300" cy="584267"/>
          </a:xfrm>
          <a:prstGeom prst="ellipse">
            <a:avLst/>
          </a:prstGeom>
          <a:solidFill>
            <a:schemeClr val="accent5">
              <a:lumMod val="75000"/>
            </a:schemeClr>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chemeClr val="bg1"/>
                </a:solidFill>
                <a:effectLst/>
                <a:uFillTx/>
                <a:latin typeface="Calibri"/>
                <a:ea typeface="Calibri"/>
                <a:cs typeface="Calibri"/>
                <a:sym typeface="Calibri"/>
              </a:rPr>
              <a:t>نظام </a:t>
            </a:r>
            <a:r>
              <a:rPr lang="ar-EG" sz="700" dirty="0">
                <a:solidFill>
                  <a:schemeClr val="bg1"/>
                </a:solidFill>
              </a:rPr>
              <a:t>الترصُّد القائم على الأحداث</a:t>
            </a:r>
            <a:endParaRPr kumimoji="0" lang="en-US" sz="7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Oval 4">
            <a:extLst>
              <a:ext uri="{FF2B5EF4-FFF2-40B4-BE49-F238E27FC236}">
                <a16:creationId xmlns:a16="http://schemas.microsoft.com/office/drawing/2014/main" id="{629086EB-902C-F841-7656-0CB4FE00968C}"/>
              </a:ext>
            </a:extLst>
          </p:cNvPr>
          <p:cNvSpPr/>
          <p:nvPr/>
        </p:nvSpPr>
        <p:spPr>
          <a:xfrm>
            <a:off x="4533900" y="2053977"/>
            <a:ext cx="876300" cy="584267"/>
          </a:xfrm>
          <a:prstGeom prst="ellipse">
            <a:avLst/>
          </a:prstGeom>
          <a:solidFill>
            <a:schemeClr val="accent5">
              <a:lumMod val="75000"/>
            </a:schemeClr>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chemeClr val="bg1"/>
                </a:solidFill>
                <a:effectLst/>
                <a:uFillTx/>
                <a:latin typeface="Calibri"/>
                <a:ea typeface="Calibri"/>
                <a:cs typeface="Calibri"/>
                <a:sym typeface="Calibri"/>
              </a:rPr>
              <a:t>نظام </a:t>
            </a:r>
            <a:r>
              <a:rPr lang="ar-EG" sz="700" dirty="0">
                <a:solidFill>
                  <a:schemeClr val="bg1"/>
                </a:solidFill>
              </a:rPr>
              <a:t>الترصُّد القائم على المؤشرات</a:t>
            </a:r>
            <a:endParaRPr kumimoji="0" lang="en-US" sz="7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F7395A6E-9A05-0A75-D278-FA650851A4EF}"/>
              </a:ext>
            </a:extLst>
          </p:cNvPr>
          <p:cNvSpPr txBox="1"/>
          <p:nvPr/>
        </p:nvSpPr>
        <p:spPr>
          <a:xfrm>
            <a:off x="6254687" y="2630387"/>
            <a:ext cx="1238250" cy="307775"/>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العملية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4927000F-E7DB-E948-F950-8E54206EFD07}"/>
              </a:ext>
            </a:extLst>
          </p:cNvPr>
          <p:cNvSpPr txBox="1"/>
          <p:nvPr/>
        </p:nvSpPr>
        <p:spPr>
          <a:xfrm>
            <a:off x="6273737" y="2944530"/>
            <a:ext cx="1238250" cy="1015661"/>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رسمية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200" dirty="0">
                <a:solidFill>
                  <a:schemeClr val="bg1"/>
                </a:solidFill>
              </a:rPr>
              <a:t>مرنة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فعالة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خاصة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الوقت ال</a:t>
            </a:r>
            <a:r>
              <a:rPr lang="ar-EG" sz="1200" dirty="0">
                <a:solidFill>
                  <a:schemeClr val="bg1"/>
                </a:solidFill>
              </a:rPr>
              <a:t>حقيقي</a:t>
            </a:r>
            <a:endParaRPr kumimoji="0" lang="en-US" sz="1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EB134D89-503F-3ADA-0CBF-87F7CCDD0709}"/>
              </a:ext>
            </a:extLst>
          </p:cNvPr>
          <p:cNvSpPr txBox="1"/>
          <p:nvPr/>
        </p:nvSpPr>
        <p:spPr>
          <a:xfrm>
            <a:off x="7543612" y="2672141"/>
            <a:ext cx="1238250" cy="246219"/>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000" b="0" i="0" u="none" strike="noStrike" cap="none" spc="0" normalizeH="0" baseline="0" dirty="0">
                <a:ln>
                  <a:noFill/>
                </a:ln>
                <a:solidFill>
                  <a:schemeClr val="bg1"/>
                </a:solidFill>
                <a:effectLst/>
                <a:uFillTx/>
                <a:latin typeface="Calibri"/>
                <a:ea typeface="Calibri"/>
                <a:cs typeface="Calibri"/>
                <a:sym typeface="Calibri"/>
              </a:rPr>
              <a:t>خصائص المعلومات</a:t>
            </a:r>
            <a:endParaRPr kumimoji="0" lang="en-US" sz="10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A373E4DA-DB35-ED6C-7802-57B843F131A6}"/>
              </a:ext>
            </a:extLst>
          </p:cNvPr>
          <p:cNvSpPr txBox="1"/>
          <p:nvPr/>
        </p:nvSpPr>
        <p:spPr>
          <a:xfrm>
            <a:off x="7543612" y="2943274"/>
            <a:ext cx="1238250" cy="1061827"/>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غير منظمة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متعددة ومتغيرة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غير مُحددة مسبقًا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غير رسمية ورسمية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الموثوقية لم تُثبت</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جميع الأخطار</a:t>
            </a:r>
            <a:endParaRPr kumimoji="0" lang="en-US" sz="105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E4260AEF-4670-3585-B5AB-7B4D837F1FF8}"/>
              </a:ext>
            </a:extLst>
          </p:cNvPr>
          <p:cNvSpPr txBox="1"/>
          <p:nvPr/>
        </p:nvSpPr>
        <p:spPr>
          <a:xfrm>
            <a:off x="3359087" y="2678012"/>
            <a:ext cx="1238250" cy="307775"/>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العملية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4" name="TextBox 13">
            <a:extLst>
              <a:ext uri="{FF2B5EF4-FFF2-40B4-BE49-F238E27FC236}">
                <a16:creationId xmlns:a16="http://schemas.microsoft.com/office/drawing/2014/main" id="{E87BFF75-30DD-B1A5-7A8B-0F4D4B3627A8}"/>
              </a:ext>
            </a:extLst>
          </p:cNvPr>
          <p:cNvSpPr txBox="1"/>
          <p:nvPr/>
        </p:nvSpPr>
        <p:spPr>
          <a:xfrm>
            <a:off x="3378137" y="2992155"/>
            <a:ext cx="1238250" cy="101566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منهجية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200" dirty="0">
                <a:solidFill>
                  <a:schemeClr val="tx1"/>
                </a:solidFill>
              </a:rPr>
              <a:t>روتينية/ منتظمة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غير نشطة أساسًا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المصادر نفسها دائمًا</a:t>
            </a:r>
            <a:endParaRPr kumimoji="0" lang="en-US" sz="1200" b="0" i="0" u="none" strike="noStrike" cap="none" spc="0" normalizeH="0" baseline="0" dirty="0">
              <a:ln>
                <a:noFill/>
              </a:ln>
              <a:solidFill>
                <a:schemeClr val="tx1"/>
              </a:solidFill>
              <a:effectLst/>
              <a:uFillTx/>
              <a:latin typeface="Calibri"/>
              <a:ea typeface="Calibri"/>
              <a:cs typeface="Calibri"/>
              <a:sym typeface="Calibri"/>
            </a:endParaRPr>
          </a:p>
        </p:txBody>
      </p:sp>
      <p:sp>
        <p:nvSpPr>
          <p:cNvPr id="15" name="TextBox 14">
            <a:extLst>
              <a:ext uri="{FF2B5EF4-FFF2-40B4-BE49-F238E27FC236}">
                <a16:creationId xmlns:a16="http://schemas.microsoft.com/office/drawing/2014/main" id="{A84395E6-FAA4-C074-CBFD-9E35FEC01196}"/>
              </a:ext>
            </a:extLst>
          </p:cNvPr>
          <p:cNvSpPr txBox="1"/>
          <p:nvPr/>
        </p:nvSpPr>
        <p:spPr>
          <a:xfrm>
            <a:off x="4689350" y="2575474"/>
            <a:ext cx="1238250" cy="246219"/>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000" b="0" i="0" u="none" strike="noStrike" cap="none" spc="0" normalizeH="0" baseline="0" dirty="0">
                <a:ln>
                  <a:noFill/>
                </a:ln>
                <a:solidFill>
                  <a:schemeClr val="bg1"/>
                </a:solidFill>
                <a:effectLst/>
                <a:uFillTx/>
                <a:latin typeface="Calibri"/>
                <a:ea typeface="Calibri"/>
                <a:cs typeface="Calibri"/>
                <a:sym typeface="Calibri"/>
              </a:rPr>
              <a:t>خصائص البيانات</a:t>
            </a:r>
            <a:endParaRPr kumimoji="0" lang="en-US" sz="10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6" name="TextBox 15">
            <a:extLst>
              <a:ext uri="{FF2B5EF4-FFF2-40B4-BE49-F238E27FC236}">
                <a16:creationId xmlns:a16="http://schemas.microsoft.com/office/drawing/2014/main" id="{AD48F6FF-8438-F31B-7CC2-BCE4F833BCA1}"/>
              </a:ext>
            </a:extLst>
          </p:cNvPr>
          <p:cNvSpPr txBox="1"/>
          <p:nvPr/>
        </p:nvSpPr>
        <p:spPr>
          <a:xfrm>
            <a:off x="4689351" y="2873100"/>
            <a:ext cx="1238250" cy="1061827"/>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بيانات منظمة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900" dirty="0">
                <a:solidFill>
                  <a:schemeClr val="tx1"/>
                </a:solidFill>
              </a:rPr>
              <a:t>محدودة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مُحددة مُسبقًا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900" dirty="0">
                <a:solidFill>
                  <a:schemeClr val="tx1"/>
                </a:solidFill>
              </a:rPr>
              <a:t>موثوقة ويمكن الاعتماد عليها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قائم</a:t>
            </a:r>
            <a:r>
              <a:rPr lang="ar-EG" sz="900" dirty="0">
                <a:solidFill>
                  <a:schemeClr val="tx1"/>
                </a:solidFill>
              </a:rPr>
              <a:t>ة على الرعاية الصحية بشكل أساسي</a:t>
            </a:r>
            <a:endParaRPr kumimoji="0" lang="en-US" sz="900" b="0" i="0" u="none" strike="noStrike" cap="none" spc="0" normalizeH="0" baseline="0" dirty="0">
              <a:ln>
                <a:noFill/>
              </a:ln>
              <a:solidFill>
                <a:schemeClr val="tx1"/>
              </a:solidFill>
              <a:effectLst/>
              <a:uFillTx/>
              <a:latin typeface="Calibri"/>
              <a:ea typeface="Calibri"/>
              <a:cs typeface="Calibri"/>
              <a:sym typeface="Calibri"/>
            </a:endParaRPr>
          </a:p>
        </p:txBody>
      </p:sp>
      <p:sp>
        <p:nvSpPr>
          <p:cNvPr id="17" name="TextBox 16">
            <a:extLst>
              <a:ext uri="{FF2B5EF4-FFF2-40B4-BE49-F238E27FC236}">
                <a16:creationId xmlns:a16="http://schemas.microsoft.com/office/drawing/2014/main" id="{A660177D-C53F-95E8-1A11-8587C6358F4C}"/>
              </a:ext>
            </a:extLst>
          </p:cNvPr>
          <p:cNvSpPr txBox="1"/>
          <p:nvPr/>
        </p:nvSpPr>
        <p:spPr>
          <a:xfrm>
            <a:off x="3359087" y="4520102"/>
            <a:ext cx="2895600" cy="1384993"/>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ctr" defTabSz="914400" fontAlgn="auto" latinLnBrk="0" hangingPunct="0">
              <a:lnSpc>
                <a:spcPct val="100000"/>
              </a:lnSpc>
              <a:spcBef>
                <a:spcPts val="0"/>
              </a:spcBef>
              <a:spcAft>
                <a:spcPts val="0"/>
              </a:spcAft>
              <a:buClrTx/>
              <a:buSzTx/>
              <a:tabLst/>
            </a:pPr>
            <a:r>
              <a:rPr kumimoji="0" lang="ar-EG" sz="1050" b="1" i="0" u="none" strike="noStrike" cap="none" spc="0" normalizeH="0" baseline="0" dirty="0">
                <a:ln>
                  <a:noFill/>
                </a:ln>
                <a:solidFill>
                  <a:schemeClr val="tx1"/>
                </a:solidFill>
                <a:effectLst/>
                <a:uFillTx/>
                <a:latin typeface="Calibri"/>
                <a:ea typeface="Calibri"/>
                <a:cs typeface="Calibri"/>
                <a:sym typeface="Calibri"/>
              </a:rPr>
              <a:t>أمثلة على مصادر نظام الترصد القائم على المؤشرات</a:t>
            </a: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p:txBody>
      </p:sp>
      <p:sp>
        <p:nvSpPr>
          <p:cNvPr id="19" name="TextBox 18">
            <a:extLst>
              <a:ext uri="{FF2B5EF4-FFF2-40B4-BE49-F238E27FC236}">
                <a16:creationId xmlns:a16="http://schemas.microsoft.com/office/drawing/2014/main" id="{55342E8C-43D6-1367-CE57-3C2754D2FC6C}"/>
              </a:ext>
            </a:extLst>
          </p:cNvPr>
          <p:cNvSpPr txBox="1"/>
          <p:nvPr/>
        </p:nvSpPr>
        <p:spPr>
          <a:xfrm>
            <a:off x="3595595" y="4653173"/>
            <a:ext cx="938305" cy="10618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السجلات</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بيانات الوفيات</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البيانات المختبرية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المسوحات/ البحوث</a:t>
            </a:r>
            <a:endParaRPr kumimoji="0" lang="en-US" sz="1050" i="0" u="none" strike="noStrike" cap="none" spc="0" normalizeH="0" baseline="0" dirty="0">
              <a:ln>
                <a:noFill/>
              </a:ln>
              <a:solidFill>
                <a:srgbClr val="000000"/>
              </a:solidFill>
              <a:effectLst/>
              <a:uFillTx/>
              <a:latin typeface="Calibri"/>
              <a:ea typeface="Calibri"/>
              <a:cs typeface="Calibri"/>
              <a:sym typeface="Calibri"/>
            </a:endParaRPr>
          </a:p>
        </p:txBody>
      </p:sp>
      <p:sp>
        <p:nvSpPr>
          <p:cNvPr id="20" name="TextBox 19">
            <a:extLst>
              <a:ext uri="{FF2B5EF4-FFF2-40B4-BE49-F238E27FC236}">
                <a16:creationId xmlns:a16="http://schemas.microsoft.com/office/drawing/2014/main" id="{43B16C47-C7A3-0857-E0CF-EE3F6556A829}"/>
              </a:ext>
            </a:extLst>
          </p:cNvPr>
          <p:cNvSpPr txBox="1"/>
          <p:nvPr/>
        </p:nvSpPr>
        <p:spPr>
          <a:xfrm>
            <a:off x="4665535" y="4851132"/>
            <a:ext cx="134168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ترصد وبائي</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إبلاغ إلزامي</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ترصد خافر</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ترصد المتلازمات</a:t>
            </a:r>
            <a:endParaRPr kumimoji="0" lang="en-US" sz="1050" i="0" u="none" strike="noStrike" cap="none" spc="0" normalizeH="0" baseline="0" dirty="0">
              <a:ln>
                <a:noFill/>
              </a:ln>
              <a:solidFill>
                <a:srgbClr val="000000"/>
              </a:solidFill>
              <a:effectLst/>
              <a:uFillTx/>
              <a:latin typeface="Calibri"/>
              <a:ea typeface="Calibri"/>
              <a:cs typeface="Calibri"/>
              <a:sym typeface="Calibri"/>
            </a:endParaRPr>
          </a:p>
        </p:txBody>
      </p:sp>
      <p:sp>
        <p:nvSpPr>
          <p:cNvPr id="25" name="TextBox 24">
            <a:extLst>
              <a:ext uri="{FF2B5EF4-FFF2-40B4-BE49-F238E27FC236}">
                <a16:creationId xmlns:a16="http://schemas.microsoft.com/office/drawing/2014/main" id="{E25C1D2F-EDF5-03D5-2CEE-08DCB1E98DB3}"/>
              </a:ext>
            </a:extLst>
          </p:cNvPr>
          <p:cNvSpPr txBox="1"/>
          <p:nvPr/>
        </p:nvSpPr>
        <p:spPr>
          <a:xfrm>
            <a:off x="6266939" y="4510577"/>
            <a:ext cx="2895600" cy="1384993"/>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ctr" defTabSz="914400" fontAlgn="auto" latinLnBrk="0" hangingPunct="0">
              <a:lnSpc>
                <a:spcPct val="100000"/>
              </a:lnSpc>
              <a:spcBef>
                <a:spcPts val="0"/>
              </a:spcBef>
              <a:spcAft>
                <a:spcPts val="0"/>
              </a:spcAft>
              <a:buClrTx/>
              <a:buSzTx/>
              <a:tabLst/>
            </a:pPr>
            <a:r>
              <a:rPr kumimoji="0" lang="ar-EG" sz="1050" b="1" i="0" u="none" strike="noStrike" cap="none" spc="0" normalizeH="0" baseline="0" dirty="0">
                <a:ln>
                  <a:noFill/>
                </a:ln>
                <a:solidFill>
                  <a:schemeClr val="bg1"/>
                </a:solidFill>
                <a:effectLst/>
                <a:uFillTx/>
                <a:latin typeface="Calibri"/>
                <a:ea typeface="Calibri"/>
                <a:cs typeface="Calibri"/>
                <a:sym typeface="Calibri"/>
              </a:rPr>
              <a:t>أمثلة على مصادر نظام الترصد القائم على الأحداث</a:t>
            </a:r>
            <a:endParaRPr lang="ar-EG" sz="1050" b="1" dirty="0">
              <a:solidFill>
                <a:schemeClr val="bg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bg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bg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bg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p:txBody>
      </p:sp>
      <p:sp>
        <p:nvSpPr>
          <p:cNvPr id="26" name="TextBox 25">
            <a:extLst>
              <a:ext uri="{FF2B5EF4-FFF2-40B4-BE49-F238E27FC236}">
                <a16:creationId xmlns:a16="http://schemas.microsoft.com/office/drawing/2014/main" id="{595212B8-E187-A229-24B5-9CE7121FEEAE}"/>
              </a:ext>
            </a:extLst>
          </p:cNvPr>
          <p:cNvSpPr txBox="1"/>
          <p:nvPr/>
        </p:nvSpPr>
        <p:spPr>
          <a:xfrm>
            <a:off x="6503447" y="4767827"/>
            <a:ext cx="938305" cy="1223410"/>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شبكات الإنذار</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المنظمات غير الحكومية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القطاعات الخاصة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صحة الحيوان</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الكوارث البيئية</a:t>
            </a:r>
            <a:endParaRPr kumimoji="0" lang="en-US" sz="1050" i="0" u="none" strike="noStrike" cap="none" spc="0" normalizeH="0" baseline="0" dirty="0">
              <a:ln>
                <a:noFill/>
              </a:ln>
              <a:solidFill>
                <a:schemeClr val="bg1"/>
              </a:solidFill>
              <a:effectLst/>
              <a:uFillTx/>
              <a:latin typeface="Calibri"/>
              <a:ea typeface="Calibri"/>
              <a:cs typeface="Calibri"/>
              <a:sym typeface="Calibri"/>
            </a:endParaRPr>
          </a:p>
        </p:txBody>
      </p:sp>
      <p:sp>
        <p:nvSpPr>
          <p:cNvPr id="27" name="TextBox 26">
            <a:extLst>
              <a:ext uri="{FF2B5EF4-FFF2-40B4-BE49-F238E27FC236}">
                <a16:creationId xmlns:a16="http://schemas.microsoft.com/office/drawing/2014/main" id="{F3212F4A-042A-F144-F53B-AC19B7FB2AED}"/>
              </a:ext>
            </a:extLst>
          </p:cNvPr>
          <p:cNvSpPr txBox="1"/>
          <p:nvPr/>
        </p:nvSpPr>
        <p:spPr>
          <a:xfrm>
            <a:off x="7649587" y="4717782"/>
            <a:ext cx="1341689" cy="1384993"/>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الإعلام</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المجتمع المحلي</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الإنترنت، المدونات، الشبكات الاجتماعية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الشبكات غير الرسمية</a:t>
            </a:r>
            <a:endParaRPr kumimoji="0" lang="ar-EG" sz="1050" i="0" u="none" strike="noStrike" cap="none" spc="0" normalizeH="0" baseline="0" dirty="0">
              <a:ln>
                <a:noFill/>
              </a:ln>
              <a:solidFill>
                <a:schemeClr val="bg1"/>
              </a:solidFill>
              <a:effectLst/>
              <a:uFillTx/>
              <a:latin typeface="Calibri"/>
              <a:ea typeface="Calibri"/>
              <a:cs typeface="Calibri"/>
              <a:sym typeface="Calibri"/>
            </a:endParaRP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المواقع الإلكترونية الرسمية (وزارات الصحة، آليات العمل)</a:t>
            </a:r>
            <a:endParaRPr kumimoji="0" lang="en-US" sz="105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Content Placeholder 2"/>
          <p:cNvSpPr txBox="1">
            <a:spLocks noGrp="1"/>
          </p:cNvSpPr>
          <p:nvPr>
            <p:ph type="body" idx="1"/>
          </p:nvPr>
        </p:nvSpPr>
        <p:spPr>
          <a:xfrm>
            <a:off x="2162954" y="1186750"/>
            <a:ext cx="8222167" cy="3784745"/>
          </a:xfrm>
          <a:prstGeom prst="rect">
            <a:avLst/>
          </a:prstGeom>
        </p:spPr>
        <p:txBody>
          <a:bodyPr rtlCol="1"/>
          <a:lstStyle/>
          <a:p>
            <a:pPr marL="0" indent="0" rtl="1">
              <a:buSzTx/>
              <a:buNone/>
              <a:defRPr sz="2400">
                <a:solidFill>
                  <a:schemeClr val="accent6"/>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فيما يأتي المبادئ الرئيسية للترصُّد </a:t>
            </a:r>
            <a:r>
              <a:rPr lang="ar-EG" b="1" dirty="0">
                <a:solidFill>
                  <a:srgbClr val="C00000"/>
                </a:solidFill>
                <a:latin typeface="Sakkal Majalla" panose="02000000000000000000" pitchFamily="2" charset="-78"/>
                <a:cs typeface="Sakkal Majalla" panose="02000000000000000000" pitchFamily="2" charset="-78"/>
              </a:rPr>
              <a:t>في </a:t>
            </a:r>
            <a:r>
              <a:rPr lang="ar" b="1" dirty="0">
                <a:solidFill>
                  <a:srgbClr val="C00000"/>
                </a:solidFill>
                <a:latin typeface="Sakkal Majalla" panose="02000000000000000000" pitchFamily="2" charset="-78"/>
                <a:cs typeface="Sakkal Majalla" panose="02000000000000000000" pitchFamily="2" charset="-78"/>
              </a:rPr>
              <a:t>أثناء حالات الطوارئ:</a:t>
            </a:r>
          </a:p>
          <a:p>
            <a:pPr marL="0" indent="0" rtl="1">
              <a:buSzTx/>
              <a:buNone/>
              <a:defRPr sz="2400">
                <a:solidFill>
                  <a:schemeClr val="accent6"/>
                </a:solidFill>
              </a:defRPr>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إنشاء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ممكن</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المتغيرات</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البساطة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والمقبولية</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a:t>
            </a:r>
          </a:p>
        </p:txBody>
      </p:sp>
      <p:sp>
        <p:nvSpPr>
          <p:cNvPr id="442" name="ZoneTexte 3"/>
          <p:cNvSpPr txBox="1"/>
          <p:nvPr/>
        </p:nvSpPr>
        <p:spPr>
          <a:xfrm>
            <a:off x="589503" y="5142122"/>
            <a:ext cx="11012993" cy="461665"/>
          </a:xfrm>
          <a:prstGeom prst="rect">
            <a:avLst/>
          </a:prstGeom>
          <a:solidFill>
            <a:schemeClr val="accent2"/>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2400">
                <a:solidFill>
                  <a:srgbClr val="FFFFFF"/>
                </a:solidFill>
              </a:defRPr>
            </a:lvl1pPr>
          </a:lstStyle>
          <a:p>
            <a:pPr rtl="1"/>
            <a:r>
              <a:rPr dirty="0" err="1">
                <a:latin typeface="Sakkal Majalla" panose="02000000000000000000" pitchFamily="2" charset="-78"/>
                <a:cs typeface="Sakkal Majalla" panose="02000000000000000000" pitchFamily="2" charset="-78"/>
              </a:rPr>
              <a:t>تذكَّر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المفيدة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إجراءات</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بناءً</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عليها</a:t>
            </a:r>
            <a:r>
              <a:rPr b="1"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p:txBody>
      </p:sp>
      <p:sp>
        <p:nvSpPr>
          <p:cNvPr id="2" name="Title 3">
            <a:extLst>
              <a:ext uri="{FF2B5EF4-FFF2-40B4-BE49-F238E27FC236}">
                <a16:creationId xmlns:a16="http://schemas.microsoft.com/office/drawing/2014/main" id="{4BC93456-65BE-3CC4-E2CD-F4E440764752}"/>
              </a:ext>
            </a:extLst>
          </p:cNvPr>
          <p:cNvSpPr txBox="1">
            <a:spLocks/>
          </p:cNvSpPr>
          <p:nvPr/>
        </p:nvSpPr>
        <p:spPr>
          <a:xfrm>
            <a:off x="62575" y="23072"/>
            <a:ext cx="9048768" cy="6082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المبادئ الرئيسية للترصُّد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حالات الطوارئ</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itle 3"/>
          <p:cNvSpPr txBox="1">
            <a:spLocks noGrp="1"/>
          </p:cNvSpPr>
          <p:nvPr>
            <p:ph type="title" idx="4294967295"/>
          </p:nvPr>
        </p:nvSpPr>
        <p:spPr>
          <a:xfrm>
            <a:off x="62576" y="35938"/>
            <a:ext cx="9019079" cy="618689"/>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 خصائص نظام الترصُّد (1)</a:t>
            </a:r>
          </a:p>
        </p:txBody>
      </p:sp>
      <p:graphicFrame>
        <p:nvGraphicFramePr>
          <p:cNvPr id="449" name="BoxTable 2"/>
          <p:cNvGraphicFramePr/>
          <p:nvPr>
            <p:extLst>
              <p:ext uri="{D42A27DB-BD31-4B8C-83A1-F6EECF244321}">
                <p14:modId xmlns:p14="http://schemas.microsoft.com/office/powerpoint/2010/main" val="3870915731"/>
              </p:ext>
            </p:extLst>
          </p:nvPr>
        </p:nvGraphicFramePr>
        <p:xfrm>
          <a:off x="2011363" y="1138156"/>
          <a:ext cx="8169275" cy="4581688"/>
        </p:xfrm>
        <a:graphic>
          <a:graphicData uri="http://schemas.openxmlformats.org/drawingml/2006/table">
            <a:tbl>
              <a:tblPr rtl="1" firstRow="1" bandRow="1">
                <a:tableStyleId>{4C3C2611-4C71-4FC5-86AE-919BDF0F9419}</a:tableStyleId>
              </a:tblPr>
              <a:tblGrid>
                <a:gridCol w="2075340">
                  <a:extLst>
                    <a:ext uri="{9D8B030D-6E8A-4147-A177-3AD203B41FA5}">
                      <a16:colId xmlns:a16="http://schemas.microsoft.com/office/drawing/2014/main" val="20000"/>
                    </a:ext>
                  </a:extLst>
                </a:gridCol>
                <a:gridCol w="6093935">
                  <a:extLst>
                    <a:ext uri="{9D8B030D-6E8A-4147-A177-3AD203B41FA5}">
                      <a16:colId xmlns:a16="http://schemas.microsoft.com/office/drawing/2014/main" val="20001"/>
                    </a:ext>
                  </a:extLst>
                </a:gridCol>
              </a:tblGrid>
              <a:tr h="530898">
                <a:tc>
                  <a:txBody>
                    <a:bodyPr/>
                    <a:lstStyle/>
                    <a:p>
                      <a:pPr defTabSz="289321" rtl="1">
                        <a:lnSpc>
                          <a:spcPct val="140000"/>
                        </a:lnSpc>
                        <a:spcBef>
                          <a:spcPts val="500"/>
                        </a:spcBef>
                        <a:defRPr sz="1800" b="0">
                          <a:solidFill>
                            <a:srgbClr val="000000"/>
                          </a:solidFill>
                        </a:defRPr>
                      </a:pPr>
                      <a:r>
                        <a:rPr lang="ar" sz="2400" dirty="0">
                          <a:solidFill>
                            <a:srgbClr val="FFFFFF"/>
                          </a:solidFill>
                          <a:latin typeface="+mn-lt"/>
                          <a:ea typeface="+mn-ea"/>
                          <a:cs typeface="+mn-cs"/>
                        </a:rPr>
                        <a:t> السمة</a:t>
                      </a:r>
                    </a:p>
                  </a:txBody>
                  <a:tcPr marL="45720" marR="45720" horzOverflow="overflow"/>
                </a:tc>
                <a:tc>
                  <a:txBody>
                    <a:bodyPr/>
                    <a:lstStyle/>
                    <a:p>
                      <a:pPr algn="ctr" defTabSz="289321" rtl="1">
                        <a:defRPr sz="1800" b="0">
                          <a:solidFill>
                            <a:srgbClr val="000000"/>
                          </a:solidFill>
                        </a:defRPr>
                      </a:pPr>
                      <a:r>
                        <a:rPr lang="ar" sz="2400" dirty="0">
                          <a:solidFill>
                            <a:srgbClr val="FFFFFF"/>
                          </a:solidFill>
                          <a:latin typeface="+mn-lt"/>
                          <a:ea typeface="+mn-ea"/>
                          <a:cs typeface="+mn-cs"/>
                        </a:rPr>
                        <a:t>السؤال الذي تجيب ع</a:t>
                      </a:r>
                      <a:r>
                        <a:rPr lang="ar-EG" sz="2400" dirty="0">
                          <a:solidFill>
                            <a:srgbClr val="FFFFFF"/>
                          </a:solidFill>
                          <a:latin typeface="+mn-lt"/>
                          <a:ea typeface="+mn-ea"/>
                          <a:cs typeface="+mn-cs"/>
                        </a:rPr>
                        <a:t>ن</a:t>
                      </a:r>
                      <a:r>
                        <a:rPr lang="ar" sz="2400" dirty="0">
                          <a:solidFill>
                            <a:srgbClr val="FFFFFF"/>
                          </a:solidFill>
                          <a:latin typeface="+mn-lt"/>
                          <a:ea typeface="+mn-ea"/>
                          <a:cs typeface="+mn-cs"/>
                        </a:rPr>
                        <a:t>ه</a:t>
                      </a:r>
                    </a:p>
                  </a:txBody>
                  <a:tcPr marL="45720" marR="45720" horzOverflow="overflow"/>
                </a:tc>
                <a:extLst>
                  <a:ext uri="{0D108BD9-81ED-4DB2-BD59-A6C34878D82A}">
                    <a16:rowId xmlns:a16="http://schemas.microsoft.com/office/drawing/2014/main" val="10000"/>
                  </a:ext>
                </a:extLst>
              </a:tr>
              <a:tr h="884830">
                <a:tc>
                  <a:txBody>
                    <a:bodyPr/>
                    <a:lstStyle/>
                    <a:p>
                      <a:pPr defTabSz="289321" rtl="1">
                        <a:lnSpc>
                          <a:spcPct val="120000"/>
                        </a:lnSpc>
                        <a:spcBef>
                          <a:spcPts val="500"/>
                        </a:spcBef>
                        <a:defRPr sz="1800"/>
                      </a:pPr>
                      <a:r>
                        <a:rPr lang="ar" sz="2200">
                          <a:latin typeface="+mn-lt"/>
                          <a:ea typeface="+mn-ea"/>
                          <a:cs typeface="+mn-cs"/>
                        </a:rPr>
                        <a:t> الفائدة</a:t>
                      </a:r>
                    </a:p>
                  </a:txBody>
                  <a:tcPr marL="45720" marR="45720" anchor="ctr" horzOverflow="overflow">
                    <a:solidFill>
                      <a:srgbClr val="D9D9D9"/>
                    </a:solidFill>
                  </a:tcPr>
                </a:tc>
                <a:tc>
                  <a:txBody>
                    <a:bodyPr/>
                    <a:lstStyle/>
                    <a:p>
                      <a:pPr defTabSz="289321" rtl="1">
                        <a:defRPr sz="1800"/>
                      </a:pPr>
                      <a:r>
                        <a:rPr lang="ar" sz="2200">
                          <a:latin typeface="+mn-lt"/>
                          <a:ea typeface="+mn-ea"/>
                          <a:cs typeface="+mn-cs"/>
                        </a:rPr>
                        <a:t>إلى أي مدى يُعدُّ النظام مفيدًا في تحقيق أهدافه؟</a:t>
                      </a:r>
                    </a:p>
                  </a:txBody>
                  <a:tcPr marL="45720" marR="45720" horzOverflow="overflow">
                    <a:solidFill>
                      <a:srgbClr val="D9D9D9"/>
                    </a:solidFill>
                  </a:tcPr>
                </a:tc>
                <a:extLst>
                  <a:ext uri="{0D108BD9-81ED-4DB2-BD59-A6C34878D82A}">
                    <a16:rowId xmlns:a16="http://schemas.microsoft.com/office/drawing/2014/main" val="10001"/>
                  </a:ext>
                </a:extLst>
              </a:tr>
              <a:tr h="1124519">
                <a:tc>
                  <a:txBody>
                    <a:bodyPr/>
                    <a:lstStyle/>
                    <a:p>
                      <a:pPr defTabSz="289321" rtl="1">
                        <a:lnSpc>
                          <a:spcPct val="120000"/>
                        </a:lnSpc>
                        <a:spcBef>
                          <a:spcPts val="500"/>
                        </a:spcBef>
                        <a:defRPr sz="1800"/>
                      </a:pPr>
                      <a:r>
                        <a:rPr lang="ar" sz="2200">
                          <a:latin typeface="+mn-lt"/>
                          <a:ea typeface="+mn-ea"/>
                          <a:cs typeface="+mn-cs"/>
                        </a:rPr>
                        <a:t> جودة البيانات</a:t>
                      </a:r>
                    </a:p>
                  </a:txBody>
                  <a:tcPr marL="45720" marR="45720" anchor="ctr" horzOverflow="overflow">
                    <a:solidFill>
                      <a:srgbClr val="D9D9D9"/>
                    </a:solidFill>
                  </a:tcPr>
                </a:tc>
                <a:tc>
                  <a:txBody>
                    <a:bodyPr/>
                    <a:lstStyle/>
                    <a:p>
                      <a:pPr defTabSz="289321" rtl="1">
                        <a:defRPr sz="1800"/>
                      </a:pPr>
                      <a:r>
                        <a:rPr lang="ar" sz="2200">
                          <a:latin typeface="+mn-lt"/>
                          <a:ea typeface="+mn-ea"/>
                          <a:cs typeface="+mn-cs"/>
                        </a:rPr>
                        <a:t>ما مدى موثوقية البيانات المتاحة؟ ما مدى اكتمال ودقة حقول البيانات في التقارير التي يتلقاها النظام؟</a:t>
                      </a:r>
                    </a:p>
                  </a:txBody>
                  <a:tcPr marL="45720" marR="45720" horzOverflow="overflow">
                    <a:solidFill>
                      <a:srgbClr val="D9D9D9"/>
                    </a:solidFill>
                  </a:tcPr>
                </a:tc>
                <a:extLst>
                  <a:ext uri="{0D108BD9-81ED-4DB2-BD59-A6C34878D82A}">
                    <a16:rowId xmlns:a16="http://schemas.microsoft.com/office/drawing/2014/main" val="10002"/>
                  </a:ext>
                </a:extLst>
              </a:tr>
              <a:tr h="530898">
                <a:tc>
                  <a:txBody>
                    <a:bodyPr/>
                    <a:lstStyle/>
                    <a:p>
                      <a:pPr defTabSz="289321" rtl="1">
                        <a:lnSpc>
                          <a:spcPct val="120000"/>
                        </a:lnSpc>
                        <a:spcBef>
                          <a:spcPts val="500"/>
                        </a:spcBef>
                        <a:defRPr sz="1800"/>
                      </a:pPr>
                      <a:r>
                        <a:rPr lang="ar" sz="2200">
                          <a:latin typeface="+mn-lt"/>
                          <a:ea typeface="+mn-ea"/>
                          <a:cs typeface="+mn-cs"/>
                        </a:rPr>
                        <a:t> ‏حُسن التوقيت</a:t>
                      </a:r>
                    </a:p>
                  </a:txBody>
                  <a:tcPr marL="45720" marR="45720" anchor="ctr" horzOverflow="overflow">
                    <a:solidFill>
                      <a:srgbClr val="D9D9D9"/>
                    </a:solidFill>
                  </a:tcPr>
                </a:tc>
                <a:tc>
                  <a:txBody>
                    <a:bodyPr/>
                    <a:lstStyle/>
                    <a:p>
                      <a:pPr defTabSz="289321" rtl="1">
                        <a:defRPr sz="1800"/>
                      </a:pPr>
                      <a:r>
                        <a:rPr lang="ar" sz="2200">
                          <a:latin typeface="+mn-lt"/>
                          <a:ea typeface="+mn-ea"/>
                          <a:cs typeface="+mn-cs"/>
                        </a:rPr>
                        <a:t>ما مدى سرعة استلام التقارير؟</a:t>
                      </a:r>
                    </a:p>
                  </a:txBody>
                  <a:tcPr marL="45720" marR="45720" horzOverflow="overflow">
                    <a:solidFill>
                      <a:srgbClr val="D9D9D9"/>
                    </a:solidFill>
                  </a:tcPr>
                </a:tc>
                <a:extLst>
                  <a:ext uri="{0D108BD9-81ED-4DB2-BD59-A6C34878D82A}">
                    <a16:rowId xmlns:a16="http://schemas.microsoft.com/office/drawing/2014/main" val="10003"/>
                  </a:ext>
                </a:extLst>
              </a:tr>
              <a:tr h="955616">
                <a:tc>
                  <a:txBody>
                    <a:bodyPr/>
                    <a:lstStyle/>
                    <a:p>
                      <a:pPr defTabSz="289321" rtl="1">
                        <a:lnSpc>
                          <a:spcPct val="120000"/>
                        </a:lnSpc>
                        <a:spcBef>
                          <a:spcPts val="500"/>
                        </a:spcBef>
                        <a:defRPr sz="1800"/>
                      </a:pPr>
                      <a:r>
                        <a:rPr lang="ar" sz="2200">
                          <a:latin typeface="+mn-lt"/>
                          <a:ea typeface="+mn-ea"/>
                          <a:cs typeface="+mn-cs"/>
                        </a:rPr>
                        <a:t> المرونة</a:t>
                      </a:r>
                    </a:p>
                  </a:txBody>
                  <a:tcPr marL="45720" marR="45720" anchor="ctr" horzOverflow="overflow">
                    <a:solidFill>
                      <a:srgbClr val="D9D9D9"/>
                    </a:solidFill>
                  </a:tcPr>
                </a:tc>
                <a:tc>
                  <a:txBody>
                    <a:bodyPr/>
                    <a:lstStyle/>
                    <a:p>
                      <a:pPr defTabSz="289321" rtl="1">
                        <a:defRPr sz="1800"/>
                      </a:pPr>
                      <a:r>
                        <a:rPr lang="ar" sz="2200">
                          <a:latin typeface="+mn-lt"/>
                          <a:ea typeface="+mn-ea"/>
                          <a:cs typeface="+mn-cs"/>
                        </a:rPr>
                        <a:t>ما مدى سرعة تكيف النظام مع التغيرات؟</a:t>
                      </a:r>
                    </a:p>
                  </a:txBody>
                  <a:tcPr marL="45720" marR="45720" horzOverflow="overflow">
                    <a:solidFill>
                      <a:srgbClr val="D9D9D9"/>
                    </a:solidFill>
                  </a:tcPr>
                </a:tc>
                <a:extLst>
                  <a:ext uri="{0D108BD9-81ED-4DB2-BD59-A6C34878D82A}">
                    <a16:rowId xmlns:a16="http://schemas.microsoft.com/office/drawing/2014/main" val="10004"/>
                  </a:ext>
                </a:extLst>
              </a:tr>
              <a:tr h="530898">
                <a:tc>
                  <a:txBody>
                    <a:bodyPr/>
                    <a:lstStyle/>
                    <a:p>
                      <a:pPr defTabSz="289321" rtl="1">
                        <a:lnSpc>
                          <a:spcPct val="120000"/>
                        </a:lnSpc>
                        <a:spcBef>
                          <a:spcPts val="500"/>
                        </a:spcBef>
                        <a:defRPr sz="1800"/>
                      </a:pPr>
                      <a:r>
                        <a:rPr lang="ar" sz="2200">
                          <a:latin typeface="+mn-lt"/>
                          <a:ea typeface="+mn-ea"/>
                          <a:cs typeface="+mn-cs"/>
                        </a:rPr>
                        <a:t> البساطة</a:t>
                      </a:r>
                    </a:p>
                  </a:txBody>
                  <a:tcPr marL="45720" marR="45720" anchor="ctr" horzOverflow="overflow">
                    <a:solidFill>
                      <a:srgbClr val="D9D9D9"/>
                    </a:solidFill>
                  </a:tcPr>
                </a:tc>
                <a:tc>
                  <a:txBody>
                    <a:bodyPr/>
                    <a:lstStyle/>
                    <a:p>
                      <a:pPr defTabSz="289321" rtl="1">
                        <a:defRPr sz="1800"/>
                      </a:pPr>
                      <a:r>
                        <a:rPr lang="ar" sz="2200" dirty="0">
                          <a:latin typeface="+mn-lt"/>
                          <a:ea typeface="+mn-ea"/>
                          <a:cs typeface="+mn-cs"/>
                        </a:rPr>
                        <a:t>ما مدى سهولة تشغيل النظام؟</a:t>
                      </a:r>
                    </a:p>
                  </a:txBody>
                  <a:tcPr marL="45720" marR="45720" horzOverflow="overflow">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5" name="BoxTable 10"/>
          <p:cNvGraphicFramePr/>
          <p:nvPr>
            <p:extLst>
              <p:ext uri="{D42A27DB-BD31-4B8C-83A1-F6EECF244321}">
                <p14:modId xmlns:p14="http://schemas.microsoft.com/office/powerpoint/2010/main" val="3479966723"/>
              </p:ext>
            </p:extLst>
          </p:nvPr>
        </p:nvGraphicFramePr>
        <p:xfrm>
          <a:off x="1987550" y="1034857"/>
          <a:ext cx="8216900" cy="4349993"/>
        </p:xfrm>
        <a:graphic>
          <a:graphicData uri="http://schemas.openxmlformats.org/drawingml/2006/table">
            <a:tbl>
              <a:tblPr rtl="1" firstRow="1" bandRow="1">
                <a:tableStyleId>{4C3C2611-4C71-4FC5-86AE-919BDF0F9419}</a:tableStyleId>
              </a:tblPr>
              <a:tblGrid>
                <a:gridCol w="2228222">
                  <a:extLst>
                    <a:ext uri="{9D8B030D-6E8A-4147-A177-3AD203B41FA5}">
                      <a16:colId xmlns:a16="http://schemas.microsoft.com/office/drawing/2014/main" val="20000"/>
                    </a:ext>
                  </a:extLst>
                </a:gridCol>
                <a:gridCol w="5988678">
                  <a:extLst>
                    <a:ext uri="{9D8B030D-6E8A-4147-A177-3AD203B41FA5}">
                      <a16:colId xmlns:a16="http://schemas.microsoft.com/office/drawing/2014/main" val="20001"/>
                    </a:ext>
                  </a:extLst>
                </a:gridCol>
              </a:tblGrid>
              <a:tr h="542853">
                <a:tc>
                  <a:txBody>
                    <a:bodyPr/>
                    <a:lstStyle/>
                    <a:p>
                      <a:pPr defTabSz="289321" rtl="1">
                        <a:defRPr sz="1800" b="0">
                          <a:solidFill>
                            <a:srgbClr val="000000"/>
                          </a:solidFill>
                        </a:defRPr>
                      </a:pPr>
                      <a:r>
                        <a:rPr lang="ar" sz="2400">
                          <a:solidFill>
                            <a:srgbClr val="FFFFFF"/>
                          </a:solidFill>
                          <a:latin typeface="+mn-lt"/>
                          <a:ea typeface="+mn-ea"/>
                          <a:cs typeface="+mn-cs"/>
                        </a:rPr>
                        <a:t> السمة</a:t>
                      </a:r>
                    </a:p>
                  </a:txBody>
                  <a:tcPr marL="45720" marR="45720" horzOverflow="overflow"/>
                </a:tc>
                <a:tc>
                  <a:txBody>
                    <a:bodyPr/>
                    <a:lstStyle/>
                    <a:p>
                      <a:pPr algn="ctr" defTabSz="289321" rtl="1">
                        <a:defRPr sz="1800" b="0">
                          <a:solidFill>
                            <a:srgbClr val="000000"/>
                          </a:solidFill>
                        </a:defRPr>
                      </a:pPr>
                      <a:r>
                        <a:rPr lang="ar" sz="2400" dirty="0">
                          <a:solidFill>
                            <a:srgbClr val="FFFFFF"/>
                          </a:solidFill>
                          <a:latin typeface="+mn-lt"/>
                          <a:ea typeface="+mn-ea"/>
                          <a:cs typeface="+mn-cs"/>
                        </a:rPr>
                        <a:t>السؤال الذي تجيب ع</a:t>
                      </a:r>
                      <a:r>
                        <a:rPr lang="ar-EG" sz="2400" dirty="0">
                          <a:solidFill>
                            <a:srgbClr val="FFFFFF"/>
                          </a:solidFill>
                          <a:latin typeface="+mn-lt"/>
                          <a:ea typeface="+mn-ea"/>
                          <a:cs typeface="+mn-cs"/>
                        </a:rPr>
                        <a:t>ن</a:t>
                      </a:r>
                      <a:r>
                        <a:rPr lang="ar" sz="2400" dirty="0">
                          <a:solidFill>
                            <a:srgbClr val="FFFFFF"/>
                          </a:solidFill>
                          <a:latin typeface="+mn-lt"/>
                          <a:ea typeface="+mn-ea"/>
                          <a:cs typeface="+mn-cs"/>
                        </a:rPr>
                        <a:t>ه</a:t>
                      </a:r>
                    </a:p>
                  </a:txBody>
                  <a:tcPr marL="45720" marR="45720" horzOverflow="overflow"/>
                </a:tc>
                <a:extLst>
                  <a:ext uri="{0D108BD9-81ED-4DB2-BD59-A6C34878D82A}">
                    <a16:rowId xmlns:a16="http://schemas.microsoft.com/office/drawing/2014/main" val="10000"/>
                  </a:ext>
                </a:extLst>
              </a:tr>
              <a:tr h="904756">
                <a:tc>
                  <a:txBody>
                    <a:bodyPr/>
                    <a:lstStyle/>
                    <a:p>
                      <a:pPr defTabSz="289321" rtl="1">
                        <a:defRPr sz="1800"/>
                      </a:pPr>
                      <a:r>
                        <a:rPr lang="ar" sz="2200">
                          <a:latin typeface="+mn-lt"/>
                          <a:ea typeface="+mn-ea"/>
                          <a:cs typeface="+mn-cs"/>
                        </a:rPr>
                        <a:t> الاستقرار</a:t>
                      </a:r>
                    </a:p>
                  </a:txBody>
                  <a:tcPr marL="45720" marR="45720" anchor="ctr" horzOverflow="overflow">
                    <a:solidFill>
                      <a:srgbClr val="D9D9D9"/>
                    </a:solidFill>
                  </a:tcPr>
                </a:tc>
                <a:tc>
                  <a:txBody>
                    <a:bodyPr/>
                    <a:lstStyle/>
                    <a:p>
                      <a:pPr defTabSz="289321" rtl="1">
                        <a:defRPr sz="1800"/>
                      </a:pPr>
                      <a:r>
                        <a:rPr lang="ar" sz="2200" dirty="0">
                          <a:latin typeface="+mn-lt"/>
                          <a:ea typeface="+mn-ea"/>
                          <a:cs typeface="+mn-cs"/>
                        </a:rPr>
                        <a:t>هل يعمل نظام الترصد على نحوٍ جيد؟</a:t>
                      </a:r>
                      <a:r>
                        <a:rPr lang="ar-EG" sz="2200" dirty="0">
                          <a:latin typeface="+mn-lt"/>
                          <a:ea typeface="+mn-ea"/>
                          <a:cs typeface="+mn-cs"/>
                        </a:rPr>
                        <a:t> </a:t>
                      </a:r>
                      <a:r>
                        <a:rPr lang="ar" sz="2200" dirty="0">
                          <a:latin typeface="+mn-lt"/>
                          <a:ea typeface="+mn-ea"/>
                          <a:cs typeface="+mn-cs"/>
                        </a:rPr>
                        <a:t>هل يتعطل في كثيرٍ من الأحيان؟</a:t>
                      </a:r>
                    </a:p>
                  </a:txBody>
                  <a:tcPr marL="45720" marR="45720" horzOverflow="overflow">
                    <a:solidFill>
                      <a:srgbClr val="D9D9D9"/>
                    </a:solidFill>
                  </a:tcPr>
                </a:tc>
                <a:extLst>
                  <a:ext uri="{0D108BD9-81ED-4DB2-BD59-A6C34878D82A}">
                    <a16:rowId xmlns:a16="http://schemas.microsoft.com/office/drawing/2014/main" val="10001"/>
                  </a:ext>
                </a:extLst>
              </a:tr>
              <a:tr h="839542">
                <a:tc>
                  <a:txBody>
                    <a:bodyPr/>
                    <a:lstStyle/>
                    <a:p>
                      <a:pPr defTabSz="289321" rtl="1">
                        <a:defRPr sz="1800"/>
                      </a:pPr>
                      <a:r>
                        <a:rPr lang="ar" sz="2200">
                          <a:latin typeface="+mn-lt"/>
                          <a:ea typeface="+mn-ea"/>
                          <a:cs typeface="+mn-cs"/>
                        </a:rPr>
                        <a:t> الحساسية</a:t>
                      </a:r>
                    </a:p>
                  </a:txBody>
                  <a:tcPr marL="45720" marR="45720" anchor="ctr" horzOverflow="overflow">
                    <a:solidFill>
                      <a:srgbClr val="D9D9D9"/>
                    </a:solidFill>
                  </a:tcPr>
                </a:tc>
                <a:tc>
                  <a:txBody>
                    <a:bodyPr/>
                    <a:lstStyle/>
                    <a:p>
                      <a:pPr defTabSz="289321" rtl="1">
                        <a:defRPr sz="1800"/>
                      </a:pPr>
                      <a:r>
                        <a:rPr lang="ar" sz="2200" dirty="0">
                          <a:latin typeface="+mn-lt"/>
                          <a:ea typeface="+mn-ea"/>
                          <a:cs typeface="+mn-cs"/>
                        </a:rPr>
                        <a:t>إلى أي مدى يمكنه رصد الحالات المستهدفة؟</a:t>
                      </a:r>
                    </a:p>
                  </a:txBody>
                  <a:tcPr marL="45720" marR="45720" horzOverflow="overflow">
                    <a:solidFill>
                      <a:srgbClr val="D9D9D9"/>
                    </a:solidFill>
                  </a:tcPr>
                </a:tc>
                <a:extLst>
                  <a:ext uri="{0D108BD9-81ED-4DB2-BD59-A6C34878D82A}">
                    <a16:rowId xmlns:a16="http://schemas.microsoft.com/office/drawing/2014/main" val="10002"/>
                  </a:ext>
                </a:extLst>
              </a:tr>
              <a:tr h="542853">
                <a:tc>
                  <a:txBody>
                    <a:bodyPr/>
                    <a:lstStyle/>
                    <a:p>
                      <a:pPr defTabSz="289321" rtl="1">
                        <a:defRPr sz="1800"/>
                      </a:pPr>
                      <a:r>
                        <a:rPr lang="ar" sz="2200" dirty="0">
                          <a:latin typeface="+mn-lt"/>
                          <a:ea typeface="+mn-ea"/>
                          <a:cs typeface="+mn-cs"/>
                        </a:rPr>
                        <a:t> القيمة التنب</a:t>
                      </a:r>
                      <a:r>
                        <a:rPr lang="ar-EG" sz="2200" dirty="0">
                          <a:latin typeface="+mn-lt"/>
                          <a:ea typeface="+mn-ea"/>
                          <a:cs typeface="+mn-cs"/>
                        </a:rPr>
                        <a:t>ئ</a:t>
                      </a:r>
                      <a:r>
                        <a:rPr lang="ar" sz="2200" dirty="0">
                          <a:latin typeface="+mn-lt"/>
                          <a:ea typeface="+mn-ea"/>
                          <a:cs typeface="+mn-cs"/>
                        </a:rPr>
                        <a:t>ية الإيجابية</a:t>
                      </a:r>
                    </a:p>
                  </a:txBody>
                  <a:tcPr marL="45720" marR="45720" anchor="ctr" horzOverflow="overflow">
                    <a:solidFill>
                      <a:srgbClr val="D9D9D9"/>
                    </a:solidFill>
                  </a:tcPr>
                </a:tc>
                <a:tc>
                  <a:txBody>
                    <a:bodyPr/>
                    <a:lstStyle/>
                    <a:p>
                      <a:pPr defTabSz="289321" rtl="1">
                        <a:defRPr sz="1800"/>
                      </a:pPr>
                      <a:r>
                        <a:rPr lang="ar" sz="2200" dirty="0">
                          <a:latin typeface="+mn-lt"/>
                          <a:ea typeface="+mn-ea"/>
                          <a:cs typeface="+mn-cs"/>
                        </a:rPr>
                        <a:t>ما عدد الحالات المبلَّغ عنها التي تستوفي تعريف الحالة؟</a:t>
                      </a:r>
                    </a:p>
                  </a:txBody>
                  <a:tcPr marL="45720" marR="45720" horzOverflow="overflow">
                    <a:solidFill>
                      <a:srgbClr val="D9D9D9"/>
                    </a:solidFill>
                  </a:tcPr>
                </a:tc>
                <a:extLst>
                  <a:ext uri="{0D108BD9-81ED-4DB2-BD59-A6C34878D82A}">
                    <a16:rowId xmlns:a16="http://schemas.microsoft.com/office/drawing/2014/main" val="10003"/>
                  </a:ext>
                </a:extLst>
              </a:tr>
              <a:tr h="977136">
                <a:tc>
                  <a:txBody>
                    <a:bodyPr/>
                    <a:lstStyle/>
                    <a:p>
                      <a:pPr marL="0" marR="0" indent="0" algn="r" defTabSz="289321" rtl="1" latinLnBrk="0">
                        <a:lnSpc>
                          <a:spcPct val="100000"/>
                        </a:lnSpc>
                        <a:spcBef>
                          <a:spcPts val="0"/>
                        </a:spcBef>
                        <a:spcAft>
                          <a:spcPts val="0"/>
                        </a:spcAft>
                        <a:buClrTx/>
                        <a:buSzTx/>
                        <a:buFontTx/>
                        <a:buNone/>
                        <a:tabLst/>
                        <a:defRPr sz="1800"/>
                      </a:pPr>
                      <a:r>
                        <a:rPr lang="ar" sz="2200" b="0" i="0" u="none" strike="noStrike" cap="none" spc="0" baseline="0" dirty="0">
                          <a:solidFill>
                            <a:srgbClr val="000000"/>
                          </a:solidFill>
                          <a:uFillTx/>
                          <a:latin typeface="+mn-lt"/>
                          <a:ea typeface="+mn-ea"/>
                          <a:cs typeface="+mn-cs"/>
                          <a:sym typeface="Source Sans Pro Regular"/>
                        </a:rPr>
                        <a:t> التمثيل</a:t>
                      </a:r>
                    </a:p>
                  </a:txBody>
                  <a:tcPr marL="45720" marR="45720" anchor="ctr" horzOverflow="overflow">
                    <a:solidFill>
                      <a:srgbClr val="D9D9D9"/>
                    </a:solidFill>
                  </a:tcPr>
                </a:tc>
                <a:tc>
                  <a:txBody>
                    <a:bodyPr/>
                    <a:lstStyle/>
                    <a:p>
                      <a:pPr marL="0" marR="0" indent="0" algn="r" defTabSz="289321" rtl="1" latinLnBrk="0">
                        <a:lnSpc>
                          <a:spcPct val="100000"/>
                        </a:lnSpc>
                        <a:spcBef>
                          <a:spcPts val="0"/>
                        </a:spcBef>
                        <a:spcAft>
                          <a:spcPts val="0"/>
                        </a:spcAft>
                        <a:buClrTx/>
                        <a:buSzTx/>
                        <a:buFontTx/>
                        <a:buNone/>
                        <a:tabLst/>
                        <a:defRPr sz="1800"/>
                      </a:pPr>
                      <a:r>
                        <a:rPr lang="ar" sz="2200" b="0" i="0" u="none" strike="noStrike" cap="none" spc="0" baseline="0" dirty="0">
                          <a:solidFill>
                            <a:srgbClr val="000000"/>
                          </a:solidFill>
                          <a:uFillTx/>
                          <a:latin typeface="+mn-lt"/>
                          <a:ea typeface="+mn-ea"/>
                          <a:cs typeface="+mn-cs"/>
                          <a:sym typeface="Source Sans Pro Regular"/>
                        </a:rPr>
                        <a:t>إلى أي مدى يُمثل النظام الفئة السكانية محل الترصُّد؟</a:t>
                      </a:r>
                    </a:p>
                  </a:txBody>
                  <a:tcPr marL="45720" marR="45720" horzOverflow="overflow">
                    <a:solidFill>
                      <a:srgbClr val="D9D9D9"/>
                    </a:solidFill>
                  </a:tcPr>
                </a:tc>
                <a:extLst>
                  <a:ext uri="{0D108BD9-81ED-4DB2-BD59-A6C34878D82A}">
                    <a16:rowId xmlns:a16="http://schemas.microsoft.com/office/drawing/2014/main" val="10004"/>
                  </a:ext>
                </a:extLst>
              </a:tr>
              <a:tr h="542853">
                <a:tc>
                  <a:txBody>
                    <a:bodyPr/>
                    <a:lstStyle/>
                    <a:p>
                      <a:pPr defTabSz="289321" rtl="1">
                        <a:defRPr sz="1800"/>
                      </a:pPr>
                      <a:r>
                        <a:rPr lang="ar" sz="2200">
                          <a:latin typeface="+mn-lt"/>
                          <a:ea typeface="+mn-ea"/>
                          <a:cs typeface="+mn-cs"/>
                        </a:rPr>
                        <a:t> المقبولية</a:t>
                      </a:r>
                    </a:p>
                  </a:txBody>
                  <a:tcPr marL="45720" marR="45720" anchor="ctr" horzOverflow="overflow">
                    <a:solidFill>
                      <a:srgbClr val="D9D9D9"/>
                    </a:solidFill>
                  </a:tcPr>
                </a:tc>
                <a:tc>
                  <a:txBody>
                    <a:bodyPr/>
                    <a:lstStyle/>
                    <a:p>
                      <a:pPr defTabSz="289321" rtl="1">
                        <a:defRPr sz="1800"/>
                      </a:pPr>
                      <a:r>
                        <a:rPr lang="ar" sz="2200" dirty="0">
                          <a:latin typeface="+mn-lt"/>
                          <a:ea typeface="+mn-ea"/>
                          <a:cs typeface="+mn-cs"/>
                        </a:rPr>
                        <a:t>هل سيشارك المستخدمون بفاعلية ويبلغون عن بياناتهم؟</a:t>
                      </a:r>
                    </a:p>
                  </a:txBody>
                  <a:tcPr marL="45720" marR="45720" horzOverflow="overflow">
                    <a:solidFill>
                      <a:srgbClr val="D9D9D9"/>
                    </a:solidFill>
                  </a:tcPr>
                </a:tc>
                <a:extLst>
                  <a:ext uri="{0D108BD9-81ED-4DB2-BD59-A6C34878D82A}">
                    <a16:rowId xmlns:a16="http://schemas.microsoft.com/office/drawing/2014/main" val="10005"/>
                  </a:ext>
                </a:extLst>
              </a:tr>
            </a:tbl>
          </a:graphicData>
        </a:graphic>
      </p:graphicFrame>
      <p:sp>
        <p:nvSpPr>
          <p:cNvPr id="2" name="Title 3">
            <a:extLst>
              <a:ext uri="{FF2B5EF4-FFF2-40B4-BE49-F238E27FC236}">
                <a16:creationId xmlns:a16="http://schemas.microsoft.com/office/drawing/2014/main" id="{5B861DB3-26E8-D993-EF65-46B1DAC2EC2D}"/>
              </a:ext>
            </a:extLst>
          </p:cNvPr>
          <p:cNvSpPr txBox="1">
            <a:spLocks/>
          </p:cNvSpPr>
          <p:nvPr/>
        </p:nvSpPr>
        <p:spPr>
          <a:xfrm>
            <a:off x="62576" y="77502"/>
            <a:ext cx="9122988" cy="5563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 خصائص نظام الترصُّد (2)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Title 1"/>
          <p:cNvSpPr txBox="1">
            <a:spLocks noGrp="1"/>
          </p:cNvSpPr>
          <p:nvPr>
            <p:ph type="title"/>
          </p:nvPr>
        </p:nvSpPr>
        <p:spPr>
          <a:xfrm>
            <a:off x="154847" y="557052"/>
            <a:ext cx="3264196" cy="902085"/>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ملاحظات إلى المُيسِّرين:</a:t>
            </a:r>
          </a:p>
        </p:txBody>
      </p:sp>
      <p:sp>
        <p:nvSpPr>
          <p:cNvPr id="313" name="Google Shape;308;p8"/>
          <p:cNvSpPr txBox="1">
            <a:spLocks noGrp="1"/>
          </p:cNvSpPr>
          <p:nvPr>
            <p:ph type="body" idx="1"/>
          </p:nvPr>
        </p:nvSpPr>
        <p:spPr>
          <a:xfrm>
            <a:off x="4273551" y="1944980"/>
            <a:ext cx="7295058" cy="4832898"/>
          </a:xfrm>
          <a:prstGeom prst="rect">
            <a:avLst/>
          </a:prstGeom>
        </p:spPr>
        <p:txBody>
          <a:bodyPr lIns="0" tIns="0" rIns="0" bIns="0" rtlCol="1"/>
          <a:lstStyle/>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1" name="Public Health 101 Surveillance IconPicture 8" descr="Public Health 101 Surveillance IconPicture 8"/>
          <p:cNvPicPr>
            <a:picLocks noChangeAspect="1"/>
          </p:cNvPicPr>
          <p:nvPr/>
        </p:nvPicPr>
        <p:blipFill>
          <a:blip r:embed="rId3"/>
          <a:stretch>
            <a:fillRect/>
          </a:stretch>
        </p:blipFill>
        <p:spPr>
          <a:xfrm>
            <a:off x="6384032" y="2225071"/>
            <a:ext cx="2971054" cy="2589864"/>
          </a:xfrm>
          <a:prstGeom prst="rect">
            <a:avLst/>
          </a:prstGeom>
          <a:ln w="12700">
            <a:miter lim="400000"/>
          </a:ln>
        </p:spPr>
      </p:pic>
      <p:sp>
        <p:nvSpPr>
          <p:cNvPr id="462" name="Title 3"/>
          <p:cNvSpPr txBox="1">
            <a:spLocks noGrp="1"/>
          </p:cNvSpPr>
          <p:nvPr>
            <p:ph type="title"/>
          </p:nvPr>
        </p:nvSpPr>
        <p:spPr>
          <a:xfrm>
            <a:off x="326656" y="130166"/>
            <a:ext cx="3264196" cy="1874810"/>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3. عملية ترصُّد الصحة العامة وتدفق المعلومات</a:t>
            </a:r>
          </a:p>
        </p:txBody>
      </p:sp>
      <p:sp>
        <p:nvSpPr>
          <p:cNvPr id="2" name="Rounded Rectangle 3">
            <a:extLst>
              <a:ext uri="{FF2B5EF4-FFF2-40B4-BE49-F238E27FC236}">
                <a16:creationId xmlns:a16="http://schemas.microsoft.com/office/drawing/2014/main" id="{0E29109D-F4CB-83DD-CAB9-9F9A23C35781}"/>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soportba foglalás 1">
            <a:extLst>
              <a:ext uri="{FF2B5EF4-FFF2-40B4-BE49-F238E27FC236}">
                <a16:creationId xmlns:a16="http://schemas.microsoft.com/office/drawing/2014/main" id="{9D7900D2-DBC9-54C0-FED3-AF563222824A}"/>
              </a:ext>
            </a:extLst>
          </p:cNvPr>
          <p:cNvGrpSpPr/>
          <p:nvPr/>
        </p:nvGrpSpPr>
        <p:grpSpPr>
          <a:xfrm>
            <a:off x="4412580" y="1778399"/>
            <a:ext cx="3366840" cy="3301202"/>
            <a:chOff x="4037165" y="2282623"/>
            <a:chExt cx="3366840" cy="3301202"/>
          </a:xfrm>
        </p:grpSpPr>
        <p:pic>
          <p:nvPicPr>
            <p:cNvPr id="468" name="Picture 2" descr="Picture 2"/>
            <p:cNvPicPr>
              <a:picLocks noChangeAspect="1"/>
            </p:cNvPicPr>
            <p:nvPr/>
          </p:nvPicPr>
          <p:blipFill>
            <a:blip r:embed="rId3"/>
            <a:stretch>
              <a:fillRect/>
            </a:stretch>
          </p:blipFill>
          <p:spPr>
            <a:xfrm>
              <a:off x="5391972" y="3383949"/>
              <a:ext cx="657226" cy="1098551"/>
            </a:xfrm>
            <a:prstGeom prst="rect">
              <a:avLst/>
            </a:prstGeom>
            <a:ln w="12700">
              <a:miter lim="400000"/>
            </a:ln>
          </p:spPr>
        </p:pic>
        <p:grpSp>
          <p:nvGrpSpPr>
            <p:cNvPr id="473" name="Group 4"/>
            <p:cNvGrpSpPr/>
            <p:nvPr/>
          </p:nvGrpSpPr>
          <p:grpSpPr>
            <a:xfrm>
              <a:off x="4037165" y="2282623"/>
              <a:ext cx="3366840" cy="3301202"/>
              <a:chOff x="0" y="0"/>
              <a:chExt cx="3366838" cy="3301201"/>
            </a:xfrm>
          </p:grpSpPr>
          <p:sp>
            <p:nvSpPr>
              <p:cNvPr id="469" name="Freeform 5"/>
              <p:cNvSpPr/>
              <p:nvPr/>
            </p:nvSpPr>
            <p:spPr>
              <a:xfrm rot="20951320">
                <a:off x="216475" y="1529141"/>
                <a:ext cx="1203303" cy="1674063"/>
              </a:xfrm>
              <a:custGeom>
                <a:avLst/>
                <a:gdLst/>
                <a:ahLst/>
                <a:cxnLst>
                  <a:cxn ang="0">
                    <a:pos x="wd2" y="hd2"/>
                  </a:cxn>
                  <a:cxn ang="5400000">
                    <a:pos x="wd2" y="hd2"/>
                  </a:cxn>
                  <a:cxn ang="10800000">
                    <a:pos x="wd2" y="hd2"/>
                  </a:cxn>
                  <a:cxn ang="16200000">
                    <a:pos x="wd2" y="hd2"/>
                  </a:cxn>
                </a:cxnLst>
                <a:rect l="0" t="0" r="r" b="b"/>
                <a:pathLst>
                  <a:path w="21600" h="21600" extrusionOk="0">
                    <a:moveTo>
                      <a:pt x="19534" y="21514"/>
                    </a:moveTo>
                    <a:lnTo>
                      <a:pt x="19993" y="21600"/>
                    </a:lnTo>
                    <a:lnTo>
                      <a:pt x="21600" y="18727"/>
                    </a:lnTo>
                    <a:lnTo>
                      <a:pt x="21162" y="18607"/>
                    </a:lnTo>
                    <a:lnTo>
                      <a:pt x="20452" y="18436"/>
                    </a:lnTo>
                    <a:lnTo>
                      <a:pt x="19993" y="18316"/>
                    </a:lnTo>
                    <a:lnTo>
                      <a:pt x="19597" y="18214"/>
                    </a:lnTo>
                    <a:lnTo>
                      <a:pt x="19200" y="18094"/>
                    </a:lnTo>
                    <a:lnTo>
                      <a:pt x="18866" y="17974"/>
                    </a:lnTo>
                    <a:lnTo>
                      <a:pt x="18449" y="17855"/>
                    </a:lnTo>
                    <a:lnTo>
                      <a:pt x="18094" y="17735"/>
                    </a:lnTo>
                    <a:lnTo>
                      <a:pt x="17697" y="17581"/>
                    </a:lnTo>
                    <a:lnTo>
                      <a:pt x="17322" y="17461"/>
                    </a:lnTo>
                    <a:lnTo>
                      <a:pt x="16946" y="17290"/>
                    </a:lnTo>
                    <a:lnTo>
                      <a:pt x="16591" y="17136"/>
                    </a:lnTo>
                    <a:lnTo>
                      <a:pt x="16299" y="17000"/>
                    </a:lnTo>
                    <a:lnTo>
                      <a:pt x="16028" y="16880"/>
                    </a:lnTo>
                    <a:lnTo>
                      <a:pt x="15673" y="16726"/>
                    </a:lnTo>
                    <a:lnTo>
                      <a:pt x="15360" y="16555"/>
                    </a:lnTo>
                    <a:lnTo>
                      <a:pt x="15005" y="16384"/>
                    </a:lnTo>
                    <a:lnTo>
                      <a:pt x="14692" y="16213"/>
                    </a:lnTo>
                    <a:lnTo>
                      <a:pt x="14442" y="16110"/>
                    </a:lnTo>
                    <a:lnTo>
                      <a:pt x="14170" y="15956"/>
                    </a:lnTo>
                    <a:lnTo>
                      <a:pt x="13795" y="15751"/>
                    </a:lnTo>
                    <a:lnTo>
                      <a:pt x="13461" y="15529"/>
                    </a:lnTo>
                    <a:lnTo>
                      <a:pt x="13002" y="15272"/>
                    </a:lnTo>
                    <a:lnTo>
                      <a:pt x="12605" y="14999"/>
                    </a:lnTo>
                    <a:lnTo>
                      <a:pt x="12167" y="14725"/>
                    </a:lnTo>
                    <a:lnTo>
                      <a:pt x="11770" y="14434"/>
                    </a:lnTo>
                    <a:lnTo>
                      <a:pt x="11353" y="14109"/>
                    </a:lnTo>
                    <a:lnTo>
                      <a:pt x="10727" y="13562"/>
                    </a:lnTo>
                    <a:lnTo>
                      <a:pt x="10372" y="13237"/>
                    </a:lnTo>
                    <a:lnTo>
                      <a:pt x="9997" y="12895"/>
                    </a:lnTo>
                    <a:lnTo>
                      <a:pt x="9621" y="12519"/>
                    </a:lnTo>
                    <a:lnTo>
                      <a:pt x="9308" y="12177"/>
                    </a:lnTo>
                    <a:lnTo>
                      <a:pt x="8953" y="11783"/>
                    </a:lnTo>
                    <a:lnTo>
                      <a:pt x="8598" y="11373"/>
                    </a:lnTo>
                    <a:lnTo>
                      <a:pt x="8327" y="10980"/>
                    </a:lnTo>
                    <a:lnTo>
                      <a:pt x="8056" y="10603"/>
                    </a:lnTo>
                    <a:lnTo>
                      <a:pt x="7826" y="10244"/>
                    </a:lnTo>
                    <a:lnTo>
                      <a:pt x="7617" y="9919"/>
                    </a:lnTo>
                    <a:lnTo>
                      <a:pt x="7367" y="9526"/>
                    </a:lnTo>
                    <a:lnTo>
                      <a:pt x="6991" y="8773"/>
                    </a:lnTo>
                    <a:lnTo>
                      <a:pt x="6803" y="8363"/>
                    </a:lnTo>
                    <a:lnTo>
                      <a:pt x="6637" y="8004"/>
                    </a:lnTo>
                    <a:lnTo>
                      <a:pt x="6490" y="7576"/>
                    </a:lnTo>
                    <a:lnTo>
                      <a:pt x="6323" y="7149"/>
                    </a:lnTo>
                    <a:lnTo>
                      <a:pt x="6177" y="6704"/>
                    </a:lnTo>
                    <a:lnTo>
                      <a:pt x="6073" y="6259"/>
                    </a:lnTo>
                    <a:lnTo>
                      <a:pt x="5969" y="5798"/>
                    </a:lnTo>
                    <a:lnTo>
                      <a:pt x="5927" y="5387"/>
                    </a:lnTo>
                    <a:lnTo>
                      <a:pt x="5864" y="4943"/>
                    </a:lnTo>
                    <a:lnTo>
                      <a:pt x="5843" y="4447"/>
                    </a:lnTo>
                    <a:lnTo>
                      <a:pt x="5843" y="3523"/>
                    </a:lnTo>
                    <a:lnTo>
                      <a:pt x="7367" y="3523"/>
                    </a:lnTo>
                    <a:lnTo>
                      <a:pt x="3819" y="0"/>
                    </a:lnTo>
                    <a:lnTo>
                      <a:pt x="0" y="3523"/>
                    </a:lnTo>
                    <a:lnTo>
                      <a:pt x="1440" y="3523"/>
                    </a:lnTo>
                    <a:lnTo>
                      <a:pt x="1440" y="4087"/>
                    </a:lnTo>
                    <a:lnTo>
                      <a:pt x="1461" y="4600"/>
                    </a:lnTo>
                    <a:lnTo>
                      <a:pt x="1523" y="5114"/>
                    </a:lnTo>
                    <a:lnTo>
                      <a:pt x="1565" y="5592"/>
                    </a:lnTo>
                    <a:lnTo>
                      <a:pt x="1628" y="6037"/>
                    </a:lnTo>
                    <a:lnTo>
                      <a:pt x="1711" y="6465"/>
                    </a:lnTo>
                    <a:lnTo>
                      <a:pt x="1816" y="6926"/>
                    </a:lnTo>
                    <a:lnTo>
                      <a:pt x="1920" y="7354"/>
                    </a:lnTo>
                    <a:lnTo>
                      <a:pt x="2024" y="7747"/>
                    </a:lnTo>
                    <a:lnTo>
                      <a:pt x="2170" y="8175"/>
                    </a:lnTo>
                    <a:lnTo>
                      <a:pt x="2358" y="8705"/>
                    </a:lnTo>
                    <a:lnTo>
                      <a:pt x="2504" y="9133"/>
                    </a:lnTo>
                    <a:lnTo>
                      <a:pt x="2692" y="9543"/>
                    </a:lnTo>
                    <a:lnTo>
                      <a:pt x="2880" y="9936"/>
                    </a:lnTo>
                    <a:lnTo>
                      <a:pt x="3130" y="10398"/>
                    </a:lnTo>
                    <a:lnTo>
                      <a:pt x="3360" y="10826"/>
                    </a:lnTo>
                    <a:lnTo>
                      <a:pt x="3861" y="11612"/>
                    </a:lnTo>
                    <a:lnTo>
                      <a:pt x="4174" y="12057"/>
                    </a:lnTo>
                    <a:lnTo>
                      <a:pt x="4466" y="12485"/>
                    </a:lnTo>
                    <a:lnTo>
                      <a:pt x="4758" y="12878"/>
                    </a:lnTo>
                    <a:lnTo>
                      <a:pt x="5050" y="13237"/>
                    </a:lnTo>
                    <a:lnTo>
                      <a:pt x="5677" y="13955"/>
                    </a:lnTo>
                    <a:lnTo>
                      <a:pt x="5990" y="14297"/>
                    </a:lnTo>
                    <a:lnTo>
                      <a:pt x="6365" y="14691"/>
                    </a:lnTo>
                    <a:lnTo>
                      <a:pt x="6741" y="15067"/>
                    </a:lnTo>
                    <a:lnTo>
                      <a:pt x="7158" y="15392"/>
                    </a:lnTo>
                    <a:lnTo>
                      <a:pt x="7555" y="15734"/>
                    </a:lnTo>
                    <a:lnTo>
                      <a:pt x="7930" y="16059"/>
                    </a:lnTo>
                    <a:lnTo>
                      <a:pt x="8306" y="16350"/>
                    </a:lnTo>
                    <a:lnTo>
                      <a:pt x="8661" y="16606"/>
                    </a:lnTo>
                    <a:lnTo>
                      <a:pt x="9120" y="16948"/>
                    </a:lnTo>
                    <a:lnTo>
                      <a:pt x="9600" y="17256"/>
                    </a:lnTo>
                    <a:lnTo>
                      <a:pt x="9976" y="17513"/>
                    </a:lnTo>
                    <a:lnTo>
                      <a:pt x="10414" y="17786"/>
                    </a:lnTo>
                    <a:lnTo>
                      <a:pt x="10873" y="18060"/>
                    </a:lnTo>
                    <a:lnTo>
                      <a:pt x="11353" y="18333"/>
                    </a:lnTo>
                    <a:lnTo>
                      <a:pt x="12292" y="18847"/>
                    </a:lnTo>
                    <a:lnTo>
                      <a:pt x="12814" y="19120"/>
                    </a:lnTo>
                    <a:lnTo>
                      <a:pt x="13231" y="19325"/>
                    </a:lnTo>
                    <a:lnTo>
                      <a:pt x="13670" y="19531"/>
                    </a:lnTo>
                    <a:lnTo>
                      <a:pt x="13983" y="19667"/>
                    </a:lnTo>
                    <a:lnTo>
                      <a:pt x="14254" y="19821"/>
                    </a:lnTo>
                    <a:lnTo>
                      <a:pt x="14504" y="19924"/>
                    </a:lnTo>
                    <a:lnTo>
                      <a:pt x="14734" y="20010"/>
                    </a:lnTo>
                    <a:lnTo>
                      <a:pt x="15005" y="20112"/>
                    </a:lnTo>
                    <a:lnTo>
                      <a:pt x="15339" y="20215"/>
                    </a:lnTo>
                    <a:lnTo>
                      <a:pt x="15652" y="20317"/>
                    </a:lnTo>
                    <a:lnTo>
                      <a:pt x="15944" y="20437"/>
                    </a:lnTo>
                    <a:lnTo>
                      <a:pt x="16195" y="20523"/>
                    </a:lnTo>
                    <a:lnTo>
                      <a:pt x="16487" y="20642"/>
                    </a:lnTo>
                    <a:lnTo>
                      <a:pt x="16800" y="20745"/>
                    </a:lnTo>
                    <a:lnTo>
                      <a:pt x="17134" y="20848"/>
                    </a:lnTo>
                    <a:lnTo>
                      <a:pt x="17468" y="20984"/>
                    </a:lnTo>
                    <a:lnTo>
                      <a:pt x="17781" y="21053"/>
                    </a:lnTo>
                    <a:lnTo>
                      <a:pt x="18031" y="21138"/>
                    </a:lnTo>
                    <a:lnTo>
                      <a:pt x="18365" y="21224"/>
                    </a:lnTo>
                    <a:lnTo>
                      <a:pt x="18678" y="21309"/>
                    </a:lnTo>
                    <a:lnTo>
                      <a:pt x="19012" y="21395"/>
                    </a:lnTo>
                    <a:lnTo>
                      <a:pt x="19242" y="21446"/>
                    </a:lnTo>
                    <a:lnTo>
                      <a:pt x="19534" y="21514"/>
                    </a:lnTo>
                    <a:close/>
                  </a:path>
                </a:pathLst>
              </a:custGeom>
              <a:solidFill>
                <a:srgbClr val="FF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70" name="Freeform 6"/>
              <p:cNvSpPr/>
              <p:nvPr/>
            </p:nvSpPr>
            <p:spPr>
              <a:xfrm rot="20951320">
                <a:off x="1935146" y="98227"/>
                <a:ext cx="1205628" cy="1672738"/>
              </a:xfrm>
              <a:custGeom>
                <a:avLst/>
                <a:gdLst/>
                <a:ahLst/>
                <a:cxnLst>
                  <a:cxn ang="0">
                    <a:pos x="wd2" y="hd2"/>
                  </a:cxn>
                  <a:cxn ang="5400000">
                    <a:pos x="wd2" y="hd2"/>
                  </a:cxn>
                  <a:cxn ang="10800000">
                    <a:pos x="wd2" y="hd2"/>
                  </a:cxn>
                  <a:cxn ang="16200000">
                    <a:pos x="wd2" y="hd2"/>
                  </a:cxn>
                </a:cxnLst>
                <a:rect l="0" t="0" r="r" b="b"/>
                <a:pathLst>
                  <a:path w="21600" h="21600" extrusionOk="0">
                    <a:moveTo>
                      <a:pt x="2062" y="68"/>
                    </a:moveTo>
                    <a:lnTo>
                      <a:pt x="1604" y="0"/>
                    </a:lnTo>
                    <a:lnTo>
                      <a:pt x="0" y="2858"/>
                    </a:lnTo>
                    <a:lnTo>
                      <a:pt x="458" y="2995"/>
                    </a:lnTo>
                    <a:lnTo>
                      <a:pt x="812" y="3064"/>
                    </a:lnTo>
                    <a:lnTo>
                      <a:pt x="1146" y="3166"/>
                    </a:lnTo>
                    <a:lnTo>
                      <a:pt x="1604" y="3269"/>
                    </a:lnTo>
                    <a:lnTo>
                      <a:pt x="2000" y="3389"/>
                    </a:lnTo>
                    <a:lnTo>
                      <a:pt x="2416" y="3492"/>
                    </a:lnTo>
                    <a:lnTo>
                      <a:pt x="2729" y="3611"/>
                    </a:lnTo>
                    <a:lnTo>
                      <a:pt x="3166" y="3748"/>
                    </a:lnTo>
                    <a:lnTo>
                      <a:pt x="3499" y="3851"/>
                    </a:lnTo>
                    <a:lnTo>
                      <a:pt x="3916" y="4005"/>
                    </a:lnTo>
                    <a:lnTo>
                      <a:pt x="4291" y="4125"/>
                    </a:lnTo>
                    <a:lnTo>
                      <a:pt x="4666" y="4296"/>
                    </a:lnTo>
                    <a:lnTo>
                      <a:pt x="4999" y="4450"/>
                    </a:lnTo>
                    <a:lnTo>
                      <a:pt x="5311" y="4587"/>
                    </a:lnTo>
                    <a:lnTo>
                      <a:pt x="5561" y="4707"/>
                    </a:lnTo>
                    <a:lnTo>
                      <a:pt x="5916" y="4861"/>
                    </a:lnTo>
                    <a:lnTo>
                      <a:pt x="6228" y="5032"/>
                    </a:lnTo>
                    <a:lnTo>
                      <a:pt x="6582" y="5203"/>
                    </a:lnTo>
                    <a:lnTo>
                      <a:pt x="6915" y="5374"/>
                    </a:lnTo>
                    <a:lnTo>
                      <a:pt x="7144" y="5477"/>
                    </a:lnTo>
                    <a:lnTo>
                      <a:pt x="7436" y="5631"/>
                    </a:lnTo>
                    <a:lnTo>
                      <a:pt x="7790" y="5836"/>
                    </a:lnTo>
                    <a:lnTo>
                      <a:pt x="8144" y="6059"/>
                    </a:lnTo>
                    <a:lnTo>
                      <a:pt x="8603" y="6333"/>
                    </a:lnTo>
                    <a:lnTo>
                      <a:pt x="8998" y="6590"/>
                    </a:lnTo>
                    <a:lnTo>
                      <a:pt x="9415" y="6863"/>
                    </a:lnTo>
                    <a:lnTo>
                      <a:pt x="9831" y="7154"/>
                    </a:lnTo>
                    <a:lnTo>
                      <a:pt x="10227" y="7480"/>
                    </a:lnTo>
                    <a:lnTo>
                      <a:pt x="10540" y="7753"/>
                    </a:lnTo>
                    <a:lnTo>
                      <a:pt x="10873" y="8044"/>
                    </a:lnTo>
                    <a:lnTo>
                      <a:pt x="11227" y="8352"/>
                    </a:lnTo>
                    <a:lnTo>
                      <a:pt x="11602" y="8712"/>
                    </a:lnTo>
                    <a:lnTo>
                      <a:pt x="11977" y="9088"/>
                    </a:lnTo>
                    <a:lnTo>
                      <a:pt x="12289" y="9414"/>
                    </a:lnTo>
                    <a:lnTo>
                      <a:pt x="12643" y="9807"/>
                    </a:lnTo>
                    <a:lnTo>
                      <a:pt x="12977" y="10218"/>
                    </a:lnTo>
                    <a:lnTo>
                      <a:pt x="13247" y="10612"/>
                    </a:lnTo>
                    <a:lnTo>
                      <a:pt x="13518" y="10988"/>
                    </a:lnTo>
                    <a:lnTo>
                      <a:pt x="13768" y="11348"/>
                    </a:lnTo>
                    <a:lnTo>
                      <a:pt x="13976" y="11690"/>
                    </a:lnTo>
                    <a:lnTo>
                      <a:pt x="14206" y="12084"/>
                    </a:lnTo>
                    <a:lnTo>
                      <a:pt x="14393" y="12460"/>
                    </a:lnTo>
                    <a:lnTo>
                      <a:pt x="14581" y="12820"/>
                    </a:lnTo>
                    <a:lnTo>
                      <a:pt x="14768" y="13248"/>
                    </a:lnTo>
                    <a:lnTo>
                      <a:pt x="14935" y="13590"/>
                    </a:lnTo>
                    <a:lnTo>
                      <a:pt x="15101" y="14035"/>
                    </a:lnTo>
                    <a:lnTo>
                      <a:pt x="15268" y="14463"/>
                    </a:lnTo>
                    <a:lnTo>
                      <a:pt x="15393" y="14891"/>
                    </a:lnTo>
                    <a:lnTo>
                      <a:pt x="15497" y="15336"/>
                    </a:lnTo>
                    <a:lnTo>
                      <a:pt x="15601" y="15815"/>
                    </a:lnTo>
                    <a:lnTo>
                      <a:pt x="15664" y="16226"/>
                    </a:lnTo>
                    <a:lnTo>
                      <a:pt x="15705" y="16654"/>
                    </a:lnTo>
                    <a:lnTo>
                      <a:pt x="15747" y="17150"/>
                    </a:lnTo>
                    <a:lnTo>
                      <a:pt x="15747" y="18074"/>
                    </a:lnTo>
                    <a:lnTo>
                      <a:pt x="14206" y="18074"/>
                    </a:lnTo>
                    <a:lnTo>
                      <a:pt x="17747" y="21600"/>
                    </a:lnTo>
                    <a:lnTo>
                      <a:pt x="21600" y="18074"/>
                    </a:lnTo>
                    <a:lnTo>
                      <a:pt x="20121" y="18074"/>
                    </a:lnTo>
                    <a:lnTo>
                      <a:pt x="20121" y="17509"/>
                    </a:lnTo>
                    <a:lnTo>
                      <a:pt x="20100" y="17013"/>
                    </a:lnTo>
                    <a:lnTo>
                      <a:pt x="20059" y="16482"/>
                    </a:lnTo>
                    <a:lnTo>
                      <a:pt x="19934" y="15558"/>
                    </a:lnTo>
                    <a:lnTo>
                      <a:pt x="19871" y="15130"/>
                    </a:lnTo>
                    <a:lnTo>
                      <a:pt x="19746" y="14668"/>
                    </a:lnTo>
                    <a:lnTo>
                      <a:pt x="19642" y="14257"/>
                    </a:lnTo>
                    <a:lnTo>
                      <a:pt x="19538" y="13864"/>
                    </a:lnTo>
                    <a:lnTo>
                      <a:pt x="19413" y="13436"/>
                    </a:lnTo>
                    <a:lnTo>
                      <a:pt x="19225" y="12888"/>
                    </a:lnTo>
                    <a:lnTo>
                      <a:pt x="19059" y="12477"/>
                    </a:lnTo>
                    <a:lnTo>
                      <a:pt x="18871" y="12067"/>
                    </a:lnTo>
                    <a:lnTo>
                      <a:pt x="18684" y="11673"/>
                    </a:lnTo>
                    <a:lnTo>
                      <a:pt x="18455" y="11194"/>
                    </a:lnTo>
                    <a:lnTo>
                      <a:pt x="18205" y="10766"/>
                    </a:lnTo>
                    <a:lnTo>
                      <a:pt x="17955" y="10372"/>
                    </a:lnTo>
                    <a:lnTo>
                      <a:pt x="17726" y="9978"/>
                    </a:lnTo>
                    <a:lnTo>
                      <a:pt x="17392" y="9533"/>
                    </a:lnTo>
                    <a:lnTo>
                      <a:pt x="17101" y="9123"/>
                    </a:lnTo>
                    <a:lnTo>
                      <a:pt x="16830" y="8729"/>
                    </a:lnTo>
                    <a:lnTo>
                      <a:pt x="16518" y="8352"/>
                    </a:lnTo>
                    <a:lnTo>
                      <a:pt x="16226" y="8010"/>
                    </a:lnTo>
                    <a:lnTo>
                      <a:pt x="15893" y="7634"/>
                    </a:lnTo>
                    <a:lnTo>
                      <a:pt x="15580" y="7308"/>
                    </a:lnTo>
                    <a:lnTo>
                      <a:pt x="15205" y="6915"/>
                    </a:lnTo>
                    <a:lnTo>
                      <a:pt x="14830" y="6538"/>
                    </a:lnTo>
                    <a:lnTo>
                      <a:pt x="14435" y="6196"/>
                    </a:lnTo>
                    <a:lnTo>
                      <a:pt x="13268" y="5237"/>
                    </a:lnTo>
                    <a:lnTo>
                      <a:pt x="12935" y="4981"/>
                    </a:lnTo>
                    <a:lnTo>
                      <a:pt x="12477" y="4638"/>
                    </a:lnTo>
                    <a:lnTo>
                      <a:pt x="11998" y="4347"/>
                    </a:lnTo>
                    <a:lnTo>
                      <a:pt x="11623" y="4074"/>
                    </a:lnTo>
                    <a:lnTo>
                      <a:pt x="10706" y="3526"/>
                    </a:lnTo>
                    <a:lnTo>
                      <a:pt x="10227" y="3252"/>
                    </a:lnTo>
                    <a:lnTo>
                      <a:pt x="9748" y="2995"/>
                    </a:lnTo>
                    <a:lnTo>
                      <a:pt x="9290" y="2739"/>
                    </a:lnTo>
                    <a:lnTo>
                      <a:pt x="8790" y="2465"/>
                    </a:lnTo>
                    <a:lnTo>
                      <a:pt x="7915" y="2054"/>
                    </a:lnTo>
                    <a:lnTo>
                      <a:pt x="7603" y="1917"/>
                    </a:lnTo>
                    <a:lnTo>
                      <a:pt x="7332" y="1780"/>
                    </a:lnTo>
                    <a:lnTo>
                      <a:pt x="7103" y="1660"/>
                    </a:lnTo>
                    <a:lnTo>
                      <a:pt x="6853" y="1592"/>
                    </a:lnTo>
                    <a:lnTo>
                      <a:pt x="6582" y="1489"/>
                    </a:lnTo>
                    <a:lnTo>
                      <a:pt x="6270" y="1386"/>
                    </a:lnTo>
                    <a:lnTo>
                      <a:pt x="5936" y="1267"/>
                    </a:lnTo>
                    <a:lnTo>
                      <a:pt x="5645" y="1147"/>
                    </a:lnTo>
                    <a:lnTo>
                      <a:pt x="5416" y="1061"/>
                    </a:lnTo>
                    <a:lnTo>
                      <a:pt x="5124" y="941"/>
                    </a:lnTo>
                    <a:lnTo>
                      <a:pt x="4791" y="839"/>
                    </a:lnTo>
                    <a:lnTo>
                      <a:pt x="4478" y="736"/>
                    </a:lnTo>
                    <a:lnTo>
                      <a:pt x="4124" y="616"/>
                    </a:lnTo>
                    <a:lnTo>
                      <a:pt x="3833" y="531"/>
                    </a:lnTo>
                    <a:lnTo>
                      <a:pt x="3562" y="445"/>
                    </a:lnTo>
                    <a:lnTo>
                      <a:pt x="3249" y="359"/>
                    </a:lnTo>
                    <a:lnTo>
                      <a:pt x="2916" y="274"/>
                    </a:lnTo>
                    <a:lnTo>
                      <a:pt x="2604" y="205"/>
                    </a:lnTo>
                    <a:lnTo>
                      <a:pt x="2354" y="137"/>
                    </a:lnTo>
                    <a:lnTo>
                      <a:pt x="2062" y="68"/>
                    </a:lnTo>
                    <a:close/>
                  </a:path>
                </a:pathLst>
              </a:custGeom>
              <a:solidFill>
                <a:srgbClr val="0000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71" name="Freeform 7"/>
              <p:cNvSpPr/>
              <p:nvPr/>
            </p:nvSpPr>
            <p:spPr>
              <a:xfrm rot="20951320">
                <a:off x="92166" y="262970"/>
                <a:ext cx="1717176" cy="1145202"/>
              </a:xfrm>
              <a:custGeom>
                <a:avLst/>
                <a:gdLst/>
                <a:ahLst/>
                <a:cxnLst>
                  <a:cxn ang="0">
                    <a:pos x="wd2" y="hd2"/>
                  </a:cxn>
                  <a:cxn ang="5400000">
                    <a:pos x="wd2" y="hd2"/>
                  </a:cxn>
                  <a:cxn ang="10800000">
                    <a:pos x="wd2" y="hd2"/>
                  </a:cxn>
                  <a:cxn ang="16200000">
                    <a:pos x="wd2" y="hd2"/>
                  </a:cxn>
                </a:cxnLst>
                <a:rect l="0" t="0" r="r" b="b"/>
                <a:pathLst>
                  <a:path w="21600" h="21600" extrusionOk="0">
                    <a:moveTo>
                      <a:pt x="0" y="19950"/>
                    </a:moveTo>
                    <a:lnTo>
                      <a:pt x="2939" y="21600"/>
                    </a:lnTo>
                    <a:lnTo>
                      <a:pt x="3013" y="21250"/>
                    </a:lnTo>
                    <a:lnTo>
                      <a:pt x="3100" y="20875"/>
                    </a:lnTo>
                    <a:lnTo>
                      <a:pt x="3217" y="20425"/>
                    </a:lnTo>
                    <a:lnTo>
                      <a:pt x="3334" y="20000"/>
                    </a:lnTo>
                    <a:lnTo>
                      <a:pt x="3451" y="19600"/>
                    </a:lnTo>
                    <a:lnTo>
                      <a:pt x="3554" y="19275"/>
                    </a:lnTo>
                    <a:lnTo>
                      <a:pt x="3685" y="18825"/>
                    </a:lnTo>
                    <a:lnTo>
                      <a:pt x="3802" y="18475"/>
                    </a:lnTo>
                    <a:lnTo>
                      <a:pt x="3949" y="18075"/>
                    </a:lnTo>
                    <a:lnTo>
                      <a:pt x="4080" y="17675"/>
                    </a:lnTo>
                    <a:lnTo>
                      <a:pt x="4256" y="17300"/>
                    </a:lnTo>
                    <a:lnTo>
                      <a:pt x="4402" y="16950"/>
                    </a:lnTo>
                    <a:lnTo>
                      <a:pt x="4665" y="16350"/>
                    </a:lnTo>
                    <a:lnTo>
                      <a:pt x="4811" y="16000"/>
                    </a:lnTo>
                    <a:lnTo>
                      <a:pt x="4987" y="15675"/>
                    </a:lnTo>
                    <a:lnTo>
                      <a:pt x="5148" y="15325"/>
                    </a:lnTo>
                    <a:lnTo>
                      <a:pt x="5323" y="15000"/>
                    </a:lnTo>
                    <a:lnTo>
                      <a:pt x="5440" y="14750"/>
                    </a:lnTo>
                    <a:lnTo>
                      <a:pt x="5586" y="14450"/>
                    </a:lnTo>
                    <a:lnTo>
                      <a:pt x="5791" y="14100"/>
                    </a:lnTo>
                    <a:lnTo>
                      <a:pt x="6025" y="13750"/>
                    </a:lnTo>
                    <a:lnTo>
                      <a:pt x="6288" y="13275"/>
                    </a:lnTo>
                    <a:lnTo>
                      <a:pt x="6552" y="12875"/>
                    </a:lnTo>
                    <a:lnTo>
                      <a:pt x="6830" y="12425"/>
                    </a:lnTo>
                    <a:lnTo>
                      <a:pt x="7107" y="12025"/>
                    </a:lnTo>
                    <a:lnTo>
                      <a:pt x="7444" y="11600"/>
                    </a:lnTo>
                    <a:lnTo>
                      <a:pt x="7707" y="11275"/>
                    </a:lnTo>
                    <a:lnTo>
                      <a:pt x="7999" y="10950"/>
                    </a:lnTo>
                    <a:lnTo>
                      <a:pt x="8307" y="10600"/>
                    </a:lnTo>
                    <a:lnTo>
                      <a:pt x="8672" y="10200"/>
                    </a:lnTo>
                    <a:lnTo>
                      <a:pt x="9038" y="9825"/>
                    </a:lnTo>
                    <a:lnTo>
                      <a:pt x="9389" y="9500"/>
                    </a:lnTo>
                    <a:lnTo>
                      <a:pt x="9784" y="9150"/>
                    </a:lnTo>
                    <a:lnTo>
                      <a:pt x="10193" y="8775"/>
                    </a:lnTo>
                    <a:lnTo>
                      <a:pt x="10588" y="8500"/>
                    </a:lnTo>
                    <a:lnTo>
                      <a:pt x="10968" y="8250"/>
                    </a:lnTo>
                    <a:lnTo>
                      <a:pt x="11319" y="8000"/>
                    </a:lnTo>
                    <a:lnTo>
                      <a:pt x="11656" y="7775"/>
                    </a:lnTo>
                    <a:lnTo>
                      <a:pt x="12050" y="7525"/>
                    </a:lnTo>
                    <a:lnTo>
                      <a:pt x="12431" y="7325"/>
                    </a:lnTo>
                    <a:lnTo>
                      <a:pt x="12811" y="7150"/>
                    </a:lnTo>
                    <a:lnTo>
                      <a:pt x="13220" y="6950"/>
                    </a:lnTo>
                    <a:lnTo>
                      <a:pt x="13571" y="6800"/>
                    </a:lnTo>
                    <a:lnTo>
                      <a:pt x="14010" y="6625"/>
                    </a:lnTo>
                    <a:lnTo>
                      <a:pt x="14434" y="6450"/>
                    </a:lnTo>
                    <a:lnTo>
                      <a:pt x="14873" y="6325"/>
                    </a:lnTo>
                    <a:lnTo>
                      <a:pt x="15326" y="6225"/>
                    </a:lnTo>
                    <a:lnTo>
                      <a:pt x="15794" y="6100"/>
                    </a:lnTo>
                    <a:lnTo>
                      <a:pt x="16204" y="6050"/>
                    </a:lnTo>
                    <a:lnTo>
                      <a:pt x="16642" y="6000"/>
                    </a:lnTo>
                    <a:lnTo>
                      <a:pt x="17140" y="5975"/>
                    </a:lnTo>
                    <a:lnTo>
                      <a:pt x="18061" y="5975"/>
                    </a:lnTo>
                    <a:lnTo>
                      <a:pt x="18061" y="7525"/>
                    </a:lnTo>
                    <a:lnTo>
                      <a:pt x="21600" y="3925"/>
                    </a:lnTo>
                    <a:lnTo>
                      <a:pt x="18061" y="0"/>
                    </a:lnTo>
                    <a:lnTo>
                      <a:pt x="18061" y="1475"/>
                    </a:lnTo>
                    <a:lnTo>
                      <a:pt x="17505" y="1475"/>
                    </a:lnTo>
                    <a:lnTo>
                      <a:pt x="16993" y="1500"/>
                    </a:lnTo>
                    <a:lnTo>
                      <a:pt x="16467" y="1550"/>
                    </a:lnTo>
                    <a:lnTo>
                      <a:pt x="15999" y="1625"/>
                    </a:lnTo>
                    <a:lnTo>
                      <a:pt x="15546" y="1675"/>
                    </a:lnTo>
                    <a:lnTo>
                      <a:pt x="15121" y="1750"/>
                    </a:lnTo>
                    <a:lnTo>
                      <a:pt x="14639" y="1850"/>
                    </a:lnTo>
                    <a:lnTo>
                      <a:pt x="14229" y="1975"/>
                    </a:lnTo>
                    <a:lnTo>
                      <a:pt x="13835" y="2075"/>
                    </a:lnTo>
                    <a:lnTo>
                      <a:pt x="13410" y="2225"/>
                    </a:lnTo>
                    <a:lnTo>
                      <a:pt x="12855" y="2400"/>
                    </a:lnTo>
                    <a:lnTo>
                      <a:pt x="12445" y="2575"/>
                    </a:lnTo>
                    <a:lnTo>
                      <a:pt x="12036" y="2775"/>
                    </a:lnTo>
                    <a:lnTo>
                      <a:pt x="11641" y="2950"/>
                    </a:lnTo>
                    <a:lnTo>
                      <a:pt x="11173" y="3200"/>
                    </a:lnTo>
                    <a:lnTo>
                      <a:pt x="10734" y="3450"/>
                    </a:lnTo>
                    <a:lnTo>
                      <a:pt x="9944" y="3950"/>
                    </a:lnTo>
                    <a:lnTo>
                      <a:pt x="9491" y="4275"/>
                    </a:lnTo>
                    <a:lnTo>
                      <a:pt x="9082" y="4575"/>
                    </a:lnTo>
                    <a:lnTo>
                      <a:pt x="8687" y="4850"/>
                    </a:lnTo>
                    <a:lnTo>
                      <a:pt x="8307" y="5175"/>
                    </a:lnTo>
                    <a:lnTo>
                      <a:pt x="7956" y="5450"/>
                    </a:lnTo>
                    <a:lnTo>
                      <a:pt x="7605" y="5800"/>
                    </a:lnTo>
                    <a:lnTo>
                      <a:pt x="7254" y="6125"/>
                    </a:lnTo>
                    <a:lnTo>
                      <a:pt x="6859" y="6525"/>
                    </a:lnTo>
                    <a:lnTo>
                      <a:pt x="6493" y="6900"/>
                    </a:lnTo>
                    <a:lnTo>
                      <a:pt x="6157" y="7300"/>
                    </a:lnTo>
                    <a:lnTo>
                      <a:pt x="5806" y="7725"/>
                    </a:lnTo>
                    <a:lnTo>
                      <a:pt x="5192" y="8475"/>
                    </a:lnTo>
                    <a:lnTo>
                      <a:pt x="4928" y="8850"/>
                    </a:lnTo>
                    <a:lnTo>
                      <a:pt x="4592" y="9300"/>
                    </a:lnTo>
                    <a:lnTo>
                      <a:pt x="4285" y="9800"/>
                    </a:lnTo>
                    <a:lnTo>
                      <a:pt x="4022" y="10175"/>
                    </a:lnTo>
                    <a:lnTo>
                      <a:pt x="3744" y="10650"/>
                    </a:lnTo>
                    <a:lnTo>
                      <a:pt x="3481" y="11125"/>
                    </a:lnTo>
                    <a:lnTo>
                      <a:pt x="3203" y="11600"/>
                    </a:lnTo>
                    <a:lnTo>
                      <a:pt x="2939" y="12100"/>
                    </a:lnTo>
                    <a:lnTo>
                      <a:pt x="2691" y="12575"/>
                    </a:lnTo>
                    <a:lnTo>
                      <a:pt x="2413" y="13075"/>
                    </a:lnTo>
                    <a:lnTo>
                      <a:pt x="2208" y="13525"/>
                    </a:lnTo>
                    <a:lnTo>
                      <a:pt x="2004" y="13950"/>
                    </a:lnTo>
                    <a:lnTo>
                      <a:pt x="1872" y="14250"/>
                    </a:lnTo>
                    <a:lnTo>
                      <a:pt x="1711" y="14550"/>
                    </a:lnTo>
                    <a:lnTo>
                      <a:pt x="1609" y="14800"/>
                    </a:lnTo>
                    <a:lnTo>
                      <a:pt x="1521" y="15050"/>
                    </a:lnTo>
                    <a:lnTo>
                      <a:pt x="1419" y="15325"/>
                    </a:lnTo>
                    <a:lnTo>
                      <a:pt x="1214" y="15975"/>
                    </a:lnTo>
                    <a:lnTo>
                      <a:pt x="1097" y="16250"/>
                    </a:lnTo>
                    <a:lnTo>
                      <a:pt x="994" y="16500"/>
                    </a:lnTo>
                    <a:lnTo>
                      <a:pt x="892" y="16825"/>
                    </a:lnTo>
                    <a:lnTo>
                      <a:pt x="775" y="17150"/>
                    </a:lnTo>
                    <a:lnTo>
                      <a:pt x="687" y="17500"/>
                    </a:lnTo>
                    <a:lnTo>
                      <a:pt x="556" y="17850"/>
                    </a:lnTo>
                    <a:lnTo>
                      <a:pt x="468" y="18150"/>
                    </a:lnTo>
                    <a:lnTo>
                      <a:pt x="380" y="18425"/>
                    </a:lnTo>
                    <a:lnTo>
                      <a:pt x="307" y="18750"/>
                    </a:lnTo>
                    <a:lnTo>
                      <a:pt x="205" y="19075"/>
                    </a:lnTo>
                    <a:lnTo>
                      <a:pt x="132" y="19400"/>
                    </a:lnTo>
                    <a:lnTo>
                      <a:pt x="88" y="19650"/>
                    </a:lnTo>
                    <a:lnTo>
                      <a:pt x="0" y="19950"/>
                    </a:lnTo>
                    <a:close/>
                  </a:path>
                </a:pathLst>
              </a:custGeom>
              <a:solidFill>
                <a:srgbClr val="FF00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72" name="Freeform 8"/>
              <p:cNvSpPr/>
              <p:nvPr/>
            </p:nvSpPr>
            <p:spPr>
              <a:xfrm rot="20951320">
                <a:off x="1557371" y="1898001"/>
                <a:ext cx="1717177" cy="1146528"/>
              </a:xfrm>
              <a:custGeom>
                <a:avLst/>
                <a:gdLst/>
                <a:ahLst/>
                <a:cxnLst>
                  <a:cxn ang="0">
                    <a:pos x="wd2" y="hd2"/>
                  </a:cxn>
                  <a:cxn ang="5400000">
                    <a:pos x="wd2" y="hd2"/>
                  </a:cxn>
                  <a:cxn ang="10800000">
                    <a:pos x="wd2" y="hd2"/>
                  </a:cxn>
                  <a:cxn ang="16200000">
                    <a:pos x="wd2" y="hd2"/>
                  </a:cxn>
                </a:cxnLst>
                <a:rect l="0" t="0" r="r" b="b"/>
                <a:pathLst>
                  <a:path w="21600" h="21600" extrusionOk="0">
                    <a:moveTo>
                      <a:pt x="21600" y="1648"/>
                    </a:moveTo>
                    <a:lnTo>
                      <a:pt x="18675" y="0"/>
                    </a:lnTo>
                    <a:lnTo>
                      <a:pt x="18500" y="699"/>
                    </a:lnTo>
                    <a:lnTo>
                      <a:pt x="18383" y="1174"/>
                    </a:lnTo>
                    <a:lnTo>
                      <a:pt x="18280" y="1573"/>
                    </a:lnTo>
                    <a:lnTo>
                      <a:pt x="18163" y="1998"/>
                    </a:lnTo>
                    <a:lnTo>
                      <a:pt x="18046" y="2322"/>
                    </a:lnTo>
                    <a:lnTo>
                      <a:pt x="17915" y="2747"/>
                    </a:lnTo>
                    <a:lnTo>
                      <a:pt x="17798" y="3121"/>
                    </a:lnTo>
                    <a:lnTo>
                      <a:pt x="17651" y="3521"/>
                    </a:lnTo>
                    <a:lnTo>
                      <a:pt x="17520" y="3895"/>
                    </a:lnTo>
                    <a:lnTo>
                      <a:pt x="17359" y="4295"/>
                    </a:lnTo>
                    <a:lnTo>
                      <a:pt x="17198" y="4645"/>
                    </a:lnTo>
                    <a:lnTo>
                      <a:pt x="16935" y="5244"/>
                    </a:lnTo>
                    <a:lnTo>
                      <a:pt x="16789" y="5569"/>
                    </a:lnTo>
                    <a:lnTo>
                      <a:pt x="16628" y="5893"/>
                    </a:lnTo>
                    <a:lnTo>
                      <a:pt x="16452" y="6268"/>
                    </a:lnTo>
                    <a:lnTo>
                      <a:pt x="16277" y="6592"/>
                    </a:lnTo>
                    <a:lnTo>
                      <a:pt x="16174" y="6842"/>
                    </a:lnTo>
                    <a:lnTo>
                      <a:pt x="16014" y="7142"/>
                    </a:lnTo>
                    <a:lnTo>
                      <a:pt x="15809" y="7491"/>
                    </a:lnTo>
                    <a:lnTo>
                      <a:pt x="15589" y="7841"/>
                    </a:lnTo>
                    <a:lnTo>
                      <a:pt x="15326" y="8315"/>
                    </a:lnTo>
                    <a:lnTo>
                      <a:pt x="15063" y="8715"/>
                    </a:lnTo>
                    <a:lnTo>
                      <a:pt x="14785" y="9164"/>
                    </a:lnTo>
                    <a:lnTo>
                      <a:pt x="14493" y="9564"/>
                    </a:lnTo>
                    <a:lnTo>
                      <a:pt x="14156" y="9988"/>
                    </a:lnTo>
                    <a:lnTo>
                      <a:pt x="13893" y="10313"/>
                    </a:lnTo>
                    <a:lnTo>
                      <a:pt x="13615" y="10638"/>
                    </a:lnTo>
                    <a:lnTo>
                      <a:pt x="13293" y="10987"/>
                    </a:lnTo>
                    <a:lnTo>
                      <a:pt x="12942" y="11362"/>
                    </a:lnTo>
                    <a:lnTo>
                      <a:pt x="12562" y="11761"/>
                    </a:lnTo>
                    <a:lnTo>
                      <a:pt x="12226" y="12086"/>
                    </a:lnTo>
                    <a:lnTo>
                      <a:pt x="11831" y="12436"/>
                    </a:lnTo>
                    <a:lnTo>
                      <a:pt x="11422" y="12785"/>
                    </a:lnTo>
                    <a:lnTo>
                      <a:pt x="11027" y="13060"/>
                    </a:lnTo>
                    <a:lnTo>
                      <a:pt x="10646" y="13335"/>
                    </a:lnTo>
                    <a:lnTo>
                      <a:pt x="10281" y="13584"/>
                    </a:lnTo>
                    <a:lnTo>
                      <a:pt x="9944" y="13809"/>
                    </a:lnTo>
                    <a:lnTo>
                      <a:pt x="9550" y="14059"/>
                    </a:lnTo>
                    <a:lnTo>
                      <a:pt x="9184" y="14234"/>
                    </a:lnTo>
                    <a:lnTo>
                      <a:pt x="8804" y="14433"/>
                    </a:lnTo>
                    <a:lnTo>
                      <a:pt x="8394" y="14633"/>
                    </a:lnTo>
                    <a:lnTo>
                      <a:pt x="8029" y="14783"/>
                    </a:lnTo>
                    <a:lnTo>
                      <a:pt x="7605" y="14958"/>
                    </a:lnTo>
                    <a:lnTo>
                      <a:pt x="7166" y="15108"/>
                    </a:lnTo>
                    <a:lnTo>
                      <a:pt x="6742" y="15257"/>
                    </a:lnTo>
                    <a:lnTo>
                      <a:pt x="6288" y="15357"/>
                    </a:lnTo>
                    <a:lnTo>
                      <a:pt x="5820" y="15482"/>
                    </a:lnTo>
                    <a:lnTo>
                      <a:pt x="4972" y="15582"/>
                    </a:lnTo>
                    <a:lnTo>
                      <a:pt x="4460" y="15607"/>
                    </a:lnTo>
                    <a:lnTo>
                      <a:pt x="3539" y="15607"/>
                    </a:lnTo>
                    <a:lnTo>
                      <a:pt x="3539" y="14059"/>
                    </a:lnTo>
                    <a:lnTo>
                      <a:pt x="0" y="17655"/>
                    </a:lnTo>
                    <a:lnTo>
                      <a:pt x="3539" y="21600"/>
                    </a:lnTo>
                    <a:lnTo>
                      <a:pt x="3539" y="20102"/>
                    </a:lnTo>
                    <a:lnTo>
                      <a:pt x="4109" y="20102"/>
                    </a:lnTo>
                    <a:lnTo>
                      <a:pt x="4607" y="20077"/>
                    </a:lnTo>
                    <a:lnTo>
                      <a:pt x="5133" y="20002"/>
                    </a:lnTo>
                    <a:lnTo>
                      <a:pt x="5601" y="19952"/>
                    </a:lnTo>
                    <a:lnTo>
                      <a:pt x="6054" y="19902"/>
                    </a:lnTo>
                    <a:lnTo>
                      <a:pt x="6493" y="19827"/>
                    </a:lnTo>
                    <a:lnTo>
                      <a:pt x="6961" y="19702"/>
                    </a:lnTo>
                    <a:lnTo>
                      <a:pt x="7371" y="19602"/>
                    </a:lnTo>
                    <a:lnTo>
                      <a:pt x="7765" y="19502"/>
                    </a:lnTo>
                    <a:lnTo>
                      <a:pt x="8204" y="19353"/>
                    </a:lnTo>
                    <a:lnTo>
                      <a:pt x="8745" y="19153"/>
                    </a:lnTo>
                    <a:lnTo>
                      <a:pt x="9155" y="19003"/>
                    </a:lnTo>
                    <a:lnTo>
                      <a:pt x="9579" y="18803"/>
                    </a:lnTo>
                    <a:lnTo>
                      <a:pt x="9974" y="18603"/>
                    </a:lnTo>
                    <a:lnTo>
                      <a:pt x="10442" y="18379"/>
                    </a:lnTo>
                    <a:lnTo>
                      <a:pt x="10866" y="18129"/>
                    </a:lnTo>
                    <a:lnTo>
                      <a:pt x="11656" y="17630"/>
                    </a:lnTo>
                    <a:lnTo>
                      <a:pt x="12109" y="17305"/>
                    </a:lnTo>
                    <a:lnTo>
                      <a:pt x="12518" y="17005"/>
                    </a:lnTo>
                    <a:lnTo>
                      <a:pt x="12913" y="16731"/>
                    </a:lnTo>
                    <a:lnTo>
                      <a:pt x="13293" y="16406"/>
                    </a:lnTo>
                    <a:lnTo>
                      <a:pt x="13630" y="16131"/>
                    </a:lnTo>
                    <a:lnTo>
                      <a:pt x="14010" y="15782"/>
                    </a:lnTo>
                    <a:lnTo>
                      <a:pt x="14346" y="15432"/>
                    </a:lnTo>
                    <a:lnTo>
                      <a:pt x="14741" y="15058"/>
                    </a:lnTo>
                    <a:lnTo>
                      <a:pt x="15121" y="14683"/>
                    </a:lnTo>
                    <a:lnTo>
                      <a:pt x="15458" y="14258"/>
                    </a:lnTo>
                    <a:lnTo>
                      <a:pt x="15794" y="13859"/>
                    </a:lnTo>
                    <a:lnTo>
                      <a:pt x="16116" y="13484"/>
                    </a:lnTo>
                    <a:lnTo>
                      <a:pt x="16408" y="13085"/>
                    </a:lnTo>
                    <a:lnTo>
                      <a:pt x="16672" y="12735"/>
                    </a:lnTo>
                    <a:lnTo>
                      <a:pt x="17008" y="12261"/>
                    </a:lnTo>
                    <a:lnTo>
                      <a:pt x="17315" y="11786"/>
                    </a:lnTo>
                    <a:lnTo>
                      <a:pt x="17578" y="11387"/>
                    </a:lnTo>
                    <a:lnTo>
                      <a:pt x="17856" y="10937"/>
                    </a:lnTo>
                    <a:lnTo>
                      <a:pt x="18119" y="10463"/>
                    </a:lnTo>
                    <a:lnTo>
                      <a:pt x="18412" y="9988"/>
                    </a:lnTo>
                    <a:lnTo>
                      <a:pt x="18675" y="9489"/>
                    </a:lnTo>
                    <a:lnTo>
                      <a:pt x="18909" y="9015"/>
                    </a:lnTo>
                    <a:lnTo>
                      <a:pt x="19202" y="8490"/>
                    </a:lnTo>
                    <a:lnTo>
                      <a:pt x="19406" y="8066"/>
                    </a:lnTo>
                    <a:lnTo>
                      <a:pt x="19611" y="7616"/>
                    </a:lnTo>
                    <a:lnTo>
                      <a:pt x="19743" y="7317"/>
                    </a:lnTo>
                    <a:lnTo>
                      <a:pt x="19889" y="7017"/>
                    </a:lnTo>
                    <a:lnTo>
                      <a:pt x="20006" y="6767"/>
                    </a:lnTo>
                    <a:lnTo>
                      <a:pt x="20079" y="6542"/>
                    </a:lnTo>
                    <a:lnTo>
                      <a:pt x="20196" y="6268"/>
                    </a:lnTo>
                    <a:lnTo>
                      <a:pt x="20284" y="5918"/>
                    </a:lnTo>
                    <a:lnTo>
                      <a:pt x="20401" y="5594"/>
                    </a:lnTo>
                    <a:lnTo>
                      <a:pt x="20518" y="5319"/>
                    </a:lnTo>
                    <a:lnTo>
                      <a:pt x="20606" y="5094"/>
                    </a:lnTo>
                    <a:lnTo>
                      <a:pt x="20723" y="4745"/>
                    </a:lnTo>
                    <a:lnTo>
                      <a:pt x="20927" y="4095"/>
                    </a:lnTo>
                    <a:lnTo>
                      <a:pt x="21059" y="3746"/>
                    </a:lnTo>
                    <a:lnTo>
                      <a:pt x="21132" y="3446"/>
                    </a:lnTo>
                    <a:lnTo>
                      <a:pt x="21220" y="3171"/>
                    </a:lnTo>
                    <a:lnTo>
                      <a:pt x="21395" y="2522"/>
                    </a:lnTo>
                    <a:lnTo>
                      <a:pt x="21468" y="2172"/>
                    </a:lnTo>
                    <a:lnTo>
                      <a:pt x="21527" y="1948"/>
                    </a:lnTo>
                    <a:lnTo>
                      <a:pt x="21600" y="1648"/>
                    </a:lnTo>
                    <a:close/>
                  </a:path>
                </a:pathLst>
              </a:custGeom>
              <a:solidFill>
                <a:srgbClr val="00FF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grpSp>
      </p:grpSp>
      <p:sp>
        <p:nvSpPr>
          <p:cNvPr id="474" name="Text Box 9"/>
          <p:cNvSpPr txBox="1"/>
          <p:nvPr/>
        </p:nvSpPr>
        <p:spPr>
          <a:xfrm>
            <a:off x="8751617" y="1884863"/>
            <a:ext cx="1466104" cy="9541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p>
            <a:pPr rtl="1">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التبليغ/ </a:t>
            </a:r>
            <a:endParaRPr sz="2400" dirty="0">
              <a:latin typeface="Sakkal Majalla" panose="02000000000000000000" pitchFamily="2" charset="-78"/>
              <a:ea typeface="Times Roman"/>
              <a:cs typeface="Sakkal Majalla" panose="02000000000000000000" pitchFamily="2" charset="-78"/>
              <a:sym typeface="Times Roman"/>
            </a:endParaRPr>
          </a:p>
          <a:p>
            <a:pPr rtl="1">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 جمع البيانات</a:t>
            </a:r>
          </a:p>
        </p:txBody>
      </p:sp>
      <p:sp>
        <p:nvSpPr>
          <p:cNvPr id="475" name="Text Box 10"/>
          <p:cNvSpPr txBox="1"/>
          <p:nvPr/>
        </p:nvSpPr>
        <p:spPr>
          <a:xfrm>
            <a:off x="8167430" y="3859628"/>
            <a:ext cx="975586"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التحليل،</a:t>
            </a:r>
          </a:p>
        </p:txBody>
      </p:sp>
      <p:sp>
        <p:nvSpPr>
          <p:cNvPr id="476" name="Text Box 11"/>
          <p:cNvSpPr txBox="1"/>
          <p:nvPr/>
        </p:nvSpPr>
        <p:spPr>
          <a:xfrm>
            <a:off x="8935424" y="4362650"/>
            <a:ext cx="885818"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التفسير</a:t>
            </a:r>
          </a:p>
        </p:txBody>
      </p:sp>
      <p:sp>
        <p:nvSpPr>
          <p:cNvPr id="477" name="Text Box 12"/>
          <p:cNvSpPr txBox="1"/>
          <p:nvPr/>
        </p:nvSpPr>
        <p:spPr>
          <a:xfrm>
            <a:off x="3265692" y="4249665"/>
            <a:ext cx="1780225"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العمل!</a:t>
            </a:r>
          </a:p>
        </p:txBody>
      </p:sp>
      <p:sp>
        <p:nvSpPr>
          <p:cNvPr id="478" name="Text Box 13"/>
          <p:cNvSpPr txBox="1"/>
          <p:nvPr/>
        </p:nvSpPr>
        <p:spPr>
          <a:xfrm>
            <a:off x="2818367" y="2329439"/>
            <a:ext cx="2067561"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التقييم </a:t>
            </a:r>
          </a:p>
        </p:txBody>
      </p:sp>
      <p:sp>
        <p:nvSpPr>
          <p:cNvPr id="479" name="Text Box 9"/>
          <p:cNvSpPr txBox="1"/>
          <p:nvPr/>
        </p:nvSpPr>
        <p:spPr>
          <a:xfrm>
            <a:off x="5546040" y="1266100"/>
            <a:ext cx="2128145"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التشخيص/ الكشف</a:t>
            </a:r>
          </a:p>
        </p:txBody>
      </p:sp>
      <p:sp>
        <p:nvSpPr>
          <p:cNvPr id="480" name="Text Box 11"/>
          <p:cNvSpPr txBox="1"/>
          <p:nvPr/>
        </p:nvSpPr>
        <p:spPr>
          <a:xfrm>
            <a:off x="2744524" y="5237606"/>
            <a:ext cx="7613417"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lnSpc>
                <a:spcPct val="75000"/>
              </a:lnSpc>
              <a:defRPr sz="2800">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إبلاغ</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dirty="0">
              <a:latin typeface="Sakkal Majalla" panose="02000000000000000000" pitchFamily="2" charset="-78"/>
              <a:cs typeface="Sakkal Majalla" panose="02000000000000000000" pitchFamily="2" charset="-78"/>
            </a:endParaRPr>
          </a:p>
        </p:txBody>
      </p:sp>
      <p:sp>
        <p:nvSpPr>
          <p:cNvPr id="4" name="Title 3">
            <a:extLst>
              <a:ext uri="{FF2B5EF4-FFF2-40B4-BE49-F238E27FC236}">
                <a16:creationId xmlns:a16="http://schemas.microsoft.com/office/drawing/2014/main" id="{EA00EBC1-627A-6768-D14B-A95CF51320C8}"/>
              </a:ext>
            </a:extLst>
          </p:cNvPr>
          <p:cNvSpPr txBox="1">
            <a:spLocks/>
          </p:cNvSpPr>
          <p:nvPr/>
        </p:nvSpPr>
        <p:spPr>
          <a:xfrm>
            <a:off x="62576" y="77502"/>
            <a:ext cx="8573424" cy="6430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دورة الترصُّد</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7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 grpId="0" animBg="1" advAuto="0"/>
      <p:bldP spid="475" grpId="0" animBg="1" advAuto="0"/>
      <p:bldP spid="476" grpId="0" animBg="1" advAuto="0"/>
      <p:bldP spid="477" grpId="0" animBg="1" advAuto="0"/>
      <p:bldP spid="478" grpId="0" animBg="1" advAuto="0"/>
      <p:bldP spid="479"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6" name="Group 29"/>
          <p:cNvGrpSpPr/>
          <p:nvPr/>
        </p:nvGrpSpPr>
        <p:grpSpPr>
          <a:xfrm>
            <a:off x="1751380" y="1474985"/>
            <a:ext cx="9541496" cy="4618245"/>
            <a:chOff x="0" y="0"/>
            <a:chExt cx="9541493" cy="4618243"/>
          </a:xfrm>
        </p:grpSpPr>
        <p:sp>
          <p:nvSpPr>
            <p:cNvPr id="486" name="Line 29"/>
            <p:cNvSpPr/>
            <p:nvPr/>
          </p:nvSpPr>
          <p:spPr>
            <a:xfrm>
              <a:off x="100918" y="952029"/>
              <a:ext cx="7859143" cy="1528"/>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487" name="Oval 3"/>
            <p:cNvSpPr/>
            <p:nvPr/>
          </p:nvSpPr>
          <p:spPr>
            <a:xfrm rot="10800000" flipH="1">
              <a:off x="3399799" y="1232756"/>
              <a:ext cx="1659391" cy="866593"/>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88" name="Oval 4"/>
            <p:cNvSpPr/>
            <p:nvPr/>
          </p:nvSpPr>
          <p:spPr>
            <a:xfrm rot="10800000" flipH="1">
              <a:off x="4993364" y="2691314"/>
              <a:ext cx="838881"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89" name="Oval 5"/>
            <p:cNvSpPr/>
            <p:nvPr/>
          </p:nvSpPr>
          <p:spPr>
            <a:xfrm rot="10800000" flipH="1">
              <a:off x="2672667" y="2691314"/>
              <a:ext cx="768465"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0" name="Oval 6"/>
            <p:cNvSpPr/>
            <p:nvPr/>
          </p:nvSpPr>
          <p:spPr>
            <a:xfrm rot="10800000" flipH="1">
              <a:off x="5905723"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1" name="Oval 7"/>
            <p:cNvSpPr/>
            <p:nvPr/>
          </p:nvSpPr>
          <p:spPr>
            <a:xfrm rot="10800000" flipH="1">
              <a:off x="201136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2" name="Oval 8"/>
            <p:cNvSpPr/>
            <p:nvPr/>
          </p:nvSpPr>
          <p:spPr>
            <a:xfrm rot="10800000" flipH="1">
              <a:off x="2787478" y="3863045"/>
              <a:ext cx="555681"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3" name="Oval 9"/>
            <p:cNvSpPr/>
            <p:nvPr/>
          </p:nvSpPr>
          <p:spPr>
            <a:xfrm rot="10800000" flipH="1">
              <a:off x="355441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4" name="Oval 10"/>
            <p:cNvSpPr/>
            <p:nvPr/>
          </p:nvSpPr>
          <p:spPr>
            <a:xfrm rot="10800000" flipH="1">
              <a:off x="4436152"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5" name="Oval 11"/>
            <p:cNvSpPr/>
            <p:nvPr/>
          </p:nvSpPr>
          <p:spPr>
            <a:xfrm rot="10800000" flipH="1">
              <a:off x="5170937"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496" name="Line 16"/>
            <p:cNvSpPr/>
            <p:nvPr/>
          </p:nvSpPr>
          <p:spPr>
            <a:xfrm flipV="1">
              <a:off x="5440359"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497" name="Line 17"/>
            <p:cNvSpPr/>
            <p:nvPr/>
          </p:nvSpPr>
          <p:spPr>
            <a:xfrm flipH="1" flipV="1">
              <a:off x="5725089" y="3203947"/>
              <a:ext cx="45771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498" name="Line 18"/>
            <p:cNvSpPr/>
            <p:nvPr/>
          </p:nvSpPr>
          <p:spPr>
            <a:xfrm flipV="1">
              <a:off x="3260496" y="2105451"/>
              <a:ext cx="563336" cy="50500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499" name="Line 19"/>
            <p:cNvSpPr/>
            <p:nvPr/>
          </p:nvSpPr>
          <p:spPr>
            <a:xfrm flipH="1" flipV="1">
              <a:off x="4844877" y="2105451"/>
              <a:ext cx="465365" cy="512632"/>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00" name="Rectangle 28"/>
            <p:cNvSpPr txBox="1"/>
            <p:nvPr/>
          </p:nvSpPr>
          <p:spPr>
            <a:xfrm>
              <a:off x="3570406" y="1373120"/>
              <a:ext cx="1328890" cy="52065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4450" tIns="44450" rIns="44450" bIns="44450" numCol="1" rtlCol="1" anchor="t">
              <a:spAutoFit/>
            </a:bodyPr>
            <a:lstStyle>
              <a:lvl1pPr algn="ctr" defTabSz="762000" rtl="1">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وزارة الصحة</a:t>
              </a:r>
            </a:p>
          </p:txBody>
        </p:sp>
        <p:sp>
          <p:nvSpPr>
            <p:cNvPr id="501" name="Line 32"/>
            <p:cNvSpPr/>
            <p:nvPr/>
          </p:nvSpPr>
          <p:spPr>
            <a:xfrm flipV="1">
              <a:off x="4217248" y="732331"/>
              <a:ext cx="1" cy="439399"/>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02" name="Rectangle 34"/>
            <p:cNvSpPr txBox="1"/>
            <p:nvPr/>
          </p:nvSpPr>
          <p:spPr>
            <a:xfrm>
              <a:off x="61232" y="0"/>
              <a:ext cx="1818363"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algn="ctr" defTabSz="762000" rtl="1">
                <a:defRPr sz="20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المستوى الدولي</a:t>
              </a:r>
            </a:p>
          </p:txBody>
        </p:sp>
        <p:sp>
          <p:nvSpPr>
            <p:cNvPr id="503" name="Rectangle 36"/>
            <p:cNvSpPr txBox="1"/>
            <p:nvPr/>
          </p:nvSpPr>
          <p:spPr>
            <a:xfrm>
              <a:off x="45924" y="3789811"/>
              <a:ext cx="1772442" cy="82843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algn="ctr" defTabSz="762000" rtl="1">
                <a:defRPr sz="20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المستوى المحلي</a:t>
              </a:r>
              <a:r>
                <a:rPr lang="ar-EG" sz="2400"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مستوى المناطق</a:t>
              </a:r>
            </a:p>
          </p:txBody>
        </p:sp>
        <p:sp>
          <p:nvSpPr>
            <p:cNvPr id="504" name="Rectangle 37"/>
            <p:cNvSpPr txBox="1"/>
            <p:nvPr/>
          </p:nvSpPr>
          <p:spPr>
            <a:xfrm>
              <a:off x="0" y="2618082"/>
              <a:ext cx="2038803"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ctr" defTabSz="762000" rtl="1">
                <a:defRPr sz="2000">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المستوى المتوسط</a:t>
              </a:r>
            </a:p>
          </p:txBody>
        </p:sp>
        <p:sp>
          <p:nvSpPr>
            <p:cNvPr id="505" name="Rectangle 38"/>
            <p:cNvSpPr txBox="1"/>
            <p:nvPr/>
          </p:nvSpPr>
          <p:spPr>
            <a:xfrm>
              <a:off x="0" y="1429571"/>
              <a:ext cx="1818366"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ctr" defTabSz="762000" rtl="1">
                <a:defRPr sz="2000">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المستوى المركزي</a:t>
              </a:r>
            </a:p>
          </p:txBody>
        </p:sp>
        <p:sp>
          <p:nvSpPr>
            <p:cNvPr id="506" name="Line 39"/>
            <p:cNvSpPr/>
            <p:nvPr/>
          </p:nvSpPr>
          <p:spPr>
            <a:xfrm>
              <a:off x="100918" y="2323625"/>
              <a:ext cx="7859143" cy="1525"/>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07" name="Line 40"/>
            <p:cNvSpPr/>
            <p:nvPr/>
          </p:nvSpPr>
          <p:spPr>
            <a:xfrm>
              <a:off x="100918" y="3684540"/>
              <a:ext cx="7859143" cy="1525"/>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08" name="Line 16"/>
            <p:cNvSpPr/>
            <p:nvPr/>
          </p:nvSpPr>
          <p:spPr>
            <a:xfrm flipV="1">
              <a:off x="3081392"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09" name="Line 15"/>
            <p:cNvSpPr/>
            <p:nvPr/>
          </p:nvSpPr>
          <p:spPr>
            <a:xfrm flipV="1">
              <a:off x="2289967" y="3203947"/>
              <a:ext cx="525066"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10" name="Line 17"/>
            <p:cNvSpPr/>
            <p:nvPr/>
          </p:nvSpPr>
          <p:spPr>
            <a:xfrm flipH="1" flipV="1">
              <a:off x="3375307" y="3203947"/>
              <a:ext cx="45924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511" name="Oval 3"/>
            <p:cNvSpPr/>
            <p:nvPr/>
          </p:nvSpPr>
          <p:spPr>
            <a:xfrm rot="10800000" flipH="1">
              <a:off x="3554410" y="73232"/>
              <a:ext cx="1322615" cy="61485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512" name="Rectangle 28"/>
            <p:cNvSpPr txBox="1"/>
            <p:nvPr/>
          </p:nvSpPr>
          <p:spPr>
            <a:xfrm>
              <a:off x="3239612" y="146466"/>
              <a:ext cx="2014974"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4450" tIns="44450" rIns="44450" bIns="44450" numCol="1" rtlCol="1" anchor="t">
              <a:spAutoFit/>
            </a:bodyPr>
            <a:lstStyle>
              <a:lvl1pPr algn="ctr" defTabSz="762000"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منظمة الصحة العالمية</a:t>
              </a:r>
            </a:p>
          </p:txBody>
        </p:sp>
        <p:sp>
          <p:nvSpPr>
            <p:cNvPr id="513" name="Rectangle 38"/>
            <p:cNvSpPr txBox="1"/>
            <p:nvPr/>
          </p:nvSpPr>
          <p:spPr>
            <a:xfrm>
              <a:off x="5105225" y="32015"/>
              <a:ext cx="4436268"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r" defTabSz="762000" rtl="1">
                <a:defRPr sz="20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السجل الوبائي الأسبوعي؛ النشرة الإقليمية</a:t>
              </a:r>
            </a:p>
          </p:txBody>
        </p:sp>
        <p:sp>
          <p:nvSpPr>
            <p:cNvPr id="514" name="Rectangle 38"/>
            <p:cNvSpPr txBox="1"/>
            <p:nvPr/>
          </p:nvSpPr>
          <p:spPr>
            <a:xfrm>
              <a:off x="5203222" y="1130536"/>
              <a:ext cx="2700109" cy="82843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p>
              <a:pPr indent="57150" algn="ctr" defTabSz="762000" rtl="1">
                <a:defRPr sz="20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النشرة الوبائية </a:t>
              </a:r>
              <a:endParaRPr sz="2400" dirty="0">
                <a:latin typeface="Sakkal Majalla" panose="02000000000000000000" pitchFamily="2" charset="-78"/>
                <a:ea typeface="Arial"/>
                <a:cs typeface="Sakkal Majalla" panose="02000000000000000000" pitchFamily="2" charset="-78"/>
                <a:sym typeface="Arial"/>
              </a:endParaRPr>
            </a:p>
            <a:p>
              <a:pPr indent="57150" algn="ctr" defTabSz="762000" rtl="1">
                <a:defRPr sz="20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الوطنية</a:t>
              </a:r>
            </a:p>
          </p:txBody>
        </p:sp>
        <p:sp>
          <p:nvSpPr>
            <p:cNvPr id="515" name="Line 15"/>
            <p:cNvSpPr/>
            <p:nvPr/>
          </p:nvSpPr>
          <p:spPr>
            <a:xfrm flipV="1">
              <a:off x="4656588" y="3222255"/>
              <a:ext cx="526597"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grpSp>
      <p:sp>
        <p:nvSpPr>
          <p:cNvPr id="517" name="Rectangle 2"/>
          <p:cNvSpPr txBox="1"/>
          <p:nvPr/>
        </p:nvSpPr>
        <p:spPr>
          <a:xfrm>
            <a:off x="156526" y="65850"/>
            <a:ext cx="7035216" cy="9022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rtlCol="1">
            <a:spAutoFit/>
          </a:bodyPr>
          <a:lstStyle/>
          <a:p>
            <a:pPr rtl="1">
              <a:lnSpc>
                <a:spcPct val="80000"/>
              </a:lnSpc>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مخطط منظمة الصحة العالمية الخاص بتدفق المعلومات</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لترصُّد الأمراض السارية</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Content Placeholder 2"/>
          <p:cNvSpPr txBox="1"/>
          <p:nvPr/>
        </p:nvSpPr>
        <p:spPr>
          <a:xfrm>
            <a:off x="4341520" y="1598733"/>
            <a:ext cx="7253377" cy="264174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514350" indent="-514350" rtl="1">
              <a:spcBef>
                <a:spcPts val="600"/>
              </a:spcBef>
              <a:buClr>
                <a:schemeClr val="accent3"/>
              </a:buClr>
              <a:buSzPct val="100000"/>
              <a:buAutoNum type="arabicPeriod"/>
              <a:defRPr sz="2800">
                <a:solidFill>
                  <a:srgbClr val="10253F"/>
                </a:solidFill>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من خلال العمل في مجموعتك، استخدم ورقة من أوراق اللوح القلاب لرسم مخطط نظام الترصُّد في بلدك.</a:t>
            </a:r>
            <a:endParaRPr sz="2400" dirty="0">
              <a:latin typeface="Sakkal Majalla" panose="02000000000000000000" pitchFamily="2" charset="-78"/>
              <a:ea typeface="Arial"/>
              <a:cs typeface="Sakkal Majalla" panose="02000000000000000000" pitchFamily="2" charset="-78"/>
              <a:sym typeface="Arial"/>
            </a:endParaRPr>
          </a:p>
          <a:p>
            <a:pPr marL="514350" indent="-514350" rtl="1">
              <a:spcBef>
                <a:spcPts val="700"/>
              </a:spcBef>
              <a:buClr>
                <a:schemeClr val="accent3"/>
              </a:buClr>
              <a:buSzPct val="100000"/>
              <a:buAutoNum type="arabicPeriod"/>
              <a:defRPr sz="2800">
                <a:solidFill>
                  <a:srgbClr val="10253F"/>
                </a:solidFill>
                <a:latin typeface="+mn-lt"/>
                <a:ea typeface="+mn-ea"/>
                <a:cs typeface="+mn-cs"/>
                <a:sym typeface="Source Sans Pro Regular"/>
              </a:defRPr>
            </a:pPr>
            <a:endParaRPr sz="2400" dirty="0">
              <a:latin typeface="Sakkal Majalla" panose="02000000000000000000" pitchFamily="2" charset="-78"/>
              <a:ea typeface="Arial"/>
              <a:cs typeface="Sakkal Majalla" panose="02000000000000000000" pitchFamily="2" charset="-78"/>
              <a:sym typeface="Arial"/>
            </a:endParaRPr>
          </a:p>
          <a:p>
            <a:pPr marL="514350" indent="-514350" rtl="1">
              <a:spcBef>
                <a:spcPts val="600"/>
              </a:spcBef>
              <a:buClr>
                <a:schemeClr val="accent3"/>
              </a:buClr>
              <a:buSzPct val="100000"/>
              <a:buAutoNum type="arabicPeriod" startAt="2"/>
              <a:defRPr sz="2800">
                <a:solidFill>
                  <a:srgbClr val="10253F"/>
                </a:solidFill>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أمامك 10 دقائق.</a:t>
            </a:r>
            <a:endParaRPr sz="2400" dirty="0">
              <a:latin typeface="Sakkal Majalla" panose="02000000000000000000" pitchFamily="2" charset="-78"/>
              <a:ea typeface="Arial"/>
              <a:cs typeface="Sakkal Majalla" panose="02000000000000000000" pitchFamily="2" charset="-78"/>
              <a:sym typeface="Arial"/>
            </a:endParaRPr>
          </a:p>
          <a:p>
            <a:pPr marL="514350" indent="-514350" rtl="1">
              <a:spcBef>
                <a:spcPts val="700"/>
              </a:spcBef>
              <a:buClr>
                <a:schemeClr val="accent3"/>
              </a:buClr>
              <a:buSzPct val="100000"/>
              <a:buAutoNum type="arabicPeriod" startAt="2"/>
              <a:defRPr sz="2800">
                <a:solidFill>
                  <a:srgbClr val="10253F"/>
                </a:solidFill>
                <a:latin typeface="+mn-lt"/>
                <a:ea typeface="+mn-ea"/>
                <a:cs typeface="+mn-cs"/>
                <a:sym typeface="Source Sans Pro Regular"/>
              </a:defRPr>
            </a:pPr>
            <a:endParaRPr sz="2400" dirty="0">
              <a:latin typeface="Sakkal Majalla" panose="02000000000000000000" pitchFamily="2" charset="-78"/>
              <a:ea typeface="Arial"/>
              <a:cs typeface="Sakkal Majalla" panose="02000000000000000000" pitchFamily="2" charset="-78"/>
              <a:sym typeface="Arial"/>
            </a:endParaRPr>
          </a:p>
          <a:p>
            <a:pPr marL="514350" indent="-514350" rtl="1">
              <a:spcBef>
                <a:spcPts val="600"/>
              </a:spcBef>
              <a:buClr>
                <a:schemeClr val="accent3"/>
              </a:buClr>
              <a:buSzPct val="100000"/>
              <a:buAutoNum type="arabicPeriod" startAt="3"/>
              <a:defRPr sz="2800">
                <a:solidFill>
                  <a:srgbClr val="10253F"/>
                </a:solidFill>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ستعرض إحدى المجموعات المخطط الخاص بها للمناقشة.</a:t>
            </a:r>
            <a:endParaRPr sz="2400" dirty="0">
              <a:latin typeface="Sakkal Majalla" panose="02000000000000000000" pitchFamily="2" charset="-78"/>
              <a:ea typeface="Arial"/>
              <a:cs typeface="Sakkal Majalla" panose="02000000000000000000" pitchFamily="2" charset="-78"/>
              <a:sym typeface="Arial"/>
            </a:endParaRPr>
          </a:p>
        </p:txBody>
      </p:sp>
      <p:sp>
        <p:nvSpPr>
          <p:cNvPr id="523" name="Title 1"/>
          <p:cNvSpPr txBox="1"/>
          <p:nvPr/>
        </p:nvSpPr>
        <p:spPr>
          <a:xfrm>
            <a:off x="389002" y="-31549"/>
            <a:ext cx="2967262" cy="203652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p>
            <a:pPr rtl="1">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تمرين: ارسم مخطط</a:t>
            </a:r>
            <a:r>
              <a:rPr lang="ar-EG" b="1" dirty="0">
                <a:latin typeface="Sakkal Majalla" panose="02000000000000000000" pitchFamily="2" charset="-78"/>
                <a:cs typeface="Sakkal Majalla" panose="02000000000000000000" pitchFamily="2" charset="-78"/>
              </a:rPr>
              <a:t>ًا</a:t>
            </a:r>
            <a:r>
              <a:rPr lang="ar" b="1" dirty="0">
                <a:latin typeface="Sakkal Majalla" panose="02000000000000000000" pitchFamily="2" charset="-78"/>
                <a:cs typeface="Sakkal Majalla" panose="02000000000000000000" pitchFamily="2" charset="-78"/>
              </a:rPr>
              <a:t> لنظام الترصُّد</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في بلدك</a:t>
            </a:r>
          </a:p>
        </p:txBody>
      </p:sp>
      <p:sp>
        <p:nvSpPr>
          <p:cNvPr id="2" name="Rounded Rectangle 3">
            <a:extLst>
              <a:ext uri="{FF2B5EF4-FFF2-40B4-BE49-F238E27FC236}">
                <a16:creationId xmlns:a16="http://schemas.microsoft.com/office/drawing/2014/main" id="{E72AE91B-11D1-5CDF-04B3-F09F6BF1CCCA}"/>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0" name="Public Health 101 Surveillance IconPicture 8" descr="Public Health 101 Surveillance IconPicture 8"/>
          <p:cNvPicPr>
            <a:picLocks noChangeAspect="1"/>
          </p:cNvPicPr>
          <p:nvPr/>
        </p:nvPicPr>
        <p:blipFill>
          <a:blip r:embed="rId3"/>
          <a:stretch>
            <a:fillRect/>
          </a:stretch>
        </p:blipFill>
        <p:spPr>
          <a:xfrm>
            <a:off x="6535119" y="1916832"/>
            <a:ext cx="2971055" cy="2589863"/>
          </a:xfrm>
          <a:prstGeom prst="rect">
            <a:avLst/>
          </a:prstGeom>
          <a:ln w="12700">
            <a:miter lim="400000"/>
          </a:ln>
        </p:spPr>
      </p:pic>
      <p:sp>
        <p:nvSpPr>
          <p:cNvPr id="531" name="Rectangle 6"/>
          <p:cNvSpPr txBox="1"/>
          <p:nvPr/>
        </p:nvSpPr>
        <p:spPr>
          <a:xfrm>
            <a:off x="358847" y="433269"/>
            <a:ext cx="3516029"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4. جمع البيانات من أجل الترصُّد</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Title 1"/>
          <p:cNvSpPr txBox="1">
            <a:spLocks noGrp="1"/>
          </p:cNvSpPr>
          <p:nvPr>
            <p:ph type="title" idx="4294967295"/>
          </p:nvPr>
        </p:nvSpPr>
        <p:spPr>
          <a:xfrm>
            <a:off x="0" y="21772"/>
            <a:ext cx="9184422" cy="640773"/>
          </a:xfrm>
          <a:prstGeom prst="rect">
            <a:avLst/>
          </a:prstGeom>
        </p:spPr>
        <p:txBody>
          <a:bodyPr rtlCol="1">
            <a:noAutofit/>
          </a:bodyPr>
          <a:lstStyle>
            <a:lvl1pPr algn="r" rtl="1">
              <a:defRPr sz="3000"/>
            </a:lvl1pPr>
          </a:lstStyle>
          <a:p>
            <a:pPr rtl="1"/>
            <a:r>
              <a:rPr lang="ar" sz="3200" b="1" dirty="0">
                <a:latin typeface="Sakkal Majalla" panose="02000000000000000000" pitchFamily="2" charset="-78"/>
                <a:cs typeface="Sakkal Majalla" panose="02000000000000000000" pitchFamily="2" charset="-78"/>
              </a:rPr>
              <a:t>ما الأمراض التي ينبغي إعطاؤها الأولوية في الترصُّد؟</a:t>
            </a:r>
          </a:p>
        </p:txBody>
      </p:sp>
      <p:sp>
        <p:nvSpPr>
          <p:cNvPr id="537" name="Content Placeholder 2"/>
          <p:cNvSpPr txBox="1"/>
          <p:nvPr/>
        </p:nvSpPr>
        <p:spPr>
          <a:xfrm>
            <a:off x="2181280" y="1556791"/>
            <a:ext cx="8093014" cy="443638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p>
            <a:pPr rtl="1">
              <a:spcBef>
                <a:spcPts val="600"/>
              </a:spcBef>
              <a:defRPr sz="28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يتطلب ترصُّد الصحة موارد بشرية ومادية. ومن الأهمية بمكان اتخاذ قرار بشأن الأمراض التي ينبغي ترصدها بانتظام أو </a:t>
            </a:r>
            <a:r>
              <a:rPr lang="ar-EG" sz="2400" dirty="0">
                <a:latin typeface="Sakkal Majalla" panose="02000000000000000000" pitchFamily="2" charset="-78"/>
                <a:cs typeface="Sakkal Majalla" panose="02000000000000000000" pitchFamily="2" charset="-78"/>
              </a:rPr>
              <a:t>في </a:t>
            </a:r>
            <a:r>
              <a:rPr lang="ar" sz="2400" dirty="0">
                <a:latin typeface="Sakkal Majalla" panose="02000000000000000000" pitchFamily="2" charset="-78"/>
                <a:cs typeface="Sakkal Majalla" panose="02000000000000000000" pitchFamily="2" charset="-78"/>
              </a:rPr>
              <a:t>أثناء حالات الطوارئ. </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algn="just" rtl="1">
              <a:spcBef>
                <a:spcPts val="700"/>
              </a:spcBef>
              <a:defRPr sz="1600">
                <a:latin typeface="+mn-lt"/>
                <a:ea typeface="+mn-ea"/>
                <a:cs typeface="+mn-cs"/>
                <a:sym typeface="Source Sans Pro Regular"/>
              </a:defRPr>
            </a:pP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algn="just" rtl="1">
              <a:spcBef>
                <a:spcPts val="600"/>
              </a:spcBef>
              <a:defRPr sz="28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وقد تتمثل بعض المعايير التي ينبغي وضعها في الاعتبار فيما يأتي:</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742950" lvl="1" indent="-285750" algn="just" rtl="1">
              <a:spcBef>
                <a:spcPts val="500"/>
              </a:spcBef>
              <a:buClr>
                <a:schemeClr val="accent6"/>
              </a:buClr>
              <a:buSzPct val="100000"/>
              <a:buFont typeface="Arial"/>
              <a:buChar char="•"/>
              <a:defRPr sz="24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إمكانية حدوث فاشية</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742950" lvl="1" indent="-285750" algn="just" rtl="1">
              <a:spcBef>
                <a:spcPts val="500"/>
              </a:spcBef>
              <a:buClr>
                <a:schemeClr val="accent6"/>
              </a:buClr>
              <a:buSzPct val="100000"/>
              <a:buFont typeface="Arial"/>
              <a:buChar char="•"/>
              <a:defRPr sz="24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ارتفاع معدل المراضة و/ أو الوفيات</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742950" lvl="1" indent="-285750" algn="just" rtl="1">
              <a:spcBef>
                <a:spcPts val="500"/>
              </a:spcBef>
              <a:buClr>
                <a:schemeClr val="accent6"/>
              </a:buClr>
              <a:buSzPct val="100000"/>
              <a:buFont typeface="Arial"/>
              <a:buChar char="•"/>
              <a:defRPr sz="24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توافر التدخلات</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742950" lvl="1" indent="-285750" algn="just" rtl="1">
              <a:lnSpc>
                <a:spcPct val="80000"/>
              </a:lnSpc>
              <a:spcBef>
                <a:spcPts val="6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latin typeface="Sakkal Majalla" panose="02000000000000000000" pitchFamily="2" charset="-78"/>
              <a:cs typeface="Sakkal Majalla" panose="02000000000000000000" pitchFamily="2" charset="-78"/>
            </a:endParaRPr>
          </a:p>
          <a:p>
            <a:pPr marL="342900" indent="-342900" algn="just" rtl="1">
              <a:lnSpc>
                <a:spcPct val="80000"/>
              </a:lnSpc>
              <a:spcBef>
                <a:spcPts val="7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latin typeface="Sakkal Majalla" panose="02000000000000000000" pitchFamily="2" charset="-78"/>
              <a:cs typeface="Sakkal Majalla" panose="02000000000000000000" pitchFamily="2" charset="-78"/>
            </a:endParaRPr>
          </a:p>
          <a:p>
            <a:pPr marL="342900" indent="-342900" algn="just" rtl="1">
              <a:lnSpc>
                <a:spcPct val="80000"/>
              </a:lnSpc>
              <a:spcBef>
                <a:spcPts val="7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37">
                                            <p:bg/>
                                          </p:spTgt>
                                        </p:tgtEl>
                                        <p:attrNameLst>
                                          <p:attrName>style.visibility</p:attrName>
                                        </p:attrNameLst>
                                      </p:cBhvr>
                                      <p:to>
                                        <p:strVal val="visible"/>
                                      </p:to>
                                    </p:set>
                                    <p:animEffect transition="in" filter="fade">
                                      <p:cBhvr>
                                        <p:cTn id="7" dur="500"/>
                                        <p:tgtEl>
                                          <p:spTgt spid="537">
                                            <p:bg/>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537">
                                            <p:txEl>
                                              <p:pRg st="0" end="0"/>
                                            </p:txEl>
                                          </p:spTgt>
                                        </p:tgtEl>
                                        <p:attrNameLst>
                                          <p:attrName>style.visibility</p:attrName>
                                        </p:attrNameLst>
                                      </p:cBhvr>
                                      <p:to>
                                        <p:strVal val="visible"/>
                                      </p:to>
                                    </p:set>
                                    <p:animEffect transition="in" filter="fade">
                                      <p:cBhvr>
                                        <p:cTn id="11" dur="500"/>
                                        <p:tgtEl>
                                          <p:spTgt spid="537">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537">
                                            <p:txEl>
                                              <p:pRg st="2" end="2"/>
                                            </p:txEl>
                                          </p:spTgt>
                                        </p:tgtEl>
                                        <p:attrNameLst>
                                          <p:attrName>style.visibility</p:attrName>
                                        </p:attrNameLst>
                                      </p:cBhvr>
                                      <p:to>
                                        <p:strVal val="visible"/>
                                      </p:to>
                                    </p:set>
                                    <p:animEffect transition="in" filter="fade">
                                      <p:cBhvr>
                                        <p:cTn id="15" dur="500"/>
                                        <p:tgtEl>
                                          <p:spTgt spid="537">
                                            <p:txEl>
                                              <p:pRg st="2" end="2"/>
                                            </p:txEl>
                                          </p:spTgt>
                                        </p:tgtEl>
                                      </p:cBhvr>
                                    </p:animEffect>
                                  </p:childTnLst>
                                </p:cTn>
                              </p:par>
                            </p:childTnLst>
                          </p:cTn>
                        </p:par>
                        <p:par>
                          <p:cTn id="16" fill="hold">
                            <p:stCondLst>
                              <p:cond delay="1500"/>
                            </p:stCondLst>
                            <p:childTnLst>
                              <p:par>
                                <p:cTn id="17" presetID="10" presetClass="entr" fill="hold" grpId="0" nodeType="afterEffect">
                                  <p:stCondLst>
                                    <p:cond delay="0"/>
                                  </p:stCondLst>
                                  <p:iterate>
                                    <p:tmAbs val="0"/>
                                  </p:iterate>
                                  <p:childTnLst>
                                    <p:set>
                                      <p:cBhvr>
                                        <p:cTn id="18" fill="hold"/>
                                        <p:tgtEl>
                                          <p:spTgt spid="537">
                                            <p:txEl>
                                              <p:pRg st="3" end="3"/>
                                            </p:txEl>
                                          </p:spTgt>
                                        </p:tgtEl>
                                        <p:attrNameLst>
                                          <p:attrName>style.visibility</p:attrName>
                                        </p:attrNameLst>
                                      </p:cBhvr>
                                      <p:to>
                                        <p:strVal val="visible"/>
                                      </p:to>
                                    </p:set>
                                    <p:animEffect transition="in" filter="fade">
                                      <p:cBhvr>
                                        <p:cTn id="19" dur="500"/>
                                        <p:tgtEl>
                                          <p:spTgt spid="537">
                                            <p:txEl>
                                              <p:pRg st="3" end="3"/>
                                            </p:txEl>
                                          </p:spTgt>
                                        </p:tgtEl>
                                      </p:cBhvr>
                                    </p:animEffect>
                                  </p:childTnLst>
                                </p:cTn>
                              </p:par>
                            </p:childTnLst>
                          </p:cTn>
                        </p:par>
                        <p:par>
                          <p:cTn id="20" fill="hold">
                            <p:stCondLst>
                              <p:cond delay="2000"/>
                            </p:stCondLst>
                            <p:childTnLst>
                              <p:par>
                                <p:cTn id="21" presetID="10" presetClass="entr" fill="hold" grpId="0" nodeType="afterEffect">
                                  <p:stCondLst>
                                    <p:cond delay="0"/>
                                  </p:stCondLst>
                                  <p:iterate>
                                    <p:tmAbs val="0"/>
                                  </p:iterate>
                                  <p:childTnLst>
                                    <p:set>
                                      <p:cBhvr>
                                        <p:cTn id="22" fill="hold"/>
                                        <p:tgtEl>
                                          <p:spTgt spid="537">
                                            <p:txEl>
                                              <p:pRg st="4" end="4"/>
                                            </p:txEl>
                                          </p:spTgt>
                                        </p:tgtEl>
                                        <p:attrNameLst>
                                          <p:attrName>style.visibility</p:attrName>
                                        </p:attrNameLst>
                                      </p:cBhvr>
                                      <p:to>
                                        <p:strVal val="visible"/>
                                      </p:to>
                                    </p:set>
                                    <p:animEffect transition="in" filter="fade">
                                      <p:cBhvr>
                                        <p:cTn id="23" dur="500"/>
                                        <p:tgtEl>
                                          <p:spTgt spid="537">
                                            <p:txEl>
                                              <p:pRg st="4" end="4"/>
                                            </p:txEl>
                                          </p:spTgt>
                                        </p:tgtEl>
                                      </p:cBhvr>
                                    </p:animEffect>
                                  </p:childTnLst>
                                </p:cTn>
                              </p:par>
                            </p:childTnLst>
                          </p:cTn>
                        </p:par>
                        <p:par>
                          <p:cTn id="24" fill="hold">
                            <p:stCondLst>
                              <p:cond delay="2500"/>
                            </p:stCondLst>
                            <p:childTnLst>
                              <p:par>
                                <p:cTn id="25" presetID="10" presetClass="entr" fill="hold" grpId="0" nodeType="afterEffect">
                                  <p:stCondLst>
                                    <p:cond delay="0"/>
                                  </p:stCondLst>
                                  <p:iterate>
                                    <p:tmAbs val="0"/>
                                  </p:iterate>
                                  <p:childTnLst>
                                    <p:set>
                                      <p:cBhvr>
                                        <p:cTn id="26" fill="hold"/>
                                        <p:tgtEl>
                                          <p:spTgt spid="537">
                                            <p:txEl>
                                              <p:pRg st="5" end="5"/>
                                            </p:txEl>
                                          </p:spTgt>
                                        </p:tgtEl>
                                        <p:attrNameLst>
                                          <p:attrName>style.visibility</p:attrName>
                                        </p:attrNameLst>
                                      </p:cBhvr>
                                      <p:to>
                                        <p:strVal val="visible"/>
                                      </p:to>
                                    </p:set>
                                    <p:animEffect transition="in" filter="fade">
                                      <p:cBhvr>
                                        <p:cTn id="27" dur="500"/>
                                        <p:tgtEl>
                                          <p:spTgt spid="53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7" grpId="0"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Rectangle 3"/>
          <p:cNvSpPr txBox="1"/>
          <p:nvPr/>
        </p:nvSpPr>
        <p:spPr>
          <a:xfrm>
            <a:off x="1779640" y="1161417"/>
            <a:ext cx="8311897" cy="54158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42900" indent="-342900" rtl="1">
              <a:lnSpc>
                <a:spcPct val="120000"/>
              </a:lnSpc>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الجُدَرِي</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شلل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البري</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نُميط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سارس</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342900" indent="-342900" rtl="1">
              <a:lnSpc>
                <a:spcPct val="120000"/>
              </a:lnSpc>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متوقعة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مؤثرة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الكوليرا</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الصفراء</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الفيروسية</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النيل</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747712" lvl="1" indent="-346075" rtl="1">
              <a:lnSpc>
                <a:spcPct val="120000"/>
              </a:lnSpc>
              <a:buClr>
                <a:schemeClr val="accent3"/>
              </a:buClr>
              <a:buSzPct val="100000"/>
              <a:buFont typeface="Arial"/>
              <a:buChar char="–"/>
              <a:defRPr>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إقليميً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المتصدِّع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السحائية</a:t>
            </a:r>
            <a:r>
              <a:rPr lang="ar-EG" dirty="0">
                <a:latin typeface="Sakkal Majalla" panose="02000000000000000000" pitchFamily="2" charset="-78"/>
                <a:cs typeface="Sakkal Majalla" panose="02000000000000000000" pitchFamily="2" charset="-78"/>
              </a:rPr>
              <a:t>).</a:t>
            </a:r>
            <a:endParaRPr sz="2800" dirty="0">
              <a:solidFill>
                <a:srgbClr val="10253F"/>
              </a:solidFill>
              <a:latin typeface="Sakkal Majalla" panose="02000000000000000000" pitchFamily="2" charset="-78"/>
              <a:ea typeface="Arial"/>
              <a:cs typeface="Sakkal Majalla" panose="02000000000000000000" pitchFamily="2" charset="-78"/>
              <a:sym typeface="Arial"/>
            </a:endParaRPr>
          </a:p>
          <a:p>
            <a:pPr marL="342900" indent="-342900" rtl="1">
              <a:lnSpc>
                <a:spcPct val="120000"/>
              </a:lnSpc>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دوليً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endParaRPr dirty="0">
              <a:latin typeface="Sakkal Majalla" panose="02000000000000000000" pitchFamily="2" charset="-78"/>
              <a:cs typeface="Sakkal Majalla" panose="02000000000000000000" pitchFamily="2" charset="-78"/>
            </a:endParaRPr>
          </a:p>
        </p:txBody>
      </p:sp>
      <p:pic>
        <p:nvPicPr>
          <p:cNvPr id="541" name="Picture 2" descr="Picture 2"/>
          <p:cNvPicPr>
            <a:picLocks noChangeAspect="1"/>
          </p:cNvPicPr>
          <p:nvPr/>
        </p:nvPicPr>
        <p:blipFill>
          <a:blip r:embed="rId3"/>
          <a:srcRect l="32262" t="8381" r="33333" b="16191"/>
          <a:stretch>
            <a:fillRect/>
          </a:stretch>
        </p:blipFill>
        <p:spPr>
          <a:xfrm>
            <a:off x="943958" y="1399744"/>
            <a:ext cx="2444152" cy="3349081"/>
          </a:xfrm>
          <a:prstGeom prst="rect">
            <a:avLst/>
          </a:prstGeom>
          <a:ln w="12700">
            <a:miter lim="400000"/>
          </a:ln>
          <a:effectLst>
            <a:outerShdw blurRad="292100" dist="139700" dir="2700000" rotWithShape="0">
              <a:srgbClr val="333333">
                <a:alpha val="64999"/>
              </a:srgbClr>
            </a:outerShdw>
          </a:effectLst>
        </p:spPr>
      </p:pic>
      <p:sp>
        <p:nvSpPr>
          <p:cNvPr id="542" name="Title 5"/>
          <p:cNvSpPr txBox="1">
            <a:spLocks noGrp="1"/>
          </p:cNvSpPr>
          <p:nvPr>
            <p:ph type="title" idx="4294967295"/>
          </p:nvPr>
        </p:nvSpPr>
        <p:spPr>
          <a:xfrm>
            <a:off x="213121" y="0"/>
            <a:ext cx="6894261" cy="883227"/>
          </a:xfrm>
          <a:prstGeom prst="rect">
            <a:avLst/>
          </a:prstGeom>
        </p:spPr>
        <p:txBody>
          <a:bodyPr rtlCol="1">
            <a:normAutofit fontScale="90000"/>
          </a:bodyPr>
          <a:lstStyle/>
          <a:p>
            <a:pPr defTabSz="269069" rtl="1">
              <a:defRPr sz="2976"/>
            </a:pPr>
            <a:r>
              <a:rPr lang="ar" b="1" dirty="0">
                <a:latin typeface="Sakkal Majalla" panose="02000000000000000000" pitchFamily="2" charset="-78"/>
                <a:cs typeface="Sakkal Majalla" panose="02000000000000000000" pitchFamily="2" charset="-78"/>
              </a:rPr>
              <a:t>اللوائح الصحية الدولية</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أمراض واجب التبليغ عنها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40">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40">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40">
                                            <p:txEl>
                                              <p:pRg st="1" end="1"/>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540">
                                            <p:txEl>
                                              <p:pRg st="2" end="2"/>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iterate>
                                    <p:tmAbs val="0"/>
                                  </p:iterate>
                                  <p:childTnLst>
                                    <p:set>
                                      <p:cBhvr>
                                        <p:cTn id="17" fill="hold"/>
                                        <p:tgtEl>
                                          <p:spTgt spid="540">
                                            <p:txEl>
                                              <p:pRg st="3" end="3"/>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iterate>
                                    <p:tmAbs val="0"/>
                                  </p:iterate>
                                  <p:childTnLst>
                                    <p:set>
                                      <p:cBhvr>
                                        <p:cTn id="20" fill="hold"/>
                                        <p:tgtEl>
                                          <p:spTgt spid="540">
                                            <p:txEl>
                                              <p:pRg st="4" end="4"/>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iterate>
                                    <p:tmAbs val="0"/>
                                  </p:iterate>
                                  <p:childTnLst>
                                    <p:set>
                                      <p:cBhvr>
                                        <p:cTn id="23" fill="hold"/>
                                        <p:tgtEl>
                                          <p:spTgt spid="540">
                                            <p:txEl>
                                              <p:pRg st="5" end="5"/>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540">
                                            <p:txEl>
                                              <p:pRg st="6" end="6"/>
                                            </p:txEl>
                                          </p:spTgt>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540">
                                            <p:txEl>
                                              <p:pRg st="7" end="7"/>
                                            </p:txEl>
                                          </p:spTgt>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0"/>
                                  </p:stCondLst>
                                  <p:iterate>
                                    <p:tmAbs val="0"/>
                                  </p:iterate>
                                  <p:childTnLst>
                                    <p:set>
                                      <p:cBhvr>
                                        <p:cTn id="32" fill="hold"/>
                                        <p:tgtEl>
                                          <p:spTgt spid="540">
                                            <p:txEl>
                                              <p:pRg st="8" end="8"/>
                                            </p:txEl>
                                          </p:spTgt>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iterate>
                                    <p:tmAbs val="0"/>
                                  </p:iterate>
                                  <p:childTnLst>
                                    <p:set>
                                      <p:cBhvr>
                                        <p:cTn id="35" fill="hold"/>
                                        <p:tgtEl>
                                          <p:spTgt spid="540">
                                            <p:txEl>
                                              <p:pRg st="9" end="9"/>
                                            </p:txEl>
                                          </p:spTgt>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0" nodeType="afterEffect">
                                  <p:stCondLst>
                                    <p:cond delay="0"/>
                                  </p:stCondLst>
                                  <p:iterate>
                                    <p:tmAbs val="0"/>
                                  </p:iterate>
                                  <p:childTnLst>
                                    <p:set>
                                      <p:cBhvr>
                                        <p:cTn id="38" fill="hold"/>
                                        <p:tgtEl>
                                          <p:spTgt spid="540">
                                            <p:txEl>
                                              <p:pRg st="10" end="10"/>
                                            </p:txEl>
                                          </p:spTgt>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0"/>
                                  </p:stCondLst>
                                  <p:iterate>
                                    <p:tmAbs val="0"/>
                                  </p:iterate>
                                  <p:childTnLst>
                                    <p:set>
                                      <p:cBhvr>
                                        <p:cTn id="41" fill="hold"/>
                                        <p:tgtEl>
                                          <p:spTgt spid="540">
                                            <p:txEl>
                                              <p:pRg st="11" end="11"/>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iterate>
                                    <p:tmAbs val="0"/>
                                  </p:iterate>
                                  <p:childTnLst>
                                    <p:set>
                                      <p:cBhvr>
                                        <p:cTn id="45" fill="hold"/>
                                        <p:tgtEl>
                                          <p:spTgt spid="54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 grpId="0" build="p" bldLvl="5"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 name="Rectangle 2"/>
          <p:cNvSpPr txBox="1"/>
          <p:nvPr/>
        </p:nvSpPr>
        <p:spPr>
          <a:xfrm>
            <a:off x="206538" y="55583"/>
            <a:ext cx="7075274" cy="9048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defTabSz="289321" rtl="1">
              <a:lnSpc>
                <a:spcPct val="8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أداة لاتخاذ القرارات فيما يتعلق بتقييم أحداث الصحة العامة</a:t>
            </a:r>
          </a:p>
        </p:txBody>
      </p:sp>
      <p:pic>
        <p:nvPicPr>
          <p:cNvPr id="15" name="Picture 14">
            <a:extLst>
              <a:ext uri="{FF2B5EF4-FFF2-40B4-BE49-F238E27FC236}">
                <a16:creationId xmlns:a16="http://schemas.microsoft.com/office/drawing/2014/main" id="{9CD88036-8977-CC42-49DC-73BE9750BCC5}"/>
              </a:ext>
            </a:extLst>
          </p:cNvPr>
          <p:cNvPicPr>
            <a:picLocks noChangeAspect="1"/>
          </p:cNvPicPr>
          <p:nvPr/>
        </p:nvPicPr>
        <p:blipFill>
          <a:blip r:embed="rId2"/>
          <a:stretch>
            <a:fillRect/>
          </a:stretch>
        </p:blipFill>
        <p:spPr>
          <a:xfrm>
            <a:off x="7515721" y="929273"/>
            <a:ext cx="4049361" cy="5582554"/>
          </a:xfrm>
          <a:prstGeom prst="rect">
            <a:avLst/>
          </a:prstGeom>
        </p:spPr>
      </p:pic>
      <p:grpSp>
        <p:nvGrpSpPr>
          <p:cNvPr id="16" name="Group 4">
            <a:extLst>
              <a:ext uri="{FF2B5EF4-FFF2-40B4-BE49-F238E27FC236}">
                <a16:creationId xmlns:a16="http://schemas.microsoft.com/office/drawing/2014/main" id="{A5329F4E-B114-9CE6-07E5-C67F3EB29FB1}"/>
              </a:ext>
            </a:extLst>
          </p:cNvPr>
          <p:cNvGrpSpPr/>
          <p:nvPr/>
        </p:nvGrpSpPr>
        <p:grpSpPr>
          <a:xfrm>
            <a:off x="1776413" y="1246339"/>
            <a:ext cx="6119812" cy="1409114"/>
            <a:chOff x="0" y="0"/>
            <a:chExt cx="6119810" cy="1409113"/>
          </a:xfrm>
        </p:grpSpPr>
        <p:sp>
          <p:nvSpPr>
            <p:cNvPr id="17" name="Text Box 5">
              <a:extLst>
                <a:ext uri="{FF2B5EF4-FFF2-40B4-BE49-F238E27FC236}">
                  <a16:creationId xmlns:a16="http://schemas.microsoft.com/office/drawing/2014/main" id="{8107CFCC-A688-9338-21E4-38407BDDC744}"/>
                </a:ext>
              </a:extLst>
            </p:cNvPr>
            <p:cNvSpPr txBox="1"/>
            <p:nvPr/>
          </p:nvSpPr>
          <p:spPr>
            <a:xfrm>
              <a:off x="0" y="0"/>
              <a:ext cx="4752975" cy="93629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lang="ar-EG" dirty="0">
                  <a:latin typeface="Sakkal Majalla" panose="02000000000000000000" pitchFamily="2" charset="-78"/>
                  <a:cs typeface="Sakkal Majalla" panose="02000000000000000000" pitchFamily="2" charset="-78"/>
                </a:rPr>
                <a:t>4 </a:t>
              </a:r>
              <a:r>
                <a:rPr dirty="0" err="1">
                  <a:latin typeface="Sakkal Majalla" panose="02000000000000000000" pitchFamily="2" charset="-78"/>
                  <a:cs typeface="Sakkal Majalla" panose="02000000000000000000" pitchFamily="2" charset="-78"/>
                </a:rPr>
                <a:t>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دائمًا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شلل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شلل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والجدري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نميط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(س</a:t>
              </a:r>
              <a:r>
                <a:rPr dirty="0" err="1">
                  <a:latin typeface="Sakkal Majalla" panose="02000000000000000000" pitchFamily="2" charset="-78"/>
                  <a:cs typeface="Sakkal Majalla" panose="02000000000000000000" pitchFamily="2" charset="-78"/>
                </a:rPr>
                <a:t>ارس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18" name="Line 6">
              <a:extLst>
                <a:ext uri="{FF2B5EF4-FFF2-40B4-BE49-F238E27FC236}">
                  <a16:creationId xmlns:a16="http://schemas.microsoft.com/office/drawing/2014/main" id="{1C0161B8-9F69-532D-DDD0-AD07B03AF189}"/>
                </a:ext>
              </a:extLst>
            </p:cNvPr>
            <p:cNvSpPr/>
            <p:nvPr/>
          </p:nvSpPr>
          <p:spPr>
            <a:xfrm>
              <a:off x="4752974" y="592137"/>
              <a:ext cx="1366836" cy="8169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grpSp>
      <p:grpSp>
        <p:nvGrpSpPr>
          <p:cNvPr id="19" name="Group 7">
            <a:extLst>
              <a:ext uri="{FF2B5EF4-FFF2-40B4-BE49-F238E27FC236}">
                <a16:creationId xmlns:a16="http://schemas.microsoft.com/office/drawing/2014/main" id="{97D72111-B755-5426-87B9-BBC00AA789B2}"/>
              </a:ext>
            </a:extLst>
          </p:cNvPr>
          <p:cNvGrpSpPr/>
          <p:nvPr/>
        </p:nvGrpSpPr>
        <p:grpSpPr>
          <a:xfrm>
            <a:off x="1776413" y="2293437"/>
            <a:ext cx="8801318" cy="1213290"/>
            <a:chOff x="0" y="0"/>
            <a:chExt cx="8801317" cy="1213289"/>
          </a:xfrm>
        </p:grpSpPr>
        <p:sp>
          <p:nvSpPr>
            <p:cNvPr id="20" name="Text Box 8">
              <a:extLst>
                <a:ext uri="{FF2B5EF4-FFF2-40B4-BE49-F238E27FC236}">
                  <a16:creationId xmlns:a16="http://schemas.microsoft.com/office/drawing/2014/main" id="{344470C8-5F67-C574-441E-C00C44D9DC2D}"/>
                </a:ext>
              </a:extLst>
            </p:cNvPr>
            <p:cNvSpPr txBox="1"/>
            <p:nvPr/>
          </p:nvSpPr>
          <p:spPr>
            <a:xfrm>
              <a:off x="0" y="0"/>
              <a:ext cx="4751958" cy="1213289"/>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يترتب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دائمًا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الخوارزمي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الفيروسية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ماربورغ</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a:t>
              </a:r>
            </a:p>
          </p:txBody>
        </p:sp>
        <p:sp>
          <p:nvSpPr>
            <p:cNvPr id="21" name="Line 9">
              <a:extLst>
                <a:ext uri="{FF2B5EF4-FFF2-40B4-BE49-F238E27FC236}">
                  <a16:creationId xmlns:a16="http://schemas.microsoft.com/office/drawing/2014/main" id="{6C19A2E1-BD99-DB2A-ABD8-AE5DA0685FE5}"/>
                </a:ext>
              </a:extLst>
            </p:cNvPr>
            <p:cNvSpPr/>
            <p:nvPr/>
          </p:nvSpPr>
          <p:spPr>
            <a:xfrm flipV="1">
              <a:off x="4751957" y="313990"/>
              <a:ext cx="4049360" cy="278147"/>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grpSp>
      <p:grpSp>
        <p:nvGrpSpPr>
          <p:cNvPr id="22" name="Group 10">
            <a:extLst>
              <a:ext uri="{FF2B5EF4-FFF2-40B4-BE49-F238E27FC236}">
                <a16:creationId xmlns:a16="http://schemas.microsoft.com/office/drawing/2014/main" id="{3DB6AB9B-6FEC-FB31-882D-13C07559DE06}"/>
              </a:ext>
            </a:extLst>
          </p:cNvPr>
          <p:cNvGrpSpPr/>
          <p:nvPr/>
        </p:nvGrpSpPr>
        <p:grpSpPr>
          <a:xfrm>
            <a:off x="1776413" y="3265087"/>
            <a:ext cx="7367587" cy="2207511"/>
            <a:chOff x="0" y="-180875"/>
            <a:chExt cx="7367586" cy="2207510"/>
          </a:xfrm>
        </p:grpSpPr>
        <p:sp>
          <p:nvSpPr>
            <p:cNvPr id="23" name="Text Box 11">
              <a:extLst>
                <a:ext uri="{FF2B5EF4-FFF2-40B4-BE49-F238E27FC236}">
                  <a16:creationId xmlns:a16="http://schemas.microsoft.com/office/drawing/2014/main" id="{0B0B3620-1031-8459-E4B3-4BA583B31E22}"/>
                </a:ext>
              </a:extLst>
            </p:cNvPr>
            <p:cNvSpPr txBox="1"/>
            <p:nvPr/>
          </p:nvSpPr>
          <p:spPr>
            <a:xfrm>
              <a:off x="0" y="428625"/>
              <a:ext cx="4752975" cy="1598010"/>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p>
              <a:pPr defTabSz="1042987" rtl="1">
                <a:spcBef>
                  <a:spcPts val="1000"/>
                </a:spcBef>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*س1: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العمومية</a:t>
              </a:r>
              <a:r>
                <a:rPr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dirty="0">
                  <a:latin typeface="Sakkal Majalla" panose="02000000000000000000" pitchFamily="2" charset="-78"/>
                  <a:cs typeface="Sakkal Majalla" panose="02000000000000000000" pitchFamily="2" charset="-78"/>
                </a:rPr>
                <a:t>  س2: هل الحدث غير عادي أو غير متوقع؟</a:t>
              </a:r>
              <a:endParaRPr sz="3200" dirty="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dirty="0">
                  <a:latin typeface="Sakkal Majalla" panose="02000000000000000000" pitchFamily="2" charset="-78"/>
                  <a:cs typeface="Sakkal Majalla" panose="02000000000000000000" pitchFamily="2" charset="-78"/>
                </a:rPr>
                <a:t>   س3: هل هناك مخاطر من انتشاره على الصعيد الدولي؟</a:t>
              </a:r>
              <a:endParaRPr sz="3200" dirty="0">
                <a:latin typeface="Sakkal Majalla" panose="02000000000000000000" pitchFamily="2" charset="-78"/>
                <a:ea typeface="Arial"/>
                <a:cs typeface="Sakkal Majalla" panose="02000000000000000000" pitchFamily="2" charset="-78"/>
                <a:sym typeface="Arial"/>
              </a:endParaRPr>
            </a:p>
            <a:p>
              <a:pPr defTabSz="1042987" rtl="1">
                <a:spcBef>
                  <a:spcPts val="1000"/>
                </a:spcBef>
                <a:defRPr>
                  <a:latin typeface="+mn-lt"/>
                  <a:ea typeface="+mn-ea"/>
                  <a:cs typeface="+mn-cs"/>
                  <a:sym typeface="Source Sans Pro Regular"/>
                </a:defRPr>
              </a:pPr>
              <a:r>
                <a:rPr lang="ar" dirty="0">
                  <a:latin typeface="Sakkal Majalla" panose="02000000000000000000" pitchFamily="2" charset="-78"/>
                  <a:cs typeface="Sakkal Majalla" panose="02000000000000000000" pitchFamily="2" charset="-78"/>
                </a:rPr>
                <a:t>  س4: هل هناك مخاطر لفرض قيود على السفر الدولي أو التجارة الدولية؟</a:t>
              </a:r>
            </a:p>
          </p:txBody>
        </p:sp>
        <p:sp>
          <p:nvSpPr>
            <p:cNvPr id="24" name="Line 12">
              <a:extLst>
                <a:ext uri="{FF2B5EF4-FFF2-40B4-BE49-F238E27FC236}">
                  <a16:creationId xmlns:a16="http://schemas.microsoft.com/office/drawing/2014/main" id="{C941D29D-E70C-136A-F9EA-75B88A7F3DBC}"/>
                </a:ext>
              </a:extLst>
            </p:cNvPr>
            <p:cNvSpPr/>
            <p:nvPr/>
          </p:nvSpPr>
          <p:spPr>
            <a:xfrm flipV="1">
              <a:off x="4752974" y="-180875"/>
              <a:ext cx="2614612" cy="612676"/>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25" name="Line 13">
              <a:extLst>
                <a:ext uri="{FF2B5EF4-FFF2-40B4-BE49-F238E27FC236}">
                  <a16:creationId xmlns:a16="http://schemas.microsoft.com/office/drawing/2014/main" id="{5DBFC2F8-D908-D281-2ABE-9C10647ED4E3}"/>
                </a:ext>
              </a:extLst>
            </p:cNvPr>
            <p:cNvSpPr/>
            <p:nvPr/>
          </p:nvSpPr>
          <p:spPr>
            <a:xfrm flipV="1">
              <a:off x="4752973" y="374755"/>
              <a:ext cx="1800227" cy="417408"/>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26" name="Line 14">
              <a:extLst>
                <a:ext uri="{FF2B5EF4-FFF2-40B4-BE49-F238E27FC236}">
                  <a16:creationId xmlns:a16="http://schemas.microsoft.com/office/drawing/2014/main" id="{7E05E4FC-C747-661C-A3BA-8E08B8778847}"/>
                </a:ext>
              </a:extLst>
            </p:cNvPr>
            <p:cNvSpPr/>
            <p:nvPr/>
          </p:nvSpPr>
          <p:spPr>
            <a:xfrm flipV="1">
              <a:off x="4752973" y="1131034"/>
              <a:ext cx="2053503" cy="92929"/>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27" name="Line 15">
              <a:extLst>
                <a:ext uri="{FF2B5EF4-FFF2-40B4-BE49-F238E27FC236}">
                  <a16:creationId xmlns:a16="http://schemas.microsoft.com/office/drawing/2014/main" id="{879DDC3B-329E-223D-92F8-F3A15BD61258}"/>
                </a:ext>
              </a:extLst>
            </p:cNvPr>
            <p:cNvSpPr/>
            <p:nvPr/>
          </p:nvSpPr>
          <p:spPr>
            <a:xfrm>
              <a:off x="4751957" y="1727156"/>
              <a:ext cx="2532502" cy="1430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nvGrpSpPr>
          <p:cNvPr id="28" name="Group 16">
            <a:extLst>
              <a:ext uri="{FF2B5EF4-FFF2-40B4-BE49-F238E27FC236}">
                <a16:creationId xmlns:a16="http://schemas.microsoft.com/office/drawing/2014/main" id="{85DF0572-CD3A-1757-A3D1-59B22D276E9E}"/>
              </a:ext>
            </a:extLst>
          </p:cNvPr>
          <p:cNvGrpSpPr/>
          <p:nvPr/>
        </p:nvGrpSpPr>
        <p:grpSpPr>
          <a:xfrm>
            <a:off x="1776412" y="5428399"/>
            <a:ext cx="8639174" cy="855119"/>
            <a:chOff x="0" y="6760"/>
            <a:chExt cx="8639173" cy="855118"/>
          </a:xfrm>
        </p:grpSpPr>
        <p:sp>
          <p:nvSpPr>
            <p:cNvPr id="29" name="Text Box 17">
              <a:extLst>
                <a:ext uri="{FF2B5EF4-FFF2-40B4-BE49-F238E27FC236}">
                  <a16:creationId xmlns:a16="http://schemas.microsoft.com/office/drawing/2014/main" id="{0C0876C3-C9F9-EBA2-4E30-D8F26C59DD20}"/>
                </a:ext>
              </a:extLst>
            </p:cNvPr>
            <p:cNvSpPr txBox="1"/>
            <p:nvPr/>
          </p:nvSpPr>
          <p:spPr>
            <a:xfrm>
              <a:off x="0" y="479585"/>
              <a:ext cx="4765949" cy="38229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2138" tIns="52138" rIns="52138" bIns="52138" numCol="1" rtlCol="1" anchor="t">
              <a:spAutoFit/>
            </a:bodyPr>
            <a:lstStyle>
              <a:lvl1pPr algn="r" defTabSz="1042987" rtl="1">
                <a:spcBef>
                  <a:spcPts val="1000"/>
                </a:spcBef>
                <a:defRPr>
                  <a:latin typeface="+mn-lt"/>
                  <a:ea typeface="+mn-ea"/>
                  <a:cs typeface="+mn-cs"/>
                  <a:sym typeface="Source Sans Pro Regular"/>
                </a:defRPr>
              </a:lvl1pPr>
            </a:lstStyle>
            <a:p>
              <a:pPr marL="88900" rtl="1"/>
              <a:r>
                <a:rPr>
                  <a:latin typeface="Sakkal Majalla" panose="02000000000000000000" pitchFamily="2" charset="-78"/>
                  <a:cs typeface="Sakkal Majalla" panose="02000000000000000000" pitchFamily="2" charset="-78"/>
                </a:rPr>
                <a:t>معلومات غير كافية: أعد التقييم</a:t>
              </a:r>
            </a:p>
          </p:txBody>
        </p:sp>
        <p:sp>
          <p:nvSpPr>
            <p:cNvPr id="30" name="Line 18">
              <a:extLst>
                <a:ext uri="{FF2B5EF4-FFF2-40B4-BE49-F238E27FC236}">
                  <a16:creationId xmlns:a16="http://schemas.microsoft.com/office/drawing/2014/main" id="{FA80A99C-A84E-8AB2-0A09-EF5DBE5590F2}"/>
                </a:ext>
              </a:extLst>
            </p:cNvPr>
            <p:cNvSpPr/>
            <p:nvPr/>
          </p:nvSpPr>
          <p:spPr>
            <a:xfrm flipV="1">
              <a:off x="4765947" y="6760"/>
              <a:ext cx="3873226" cy="705480"/>
            </a:xfrm>
            <a:prstGeom prst="line">
              <a:avLst/>
            </a:prstGeom>
            <a:noFill/>
            <a:ln w="38100" cap="flat">
              <a:solidFill>
                <a:srgbClr val="000000"/>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gr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p:tmAbs val="0"/>
                                  </p:iterate>
                                  <p:childTnLst>
                                    <p:set>
                                      <p:cBhvr>
                                        <p:cTn id="16" fill="hold"/>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p:tmAbs val="0"/>
                                  </p:iterate>
                                  <p:childTnLst>
                                    <p:set>
                                      <p:cBhvr>
                                        <p:cTn id="21" fill="hold"/>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dvAuto="0"/>
      <p:bldP spid="19" grpId="0" animBg="1" advAuto="0"/>
      <p:bldP spid="22" grpId="0" animBg="1" advAuto="0"/>
      <p:bldP spid="28"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Text Placeholder 3"/>
          <p:cNvSpPr txBox="1">
            <a:spLocks noGrp="1"/>
          </p:cNvSpPr>
          <p:nvPr>
            <p:ph type="body" sz="half" idx="1"/>
          </p:nvPr>
        </p:nvSpPr>
        <p:spPr>
          <a:xfrm>
            <a:off x="4107294" y="2430936"/>
            <a:ext cx="7529514" cy="2506219"/>
          </a:xfrm>
          <a:prstGeom prst="rect">
            <a:avLst/>
          </a:prstGeom>
        </p:spPr>
        <p:txBody>
          <a:bodyPr rtlCol="1">
            <a:normAutofit/>
          </a:bodyPr>
          <a:lstStyle/>
          <a:p>
            <a:pPr marL="0" indent="0" rtl="1">
              <a:buSzTx/>
              <a:buNone/>
              <a:defRPr sz="2800">
                <a:solidFill>
                  <a:srgbClr val="C00000"/>
                </a:solidFill>
                <a:latin typeface="Source Sans Pro Bold"/>
                <a:ea typeface="Source Sans Pro Bold"/>
                <a:cs typeface="Source Sans Pro Bold"/>
                <a:sym typeface="Source Sans Pro Bold"/>
              </a:defRPr>
            </a:pPr>
            <a:r>
              <a:rPr lang="ar" sz="2400" dirty="0">
                <a:solidFill>
                  <a:schemeClr val="tx1"/>
                </a:solidFill>
                <a:latin typeface="Sakkal Majalla" panose="02000000000000000000" pitchFamily="2" charset="-78"/>
                <a:cs typeface="Sakkal Majalla" panose="02000000000000000000" pitchFamily="2" charset="-78"/>
              </a:rPr>
              <a:t>ما عدد الأمراض والحالات المرضية الموجودة على قائمة بلدك؟</a:t>
            </a:r>
            <a:br>
              <a:rPr sz="2400" dirty="0">
                <a:solidFill>
                  <a:schemeClr val="tx1"/>
                </a:solidFill>
                <a:latin typeface="Sakkal Majalla" panose="02000000000000000000" pitchFamily="2" charset="-78"/>
                <a:cs typeface="Sakkal Majalla" panose="02000000000000000000" pitchFamily="2" charset="-78"/>
              </a:rPr>
            </a:br>
            <a:br>
              <a:rPr sz="2400" dirty="0">
                <a:solidFill>
                  <a:schemeClr val="tx1"/>
                </a:solidFill>
                <a:latin typeface="Sakkal Majalla" panose="02000000000000000000" pitchFamily="2" charset="-78"/>
                <a:cs typeface="Sakkal Majalla" panose="02000000000000000000" pitchFamily="2" charset="-78"/>
              </a:rPr>
            </a:br>
            <a:r>
              <a:rPr lang="ar" sz="2400" dirty="0">
                <a:solidFill>
                  <a:schemeClr val="tx1"/>
                </a:solidFill>
                <a:latin typeface="Sakkal Majalla" panose="02000000000000000000" pitchFamily="2" charset="-78"/>
                <a:cs typeface="Sakkal Majalla" panose="02000000000000000000" pitchFamily="2" charset="-78"/>
              </a:rPr>
              <a:t>ما بعض الأمثلة على الأحداث الصحية الأخيرة التي حددتها أنظمة الترصُّد في هذه المنطقة؟ </a:t>
            </a:r>
          </a:p>
        </p:txBody>
      </p:sp>
      <p:sp>
        <p:nvSpPr>
          <p:cNvPr id="2" name="TextBox 1">
            <a:extLst>
              <a:ext uri="{FF2B5EF4-FFF2-40B4-BE49-F238E27FC236}">
                <a16:creationId xmlns:a16="http://schemas.microsoft.com/office/drawing/2014/main" id="{981F3D3B-5DC1-6C89-623B-E0CCA28CB1D9}"/>
              </a:ext>
            </a:extLst>
          </p:cNvPr>
          <p:cNvSpPr txBox="1"/>
          <p:nvPr/>
        </p:nvSpPr>
        <p:spPr>
          <a:xfrm>
            <a:off x="428625" y="881743"/>
            <a:ext cx="3054804"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3200" b="0" i="0" u="none" strike="noStrike" cap="none" spc="0" normalizeH="0" baseline="0">
                <a:ln>
                  <a:noFill/>
                </a:ln>
                <a:solidFill>
                  <a:schemeClr val="bg1"/>
                </a:solidFill>
                <a:effectLst/>
                <a:uFillTx/>
                <a:latin typeface="Calibri"/>
                <a:ea typeface="Calibri"/>
                <a:cs typeface="Calibri"/>
                <a:sym typeface="Calibri"/>
              </a:rPr>
              <a:t>أسئلة ؟</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Title 1"/>
          <p:cNvSpPr txBox="1">
            <a:spLocks noGrp="1"/>
          </p:cNvSpPr>
          <p:nvPr>
            <p:ph type="title"/>
          </p:nvPr>
        </p:nvSpPr>
        <p:spPr>
          <a:xfrm>
            <a:off x="393763" y="521565"/>
            <a:ext cx="3264196" cy="1453913"/>
          </a:xfrm>
          <a:prstGeom prst="rect">
            <a:avLst/>
          </a:prstGeom>
        </p:spPr>
        <p:txBody>
          <a:bodyPr rtlCol="1">
            <a:normAutofit/>
          </a:bodyPr>
          <a:lstStyle>
            <a:lvl1pPr algn="r" rtl="1">
              <a:defRPr sz="3600"/>
            </a:lvl1pPr>
          </a:lstStyle>
          <a:p>
            <a:pPr rtl="1"/>
            <a:r>
              <a:rPr lang="ar" sz="3200" b="1" dirty="0">
                <a:latin typeface="Sakkal Majalla" panose="02000000000000000000" pitchFamily="2" charset="-78"/>
                <a:cs typeface="Sakkal Majalla" panose="02000000000000000000" pitchFamily="2" charset="-78"/>
              </a:rPr>
              <a:t>أمراض واجب التبليغ عنها</a:t>
            </a:r>
          </a:p>
        </p:txBody>
      </p:sp>
      <p:sp>
        <p:nvSpPr>
          <p:cNvPr id="575" name="Content Placeholder 2"/>
          <p:cNvSpPr txBox="1">
            <a:spLocks noGrp="1"/>
          </p:cNvSpPr>
          <p:nvPr>
            <p:ph type="body" idx="1"/>
          </p:nvPr>
        </p:nvSpPr>
        <p:spPr>
          <a:xfrm>
            <a:off x="4273550" y="1916833"/>
            <a:ext cx="7529514" cy="2775748"/>
          </a:xfrm>
          <a:prstGeom prst="rect">
            <a:avLst/>
          </a:prstGeom>
        </p:spPr>
        <p:txBody>
          <a:bodyPr rtlCol="1">
            <a:normAutofit/>
          </a:bodyPr>
          <a:lstStyle/>
          <a:p>
            <a:pPr marL="0" indent="0" rtl="1">
              <a:buSzTx/>
              <a:buNone/>
              <a:defRPr sz="2800">
                <a:solidFill>
                  <a:srgbClr val="FF0000"/>
                </a:solidFill>
              </a:defRPr>
            </a:pPr>
            <a:r>
              <a:rPr lang="ar" sz="2400" dirty="0">
                <a:latin typeface="Sakkal Majalla" panose="02000000000000000000" pitchFamily="2" charset="-78"/>
                <a:cs typeface="Sakkal Majalla" panose="02000000000000000000" pitchFamily="2" charset="-78"/>
              </a:rPr>
              <a:t>ملاحظة إلى المُيسِّرين:</a:t>
            </a:r>
          </a:p>
          <a:p>
            <a:pPr marL="0" indent="0" rtl="1">
              <a:buSzTx/>
              <a:buNone/>
              <a:defRPr sz="2800">
                <a:solidFill>
                  <a:srgbClr val="FF0000"/>
                </a:solidFill>
              </a:defRPr>
            </a:pPr>
            <a:endParaRPr sz="2400" dirty="0">
              <a:latin typeface="Sakkal Majalla" panose="02000000000000000000" pitchFamily="2" charset="-78"/>
              <a:cs typeface="Sakkal Majalla" panose="02000000000000000000" pitchFamily="2" charset="-78"/>
            </a:endParaRPr>
          </a:p>
          <a:p>
            <a:pPr marL="0" indent="0" rtl="1">
              <a:buSzTx/>
              <a:buNone/>
              <a:defRPr sz="2800">
                <a:solidFill>
                  <a:srgbClr val="FF0000"/>
                </a:solidFill>
              </a:defRPr>
            </a:pPr>
            <a:r>
              <a:rPr lang="ar" sz="2400" dirty="0">
                <a:latin typeface="Sakkal Majalla" panose="02000000000000000000" pitchFamily="2" charset="-78"/>
                <a:cs typeface="Sakkal Majalla" panose="02000000000000000000" pitchFamily="2" charset="-78"/>
              </a:rPr>
              <a:t>أضف هنا قائمة بالأمراض الواجب التبليغ عنها في البلد أو الإقليم.</a:t>
            </a:r>
          </a:p>
          <a:p>
            <a:pPr marL="0" indent="0" rtl="1">
              <a:buSzTx/>
              <a:buNone/>
              <a:defRPr sz="2800">
                <a:solidFill>
                  <a:srgbClr val="FF0000"/>
                </a:solidFill>
              </a:defRPr>
            </a:pPr>
            <a:endParaRPr sz="2400" dirty="0">
              <a:latin typeface="Sakkal Majalla" panose="02000000000000000000" pitchFamily="2" charset="-78"/>
              <a:cs typeface="Sakkal Majalla" panose="02000000000000000000" pitchFamily="2" charset="-78"/>
            </a:endParaRPr>
          </a:p>
          <a:p>
            <a:pPr marL="0" indent="0" rtl="1">
              <a:buSzTx/>
              <a:buNone/>
              <a:defRPr sz="2800">
                <a:solidFill>
                  <a:srgbClr val="FF0000"/>
                </a:solidFill>
              </a:defRPr>
            </a:pPr>
            <a:r>
              <a:rPr lang="ar" sz="2400" dirty="0">
                <a:latin typeface="Sakkal Majalla" panose="02000000000000000000" pitchFamily="2" charset="-78"/>
                <a:cs typeface="Sakkal Majalla" panose="02000000000000000000" pitchFamily="2" charset="-78"/>
              </a:rPr>
              <a:t>يوجد في الشريحة التالية (غير ظاهرة) مثال على الترصُّد المتكامل للأمراض والاستجابة لها في الإقليم الأفريقي.</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7;p8"/>
          <p:cNvSpPr txBox="1">
            <a:spLocks noGrp="1"/>
          </p:cNvSpPr>
          <p:nvPr>
            <p:ph type="title"/>
          </p:nvPr>
        </p:nvSpPr>
        <p:spPr>
          <a:xfrm>
            <a:off x="594945" y="736434"/>
            <a:ext cx="2459063" cy="1453912"/>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319" name="Google Shape;308;p8"/>
          <p:cNvSpPr txBox="1">
            <a:spLocks noGrp="1"/>
          </p:cNvSpPr>
          <p:nvPr>
            <p:ph type="body" idx="1"/>
          </p:nvPr>
        </p:nvSpPr>
        <p:spPr>
          <a:xfrm>
            <a:off x="4109712" y="1714578"/>
            <a:ext cx="7529514" cy="3352393"/>
          </a:xfrm>
          <a:prstGeom prst="rect">
            <a:avLst/>
          </a:prstGeom>
        </p:spPr>
        <p:txBody>
          <a:bodyPr lIns="0" tIns="0" rIns="0" bIns="0" rtlCol="1" anchor="t">
            <a:normAutofit/>
          </a:bodyPr>
          <a:lstStyle/>
          <a:p>
            <a:pPr marL="0" indent="0" rtl="1">
              <a:buSzTx/>
              <a:buNone/>
              <a:defRPr sz="2400"/>
            </a:pPr>
            <a:r>
              <a:rPr>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a:latin typeface="Sakkal Majalla" panose="02000000000000000000" pitchFamily="2" charset="-78"/>
                <a:cs typeface="Sakkal Majalla" panose="02000000000000000000" pitchFamily="2" charset="-78"/>
              </a:rPr>
              <a:t>استنادَا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ontent Placeholder 6">
            <a:extLst>
              <a:ext uri="{FF2B5EF4-FFF2-40B4-BE49-F238E27FC236}">
                <a16:creationId xmlns:a16="http://schemas.microsoft.com/office/drawing/2014/main" id="{8700B8EE-4E3B-C805-2D7F-E743C8FBA457}"/>
              </a:ext>
            </a:extLst>
          </p:cNvPr>
          <p:cNvGraphicFramePr/>
          <p:nvPr>
            <p:extLst>
              <p:ext uri="{D42A27DB-BD31-4B8C-83A1-F6EECF244321}">
                <p14:modId xmlns:p14="http://schemas.microsoft.com/office/powerpoint/2010/main" val="263089471"/>
              </p:ext>
            </p:extLst>
          </p:nvPr>
        </p:nvGraphicFramePr>
        <p:xfrm>
          <a:off x="1752600" y="990621"/>
          <a:ext cx="8635999" cy="4297998"/>
        </p:xfrm>
        <a:graphic>
          <a:graphicData uri="http://schemas.openxmlformats.org/drawingml/2006/table">
            <a:tbl>
              <a:tblPr rtl="1">
                <a:tableStyleId>{4C3C2611-4C71-4FC5-86AE-919BDF0F9419}</a:tableStyleId>
              </a:tblPr>
              <a:tblGrid>
                <a:gridCol w="2687335">
                  <a:extLst>
                    <a:ext uri="{9D8B030D-6E8A-4147-A177-3AD203B41FA5}">
                      <a16:colId xmlns:a16="http://schemas.microsoft.com/office/drawing/2014/main" val="20000"/>
                    </a:ext>
                  </a:extLst>
                </a:gridCol>
                <a:gridCol w="3052604">
                  <a:extLst>
                    <a:ext uri="{9D8B030D-6E8A-4147-A177-3AD203B41FA5}">
                      <a16:colId xmlns:a16="http://schemas.microsoft.com/office/drawing/2014/main" val="20001"/>
                    </a:ext>
                  </a:extLst>
                </a:gridCol>
                <a:gridCol w="2896060">
                  <a:extLst>
                    <a:ext uri="{9D8B030D-6E8A-4147-A177-3AD203B41FA5}">
                      <a16:colId xmlns:a16="http://schemas.microsoft.com/office/drawing/2014/main" val="20002"/>
                    </a:ext>
                  </a:extLst>
                </a:gridCol>
              </a:tblGrid>
              <a:tr h="579438">
                <a:tc>
                  <a:txBody>
                    <a:bodyPr/>
                    <a:lstStyle/>
                    <a:p>
                      <a:pPr algn="ctr" rtl="1">
                        <a:defRPr sz="1800"/>
                      </a:pPr>
                      <a:r>
                        <a:rPr lang="ar-EG" sz="18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الأمراض التي قد تتحول إلى أوبئة</a:t>
                      </a:r>
                      <a:endParaRPr lang="ar" sz="1600" dirty="0">
                        <a:latin typeface="Sakkal Majalla" panose="02000000000000000000" pitchFamily="2" charset="-78"/>
                        <a:ea typeface="+mn-ea"/>
                        <a:cs typeface="Sakkal Majalla" panose="02000000000000000000" pitchFamily="2" charset="-78"/>
                      </a:endParaRP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a:txBody>
                    <a:bodyPr/>
                    <a:lstStyle/>
                    <a:p>
                      <a:pPr algn="ctr" rtl="1">
                        <a:defRPr sz="1800"/>
                      </a:pPr>
                      <a:r>
                        <a:rPr lang="ar-EG" sz="18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الأمراض المُستهدف استئصالها/ القضاء عليها</a:t>
                      </a:r>
                      <a:endParaRPr lang="ar" sz="1600" dirty="0">
                        <a:latin typeface="Sakkal Majalla" panose="02000000000000000000" pitchFamily="2" charset="-78"/>
                        <a:ea typeface="+mn-ea"/>
                        <a:cs typeface="Sakkal Majalla" panose="02000000000000000000" pitchFamily="2" charset="-78"/>
                      </a:endParaRP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a:txBody>
                    <a:bodyPr/>
                    <a:lstStyle/>
                    <a:p>
                      <a:pPr algn="ctr" rtl="1">
                        <a:defRPr sz="1800"/>
                      </a:pPr>
                      <a:r>
                        <a:rPr lang="ar-EG" sz="1600" dirty="0">
                          <a:latin typeface="Sakkal Majalla" panose="02000000000000000000" pitchFamily="2" charset="-78"/>
                          <a:ea typeface="+mn-ea"/>
                          <a:cs typeface="Sakkal Majalla" panose="02000000000000000000" pitchFamily="2" charset="-78"/>
                        </a:rPr>
                        <a:t>أمراض/ حالات مرضية أخرى ذات أهمية للصحة العامة</a:t>
                      </a:r>
                      <a:endParaRPr lang="ar" sz="1600" dirty="0">
                        <a:latin typeface="Sakkal Majalla" panose="02000000000000000000" pitchFamily="2" charset="-78"/>
                        <a:ea typeface="+mn-ea"/>
                        <a:cs typeface="Sakkal Majalla" panose="02000000000000000000" pitchFamily="2" charset="-78"/>
                      </a:endParaRP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extLst>
                  <a:ext uri="{0D108BD9-81ED-4DB2-BD59-A6C34878D82A}">
                    <a16:rowId xmlns:a16="http://schemas.microsoft.com/office/drawing/2014/main" val="10000"/>
                  </a:ext>
                </a:extLst>
              </a:tr>
              <a:tr h="1858069">
                <a:tc rowSpan="3">
                  <a:txBody>
                    <a:bodyPr/>
                    <a:lstStyle/>
                    <a:p>
                      <a:pPr rtl="1"/>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الحُميات النزفية الحادة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الجمرة الخبيثة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a:t>
                      </a:r>
                      <a:r>
                        <a:rPr lang="ar-SA"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الشيكونغونيا</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الكوليرا</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الضنك</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الإسهال الدموي</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الحصبة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التهاب السحايا بالمكورات السحائية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الطاعون</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العدوى التنفسية الحادة الوخيمة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حمى </a:t>
                      </a:r>
                      <a:r>
                        <a:rPr lang="ar-EG"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التيفود</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r>
                        <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الحمى الصفراء</a:t>
                      </a:r>
                      <a:endParaRPr b="0" dirty="0">
                        <a:latin typeface="Sakkal Majalla" panose="02000000000000000000" pitchFamily="2" charset="-78"/>
                        <a:cs typeface="Sakkal Majalla" panose="02000000000000000000" pitchFamily="2" charset="-78"/>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قرحة </a:t>
                      </a:r>
                      <a:r>
                        <a:rPr lang="ar-SA"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بورولي</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a:t>
                      </a:r>
                      <a:r>
                        <a:rPr lang="ar-SA"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التنينات</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الجُذام</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a:t>
                      </a:r>
                      <a:r>
                        <a:rPr lang="ar-SA"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الفيلاريات</a:t>
                      </a:r>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 اللمفي</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تيتانوس حديثي الولادة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مرض آكلة الفم</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كلابية الذنب</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شلل الأطفال</a:t>
                      </a:r>
                      <a:endParaRPr dirty="0">
                        <a:latin typeface="Sakkal Majalla" panose="02000000000000000000" pitchFamily="2" charset="-78"/>
                        <a:cs typeface="Sakkal Majalla" panose="02000000000000000000" pitchFamily="2" charset="-78"/>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rowSpan="3">
                  <a:txBody>
                    <a:bodyPr/>
                    <a:lstStyle/>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التهاب الكبد الفيروسي الحاد</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الأضرار الجانبية (ما بعد التطعيم)</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السُّكَّرِي</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الإسهال/ الجفاف &lt; 5</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فيروس العوز المناعي البشري/ الإيدز </a:t>
                      </a:r>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(حالات جديدة)</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ارتفاع ضغط الدم</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الإصابات (حوادث المرور على الطرق)</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الملاريا</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سوء التغذية &lt; 5</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وفيات الأمهات</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الصحة النفسية (</a:t>
                      </a:r>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الصَّرع</a:t>
                      </a:r>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الكلب</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التهاب رئوي وخيم &lt; 5 سنوات</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العدوى المنقولة جنسيًّا</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التراخوما</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داء </a:t>
                      </a:r>
                      <a:r>
                        <a:rPr lang="ar-SA" sz="1400" b="0" i="0" u="none" strike="noStrike" cap="none" spc="0" baseline="0" dirty="0" err="1">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المثقبيات</a:t>
                      </a:r>
                      <a:r>
                        <a:rPr lang="ar-SA"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 الأمريكي</a:t>
                      </a:r>
                      <a:endParaRPr lang="en-US"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السل</a:t>
                      </a:r>
                      <a:endParaRPr dirty="0">
                        <a:latin typeface="Sakkal Majalla" panose="02000000000000000000" pitchFamily="2" charset="-78"/>
                        <a:cs typeface="Sakkal Majalla" panose="02000000000000000000" pitchFamily="2" charset="-78"/>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1"/>
                  </a:ext>
                </a:extLst>
              </a:tr>
              <a:tr h="593725">
                <a:tc vMerge="1">
                  <a:txBody>
                    <a:bodyPr/>
                    <a:lstStyle/>
                    <a:p>
                      <a:pPr rtl="1"/>
                      <a:endParaRPr lang="hu-HU"/>
                    </a:p>
                  </a:txBody>
                  <a:tcPr/>
                </a:tc>
                <a:tc>
                  <a:txBody>
                    <a:bodyPr/>
                    <a:lstStyle/>
                    <a:p>
                      <a:pPr algn="ctr" rtl="1">
                        <a:defRPr sz="1800"/>
                      </a:pPr>
                      <a:r>
                        <a:rPr lang="ar-EG" sz="18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أمراض أو أحداث تُسبب قلقًا دوليًّا</a:t>
                      </a:r>
                      <a:endParaRPr lang="ar" sz="1600" dirty="0">
                        <a:latin typeface="Sakkal Majalla" panose="02000000000000000000" pitchFamily="2" charset="-78"/>
                        <a:ea typeface="+mn-ea"/>
                        <a:cs typeface="Sakkal Majalla" panose="02000000000000000000" pitchFamily="2" charset="-78"/>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vMerge="1">
                  <a:txBody>
                    <a:bodyPr/>
                    <a:lstStyle/>
                    <a:p>
                      <a:pPr rtl="1"/>
                      <a:endParaRPr lang="hu-HU"/>
                    </a:p>
                  </a:txBody>
                  <a:tcPr/>
                </a:tc>
                <a:extLst>
                  <a:ext uri="{0D108BD9-81ED-4DB2-BD59-A6C34878D82A}">
                    <a16:rowId xmlns:a16="http://schemas.microsoft.com/office/drawing/2014/main" val="10002"/>
                  </a:ext>
                </a:extLst>
              </a:tr>
              <a:tr h="1206475">
                <a:tc vMerge="1">
                  <a:txBody>
                    <a:bodyPr/>
                    <a:lstStyle/>
                    <a:p>
                      <a:pPr rtl="1"/>
                      <a:endParaRPr lang="hu-HU"/>
                    </a:p>
                  </a:txBody>
                  <a:tcPr/>
                </a:tc>
                <a:tc>
                  <a:txBody>
                    <a:bodyPr/>
                    <a:lstStyle/>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الإنفلونزا البشرية، نوع فرعي جديد</a:t>
                      </a:r>
                      <a:endPar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سارس</a:t>
                      </a:r>
                      <a:endPar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pPr rtl="1"/>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الجدري</a:t>
                      </a:r>
                      <a:endParaRPr lang="ar-EG" sz="1400" b="0"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endParaRPr>
                    </a:p>
                    <a:p>
                      <a:r>
                        <a:rPr lang="ar-EG" sz="1400" b="1" i="0" u="none" strike="noStrike" cap="none" spc="0" baseline="0" dirty="0">
                          <a:solidFill>
                            <a:srgbClr val="000000"/>
                          </a:solidFill>
                          <a:effectLst/>
                          <a:uFillTx/>
                          <a:latin typeface="Sakkal Majalla" panose="02000000000000000000" pitchFamily="2" charset="-78"/>
                          <a:ea typeface="Calibri"/>
                          <a:cs typeface="Sakkal Majalla" panose="02000000000000000000" pitchFamily="2" charset="-78"/>
                          <a:sym typeface="Source Sans Pro Regular"/>
                        </a:rPr>
                        <a:t>أي حدث من أحداث الصحة العامة يُسبب قلقًا دوليًّا</a:t>
                      </a:r>
                      <a:endParaRPr lang="ar-EG" dirty="0">
                        <a:latin typeface="Sakkal Majalla" panose="02000000000000000000" pitchFamily="2" charset="-78"/>
                        <a:cs typeface="Sakkal Majalla" panose="02000000000000000000" pitchFamily="2" charset="-78"/>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vMerge="1">
                  <a:txBody>
                    <a:bodyPr/>
                    <a:lstStyle/>
                    <a:p>
                      <a:pPr rtl="1"/>
                      <a:endParaRPr lang="hu-HU"/>
                    </a:p>
                  </a:txBody>
                  <a:tcPr/>
                </a:tc>
                <a:extLst>
                  <a:ext uri="{0D108BD9-81ED-4DB2-BD59-A6C34878D82A}">
                    <a16:rowId xmlns:a16="http://schemas.microsoft.com/office/drawing/2014/main" val="10003"/>
                  </a:ext>
                </a:extLst>
              </a:tr>
            </a:tbl>
          </a:graphicData>
        </a:graphic>
      </p:graphicFrame>
      <p:sp>
        <p:nvSpPr>
          <p:cNvPr id="7" name="TextBox 2">
            <a:extLst>
              <a:ext uri="{FF2B5EF4-FFF2-40B4-BE49-F238E27FC236}">
                <a16:creationId xmlns:a16="http://schemas.microsoft.com/office/drawing/2014/main" id="{BC97C627-F0C4-5B30-FDA0-CEDD956985DD}"/>
              </a:ext>
            </a:extLst>
          </p:cNvPr>
          <p:cNvSpPr txBox="1"/>
          <p:nvPr/>
        </p:nvSpPr>
        <p:spPr>
          <a:xfrm>
            <a:off x="1798320" y="5589239"/>
            <a:ext cx="8519160"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600">
                <a:solidFill>
                  <a:srgbClr val="002060"/>
                </a:solidFill>
                <a:latin typeface="+mn-lt"/>
                <a:ea typeface="+mn-ea"/>
                <a:cs typeface="+mn-cs"/>
                <a:sym typeface="Source Sans Pro Regular"/>
              </a:defRPr>
            </a:lvl1pPr>
          </a:lstStyle>
          <a:p>
            <a:pPr algn="ctr" rtl="1"/>
            <a:r>
              <a:rPr lang="ar-EG" sz="1800" dirty="0">
                <a:effectLst/>
                <a:latin typeface="Calibri" panose="020F0502020204030204" pitchFamily="34" charset="0"/>
                <a:ea typeface="Calibri" panose="020F0502020204030204" pitchFamily="34" charset="0"/>
                <a:cs typeface="Arial" panose="020B0604020202020204" pitchFamily="34" charset="0"/>
              </a:rPr>
              <a:t>مثال من المبادئ التوجيهية التقنية للترصُّد المتكامل للأمراض والاستجابة لها في الإقليم الأفريقي</a:t>
            </a:r>
            <a:endParaRPr dirty="0">
              <a:latin typeface="Arial"/>
              <a:ea typeface="Arial"/>
              <a:cs typeface="Arial"/>
              <a:sym typeface="Arial"/>
            </a:endParaRPr>
          </a:p>
        </p:txBody>
      </p:sp>
      <p:sp>
        <p:nvSpPr>
          <p:cNvPr id="8" name="Slide Number Placeholder 4">
            <a:extLst>
              <a:ext uri="{FF2B5EF4-FFF2-40B4-BE49-F238E27FC236}">
                <a16:creationId xmlns:a16="http://schemas.microsoft.com/office/drawing/2014/main" id="{68B96DB7-92E2-BE82-6BDE-14405A2AAB73}"/>
              </a:ext>
            </a:extLst>
          </p:cNvPr>
          <p:cNvSpPr txBox="1"/>
          <p:nvPr/>
        </p:nvSpPr>
        <p:spPr>
          <a:xfrm>
            <a:off x="9494519" y="6528608"/>
            <a:ext cx="2651761"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rtl="1">
              <a:defRPr sz="1200">
                <a:solidFill>
                  <a:srgbClr val="888888"/>
                </a:solidFill>
                <a:latin typeface="Arial"/>
                <a:ea typeface="Arial"/>
                <a:cs typeface="Arial"/>
                <a:sym typeface="Arial"/>
              </a:defRPr>
            </a:lvl1pPr>
          </a:lstStyle>
          <a:p>
            <a:pPr rtl="1"/>
            <a:endParaRPr dirty="0"/>
          </a:p>
        </p:txBody>
      </p:sp>
      <p:sp>
        <p:nvSpPr>
          <p:cNvPr id="5" name="Rectangle 2">
            <a:extLst>
              <a:ext uri="{FF2B5EF4-FFF2-40B4-BE49-F238E27FC236}">
                <a16:creationId xmlns:a16="http://schemas.microsoft.com/office/drawing/2014/main" id="{9B2E9C10-C040-35E3-D22A-B8A5FF5FCB38}"/>
              </a:ext>
            </a:extLst>
          </p:cNvPr>
          <p:cNvSpPr txBox="1"/>
          <p:nvPr/>
        </p:nvSpPr>
        <p:spPr>
          <a:xfrm>
            <a:off x="1" y="836"/>
            <a:ext cx="8803816"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EG" sz="2400" b="1" dirty="0">
                <a:effectLst/>
                <a:latin typeface="Calibri" panose="020F0502020204030204" pitchFamily="34" charset="0"/>
                <a:ea typeface="Calibri" panose="020F0502020204030204" pitchFamily="34" charset="0"/>
                <a:cs typeface="Arial" panose="020B0604020202020204" pitchFamily="34" charset="0"/>
              </a:rPr>
              <a:t>تتباين الأمراض الواجب التبليغ عنها حسب البلد والإقليم: مثال في الإقليم الأفريقي (الترصُّد المتكامل للأمراض والاستجابة لها)</a:t>
            </a:r>
            <a:endParaRPr lang="ar" b="1" dirty="0"/>
          </a:p>
        </p:txBody>
      </p:sp>
    </p:spTree>
    <p:extLst>
      <p:ext uri="{BB962C8B-B14F-4D97-AF65-F5344CB8AC3E}">
        <p14:creationId xmlns:p14="http://schemas.microsoft.com/office/powerpoint/2010/main" val="10275176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itle 1"/>
          <p:cNvSpPr txBox="1">
            <a:spLocks noGrp="1"/>
          </p:cNvSpPr>
          <p:nvPr>
            <p:ph type="title" idx="4294967295"/>
          </p:nvPr>
        </p:nvSpPr>
        <p:spPr>
          <a:xfrm>
            <a:off x="119336" y="123824"/>
            <a:ext cx="6103485"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مصادر بيانات الترصّ</a:t>
            </a:r>
            <a:r>
              <a:rPr lang="ar-SA"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د</a:t>
            </a:r>
          </a:p>
        </p:txBody>
      </p:sp>
      <p:sp>
        <p:nvSpPr>
          <p:cNvPr id="589" name="Text Placeholder 7"/>
          <p:cNvSpPr txBox="1">
            <a:spLocks noGrp="1"/>
          </p:cNvSpPr>
          <p:nvPr>
            <p:ph type="body" sz="quarter" idx="1"/>
          </p:nvPr>
        </p:nvSpPr>
        <p:spPr>
          <a:xfrm>
            <a:off x="7189353" y="1190632"/>
            <a:ext cx="3732064" cy="1045643"/>
          </a:xfrm>
          <a:prstGeom prst="rect">
            <a:avLst/>
          </a:prstGeom>
        </p:spPr>
        <p:txBody>
          <a:bodyPr rtlCol="1"/>
          <a:lstStyle>
            <a:lvl1pPr marL="0" indent="0" algn="r" rtl="1">
              <a:buSzTx/>
              <a:buNone/>
              <a:defRPr sz="2400">
                <a:solidFill>
                  <a:srgbClr val="892921"/>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الحالات غير الطارئة</a:t>
            </a:r>
          </a:p>
        </p:txBody>
      </p:sp>
      <p:sp>
        <p:nvSpPr>
          <p:cNvPr id="590" name="Content Placeholder 4"/>
          <p:cNvSpPr txBox="1"/>
          <p:nvPr/>
        </p:nvSpPr>
        <p:spPr>
          <a:xfrm>
            <a:off x="6646173" y="1920640"/>
            <a:ext cx="4525056" cy="30718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المتلازمات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عنها</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الإلكترونية</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المدنية</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a:t>
            </a:r>
            <a:r>
              <a:rPr dirty="0" err="1">
                <a:latin typeface="Sakkal Majalla" panose="02000000000000000000" pitchFamily="2" charset="-78"/>
                <a:cs typeface="Sakkal Majalla" panose="02000000000000000000" pitchFamily="2" charset="-78"/>
              </a:rPr>
              <a:t>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شهادات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الميلاد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والوفاة</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السجلات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a:t>
            </a:r>
            <a:r>
              <a:rPr dirty="0" err="1">
                <a:latin typeface="Sakkal Majalla" panose="02000000000000000000" pitchFamily="2" charset="-78"/>
                <a:cs typeface="Sakkal Majalla" panose="02000000000000000000" pitchFamily="2" charset="-78"/>
              </a:rPr>
              <a:t>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والسرطان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والتمنيع</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المسوحات</a:t>
            </a:r>
            <a:endParaRPr dirty="0">
              <a:latin typeface="Sakkal Majalla" panose="02000000000000000000" pitchFamily="2" charset="-78"/>
              <a:cs typeface="Sakkal Majalla" panose="02000000000000000000" pitchFamily="2" charset="-78"/>
            </a:endParaRPr>
          </a:p>
        </p:txBody>
      </p:sp>
      <p:sp>
        <p:nvSpPr>
          <p:cNvPr id="591" name="Text Placeholder 5"/>
          <p:cNvSpPr txBox="1"/>
          <p:nvPr/>
        </p:nvSpPr>
        <p:spPr>
          <a:xfrm>
            <a:off x="2289805" y="1442823"/>
            <a:ext cx="3950336" cy="8152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89321" rtl="1">
              <a:lnSpc>
                <a:spcPct val="81000"/>
              </a:lnSpc>
              <a:spcBef>
                <a:spcPts val="300"/>
              </a:spcBef>
              <a:defRPr sz="2400">
                <a:solidFill>
                  <a:schemeClr val="accent2"/>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مصادر إضافية أثناء حالات الطوارئ</a:t>
            </a:r>
          </a:p>
        </p:txBody>
      </p:sp>
      <p:sp>
        <p:nvSpPr>
          <p:cNvPr id="592" name="Content Placeholder 6"/>
          <p:cNvSpPr txBox="1"/>
          <p:nvPr/>
        </p:nvSpPr>
        <p:spPr>
          <a:xfrm>
            <a:off x="2061429" y="2353250"/>
            <a:ext cx="4330508" cy="30718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الحكومية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والدولية</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اجتماعات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المجموعات</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التقديرات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للاحتياجات</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Content Placeholder 1"/>
          <p:cNvSpPr txBox="1"/>
          <p:nvPr/>
        </p:nvSpPr>
        <p:spPr>
          <a:xfrm>
            <a:off x="4113647" y="2013228"/>
            <a:ext cx="7253377" cy="20928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معلومات عن كل شخص قيد الاستقصاء في إطار ترصُّد الصحة العامة، أو الاستقصاء الوبائي، منظَّمة في شكل صفوف وأعمدة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ea typeface="Arial"/>
              <a:cs typeface="Sakkal Majalla" panose="02000000000000000000" pitchFamily="2" charset="-78"/>
              <a:sym typeface="Arial"/>
            </a:endParaRPr>
          </a:p>
          <a:p>
            <a:pPr marL="254000" indent="-254000" rtl="1">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يتضمن كل صف معلومات عن شخصٍ واحد.</a:t>
            </a:r>
            <a:endParaRPr sz="2400" dirty="0">
              <a:latin typeface="Sakkal Majalla" panose="02000000000000000000" pitchFamily="2" charset="-78"/>
              <a:ea typeface="Arial"/>
              <a:cs typeface="Sakkal Majalla" panose="02000000000000000000" pitchFamily="2" charset="-78"/>
              <a:sym typeface="Arial"/>
            </a:endParaRPr>
          </a:p>
          <a:p>
            <a:pPr marL="254000" indent="-254000" rtl="1">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يمثل كل عمود متغيرًا معينًا، مثل الاسم، أو الرقم التعريفي، أو السن، أو نوع الجنس، أو تاريخ بداية ظهور الأعراض أو تاريخ التشخيص، وغير ذلك.</a:t>
            </a:r>
          </a:p>
        </p:txBody>
      </p:sp>
      <p:sp>
        <p:nvSpPr>
          <p:cNvPr id="596" name="Title 4"/>
          <p:cNvSpPr txBox="1">
            <a:spLocks noGrp="1"/>
          </p:cNvSpPr>
          <p:nvPr>
            <p:ph type="title"/>
          </p:nvPr>
        </p:nvSpPr>
        <p:spPr>
          <a:xfrm>
            <a:off x="86599" y="835590"/>
            <a:ext cx="3741849" cy="585189"/>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ما المقصود بالقائمة الخطية؟</a:t>
            </a:r>
          </a:p>
        </p:txBody>
      </p:sp>
      <p:sp>
        <p:nvSpPr>
          <p:cNvPr id="2" name="Rounded Rectangle 3">
            <a:extLst>
              <a:ext uri="{FF2B5EF4-FFF2-40B4-BE49-F238E27FC236}">
                <a16:creationId xmlns:a16="http://schemas.microsoft.com/office/drawing/2014/main" id="{7899C4B5-60D4-FBA3-FE43-E51512EB15E2}"/>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9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95">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95">
                                            <p:txEl>
                                              <p:pRg st="1" end="1"/>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5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build="p" bldLvl="5"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2" name="Group 104"/>
          <p:cNvGraphicFramePr/>
          <p:nvPr>
            <p:extLst>
              <p:ext uri="{D42A27DB-BD31-4B8C-83A1-F6EECF244321}">
                <p14:modId xmlns:p14="http://schemas.microsoft.com/office/powerpoint/2010/main" val="1649925004"/>
              </p:ext>
            </p:extLst>
          </p:nvPr>
        </p:nvGraphicFramePr>
        <p:xfrm>
          <a:off x="1912144" y="1151723"/>
          <a:ext cx="8367712" cy="4321044"/>
        </p:xfrm>
        <a:graphic>
          <a:graphicData uri="http://schemas.openxmlformats.org/drawingml/2006/table">
            <a:tbl>
              <a:tblPr rtl="1">
                <a:tableStyleId>{4C3C2611-4C71-4FC5-86AE-919BDF0F9419}</a:tableStyleId>
              </a:tblPr>
              <a:tblGrid>
                <a:gridCol w="831850">
                  <a:extLst>
                    <a:ext uri="{9D8B030D-6E8A-4147-A177-3AD203B41FA5}">
                      <a16:colId xmlns:a16="http://schemas.microsoft.com/office/drawing/2014/main" val="20000"/>
                    </a:ext>
                  </a:extLst>
                </a:gridCol>
                <a:gridCol w="1201737">
                  <a:extLst>
                    <a:ext uri="{9D8B030D-6E8A-4147-A177-3AD203B41FA5}">
                      <a16:colId xmlns:a16="http://schemas.microsoft.com/office/drawing/2014/main" val="20001"/>
                    </a:ext>
                  </a:extLst>
                </a:gridCol>
                <a:gridCol w="1179513">
                  <a:extLst>
                    <a:ext uri="{9D8B030D-6E8A-4147-A177-3AD203B41FA5}">
                      <a16:colId xmlns:a16="http://schemas.microsoft.com/office/drawing/2014/main" val="20002"/>
                    </a:ext>
                  </a:extLst>
                </a:gridCol>
                <a:gridCol w="1165225">
                  <a:extLst>
                    <a:ext uri="{9D8B030D-6E8A-4147-A177-3AD203B41FA5}">
                      <a16:colId xmlns:a16="http://schemas.microsoft.com/office/drawing/2014/main" val="20003"/>
                    </a:ext>
                  </a:extLst>
                </a:gridCol>
                <a:gridCol w="936625">
                  <a:extLst>
                    <a:ext uri="{9D8B030D-6E8A-4147-A177-3AD203B41FA5}">
                      <a16:colId xmlns:a16="http://schemas.microsoft.com/office/drawing/2014/main" val="20004"/>
                    </a:ext>
                  </a:extLst>
                </a:gridCol>
                <a:gridCol w="1177925">
                  <a:extLst>
                    <a:ext uri="{9D8B030D-6E8A-4147-A177-3AD203B41FA5}">
                      <a16:colId xmlns:a16="http://schemas.microsoft.com/office/drawing/2014/main" val="20005"/>
                    </a:ext>
                  </a:extLst>
                </a:gridCol>
                <a:gridCol w="779462">
                  <a:extLst>
                    <a:ext uri="{9D8B030D-6E8A-4147-A177-3AD203B41FA5}">
                      <a16:colId xmlns:a16="http://schemas.microsoft.com/office/drawing/2014/main" val="20006"/>
                    </a:ext>
                  </a:extLst>
                </a:gridCol>
                <a:gridCol w="1095375">
                  <a:extLst>
                    <a:ext uri="{9D8B030D-6E8A-4147-A177-3AD203B41FA5}">
                      <a16:colId xmlns:a16="http://schemas.microsoft.com/office/drawing/2014/main" val="20007"/>
                    </a:ext>
                  </a:extLst>
                </a:gridCol>
              </a:tblGrid>
              <a:tr h="489022">
                <a:tc>
                  <a:txBody>
                    <a:bodyPr/>
                    <a:lstStyle/>
                    <a:p>
                      <a:pPr algn="ctr" rtl="1">
                        <a:spcBef>
                          <a:spcPts val="100"/>
                        </a:spcBef>
                        <a:defRPr sz="1800">
                          <a:latin typeface="+mn-lt"/>
                          <a:ea typeface="+mn-ea"/>
                          <a:cs typeface="+mn-cs"/>
                        </a:defRPr>
                      </a:pPr>
                      <a:endParaRPr dirty="0"/>
                    </a:p>
                  </a:txBody>
                  <a:tcPr marL="45720" marR="45720" horzOverflow="overflow">
                    <a:lnL w="28575">
                      <a:solidFill>
                        <a:srgbClr val="000000"/>
                      </a:solidFill>
                    </a:lnL>
                    <a:lnR w="12700">
                      <a:solidFill>
                        <a:srgbClr val="000000"/>
                      </a:solidFill>
                    </a:lnR>
                    <a:lnT w="28575">
                      <a:solidFill>
                        <a:srgbClr val="000000"/>
                      </a:solidFill>
                    </a:lnT>
                    <a:lnB w="12700">
                      <a:solidFill>
                        <a:srgbClr val="000000"/>
                      </a:solidFill>
                    </a:lnB>
                    <a:noFill/>
                  </a:tcPr>
                </a:tc>
                <a:tc>
                  <a:txBody>
                    <a:bodyPr/>
                    <a:lstStyle/>
                    <a:p>
                      <a:pPr algn="ctr" rtl="1">
                        <a:spcBef>
                          <a:spcPts val="100"/>
                        </a:spcBef>
                        <a:defRPr sz="1800">
                          <a:latin typeface="+mn-lt"/>
                          <a:ea typeface="+mn-ea"/>
                          <a:cs typeface="+mn-cs"/>
                        </a:defRPr>
                      </a:pPr>
                      <a:endParaRPr dirty="0"/>
                    </a:p>
                  </a:txBody>
                  <a:tcPr marL="45720" marR="45720" horzOverflow="overflow">
                    <a:lnL w="12700">
                      <a:solidFill>
                        <a:srgbClr val="000000"/>
                      </a:solidFill>
                    </a:lnL>
                    <a:lnR w="12700">
                      <a:solidFill>
                        <a:srgbClr val="000000"/>
                      </a:solidFill>
                    </a:lnR>
                    <a:lnT w="28575">
                      <a:solidFill>
                        <a:srgbClr val="000000"/>
                      </a:solidFill>
                    </a:lnT>
                    <a:lnB w="12700">
                      <a:solidFill>
                        <a:srgbClr val="000000"/>
                      </a:solidFill>
                    </a:lnB>
                    <a:noFill/>
                  </a:tcPr>
                </a:tc>
                <a:tc gridSpan="3">
                  <a:txBody>
                    <a:bodyPr/>
                    <a:lstStyle/>
                    <a:p>
                      <a:pPr algn="ctr" rtl="1">
                        <a:spcBef>
                          <a:spcPts val="400"/>
                        </a:spcBef>
                        <a:defRPr sz="1800"/>
                      </a:pPr>
                      <a:r>
                        <a:t>العلامات/ الأعراض</a:t>
                      </a:r>
                    </a:p>
                  </a:txBody>
                  <a:tcPr marL="45720" marR="45720" anchor="b" horzOverflow="overflow">
                    <a:lnL w="12700">
                      <a:solidFill>
                        <a:srgbClr val="000000"/>
                      </a:solidFill>
                    </a:lnL>
                    <a:lnR w="12700">
                      <a:solidFill>
                        <a:srgbClr val="000000"/>
                      </a:solidFill>
                    </a:lnR>
                    <a:lnT w="28575">
                      <a:solidFill>
                        <a:srgbClr val="000000"/>
                      </a:solidFill>
                    </a:lnT>
                    <a:lnB w="12700">
                      <a:solidFill>
                        <a:srgbClr val="000000"/>
                      </a:solidFill>
                    </a:lnB>
                    <a:noFill/>
                  </a:tcPr>
                </a:tc>
                <a:tc hMerge="1">
                  <a:txBody>
                    <a:bodyPr/>
                    <a:lstStyle/>
                    <a:p>
                      <a:pPr rtl="1"/>
                      <a:endParaRPr lang="hu-HU"/>
                    </a:p>
                  </a:txBody>
                  <a:tcPr/>
                </a:tc>
                <a:tc hMerge="1">
                  <a:txBody>
                    <a:bodyPr/>
                    <a:lstStyle/>
                    <a:p>
                      <a:pPr rtl="1"/>
                      <a:endParaRPr lang="hu-HU"/>
                    </a:p>
                  </a:txBody>
                  <a:tcPr/>
                </a:tc>
                <a:tc>
                  <a:txBody>
                    <a:bodyPr/>
                    <a:lstStyle/>
                    <a:p>
                      <a:pPr algn="ctr" rtl="1">
                        <a:spcBef>
                          <a:spcPts val="400"/>
                        </a:spcBef>
                        <a:defRPr sz="1800"/>
                      </a:pPr>
                      <a:r>
                        <a:t>المختبرات</a:t>
                      </a:r>
                    </a:p>
                  </a:txBody>
                  <a:tcPr marL="45720" marR="45720" anchor="b" horzOverflow="overflow">
                    <a:lnL w="12700">
                      <a:solidFill>
                        <a:srgbClr val="000000"/>
                      </a:solidFill>
                    </a:lnL>
                    <a:lnR w="12700">
                      <a:solidFill>
                        <a:srgbClr val="000000"/>
                      </a:solidFill>
                    </a:lnR>
                    <a:lnT w="28575">
                      <a:solidFill>
                        <a:srgbClr val="000000"/>
                      </a:solidFill>
                    </a:lnT>
                    <a:lnB w="12700">
                      <a:solidFill>
                        <a:srgbClr val="000000"/>
                      </a:solidFill>
                    </a:lnB>
                    <a:noFill/>
                  </a:tcPr>
                </a:tc>
                <a:tc gridSpan="2">
                  <a:txBody>
                    <a:bodyPr/>
                    <a:lstStyle/>
                    <a:p>
                      <a:pPr algn="ctr" rtl="1">
                        <a:spcBef>
                          <a:spcPts val="400"/>
                        </a:spcBef>
                        <a:defRPr sz="1800"/>
                      </a:pPr>
                      <a:r>
                        <a:rPr dirty="0" err="1"/>
                        <a:t>الخصائص</a:t>
                      </a:r>
                      <a:r>
                        <a:rPr dirty="0"/>
                        <a:t> </a:t>
                      </a:r>
                      <a:r>
                        <a:rPr dirty="0" err="1"/>
                        <a:t>الديموغرافية</a:t>
                      </a:r>
                      <a:endParaRPr dirty="0"/>
                    </a:p>
                  </a:txBody>
                  <a:tcPr marL="45720" marR="45720" anchor="b" horzOverflow="overflow">
                    <a:lnL w="12700">
                      <a:solidFill>
                        <a:srgbClr val="000000"/>
                      </a:solidFill>
                    </a:lnL>
                    <a:lnR w="28575">
                      <a:solidFill>
                        <a:srgbClr val="000000"/>
                      </a:solidFill>
                    </a:lnR>
                    <a:lnT w="28575">
                      <a:solidFill>
                        <a:srgbClr val="000000"/>
                      </a:solidFill>
                    </a:lnT>
                    <a:lnB w="12700">
                      <a:solidFill>
                        <a:srgbClr val="000000"/>
                      </a:solidFill>
                    </a:lnB>
                    <a:noFill/>
                  </a:tcPr>
                </a:tc>
                <a:tc hMerge="1">
                  <a:txBody>
                    <a:bodyPr/>
                    <a:lstStyle/>
                    <a:p>
                      <a:pPr rtl="1"/>
                      <a:endParaRPr lang="hu-HU"/>
                    </a:p>
                  </a:txBody>
                  <a:tcPr/>
                </a:tc>
                <a:extLst>
                  <a:ext uri="{0D108BD9-81ED-4DB2-BD59-A6C34878D82A}">
                    <a16:rowId xmlns:a16="http://schemas.microsoft.com/office/drawing/2014/main" val="10000"/>
                  </a:ext>
                </a:extLst>
              </a:tr>
              <a:tr h="895481">
                <a:tc>
                  <a:txBody>
                    <a:bodyPr/>
                    <a:lstStyle/>
                    <a:p>
                      <a:pPr algn="ctr" rtl="1">
                        <a:spcBef>
                          <a:spcPts val="400"/>
                        </a:spcBef>
                        <a:defRPr sz="1800"/>
                      </a:pPr>
                      <a:r>
                        <a:t>الحالة رقم</a:t>
                      </a:r>
                    </a:p>
                  </a:txBody>
                  <a:tcPr marL="45720" marR="45720" anchor="b"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t>تاريخ بداية
ظهور الأعراض</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t>الإسهال</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dirty="0" err="1"/>
                        <a:t>القيء</a:t>
                      </a:r>
                      <a:endParaRPr dirty="0"/>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latin typeface="+mn-lt"/>
                          <a:ea typeface="+mn-ea"/>
                          <a:cs typeface="+mn-cs"/>
                        </a:defRPr>
                      </a:pPr>
                      <a:r>
                        <a:t>حمى أكثر من 37 درجة مئوية</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t>مزرعة براز إيجابية</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t>السن</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t>نوع الجنس</a:t>
                      </a:r>
                    </a:p>
                  </a:txBody>
                  <a:tcPr marL="45720" marR="45720" anchor="b"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1"/>
                  </a:ext>
                </a:extLst>
              </a:tr>
              <a:tr h="579205">
                <a:tc>
                  <a:txBody>
                    <a:bodyPr/>
                    <a:lstStyle/>
                    <a:p>
                      <a:pPr algn="ctr" rtl="1">
                        <a:spcBef>
                          <a:spcPts val="400"/>
                        </a:spcBef>
                        <a:defRPr sz="1800"/>
                      </a:pPr>
                      <a:r>
                        <a:rPr lang="ar" sz="2000">
                          <a:latin typeface="+mn-lt"/>
                          <a:ea typeface="+mn-ea"/>
                          <a:cs typeface="+mn-cs"/>
                        </a:rPr>
                        <a:t>1</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22/07/14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لم تقاس</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19</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ذكر</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2"/>
                  </a:ext>
                </a:extLst>
              </a:tr>
              <a:tr h="439803">
                <a:tc>
                  <a:txBody>
                    <a:bodyPr/>
                    <a:lstStyle/>
                    <a:p>
                      <a:pPr algn="ctr" rtl="1">
                        <a:spcBef>
                          <a:spcPts val="400"/>
                        </a:spcBef>
                        <a:defRPr sz="1800"/>
                      </a:pPr>
                      <a:r>
                        <a:rPr lang="ar" sz="2000">
                          <a:latin typeface="+mn-lt"/>
                          <a:ea typeface="+mn-ea"/>
                          <a:cs typeface="+mn-cs"/>
                        </a:rPr>
                        <a:t>2</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25/07/14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17</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ذكر</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3"/>
                  </a:ext>
                </a:extLst>
              </a:tr>
              <a:tr h="439803">
                <a:tc>
                  <a:txBody>
                    <a:bodyPr/>
                    <a:lstStyle/>
                    <a:p>
                      <a:pPr algn="ctr" rtl="1">
                        <a:spcBef>
                          <a:spcPts val="400"/>
                        </a:spcBef>
                        <a:defRPr sz="1800"/>
                      </a:pPr>
                      <a:r>
                        <a:rPr lang="ar" sz="2000">
                          <a:latin typeface="+mn-lt"/>
                          <a:ea typeface="+mn-ea"/>
                          <a:cs typeface="+mn-cs"/>
                        </a:rPr>
                        <a:t>3</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22/07/14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23</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أنثى</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4"/>
                  </a:ext>
                </a:extLst>
              </a:tr>
              <a:tr h="439803">
                <a:tc>
                  <a:txBody>
                    <a:bodyPr/>
                    <a:lstStyle/>
                    <a:p>
                      <a:pPr algn="ctr" rtl="1">
                        <a:spcBef>
                          <a:spcPts val="400"/>
                        </a:spcBef>
                        <a:defRPr sz="1800"/>
                      </a:pPr>
                      <a:r>
                        <a:rPr lang="ar" sz="2000">
                          <a:latin typeface="+mn-lt"/>
                          <a:ea typeface="+mn-ea"/>
                          <a:cs typeface="+mn-cs"/>
                        </a:rPr>
                        <a:t>4</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27/07/17</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لم تُحدَّد بعد</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18</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5"/>
                  </a:ext>
                </a:extLst>
              </a:tr>
              <a:tr h="439803">
                <a:tc>
                  <a:txBody>
                    <a:bodyPr/>
                    <a:lstStyle/>
                    <a:p>
                      <a:pPr algn="ctr" rtl="1">
                        <a:spcBef>
                          <a:spcPts val="400"/>
                        </a:spcBef>
                        <a:defRPr sz="1800"/>
                      </a:pPr>
                      <a:r>
                        <a:rPr lang="ar" sz="2000">
                          <a:latin typeface="+mn-lt"/>
                          <a:ea typeface="+mn-ea"/>
                          <a:cs typeface="+mn-cs"/>
                        </a:rPr>
                        <a:t>5</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23/07/14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لا</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21</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rtl="1">
                        <a:spcBef>
                          <a:spcPts val="400"/>
                        </a:spcBef>
                        <a:defRPr sz="1800"/>
                      </a:pPr>
                      <a:r>
                        <a:rPr lang="ar" sz="2000">
                          <a:latin typeface="+mn-lt"/>
                          <a:ea typeface="+mn-ea"/>
                          <a:cs typeface="+mn-cs"/>
                        </a:rPr>
                        <a:t>ذكر</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6"/>
                  </a:ext>
                </a:extLst>
              </a:tr>
              <a:tr h="579205">
                <a:tc>
                  <a:txBody>
                    <a:bodyPr/>
                    <a:lstStyle/>
                    <a:p>
                      <a:pPr algn="ctr" rtl="1">
                        <a:spcBef>
                          <a:spcPts val="400"/>
                        </a:spcBef>
                        <a:defRPr sz="1800"/>
                      </a:pPr>
                      <a:r>
                        <a:rPr lang="ar" sz="2000">
                          <a:latin typeface="+mn-lt"/>
                          <a:ea typeface="+mn-ea"/>
                          <a:cs typeface="+mn-cs"/>
                        </a:rPr>
                        <a:t>6</a:t>
                      </a:r>
                    </a:p>
                  </a:txBody>
                  <a:tcPr marL="45720" marR="45720" anchor="ctr" horzOverflow="overflow">
                    <a:lnL w="28575">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a:latin typeface="+mn-lt"/>
                          <a:ea typeface="+mn-ea"/>
                          <a:cs typeface="+mn-cs"/>
                        </a:rPr>
                        <a:t>21/07/14</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a:latin typeface="+mn-lt"/>
                          <a:ea typeface="+mn-ea"/>
                          <a:cs typeface="+mn-cs"/>
                        </a:rPr>
                        <a:t>نعم</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t>لم تُقدم</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a:latin typeface="+mn-lt"/>
                          <a:ea typeface="+mn-ea"/>
                          <a:cs typeface="+mn-cs"/>
                        </a:rPr>
                        <a:t>18</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rtl="1">
                        <a:spcBef>
                          <a:spcPts val="400"/>
                        </a:spcBef>
                        <a:defRPr sz="1800"/>
                      </a:pPr>
                      <a:r>
                        <a:rPr lang="ar" sz="2000" dirty="0">
                          <a:latin typeface="+mn-lt"/>
                          <a:ea typeface="+mn-ea"/>
                          <a:cs typeface="+mn-cs"/>
                        </a:rPr>
                        <a:t>أنثى</a:t>
                      </a:r>
                    </a:p>
                  </a:txBody>
                  <a:tcPr marL="45720" marR="45720" anchor="ctr" horzOverflow="overflow">
                    <a:lnL w="12700">
                      <a:solidFill>
                        <a:srgbClr val="000000"/>
                      </a:solidFill>
                    </a:lnL>
                    <a:lnR w="28575">
                      <a:solidFill>
                        <a:srgbClr val="000000"/>
                      </a:solidFill>
                    </a:lnR>
                    <a:lnT w="12700">
                      <a:solidFill>
                        <a:srgbClr val="000000"/>
                      </a:solidFill>
                    </a:lnT>
                    <a:lnB w="28575">
                      <a:solidFill>
                        <a:srgbClr val="000000"/>
                      </a:solidFill>
                    </a:lnB>
                    <a:noFill/>
                  </a:tcPr>
                </a:tc>
                <a:extLst>
                  <a:ext uri="{0D108BD9-81ED-4DB2-BD59-A6C34878D82A}">
                    <a16:rowId xmlns:a16="http://schemas.microsoft.com/office/drawing/2014/main" val="10007"/>
                  </a:ext>
                </a:extLst>
              </a:tr>
            </a:tbl>
          </a:graphicData>
        </a:graphic>
      </p:graphicFrame>
      <p:sp>
        <p:nvSpPr>
          <p:cNvPr id="603" name="Title 4"/>
          <p:cNvSpPr txBox="1">
            <a:spLocks noGrp="1"/>
          </p:cNvSpPr>
          <p:nvPr>
            <p:ph type="title" idx="4294967295"/>
          </p:nvPr>
        </p:nvSpPr>
        <p:spPr>
          <a:xfrm>
            <a:off x="145275" y="1"/>
            <a:ext cx="8697389" cy="685800"/>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تُنظم القائمة الخطية بياناتك</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 name="Content Placeholder 2"/>
          <p:cNvSpPr txBox="1"/>
          <p:nvPr/>
        </p:nvSpPr>
        <p:spPr>
          <a:xfrm>
            <a:off x="2026920" y="1828562"/>
            <a:ext cx="8138160" cy="24622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spcBef>
                <a:spcPts val="600"/>
              </a:spcBef>
              <a:defRPr sz="2800" u="sng">
                <a:solidFill>
                  <a:schemeClr val="accent3"/>
                </a:solidFill>
                <a:latin typeface="Source Sans Pro Bold"/>
                <a:ea typeface="Source Sans Pro Bold"/>
                <a:cs typeface="Source Sans Pro Bold"/>
                <a:sym typeface="Source Sans Pro Bold"/>
              </a:defRPr>
            </a:pPr>
            <a:r>
              <a:rPr lang="ar" sz="2400" b="1" dirty="0">
                <a:solidFill>
                  <a:srgbClr val="C00000"/>
                </a:solidFill>
                <a:latin typeface="Sakkal Majalla" panose="02000000000000000000" pitchFamily="2" charset="-78"/>
                <a:cs typeface="Sakkal Majalla" panose="02000000000000000000" pitchFamily="2" charset="-78"/>
              </a:rPr>
              <a:t>التعريف</a:t>
            </a:r>
            <a:r>
              <a:rPr lang="ar" sz="2400" b="1" u="none" dirty="0">
                <a:solidFill>
                  <a:srgbClr val="C00000"/>
                </a:solidFill>
                <a:latin typeface="Sakkal Majalla" panose="02000000000000000000" pitchFamily="2" charset="-78"/>
                <a:cs typeface="Sakkal Majalla" panose="02000000000000000000" pitchFamily="2" charset="-78"/>
              </a:rPr>
              <a:t> </a:t>
            </a:r>
            <a:endParaRPr sz="2400" b="1" dirty="0">
              <a:solidFill>
                <a:srgbClr val="C00000"/>
              </a:solidFill>
              <a:latin typeface="Sakkal Majalla" panose="02000000000000000000" pitchFamily="2" charset="-78"/>
              <a:ea typeface="Arial"/>
              <a:cs typeface="Sakkal Majalla" panose="02000000000000000000" pitchFamily="2" charset="-78"/>
              <a:sym typeface="Arial"/>
            </a:endParaRPr>
          </a:p>
          <a:p>
            <a:pPr rtl="1">
              <a:spcBef>
                <a:spcPts val="600"/>
              </a:spcBef>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التبليغ عن عدم وجود أي حالة بالتواتر المحدد، مثلًا أسبوعيً</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أو شهريً</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ea typeface="Arial"/>
              <a:cs typeface="Sakkal Majalla" panose="02000000000000000000" pitchFamily="2" charset="-78"/>
              <a:sym typeface="Arial"/>
            </a:endParaRPr>
          </a:p>
          <a:p>
            <a:pPr rtl="1">
              <a:defRPr sz="2000">
                <a:solidFill>
                  <a:srgbClr val="10253F"/>
                </a:solidFill>
                <a:latin typeface="+mn-lt"/>
                <a:ea typeface="+mn-ea"/>
                <a:cs typeface="+mn-cs"/>
                <a:sym typeface="Source Sans Pro Regular"/>
              </a:defRPr>
            </a:pPr>
            <a:endParaRPr sz="2400" dirty="0">
              <a:latin typeface="Sakkal Majalla" panose="02000000000000000000" pitchFamily="2" charset="-78"/>
              <a:ea typeface="Arial"/>
              <a:cs typeface="Sakkal Majalla" panose="02000000000000000000" pitchFamily="2" charset="-78"/>
              <a:sym typeface="Arial"/>
            </a:endParaRPr>
          </a:p>
          <a:p>
            <a:pPr marL="342900" indent="-342900" rtl="1">
              <a:buClr>
                <a:srgbClr val="C00000"/>
              </a:buClr>
              <a:buSzPct val="100000"/>
              <a:buFont typeface="Arial"/>
              <a:buChar char="•"/>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التمييز بين عدم التبليغ (عدم تقديم البلاغ أو فقدان البيانات) وبين عدم رؤية أي حالات</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ea typeface="Arial"/>
              <a:cs typeface="Sakkal Majalla" panose="02000000000000000000" pitchFamily="2" charset="-78"/>
              <a:sym typeface="Arial"/>
            </a:endParaRPr>
          </a:p>
          <a:p>
            <a:pPr marL="342900" indent="-342900" rtl="1">
              <a:spcBef>
                <a:spcPts val="600"/>
              </a:spcBef>
              <a:buClr>
                <a:srgbClr val="C00000"/>
              </a:buClr>
              <a:buSzPct val="100000"/>
              <a:buFont typeface="Arial"/>
              <a:buChar char="•"/>
              <a:defRPr sz="2800">
                <a:solidFill>
                  <a:srgbClr val="10253F"/>
                </a:solidFill>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السمة الرئيسية لأنظمة ترصُّد الشلل الرخو الحاد (بالنسبة لشلل الأطفال)، والإيبولا، وتيتانوس حديثي الولادة (كزاز المواليد)، وغيرها</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609" name="Title 2"/>
          <p:cNvSpPr txBox="1">
            <a:spLocks noGrp="1"/>
          </p:cNvSpPr>
          <p:nvPr>
            <p:ph type="title" idx="4294967295"/>
          </p:nvPr>
        </p:nvSpPr>
        <p:spPr>
          <a:xfrm>
            <a:off x="178378" y="70637"/>
            <a:ext cx="6584372" cy="646113"/>
          </a:xfrm>
          <a:prstGeom prst="rect">
            <a:avLst/>
          </a:prstGeom>
        </p:spPr>
        <p:txBody>
          <a:bodyPr rtlCol="1">
            <a:normAutofit/>
          </a:bodyPr>
          <a:lstStyle>
            <a:lvl1pPr algn="r" rtl="1">
              <a:defRPr sz="2800"/>
            </a:lvl1pPr>
          </a:lstStyle>
          <a:p>
            <a:pPr rtl="1"/>
            <a:r>
              <a:rPr lang="ar" sz="3200" b="1" dirty="0">
                <a:latin typeface="Sakkal Majalla" panose="02000000000000000000" pitchFamily="2" charset="-78"/>
                <a:cs typeface="Sakkal Majalla" panose="02000000000000000000" pitchFamily="2" charset="-78"/>
              </a:rPr>
              <a:t>ما «التبليغ الصفري»؟</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08">
                                            <p:txEl>
                                              <p:pRg st="3" end="3"/>
                                            </p:txEl>
                                          </p:spTgt>
                                        </p:tgtEl>
                                        <p:attrNameLst>
                                          <p:attrName>style.visibility</p:attrName>
                                        </p:attrNameLst>
                                      </p:cBhvr>
                                      <p:to>
                                        <p:strVal val="visible"/>
                                      </p:to>
                                    </p:set>
                                    <p:animEffect transition="in" filter="fade">
                                      <p:cBhvr>
                                        <p:cTn id="7" dur="500"/>
                                        <p:tgtEl>
                                          <p:spTgt spid="608">
                                            <p:txEl>
                                              <p:pRg st="3" end="3"/>
                                            </p:txEl>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608">
                                            <p:txEl>
                                              <p:pRg st="4" end="4"/>
                                            </p:txEl>
                                          </p:spTgt>
                                        </p:tgtEl>
                                        <p:attrNameLst>
                                          <p:attrName>style.visibility</p:attrName>
                                        </p:attrNameLst>
                                      </p:cBhvr>
                                      <p:to>
                                        <p:strVal val="visible"/>
                                      </p:to>
                                    </p:set>
                                    <p:animEffect transition="in" filter="fade">
                                      <p:cBhvr>
                                        <p:cTn id="11" dur="500"/>
                                        <p:tgtEl>
                                          <p:spTgt spid="60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 grpId="0" build="p" bldLvl="5"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 name="Title 1"/>
          <p:cNvSpPr txBox="1">
            <a:spLocks noGrp="1"/>
          </p:cNvSpPr>
          <p:nvPr>
            <p:ph type="title"/>
          </p:nvPr>
        </p:nvSpPr>
        <p:spPr>
          <a:xfrm>
            <a:off x="422560" y="544487"/>
            <a:ext cx="3264195" cy="893788"/>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ما «التبليغ الصفري»؟</a:t>
            </a:r>
          </a:p>
        </p:txBody>
      </p:sp>
      <p:sp>
        <p:nvSpPr>
          <p:cNvPr id="615" name="Content Placeholder 2"/>
          <p:cNvSpPr txBox="1">
            <a:spLocks noGrp="1"/>
          </p:cNvSpPr>
          <p:nvPr>
            <p:ph type="body" sz="half" idx="1"/>
          </p:nvPr>
        </p:nvSpPr>
        <p:spPr>
          <a:xfrm>
            <a:off x="4273550" y="2348880"/>
            <a:ext cx="7529514" cy="4040809"/>
          </a:xfrm>
          <a:prstGeom prst="rect">
            <a:avLst/>
          </a:prstGeom>
        </p:spPr>
        <p:txBody>
          <a:bodyPr rtlCol="1">
            <a:normAutofit/>
          </a:bodyPr>
          <a:lstStyle/>
          <a:p>
            <a:pPr marL="0" indent="0" rtl="1">
              <a:buSzTx/>
              <a:buNone/>
              <a:defRPr sz="2800">
                <a:solidFill>
                  <a:srgbClr val="FF0000"/>
                </a:solidFill>
              </a:defRPr>
            </a:pPr>
            <a:r>
              <a:rPr lang="ar" sz="2400">
                <a:latin typeface="Sakkal Majalla" panose="02000000000000000000" pitchFamily="2" charset="-78"/>
                <a:cs typeface="Sakkal Majalla" panose="02000000000000000000" pitchFamily="2" charset="-78"/>
              </a:rPr>
              <a:t>ملاحظة إلى المُيسِّرين:</a:t>
            </a:r>
          </a:p>
          <a:p>
            <a:pPr marL="0" indent="0" rtl="1">
              <a:buSzTx/>
              <a:buNone/>
              <a:defRPr sz="2800">
                <a:solidFill>
                  <a:srgbClr val="FF0000"/>
                </a:solidFill>
              </a:defRPr>
            </a:pPr>
            <a:endParaRPr sz="2400" dirty="0">
              <a:latin typeface="Sakkal Majalla" panose="02000000000000000000" pitchFamily="2" charset="-78"/>
              <a:cs typeface="Sakkal Majalla" panose="02000000000000000000" pitchFamily="2" charset="-78"/>
            </a:endParaRPr>
          </a:p>
          <a:p>
            <a:pPr marL="0" indent="0" rtl="1">
              <a:buSzTx/>
              <a:buNone/>
              <a:defRPr sz="2800">
                <a:solidFill>
                  <a:srgbClr val="FF0000"/>
                </a:solidFill>
              </a:defRPr>
            </a:pPr>
            <a:r>
              <a:rPr lang="ar" sz="2400">
                <a:latin typeface="Sakkal Majalla" panose="02000000000000000000" pitchFamily="2" charset="-78"/>
                <a:cs typeface="Sakkal Majalla" panose="02000000000000000000" pitchFamily="2" charset="-78"/>
              </a:rPr>
              <a:t>أضف هنا قائمة التبليغ الصفري في البلد أو الإقليم.</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9" name="Public Health 101 Surveillance IconPicture 8" descr="Public Health 101 Surveillance IconPicture 8"/>
          <p:cNvPicPr>
            <a:picLocks noChangeAspect="1"/>
          </p:cNvPicPr>
          <p:nvPr/>
        </p:nvPicPr>
        <p:blipFill>
          <a:blip r:embed="rId3"/>
          <a:stretch>
            <a:fillRect/>
          </a:stretch>
        </p:blipFill>
        <p:spPr>
          <a:xfrm>
            <a:off x="6468321" y="2197827"/>
            <a:ext cx="2971054" cy="2589863"/>
          </a:xfrm>
          <a:prstGeom prst="rect">
            <a:avLst/>
          </a:prstGeom>
          <a:ln w="12700">
            <a:miter lim="400000"/>
          </a:ln>
        </p:spPr>
      </p:pic>
      <p:sp>
        <p:nvSpPr>
          <p:cNvPr id="620" name="Title 3"/>
          <p:cNvSpPr txBox="1">
            <a:spLocks noGrp="1"/>
          </p:cNvSpPr>
          <p:nvPr>
            <p:ph type="title"/>
          </p:nvPr>
        </p:nvSpPr>
        <p:spPr>
          <a:xfrm>
            <a:off x="387500" y="490845"/>
            <a:ext cx="3264196" cy="518805"/>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5. تعاريف الحالات</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Rectangle 3"/>
          <p:cNvSpPr txBox="1"/>
          <p:nvPr/>
        </p:nvSpPr>
        <p:spPr>
          <a:xfrm>
            <a:off x="4451903" y="1436827"/>
            <a:ext cx="6967805" cy="37273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lnSpc>
                <a:spcPct val="110000"/>
              </a:lnSpc>
              <a:defRPr sz="24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كيف؟</a:t>
            </a:r>
            <a:endParaRPr b="1" dirty="0">
              <a:latin typeface="Sakkal Majalla" panose="02000000000000000000" pitchFamily="2" charset="-78"/>
              <a:ea typeface="Arial"/>
              <a:cs typeface="Sakkal Majalla" panose="02000000000000000000" pitchFamily="2" charset="-78"/>
              <a:sym typeface="Arial"/>
            </a:endParaRPr>
          </a:p>
          <a:p>
            <a:pPr rtl="1">
              <a:lnSpc>
                <a:spcPct val="110000"/>
              </a:lnSpc>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يُطبق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موحد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lnSpc>
                <a:spcPct val="110000"/>
              </a:lnSpc>
              <a:defRPr sz="2400">
                <a:solidFill>
                  <a:srgbClr val="0070C0"/>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rtl="1">
              <a:lnSpc>
                <a:spcPct val="110000"/>
              </a:lnSpc>
              <a:defRPr sz="24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ماذا؟ </a:t>
            </a:r>
          </a:p>
          <a:p>
            <a:pPr rtl="1">
              <a:lnSpc>
                <a:spcPct val="110000"/>
              </a:lnSpc>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المعايير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rtl="1">
              <a:lnSpc>
                <a:spcPct val="110000"/>
              </a:lnSpc>
              <a:defRPr sz="2400">
                <a:solidFill>
                  <a:srgbClr val="0070C0"/>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rtl="1">
              <a:lnSpc>
                <a:spcPct val="110000"/>
              </a:lnSpc>
              <a:defRPr sz="24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لماذا؟</a:t>
            </a:r>
          </a:p>
          <a:p>
            <a:pPr rtl="1">
              <a:lnSpc>
                <a:spcPct val="110000"/>
              </a:lnSpc>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لتصنيف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626" name="Title 4"/>
          <p:cNvSpPr txBox="1">
            <a:spLocks noGrp="1"/>
          </p:cNvSpPr>
          <p:nvPr>
            <p:ph type="title"/>
          </p:nvPr>
        </p:nvSpPr>
        <p:spPr>
          <a:xfrm>
            <a:off x="401210" y="470640"/>
            <a:ext cx="3264195" cy="1101059"/>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ما تعريف الحالة؟</a:t>
            </a:r>
          </a:p>
        </p:txBody>
      </p:sp>
      <p:sp>
        <p:nvSpPr>
          <p:cNvPr id="2" name="Rounded Rectangle 3">
            <a:extLst>
              <a:ext uri="{FF2B5EF4-FFF2-40B4-BE49-F238E27FC236}">
                <a16:creationId xmlns:a16="http://schemas.microsoft.com/office/drawing/2014/main" id="{4C513619-E345-EFC9-52F6-7052B368B768}"/>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Image 2" descr="Image 2"/>
          <p:cNvPicPr>
            <a:picLocks noChangeAspect="1"/>
          </p:cNvPicPr>
          <p:nvPr/>
        </p:nvPicPr>
        <p:blipFill>
          <a:blip r:embed="rId3"/>
          <a:stretch>
            <a:fillRect/>
          </a:stretch>
        </p:blipFill>
        <p:spPr>
          <a:xfrm>
            <a:off x="4724400" y="2453736"/>
            <a:ext cx="2743200" cy="1950530"/>
          </a:xfrm>
          <a:prstGeom prst="rect">
            <a:avLst/>
          </a:prstGeom>
          <a:ln w="12700">
            <a:miter lim="400000"/>
          </a:ln>
        </p:spPr>
      </p:pic>
      <p:pic>
        <p:nvPicPr>
          <p:cNvPr id="648" name="Image 3" descr="Image 3"/>
          <p:cNvPicPr>
            <a:picLocks noChangeAspect="1"/>
          </p:cNvPicPr>
          <p:nvPr/>
        </p:nvPicPr>
        <p:blipFill>
          <a:blip r:embed="rId3"/>
          <a:stretch>
            <a:fillRect/>
          </a:stretch>
        </p:blipFill>
        <p:spPr>
          <a:xfrm>
            <a:off x="3074080" y="1329074"/>
            <a:ext cx="6703971" cy="4762185"/>
          </a:xfrm>
          <a:prstGeom prst="rect">
            <a:avLst/>
          </a:prstGeom>
          <a:ln w="12700">
            <a:miter lim="400000"/>
          </a:ln>
        </p:spPr>
      </p:pic>
      <p:sp>
        <p:nvSpPr>
          <p:cNvPr id="2" name="Title 2">
            <a:extLst>
              <a:ext uri="{FF2B5EF4-FFF2-40B4-BE49-F238E27FC236}">
                <a16:creationId xmlns:a16="http://schemas.microsoft.com/office/drawing/2014/main" id="{76F56D9C-5634-FC20-EFD3-AE9918209F85}"/>
              </a:ext>
            </a:extLst>
          </p:cNvPr>
          <p:cNvSpPr txBox="1">
            <a:spLocks/>
          </p:cNvSpPr>
          <p:nvPr/>
        </p:nvSpPr>
        <p:spPr>
          <a:xfrm>
            <a:off x="178378" y="70637"/>
            <a:ext cx="670397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تعاريف الحالات المصنَّفة إلى 3 مستويات</a:t>
            </a:r>
          </a:p>
        </p:txBody>
      </p:sp>
      <p:sp>
        <p:nvSpPr>
          <p:cNvPr id="3" name="TextBox 2">
            <a:extLst>
              <a:ext uri="{FF2B5EF4-FFF2-40B4-BE49-F238E27FC236}">
                <a16:creationId xmlns:a16="http://schemas.microsoft.com/office/drawing/2014/main" id="{3EE54570-007F-BE25-15A2-834B54620432}"/>
              </a:ext>
            </a:extLst>
          </p:cNvPr>
          <p:cNvSpPr txBox="1"/>
          <p:nvPr/>
        </p:nvSpPr>
        <p:spPr>
          <a:xfrm>
            <a:off x="8083982" y="2038238"/>
            <a:ext cx="1034143" cy="83099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2400" b="0" i="0" u="none" strike="noStrike" cap="none" spc="0" normalizeH="0" baseline="0" dirty="0">
                <a:ln>
                  <a:noFill/>
                </a:ln>
                <a:solidFill>
                  <a:schemeClr val="accent4">
                    <a:lumMod val="40000"/>
                    <a:lumOff val="60000"/>
                  </a:schemeClr>
                </a:solidFill>
                <a:effectLst/>
                <a:uFillTx/>
                <a:latin typeface="Calibri"/>
                <a:ea typeface="Calibri"/>
                <a:cs typeface="Calibri"/>
                <a:sym typeface="Calibri"/>
              </a:rPr>
              <a:t>أكثر شمولًا</a:t>
            </a:r>
            <a:endParaRPr kumimoji="0" lang="en-US" sz="2400" b="0" i="0" u="none" strike="noStrike" cap="none" spc="0" normalizeH="0" baseline="0" dirty="0">
              <a:ln>
                <a:noFill/>
              </a:ln>
              <a:solidFill>
                <a:schemeClr val="accent4">
                  <a:lumMod val="40000"/>
                  <a:lumOff val="60000"/>
                </a:schemeClr>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7CEEB53A-D7F3-330E-EBB9-CF2ED9C28C3C}"/>
              </a:ext>
            </a:extLst>
          </p:cNvPr>
          <p:cNvSpPr txBox="1"/>
          <p:nvPr/>
        </p:nvSpPr>
        <p:spPr>
          <a:xfrm>
            <a:off x="3449430" y="2016075"/>
            <a:ext cx="1034143" cy="83099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2400" b="0" i="0" u="none" strike="noStrike" cap="none" spc="0" normalizeH="0" baseline="0" dirty="0">
                <a:ln>
                  <a:noFill/>
                </a:ln>
                <a:solidFill>
                  <a:schemeClr val="accent4">
                    <a:lumMod val="40000"/>
                    <a:lumOff val="60000"/>
                  </a:schemeClr>
                </a:solidFill>
                <a:effectLst/>
                <a:uFillTx/>
                <a:latin typeface="Calibri"/>
                <a:ea typeface="Calibri"/>
                <a:cs typeface="Calibri"/>
                <a:sym typeface="Calibri"/>
              </a:rPr>
              <a:t>أكثر</a:t>
            </a:r>
          </a:p>
          <a:p>
            <a:pPr marL="0" marR="0" indent="0" algn="ctr" defTabSz="914400" rtl="0" fontAlgn="auto" latinLnBrk="0" hangingPunct="0">
              <a:lnSpc>
                <a:spcPct val="100000"/>
              </a:lnSpc>
              <a:spcBef>
                <a:spcPts val="0"/>
              </a:spcBef>
              <a:spcAft>
                <a:spcPts val="0"/>
              </a:spcAft>
              <a:buClrTx/>
              <a:buSzTx/>
              <a:buFontTx/>
              <a:buNone/>
              <a:tabLst/>
            </a:pPr>
            <a:r>
              <a:rPr kumimoji="0" lang="ar-EG" sz="2400" b="0" i="0" u="none" strike="noStrike" cap="none" spc="0" normalizeH="0" baseline="0" dirty="0">
                <a:ln>
                  <a:noFill/>
                </a:ln>
                <a:solidFill>
                  <a:schemeClr val="accent4">
                    <a:lumMod val="40000"/>
                    <a:lumOff val="60000"/>
                  </a:schemeClr>
                </a:solidFill>
                <a:effectLst/>
                <a:uFillTx/>
                <a:latin typeface="Calibri"/>
                <a:ea typeface="Calibri"/>
                <a:cs typeface="Calibri"/>
                <a:sym typeface="Calibri"/>
              </a:rPr>
              <a:t>يقينًا</a:t>
            </a:r>
            <a:endParaRPr kumimoji="0" lang="en-US" sz="2400" b="0" i="0" u="none" strike="noStrike" cap="none" spc="0" normalizeH="0" baseline="0" dirty="0">
              <a:ln>
                <a:noFill/>
              </a:ln>
              <a:solidFill>
                <a:schemeClr val="accent4">
                  <a:lumMod val="40000"/>
                  <a:lumOff val="60000"/>
                </a:schemeClr>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DB4106D4-DBE1-FC32-E49E-73B23C330C5E}"/>
              </a:ext>
            </a:extLst>
          </p:cNvPr>
          <p:cNvSpPr txBox="1"/>
          <p:nvPr/>
        </p:nvSpPr>
        <p:spPr>
          <a:xfrm>
            <a:off x="5624948" y="2223687"/>
            <a:ext cx="1164771" cy="369330"/>
          </a:xfrm>
          <a:prstGeom prst="rect">
            <a:avLst/>
          </a:prstGeom>
          <a:solidFill>
            <a:srgbClr val="00CC9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مؤكدة</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7131CC21-8ED7-CEF9-E982-EADDC66CD5C1}"/>
              </a:ext>
            </a:extLst>
          </p:cNvPr>
          <p:cNvSpPr txBox="1"/>
          <p:nvPr/>
        </p:nvSpPr>
        <p:spPr>
          <a:xfrm>
            <a:off x="5736776" y="3690257"/>
            <a:ext cx="1141576" cy="369330"/>
          </a:xfrm>
          <a:prstGeom prst="rect">
            <a:avLst/>
          </a:prstGeom>
          <a:solidFill>
            <a:srgbClr val="FFC30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مُحتملة</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23C59651-95AC-A63C-02A8-CE828927BE61}"/>
              </a:ext>
            </a:extLst>
          </p:cNvPr>
          <p:cNvSpPr txBox="1"/>
          <p:nvPr/>
        </p:nvSpPr>
        <p:spPr>
          <a:xfrm>
            <a:off x="5716155" y="4882597"/>
            <a:ext cx="1164771" cy="646329"/>
          </a:xfrm>
          <a:prstGeom prst="rect">
            <a:avLst/>
          </a:prstGeom>
          <a:solidFill>
            <a:srgbClr val="FF66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مُشتبه فيها أو مُمكنة</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 name="Rectangle 3"/>
          <p:cNvSpPr txBox="1"/>
          <p:nvPr/>
        </p:nvSpPr>
        <p:spPr>
          <a:xfrm>
            <a:off x="4341519" y="2172246"/>
            <a:ext cx="7347637" cy="17748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spcBef>
                <a:spcPts val="800"/>
              </a:spcBef>
              <a:buClr>
                <a:schemeClr val="accent3"/>
              </a:buClr>
              <a:buSzPct val="100000"/>
              <a:buFont typeface="Arial"/>
              <a:buChar char="•"/>
              <a:defRPr sz="28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من الضروري وضع تعريف واضح وسهل الاستخدام للحالات لاستقصاء الفاشيات</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42900" indent="-342900" rtl="1">
              <a:spcBef>
                <a:spcPts val="800"/>
              </a:spcBef>
              <a:buClr>
                <a:schemeClr val="accent3"/>
              </a:buClr>
              <a:buSzPct val="100000"/>
              <a:buFont typeface="Arial"/>
              <a:buChar char="•"/>
              <a:defRPr sz="2800">
                <a:latin typeface="+mn-lt"/>
                <a:ea typeface="+mn-ea"/>
                <a:cs typeface="+mn-cs"/>
                <a:sym typeface="Source Sans Pro Regular"/>
              </a:defRPr>
            </a:pP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42900" indent="-342900" rtl="1">
              <a:spcBef>
                <a:spcPts val="800"/>
              </a:spcBef>
              <a:buClr>
                <a:schemeClr val="accent3"/>
              </a:buClr>
              <a:buSzPct val="100000"/>
              <a:buFont typeface="Arial"/>
              <a:buChar char="•"/>
              <a:defRPr sz="28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من شأن استخدام تعاريف الحالات المُحددة جيدًا والشائعة الاستخدام أن يساعد في رصد الفاشيات بين الأحداث التي تختلف من حيث الزمان والمكان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3E7E0A26-3238-C66E-6076-4F9ABFD49919}"/>
              </a:ext>
            </a:extLst>
          </p:cNvPr>
          <p:cNvSpPr txBox="1"/>
          <p:nvPr/>
        </p:nvSpPr>
        <p:spPr>
          <a:xfrm>
            <a:off x="46099" y="654251"/>
            <a:ext cx="3402400" cy="2123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p>
            <a:pPr rtl="1">
              <a:defRPr sz="3200">
                <a:solidFill>
                  <a:srgbClr val="FFFFFF"/>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دور تعاريف الحالات في استقصاءات الفاشيات</a:t>
            </a:r>
            <a:endParaRPr b="1" dirty="0">
              <a:latin typeface="Sakkal Majalla" panose="02000000000000000000" pitchFamily="2" charset="-78"/>
              <a:cs typeface="Sakkal Majalla" panose="02000000000000000000" pitchFamily="2" charset="-78"/>
            </a:endParaRPr>
          </a:p>
        </p:txBody>
      </p:sp>
      <p:sp>
        <p:nvSpPr>
          <p:cNvPr id="3" name="Rounded Rectangle 3">
            <a:extLst>
              <a:ext uri="{FF2B5EF4-FFF2-40B4-BE49-F238E27FC236}">
                <a16:creationId xmlns:a16="http://schemas.microsoft.com/office/drawing/2014/main" id="{BF98AD2B-81DC-FD62-DCEA-171D6E811589}"/>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itle 1"/>
          <p:cNvSpPr txBox="1">
            <a:spLocks noGrp="1"/>
          </p:cNvSpPr>
          <p:nvPr>
            <p:ph type="title"/>
          </p:nvPr>
        </p:nvSpPr>
        <p:spPr>
          <a:xfrm>
            <a:off x="526295" y="681496"/>
            <a:ext cx="2602838" cy="14539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328" name="Content Placeholder 2"/>
          <p:cNvSpPr txBox="1">
            <a:spLocks noGrp="1"/>
          </p:cNvSpPr>
          <p:nvPr>
            <p:ph type="body" idx="1"/>
          </p:nvPr>
        </p:nvSpPr>
        <p:spPr>
          <a:xfrm>
            <a:off x="4161667" y="1614058"/>
            <a:ext cx="7529514" cy="3625442"/>
          </a:xfrm>
          <a:prstGeom prst="rect">
            <a:avLst/>
          </a:prstGeom>
        </p:spPr>
        <p:txBody>
          <a:bodyPr rtlCol="1"/>
          <a:lstStyle/>
          <a:p>
            <a:pPr marL="0" indent="0" rtl="1">
              <a:spcBef>
                <a:spcPts val="1200"/>
              </a:spcBef>
              <a:buSzTx/>
              <a:buNone/>
              <a:defRPr sz="2400"/>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spcBef>
                <a:spcPts val="1200"/>
              </a:spcBef>
              <a:buSzTx/>
              <a:buNone/>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وتطبيقه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للفاشيات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وأثناءها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وبعدها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2" name="Public Health 101 Surveillance IconPicture 8" descr="Public Health 101 Surveillance IconPicture 8"/>
          <p:cNvPicPr>
            <a:picLocks noChangeAspect="1"/>
          </p:cNvPicPr>
          <p:nvPr/>
        </p:nvPicPr>
        <p:blipFill>
          <a:blip r:embed="rId3"/>
          <a:stretch>
            <a:fillRect/>
          </a:stretch>
        </p:blipFill>
        <p:spPr>
          <a:xfrm>
            <a:off x="6312024" y="2134068"/>
            <a:ext cx="2971054" cy="2589864"/>
          </a:xfrm>
          <a:prstGeom prst="rect">
            <a:avLst/>
          </a:prstGeom>
          <a:ln w="12700">
            <a:miter lim="400000"/>
          </a:ln>
        </p:spPr>
      </p:pic>
      <p:sp>
        <p:nvSpPr>
          <p:cNvPr id="663" name="TextBox 7"/>
          <p:cNvSpPr txBox="1"/>
          <p:nvPr/>
        </p:nvSpPr>
        <p:spPr>
          <a:xfrm>
            <a:off x="-359147" y="184296"/>
            <a:ext cx="3944873"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6. أنشطة الترصُّد الخاصة </a:t>
            </a:r>
          </a:p>
          <a:p>
            <a:pPr rtl="1"/>
            <a:r>
              <a:rPr lang="ar" b="1" dirty="0">
                <a:latin typeface="Sakkal Majalla" panose="02000000000000000000" pitchFamily="2" charset="-78"/>
                <a:cs typeface="Sakkal Majalla" panose="02000000000000000000" pitchFamily="2" charset="-78"/>
              </a:rPr>
              <a:t>بالوقاية من الفاشيات </a:t>
            </a:r>
            <a:endParaRPr lang="hu-HU" b="1"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ومكافحتها</a:t>
            </a:r>
          </a:p>
        </p:txBody>
      </p:sp>
      <p:sp>
        <p:nvSpPr>
          <p:cNvPr id="2" name="Rounded Rectangle 3">
            <a:extLst>
              <a:ext uri="{FF2B5EF4-FFF2-40B4-BE49-F238E27FC236}">
                <a16:creationId xmlns:a16="http://schemas.microsoft.com/office/drawing/2014/main" id="{9562DA10-3580-E29C-D8D4-42F9A714943C}"/>
              </a:ext>
            </a:extLst>
          </p:cNvPr>
          <p:cNvSpPr/>
          <p:nvPr/>
        </p:nvSpPr>
        <p:spPr>
          <a:xfrm flipV="1">
            <a:off x="389001" y="2541412"/>
            <a:ext cx="2079742" cy="97013"/>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 name="Content Placeholder 2"/>
          <p:cNvSpPr txBox="1">
            <a:spLocks noGrp="1"/>
          </p:cNvSpPr>
          <p:nvPr>
            <p:ph type="body" idx="1"/>
          </p:nvPr>
        </p:nvSpPr>
        <p:spPr>
          <a:xfrm>
            <a:off x="4273550" y="1124743"/>
            <a:ext cx="7529514" cy="5264946"/>
          </a:xfrm>
          <a:prstGeom prst="rect">
            <a:avLst/>
          </a:prstGeom>
        </p:spPr>
        <p:txBody>
          <a:bodyPr rtlCol="1"/>
          <a:lstStyle/>
          <a:p>
            <a:pPr rtl="1">
              <a:buSzTx/>
              <a:buNone/>
              <a:defRPr sz="2400"/>
            </a:pPr>
            <a:r>
              <a:rPr lang="ar" b="1" dirty="0">
                <a:solidFill>
                  <a:srgbClr val="C00000"/>
                </a:solidFill>
                <a:latin typeface="Sakkal Majalla" panose="02000000000000000000" pitchFamily="2" charset="-78"/>
                <a:cs typeface="Sakkal Majalla" panose="02000000000000000000" pitchFamily="2" charset="-78"/>
              </a:rPr>
              <a:t>تحتاج مكافحة الفاشية إلى تطبيق مجموعة من التدخلات، منها:</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الجديدة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وعزلها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باعتلال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والمتوفين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a:t>
            </a:r>
          </a:p>
          <a:p>
            <a:pPr marL="0" indent="0" algn="just" rtl="1">
              <a:spcBef>
                <a:spcPts val="1800"/>
              </a:spcBef>
              <a:buSzTx/>
              <a:buNone/>
              <a:defRPr sz="2400">
                <a:solidFill>
                  <a:srgbClr val="548235"/>
                </a:solidFill>
                <a:latin typeface="Source Sans Pro Bold"/>
                <a:ea typeface="Source Sans Pro Bold"/>
                <a:cs typeface="Source Sans Pro Bold"/>
                <a:sym typeface="Source Sans Pro Bold"/>
              </a:defRPr>
            </a:pPr>
            <a:r>
              <a:rPr sz="2400" dirty="0" err="1">
                <a:solidFill>
                  <a:srgbClr val="C00000"/>
                </a:solidFill>
                <a:latin typeface="Sakkal Majalla" panose="02000000000000000000" pitchFamily="2" charset="-78"/>
                <a:cs typeface="Sakkal Majalla" panose="02000000000000000000" pitchFamily="2" charset="-78"/>
              </a:rPr>
              <a:t>جميع</a:t>
            </a:r>
            <a:r>
              <a:rPr sz="2400" dirty="0">
                <a:solidFill>
                  <a:srgbClr val="C00000"/>
                </a:solidFill>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cs typeface="Sakkal Majalla" panose="02000000000000000000" pitchFamily="2" charset="-78"/>
              </a:rPr>
              <a:t>ما</a:t>
            </a:r>
            <a:r>
              <a:rPr sz="2400" dirty="0">
                <a:solidFill>
                  <a:srgbClr val="C00000"/>
                </a:solidFill>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cs typeface="Sakkal Majalla" panose="02000000000000000000" pitchFamily="2" charset="-78"/>
              </a:rPr>
              <a:t>سبق</a:t>
            </a:r>
            <a:r>
              <a:rPr sz="2400" dirty="0">
                <a:solidFill>
                  <a:srgbClr val="C00000"/>
                </a:solidFill>
                <a:latin typeface="Sakkal Majalla" panose="02000000000000000000" pitchFamily="2" charset="-78"/>
                <a:cs typeface="Sakkal Majalla" panose="02000000000000000000" pitchFamily="2" charset="-78"/>
              </a:rPr>
              <a:t> </a:t>
            </a:r>
            <a:r>
              <a:rPr sz="2400" dirty="0" err="1">
                <a:solidFill>
                  <a:schemeClr val="tx1"/>
                </a:solidFill>
                <a:latin typeface="Sakkal Majalla" panose="02000000000000000000" pitchFamily="2" charset="-78"/>
                <a:cs typeface="Sakkal Majalla" panose="02000000000000000000" pitchFamily="2" charset="-78"/>
              </a:rPr>
              <a:t>ضروري</a:t>
            </a:r>
            <a:r>
              <a:rPr sz="2400" dirty="0">
                <a:solidFill>
                  <a:schemeClr val="tx1"/>
                </a:solidFill>
                <a:latin typeface="Sakkal Majalla" panose="02000000000000000000" pitchFamily="2" charset="-78"/>
                <a:cs typeface="Sakkal Majalla" panose="02000000000000000000" pitchFamily="2" charset="-78"/>
              </a:rPr>
              <a:t> </a:t>
            </a:r>
            <a:r>
              <a:rPr sz="2400" dirty="0" err="1">
                <a:solidFill>
                  <a:schemeClr val="tx1"/>
                </a:solidFill>
                <a:latin typeface="Sakkal Majalla" panose="02000000000000000000" pitchFamily="2" charset="-78"/>
                <a:cs typeface="Sakkal Majalla" panose="02000000000000000000" pitchFamily="2" charset="-78"/>
              </a:rPr>
              <a:t>لوقف</a:t>
            </a:r>
            <a:r>
              <a:rPr sz="2400" dirty="0">
                <a:solidFill>
                  <a:schemeClr val="tx1"/>
                </a:solidFill>
                <a:latin typeface="Sakkal Majalla" panose="02000000000000000000" pitchFamily="2" charset="-78"/>
                <a:cs typeface="Sakkal Majalla" panose="02000000000000000000" pitchFamily="2" charset="-78"/>
              </a:rPr>
              <a:t> </a:t>
            </a:r>
            <a:r>
              <a:rPr sz="2400" dirty="0" err="1">
                <a:solidFill>
                  <a:schemeClr val="tx1"/>
                </a:solidFill>
                <a:latin typeface="Sakkal Majalla" panose="02000000000000000000" pitchFamily="2" charset="-78"/>
                <a:cs typeface="Sakkal Majalla" panose="02000000000000000000" pitchFamily="2" charset="-78"/>
              </a:rPr>
              <a:t>الفاشية</a:t>
            </a:r>
            <a:r>
              <a:rPr sz="2400" dirty="0">
                <a:solidFill>
                  <a:schemeClr val="tx1"/>
                </a:solidFill>
                <a:latin typeface="Sakkal Majalla" panose="02000000000000000000" pitchFamily="2" charset="-78"/>
                <a:cs typeface="Sakkal Majalla" panose="02000000000000000000" pitchFamily="2" charset="-78"/>
              </a:rPr>
              <a:t>.</a:t>
            </a:r>
          </a:p>
        </p:txBody>
      </p:sp>
      <p:sp>
        <p:nvSpPr>
          <p:cNvPr id="670" name="TextBox 4"/>
          <p:cNvSpPr txBox="1"/>
          <p:nvPr/>
        </p:nvSpPr>
        <p:spPr>
          <a:xfrm>
            <a:off x="388936" y="472479"/>
            <a:ext cx="343695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الترصُّد ومكافحة الفاشيات</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Title 1"/>
          <p:cNvSpPr txBox="1">
            <a:spLocks noGrp="1"/>
          </p:cNvSpPr>
          <p:nvPr>
            <p:ph type="title"/>
          </p:nvPr>
        </p:nvSpPr>
        <p:spPr>
          <a:xfrm>
            <a:off x="424438" y="477812"/>
            <a:ext cx="3264195" cy="531838"/>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قبل الفاشية</a:t>
            </a:r>
          </a:p>
        </p:txBody>
      </p:sp>
      <p:sp>
        <p:nvSpPr>
          <p:cNvPr id="674" name="Content Placeholder 2"/>
          <p:cNvSpPr txBox="1">
            <a:spLocks noGrp="1"/>
          </p:cNvSpPr>
          <p:nvPr>
            <p:ph type="body" idx="1"/>
          </p:nvPr>
        </p:nvSpPr>
        <p:spPr>
          <a:xfrm>
            <a:off x="4114799" y="842962"/>
            <a:ext cx="6960405" cy="5285695"/>
          </a:xfrm>
          <a:prstGeom prst="rect">
            <a:avLst/>
          </a:prstGeom>
        </p:spPr>
        <p:txBody>
          <a:bodyPr rtlCol="1"/>
          <a:lstStyle/>
          <a:p>
            <a:pPr marL="0" lvl="1" indent="457200" rtl="1">
              <a:spcBef>
                <a:spcPts val="100"/>
              </a:spcBef>
              <a:buSzTx/>
              <a:buNone/>
              <a:defRPr sz="24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الإعداد للكشف عن الفاشيات</a:t>
            </a:r>
          </a:p>
          <a:p>
            <a:pPr marL="0" lvl="1" indent="457200" rtl="1">
              <a:spcBef>
                <a:spcPts val="100"/>
              </a:spcBef>
              <a:buSzTx/>
              <a:buNone/>
              <a:defRPr sz="2400"/>
            </a:pP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المستويات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lvl="1" indent="457200" rtl="1">
              <a:spcBef>
                <a:spcPts val="100"/>
              </a:spcBef>
              <a:buSzTx/>
              <a:buNone/>
              <a:defRPr sz="2400"/>
            </a:pPr>
            <a:endParaRPr dirty="0">
              <a:latin typeface="Sakkal Majalla" panose="02000000000000000000" pitchFamily="2" charset="-78"/>
              <a:cs typeface="Sakkal Majalla" panose="02000000000000000000" pitchFamily="2" charset="-78"/>
            </a:endParaRPr>
          </a:p>
          <a:p>
            <a:pPr marL="0" lvl="1" indent="457200" rtl="1">
              <a:spcBef>
                <a:spcPts val="100"/>
              </a:spcBef>
              <a:buSzTx/>
              <a:buNone/>
              <a:defRPr sz="24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تعزيز التنسيق على جميع المستويات </a:t>
            </a:r>
          </a:p>
          <a:p>
            <a:pPr marL="0" lvl="1" indent="457200" rtl="1">
              <a:spcBef>
                <a:spcPts val="100"/>
              </a:spcBef>
              <a:buSzTx/>
              <a:buNone/>
              <a:defRPr sz="2400"/>
            </a:pP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قطاع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إنشاء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قنوات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واضحة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الفوري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43321" lvl="2" indent="-253999" rtl="1">
              <a:spcBef>
                <a:spcPts val="100"/>
              </a:spcBef>
              <a:buClr>
                <a:srgbClr val="C00000"/>
              </a:buClr>
              <a:defRPr sz="2400"/>
            </a:pPr>
            <a:r>
              <a:rPr dirty="0" err="1">
                <a:latin typeface="Sakkal Majalla" panose="02000000000000000000" pitchFamily="2" charset="-78"/>
                <a:cs typeface="Sakkal Majalla" panose="02000000000000000000" pitchFamily="2" charset="-78"/>
              </a:rPr>
              <a:t>تبادل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بانتظام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Title 1"/>
          <p:cNvSpPr txBox="1">
            <a:spLocks noGrp="1"/>
          </p:cNvSpPr>
          <p:nvPr>
            <p:ph type="title"/>
          </p:nvPr>
        </p:nvSpPr>
        <p:spPr>
          <a:xfrm>
            <a:off x="388936" y="534575"/>
            <a:ext cx="3264196" cy="874008"/>
          </a:xfrm>
          <a:prstGeom prst="rect">
            <a:avLst/>
          </a:prstGeom>
        </p:spPr>
        <p:txBody>
          <a:bodyPr rtlCol="1">
            <a:noAutofit/>
          </a:bodyPr>
          <a:lstStyle/>
          <a:p>
            <a:pPr rtl="1"/>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الفاشية</a:t>
            </a:r>
          </a:p>
        </p:txBody>
      </p:sp>
      <p:sp>
        <p:nvSpPr>
          <p:cNvPr id="680" name="Content Placeholder 2"/>
          <p:cNvSpPr txBox="1">
            <a:spLocks noGrp="1"/>
          </p:cNvSpPr>
          <p:nvPr>
            <p:ph type="body" idx="1"/>
          </p:nvPr>
        </p:nvSpPr>
        <p:spPr>
          <a:xfrm>
            <a:off x="4273550" y="1484783"/>
            <a:ext cx="7529514" cy="4904905"/>
          </a:xfrm>
          <a:prstGeom prst="rect">
            <a:avLst/>
          </a:prstGeom>
        </p:spPr>
        <p:txBody>
          <a:bodyPr rtlCol="1"/>
          <a:lstStyle/>
          <a:p>
            <a:pPr marL="0" indent="0" rtl="1">
              <a:lnSpc>
                <a:spcPct val="80000"/>
              </a:lnSpc>
              <a:buSzTx/>
              <a:buNone/>
              <a:defRPr sz="24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تعزيز البحث النشط عن الحالات المحتملة: </a:t>
            </a:r>
          </a:p>
          <a:p>
            <a:pPr marL="398660" lvl="1" indent="-253999" rtl="1">
              <a:lnSpc>
                <a:spcPct val="80000"/>
              </a:lnSpc>
              <a:spcBef>
                <a:spcPts val="1800"/>
              </a:spcBef>
              <a:buClr>
                <a:srgbClr val="C00000"/>
              </a:buClr>
              <a:defRPr sz="24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والدينية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المُطبّ</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0" lvl="1" indent="-253999" rtl="1">
              <a:lnSpc>
                <a:spcPct val="80000"/>
              </a:lnSpc>
              <a:spcBef>
                <a:spcPts val="1800"/>
              </a:spcBef>
              <a:buClr>
                <a:srgbClr val="C00000"/>
              </a:buClr>
              <a:defRPr sz="2400"/>
            </a:pPr>
            <a:r>
              <a:rPr dirty="0" err="1">
                <a:latin typeface="Sakkal Majalla" panose="02000000000000000000" pitchFamily="2" charset="-78"/>
                <a:cs typeface="Sakkal Majalla" panose="02000000000000000000" pitchFamily="2" charset="-78"/>
              </a:rPr>
              <a:t>المناقشة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0" lvl="1" indent="-253999" rtl="1">
              <a:lnSpc>
                <a:spcPct val="80000"/>
              </a:lnSpc>
              <a:spcBef>
                <a:spcPts val="1800"/>
              </a:spcBef>
              <a:buClr>
                <a:srgbClr val="C00000"/>
              </a:buClr>
              <a:defRPr sz="2400"/>
            </a:pP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a:t>
            </a:r>
            <a:r>
              <a:rPr lang="ar-EG" dirty="0">
                <a:latin typeface="Sakkal Majalla" panose="02000000000000000000" pitchFamily="2" charset="-78"/>
                <a:cs typeface="Sakkal Majalla" panose="02000000000000000000" pitchFamily="2" charset="-78"/>
              </a:rPr>
              <a:t>ي: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2" indent="-342900" rtl="1">
              <a:lnSpc>
                <a:spcPct val="80000"/>
              </a:lnSpc>
              <a:spcBef>
                <a:spcPts val="100"/>
              </a:spcBef>
              <a:defRPr sz="2400"/>
            </a:pPr>
            <a:endParaRPr dirty="0">
              <a:latin typeface="Sakkal Majalla" panose="02000000000000000000" pitchFamily="2" charset="-78"/>
              <a:cs typeface="Sakkal Majalla" panose="02000000000000000000" pitchFamily="2" charset="-78"/>
            </a:endParaRPr>
          </a:p>
          <a:p>
            <a:pPr marL="0" indent="0" rtl="1">
              <a:lnSpc>
                <a:spcPct val="80000"/>
              </a:lnSpc>
              <a:buSzTx/>
              <a:buNone/>
              <a:defRPr sz="2400">
                <a:solidFill>
                  <a:schemeClr val="accent2"/>
                </a:solidFill>
                <a:latin typeface="Source Sans Pro Bold"/>
                <a:ea typeface="Source Sans Pro Bold"/>
                <a:cs typeface="Source Sans Pro Bold"/>
                <a:sym typeface="Source Sans Pro Bold"/>
              </a:defRPr>
            </a:pPr>
            <a:r>
              <a:rPr dirty="0" err="1">
                <a:solidFill>
                  <a:schemeClr val="tx1"/>
                </a:solidFill>
                <a:latin typeface="Sakkal Majalla" panose="02000000000000000000" pitchFamily="2" charset="-78"/>
                <a:cs typeface="Sakkal Majalla" panose="02000000000000000000" pitchFamily="2" charset="-78"/>
              </a:rPr>
              <a:t>إشراك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المجتمعات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المحلية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لتيسير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أنشطة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الترصُّد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وتعزيزها</a:t>
            </a:r>
            <a:endParaRPr dirty="0">
              <a:solidFill>
                <a:schemeClr val="tx1"/>
              </a:solidFill>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80">
                                            <p:bg/>
                                          </p:spTgt>
                                        </p:tgtEl>
                                        <p:attrNameLst>
                                          <p:attrName>style.visibility</p:attrName>
                                        </p:attrNameLst>
                                      </p:cBhvr>
                                      <p:to>
                                        <p:strVal val="visible"/>
                                      </p:to>
                                    </p:set>
                                    <p:animEffect transition="in" filter="fade">
                                      <p:cBhvr>
                                        <p:cTn id="7" dur="500"/>
                                        <p:tgtEl>
                                          <p:spTgt spid="680">
                                            <p:bg/>
                                          </p:spTgt>
                                        </p:tgtEl>
                                      </p:cBhvr>
                                    </p:animEffect>
                                  </p:childTnLst>
                                </p:cTn>
                              </p:par>
                              <p:par>
                                <p:cTn id="8" presetID="10" presetClass="entr" presetSubtype="0" fill="hold" grpId="0" nodeType="withEffect">
                                  <p:stCondLst>
                                    <p:cond delay="0"/>
                                  </p:stCondLst>
                                  <p:iterate>
                                    <p:tmAbs val="0"/>
                                  </p:iterate>
                                  <p:childTnLst>
                                    <p:set>
                                      <p:cBhvr>
                                        <p:cTn id="9" fill="hold"/>
                                        <p:tgtEl>
                                          <p:spTgt spid="680">
                                            <p:txEl>
                                              <p:pRg st="0" end="0"/>
                                            </p:txEl>
                                          </p:spTgt>
                                        </p:tgtEl>
                                        <p:attrNameLst>
                                          <p:attrName>style.visibility</p:attrName>
                                        </p:attrNameLst>
                                      </p:cBhvr>
                                      <p:to>
                                        <p:strVal val="visible"/>
                                      </p:to>
                                    </p:set>
                                    <p:animEffect transition="in" filter="fade">
                                      <p:cBhvr>
                                        <p:cTn id="10" dur="500"/>
                                        <p:tgtEl>
                                          <p:spTgt spid="680">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680">
                                            <p:txEl>
                                              <p:pRg st="1" end="1"/>
                                            </p:txEl>
                                          </p:spTgt>
                                        </p:tgtEl>
                                        <p:attrNameLst>
                                          <p:attrName>style.visibility</p:attrName>
                                        </p:attrNameLst>
                                      </p:cBhvr>
                                      <p:to>
                                        <p:strVal val="visible"/>
                                      </p:to>
                                    </p:set>
                                    <p:animEffect transition="in" filter="fade">
                                      <p:cBhvr>
                                        <p:cTn id="13" dur="500"/>
                                        <p:tgtEl>
                                          <p:spTgt spid="680">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680">
                                            <p:txEl>
                                              <p:pRg st="2" end="2"/>
                                            </p:txEl>
                                          </p:spTgt>
                                        </p:tgtEl>
                                        <p:attrNameLst>
                                          <p:attrName>style.visibility</p:attrName>
                                        </p:attrNameLst>
                                      </p:cBhvr>
                                      <p:to>
                                        <p:strVal val="visible"/>
                                      </p:to>
                                    </p:set>
                                    <p:animEffect transition="in" filter="fade">
                                      <p:cBhvr>
                                        <p:cTn id="16" dur="500"/>
                                        <p:tgtEl>
                                          <p:spTgt spid="680">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680">
                                            <p:txEl>
                                              <p:pRg st="3" end="3"/>
                                            </p:txEl>
                                          </p:spTgt>
                                        </p:tgtEl>
                                        <p:attrNameLst>
                                          <p:attrName>style.visibility</p:attrName>
                                        </p:attrNameLst>
                                      </p:cBhvr>
                                      <p:to>
                                        <p:strVal val="visible"/>
                                      </p:to>
                                    </p:set>
                                    <p:animEffect transition="in" filter="fade">
                                      <p:cBhvr>
                                        <p:cTn id="19" dur="500"/>
                                        <p:tgtEl>
                                          <p:spTgt spid="680">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0" nodeType="clickEffect">
                                  <p:stCondLst>
                                    <p:cond delay="0"/>
                                  </p:stCondLst>
                                  <p:iterate>
                                    <p:tmAbs val="0"/>
                                  </p:iterate>
                                  <p:childTnLst>
                                    <p:set>
                                      <p:cBhvr>
                                        <p:cTn id="23" fill="hold"/>
                                        <p:tgtEl>
                                          <p:spTgt spid="680">
                                            <p:txEl>
                                              <p:pRg st="5" end="5"/>
                                            </p:txEl>
                                          </p:spTgt>
                                        </p:tgtEl>
                                        <p:attrNameLst>
                                          <p:attrName>style.visibility</p:attrName>
                                        </p:attrNameLst>
                                      </p:cBhvr>
                                      <p:to>
                                        <p:strVal val="visible"/>
                                      </p:to>
                                    </p:set>
                                    <p:animEffect transition="in" filter="fade">
                                      <p:cBhvr>
                                        <p:cTn id="24" dur="500"/>
                                        <p:tgtEl>
                                          <p:spTgt spid="68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 grpId="0" build="p"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Title 1"/>
          <p:cNvSpPr txBox="1">
            <a:spLocks noGrp="1"/>
          </p:cNvSpPr>
          <p:nvPr>
            <p:ph type="title"/>
          </p:nvPr>
        </p:nvSpPr>
        <p:spPr>
          <a:xfrm>
            <a:off x="74262" y="492670"/>
            <a:ext cx="2871557" cy="564605"/>
          </a:xfrm>
          <a:prstGeom prst="rect">
            <a:avLst/>
          </a:prstGeom>
        </p:spPr>
        <p:txBody>
          <a:bodyPr rtlCol="1">
            <a:normAutofit/>
          </a:bodyPr>
          <a:lstStyle/>
          <a:p>
            <a:pPr rtl="1"/>
            <a:r>
              <a:rPr lang="ar" b="1">
                <a:latin typeface="Sakkal Majalla" panose="02000000000000000000" pitchFamily="2" charset="-78"/>
                <a:cs typeface="Sakkal Majalla" panose="02000000000000000000" pitchFamily="2" charset="-78"/>
              </a:rPr>
              <a:t>بعد الفاشية</a:t>
            </a:r>
          </a:p>
        </p:txBody>
      </p:sp>
      <p:sp>
        <p:nvSpPr>
          <p:cNvPr id="686" name="Text Placeholder 1"/>
          <p:cNvSpPr txBox="1">
            <a:spLocks noGrp="1"/>
          </p:cNvSpPr>
          <p:nvPr>
            <p:ph type="body" idx="1"/>
          </p:nvPr>
        </p:nvSpPr>
        <p:spPr>
          <a:xfrm>
            <a:off x="3847519" y="1916832"/>
            <a:ext cx="7734372" cy="4472857"/>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إعلان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الوباء</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استئناف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إل</a:t>
            </a:r>
            <a:r>
              <a:rPr dirty="0">
                <a:latin typeface="Sakkal Majalla" panose="02000000000000000000" pitchFamily="2" charset="-78"/>
                <a:cs typeface="Sakkal Majalla" panose="02000000000000000000" pitchFamily="2" charset="-78"/>
              </a:rPr>
              <a:t>ى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إصدار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Text Placeholder 2"/>
          <p:cNvSpPr txBox="1">
            <a:spLocks noGrp="1"/>
          </p:cNvSpPr>
          <p:nvPr>
            <p:ph type="body" sz="quarter" idx="1"/>
          </p:nvPr>
        </p:nvSpPr>
        <p:spPr>
          <a:xfrm>
            <a:off x="1235258" y="1329154"/>
            <a:ext cx="4208463" cy="863601"/>
          </a:xfrm>
          <a:prstGeom prst="rect">
            <a:avLst/>
          </a:prstGeom>
        </p:spPr>
        <p:txBody>
          <a:bodyPr rtlCol="1">
            <a:normAutofit/>
          </a:bodyPr>
          <a:lstStyle/>
          <a:p>
            <a:pPr marL="0" lvl="1" indent="0" algn="ctr" rtl="1">
              <a:spcBef>
                <a:spcPts val="100"/>
              </a:spcBef>
              <a:buSzTx/>
              <a:buNone/>
              <a:defRPr sz="2200">
                <a:solidFill>
                  <a:schemeClr val="accent3"/>
                </a:solidFill>
                <a:latin typeface="Source Sans Pro Bold"/>
                <a:ea typeface="Source Sans Pro Bold"/>
                <a:cs typeface="Source Sans Pro Bold"/>
                <a:sym typeface="Source Sans Pro Bold"/>
              </a:defRPr>
            </a:pPr>
            <a:r>
              <a:rPr lang="ar" sz="2400">
                <a:latin typeface="Sakkal Majalla" panose="02000000000000000000" pitchFamily="2" charset="-78"/>
                <a:cs typeface="Sakkal Majalla" panose="02000000000000000000" pitchFamily="2" charset="-78"/>
              </a:rPr>
              <a:t>يمكن أن ينفذ أي عضو من أعضاء فريق الاستجابة السريعة أنشطة الترصُّد</a:t>
            </a:r>
          </a:p>
        </p:txBody>
      </p:sp>
      <p:grpSp>
        <p:nvGrpSpPr>
          <p:cNvPr id="698" name="Content Placeholder 3"/>
          <p:cNvGrpSpPr/>
          <p:nvPr/>
        </p:nvGrpSpPr>
        <p:grpSpPr>
          <a:xfrm>
            <a:off x="710410" y="2192753"/>
            <a:ext cx="5015880" cy="4252129"/>
            <a:chOff x="0" y="0"/>
            <a:chExt cx="5015879" cy="4252127"/>
          </a:xfrm>
        </p:grpSpPr>
        <p:sp>
          <p:nvSpPr>
            <p:cNvPr id="696" name="Rectangle"/>
            <p:cNvSpPr/>
            <p:nvPr/>
          </p:nvSpPr>
          <p:spPr>
            <a:xfrm>
              <a:off x="0" y="0"/>
              <a:ext cx="5015880" cy="3514725"/>
            </a:xfrm>
            <a:prstGeom prst="rect">
              <a:avLst/>
            </a:prstGeom>
            <a:solidFill>
              <a:srgbClr val="FFFFFF"/>
            </a:solidFill>
            <a:ln w="12700" cap="flat">
              <a:noFill/>
              <a:miter lim="400000"/>
            </a:ln>
            <a:effectLst/>
          </p:spPr>
          <p:txBody>
            <a:bodyPr wrap="square" lIns="45719" tIns="45719" rIns="45719" bIns="45719" numCol="1" rtlCol="1" anchor="t">
              <a:noAutofit/>
            </a:bodyPr>
            <a:lstStyle/>
            <a:p>
              <a:pPr defTabSz="289321" rtl="1">
                <a:lnSpc>
                  <a:spcPct val="90000"/>
                </a:lnSpc>
                <a:spcBef>
                  <a:spcPts val="100"/>
                </a:spcBef>
                <a:defRPr sz="28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697" name="Coordinator…"/>
            <p:cNvSpPr txBox="1"/>
            <p:nvPr/>
          </p:nvSpPr>
          <p:spPr>
            <a:xfrm>
              <a:off x="45720" y="0"/>
              <a:ext cx="4924440" cy="425212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rmAutofit/>
            </a:bodyPr>
            <a:lstStyle/>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المنسِّق</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أخصائيو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الوبائيات</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طبيب</a:t>
              </a:r>
              <a:r>
                <a:rPr lang="ar-EG" dirty="0">
                  <a:latin typeface="Sakkal Majalla" panose="02000000000000000000" pitchFamily="2" charset="-78"/>
                  <a:cs typeface="Sakkal Majalla" panose="02000000000000000000" pitchFamily="2" charset="-78"/>
                </a:rPr>
                <a:t> ال</a:t>
              </a:r>
              <a:r>
                <a:rPr dirty="0" err="1">
                  <a:latin typeface="Sakkal Majalla" panose="02000000000000000000" pitchFamily="2" charset="-78"/>
                  <a:cs typeface="Sakkal Majalla" panose="02000000000000000000" pitchFamily="2" charset="-78"/>
                </a:rPr>
                <a:t>سريري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البيئية</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المُثقِّف/ المرشد الصحي .</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لوجستيات</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54000" lvl="1" indent="-254000"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وغيرهم</a:t>
              </a:r>
              <a:r>
                <a:rPr dirty="0">
                  <a:latin typeface="Sakkal Majalla" panose="02000000000000000000" pitchFamily="2" charset="-78"/>
                  <a:cs typeface="Sakkal Majalla" panose="02000000000000000000" pitchFamily="2" charset="-78"/>
                </a:rPr>
                <a:t>.</a:t>
              </a:r>
            </a:p>
          </p:txBody>
        </p:sp>
      </p:grpSp>
      <p:sp>
        <p:nvSpPr>
          <p:cNvPr id="699" name="Text Placeholder 4"/>
          <p:cNvSpPr txBox="1"/>
          <p:nvPr/>
        </p:nvSpPr>
        <p:spPr>
          <a:xfrm>
            <a:off x="7221839" y="1329154"/>
            <a:ext cx="3977323" cy="8636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ctr" defTabSz="289321" rtl="1">
              <a:lnSpc>
                <a:spcPct val="90000"/>
              </a:lnSpc>
              <a:spcBef>
                <a:spcPts val="300"/>
              </a:spcBef>
              <a:defRPr sz="2200">
                <a:solidFill>
                  <a:schemeClr val="accent3"/>
                </a:solidFill>
                <a:latin typeface="Source Sans Pro Bold"/>
                <a:ea typeface="Source Sans Pro Bold"/>
                <a:cs typeface="Source Sans Pro Bold"/>
                <a:sym typeface="Source Sans Pro Bold"/>
              </a:defRPr>
            </a:lvl1pPr>
          </a:lstStyle>
          <a:p>
            <a:pPr rtl="1"/>
            <a:r>
              <a:rPr lang="ar" sz="2400">
                <a:latin typeface="Sakkal Majalla" panose="02000000000000000000" pitchFamily="2" charset="-78"/>
                <a:cs typeface="Sakkal Majalla" panose="02000000000000000000" pitchFamily="2" charset="-78"/>
              </a:rPr>
              <a:t>تدريب أعضاء فريق الاستجابة السريعة المعنيين بالترصُّد </a:t>
            </a:r>
          </a:p>
        </p:txBody>
      </p:sp>
      <p:grpSp>
        <p:nvGrpSpPr>
          <p:cNvPr id="702" name="Content Placeholder 5"/>
          <p:cNvGrpSpPr/>
          <p:nvPr/>
        </p:nvGrpSpPr>
        <p:grpSpPr>
          <a:xfrm>
            <a:off x="6702560" y="2154433"/>
            <a:ext cx="5015882" cy="4605596"/>
            <a:chOff x="0" y="-1"/>
            <a:chExt cx="5015880" cy="4605594"/>
          </a:xfrm>
        </p:grpSpPr>
        <p:sp>
          <p:nvSpPr>
            <p:cNvPr id="700" name="Rectangle"/>
            <p:cNvSpPr/>
            <p:nvPr/>
          </p:nvSpPr>
          <p:spPr>
            <a:xfrm>
              <a:off x="0" y="-1"/>
              <a:ext cx="5015880" cy="3487739"/>
            </a:xfrm>
            <a:prstGeom prst="rect">
              <a:avLst/>
            </a:prstGeom>
            <a:solidFill>
              <a:srgbClr val="FFFFFF"/>
            </a:solidFill>
            <a:ln w="12700" cap="flat">
              <a:noFill/>
              <a:miter lim="400000"/>
            </a:ln>
            <a:effectLst/>
          </p:spPr>
          <p:txBody>
            <a:bodyPr wrap="square" lIns="45719" tIns="45719" rIns="45719" bIns="45719" numCol="1" rtlCol="1" anchor="t">
              <a:noAutofit/>
            </a:bodyPr>
            <a:lstStyle/>
            <a:p>
              <a:pPr defTabSz="289321" rtl="1">
                <a:lnSpc>
                  <a:spcPct val="90000"/>
                </a:lnSpc>
                <a:spcBef>
                  <a:spcPts val="300"/>
                </a:spcBef>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701" name="Case identification based on adopted case definition…"/>
            <p:cNvSpPr txBox="1"/>
            <p:nvPr/>
          </p:nvSpPr>
          <p:spPr>
            <a:xfrm>
              <a:off x="45720" y="-1"/>
              <a:ext cx="4924440" cy="460559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rmAutofit/>
            </a:bodyPr>
            <a:lstStyle/>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المعتمد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متعمقة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الاهتمام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والإحالة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التواصل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والتبليغ</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lvl="1" indent="-253999" defTabSz="289321" rtl="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sp>
        <p:nvSpPr>
          <p:cNvPr id="703" name="TextBox 4"/>
          <p:cNvSpPr txBox="1"/>
          <p:nvPr/>
        </p:nvSpPr>
        <p:spPr>
          <a:xfrm>
            <a:off x="312172" y="0"/>
            <a:ext cx="4478038" cy="5917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فِرَق الاستجابة السريعة والترصُّد</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p:tmAbs val="0"/>
                                  </p:iterate>
                                  <p:childTnLst>
                                    <p:set>
                                      <p:cBhvr>
                                        <p:cTn id="6" fill="hold"/>
                                        <p:tgtEl>
                                          <p:spTgt spid="698"/>
                                        </p:tgtEl>
                                        <p:attrNameLst>
                                          <p:attrName>style.visibility</p:attrName>
                                        </p:attrNameLst>
                                      </p:cBhvr>
                                      <p:to>
                                        <p:strVal val="visible"/>
                                      </p:to>
                                    </p:set>
                                    <p:animEffect transition="in" filter="box(in)">
                                      <p:cBhvr>
                                        <p:cTn id="7" dur="500"/>
                                        <p:tgtEl>
                                          <p:spTgt spid="6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iterate>
                                    <p:tmAbs val="0"/>
                                  </p:iterate>
                                  <p:childTnLst>
                                    <p:set>
                                      <p:cBhvr>
                                        <p:cTn id="11" fill="hold"/>
                                        <p:tgtEl>
                                          <p:spTgt spid="699">
                                            <p:bg/>
                                          </p:spTgt>
                                        </p:tgtEl>
                                        <p:attrNameLst>
                                          <p:attrName>style.visibility</p:attrName>
                                        </p:attrNameLst>
                                      </p:cBhvr>
                                      <p:to>
                                        <p:strVal val="visible"/>
                                      </p:to>
                                    </p:set>
                                    <p:animEffect transition="in" filter="box(in)">
                                      <p:cBhvr>
                                        <p:cTn id="12" dur="500"/>
                                        <p:tgtEl>
                                          <p:spTgt spid="699">
                                            <p:bg/>
                                          </p:spTgt>
                                        </p:tgtEl>
                                      </p:cBhvr>
                                    </p:animEffect>
                                  </p:childTnLst>
                                </p:cTn>
                              </p:par>
                              <p:par>
                                <p:cTn id="13" presetID="4" presetClass="entr" presetSubtype="16" fill="hold" grpId="0" nodeType="withEffect">
                                  <p:stCondLst>
                                    <p:cond delay="0"/>
                                  </p:stCondLst>
                                  <p:iterate>
                                    <p:tmAbs val="0"/>
                                  </p:iterate>
                                  <p:childTnLst>
                                    <p:set>
                                      <p:cBhvr>
                                        <p:cTn id="14" fill="hold"/>
                                        <p:tgtEl>
                                          <p:spTgt spid="699">
                                            <p:txEl>
                                              <p:pRg st="0" end="0"/>
                                            </p:txEl>
                                          </p:spTgt>
                                        </p:tgtEl>
                                        <p:attrNameLst>
                                          <p:attrName>style.visibility</p:attrName>
                                        </p:attrNameLst>
                                      </p:cBhvr>
                                      <p:to>
                                        <p:strVal val="visible"/>
                                      </p:to>
                                    </p:set>
                                    <p:animEffect transition="in" filter="box(in)">
                                      <p:cBhvr>
                                        <p:cTn id="15" dur="500"/>
                                        <p:tgtEl>
                                          <p:spTgt spid="69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iterate>
                                    <p:tmAbs val="0"/>
                                  </p:iterate>
                                  <p:childTnLst>
                                    <p:set>
                                      <p:cBhvr>
                                        <p:cTn id="19" fill="hold"/>
                                        <p:tgtEl>
                                          <p:spTgt spid="702"/>
                                        </p:tgtEl>
                                        <p:attrNameLst>
                                          <p:attrName>style.visibility</p:attrName>
                                        </p:attrNameLst>
                                      </p:cBhvr>
                                      <p:to>
                                        <p:strVal val="visible"/>
                                      </p:to>
                                    </p:set>
                                    <p:animEffect transition="in" filter="box(in)">
                                      <p:cBhvr>
                                        <p:cTn id="20" dur="500"/>
                                        <p:tgtEl>
                                          <p:spTgt spid="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animBg="1" advAuto="0"/>
      <p:bldP spid="699" grpId="0" build="p" animBg="1" advAuto="0"/>
      <p:bldP spid="702" grpId="0"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Content Placeholder 2"/>
          <p:cNvSpPr txBox="1">
            <a:spLocks noGrp="1"/>
          </p:cNvSpPr>
          <p:nvPr>
            <p:ph type="body" idx="1"/>
          </p:nvPr>
        </p:nvSpPr>
        <p:spPr>
          <a:xfrm>
            <a:off x="4120611" y="1196751"/>
            <a:ext cx="7529514" cy="5546726"/>
          </a:xfrm>
          <a:prstGeom prst="rect">
            <a:avLst/>
          </a:prstGeom>
        </p:spPr>
        <p:txBody>
          <a:bodyPr rtlCol="1"/>
          <a:lstStyle/>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النجاح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سلسلة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a:t>
            </a:r>
          </a:p>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ضرورية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a:t>
            </a:r>
          </a:p>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ضرورية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لنجاح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a:t>
            </a:r>
          </a:p>
          <a:p>
            <a:pPr marL="514350" indent="-514350" rtl="1">
              <a:spcBef>
                <a:spcPts val="1200"/>
              </a:spcBef>
              <a:buFontTx/>
              <a:buAutoNum type="arabicPeriod"/>
              <a:defRPr sz="20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a:t>
            </a:r>
            <a:r>
              <a:rPr lang="ar-EG" dirty="0">
                <a:latin typeface="Sakkal Majalla" panose="02000000000000000000" pitchFamily="2" charset="-78"/>
                <a:cs typeface="Sakkal Majalla" panose="02000000000000000000" pitchFamily="2" charset="-78"/>
              </a:rPr>
              <a:t>ئ</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وبعدها</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E1124700-C82D-F853-6684-80726972B5DE}"/>
              </a:ext>
            </a:extLst>
          </p:cNvPr>
          <p:cNvSpPr txBox="1">
            <a:spLocks noGrp="1"/>
          </p:cNvSpPr>
          <p:nvPr>
            <p:ph type="title" hasCustomPrompt="1"/>
          </p:nvPr>
        </p:nvSpPr>
        <p:spPr>
          <a:xfrm>
            <a:off x="-73557" y="842962"/>
            <a:ext cx="3264195" cy="728737"/>
          </a:xfrm>
          <a:prstGeom prst="rect">
            <a:avLst/>
          </a:prstGeom>
        </p:spPr>
        <p:txBody>
          <a:bodyPr rtlCol="1">
            <a:noAutofit/>
          </a:bodyPr>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الرسائل الرئيسية</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ntent Placeholder 2"/>
          <p:cNvSpPr txBox="1">
            <a:spLocks noGrp="1"/>
          </p:cNvSpPr>
          <p:nvPr>
            <p:ph type="body" idx="1"/>
          </p:nvPr>
        </p:nvSpPr>
        <p:spPr>
          <a:xfrm>
            <a:off x="4273551" y="1340767"/>
            <a:ext cx="7295058" cy="5048921"/>
          </a:xfrm>
          <a:prstGeom prst="rect">
            <a:avLst/>
          </a:prstGeom>
        </p:spPr>
        <p:txBody>
          <a:bodyPr rtlCol="1">
            <a:normAutofit fontScale="92500" lnSpcReduction="10000"/>
          </a:bodyPr>
          <a:lstStyle/>
          <a:p>
            <a:pPr marL="0" indent="0" defTabSz="914349" rtl="1">
              <a:spcBef>
                <a:spcPts val="500"/>
              </a:spcBef>
              <a:buSzTx/>
              <a:buNone/>
              <a:defRPr sz="1600">
                <a:solidFill>
                  <a:srgbClr val="002060"/>
                </a:solidFill>
              </a:defRPr>
            </a:pPr>
            <a:r>
              <a:rPr sz="1800" dirty="0" err="1">
                <a:latin typeface="Sakkal Majalla" panose="02000000000000000000" pitchFamily="2" charset="-78"/>
                <a:cs typeface="Sakkal Majalla" panose="02000000000000000000" pitchFamily="2" charset="-78"/>
              </a:rPr>
              <a:t>اقتُبس</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هذا</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العرض</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التقديمي</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بتصرف</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من</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المواد</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التدريبية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للبرنامج</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الميداني</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للتدريب</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في</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مجال</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الوبائيات</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للعاملين</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في</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الخطوط</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الأمامية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وفرع</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الاستجابة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للطوارئ</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والتعافي</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التابع</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لمراكز</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مكافحة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الأمراض</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والوقاية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منها</a:t>
            </a:r>
            <a:r>
              <a:rPr sz="1800" dirty="0">
                <a:latin typeface="Sakkal Majalla" panose="02000000000000000000" pitchFamily="2" charset="-78"/>
                <a:cs typeface="Sakkal Majalla" panose="02000000000000000000" pitchFamily="2" charset="-78"/>
              </a:rPr>
              <a:t>.</a:t>
            </a:r>
          </a:p>
          <a:p>
            <a:pPr marL="0" indent="0" algn="l" defTabSz="914349" rtl="0">
              <a:spcBef>
                <a:spcPts val="500"/>
              </a:spcBef>
              <a:buSzTx/>
              <a:buNone/>
              <a:defRPr sz="1600"/>
            </a:pPr>
            <a:r>
              <a:rPr sz="1800" dirty="0">
                <a:latin typeface="Sakkal Majalla" panose="02000000000000000000" pitchFamily="2" charset="-78"/>
                <a:cs typeface="Sakkal Majalla" panose="02000000000000000000" pitchFamily="2" charset="-78"/>
              </a:rPr>
              <a:t>World Health Organization (WHO). Early detection, assessment and response to acute public health events: Implementation of Early Warning and Response with a focus on Event-Based Surveillance; 2014. </a:t>
            </a:r>
            <a:endParaRPr lang="ar-EG" sz="1800" dirty="0">
              <a:latin typeface="Sakkal Majalla" panose="02000000000000000000" pitchFamily="2" charset="-78"/>
              <a:cs typeface="Sakkal Majalla" panose="02000000000000000000" pitchFamily="2" charset="-78"/>
            </a:endParaRPr>
          </a:p>
          <a:p>
            <a:pPr marL="0" indent="0" algn="r" defTabSz="914349">
              <a:spcBef>
                <a:spcPts val="500"/>
              </a:spcBef>
              <a:buSzTx/>
              <a:buNone/>
              <a:defRPr sz="1600"/>
            </a:pPr>
            <a:r>
              <a:rPr sz="1800" dirty="0">
                <a:latin typeface="Sakkal Majalla" panose="02000000000000000000" pitchFamily="2" charset="-78"/>
                <a:cs typeface="Sakkal Majalla" panose="02000000000000000000" pitchFamily="2" charset="-78"/>
              </a:rPr>
              <a:t>‫</a:t>
            </a: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sz="1800" dirty="0">
                <a:latin typeface="Sakkal Majalla" panose="02000000000000000000" pitchFamily="2" charset="-78"/>
                <a:cs typeface="Sakkal Majalla" panose="02000000000000000000" pitchFamily="2" charset="-78"/>
              </a:rPr>
              <a:t>:</a:t>
            </a:r>
          </a:p>
          <a:p>
            <a:pPr marL="0" indent="0" algn="l" defTabSz="914349" rtl="0">
              <a:spcBef>
                <a:spcPts val="500"/>
              </a:spcBef>
              <a:buSzTx/>
              <a:buNone/>
              <a:defRPr sz="1600"/>
            </a:pP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http://apps.who.int/iris/bitstream/handle/10665/112667/WHO_HSE_GCR_LYO_2014.4_eng.pdf?sequence=1</a:t>
            </a:r>
          </a:p>
          <a:p>
            <a:pPr marL="0" indent="0" defTabSz="914349" rtl="1">
              <a:spcBef>
                <a:spcPts val="1100"/>
              </a:spcBef>
              <a:buSzTx/>
              <a:buNone/>
              <a:defRPr sz="1600"/>
            </a:pPr>
            <a:endParaRP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marL="0" indent="0" algn="l" defTabSz="914349" rtl="0">
              <a:spcBef>
                <a:spcPts val="500"/>
              </a:spcBef>
              <a:buSzTx/>
              <a:buNone/>
              <a:defRPr sz="1600"/>
            </a:pPr>
            <a:r>
              <a:rPr sz="1800"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 2014.</a:t>
            </a:r>
            <a:endParaRPr lang="ar-EG" sz="1800" dirty="0">
              <a:latin typeface="Sakkal Majalla" panose="02000000000000000000" pitchFamily="2" charset="-78"/>
              <a:cs typeface="Sakkal Majalla" panose="02000000000000000000" pitchFamily="2" charset="-78"/>
            </a:endParaRPr>
          </a:p>
          <a:p>
            <a:pPr marL="0" indent="0" algn="r" defTabSz="914349">
              <a:spcBef>
                <a:spcPts val="500"/>
              </a:spcBef>
              <a:buSzTx/>
              <a:buNone/>
              <a:defRPr sz="1600"/>
            </a:pP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sz="1800" dirty="0">
                <a:latin typeface="Sakkal Majalla" panose="02000000000000000000" pitchFamily="2" charset="-78"/>
                <a:cs typeface="Sakkal Majalla" panose="02000000000000000000" pitchFamily="2" charset="-78"/>
              </a:rPr>
              <a:t>: </a:t>
            </a:r>
          </a:p>
          <a:p>
            <a:pPr marL="0" indent="0" algn="l" defTabSz="914349" rtl="0">
              <a:spcBef>
                <a:spcPts val="500"/>
              </a:spcBef>
              <a:buSzTx/>
              <a:buNone/>
              <a:defRPr sz="1600" u="sng">
                <a:solidFill>
                  <a:srgbClr val="0070C0"/>
                </a:solidFill>
              </a:defRPr>
            </a:pPr>
            <a:r>
              <a:rPr sz="1800" dirty="0">
                <a:latin typeface="Sakkal Majalla" panose="02000000000000000000" pitchFamily="2" charset="-78"/>
                <a:cs typeface="Sakkal Majalla" panose="02000000000000000000" pitchFamily="2" charset="-78"/>
              </a:rPr>
              <a:t>https://www.cdc.gov/publichealth101/surveillance.html </a:t>
            </a:r>
          </a:p>
          <a:p>
            <a:pPr marL="0" indent="0" defTabSz="914349" rtl="1">
              <a:spcBef>
                <a:spcPts val="1100"/>
              </a:spcBef>
              <a:buSzTx/>
              <a:buNone/>
              <a:defRPr sz="1600"/>
            </a:pPr>
            <a:endParaRPr sz="1800" dirty="0">
              <a:latin typeface="Sakkal Majalla" panose="02000000000000000000" pitchFamily="2" charset="-78"/>
              <a:cs typeface="Sakkal Majalla" panose="02000000000000000000" pitchFamily="2" charset="-78"/>
            </a:endParaRPr>
          </a:p>
          <a:p>
            <a:pPr marL="0" indent="0" algn="l" defTabSz="914349" rtl="1">
              <a:spcBef>
                <a:spcPts val="500"/>
              </a:spcBef>
              <a:buSzTx/>
              <a:buNone/>
              <a:defRPr sz="1600"/>
            </a:pPr>
            <a:r>
              <a:rPr sz="1800" dirty="0">
                <a:latin typeface="Sakkal Majalla" panose="02000000000000000000" pitchFamily="2" charset="-78"/>
                <a:cs typeface="Sakkal Majalla" panose="02000000000000000000" pitchFamily="2" charset="-78"/>
              </a:rPr>
              <a:t>World Health Organization (WHO). IHR Monitoring Framework: Checklist and Indicators for Monitoring Progress in the Development of IHR Core Capacities in States Parties. Geneva, Switzerland: World Health Organization; 2013. </a:t>
            </a:r>
            <a:endParaRPr lang="ar-EG" sz="1800" dirty="0">
              <a:latin typeface="Sakkal Majalla" panose="02000000000000000000" pitchFamily="2" charset="-78"/>
              <a:cs typeface="Sakkal Majalla" panose="02000000000000000000" pitchFamily="2" charset="-78"/>
            </a:endParaRPr>
          </a:p>
          <a:p>
            <a:pPr marL="0" indent="0" defTabSz="914349" rtl="1">
              <a:spcBef>
                <a:spcPts val="500"/>
              </a:spcBef>
              <a:buSzTx/>
              <a:buNone/>
              <a:defRPr sz="1600"/>
            </a:pP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lang="ar-EG" sz="1800" dirty="0">
                <a:latin typeface="Sakkal Majalla" panose="02000000000000000000" pitchFamily="2" charset="-78"/>
                <a:cs typeface="Sakkal Majalla" panose="02000000000000000000" pitchFamily="2" charset="-78"/>
              </a:rPr>
              <a:t>:</a:t>
            </a:r>
          </a:p>
          <a:p>
            <a:pPr marL="0" indent="0" algn="l" defTabSz="914349" rtl="0">
              <a:spcBef>
                <a:spcPts val="500"/>
              </a:spcBef>
              <a:buSzTx/>
              <a:buNone/>
              <a:defRPr sz="1600"/>
            </a:pPr>
            <a:r>
              <a:rPr sz="1800" dirty="0">
                <a:latin typeface="Sakkal Majalla" panose="02000000000000000000" pitchFamily="2" charset="-78"/>
                <a:cs typeface="Sakkal Majalla" panose="02000000000000000000" pitchFamily="2" charset="-78"/>
              </a:rPr>
              <a:t> </a:t>
            </a: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http://apps.who.int/iris/bitstream/handle/10665/84933/WHO_HSE_GCR_2013.2_eng.pdf?sequence=1</a:t>
            </a:r>
            <a:r>
              <a:rPr sz="1800"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F1008ED7-BDE3-6EC7-EFCE-8695D99BA083}"/>
              </a:ext>
            </a:extLst>
          </p:cNvPr>
          <p:cNvSpPr txBox="1"/>
          <p:nvPr/>
        </p:nvSpPr>
        <p:spPr>
          <a:xfrm>
            <a:off x="359775" y="495335"/>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Content Placeholder 2"/>
          <p:cNvSpPr txBox="1">
            <a:spLocks noGrp="1"/>
          </p:cNvSpPr>
          <p:nvPr>
            <p:ph type="body" idx="1"/>
          </p:nvPr>
        </p:nvSpPr>
        <p:spPr>
          <a:xfrm>
            <a:off x="4273551" y="1196751"/>
            <a:ext cx="7151042" cy="5192937"/>
          </a:xfrm>
          <a:prstGeom prst="rect">
            <a:avLst/>
          </a:prstGeom>
        </p:spPr>
        <p:txBody>
          <a:bodyPr rtlCol="1">
            <a:normAutofit fontScale="92500" lnSpcReduction="20000"/>
          </a:bodyPr>
          <a:lstStyle/>
          <a:p>
            <a:pPr marL="0" indent="0" algn="l" defTabSz="914349" rtl="0">
              <a:lnSpc>
                <a:spcPct val="81000"/>
              </a:lnSpc>
              <a:spcBef>
                <a:spcPts val="500"/>
              </a:spcBef>
              <a:buSzTx/>
              <a:buNone/>
              <a:defRPr sz="1400"/>
            </a:pPr>
            <a:r>
              <a:rPr sz="1800" dirty="0">
                <a:latin typeface="Sakkal Majalla" panose="02000000000000000000" pitchFamily="2" charset="-78"/>
                <a:cs typeface="Sakkal Majalla" panose="02000000000000000000" pitchFamily="2" charset="-78"/>
              </a:rPr>
              <a:t>World Health Organization (WHO). Outbreak surveillance and response in humanitarian emergencies: WHO guidelines for EWARN implementation. Geneva, Switzerland: World Health Organization; 2012.</a:t>
            </a:r>
            <a:endParaRPr lang="ar-EG" sz="1800" dirty="0">
              <a:latin typeface="Sakkal Majalla" panose="02000000000000000000" pitchFamily="2" charset="-78"/>
              <a:cs typeface="Sakkal Majalla" panose="02000000000000000000" pitchFamily="2" charset="-78"/>
            </a:endParaRPr>
          </a:p>
          <a:p>
            <a:pPr marL="0" indent="0" algn="r" defTabSz="914349">
              <a:lnSpc>
                <a:spcPct val="81000"/>
              </a:lnSpc>
              <a:spcBef>
                <a:spcPts val="500"/>
              </a:spcBef>
              <a:buSzTx/>
              <a:buNone/>
              <a:defRPr sz="1400"/>
            </a:pP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sz="1800" dirty="0">
                <a:latin typeface="Sakkal Majalla" panose="02000000000000000000" pitchFamily="2" charset="-78"/>
                <a:cs typeface="Sakkal Majalla" panose="02000000000000000000" pitchFamily="2" charset="-78"/>
              </a:rPr>
              <a:t>:</a:t>
            </a:r>
            <a:endParaRPr sz="20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500"/>
              </a:spcBef>
              <a:buSzTx/>
              <a:buNone/>
              <a:defRPr sz="1400">
                <a:solidFill>
                  <a:srgbClr val="0070C0"/>
                </a:solidFill>
              </a:defRPr>
            </a:pP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https://apps.who.int/iris/bitstream/handle/10665/70812/WHO_HSE_GAR_DCE_2012_1_eng.pdf?sequence=1&amp;isAllowed=y</a:t>
            </a:r>
            <a:endParaRPr sz="20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1000"/>
              </a:spcBef>
              <a:buSzTx/>
              <a:buNone/>
              <a:defRPr sz="1600">
                <a:solidFill>
                  <a:srgbClr val="0070C0"/>
                </a:solidFill>
              </a:defRPr>
            </a:pPr>
            <a:endParaRPr sz="20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rPr>
              <a:t>HIS Source: Health Information System (HIS) Toolkit. Geneva: Ofﬁce of the United Nations High Commissioner for Refugees; 2010.</a:t>
            </a:r>
            <a:endParaRPr lang="ar-EG" sz="1800" dirty="0">
              <a:latin typeface="Sakkal Majalla" panose="02000000000000000000" pitchFamily="2" charset="-78"/>
              <a:cs typeface="Sakkal Majalla" panose="02000000000000000000" pitchFamily="2" charset="-78"/>
            </a:endParaRPr>
          </a:p>
          <a:p>
            <a:pPr marL="0" indent="0" algn="r" defTabSz="914349">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sz="1800" dirty="0">
                <a:latin typeface="Sakkal Majalla" panose="02000000000000000000" pitchFamily="2" charset="-78"/>
                <a:cs typeface="Sakkal Majalla" panose="02000000000000000000" pitchFamily="2" charset="-78"/>
              </a:rPr>
              <a:t>:</a:t>
            </a:r>
            <a:endParaRPr lang="ar-EG" sz="18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rPr>
              <a:t> </a:t>
            </a: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http://www.unhcr.org/4a3374408.html</a:t>
            </a:r>
            <a:r>
              <a:rPr sz="1800" dirty="0">
                <a:latin typeface="Sakkal Majalla" panose="02000000000000000000" pitchFamily="2" charset="-78"/>
                <a:cs typeface="Sakkal Majalla" panose="02000000000000000000" pitchFamily="2" charset="-78"/>
              </a:rPr>
              <a:t>  </a:t>
            </a:r>
            <a:endParaRPr sz="16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1000"/>
              </a:spcBef>
              <a:buSzTx/>
              <a:buNone/>
              <a:defRPr sz="1600"/>
            </a:pPr>
            <a:endParaRPr sz="18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rPr>
              <a:t>World Health Organization. Dept. of Epidemic and Pandemic Alert and Response. WHO recommended surveillance standards, 2nd ed. Geneva : World Health Organization; 1999. Available at: </a:t>
            </a: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http://www.who.int/iris/handle/10665/65517</a:t>
            </a:r>
            <a:r>
              <a:rPr sz="1800" dirty="0">
                <a:latin typeface="Sakkal Majalla" panose="02000000000000000000" pitchFamily="2" charset="-78"/>
                <a:cs typeface="Sakkal Majalla" panose="02000000000000000000" pitchFamily="2" charset="-78"/>
              </a:rPr>
              <a:t> </a:t>
            </a:r>
            <a:endParaRPr sz="16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1000"/>
              </a:spcBef>
              <a:buSzTx/>
              <a:buNone/>
              <a:defRPr sz="1600">
                <a:solidFill>
                  <a:srgbClr val="4D4D4D"/>
                </a:solidFill>
              </a:defRPr>
            </a:pPr>
            <a:endParaRPr sz="1800" dirty="0">
              <a:latin typeface="Sakkal Majalla" panose="02000000000000000000" pitchFamily="2" charset="-78"/>
              <a:cs typeface="Sakkal Majalla" panose="02000000000000000000" pitchFamily="2" charset="-78"/>
            </a:endParaRPr>
          </a:p>
          <a:p>
            <a:pPr marL="0" indent="0" algn="r" defTabSz="914349">
              <a:lnSpc>
                <a:spcPct val="81000"/>
              </a:lnSpc>
              <a:spcBef>
                <a:spcPts val="500"/>
              </a:spcBef>
              <a:buSzTx/>
              <a:buNone/>
              <a:defRPr sz="1400">
                <a:solidFill>
                  <a:srgbClr val="4D4D4D"/>
                </a:solidFill>
              </a:defRPr>
            </a:pPr>
            <a:r>
              <a:rPr lang="ar-EG" sz="1800" dirty="0">
                <a:latin typeface="Sakkal Majalla" panose="02000000000000000000" pitchFamily="2" charset="-78"/>
                <a:cs typeface="Sakkal Majalla" panose="02000000000000000000" pitchFamily="2" charset="-78"/>
              </a:rPr>
              <a:t>منظمة الصحة العالمية. </a:t>
            </a:r>
            <a:r>
              <a:rPr sz="1800" dirty="0" err="1">
                <a:latin typeface="Sakkal Majalla" panose="02000000000000000000" pitchFamily="2" charset="-78"/>
                <a:cs typeface="Sakkal Majalla" panose="02000000000000000000" pitchFamily="2" charset="-78"/>
              </a:rPr>
              <a:t>اللوائح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الصحية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الدولية</a:t>
            </a:r>
            <a:r>
              <a:rPr sz="1800" dirty="0">
                <a:latin typeface="Sakkal Majalla" panose="02000000000000000000" pitchFamily="2" charset="-78"/>
                <a:cs typeface="Sakkal Majalla" panose="02000000000000000000" pitchFamily="2" charset="-78"/>
              </a:rPr>
              <a:t> (2005)</a:t>
            </a:r>
            <a:r>
              <a:rPr lang="ar-EG" sz="1800" dirty="0">
                <a:latin typeface="Sakkal Majalla" panose="02000000000000000000" pitchFamily="2" charset="-78"/>
                <a:cs typeface="Sakkal Majalla" panose="02000000000000000000" pitchFamily="2" charset="-78"/>
              </a:rPr>
              <a:t> </a:t>
            </a:r>
            <a:r>
              <a:rPr sz="1800" dirty="0">
                <a:latin typeface="Sakkal Majalla" panose="02000000000000000000" pitchFamily="2" charset="-78"/>
                <a:cs typeface="Sakkal Majalla" panose="02000000000000000000" pitchFamily="2" charset="-78"/>
              </a:rPr>
              <a:t>- </a:t>
            </a:r>
            <a:r>
              <a:rPr lang="ar-EG"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الطبعة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الثالثة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جنيف</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منظمة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الصحة</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العالمية</a:t>
            </a:r>
            <a:r>
              <a:rPr sz="1800" dirty="0">
                <a:latin typeface="Sakkal Majalla" panose="02000000000000000000" pitchFamily="2" charset="-78"/>
                <a:cs typeface="Sakkal Majalla" panose="02000000000000000000" pitchFamily="2" charset="-78"/>
              </a:rPr>
              <a:t>؛</a:t>
            </a:r>
            <a:r>
              <a:rPr lang="ar-EG" sz="1800" dirty="0">
                <a:latin typeface="Sakkal Majalla" panose="02000000000000000000" pitchFamily="2" charset="-78"/>
                <a:cs typeface="Sakkal Majalla" panose="02000000000000000000" pitchFamily="2" charset="-78"/>
              </a:rPr>
              <a:t> 2016. </a:t>
            </a:r>
          </a:p>
          <a:p>
            <a:pPr marL="0" indent="0" algn="r" defTabSz="914349">
              <a:lnSpc>
                <a:spcPct val="81000"/>
              </a:lnSpc>
              <a:spcBef>
                <a:spcPts val="500"/>
              </a:spcBef>
              <a:buSzTx/>
              <a:buNone/>
              <a:defRPr sz="1400">
                <a:solidFill>
                  <a:srgbClr val="4D4D4D"/>
                </a:solidFill>
              </a:defRPr>
            </a:pPr>
            <a:r>
              <a:rPr sz="1800" dirty="0" err="1">
                <a:latin typeface="Sakkal Majalla" panose="02000000000000000000" pitchFamily="2" charset="-78"/>
                <a:cs typeface="Sakkal Majalla" panose="02000000000000000000" pitchFamily="2" charset="-78"/>
              </a:rPr>
              <a:t>متاح</a:t>
            </a:r>
            <a:r>
              <a:rPr sz="1800" dirty="0">
                <a:latin typeface="Sakkal Majalla" panose="02000000000000000000" pitchFamily="2" charset="-78"/>
                <a:cs typeface="Sakkal Majalla" panose="02000000000000000000" pitchFamily="2" charset="-78"/>
              </a:rPr>
              <a:t> </a:t>
            </a:r>
            <a:r>
              <a:rPr sz="1800" dirty="0" err="1">
                <a:latin typeface="Sakkal Majalla" panose="02000000000000000000" pitchFamily="2" charset="-78"/>
                <a:cs typeface="Sakkal Majalla" panose="02000000000000000000" pitchFamily="2" charset="-78"/>
              </a:rPr>
              <a:t>على</a:t>
            </a:r>
            <a:r>
              <a:rPr lang="ar-EG" sz="1800" dirty="0">
                <a:latin typeface="Sakkal Majalla" panose="02000000000000000000" pitchFamily="2" charset="-78"/>
                <a:cs typeface="Sakkal Majalla" panose="02000000000000000000" pitchFamily="2" charset="-78"/>
              </a:rPr>
              <a:t>:</a:t>
            </a:r>
          </a:p>
          <a:p>
            <a:pPr marL="0" indent="0" algn="l" defTabSz="914349" rtl="0">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hlinkClick r:id="rId5"/>
              </a:rPr>
              <a:t>https://www.who.int/publications/i/item/9789241580496</a:t>
            </a:r>
            <a:r>
              <a:rPr lang="ar-EG" sz="1800" dirty="0">
                <a:latin typeface="Sakkal Majalla" panose="02000000000000000000" pitchFamily="2" charset="-78"/>
                <a:cs typeface="Sakkal Majalla" panose="02000000000000000000" pitchFamily="2" charset="-78"/>
              </a:rPr>
              <a:t> </a:t>
            </a:r>
            <a:endParaRPr sz="20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1000"/>
              </a:spcBef>
              <a:buSzTx/>
              <a:buNone/>
              <a:defRPr sz="1600"/>
            </a:pPr>
            <a:endParaRPr sz="2000" dirty="0">
              <a:latin typeface="Sakkal Majalla" panose="02000000000000000000" pitchFamily="2" charset="-78"/>
              <a:cs typeface="Sakkal Majalla" panose="02000000000000000000" pitchFamily="2" charset="-78"/>
            </a:endParaRPr>
          </a:p>
          <a:p>
            <a:pPr marL="0" indent="0" algn="l" defTabSz="914349" rtl="0">
              <a:lnSpc>
                <a:spcPct val="81000"/>
              </a:lnSpc>
              <a:spcBef>
                <a:spcPts val="500"/>
              </a:spcBef>
              <a:buSzTx/>
              <a:buNone/>
              <a:defRPr sz="1400">
                <a:solidFill>
                  <a:srgbClr val="4D4D4D"/>
                </a:solidFill>
              </a:defRPr>
            </a:pPr>
            <a:r>
              <a:rPr sz="1800" dirty="0">
                <a:latin typeface="Sakkal Majalla" panose="02000000000000000000" pitchFamily="2" charset="-78"/>
                <a:cs typeface="Sakkal Majalla" panose="02000000000000000000" pitchFamily="2" charset="-78"/>
              </a:rPr>
              <a:t>World Health Organization. Technical Guidelines for IDSR in the African Region, 2nd ed. Geneva : World Health Organization; 2010.Available at: </a:t>
            </a: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http://www.afro.who.int/sites/default/files/2017-06/IDSR-Technical-Guidelines_Final_2010_0.pdf</a:t>
            </a:r>
            <a:r>
              <a:rPr sz="1800"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20B2F0BF-513E-BAE2-B470-CB2A7948A84B}"/>
              </a:ext>
            </a:extLst>
          </p:cNvPr>
          <p:cNvSpPr txBox="1"/>
          <p:nvPr/>
        </p:nvSpPr>
        <p:spPr>
          <a:xfrm>
            <a:off x="370166" y="505726"/>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02CC9-3B52-4A7A-888B-87122005A85A}"/>
              </a:ext>
            </a:extLst>
          </p:cNvPr>
          <p:cNvSpPr>
            <a:spLocks noGrp="1"/>
          </p:cNvSpPr>
          <p:nvPr>
            <p:ph type="title"/>
          </p:nvPr>
        </p:nvSpPr>
        <p:spPr>
          <a:xfrm>
            <a:off x="4751" y="743915"/>
            <a:ext cx="3264196" cy="1453912"/>
          </a:xfrm>
        </p:spPr>
        <p:txBody>
          <a:bodyPr rtlCol="1"/>
          <a:lstStyle/>
          <a:p>
            <a:pPr rtl="1"/>
            <a:r>
              <a:rPr lang="ar">
                <a:latin typeface="Sakkal Majalla" panose="02000000000000000000" pitchFamily="2" charset="-78"/>
                <a:cs typeface="Sakkal Majalla" panose="02000000000000000000" pitchFamily="2" charset="-78"/>
              </a:rPr>
              <a:t>موارد تعلُّم إضافية</a:t>
            </a:r>
            <a:endParaRPr lang="en-US" dirty="0">
              <a:latin typeface="Sakkal Majalla" panose="02000000000000000000" pitchFamily="2" charset="-78"/>
              <a:cs typeface="Sakkal Majalla" panose="02000000000000000000" pitchFamily="2" charset="-78"/>
            </a:endParaRPr>
          </a:p>
        </p:txBody>
      </p:sp>
      <p:sp>
        <p:nvSpPr>
          <p:cNvPr id="742" name="Text Placeholder 6"/>
          <p:cNvSpPr txBox="1">
            <a:spLocks noGrp="1"/>
          </p:cNvSpPr>
          <p:nvPr>
            <p:ph type="body" idx="1"/>
          </p:nvPr>
        </p:nvSpPr>
        <p:spPr>
          <a:prstGeom prst="rect">
            <a:avLst/>
          </a:prstGeom>
        </p:spPr>
        <p:txBody>
          <a:bodyPr rtlCol="1"/>
          <a:lstStyle/>
          <a:p>
            <a:pPr marL="0" indent="0" algn="l" defTabSz="914349" rtl="1">
              <a:spcBef>
                <a:spcPts val="800"/>
              </a:spcBef>
              <a:buSzTx/>
              <a:buNone/>
              <a:defRPr sz="2400"/>
            </a:pPr>
            <a:r>
              <a:rPr dirty="0">
                <a:latin typeface="Sakkal Majalla" panose="02000000000000000000" pitchFamily="2" charset="-78"/>
                <a:cs typeface="Sakkal Majalla" panose="02000000000000000000" pitchFamily="2" charset="-78"/>
              </a:rPr>
              <a:t>Introduction to Public Health Surveillance</a:t>
            </a:r>
            <a:endParaRPr dirty="0">
              <a:solidFill>
                <a:srgbClr val="4D4D4D"/>
              </a:solidFill>
              <a:latin typeface="Sakkal Majalla" panose="02000000000000000000" pitchFamily="2" charset="-78"/>
              <a:cs typeface="Sakkal Majalla" panose="02000000000000000000" pitchFamily="2" charset="-78"/>
            </a:endParaRPr>
          </a:p>
          <a:p>
            <a:pPr marL="0" indent="0" algn="l" defTabSz="914349" rtl="1">
              <a:spcBef>
                <a:spcPts val="800"/>
              </a:spcBef>
              <a:buSzTx/>
              <a:buNone/>
              <a:defRPr sz="2400">
                <a:solidFill>
                  <a:srgbClr val="0070C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 action="ppaction://noaction"/>
              </a:rPr>
              <a:t>https://www.cdc.gov/training/publichealth101/e-learning/surveillance/</a:t>
            </a:r>
          </a:p>
          <a:p>
            <a:pPr algn="l" defTabSz="914349" rtl="1">
              <a:spcBef>
                <a:spcPts val="1100"/>
              </a:spcBef>
              <a:defRPr sz="24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 action="ppaction://noaction"/>
            </a:endParaRPr>
          </a:p>
          <a:p>
            <a:pPr marL="0" indent="0" algn="l" defTabSz="914349" rtl="1">
              <a:spcBef>
                <a:spcPts val="800"/>
              </a:spcBef>
              <a:buSzTx/>
              <a:buNone/>
              <a:defRPr sz="2400"/>
            </a:pPr>
            <a:r>
              <a:rPr dirty="0">
                <a:latin typeface="Sakkal Majalla" panose="02000000000000000000" pitchFamily="2" charset="-78"/>
                <a:cs typeface="Sakkal Majalla" panose="02000000000000000000" pitchFamily="2" charset="-78"/>
              </a:rPr>
              <a:t>Introduction to Public Health Surveillance Course on CDC TRAIN</a:t>
            </a:r>
            <a:endParaRPr dirty="0">
              <a:solidFill>
                <a:srgbClr val="4D4D4D"/>
              </a:solidFill>
              <a:latin typeface="Sakkal Majalla" panose="02000000000000000000" pitchFamily="2" charset="-78"/>
              <a:cs typeface="Sakkal Majalla" panose="02000000000000000000" pitchFamily="2" charset="-78"/>
            </a:endParaRPr>
          </a:p>
          <a:p>
            <a:pPr marL="0" indent="0" algn="l" defTabSz="914349" rtl="1">
              <a:spcBef>
                <a:spcPts val="800"/>
              </a:spcBef>
              <a:buSzTx/>
              <a:buNone/>
              <a:defRPr sz="2400">
                <a:solidFill>
                  <a:srgbClr val="0070C0"/>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https://www.train.org/cdctrain/course/1059516/</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itle 1"/>
          <p:cNvSpPr txBox="1">
            <a:spLocks noGrp="1"/>
          </p:cNvSpPr>
          <p:nvPr>
            <p:ph type="title"/>
          </p:nvPr>
        </p:nvSpPr>
        <p:spPr>
          <a:xfrm>
            <a:off x="-148845" y="865071"/>
            <a:ext cx="3264195" cy="483101"/>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عناصر العرض</a:t>
            </a:r>
          </a:p>
        </p:txBody>
      </p:sp>
      <p:sp>
        <p:nvSpPr>
          <p:cNvPr id="335" name="Content Placeholder 2"/>
          <p:cNvSpPr txBox="1">
            <a:spLocks noGrp="1"/>
          </p:cNvSpPr>
          <p:nvPr>
            <p:ph type="body" idx="1"/>
          </p:nvPr>
        </p:nvSpPr>
        <p:spPr>
          <a:xfrm>
            <a:off x="3951429" y="1279150"/>
            <a:ext cx="7529514" cy="5120929"/>
          </a:xfrm>
          <a:prstGeom prst="rect">
            <a:avLst/>
          </a:prstGeom>
        </p:spPr>
        <p:txBody>
          <a:bodyPr rtlCol="1"/>
          <a:lstStyle/>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الاختلافات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والخصائص</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وتدفق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indent="-508000" rtl="1">
              <a:spcBef>
                <a:spcPts val="1200"/>
              </a:spcBef>
              <a:buFontTx/>
              <a:buAutoNum type="arabicPeriod"/>
              <a:defRPr sz="2400"/>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478923-C1A4-A988-4045-1ADD5B4E7C9A}"/>
              </a:ext>
            </a:extLst>
          </p:cNvPr>
          <p:cNvSpPr txBox="1"/>
          <p:nvPr/>
        </p:nvSpPr>
        <p:spPr>
          <a:xfrm>
            <a:off x="4378960" y="227947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6908CFF-7029-240D-7ACA-E8245393EBB5}"/>
              </a:ext>
            </a:extLst>
          </p:cNvPr>
          <p:cNvSpPr txBox="1">
            <a:spLocks noGrp="1"/>
          </p:cNvSpPr>
          <p:nvPr>
            <p:ph type="body" idx="1"/>
          </p:nvPr>
        </p:nvSpPr>
        <p:spPr>
          <a:xfrm>
            <a:off x="969474" y="842962"/>
            <a:ext cx="10109130"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id="{1992FA85-4FCC-3208-E569-1FF75793B1DB}"/>
              </a:ext>
            </a:extLst>
          </p:cNvPr>
          <p:cNvSpPr txBox="1"/>
          <p:nvPr/>
        </p:nvSpPr>
        <p:spPr>
          <a:xfrm>
            <a:off x="628651" y="126276"/>
            <a:ext cx="2721278"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itle 1"/>
          <p:cNvSpPr txBox="1">
            <a:spLocks noGrp="1"/>
          </p:cNvSpPr>
          <p:nvPr>
            <p:ph type="title"/>
          </p:nvPr>
        </p:nvSpPr>
        <p:spPr>
          <a:xfrm>
            <a:off x="171979" y="426029"/>
            <a:ext cx="3264195" cy="1453913"/>
          </a:xfrm>
          <a:prstGeom prst="rect">
            <a:avLst/>
          </a:prstGeom>
        </p:spPr>
        <p:txBody>
          <a:bodyPr rtlCol="1">
            <a:noAutofit/>
          </a:bodyPr>
          <a:lstStyle>
            <a:lvl1pPr algn="r" defTabSz="277749" rtl="1">
              <a:defRPr sz="3072"/>
            </a:lvl1pPr>
          </a:lstStyle>
          <a:p>
            <a:pPr rtl="1"/>
            <a:r>
              <a:rPr lang="ar" sz="3200" b="1" dirty="0">
                <a:latin typeface="Sakkal Majalla" panose="02000000000000000000" pitchFamily="2" charset="-78"/>
                <a:cs typeface="Sakkal Majalla" panose="02000000000000000000" pitchFamily="2" charset="-78"/>
              </a:rPr>
              <a:t>1. ما المقصود بترصُّد الصحة العامة؟</a:t>
            </a:r>
          </a:p>
        </p:txBody>
      </p:sp>
      <p:pic>
        <p:nvPicPr>
          <p:cNvPr id="339" name="Public Health 101 Surveillance IconPicture 7" descr="Public Health 101 Surveillance IconPicture 7"/>
          <p:cNvPicPr>
            <a:picLocks noChangeAspect="1"/>
          </p:cNvPicPr>
          <p:nvPr/>
        </p:nvPicPr>
        <p:blipFill>
          <a:blip r:embed="rId2"/>
          <a:stretch>
            <a:fillRect/>
          </a:stretch>
        </p:blipFill>
        <p:spPr>
          <a:xfrm>
            <a:off x="6312024" y="2367614"/>
            <a:ext cx="2428651" cy="2122772"/>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4"/>
          <p:cNvSpPr txBox="1">
            <a:spLocks noGrp="1"/>
          </p:cNvSpPr>
          <p:nvPr>
            <p:ph type="body" sz="half" idx="1"/>
          </p:nvPr>
        </p:nvSpPr>
        <p:spPr>
          <a:xfrm>
            <a:off x="5272499" y="1552830"/>
            <a:ext cx="5369190" cy="4654072"/>
          </a:xfrm>
          <a:prstGeom prst="rect">
            <a:avLst/>
          </a:prstGeom>
        </p:spPr>
        <p:txBody>
          <a:bodyPr rtlCol="1"/>
          <a:lstStyle/>
          <a:p>
            <a:pPr marL="0" indent="0" rtl="1">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كيف؟</a:t>
            </a:r>
          </a:p>
          <a:p>
            <a:pPr marL="0" indent="0" rtl="1">
              <a:lnSpc>
                <a:spcPct val="110000"/>
              </a:lnSpc>
              <a:spcBef>
                <a:spcPts val="0"/>
              </a:spcBef>
              <a:buSzTx/>
              <a:buNone/>
              <a:defRPr sz="2200"/>
            </a:pPr>
            <a:r>
              <a:rPr dirty="0" err="1">
                <a:latin typeface="Sakkal Majalla" panose="02000000000000000000" pitchFamily="2" charset="-78"/>
                <a:cs typeface="Sakkal Majalla" panose="02000000000000000000" pitchFamily="2" charset="-78"/>
              </a:rPr>
              <a:t>مستمر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ومنهجي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0" indent="0" rtl="1">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ماذا؟ </a:t>
            </a:r>
          </a:p>
          <a:p>
            <a:pPr marL="0" indent="0" rtl="1">
              <a:lnSpc>
                <a:spcPct val="110000"/>
              </a:lnSpc>
              <a:spcBef>
                <a:spcPts val="0"/>
              </a:spcBef>
              <a:buSzTx/>
              <a:buNone/>
              <a:defRPr sz="2200"/>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وتحليلها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lang="en" b="1" dirty="0">
                <a:latin typeface="Sakkal Majalla" panose="02000000000000000000" pitchFamily="2" charset="-78"/>
                <a:cs typeface="Sakkal Majalla" panose="02000000000000000000" pitchFamily="2" charset="-78"/>
              </a:rPr>
              <a:t>لماذا؟</a:t>
            </a:r>
          </a:p>
          <a:p>
            <a:pPr marL="0" indent="0" rtl="1">
              <a:lnSpc>
                <a:spcPct val="110000"/>
              </a:lnSpc>
              <a:spcBef>
                <a:spcPts val="0"/>
              </a:spcBef>
              <a:buSzTx/>
              <a:buNone/>
              <a:defRPr sz="2200"/>
            </a:pPr>
            <a:r>
              <a:rPr dirty="0" err="1">
                <a:latin typeface="Sakkal Majalla" panose="02000000000000000000" pitchFamily="2" charset="-78"/>
                <a:cs typeface="Sakkal Majalla" panose="02000000000000000000" pitchFamily="2" charset="-78"/>
              </a:rPr>
              <a:t>للاستخدام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والوفيات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a:t>
            </a:r>
          </a:p>
        </p:txBody>
      </p:sp>
      <p:sp>
        <p:nvSpPr>
          <p:cNvPr id="343" name="Title 3"/>
          <p:cNvSpPr txBox="1">
            <a:spLocks noGrp="1"/>
          </p:cNvSpPr>
          <p:nvPr>
            <p:ph type="title" idx="4294967295"/>
          </p:nvPr>
        </p:nvSpPr>
        <p:spPr>
          <a:xfrm>
            <a:off x="119336" y="77210"/>
            <a:ext cx="6877051"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تعريف ترصُّد الصحة العامة</a:t>
            </a:r>
          </a:p>
        </p:txBody>
      </p:sp>
      <p:sp>
        <p:nvSpPr>
          <p:cNvPr id="344" name="Rectangle 6"/>
          <p:cNvSpPr txBox="1"/>
          <p:nvPr/>
        </p:nvSpPr>
        <p:spPr>
          <a:xfrm>
            <a:off x="1569719" y="5758295"/>
            <a:ext cx="7833361" cy="256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000">
                <a:latin typeface="+mn-lt"/>
                <a:ea typeface="+mn-ea"/>
                <a:cs typeface="+mn-cs"/>
                <a:sym typeface="Source Sans Pro Regular"/>
              </a:defRPr>
            </a:lvl1pPr>
          </a:lstStyle>
          <a:p>
            <a:pPr rtl="1"/>
            <a:r>
              <a:t>مُقتبَس بتصرف من مراكز مكافحة الأمراض والوقاية منها.  MMWR 2001; 50 (No. RR-13)</a:t>
            </a:r>
          </a:p>
        </p:txBody>
      </p:sp>
      <p:pic>
        <p:nvPicPr>
          <p:cNvPr id="345" name="Public Health 101 Surveillance IconPicture 11" descr="Public Health 101 Surveillance IconPicture 11"/>
          <p:cNvPicPr>
            <a:picLocks noChangeAspect="1"/>
          </p:cNvPicPr>
          <p:nvPr/>
        </p:nvPicPr>
        <p:blipFill>
          <a:blip r:embed="rId3"/>
          <a:stretch>
            <a:fillRect/>
          </a:stretch>
        </p:blipFill>
        <p:spPr>
          <a:xfrm>
            <a:off x="1913047" y="1831829"/>
            <a:ext cx="2971055" cy="2589863"/>
          </a:xfrm>
          <a:prstGeom prst="rect">
            <a:avLst/>
          </a:prstGeom>
          <a:ln w="12700">
            <a:miter lim="400000"/>
          </a:ln>
        </p:spPr>
      </p:pic>
      <p:sp>
        <p:nvSpPr>
          <p:cNvPr id="346" name="TextBox 2"/>
          <p:cNvSpPr txBox="1"/>
          <p:nvPr/>
        </p:nvSpPr>
        <p:spPr>
          <a:xfrm>
            <a:off x="1957863" y="4557266"/>
            <a:ext cx="2878641"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2800">
                <a:solidFill>
                  <a:srgbClr val="C00000"/>
                </a:solidFill>
                <a:latin typeface="+mn-lt"/>
                <a:ea typeface="+mn-ea"/>
                <a:cs typeface="+mn-cs"/>
                <a:sym typeface="Source Sans Pro Regular"/>
              </a:defRPr>
            </a:lvl1pPr>
          </a:lstStyle>
          <a:p>
            <a:pPr algn="r" rtl="1"/>
            <a:r>
              <a:rPr lang="en-US"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lang="en-US" dirty="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itle 1"/>
          <p:cNvSpPr txBox="1">
            <a:spLocks noGrp="1"/>
          </p:cNvSpPr>
          <p:nvPr>
            <p:ph type="title"/>
          </p:nvPr>
        </p:nvSpPr>
        <p:spPr>
          <a:xfrm>
            <a:off x="-93983" y="0"/>
            <a:ext cx="3982202" cy="1535631"/>
          </a:xfrm>
          <a:prstGeom prst="rect">
            <a:avLst/>
          </a:prstGeom>
        </p:spPr>
        <p:txBody>
          <a:bodyPr rtlCol="1">
            <a:noAutofit/>
          </a:bodyPr>
          <a:lstStyle>
            <a:lvl1pPr algn="r" defTabSz="280642" rtl="1">
              <a:defRPr sz="3104"/>
            </a:lvl1pPr>
          </a:lstStyle>
          <a:p>
            <a:pPr rtl="1"/>
            <a:r>
              <a:rPr lang="ar" sz="3200" b="1" dirty="0">
                <a:latin typeface="Sakkal Majalla" panose="02000000000000000000" pitchFamily="2" charset="-78"/>
                <a:cs typeface="Sakkal Majalla" panose="02000000000000000000" pitchFamily="2" charset="-78"/>
              </a:rPr>
              <a:t>تتمثل أهداف نظام الترصُّد </a:t>
            </a:r>
            <a:r>
              <a:rPr lang="ar-EG" sz="3200" b="1" dirty="0">
                <a:latin typeface="Sakkal Majalla" panose="02000000000000000000" pitchFamily="2" charset="-78"/>
                <a:cs typeface="Sakkal Majalla" panose="02000000000000000000" pitchFamily="2" charset="-78"/>
              </a:rPr>
              <a:t>في </a:t>
            </a:r>
            <a:r>
              <a:rPr lang="ar" sz="3200" b="1" dirty="0">
                <a:latin typeface="Sakkal Majalla" panose="02000000000000000000" pitchFamily="2" charset="-78"/>
                <a:cs typeface="Sakkal Majalla" panose="02000000000000000000" pitchFamily="2" charset="-78"/>
              </a:rPr>
              <a:t>أثناء حالات الطوارئ فيما يأتي:</a:t>
            </a:r>
          </a:p>
        </p:txBody>
      </p:sp>
      <p:sp>
        <p:nvSpPr>
          <p:cNvPr id="352" name="Content Placeholder 2"/>
          <p:cNvSpPr txBox="1">
            <a:spLocks noGrp="1"/>
          </p:cNvSpPr>
          <p:nvPr>
            <p:ph type="body" idx="1"/>
          </p:nvPr>
        </p:nvSpPr>
        <p:spPr>
          <a:xfrm>
            <a:off x="4107294" y="1916833"/>
            <a:ext cx="7529514" cy="2539758"/>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سريعًا</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احتياجًا</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للبرامج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وتوجيهها</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تحدث</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2" name="Rounded Rectangle 3">
            <a:extLst>
              <a:ext uri="{FF2B5EF4-FFF2-40B4-BE49-F238E27FC236}">
                <a16:creationId xmlns:a16="http://schemas.microsoft.com/office/drawing/2014/main" id="{E17EB1A2-400D-3B74-FD27-B4633D58208E}"/>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 name="2D Stacked Area Chart"/>
          <p:cNvGraphicFramePr/>
          <p:nvPr/>
        </p:nvGraphicFramePr>
        <p:xfrm>
          <a:off x="1957787" y="2216953"/>
          <a:ext cx="7845775" cy="3557618"/>
        </p:xfrm>
        <a:graphic>
          <a:graphicData uri="http://schemas.openxmlformats.org/drawingml/2006/chart">
            <c:chart xmlns:c="http://schemas.openxmlformats.org/drawingml/2006/chart" xmlns:r="http://schemas.openxmlformats.org/officeDocument/2006/relationships" r:id="rId3"/>
          </a:graphicData>
        </a:graphic>
      </p:graphicFrame>
      <p:sp>
        <p:nvSpPr>
          <p:cNvPr id="359" name="Text Box 1027"/>
          <p:cNvSpPr txBox="1">
            <a:spLocks noGrp="1"/>
          </p:cNvSpPr>
          <p:nvPr>
            <p:ph type="title" idx="4294967295"/>
          </p:nvPr>
        </p:nvSpPr>
        <p:spPr>
          <a:xfrm>
            <a:off x="172177" y="52315"/>
            <a:ext cx="7021514"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الترصُّد والاستجابة السريعة</a:t>
            </a:r>
          </a:p>
        </p:txBody>
      </p:sp>
      <p:grpSp>
        <p:nvGrpSpPr>
          <p:cNvPr id="362" name="Group 1028"/>
          <p:cNvGrpSpPr/>
          <p:nvPr/>
        </p:nvGrpSpPr>
        <p:grpSpPr>
          <a:xfrm>
            <a:off x="4317271" y="993502"/>
            <a:ext cx="1151694" cy="4039011"/>
            <a:chOff x="152825" y="28643"/>
            <a:chExt cx="1151693" cy="4039009"/>
          </a:xfrm>
        </p:grpSpPr>
        <p:sp>
          <p:nvSpPr>
            <p:cNvPr id="360" name="Line 1029"/>
            <p:cNvSpPr/>
            <p:nvPr/>
          </p:nvSpPr>
          <p:spPr>
            <a:xfrm flipH="1">
              <a:off x="152825" y="105251"/>
              <a:ext cx="1" cy="3962401"/>
            </a:xfrm>
            <a:prstGeom prst="line">
              <a:avLst/>
            </a:prstGeom>
            <a:noFill/>
            <a:ln w="41275" cap="flat">
              <a:solidFill>
                <a:srgbClr val="0000FF"/>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61" name="Text Box 1030"/>
            <p:cNvSpPr txBox="1"/>
            <p:nvPr/>
          </p:nvSpPr>
          <p:spPr>
            <a:xfrm>
              <a:off x="311300" y="28643"/>
              <a:ext cx="993218" cy="830995"/>
            </a:xfrm>
            <a:prstGeom prst="rect">
              <a:avLst/>
            </a:prstGeom>
            <a:solidFill>
              <a:srgbClr val="0000FF"/>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الاستجابة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السريعة</a:t>
              </a:r>
            </a:p>
          </p:txBody>
        </p:sp>
      </p:grpSp>
      <p:sp>
        <p:nvSpPr>
          <p:cNvPr id="363" name="Text Box 1031"/>
          <p:cNvSpPr txBox="1"/>
          <p:nvPr/>
        </p:nvSpPr>
        <p:spPr>
          <a:xfrm>
            <a:off x="9704077" y="5547700"/>
            <a:ext cx="431496" cy="34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nchor="ctr">
            <a:spAutoFit/>
          </a:bodyPr>
          <a:lstStyle>
            <a:lvl1pPr algn="ctr" rtl="1">
              <a:defRPr sz="1600">
                <a:latin typeface="+mn-lt"/>
                <a:ea typeface="+mn-ea"/>
                <a:cs typeface="+mn-cs"/>
                <a:sym typeface="Source Sans Pro Regular"/>
              </a:defRPr>
            </a:lvl1pPr>
          </a:lstStyle>
          <a:p>
            <a:pPr rtl="1"/>
            <a:r>
              <a:t>اليوم</a:t>
            </a:r>
          </a:p>
        </p:txBody>
      </p:sp>
      <p:sp>
        <p:nvSpPr>
          <p:cNvPr id="364" name="Text Box 1032"/>
          <p:cNvSpPr txBox="1"/>
          <p:nvPr/>
        </p:nvSpPr>
        <p:spPr>
          <a:xfrm>
            <a:off x="1172991" y="3698492"/>
            <a:ext cx="654813" cy="34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nchor="ctr">
            <a:spAutoFit/>
          </a:bodyPr>
          <a:lstStyle>
            <a:lvl1pPr algn="ctr" rtl="1">
              <a:defRPr sz="1600">
                <a:latin typeface="+mn-lt"/>
                <a:ea typeface="+mn-ea"/>
                <a:cs typeface="+mn-cs"/>
                <a:sym typeface="Source Sans Pro Regular"/>
              </a:defRPr>
            </a:lvl1pPr>
          </a:lstStyle>
          <a:p>
            <a:pPr rtl="1"/>
            <a:r>
              <a:t>الحالات</a:t>
            </a:r>
          </a:p>
        </p:txBody>
      </p:sp>
      <p:grpSp>
        <p:nvGrpSpPr>
          <p:cNvPr id="367" name="Group 1033"/>
          <p:cNvGrpSpPr/>
          <p:nvPr/>
        </p:nvGrpSpPr>
        <p:grpSpPr>
          <a:xfrm>
            <a:off x="3148036" y="993501"/>
            <a:ext cx="821698" cy="4301702"/>
            <a:chOff x="683044" y="-234048"/>
            <a:chExt cx="821697" cy="4301700"/>
          </a:xfrm>
        </p:grpSpPr>
        <p:sp>
          <p:nvSpPr>
            <p:cNvPr id="365" name="Line 1034"/>
            <p:cNvSpPr/>
            <p:nvPr/>
          </p:nvSpPr>
          <p:spPr>
            <a:xfrm flipH="1">
              <a:off x="1023366" y="181451"/>
              <a:ext cx="1" cy="3886201"/>
            </a:xfrm>
            <a:prstGeom prst="line">
              <a:avLst/>
            </a:prstGeom>
            <a:noFill/>
            <a:ln w="41275" cap="flat">
              <a:solidFill>
                <a:srgbClr val="0000FF"/>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66" name="Text Box 1035"/>
            <p:cNvSpPr txBox="1"/>
            <p:nvPr/>
          </p:nvSpPr>
          <p:spPr>
            <a:xfrm>
              <a:off x="683044" y="-234048"/>
              <a:ext cx="821697" cy="830995"/>
            </a:xfrm>
            <a:prstGeom prst="rect">
              <a:avLst/>
            </a:prstGeom>
            <a:solidFill>
              <a:srgbClr val="0000FF"/>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الكشف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المبكر</a:t>
              </a:r>
            </a:p>
          </p:txBody>
        </p:sp>
      </p:grpSp>
      <p:grpSp>
        <p:nvGrpSpPr>
          <p:cNvPr id="375" name="Group 1036"/>
          <p:cNvGrpSpPr/>
          <p:nvPr/>
        </p:nvGrpSpPr>
        <p:grpSpPr>
          <a:xfrm>
            <a:off x="4737390" y="2347212"/>
            <a:ext cx="5041169" cy="3048002"/>
            <a:chOff x="0" y="0"/>
            <a:chExt cx="5041167" cy="3048001"/>
          </a:xfrm>
        </p:grpSpPr>
        <p:sp>
          <p:nvSpPr>
            <p:cNvPr id="368" name="Freeform 1037"/>
            <p:cNvSpPr/>
            <p:nvPr/>
          </p:nvSpPr>
          <p:spPr>
            <a:xfrm>
              <a:off x="0" y="0"/>
              <a:ext cx="4755328" cy="3048001"/>
            </a:xfrm>
            <a:custGeom>
              <a:avLst/>
              <a:gdLst/>
              <a:ahLst/>
              <a:cxnLst>
                <a:cxn ang="0">
                  <a:pos x="wd2" y="hd2"/>
                </a:cxn>
                <a:cxn ang="5400000">
                  <a:pos x="wd2" y="hd2"/>
                </a:cxn>
                <a:cxn ang="10800000">
                  <a:pos x="wd2" y="hd2"/>
                </a:cxn>
                <a:cxn ang="16200000">
                  <a:pos x="wd2" y="hd2"/>
                </a:cxn>
              </a:cxnLst>
              <a:rect l="0" t="0" r="r" b="b"/>
              <a:pathLst>
                <a:path w="21600" h="21600" extrusionOk="0">
                  <a:moveTo>
                    <a:pt x="1235" y="13376"/>
                  </a:moveTo>
                  <a:lnTo>
                    <a:pt x="5388" y="974"/>
                  </a:lnTo>
                  <a:lnTo>
                    <a:pt x="6398" y="0"/>
                  </a:lnTo>
                  <a:lnTo>
                    <a:pt x="7836" y="2515"/>
                  </a:lnTo>
                  <a:lnTo>
                    <a:pt x="8418" y="6815"/>
                  </a:lnTo>
                  <a:lnTo>
                    <a:pt x="8755" y="8762"/>
                  </a:lnTo>
                  <a:lnTo>
                    <a:pt x="9765" y="11682"/>
                  </a:lnTo>
                  <a:lnTo>
                    <a:pt x="10453" y="13376"/>
                  </a:lnTo>
                  <a:lnTo>
                    <a:pt x="11477" y="15343"/>
                  </a:lnTo>
                  <a:lnTo>
                    <a:pt x="12122" y="17037"/>
                  </a:lnTo>
                  <a:lnTo>
                    <a:pt x="13469" y="18497"/>
                  </a:lnTo>
                  <a:lnTo>
                    <a:pt x="14094" y="19460"/>
                  </a:lnTo>
                  <a:lnTo>
                    <a:pt x="14816" y="19957"/>
                  </a:lnTo>
                  <a:lnTo>
                    <a:pt x="16837" y="20444"/>
                  </a:lnTo>
                  <a:lnTo>
                    <a:pt x="21600" y="21438"/>
                  </a:lnTo>
                  <a:lnTo>
                    <a:pt x="4876" y="21600"/>
                  </a:lnTo>
                  <a:lnTo>
                    <a:pt x="2259" y="19623"/>
                  </a:lnTo>
                  <a:lnTo>
                    <a:pt x="1122" y="17483"/>
                  </a:lnTo>
                  <a:lnTo>
                    <a:pt x="0" y="16063"/>
                  </a:lnTo>
                  <a:lnTo>
                    <a:pt x="2147" y="10577"/>
                  </a:lnTo>
                  <a:lnTo>
                    <a:pt x="1235" y="13376"/>
                  </a:lnTo>
                  <a:close/>
                </a:path>
              </a:pathLst>
            </a:custGeom>
            <a:solidFill>
              <a:srgbClr val="FFFF66"/>
            </a:solidFill>
            <a:ln w="9525"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374" name="Group 1038"/>
            <p:cNvGrpSpPr/>
            <p:nvPr/>
          </p:nvGrpSpPr>
          <p:grpSpPr>
            <a:xfrm>
              <a:off x="506575" y="505340"/>
              <a:ext cx="4534592" cy="2379528"/>
              <a:chOff x="-1" y="23922"/>
              <a:chExt cx="4534591" cy="2379526"/>
            </a:xfrm>
          </p:grpSpPr>
          <p:sp>
            <p:nvSpPr>
              <p:cNvPr id="369" name="Line 1039"/>
              <p:cNvSpPr/>
              <p:nvPr/>
            </p:nvSpPr>
            <p:spPr>
              <a:xfrm flipH="1">
                <a:off x="594609" y="823640"/>
                <a:ext cx="2894279" cy="1098998"/>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70" name="Text Box 1040"/>
              <p:cNvSpPr txBox="1"/>
              <p:nvPr/>
            </p:nvSpPr>
            <p:spPr>
              <a:xfrm>
                <a:off x="2693383" y="23922"/>
                <a:ext cx="1841207" cy="830994"/>
              </a:xfrm>
              <a:prstGeom prst="rect">
                <a:avLst/>
              </a:prstGeom>
              <a:solidFill>
                <a:schemeClr val="accent2"/>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00"/>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الحالات المحتملة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00"/>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التي تمت الوقاية منها</a:t>
                </a:r>
              </a:p>
            </p:txBody>
          </p:sp>
          <p:sp>
            <p:nvSpPr>
              <p:cNvPr id="371" name="Line 1041"/>
              <p:cNvSpPr/>
              <p:nvPr/>
            </p:nvSpPr>
            <p:spPr>
              <a:xfrm flipH="1" flipV="1">
                <a:off x="-1" y="1235764"/>
                <a:ext cx="1408530" cy="343437"/>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72" name="Line 1042"/>
              <p:cNvSpPr/>
              <p:nvPr/>
            </p:nvSpPr>
            <p:spPr>
              <a:xfrm>
                <a:off x="1408527" y="1579200"/>
                <a:ext cx="74135" cy="824248"/>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73" name="Line 1043"/>
              <p:cNvSpPr/>
              <p:nvPr/>
            </p:nvSpPr>
            <p:spPr>
              <a:xfrm flipH="1" flipV="1">
                <a:off x="518932" y="274141"/>
                <a:ext cx="889596" cy="1305060"/>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grpSp>
      </p:grpSp>
      <p:grpSp>
        <p:nvGrpSpPr>
          <p:cNvPr id="378" name="Group 1044"/>
          <p:cNvGrpSpPr/>
          <p:nvPr/>
        </p:nvGrpSpPr>
        <p:grpSpPr>
          <a:xfrm>
            <a:off x="2506900" y="2301369"/>
            <a:ext cx="916468" cy="2993834"/>
            <a:chOff x="510003" y="7020"/>
            <a:chExt cx="916467" cy="2993832"/>
          </a:xfrm>
        </p:grpSpPr>
        <p:sp>
          <p:nvSpPr>
            <p:cNvPr id="376" name="Line 1045"/>
            <p:cNvSpPr/>
            <p:nvPr/>
          </p:nvSpPr>
          <p:spPr>
            <a:xfrm flipH="1">
              <a:off x="533400" y="791051"/>
              <a:ext cx="1" cy="2209801"/>
            </a:xfrm>
            <a:prstGeom prst="line">
              <a:avLst/>
            </a:prstGeom>
            <a:noFill/>
            <a:ln w="41275" cap="flat">
              <a:solidFill>
                <a:srgbClr val="0000FF"/>
              </a:solidFill>
              <a:prstDash val="solid"/>
              <a:round/>
              <a:tailEnd type="triangle" w="med" len="med"/>
            </a:ln>
            <a:effectLst/>
          </p:spPr>
          <p:txBody>
            <a:bodyPr wrap="square" lIns="45719" tIns="45719" rIns="45719" bIns="45719" numCol="1" rtlCol="1" anchor="t">
              <a:noAutofit/>
            </a:bodyPr>
            <a:lstStyle/>
            <a:p>
              <a:pPr rtl="1"/>
              <a:endParaRPr dirty="0">
                <a:latin typeface="Sakkal Majalla" panose="02000000000000000000" pitchFamily="2" charset="-78"/>
                <a:cs typeface="Sakkal Majalla" panose="02000000000000000000" pitchFamily="2" charset="-78"/>
              </a:endParaRPr>
            </a:p>
          </p:txBody>
        </p:sp>
        <p:sp>
          <p:nvSpPr>
            <p:cNvPr id="377" name="Text Box 1046"/>
            <p:cNvSpPr txBox="1"/>
            <p:nvPr/>
          </p:nvSpPr>
          <p:spPr>
            <a:xfrm>
              <a:off x="510003" y="7020"/>
              <a:ext cx="916467" cy="830994"/>
            </a:xfrm>
            <a:prstGeom prst="rect">
              <a:avLst/>
            </a:prstGeom>
            <a:solidFill>
              <a:srgbClr val="0000FF"/>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أول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6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حالة</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8"/>
                                        </p:tgtEl>
                                        <p:attrNameLst>
                                          <p:attrName>style.visibility</p:attrName>
                                        </p:attrNameLst>
                                      </p:cBhvr>
                                      <p:to>
                                        <p:strVal val="visible"/>
                                      </p:to>
                                    </p:set>
                                    <p:animEffect transition="in" filter="fade">
                                      <p:cBhvr>
                                        <p:cTn id="7" dur="500"/>
                                        <p:tgtEl>
                                          <p:spTgt spid="3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67"/>
                                        </p:tgtEl>
                                        <p:attrNameLst>
                                          <p:attrName>style.visibility</p:attrName>
                                        </p:attrNameLst>
                                      </p:cBhvr>
                                      <p:to>
                                        <p:strVal val="visible"/>
                                      </p:to>
                                    </p:set>
                                    <p:animEffect transition="in" filter="fade">
                                      <p:cBhvr>
                                        <p:cTn id="12" dur="500"/>
                                        <p:tgtEl>
                                          <p:spTgt spid="36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62"/>
                                        </p:tgtEl>
                                        <p:attrNameLst>
                                          <p:attrName>style.visibility</p:attrName>
                                        </p:attrNameLst>
                                      </p:cBhvr>
                                      <p:to>
                                        <p:strVal val="visible"/>
                                      </p:to>
                                    </p:set>
                                    <p:animEffect transition="in" filter="fade">
                                      <p:cBhvr>
                                        <p:cTn id="17" dur="500"/>
                                        <p:tgtEl>
                                          <p:spTgt spid="36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75"/>
                                        </p:tgtEl>
                                        <p:attrNameLst>
                                          <p:attrName>style.visibility</p:attrName>
                                        </p:attrNameLst>
                                      </p:cBhvr>
                                      <p:to>
                                        <p:strVal val="visible"/>
                                      </p:to>
                                    </p:set>
                                    <p:animEffect transition="in" filter="fade">
                                      <p:cBhvr>
                                        <p:cTn id="22" dur="500"/>
                                        <p:tgtEl>
                                          <p:spTgt spid="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 grpId="0" animBg="1" advAuto="0"/>
      <p:bldP spid="367" grpId="0" animBg="1" advAuto="0"/>
      <p:bldP spid="375" grpId="0" animBg="1" advAuto="0"/>
      <p:bldP spid="378"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485832-BBC9-4B77-AFAB-824D7F6019A8}">
  <ds:schemaRefs>
    <ds:schemaRef ds:uri="http://schemas.microsoft.com/sharepoint/v3/contenttype/forms"/>
  </ds:schemaRefs>
</ds:datastoreItem>
</file>

<file path=customXml/itemProps2.xml><?xml version="1.0" encoding="utf-8"?>
<ds:datastoreItem xmlns:ds="http://schemas.openxmlformats.org/officeDocument/2006/customXml" ds:itemID="{E8655718-7DE1-4A44-A2F2-D5C57D08D963}">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F6DE5DFC-D465-4316-A2DC-60BE8BDC05B1}"/>
</file>

<file path=docProps/app.xml><?xml version="1.0" encoding="utf-8"?>
<Properties xmlns="http://schemas.openxmlformats.org/officeDocument/2006/extended-properties" xmlns:vt="http://schemas.openxmlformats.org/officeDocument/2006/docPropsVTypes">
  <TotalTime>2192</TotalTime>
  <Words>4144</Words>
  <Application>Microsoft Office PowerPoint</Application>
  <PresentationFormat>Grand écran</PresentationFormat>
  <Paragraphs>719</Paragraphs>
  <Slides>51</Slides>
  <Notes>35</Notes>
  <HiddenSlides>1</HiddenSlides>
  <MMClips>0</MMClips>
  <ScaleCrop>false</ScaleCrop>
  <HeadingPairs>
    <vt:vector size="4" baseType="variant">
      <vt:variant>
        <vt:lpstr>Thème</vt:lpstr>
      </vt:variant>
      <vt:variant>
        <vt:i4>1</vt:i4>
      </vt:variant>
      <vt:variant>
        <vt:lpstr>Titres des diapositives</vt:lpstr>
      </vt:variant>
      <vt:variant>
        <vt:i4>51</vt:i4>
      </vt:variant>
    </vt:vector>
  </HeadingPairs>
  <TitlesOfParts>
    <vt:vector size="52" baseType="lpstr">
      <vt:lpstr>RRT_Theme_v3</vt:lpstr>
      <vt:lpstr>الترصُّد الوبائي في أثناء طوارئ الصحة العامة</vt:lpstr>
      <vt:lpstr>ملاحظات إلى المُيسِّرين:</vt:lpstr>
      <vt:lpstr>مقدمة</vt:lpstr>
      <vt:lpstr>أهداف التعلُّم</vt:lpstr>
      <vt:lpstr>عناصر العرض</vt:lpstr>
      <vt:lpstr>1. ما المقصود بترصُّد الصحة العامة؟</vt:lpstr>
      <vt:lpstr>تعريف ترصُّد الصحة العامة</vt:lpstr>
      <vt:lpstr>تتمثل أهداف نظام الترصُّد في أثناء حالات الطوارئ فيما يأتي:</vt:lpstr>
      <vt:lpstr>الترصُّد والاستجابة السريعة</vt:lpstr>
      <vt:lpstr>Présentation PowerPoint</vt:lpstr>
      <vt:lpstr>Présentation PowerPoint</vt:lpstr>
      <vt:lpstr>ترصُّد الصحة العامة:  الترصُّد غير النشط مقابل الترصُّد النشط</vt:lpstr>
      <vt:lpstr>Présentation PowerPoint</vt:lpstr>
      <vt:lpstr>أوجُه التبايُن في ترصُّد الصحة العامة</vt:lpstr>
      <vt:lpstr>Présentation PowerPoint</vt:lpstr>
      <vt:lpstr>Présentation PowerPoint</vt:lpstr>
      <vt:lpstr>Présentation PowerPoint</vt:lpstr>
      <vt:lpstr> خصائص نظام الترصُّد (1)</vt:lpstr>
      <vt:lpstr>Présentation PowerPoint</vt:lpstr>
      <vt:lpstr>3. عملية ترصُّد الصحة العامة وتدفق المعلومات</vt:lpstr>
      <vt:lpstr>Présentation PowerPoint</vt:lpstr>
      <vt:lpstr>Présentation PowerPoint</vt:lpstr>
      <vt:lpstr>Présentation PowerPoint</vt:lpstr>
      <vt:lpstr>Présentation PowerPoint</vt:lpstr>
      <vt:lpstr>ما الأمراض التي ينبغي إعطاؤها الأولوية في الترصُّد؟</vt:lpstr>
      <vt:lpstr>اللوائح الصحية الدولية أمراض واجب التبليغ عنها </vt:lpstr>
      <vt:lpstr>Présentation PowerPoint</vt:lpstr>
      <vt:lpstr>Présentation PowerPoint</vt:lpstr>
      <vt:lpstr>أمراض واجب التبليغ عنها</vt:lpstr>
      <vt:lpstr>Présentation PowerPoint</vt:lpstr>
      <vt:lpstr>مصادر بيانات الترصُّد</vt:lpstr>
      <vt:lpstr>ما المقصود بالقائمة الخطية؟</vt:lpstr>
      <vt:lpstr>تُنظم القائمة الخطية بياناتك</vt:lpstr>
      <vt:lpstr>ما «التبليغ الصفري»؟</vt:lpstr>
      <vt:lpstr>ما «التبليغ الصفري»؟</vt:lpstr>
      <vt:lpstr>5. تعاريف الحالات</vt:lpstr>
      <vt:lpstr>ما تعريف الحالة؟</vt:lpstr>
      <vt:lpstr>Présentation PowerPoint</vt:lpstr>
      <vt:lpstr>Présentation PowerPoint</vt:lpstr>
      <vt:lpstr>Présentation PowerPoint</vt:lpstr>
      <vt:lpstr>Présentation PowerPoint</vt:lpstr>
      <vt:lpstr>قبل الفاشية</vt:lpstr>
      <vt:lpstr>في أثناء الفاشية</vt:lpstr>
      <vt:lpstr>بعد الفاشية</vt:lpstr>
      <vt:lpstr>Présentation PowerPoint</vt:lpstr>
      <vt:lpstr>الرسائل الرئيسية</vt:lpstr>
      <vt:lpstr>Présentation PowerPoint</vt:lpstr>
      <vt:lpstr>Présentation PowerPoint</vt:lpstr>
      <vt:lpstr>موارد تعلُّم إضافية</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الترصُّد الوبائي في أثناء طوارئ الصحة العامة</dc:title>
  <dc:creator>Hp</dc:creator>
  <cp:lastModifiedBy>Hind</cp:lastModifiedBy>
  <cp:revision>197</cp:revision>
  <dcterms:modified xsi:type="dcterms:W3CDTF">2024-06-10T13:30:49Z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3329000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