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8" r:id="rId46"/>
    <p:sldId id="300" r:id="rId47"/>
    <p:sldId id="301" r:id="rId48"/>
    <p:sldId id="302" r:id="rId4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2" clrIdx="0">
    <p:extLst>
      <p:ext uri="{19B8F6BF-5375-455C-9EA6-DF929625EA0E}">
        <p15:presenceInfo xmlns:p15="http://schemas.microsoft.com/office/powerpoint/2012/main" userId="Walaa" providerId="None"/>
      </p:ext>
    </p:extLst>
  </p:cmAuthor>
  <p:cmAuthor id="2" name="hindezzine3 (hindezzine3@gmail.com)" initials="h(" lastIdx="1" clrIdx="1">
    <p:extLst>
      <p:ext uri="{19B8F6BF-5375-455C-9EA6-DF929625EA0E}">
        <p15:presenceInfo xmlns:p15="http://schemas.microsoft.com/office/powerpoint/2012/main" userId="S::hindezzine3_gmail.com#ext#@worldhealthorg.onmicrosoft.com::a0e1327b-9ea3-4c75-a998-a68700beed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2D6694-DE2B-CC06-939E-3E68B6FC3549}" v="2" dt="2024-07-11T11:28:58.46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043" autoAdjust="0"/>
    <p:restoredTop sz="94132" autoAdjust="0"/>
  </p:normalViewPr>
  <p:slideViewPr>
    <p:cSldViewPr snapToGrid="0">
      <p:cViewPr varScale="1">
        <p:scale>
          <a:sx n="63" d="100"/>
          <a:sy n="63" d="100"/>
        </p:scale>
        <p:origin x="1004" y="4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D8B81E27-32F8-869C-F9D3-5C903F9839F0}"/>
    <pc:docChg chg="modSld">
      <pc:chgData name="hindezzine3 (hindezzine3@gmail.com)" userId="S::hindezzine3_gmail.com#ext#@worldhealthorg.onmicrosoft.com::a0e1327b-9ea3-4c75-a998-a68700beedf6" providerId="AD" clId="Web-{D8B81E27-32F8-869C-F9D3-5C903F9839F0}" dt="2024-03-14T12:42:57.689" v="23"/>
      <pc:docMkLst>
        <pc:docMk/>
      </pc:docMkLst>
      <pc:sldChg chg="addSp delSp modSp addAnim delAnim">
        <pc:chgData name="hindezzine3 (hindezzine3@gmail.com)" userId="S::hindezzine3_gmail.com#ext#@worldhealthorg.onmicrosoft.com::a0e1327b-9ea3-4c75-a998-a68700beedf6" providerId="AD" clId="Web-{D8B81E27-32F8-869C-F9D3-5C903F9839F0}" dt="2024-03-14T12:42:57.689" v="23"/>
        <pc:sldMkLst>
          <pc:docMk/>
          <pc:sldMk cId="0" sldId="265"/>
        </pc:sldMkLst>
        <pc:spChg chg="del mod">
          <ac:chgData name="hindezzine3 (hindezzine3@gmail.com)" userId="S::hindezzine3_gmail.com#ext#@worldhealthorg.onmicrosoft.com::a0e1327b-9ea3-4c75-a998-a68700beedf6" providerId="AD" clId="Web-{D8B81E27-32F8-869C-F9D3-5C903F9839F0}" dt="2024-03-14T12:42:02.654" v="15"/>
          <ac:spMkLst>
            <pc:docMk/>
            <pc:sldMk cId="0" sldId="265"/>
            <ac:spMk id="2" creationId="{07BC6022-B489-199E-359C-F93C1BC551D0}"/>
          </ac:spMkLst>
        </pc:spChg>
        <pc:spChg chg="add mod">
          <ac:chgData name="hindezzine3 (hindezzine3@gmail.com)" userId="S::hindezzine3_gmail.com#ext#@worldhealthorg.onmicrosoft.com::a0e1327b-9ea3-4c75-a998-a68700beedf6" providerId="AD" clId="Web-{D8B81E27-32F8-869C-F9D3-5C903F9839F0}" dt="2024-03-14T12:42:51.282" v="22" actId="1076"/>
          <ac:spMkLst>
            <pc:docMk/>
            <pc:sldMk cId="0" sldId="265"/>
            <ac:spMk id="3" creationId="{3F4AA035-F6EF-B76D-F980-51655A080B79}"/>
          </ac:spMkLst>
        </pc:spChg>
      </pc:sldChg>
    </pc:docChg>
  </pc:docChgLst>
  <pc:docChgLst>
    <pc:chgData name="hindezzine3 (hindezzine3@gmail.com)" userId="S::hindezzine3_gmail.com#ext#@worldhealthorg.onmicrosoft.com::a0e1327b-9ea3-4c75-a998-a68700beedf6" providerId="AD" clId="Web-{3B58D551-F66A-428D-D4DA-352CD70E2179}"/>
    <pc:docChg chg="modSld">
      <pc:chgData name="hindezzine3 (hindezzine3@gmail.com)" userId="S::hindezzine3_gmail.com#ext#@worldhealthorg.onmicrosoft.com::a0e1327b-9ea3-4c75-a998-a68700beedf6" providerId="AD" clId="Web-{3B58D551-F66A-428D-D4DA-352CD70E2179}" dt="2024-03-14T12:37:21.563" v="40" actId="1076"/>
      <pc:docMkLst>
        <pc:docMk/>
      </pc:docMkLst>
      <pc:sldChg chg="modSp">
        <pc:chgData name="hindezzine3 (hindezzine3@gmail.com)" userId="S::hindezzine3_gmail.com#ext#@worldhealthorg.onmicrosoft.com::a0e1327b-9ea3-4c75-a998-a68700beedf6" providerId="AD" clId="Web-{3B58D551-F66A-428D-D4DA-352CD70E2179}" dt="2024-03-14T11:49:25.542" v="0" actId="1076"/>
        <pc:sldMkLst>
          <pc:docMk/>
          <pc:sldMk cId="0" sldId="257"/>
        </pc:sldMkLst>
        <pc:spChg chg="mod">
          <ac:chgData name="hindezzine3 (hindezzine3@gmail.com)" userId="S::hindezzine3_gmail.com#ext#@worldhealthorg.onmicrosoft.com::a0e1327b-9ea3-4c75-a998-a68700beedf6" providerId="AD" clId="Web-{3B58D551-F66A-428D-D4DA-352CD70E2179}" dt="2024-03-14T11:49:25.542" v="0" actId="1076"/>
          <ac:spMkLst>
            <pc:docMk/>
            <pc:sldMk cId="0" sldId="257"/>
            <ac:spMk id="286" creationId="{00000000-0000-0000-0000-000000000000}"/>
          </ac:spMkLst>
        </pc:spChg>
      </pc:sldChg>
      <pc:sldChg chg="modSp">
        <pc:chgData name="hindezzine3 (hindezzine3@gmail.com)" userId="S::hindezzine3_gmail.com#ext#@worldhealthorg.onmicrosoft.com::a0e1327b-9ea3-4c75-a998-a68700beedf6" providerId="AD" clId="Web-{3B58D551-F66A-428D-D4DA-352CD70E2179}" dt="2024-03-14T11:49:31.199" v="1" actId="1076"/>
        <pc:sldMkLst>
          <pc:docMk/>
          <pc:sldMk cId="0" sldId="258"/>
        </pc:sldMkLst>
        <pc:spChg chg="mod">
          <ac:chgData name="hindezzine3 (hindezzine3@gmail.com)" userId="S::hindezzine3_gmail.com#ext#@worldhealthorg.onmicrosoft.com::a0e1327b-9ea3-4c75-a998-a68700beedf6" providerId="AD" clId="Web-{3B58D551-F66A-428D-D4DA-352CD70E2179}" dt="2024-03-14T11:49:31.199" v="1" actId="1076"/>
          <ac:spMkLst>
            <pc:docMk/>
            <pc:sldMk cId="0" sldId="258"/>
            <ac:spMk id="293" creationId="{00000000-0000-0000-0000-000000000000}"/>
          </ac:spMkLst>
        </pc:spChg>
      </pc:sldChg>
      <pc:sldChg chg="modSp">
        <pc:chgData name="hindezzine3 (hindezzine3@gmail.com)" userId="S::hindezzine3_gmail.com#ext#@worldhealthorg.onmicrosoft.com::a0e1327b-9ea3-4c75-a998-a68700beedf6" providerId="AD" clId="Web-{3B58D551-F66A-428D-D4DA-352CD70E2179}" dt="2024-03-14T11:49:39.386" v="2" actId="1076"/>
        <pc:sldMkLst>
          <pc:docMk/>
          <pc:sldMk cId="0" sldId="259"/>
        </pc:sldMkLst>
        <pc:spChg chg="mod">
          <ac:chgData name="hindezzine3 (hindezzine3@gmail.com)" userId="S::hindezzine3_gmail.com#ext#@worldhealthorg.onmicrosoft.com::a0e1327b-9ea3-4c75-a998-a68700beedf6" providerId="AD" clId="Web-{3B58D551-F66A-428D-D4DA-352CD70E2179}" dt="2024-03-14T11:49:39.386" v="2" actId="1076"/>
          <ac:spMkLst>
            <pc:docMk/>
            <pc:sldMk cId="0" sldId="259"/>
            <ac:spMk id="300" creationId="{00000000-0000-0000-0000-000000000000}"/>
          </ac:spMkLst>
        </pc:spChg>
      </pc:sldChg>
      <pc:sldChg chg="addSp delSp modSp addAnim delAnim addCm">
        <pc:chgData name="hindezzine3 (hindezzine3@gmail.com)" userId="S::hindezzine3_gmail.com#ext#@worldhealthorg.onmicrosoft.com::a0e1327b-9ea3-4c75-a998-a68700beedf6" providerId="AD" clId="Web-{3B58D551-F66A-428D-D4DA-352CD70E2179}" dt="2024-03-14T12:37:21.563" v="40" actId="1076"/>
        <pc:sldMkLst>
          <pc:docMk/>
          <pc:sldMk cId="0" sldId="265"/>
        </pc:sldMkLst>
        <pc:spChg chg="add mod">
          <ac:chgData name="hindezzine3 (hindezzine3@gmail.com)" userId="S::hindezzine3_gmail.com#ext#@worldhealthorg.onmicrosoft.com::a0e1327b-9ea3-4c75-a998-a68700beedf6" providerId="AD" clId="Web-{3B58D551-F66A-428D-D4DA-352CD70E2179}" dt="2024-03-14T12:37:21.563" v="40" actId="1076"/>
          <ac:spMkLst>
            <pc:docMk/>
            <pc:sldMk cId="0" sldId="265"/>
            <ac:spMk id="2" creationId="{07BC6022-B489-199E-359C-F93C1BC551D0}"/>
          </ac:spMkLst>
        </pc:spChg>
        <pc:spChg chg="del mod">
          <ac:chgData name="hindezzine3 (hindezzine3@gmail.com)" userId="S::hindezzine3_gmail.com#ext#@worldhealthorg.onmicrosoft.com::a0e1327b-9ea3-4c75-a998-a68700beedf6" providerId="AD" clId="Web-{3B58D551-F66A-428D-D4DA-352CD70E2179}" dt="2024-03-14T11:54:25.331" v="22"/>
          <ac:spMkLst>
            <pc:docMk/>
            <pc:sldMk cId="0" sldId="265"/>
            <ac:spMk id="351" creationId="{00000000-0000-0000-0000-000000000000}"/>
          </ac:spMkLst>
        </pc:spChg>
        <pc:spChg chg="mod">
          <ac:chgData name="hindezzine3 (hindezzine3@gmail.com)" userId="S::hindezzine3_gmail.com#ext#@worldhealthorg.onmicrosoft.com::a0e1327b-9ea3-4c75-a998-a68700beedf6" providerId="AD" clId="Web-{3B58D551-F66A-428D-D4DA-352CD70E2179}" dt="2024-03-14T11:55:42.522" v="31" actId="20577"/>
          <ac:spMkLst>
            <pc:docMk/>
            <pc:sldMk cId="0" sldId="265"/>
            <ac:spMk id="353" creationId="{00000000-0000-0000-0000-000000000000}"/>
          </ac:spMkLst>
        </pc:spChg>
        <pc:picChg chg="mod">
          <ac:chgData name="hindezzine3 (hindezzine3@gmail.com)" userId="S::hindezzine3_gmail.com#ext#@worldhealthorg.onmicrosoft.com::a0e1327b-9ea3-4c75-a998-a68700beedf6" providerId="AD" clId="Web-{3B58D551-F66A-428D-D4DA-352CD70E2179}" dt="2024-03-14T11:55:46.239" v="32" actId="1076"/>
          <ac:picMkLst>
            <pc:docMk/>
            <pc:sldMk cId="0" sldId="265"/>
            <ac:picMk id="354" creationId="{00000000-0000-0000-0000-000000000000}"/>
          </ac:picMkLst>
        </pc:picChg>
      </pc:sldChg>
    </pc:docChg>
  </pc:docChgLst>
  <pc:docChgLst>
    <pc:chgData name="GOMEZ, Paula" userId="S::gomezp@who.int::c93cf399-3ed7-4230-9282-8831e3fe5ae7" providerId="AD" clId="Web-{AA2D6694-DE2B-CC06-939E-3E68B6FC3549}"/>
    <pc:docChg chg="">
      <pc:chgData name="GOMEZ, Paula" userId="S::gomezp@who.int::c93cf399-3ed7-4230-9282-8831e3fe5ae7" providerId="AD" clId="Web-{AA2D6694-DE2B-CC06-939E-3E68B6FC3549}" dt="2024-07-11T11:28:58.464" v="1"/>
      <pc:docMkLst>
        <pc:docMk/>
      </pc:docMkLst>
      <pc:sldChg chg="delCm">
        <pc:chgData name="GOMEZ, Paula" userId="S::gomezp@who.int::c93cf399-3ed7-4230-9282-8831e3fe5ae7" providerId="AD" clId="Web-{AA2D6694-DE2B-CC06-939E-3E68B6FC3549}" dt="2024-07-11T11:28:46.073" v="0"/>
        <pc:sldMkLst>
          <pc:docMk/>
          <pc:sldMk cId="0" sldId="265"/>
        </pc:sldMkLst>
      </pc:sldChg>
      <pc:sldChg chg="delCm">
        <pc:chgData name="GOMEZ, Paula" userId="S::gomezp@who.int::c93cf399-3ed7-4230-9282-8831e3fe5ae7" providerId="AD" clId="Web-{AA2D6694-DE2B-CC06-939E-3E68B6FC3549}" dt="2024-07-11T11:28:58.464" v="1"/>
        <pc:sldMkLst>
          <pc:docMk/>
          <pc:sldMk cId="0"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rtlCol="1"/>
          <a:lstStyle/>
          <a:p>
            <a:pPr rtl="1"/>
            <a:endParaRPr dirty="0"/>
          </a:p>
        </p:txBody>
      </p:sp>
      <p:sp>
        <p:nvSpPr>
          <p:cNvPr id="278" name="Shape 27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62149189"/>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290" name="Shape 290"/>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576092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Shape 38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88" name="Shape 388"/>
          <p:cNvSpPr>
            <a:spLocks noGrp="1"/>
          </p:cNvSpPr>
          <p:nvPr>
            <p:ph type="body" sz="quarter" idx="1"/>
          </p:nvPr>
        </p:nvSpPr>
        <p:spPr>
          <a:prstGeom prst="rect">
            <a:avLst/>
          </a:prstGeom>
        </p:spPr>
        <p:txBody>
          <a:bodyPr rtlCol="1"/>
          <a:lstStyle/>
          <a:p>
            <a:pPr rtl="1"/>
            <a:r>
              <a:rPr dirty="0" err="1">
                <a:latin typeface="Sakkal Majalla" panose="02000000000000000000" pitchFamily="2" charset="-78"/>
                <a:cs typeface="Sakkal Majalla" panose="02000000000000000000" pitchFamily="2" charset="-78"/>
              </a:rPr>
              <a:t>يعرض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وبائي</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النموذجي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الرأسي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والزمان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الأفقي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ويوضح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سارس</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غوانغدونغ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الصين</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الأبيض</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اسأل</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1 </a:t>
            </a:r>
            <a:r>
              <a:rPr dirty="0" err="1">
                <a:latin typeface="Sakkal Majalla" panose="02000000000000000000" pitchFamily="2" charset="-78"/>
                <a:cs typeface="Sakkal Majalla" panose="02000000000000000000" pitchFamily="2" charset="-78"/>
              </a:rPr>
              <a:t>تشرين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نوفمبر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2002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وحتى</a:t>
            </a:r>
            <a:r>
              <a:rPr lang="ar-EG" dirty="0">
                <a:latin typeface="Sakkal Majalla" panose="02000000000000000000" pitchFamily="2" charset="-78"/>
                <a:cs typeface="Sakkal Majalla" panose="02000000000000000000" pitchFamily="2" charset="-78"/>
              </a:rPr>
              <a:t> 24 </a:t>
            </a:r>
            <a:r>
              <a:rPr dirty="0" err="1">
                <a:latin typeface="Sakkal Majalla" panose="02000000000000000000" pitchFamily="2" charset="-78"/>
                <a:cs typeface="Sakkal Majalla" panose="02000000000000000000" pitchFamily="2" charset="-78"/>
              </a:rPr>
              <a:t>كانون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الثاني</a:t>
            </a:r>
            <a:r>
              <a:rPr lang="ar-EG" dirty="0">
                <a:latin typeface="Sakkal Majalla" panose="02000000000000000000" pitchFamily="2" charset="-78"/>
                <a:cs typeface="Sakkal Majalla" panose="02000000000000000000" pitchFamily="2" charset="-78"/>
              </a:rPr>
              <a:t>/ ي</a:t>
            </a:r>
            <a:r>
              <a:rPr dirty="0" err="1">
                <a:latin typeface="Sakkal Majalla" panose="02000000000000000000" pitchFamily="2" charset="-78"/>
                <a:cs typeface="Sakkal Majalla" panose="02000000000000000000" pitchFamily="2" charset="-78"/>
              </a:rPr>
              <a:t>ناير</a:t>
            </a:r>
            <a:r>
              <a:rPr dirty="0">
                <a:latin typeface="Sakkal Majalla" panose="02000000000000000000" pitchFamily="2" charset="-78"/>
                <a:cs typeface="Sakkal Majalla" panose="02000000000000000000" pitchFamily="2" charset="-78"/>
              </a:rPr>
              <a:t> 2003؟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سارس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أواخر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ديسمبر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بدأت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25 </a:t>
            </a:r>
            <a:r>
              <a:rPr dirty="0" err="1">
                <a:latin typeface="Sakkal Majalla" panose="02000000000000000000" pitchFamily="2" charset="-78"/>
                <a:cs typeface="Sakkal Majalla" panose="02000000000000000000" pitchFamily="2" charset="-78"/>
              </a:rPr>
              <a:t>كانون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يناير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2003 </a:t>
            </a:r>
            <a:r>
              <a:rPr dirty="0" err="1">
                <a:latin typeface="Sakkal Majalla" panose="02000000000000000000" pitchFamily="2" charset="-78"/>
                <a:cs typeface="Sakkal Majalla" panose="02000000000000000000" pitchFamily="2" charset="-78"/>
              </a:rPr>
              <a:t>وحتى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21 </a:t>
            </a:r>
            <a:r>
              <a:rPr dirty="0" err="1">
                <a:latin typeface="Sakkal Majalla" panose="02000000000000000000" pitchFamily="2" charset="-78"/>
                <a:cs typeface="Sakkal Majalla" panose="02000000000000000000" pitchFamily="2" charset="-78"/>
              </a:rPr>
              <a:t>شباط</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فبراير</a:t>
            </a:r>
            <a:r>
              <a:rPr dirty="0">
                <a:latin typeface="Sakkal Majalla" panose="02000000000000000000" pitchFamily="2" charset="-78"/>
                <a:cs typeface="Sakkal Majalla" panose="02000000000000000000" pitchFamily="2" charset="-78"/>
              </a:rPr>
              <a:t> 2003؟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7 </a:t>
            </a:r>
            <a:r>
              <a:rPr dirty="0" err="1">
                <a:latin typeface="Sakkal Majalla" panose="02000000000000000000" pitchFamily="2" charset="-78"/>
                <a:cs typeface="Sakkal Majalla" panose="02000000000000000000" pitchFamily="2" charset="-78"/>
              </a:rPr>
              <a:t>شباط</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فبراير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تقريبًا</a:t>
            </a:r>
            <a:r>
              <a:rPr lang="ar-EG" dirty="0">
                <a:latin typeface="Sakkal Majalla" panose="02000000000000000000" pitchFamily="2" charset="-78"/>
                <a:cs typeface="Sakkal Majalla" panose="02000000000000000000" pitchFamily="2" charset="-78"/>
              </a:rPr>
              <a:t>. وب</a:t>
            </a:r>
            <a:r>
              <a:rPr dirty="0" err="1">
                <a:latin typeface="Sakkal Majalla" panose="02000000000000000000" pitchFamily="2" charset="-78"/>
                <a:cs typeface="Sakkal Majalla" panose="02000000000000000000" pitchFamily="2" charset="-78"/>
              </a:rPr>
              <a:t>عد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7 </a:t>
            </a:r>
            <a:r>
              <a:rPr dirty="0" err="1">
                <a:latin typeface="Sakkal Majalla" panose="02000000000000000000" pitchFamily="2" charset="-78"/>
                <a:cs typeface="Sakkal Majalla" panose="02000000000000000000" pitchFamily="2" charset="-78"/>
              </a:rPr>
              <a:t>شباط</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فبراير</a:t>
            </a:r>
            <a:r>
              <a:rPr dirty="0">
                <a:latin typeface="Sakkal Majalla" panose="02000000000000000000" pitchFamily="2" charset="-78"/>
                <a:cs typeface="Sakkal Majalla" panose="02000000000000000000" pitchFamily="2" charset="-78"/>
              </a:rPr>
              <a:t> 2003، </a:t>
            </a:r>
            <a:r>
              <a:rPr dirty="0" err="1">
                <a:latin typeface="Sakkal Majalla" panose="02000000000000000000" pitchFamily="2" charset="-78"/>
                <a:cs typeface="Sakkal Majalla" panose="02000000000000000000" pitchFamily="2" charset="-78"/>
              </a:rPr>
              <a:t>انخفض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انخفاضًا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حادًا</a:t>
            </a:r>
            <a:r>
              <a:rPr dirty="0">
                <a:latin typeface="Sakkal Majalla" panose="02000000000000000000" pitchFamily="2" charset="-78"/>
                <a:cs typeface="Sakkal Majalla" panose="02000000000000000000" pitchFamily="2" charset="-78"/>
              </a:rPr>
              <a:t>. </a:t>
            </a: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22 </a:t>
            </a:r>
            <a:r>
              <a:rPr dirty="0" err="1">
                <a:latin typeface="Sakkal Majalla" panose="02000000000000000000" pitchFamily="2" charset="-78"/>
                <a:cs typeface="Sakkal Majalla" panose="02000000000000000000" pitchFamily="2" charset="-78"/>
              </a:rPr>
              <a:t>شباط</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فبراير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2003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نيسان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أبريل</a:t>
            </a:r>
            <a:r>
              <a:rPr dirty="0">
                <a:latin typeface="Sakkal Majalla" panose="02000000000000000000" pitchFamily="2" charset="-78"/>
                <a:cs typeface="Sakkal Majalla" panose="02000000000000000000" pitchFamily="2" charset="-78"/>
              </a:rPr>
              <a:t> 2003؟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انخفاض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بطيء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بحلول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نيسان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أبريل</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pPr>
            <a:endParaRPr dirty="0">
              <a:latin typeface="Sakkal Majalla" panose="02000000000000000000" pitchFamily="2" charset="-78"/>
              <a:cs typeface="Sakkal Majalla" panose="02000000000000000000" pitchFamily="2" charset="-78"/>
            </a:endParaRPr>
          </a:p>
          <a:p>
            <a:pPr rtl="1">
              <a:lnSpc>
                <a:spcPct val="150000"/>
              </a:lnSpc>
              <a:spcBef>
                <a:spcPts val="500"/>
              </a:spcBef>
            </a:pPr>
            <a:r>
              <a:rPr dirty="0" err="1">
                <a:latin typeface="Sakkal Majalla" panose="02000000000000000000" pitchFamily="2" charset="-78"/>
                <a:cs typeface="Sakkal Majalla" panose="02000000000000000000" pitchFamily="2" charset="-78"/>
              </a:rPr>
              <a:t>ملاحظة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التفاصيل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وتمرين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ب4-1</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المصدر</a:t>
            </a:r>
            <a:r>
              <a:rPr lang="ar-EG" dirty="0">
                <a:latin typeface="Sakkal Majalla" panose="02000000000000000000" pitchFamily="2" charset="-78"/>
                <a:cs typeface="Sakkal Majalla" panose="02000000000000000000" pitchFamily="2" charset="-78"/>
              </a:rPr>
              <a:t>:</a:t>
            </a:r>
          </a:p>
          <a:p>
            <a:pPr algn="l" rtl="0"/>
            <a:r>
              <a:rPr dirty="0">
                <a:latin typeface="Sakkal Majalla" panose="02000000000000000000" pitchFamily="2" charset="-78"/>
                <a:cs typeface="Sakkal Majalla" panose="02000000000000000000" pitchFamily="2" charset="-78"/>
              </a:rPr>
              <a:t>Xu, R., He, J., Evans, M. R., Peng, G., Field, H., Yu, D....</a:t>
            </a:r>
            <a:r>
              <a:rPr dirty="0" err="1">
                <a:latin typeface="Sakkal Majalla" panose="02000000000000000000" pitchFamily="2" charset="-78"/>
                <a:cs typeface="Sakkal Majalla" panose="02000000000000000000" pitchFamily="2" charset="-78"/>
              </a:rPr>
              <a:t>Schnur</a:t>
            </a:r>
            <a:r>
              <a:rPr dirty="0">
                <a:latin typeface="Sakkal Majalla" panose="02000000000000000000" pitchFamily="2" charset="-78"/>
                <a:cs typeface="Sakkal Majalla" panose="02000000000000000000" pitchFamily="2" charset="-78"/>
              </a:rPr>
              <a:t>, A. (2004). Epidemiologic Clues to SARS Origin in China. Emerging Infectious Diseases, 10(6), 1031-1037. https://dx.doi.org/10.3201/eid1006.030852.</a:t>
            </a:r>
          </a:p>
        </p:txBody>
      </p:sp>
    </p:spTree>
    <p:extLst>
      <p:ext uri="{BB962C8B-B14F-4D97-AF65-F5344CB8AC3E}">
        <p14:creationId xmlns:p14="http://schemas.microsoft.com/office/powerpoint/2010/main" val="910061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08" name="Shape 408"/>
          <p:cNvSpPr>
            <a:spLocks noGrp="1"/>
          </p:cNvSpPr>
          <p:nvPr>
            <p:ph type="body" sz="quarter" idx="1"/>
          </p:nvPr>
        </p:nvSpPr>
        <p:spPr>
          <a:prstGeom prst="rect">
            <a:avLst/>
          </a:prstGeom>
        </p:spPr>
        <p:txBody>
          <a:bodyPr rtlCol="1"/>
          <a:lstStyle/>
          <a:p>
            <a:pPr rtl="1">
              <a:lnSpc>
                <a:spcPct val="150000"/>
              </a:lnSpc>
              <a:spcBef>
                <a:spcPts val="600"/>
              </a:spcBef>
            </a:pPr>
            <a:r>
              <a:rPr lang="ar-EG" dirty="0"/>
              <a:t>&lt;</a:t>
            </a:r>
            <a:r>
              <a:rPr b="1" dirty="0" err="1"/>
              <a:t>اقرأ</a:t>
            </a:r>
            <a:r>
              <a:rPr dirty="0"/>
              <a:t> </a:t>
            </a:r>
            <a:r>
              <a:rPr dirty="0" err="1"/>
              <a:t>كل</a:t>
            </a:r>
            <a:r>
              <a:rPr dirty="0"/>
              <a:t> </a:t>
            </a:r>
            <a:r>
              <a:rPr dirty="0" err="1"/>
              <a:t>سؤال</a:t>
            </a:r>
            <a:r>
              <a:rPr dirty="0"/>
              <a:t> </a:t>
            </a:r>
            <a:r>
              <a:rPr dirty="0" err="1"/>
              <a:t>من</a:t>
            </a:r>
            <a:r>
              <a:rPr dirty="0"/>
              <a:t> </a:t>
            </a:r>
            <a:r>
              <a:rPr dirty="0" err="1"/>
              <a:t>أسئلة</a:t>
            </a:r>
            <a:r>
              <a:rPr dirty="0"/>
              <a:t> </a:t>
            </a:r>
            <a:r>
              <a:rPr dirty="0" err="1"/>
              <a:t>التحقق</a:t>
            </a:r>
            <a:r>
              <a:rPr dirty="0"/>
              <a:t> </a:t>
            </a:r>
            <a:r>
              <a:rPr dirty="0" err="1"/>
              <a:t>من</a:t>
            </a:r>
            <a:r>
              <a:rPr dirty="0"/>
              <a:t> </a:t>
            </a:r>
            <a:r>
              <a:rPr dirty="0" err="1"/>
              <a:t>المعرفة</a:t>
            </a:r>
            <a:r>
              <a:rPr dirty="0"/>
              <a:t>، </a:t>
            </a:r>
            <a:r>
              <a:rPr dirty="0" err="1"/>
              <a:t>وانتظر</a:t>
            </a:r>
            <a:r>
              <a:rPr dirty="0"/>
              <a:t> </a:t>
            </a:r>
            <a:r>
              <a:rPr dirty="0" err="1"/>
              <a:t>إجابات</a:t>
            </a:r>
            <a:r>
              <a:rPr dirty="0"/>
              <a:t> </a:t>
            </a:r>
            <a:r>
              <a:rPr dirty="0" err="1"/>
              <a:t>المشاركين</a:t>
            </a:r>
            <a:r>
              <a:rPr lang="ar-EG" dirty="0"/>
              <a:t>&gt;.</a:t>
            </a:r>
            <a:endParaRPr dirty="0"/>
          </a:p>
          <a:p>
            <a:pPr rtl="1">
              <a:lnSpc>
                <a:spcPct val="150000"/>
              </a:lnSpc>
              <a:spcBef>
                <a:spcPts val="600"/>
              </a:spcBef>
            </a:pPr>
            <a:br>
              <a:rPr dirty="0"/>
            </a:br>
            <a:r>
              <a:rPr lang="ar-EG" dirty="0"/>
              <a:t>&lt;</a:t>
            </a:r>
            <a:r>
              <a:rPr b="1" dirty="0" err="1"/>
              <a:t>اضغط</a:t>
            </a:r>
            <a:r>
              <a:rPr dirty="0"/>
              <a:t> </a:t>
            </a:r>
            <a:r>
              <a:rPr dirty="0" err="1"/>
              <a:t>على</a:t>
            </a:r>
            <a:r>
              <a:rPr dirty="0"/>
              <a:t> </a:t>
            </a:r>
            <a:r>
              <a:rPr dirty="0" err="1"/>
              <a:t>الإجابة</a:t>
            </a:r>
            <a:r>
              <a:rPr dirty="0"/>
              <a:t> </a:t>
            </a:r>
            <a:r>
              <a:rPr dirty="0" err="1"/>
              <a:t>الصحيحة</a:t>
            </a:r>
            <a:r>
              <a:rPr dirty="0"/>
              <a:t> </a:t>
            </a:r>
            <a:r>
              <a:rPr dirty="0" err="1"/>
              <a:t>لتظهر</a:t>
            </a:r>
            <a:r>
              <a:rPr lang="ar-EG" dirty="0"/>
              <a:t>&gt;.</a:t>
            </a:r>
            <a:r>
              <a:rPr dirty="0"/>
              <a:t>
</a:t>
            </a:r>
            <a:br>
              <a:rPr dirty="0"/>
            </a:br>
            <a:br>
              <a:rPr dirty="0"/>
            </a:br>
            <a:r>
              <a:rPr dirty="0" err="1"/>
              <a:t>السؤال</a:t>
            </a:r>
            <a:r>
              <a:rPr dirty="0"/>
              <a:t> 1:</a:t>
            </a:r>
          </a:p>
          <a:p>
            <a:pPr rtl="1">
              <a:lnSpc>
                <a:spcPct val="150000"/>
              </a:lnSpc>
              <a:spcBef>
                <a:spcPts val="500"/>
              </a:spcBef>
            </a:pPr>
            <a:r>
              <a:rPr dirty="0" err="1"/>
              <a:t>الإجابة</a:t>
            </a:r>
            <a:r>
              <a:rPr dirty="0"/>
              <a:t> </a:t>
            </a:r>
            <a:r>
              <a:rPr dirty="0" err="1"/>
              <a:t>الصحيحة</a:t>
            </a:r>
            <a:r>
              <a:rPr dirty="0"/>
              <a:t> </a:t>
            </a:r>
            <a:r>
              <a:rPr dirty="0" err="1"/>
              <a:t>هي</a:t>
            </a:r>
            <a:r>
              <a:rPr dirty="0"/>
              <a:t> أ، </a:t>
            </a:r>
            <a:r>
              <a:rPr dirty="0" err="1"/>
              <a:t>مرض</a:t>
            </a:r>
            <a:r>
              <a:rPr dirty="0"/>
              <a:t> </a:t>
            </a:r>
            <a:r>
              <a:rPr dirty="0" err="1"/>
              <a:t>متوطن</a:t>
            </a:r>
            <a:r>
              <a:rPr dirty="0"/>
              <a:t>.</a:t>
            </a:r>
          </a:p>
          <a:p>
            <a:pPr rtl="1">
              <a:lnSpc>
                <a:spcPct val="150000"/>
              </a:lnSpc>
              <a:spcBef>
                <a:spcPts val="600"/>
              </a:spcBef>
            </a:pPr>
            <a:endParaRPr dirty="0"/>
          </a:p>
          <a:p>
            <a:pPr rtl="1">
              <a:lnSpc>
                <a:spcPct val="150000"/>
              </a:lnSpc>
              <a:spcBef>
                <a:spcPts val="600"/>
              </a:spcBef>
            </a:pPr>
            <a:r>
              <a:rPr dirty="0" err="1"/>
              <a:t>السؤال</a:t>
            </a:r>
            <a:r>
              <a:rPr dirty="0"/>
              <a:t> 2:</a:t>
            </a:r>
            <a:br>
              <a:rPr dirty="0"/>
            </a:br>
            <a:r>
              <a:rPr dirty="0" err="1"/>
              <a:t>الإجابة</a:t>
            </a:r>
            <a:r>
              <a:rPr dirty="0"/>
              <a:t> </a:t>
            </a:r>
            <a:r>
              <a:rPr dirty="0" err="1"/>
              <a:t>الصحيحة</a:t>
            </a:r>
            <a:r>
              <a:rPr dirty="0"/>
              <a:t> </a:t>
            </a:r>
            <a:r>
              <a:rPr dirty="0" err="1"/>
              <a:t>هي</a:t>
            </a:r>
            <a:r>
              <a:rPr dirty="0"/>
              <a:t> ج، </a:t>
            </a:r>
            <a:r>
              <a:rPr dirty="0" err="1"/>
              <a:t>وباء</a:t>
            </a:r>
            <a:r>
              <a:rPr dirty="0"/>
              <a:t>.</a:t>
            </a:r>
          </a:p>
          <a:p>
            <a:pPr rtl="1">
              <a:lnSpc>
                <a:spcPct val="150000"/>
              </a:lnSpc>
              <a:spcBef>
                <a:spcPts val="600"/>
              </a:spcBef>
            </a:pPr>
            <a:br>
              <a:rPr dirty="0"/>
            </a:br>
            <a:r>
              <a:rPr dirty="0" err="1"/>
              <a:t>السؤال</a:t>
            </a:r>
            <a:r>
              <a:rPr dirty="0"/>
              <a:t> 3:</a:t>
            </a:r>
            <a:br>
              <a:rPr dirty="0"/>
            </a:br>
            <a:r>
              <a:rPr dirty="0" err="1"/>
              <a:t>الإجابة</a:t>
            </a:r>
            <a:r>
              <a:rPr dirty="0"/>
              <a:t> </a:t>
            </a:r>
            <a:r>
              <a:rPr dirty="0" err="1"/>
              <a:t>الصحيحة</a:t>
            </a:r>
            <a:r>
              <a:rPr dirty="0"/>
              <a:t> </a:t>
            </a:r>
            <a:r>
              <a:rPr dirty="0" err="1"/>
              <a:t>هي</a:t>
            </a:r>
            <a:r>
              <a:rPr dirty="0"/>
              <a:t> ب، </a:t>
            </a:r>
            <a:r>
              <a:rPr dirty="0" err="1"/>
              <a:t>جائحة</a:t>
            </a:r>
            <a:r>
              <a:rPr dirty="0"/>
              <a:t>.</a:t>
            </a:r>
          </a:p>
          <a:p>
            <a:pPr rtl="1">
              <a:lnSpc>
                <a:spcPct val="150000"/>
              </a:lnSpc>
              <a:spcBef>
                <a:spcPts val="600"/>
              </a:spcBef>
            </a:pPr>
            <a:r>
              <a:rPr dirty="0" err="1"/>
              <a:t>المصدر</a:t>
            </a:r>
            <a:r>
              <a:rPr lang="ar-EG" dirty="0"/>
              <a:t>:</a:t>
            </a:r>
          </a:p>
          <a:p>
            <a:pPr algn="l" rtl="0">
              <a:lnSpc>
                <a:spcPct val="150000"/>
              </a:lnSpc>
              <a:spcBef>
                <a:spcPts val="600"/>
              </a:spcBef>
            </a:pPr>
            <a:r>
              <a:rPr dirty="0"/>
              <a:t>Centers for Disease Control and Prevention (CDC). Introduction to Public Health. In: Public Health 101 Series. Atlanta, GA: U.S. Department of Health and Human Services, CDC; 2014.</a:t>
            </a:r>
            <a:endParaRPr lang="ar-EG" dirty="0"/>
          </a:p>
          <a:p>
            <a:pPr algn="r" rtl="1">
              <a:lnSpc>
                <a:spcPct val="150000"/>
              </a:lnSpc>
              <a:spcBef>
                <a:spcPts val="600"/>
              </a:spcBef>
            </a:pPr>
            <a:r>
              <a:rPr dirty="0"/>
              <a:t> </a:t>
            </a:r>
            <a:r>
              <a:rPr dirty="0" err="1"/>
              <a:t>متاح</a:t>
            </a:r>
            <a:r>
              <a:rPr dirty="0"/>
              <a:t> </a:t>
            </a:r>
            <a:r>
              <a:rPr dirty="0" err="1"/>
              <a:t>على</a:t>
            </a:r>
            <a:r>
              <a:rPr lang="ar-EG" dirty="0"/>
              <a:t>:</a:t>
            </a:r>
          </a:p>
          <a:p>
            <a:pPr algn="l" rtl="0">
              <a:lnSpc>
                <a:spcPct val="150000"/>
              </a:lnSpc>
              <a:spcBef>
                <a:spcPts val="600"/>
              </a:spcBef>
            </a:pPr>
            <a:r>
              <a:rPr dirty="0"/>
              <a:t>:</a:t>
            </a:r>
            <a:r>
              <a:rPr lang="ar" u="sng" dirty="0">
                <a:solidFill>
                  <a:srgbClr val="0563C1"/>
                </a:solidFill>
                <a:uFill>
                  <a:solidFill>
                    <a:srgbClr val="0563C1"/>
                  </a:solidFill>
                </a:uFill>
                <a:hlinkClick r:id="rId3"/>
              </a:rPr>
              <a:t>https://www.cdc.gov/publichealth101/epidemiology.html</a:t>
            </a:r>
            <a:r>
              <a:rPr lang="en" u="sng" dirty="0">
                <a:solidFill>
                  <a:srgbClr val="0563C1"/>
                </a:solidFill>
                <a:uFill>
                  <a:solidFill>
                    <a:srgbClr val="0563C1"/>
                  </a:solidFill>
                </a:uFill>
                <a:hlinkClick r:id="rId3"/>
              </a:rPr>
              <a:t>.</a:t>
            </a:r>
          </a:p>
        </p:txBody>
      </p:sp>
    </p:spTree>
    <p:extLst>
      <p:ext uri="{BB962C8B-B14F-4D97-AF65-F5344CB8AC3E}">
        <p14:creationId xmlns:p14="http://schemas.microsoft.com/office/powerpoint/2010/main" val="1531318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Shape 42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22" name="Shape 422"/>
          <p:cNvSpPr>
            <a:spLocks noGrp="1"/>
          </p:cNvSpPr>
          <p:nvPr>
            <p:ph type="body" sz="quarter" idx="1"/>
          </p:nvPr>
        </p:nvSpPr>
        <p:spPr>
          <a:prstGeom prst="rect">
            <a:avLst/>
          </a:prstGeom>
        </p:spPr>
        <p:txBody>
          <a:bodyPr rtlCol="1"/>
          <a:lstStyle/>
          <a:p>
            <a:pPr rtl="1">
              <a:lnSpc>
                <a:spcPct val="150000"/>
              </a:lnSpc>
              <a:spcBef>
                <a:spcPts val="500"/>
              </a:spcBef>
            </a:pPr>
            <a:endParaRPr lang="en-US" dirty="0"/>
          </a:p>
          <a:p>
            <a:pPr rtl="1">
              <a:lnSpc>
                <a:spcPct val="150000"/>
              </a:lnSpc>
              <a:spcBef>
                <a:spcPts val="500"/>
              </a:spcBef>
            </a:pPr>
            <a:r>
              <a:rPr lang="ar-EG" dirty="0"/>
              <a:t>&lt;</a:t>
            </a:r>
            <a:r>
              <a:rPr b="1" dirty="0" err="1"/>
              <a:t>اقرأ</a:t>
            </a:r>
            <a:r>
              <a:rPr dirty="0"/>
              <a:t> </a:t>
            </a:r>
            <a:r>
              <a:rPr dirty="0" err="1"/>
              <a:t>سؤال</a:t>
            </a:r>
            <a:r>
              <a:rPr dirty="0"/>
              <a:t> </a:t>
            </a:r>
            <a:r>
              <a:rPr dirty="0" err="1"/>
              <a:t>التحقق</a:t>
            </a:r>
            <a:r>
              <a:rPr dirty="0"/>
              <a:t> </a:t>
            </a:r>
            <a:r>
              <a:rPr dirty="0" err="1"/>
              <a:t>من</a:t>
            </a:r>
            <a:r>
              <a:rPr dirty="0"/>
              <a:t> </a:t>
            </a:r>
            <a:r>
              <a:rPr dirty="0" err="1"/>
              <a:t>المعرفة</a:t>
            </a:r>
            <a:r>
              <a:rPr dirty="0"/>
              <a:t>، </a:t>
            </a:r>
            <a:r>
              <a:rPr dirty="0" err="1"/>
              <a:t>وانتظر</a:t>
            </a:r>
            <a:r>
              <a:rPr dirty="0"/>
              <a:t> </a:t>
            </a:r>
            <a:r>
              <a:rPr dirty="0" err="1"/>
              <a:t>إجابات</a:t>
            </a:r>
            <a:r>
              <a:rPr dirty="0"/>
              <a:t> </a:t>
            </a:r>
            <a:r>
              <a:rPr dirty="0" err="1"/>
              <a:t>المشاركين</a:t>
            </a:r>
            <a:r>
              <a:rPr lang="ar-EG" dirty="0"/>
              <a:t>&gt;.</a:t>
            </a:r>
            <a:endParaRPr dirty="0"/>
          </a:p>
          <a:p>
            <a:pPr rtl="1">
              <a:lnSpc>
                <a:spcPct val="150000"/>
              </a:lnSpc>
              <a:spcBef>
                <a:spcPts val="500"/>
              </a:spcBef>
            </a:pPr>
            <a:endParaRPr dirty="0"/>
          </a:p>
          <a:p>
            <a:pPr rtl="1">
              <a:lnSpc>
                <a:spcPct val="150000"/>
              </a:lnSpc>
              <a:spcBef>
                <a:spcPts val="500"/>
              </a:spcBef>
            </a:pPr>
            <a:r>
              <a:rPr lang="ar-EG" dirty="0"/>
              <a:t>&lt;</a:t>
            </a:r>
            <a:r>
              <a:rPr b="1" dirty="0" err="1"/>
              <a:t>اضغط</a:t>
            </a:r>
            <a:r>
              <a:rPr dirty="0"/>
              <a:t> </a:t>
            </a:r>
            <a:r>
              <a:rPr dirty="0" err="1"/>
              <a:t>على</a:t>
            </a:r>
            <a:r>
              <a:rPr dirty="0"/>
              <a:t> </a:t>
            </a:r>
            <a:r>
              <a:rPr dirty="0" err="1"/>
              <a:t>الإجابة</a:t>
            </a:r>
            <a:r>
              <a:rPr dirty="0"/>
              <a:t> </a:t>
            </a:r>
            <a:r>
              <a:rPr dirty="0" err="1"/>
              <a:t>الصحيحة</a:t>
            </a:r>
            <a:r>
              <a:rPr dirty="0"/>
              <a:t> </a:t>
            </a:r>
            <a:r>
              <a:rPr dirty="0" err="1"/>
              <a:t>لتظهر</a:t>
            </a:r>
            <a:r>
              <a:rPr lang="ar-EG" dirty="0"/>
              <a:t>&gt;.</a:t>
            </a:r>
            <a:endParaRPr dirty="0"/>
          </a:p>
          <a:p>
            <a:pPr rtl="1">
              <a:lnSpc>
                <a:spcPct val="150000"/>
              </a:lnSpc>
              <a:spcBef>
                <a:spcPts val="500"/>
              </a:spcBef>
            </a:pPr>
            <a:endParaRPr dirty="0"/>
          </a:p>
          <a:p>
            <a:pPr rtl="1">
              <a:lnSpc>
                <a:spcPct val="150000"/>
              </a:lnSpc>
              <a:spcBef>
                <a:spcPts val="500"/>
              </a:spcBef>
            </a:pPr>
            <a:endParaRPr dirty="0"/>
          </a:p>
          <a:p>
            <a:pPr rtl="1">
              <a:lnSpc>
                <a:spcPct val="150000"/>
              </a:lnSpc>
              <a:spcBef>
                <a:spcPts val="500"/>
              </a:spcBef>
            </a:pPr>
            <a:r>
              <a:rPr dirty="0" err="1"/>
              <a:t>الإجابة</a:t>
            </a:r>
            <a:r>
              <a:rPr dirty="0"/>
              <a:t> </a:t>
            </a:r>
            <a:r>
              <a:rPr dirty="0" err="1"/>
              <a:t>الصحيحة</a:t>
            </a:r>
            <a:r>
              <a:rPr dirty="0"/>
              <a:t> </a:t>
            </a:r>
            <a:r>
              <a:rPr dirty="0" err="1"/>
              <a:t>هي</a:t>
            </a:r>
            <a:r>
              <a:rPr dirty="0"/>
              <a:t> ب، </a:t>
            </a:r>
            <a:r>
              <a:rPr dirty="0" err="1"/>
              <a:t>إصابة</a:t>
            </a:r>
            <a:r>
              <a:rPr dirty="0"/>
              <a:t> </a:t>
            </a:r>
            <a:r>
              <a:rPr dirty="0" err="1"/>
              <a:t>جماعية</a:t>
            </a:r>
            <a:r>
              <a:rPr dirty="0"/>
              <a:t>.</a:t>
            </a:r>
            <a:br>
              <a:rPr dirty="0"/>
            </a:br>
            <a:r>
              <a:rPr dirty="0" err="1"/>
              <a:t>المصدر</a:t>
            </a:r>
            <a:r>
              <a:rPr lang="ar-EG" dirty="0"/>
              <a:t>:</a:t>
            </a:r>
          </a:p>
          <a:p>
            <a:pPr indent="3235" algn="l" rtl="1">
              <a:lnSpc>
                <a:spcPct val="150000"/>
              </a:lnSpc>
              <a:spcBef>
                <a:spcPts val="0"/>
              </a:spcBef>
            </a:pPr>
            <a:r>
              <a:rPr dirty="0"/>
              <a:t>Centers for Disease Control and Prevention (CDC). Introduction to Public Health. In: Public Health 101 Series. Atlanta, GA: U.S. Department of Health and Human Services, CDC; 2014. </a:t>
            </a:r>
            <a:endParaRPr lang="ar-EG" dirty="0"/>
          </a:p>
          <a:p>
            <a:pPr indent="3235" algn="r" rtl="1">
              <a:lnSpc>
                <a:spcPct val="150000"/>
              </a:lnSpc>
              <a:spcBef>
                <a:spcPts val="0"/>
              </a:spcBef>
            </a:pPr>
            <a:r>
              <a:rPr dirty="0" err="1"/>
              <a:t>متاح</a:t>
            </a:r>
            <a:r>
              <a:rPr dirty="0"/>
              <a:t> </a:t>
            </a:r>
            <a:r>
              <a:rPr dirty="0" err="1"/>
              <a:t>على</a:t>
            </a:r>
            <a:r>
              <a:rPr lang="ar-EG" dirty="0"/>
              <a:t>:</a:t>
            </a:r>
          </a:p>
          <a:p>
            <a:pPr indent="3235" algn="l" rtl="0">
              <a:lnSpc>
                <a:spcPct val="150000"/>
              </a:lnSpc>
              <a:spcBef>
                <a:spcPts val="0"/>
              </a:spcBef>
            </a:pPr>
            <a:r>
              <a:rPr lang="ar" u="sng" dirty="0">
                <a:solidFill>
                  <a:srgbClr val="0563C1"/>
                </a:solidFill>
                <a:uFill>
                  <a:solidFill>
                    <a:srgbClr val="0563C1"/>
                  </a:solidFill>
                </a:uFill>
                <a:hlinkClick r:id="rId3"/>
              </a:rPr>
              <a:t>https://www.cdc.gov/publichealth101/epidemiology.html</a:t>
            </a:r>
            <a:r>
              <a:rPr lang="en" u="sng" dirty="0">
                <a:solidFill>
                  <a:srgbClr val="0563C1"/>
                </a:solidFill>
                <a:uFill>
                  <a:solidFill>
                    <a:srgbClr val="0563C1"/>
                  </a:solidFill>
                </a:uFill>
                <a:hlinkClick r:id="rId3"/>
              </a:rPr>
              <a:t>.</a:t>
            </a:r>
          </a:p>
        </p:txBody>
      </p:sp>
    </p:spTree>
    <p:extLst>
      <p:ext uri="{BB962C8B-B14F-4D97-AF65-F5344CB8AC3E}">
        <p14:creationId xmlns:p14="http://schemas.microsoft.com/office/powerpoint/2010/main" val="2715462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29" name="Shape 429"/>
          <p:cNvSpPr>
            <a:spLocks noGrp="1"/>
          </p:cNvSpPr>
          <p:nvPr>
            <p:ph type="body" sz="quarter" idx="1"/>
          </p:nvPr>
        </p:nvSpPr>
        <p:spPr>
          <a:prstGeom prst="rect">
            <a:avLst/>
          </a:prstGeom>
        </p:spPr>
        <p:txBody>
          <a:bodyPr rtlCol="1"/>
          <a:lstStyle/>
          <a:p>
            <a:pPr rtl="1"/>
            <a:r>
              <a:rPr lang="ar" sz="1200" dirty="0"/>
              <a:t>عند التفكير في الأمراض التي يمكن أن تتحول إلى فاشية، سنجد أن بعض الأمراض تنتشر من شخصٍ إلى آخر، إذ</a:t>
            </a:r>
            <a:r>
              <a:rPr lang="ar-EG" sz="1200" dirty="0"/>
              <a:t> </a:t>
            </a:r>
            <a:r>
              <a:rPr lang="ar" sz="1200" dirty="0"/>
              <a:t>يمكن أن تنتقل العدوى من حالة أولية معدية إلى حالة ثانوية من خلال انتقال العامل المُعدي المسبِّب للمرض.</a:t>
            </a:r>
          </a:p>
          <a:p>
            <a:pPr rtl="1"/>
            <a:endParaRPr sz="1200" dirty="0"/>
          </a:p>
          <a:p>
            <a:pPr rtl="1"/>
            <a:r>
              <a:rPr lang="ar" sz="1200" dirty="0"/>
              <a:t>المصادر:</a:t>
            </a:r>
          </a:p>
          <a:p>
            <a:pPr algn="l" rtl="0"/>
            <a:r>
              <a:rPr lang="ar" sz="1200" dirty="0"/>
              <a:t>Anderson, R.M., May, R.M., 1991. Infectious Diseases of Humans. Oxford University Press, Oxford.</a:t>
            </a:r>
          </a:p>
          <a:p>
            <a:pPr algn="l" rtl="0"/>
            <a:endParaRPr sz="1200" dirty="0"/>
          </a:p>
          <a:p>
            <a:pPr algn="l" rtl="0"/>
            <a:r>
              <a:rPr lang="ar" sz="1200" dirty="0"/>
              <a:t>Castillo-Chavez, C., Velasco-Hernandez, J.X., Fridman, S., 1994.Modeling contact structures in biology. In: Levin, S.A. (Ed.), Frontiers of Theoretical Biology, Lecture Notes in Biomathematics, Vol.100.Springer, Berlin, Heidelberg, New York, pp.454–491.</a:t>
            </a:r>
          </a:p>
        </p:txBody>
      </p:sp>
    </p:spTree>
    <p:extLst>
      <p:ext uri="{BB962C8B-B14F-4D97-AF65-F5344CB8AC3E}">
        <p14:creationId xmlns:p14="http://schemas.microsoft.com/office/powerpoint/2010/main" val="2845065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35" name="Shape 435"/>
          <p:cNvSpPr>
            <a:spLocks noGrp="1"/>
          </p:cNvSpPr>
          <p:nvPr>
            <p:ph type="body" sz="quarter" idx="1"/>
          </p:nvPr>
        </p:nvSpPr>
        <p:spPr>
          <a:prstGeom prst="rect">
            <a:avLst/>
          </a:prstGeom>
        </p:spPr>
        <p:txBody>
          <a:bodyPr rtlCol="1"/>
          <a:lstStyle/>
          <a:p>
            <a:pPr rtl="1"/>
            <a:r>
              <a:rPr dirty="0" err="1"/>
              <a:t>يمكن</a:t>
            </a:r>
            <a:r>
              <a:rPr dirty="0"/>
              <a:t> </a:t>
            </a:r>
            <a:r>
              <a:rPr dirty="0" err="1"/>
              <a:t>أن</a:t>
            </a:r>
            <a:r>
              <a:rPr dirty="0"/>
              <a:t> </a:t>
            </a:r>
            <a:r>
              <a:rPr dirty="0" err="1"/>
              <a:t>تنتشر</a:t>
            </a:r>
            <a:r>
              <a:rPr dirty="0"/>
              <a:t> </a:t>
            </a:r>
            <a:r>
              <a:rPr dirty="0" err="1"/>
              <a:t>الأمراض</a:t>
            </a:r>
            <a:r>
              <a:rPr dirty="0"/>
              <a:t> </a:t>
            </a:r>
            <a:r>
              <a:rPr dirty="0" err="1"/>
              <a:t>بعدة</a:t>
            </a:r>
            <a:r>
              <a:rPr dirty="0"/>
              <a:t> </a:t>
            </a:r>
            <a:r>
              <a:rPr dirty="0" err="1"/>
              <a:t>طرق</a:t>
            </a:r>
            <a:r>
              <a:rPr dirty="0"/>
              <a:t>.</a:t>
            </a:r>
          </a:p>
        </p:txBody>
      </p:sp>
    </p:spTree>
    <p:extLst>
      <p:ext uri="{BB962C8B-B14F-4D97-AF65-F5344CB8AC3E}">
        <p14:creationId xmlns:p14="http://schemas.microsoft.com/office/powerpoint/2010/main" val="3018355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55" name="Shape 455"/>
          <p:cNvSpPr>
            <a:spLocks noGrp="1"/>
          </p:cNvSpPr>
          <p:nvPr>
            <p:ph type="body" sz="quarter" idx="1"/>
          </p:nvPr>
        </p:nvSpPr>
        <p:spPr>
          <a:prstGeom prst="rect">
            <a:avLst/>
          </a:prstGeom>
        </p:spPr>
        <p:txBody>
          <a:bodyPr rtlCol="1"/>
          <a:lstStyle/>
          <a:p>
            <a:pPr rtl="1">
              <a:lnSpc>
                <a:spcPct val="150000"/>
              </a:lnSpc>
              <a:spcBef>
                <a:spcPts val="600"/>
              </a:spcBef>
            </a:pPr>
            <a:r>
              <a:rPr lang="ar-EG" dirty="0"/>
              <a:t>&lt;</a:t>
            </a:r>
            <a:r>
              <a:rPr b="1" dirty="0" err="1"/>
              <a:t>اقرأ</a:t>
            </a:r>
            <a:r>
              <a:rPr dirty="0"/>
              <a:t> </a:t>
            </a:r>
            <a:r>
              <a:rPr dirty="0" err="1"/>
              <a:t>كل</a:t>
            </a:r>
            <a:r>
              <a:rPr dirty="0"/>
              <a:t> </a:t>
            </a:r>
            <a:r>
              <a:rPr dirty="0" err="1"/>
              <a:t>سؤال</a:t>
            </a:r>
            <a:r>
              <a:rPr dirty="0"/>
              <a:t> </a:t>
            </a:r>
            <a:r>
              <a:rPr dirty="0" err="1"/>
              <a:t>من</a:t>
            </a:r>
            <a:r>
              <a:rPr dirty="0"/>
              <a:t> </a:t>
            </a:r>
            <a:r>
              <a:rPr dirty="0" err="1"/>
              <a:t>أسئلة</a:t>
            </a:r>
            <a:r>
              <a:rPr dirty="0"/>
              <a:t> </a:t>
            </a:r>
            <a:r>
              <a:rPr dirty="0" err="1"/>
              <a:t>التحقق</a:t>
            </a:r>
            <a:r>
              <a:rPr dirty="0"/>
              <a:t> </a:t>
            </a:r>
            <a:r>
              <a:rPr dirty="0" err="1"/>
              <a:t>من</a:t>
            </a:r>
            <a:r>
              <a:rPr dirty="0"/>
              <a:t> </a:t>
            </a:r>
            <a:r>
              <a:rPr dirty="0" err="1"/>
              <a:t>المعرفة</a:t>
            </a:r>
            <a:r>
              <a:rPr dirty="0"/>
              <a:t>، </a:t>
            </a:r>
            <a:r>
              <a:rPr dirty="0" err="1"/>
              <a:t>وانتظر</a:t>
            </a:r>
            <a:r>
              <a:rPr dirty="0"/>
              <a:t> </a:t>
            </a:r>
            <a:r>
              <a:rPr dirty="0" err="1"/>
              <a:t>إجابات</a:t>
            </a:r>
            <a:r>
              <a:rPr dirty="0"/>
              <a:t> </a:t>
            </a:r>
            <a:r>
              <a:rPr dirty="0" err="1"/>
              <a:t>المشاركين</a:t>
            </a:r>
            <a:r>
              <a:rPr lang="ar-EG" dirty="0"/>
              <a:t>&gt;.</a:t>
            </a:r>
            <a:endParaRPr dirty="0"/>
          </a:p>
          <a:p>
            <a:pPr rtl="1">
              <a:lnSpc>
                <a:spcPct val="150000"/>
              </a:lnSpc>
              <a:spcBef>
                <a:spcPts val="600"/>
              </a:spcBef>
            </a:pPr>
            <a:br>
              <a:rPr dirty="0"/>
            </a:br>
            <a:r>
              <a:rPr lang="ar-EG" dirty="0"/>
              <a:t>&lt;</a:t>
            </a:r>
            <a:r>
              <a:rPr b="1" dirty="0" err="1"/>
              <a:t>اضغط</a:t>
            </a:r>
            <a:r>
              <a:rPr dirty="0"/>
              <a:t> </a:t>
            </a:r>
            <a:r>
              <a:rPr dirty="0" err="1"/>
              <a:t>على</a:t>
            </a:r>
            <a:r>
              <a:rPr dirty="0"/>
              <a:t> </a:t>
            </a:r>
            <a:r>
              <a:rPr dirty="0" err="1"/>
              <a:t>الإجابة</a:t>
            </a:r>
            <a:r>
              <a:rPr dirty="0"/>
              <a:t> </a:t>
            </a:r>
            <a:r>
              <a:rPr dirty="0" err="1"/>
              <a:t>الصحيحة</a:t>
            </a:r>
            <a:r>
              <a:rPr dirty="0"/>
              <a:t> </a:t>
            </a:r>
            <a:r>
              <a:rPr dirty="0" err="1"/>
              <a:t>لتظهر</a:t>
            </a:r>
            <a:r>
              <a:rPr lang="ar-EG" dirty="0"/>
              <a:t>&gt;.</a:t>
            </a:r>
            <a:br>
              <a:rPr dirty="0"/>
            </a:br>
            <a:br>
              <a:rPr dirty="0"/>
            </a:br>
            <a:r>
              <a:rPr dirty="0" err="1"/>
              <a:t>السؤال</a:t>
            </a:r>
            <a:r>
              <a:rPr dirty="0"/>
              <a:t> 1:</a:t>
            </a:r>
          </a:p>
          <a:p>
            <a:pPr rtl="1">
              <a:lnSpc>
                <a:spcPct val="150000"/>
              </a:lnSpc>
              <a:spcBef>
                <a:spcPts val="500"/>
              </a:spcBef>
            </a:pPr>
            <a:r>
              <a:rPr dirty="0" err="1"/>
              <a:t>الإجابة</a:t>
            </a:r>
            <a:r>
              <a:rPr dirty="0"/>
              <a:t> </a:t>
            </a:r>
            <a:r>
              <a:rPr dirty="0" err="1"/>
              <a:t>الصحيحة</a:t>
            </a:r>
            <a:r>
              <a:rPr dirty="0"/>
              <a:t> </a:t>
            </a:r>
            <a:r>
              <a:rPr dirty="0" err="1"/>
              <a:t>هي</a:t>
            </a:r>
            <a:r>
              <a:rPr lang="ar-EG" dirty="0"/>
              <a:t>:</a:t>
            </a:r>
            <a:r>
              <a:rPr dirty="0"/>
              <a:t> </a:t>
            </a:r>
            <a:r>
              <a:rPr lang="ar-EG" dirty="0"/>
              <a:t>فترة العدوى</a:t>
            </a:r>
            <a:r>
              <a:rPr dirty="0"/>
              <a:t>.</a:t>
            </a:r>
          </a:p>
          <a:p>
            <a:pPr rtl="1">
              <a:lnSpc>
                <a:spcPct val="150000"/>
              </a:lnSpc>
              <a:spcBef>
                <a:spcPts val="600"/>
              </a:spcBef>
            </a:pPr>
            <a:endParaRPr dirty="0"/>
          </a:p>
          <a:p>
            <a:pPr rtl="1">
              <a:lnSpc>
                <a:spcPct val="150000"/>
              </a:lnSpc>
              <a:spcBef>
                <a:spcPts val="600"/>
              </a:spcBef>
            </a:pPr>
            <a:r>
              <a:rPr dirty="0" err="1"/>
              <a:t>السؤال</a:t>
            </a:r>
            <a:r>
              <a:rPr dirty="0"/>
              <a:t> 2:</a:t>
            </a:r>
            <a:br>
              <a:rPr dirty="0"/>
            </a:br>
            <a:r>
              <a:rPr dirty="0" err="1"/>
              <a:t>الإجابة</a:t>
            </a:r>
            <a:r>
              <a:rPr dirty="0"/>
              <a:t> </a:t>
            </a:r>
            <a:r>
              <a:rPr dirty="0" err="1"/>
              <a:t>الصحيحة</a:t>
            </a:r>
            <a:r>
              <a:rPr dirty="0"/>
              <a:t> </a:t>
            </a:r>
            <a:r>
              <a:rPr dirty="0" err="1"/>
              <a:t>هي</a:t>
            </a:r>
            <a:r>
              <a:rPr lang="ar-EG" dirty="0"/>
              <a:t>: فترة الكمون</a:t>
            </a:r>
            <a:r>
              <a:rPr dirty="0"/>
              <a:t>.</a:t>
            </a:r>
          </a:p>
          <a:p>
            <a:pPr rtl="1">
              <a:lnSpc>
                <a:spcPct val="150000"/>
              </a:lnSpc>
              <a:spcBef>
                <a:spcPts val="600"/>
              </a:spcBef>
            </a:pPr>
            <a:br>
              <a:rPr dirty="0"/>
            </a:br>
            <a:r>
              <a:rPr dirty="0" err="1"/>
              <a:t>السؤال</a:t>
            </a:r>
            <a:r>
              <a:rPr dirty="0"/>
              <a:t> 3:</a:t>
            </a:r>
            <a:br>
              <a:rPr dirty="0"/>
            </a:br>
            <a:r>
              <a:rPr dirty="0" err="1"/>
              <a:t>الإجابة</a:t>
            </a:r>
            <a:r>
              <a:rPr dirty="0"/>
              <a:t> </a:t>
            </a:r>
            <a:r>
              <a:rPr dirty="0" err="1"/>
              <a:t>الصحيحة</a:t>
            </a:r>
            <a:r>
              <a:rPr dirty="0"/>
              <a:t> </a:t>
            </a:r>
            <a:r>
              <a:rPr dirty="0" err="1"/>
              <a:t>هي</a:t>
            </a:r>
            <a:r>
              <a:rPr lang="ar-EG" dirty="0"/>
              <a:t>: فترة الحضانة</a:t>
            </a:r>
            <a:r>
              <a:rPr dirty="0"/>
              <a:t>.</a:t>
            </a:r>
          </a:p>
          <a:p>
            <a:pPr rtl="1">
              <a:lnSpc>
                <a:spcPct val="150000"/>
              </a:lnSpc>
              <a:spcBef>
                <a:spcPts val="600"/>
              </a:spcBef>
            </a:pPr>
            <a:endParaRPr dirty="0"/>
          </a:p>
          <a:p>
            <a:pPr rtl="1">
              <a:lnSpc>
                <a:spcPct val="150000"/>
              </a:lnSpc>
              <a:spcBef>
                <a:spcPts val="600"/>
              </a:spcBef>
            </a:pPr>
            <a:endParaRPr dirty="0"/>
          </a:p>
          <a:p>
            <a:pPr rtl="1">
              <a:lnSpc>
                <a:spcPct val="150000"/>
              </a:lnSpc>
              <a:spcBef>
                <a:spcPts val="600"/>
              </a:spcBef>
            </a:pPr>
            <a:endParaRPr dirty="0"/>
          </a:p>
          <a:p>
            <a:pPr rtl="1">
              <a:lnSpc>
                <a:spcPct val="150000"/>
              </a:lnSpc>
              <a:spcBef>
                <a:spcPts val="600"/>
              </a:spcBef>
            </a:pPr>
            <a:r>
              <a:rPr dirty="0" err="1"/>
              <a:t>المصدر</a:t>
            </a:r>
            <a:r>
              <a:rPr lang="ar-EG" dirty="0"/>
              <a:t>:</a:t>
            </a:r>
          </a:p>
          <a:p>
            <a:pPr algn="l" rtl="0">
              <a:lnSpc>
                <a:spcPct val="150000"/>
              </a:lnSpc>
              <a:spcBef>
                <a:spcPts val="600"/>
              </a:spcBef>
            </a:pPr>
            <a:r>
              <a:rPr dirty="0"/>
              <a:t>Centers for Disease Control and Prevention (CDC). Introduction to Public Health. In: Public Health 101 Series. Atlanta, GA: U.S. Department of Health and Human Services, CDC; 2014.</a:t>
            </a:r>
            <a:endParaRPr lang="ar-EG" dirty="0"/>
          </a:p>
          <a:p>
            <a:pPr algn="r" rtl="1">
              <a:lnSpc>
                <a:spcPct val="150000"/>
              </a:lnSpc>
              <a:spcBef>
                <a:spcPts val="600"/>
              </a:spcBef>
            </a:pPr>
            <a:r>
              <a:rPr dirty="0"/>
              <a:t> </a:t>
            </a:r>
            <a:r>
              <a:rPr dirty="0" err="1"/>
              <a:t>متاح</a:t>
            </a:r>
            <a:r>
              <a:rPr dirty="0"/>
              <a:t> </a:t>
            </a:r>
            <a:r>
              <a:rPr dirty="0" err="1"/>
              <a:t>على</a:t>
            </a:r>
            <a:r>
              <a:rPr lang="ar-EG" dirty="0"/>
              <a:t>:</a:t>
            </a:r>
          </a:p>
          <a:p>
            <a:pPr algn="l" rtl="0">
              <a:lnSpc>
                <a:spcPct val="150000"/>
              </a:lnSpc>
              <a:spcBef>
                <a:spcPts val="600"/>
              </a:spcBef>
            </a:pPr>
            <a:r>
              <a:rPr lang="ar" u="sng" dirty="0">
                <a:solidFill>
                  <a:srgbClr val="0563C1"/>
                </a:solidFill>
                <a:uFill>
                  <a:solidFill>
                    <a:srgbClr val="0563C1"/>
                  </a:solidFill>
                </a:uFill>
                <a:hlinkClick r:id="rId3"/>
              </a:rPr>
              <a:t>https://www.cdc.gov/publichealth101/epidemiology.html</a:t>
            </a:r>
            <a:r>
              <a:rPr lang="en" u="sng" dirty="0">
                <a:solidFill>
                  <a:srgbClr val="0563C1"/>
                </a:solidFill>
                <a:uFill>
                  <a:solidFill>
                    <a:srgbClr val="0563C1"/>
                  </a:solidFill>
                </a:uFill>
                <a:hlinkClick r:id="rId3"/>
              </a:rPr>
              <a:t>.</a:t>
            </a:r>
          </a:p>
        </p:txBody>
      </p:sp>
    </p:spTree>
    <p:extLst>
      <p:ext uri="{BB962C8B-B14F-4D97-AF65-F5344CB8AC3E}">
        <p14:creationId xmlns:p14="http://schemas.microsoft.com/office/powerpoint/2010/main" val="3339278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Shape 47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79" name="Shape 479"/>
          <p:cNvSpPr>
            <a:spLocks noGrp="1"/>
          </p:cNvSpPr>
          <p:nvPr>
            <p:ph type="body" sz="quarter" idx="1"/>
          </p:nvPr>
        </p:nvSpPr>
        <p:spPr>
          <a:prstGeom prst="rect">
            <a:avLst/>
          </a:prstGeom>
        </p:spPr>
        <p:txBody>
          <a:bodyPr rtlCol="1"/>
          <a:lstStyle/>
          <a:p>
            <a:pPr rtl="1"/>
            <a:r>
              <a:rPr dirty="0" err="1"/>
              <a:t>بعد</a:t>
            </a:r>
            <a:r>
              <a:rPr dirty="0"/>
              <a:t> </a:t>
            </a:r>
            <a:r>
              <a:rPr dirty="0" err="1"/>
              <a:t>العدوى</a:t>
            </a:r>
            <a:r>
              <a:rPr dirty="0"/>
              <a:t> </a:t>
            </a:r>
            <a:r>
              <a:rPr dirty="0" err="1"/>
              <a:t>الأولية</a:t>
            </a:r>
            <a:r>
              <a:rPr dirty="0"/>
              <a:t>، </a:t>
            </a:r>
            <a:r>
              <a:rPr dirty="0" err="1"/>
              <a:t>قد</a:t>
            </a:r>
            <a:r>
              <a:rPr dirty="0"/>
              <a:t> </a:t>
            </a:r>
            <a:r>
              <a:rPr dirty="0" err="1"/>
              <a:t>يستغرق</a:t>
            </a:r>
            <a:r>
              <a:rPr dirty="0"/>
              <a:t> </a:t>
            </a:r>
            <a:r>
              <a:rPr dirty="0" err="1"/>
              <a:t>الأمر</a:t>
            </a:r>
            <a:r>
              <a:rPr dirty="0"/>
              <a:t> </a:t>
            </a:r>
            <a:r>
              <a:rPr dirty="0" err="1"/>
              <a:t>بعض</a:t>
            </a:r>
            <a:r>
              <a:rPr dirty="0"/>
              <a:t> </a:t>
            </a:r>
            <a:r>
              <a:rPr dirty="0" err="1"/>
              <a:t>الوقت</a:t>
            </a:r>
            <a:r>
              <a:rPr dirty="0"/>
              <a:t> </a:t>
            </a:r>
            <a:r>
              <a:rPr dirty="0" err="1"/>
              <a:t>قبل</a:t>
            </a:r>
            <a:r>
              <a:rPr dirty="0"/>
              <a:t> </a:t>
            </a:r>
            <a:r>
              <a:rPr dirty="0" err="1"/>
              <a:t>أن</a:t>
            </a:r>
            <a:r>
              <a:rPr dirty="0"/>
              <a:t> </a:t>
            </a:r>
            <a:r>
              <a:rPr dirty="0" err="1"/>
              <a:t>يصبح</a:t>
            </a:r>
            <a:r>
              <a:rPr dirty="0"/>
              <a:t> </a:t>
            </a:r>
            <a:r>
              <a:rPr dirty="0" err="1"/>
              <a:t>الشخص</a:t>
            </a:r>
            <a:r>
              <a:rPr dirty="0"/>
              <a:t> </a:t>
            </a:r>
            <a:r>
              <a:rPr dirty="0" err="1"/>
              <a:t>مريضًا</a:t>
            </a:r>
            <a:r>
              <a:rPr dirty="0"/>
              <a:t> </a:t>
            </a:r>
            <a:r>
              <a:rPr lang="en-US" dirty="0"/>
              <a:t>)</a:t>
            </a:r>
            <a:r>
              <a:rPr dirty="0" err="1"/>
              <a:t>فترة</a:t>
            </a:r>
            <a:r>
              <a:rPr dirty="0"/>
              <a:t> </a:t>
            </a:r>
            <a:r>
              <a:rPr dirty="0" err="1"/>
              <a:t>الحضانة</a:t>
            </a:r>
            <a:r>
              <a:rPr lang="en-US" dirty="0"/>
              <a:t>(</a:t>
            </a:r>
            <a:r>
              <a:rPr dirty="0"/>
              <a:t>، </a:t>
            </a:r>
            <a:r>
              <a:rPr dirty="0" err="1"/>
              <a:t>وقبل</a:t>
            </a:r>
            <a:r>
              <a:rPr dirty="0"/>
              <a:t> </a:t>
            </a:r>
            <a:r>
              <a:rPr dirty="0" err="1"/>
              <a:t>أن</a:t>
            </a:r>
            <a:r>
              <a:rPr dirty="0"/>
              <a:t> </a:t>
            </a:r>
            <a:r>
              <a:rPr dirty="0" err="1"/>
              <a:t>يصبح</a:t>
            </a:r>
            <a:r>
              <a:rPr dirty="0"/>
              <a:t> </a:t>
            </a:r>
            <a:r>
              <a:rPr dirty="0" err="1"/>
              <a:t>الشخص</a:t>
            </a:r>
            <a:r>
              <a:rPr dirty="0"/>
              <a:t> </a:t>
            </a:r>
            <a:r>
              <a:rPr dirty="0" err="1"/>
              <a:t>معديًا</a:t>
            </a:r>
            <a:r>
              <a:rPr dirty="0"/>
              <a:t> </a:t>
            </a:r>
            <a:r>
              <a:rPr lang="en-US" dirty="0"/>
              <a:t>)</a:t>
            </a:r>
            <a:r>
              <a:rPr dirty="0" err="1"/>
              <a:t>فترة</a:t>
            </a:r>
            <a:r>
              <a:rPr dirty="0"/>
              <a:t> </a:t>
            </a:r>
            <a:r>
              <a:rPr dirty="0" err="1"/>
              <a:t>الكمون</a:t>
            </a:r>
            <a:r>
              <a:rPr lang="en-US" dirty="0"/>
              <a:t>(</a:t>
            </a:r>
            <a:r>
              <a:rPr lang="ar-EG" dirty="0"/>
              <a:t>.</a:t>
            </a:r>
            <a:endParaRPr dirty="0"/>
          </a:p>
          <a:p>
            <a:pPr rtl="1"/>
            <a:r>
              <a:rPr dirty="0" err="1"/>
              <a:t>تُعرف</a:t>
            </a:r>
            <a:r>
              <a:rPr dirty="0"/>
              <a:t> </a:t>
            </a:r>
            <a:r>
              <a:rPr dirty="0" err="1"/>
              <a:t>الفترة</a:t>
            </a:r>
            <a:r>
              <a:rPr dirty="0"/>
              <a:t> </a:t>
            </a:r>
            <a:r>
              <a:rPr dirty="0" err="1"/>
              <a:t>التي</a:t>
            </a:r>
            <a:r>
              <a:rPr dirty="0"/>
              <a:t> </a:t>
            </a:r>
            <a:r>
              <a:rPr dirty="0" err="1"/>
              <a:t>يكون</a:t>
            </a:r>
            <a:r>
              <a:rPr dirty="0"/>
              <a:t> </a:t>
            </a:r>
            <a:r>
              <a:rPr dirty="0" err="1"/>
              <a:t>فيها</a:t>
            </a:r>
            <a:r>
              <a:rPr dirty="0"/>
              <a:t> </a:t>
            </a:r>
            <a:r>
              <a:rPr dirty="0" err="1"/>
              <a:t>الشخص</a:t>
            </a:r>
            <a:r>
              <a:rPr dirty="0"/>
              <a:t> </a:t>
            </a:r>
            <a:r>
              <a:rPr dirty="0" err="1"/>
              <a:t>مُعديًا</a:t>
            </a:r>
            <a:r>
              <a:rPr dirty="0"/>
              <a:t> </a:t>
            </a:r>
            <a:r>
              <a:rPr dirty="0" err="1"/>
              <a:t>بأنها</a:t>
            </a:r>
            <a:r>
              <a:rPr dirty="0"/>
              <a:t> </a:t>
            </a:r>
            <a:r>
              <a:rPr dirty="0" err="1"/>
              <a:t>فترة</a:t>
            </a:r>
            <a:r>
              <a:rPr dirty="0"/>
              <a:t> </a:t>
            </a:r>
            <a:r>
              <a:rPr dirty="0" err="1"/>
              <a:t>العدوى</a:t>
            </a:r>
            <a:r>
              <a:rPr dirty="0"/>
              <a:t>. </a:t>
            </a:r>
          </a:p>
          <a:p>
            <a:pPr rtl="1"/>
            <a:r>
              <a:rPr dirty="0" err="1"/>
              <a:t>تكون</a:t>
            </a:r>
            <a:r>
              <a:rPr dirty="0"/>
              <a:t> </a:t>
            </a:r>
            <a:r>
              <a:rPr dirty="0" err="1"/>
              <a:t>هذه</a:t>
            </a:r>
            <a:r>
              <a:rPr dirty="0"/>
              <a:t> </a:t>
            </a:r>
            <a:r>
              <a:rPr dirty="0" err="1"/>
              <a:t>الفترات</a:t>
            </a:r>
            <a:r>
              <a:rPr dirty="0"/>
              <a:t> </a:t>
            </a:r>
            <a:r>
              <a:rPr dirty="0" err="1"/>
              <a:t>الزمنية</a:t>
            </a:r>
            <a:r>
              <a:rPr dirty="0"/>
              <a:t> </a:t>
            </a:r>
            <a:r>
              <a:rPr dirty="0" err="1"/>
              <a:t>ضمن</a:t>
            </a:r>
            <a:r>
              <a:rPr dirty="0"/>
              <a:t> </a:t>
            </a:r>
            <a:r>
              <a:rPr dirty="0" err="1"/>
              <a:t>نطاق</a:t>
            </a:r>
            <a:r>
              <a:rPr dirty="0"/>
              <a:t> </a:t>
            </a:r>
            <a:r>
              <a:rPr dirty="0" err="1"/>
              <a:t>زمني</a:t>
            </a:r>
            <a:r>
              <a:rPr dirty="0"/>
              <a:t> </a:t>
            </a:r>
            <a:r>
              <a:rPr dirty="0" err="1"/>
              <a:t>يمكن</a:t>
            </a:r>
            <a:r>
              <a:rPr dirty="0"/>
              <a:t> </a:t>
            </a:r>
            <a:r>
              <a:rPr dirty="0" err="1"/>
              <a:t>التنبؤ</a:t>
            </a:r>
            <a:r>
              <a:rPr dirty="0"/>
              <a:t> </a:t>
            </a:r>
            <a:r>
              <a:rPr dirty="0" err="1"/>
              <a:t>به</a:t>
            </a:r>
            <a:r>
              <a:rPr dirty="0"/>
              <a:t> </a:t>
            </a:r>
            <a:r>
              <a:rPr dirty="0" err="1"/>
              <a:t>للأمراض</a:t>
            </a:r>
            <a:r>
              <a:rPr dirty="0"/>
              <a:t> </a:t>
            </a:r>
            <a:r>
              <a:rPr dirty="0" err="1"/>
              <a:t>المختلفة</a:t>
            </a:r>
            <a:r>
              <a:rPr lang="ar-EG" dirty="0"/>
              <a:t>. </a:t>
            </a:r>
            <a:r>
              <a:rPr dirty="0" err="1"/>
              <a:t>على</a:t>
            </a:r>
            <a:r>
              <a:rPr dirty="0"/>
              <a:t> </a:t>
            </a:r>
            <a:r>
              <a:rPr dirty="0" err="1"/>
              <a:t>سبيل</a:t>
            </a:r>
            <a:r>
              <a:rPr dirty="0"/>
              <a:t> </a:t>
            </a:r>
            <a:r>
              <a:rPr dirty="0" err="1"/>
              <a:t>المثال</a:t>
            </a:r>
            <a:r>
              <a:rPr dirty="0"/>
              <a:t>، </a:t>
            </a:r>
            <a:r>
              <a:rPr dirty="0" err="1"/>
              <a:t>تصل</a:t>
            </a:r>
            <a:r>
              <a:rPr dirty="0"/>
              <a:t> </a:t>
            </a:r>
            <a:r>
              <a:rPr dirty="0" err="1"/>
              <a:t>فترة</a:t>
            </a:r>
            <a:r>
              <a:rPr dirty="0"/>
              <a:t> </a:t>
            </a:r>
            <a:r>
              <a:rPr dirty="0" err="1"/>
              <a:t>الحضانة</a:t>
            </a:r>
            <a:r>
              <a:rPr dirty="0"/>
              <a:t> </a:t>
            </a:r>
            <a:r>
              <a:rPr dirty="0" err="1"/>
              <a:t>لحالة</a:t>
            </a:r>
            <a:r>
              <a:rPr dirty="0"/>
              <a:t> </a:t>
            </a:r>
            <a:r>
              <a:rPr dirty="0" err="1"/>
              <a:t>مصابة</a:t>
            </a:r>
            <a:r>
              <a:rPr dirty="0"/>
              <a:t> </a:t>
            </a:r>
            <a:r>
              <a:rPr dirty="0" err="1"/>
              <a:t>بالإيبولا</a:t>
            </a:r>
            <a:r>
              <a:rPr dirty="0"/>
              <a:t> </a:t>
            </a:r>
            <a:r>
              <a:rPr dirty="0" err="1"/>
              <a:t>إلى</a:t>
            </a:r>
            <a:r>
              <a:rPr lang="ar-EG" dirty="0"/>
              <a:t> 21 </a:t>
            </a:r>
            <a:r>
              <a:rPr dirty="0" err="1"/>
              <a:t>يومًا</a:t>
            </a:r>
            <a:r>
              <a:rPr lang="ar-EG" dirty="0"/>
              <a:t>.</a:t>
            </a:r>
            <a:endParaRPr dirty="0"/>
          </a:p>
          <a:p>
            <a:pPr rtl="1"/>
            <a:endParaRPr dirty="0"/>
          </a:p>
          <a:p>
            <a:pPr rtl="1"/>
            <a:r>
              <a:rPr dirty="0" err="1"/>
              <a:t>يمكن</a:t>
            </a:r>
            <a:r>
              <a:rPr dirty="0"/>
              <a:t> </a:t>
            </a:r>
            <a:r>
              <a:rPr dirty="0" err="1"/>
              <a:t>أن</a:t>
            </a:r>
            <a:r>
              <a:rPr dirty="0"/>
              <a:t> </a:t>
            </a:r>
            <a:r>
              <a:rPr dirty="0" err="1"/>
              <a:t>تساعد</a:t>
            </a:r>
            <a:r>
              <a:rPr dirty="0"/>
              <a:t> </a:t>
            </a:r>
            <a:r>
              <a:rPr dirty="0" err="1"/>
              <a:t>هذه</a:t>
            </a:r>
            <a:r>
              <a:rPr dirty="0"/>
              <a:t> </a:t>
            </a:r>
            <a:r>
              <a:rPr dirty="0" err="1"/>
              <a:t>المعلومات</a:t>
            </a:r>
            <a:r>
              <a:rPr dirty="0"/>
              <a:t> </a:t>
            </a:r>
            <a:r>
              <a:rPr dirty="0" err="1"/>
              <a:t>في</a:t>
            </a:r>
            <a:r>
              <a:rPr dirty="0"/>
              <a:t> </a:t>
            </a:r>
            <a:r>
              <a:rPr dirty="0" err="1"/>
              <a:t>وضع</a:t>
            </a:r>
            <a:r>
              <a:rPr dirty="0"/>
              <a:t> </a:t>
            </a:r>
            <a:r>
              <a:rPr dirty="0" err="1"/>
              <a:t>استراتيجيات</a:t>
            </a:r>
            <a:r>
              <a:rPr dirty="0"/>
              <a:t> </a:t>
            </a:r>
            <a:r>
              <a:rPr dirty="0" err="1"/>
              <a:t>لوقف</a:t>
            </a:r>
            <a:r>
              <a:rPr dirty="0"/>
              <a:t> </a:t>
            </a:r>
            <a:r>
              <a:rPr dirty="0" err="1"/>
              <a:t>انتقال</a:t>
            </a:r>
            <a:r>
              <a:rPr dirty="0"/>
              <a:t> </a:t>
            </a:r>
            <a:r>
              <a:rPr dirty="0" err="1"/>
              <a:t>المرض</a:t>
            </a:r>
            <a:r>
              <a:rPr dirty="0"/>
              <a:t> </a:t>
            </a:r>
            <a:r>
              <a:rPr dirty="0" err="1"/>
              <a:t>ومكافحته</a:t>
            </a:r>
            <a:r>
              <a:rPr lang="ar-EG" dirty="0"/>
              <a:t>. و</a:t>
            </a:r>
            <a:r>
              <a:rPr dirty="0" err="1"/>
              <a:t>من</a:t>
            </a:r>
            <a:r>
              <a:rPr dirty="0"/>
              <a:t> </a:t>
            </a:r>
            <a:r>
              <a:rPr dirty="0" err="1"/>
              <a:t>شأن</a:t>
            </a:r>
            <a:r>
              <a:rPr dirty="0"/>
              <a:t> </a:t>
            </a:r>
            <a:r>
              <a:rPr dirty="0" err="1"/>
              <a:t>تحديد</a:t>
            </a:r>
            <a:r>
              <a:rPr dirty="0"/>
              <a:t> </a:t>
            </a:r>
            <a:r>
              <a:rPr dirty="0" err="1"/>
              <a:t>الحالات</a:t>
            </a:r>
            <a:r>
              <a:rPr dirty="0"/>
              <a:t> </a:t>
            </a:r>
            <a:r>
              <a:rPr dirty="0" err="1"/>
              <a:t>قبل</a:t>
            </a:r>
            <a:r>
              <a:rPr dirty="0"/>
              <a:t> </a:t>
            </a:r>
            <a:r>
              <a:rPr dirty="0" err="1"/>
              <a:t>انتهاء</a:t>
            </a:r>
            <a:r>
              <a:rPr dirty="0"/>
              <a:t> </a:t>
            </a:r>
            <a:r>
              <a:rPr dirty="0" err="1"/>
              <a:t>فترة</a:t>
            </a:r>
            <a:r>
              <a:rPr dirty="0"/>
              <a:t> </a:t>
            </a:r>
            <a:r>
              <a:rPr dirty="0" err="1"/>
              <a:t>الكمون</a:t>
            </a:r>
            <a:r>
              <a:rPr dirty="0"/>
              <a:t> </a:t>
            </a:r>
            <a:r>
              <a:rPr lang="ar-EG" dirty="0"/>
              <a:t>(</a:t>
            </a:r>
            <a:r>
              <a:rPr dirty="0" err="1"/>
              <a:t>أي</a:t>
            </a:r>
            <a:r>
              <a:rPr dirty="0"/>
              <a:t> </a:t>
            </a:r>
            <a:r>
              <a:rPr dirty="0" err="1"/>
              <a:t>قبل</a:t>
            </a:r>
            <a:r>
              <a:rPr dirty="0"/>
              <a:t> </a:t>
            </a:r>
            <a:r>
              <a:rPr dirty="0" err="1"/>
              <a:t>التمكن</a:t>
            </a:r>
            <a:r>
              <a:rPr dirty="0"/>
              <a:t> </a:t>
            </a:r>
            <a:r>
              <a:rPr dirty="0" err="1"/>
              <a:t>من</a:t>
            </a:r>
            <a:r>
              <a:rPr dirty="0"/>
              <a:t> </a:t>
            </a:r>
            <a:r>
              <a:rPr dirty="0" err="1"/>
              <a:t>نشر</a:t>
            </a:r>
            <a:r>
              <a:rPr dirty="0"/>
              <a:t> </a:t>
            </a:r>
            <a:r>
              <a:rPr dirty="0" err="1"/>
              <a:t>المرض</a:t>
            </a:r>
            <a:r>
              <a:rPr lang="ar-EG" dirty="0"/>
              <a:t>)</a:t>
            </a:r>
            <a:r>
              <a:rPr dirty="0"/>
              <a:t>، </a:t>
            </a:r>
            <a:r>
              <a:rPr dirty="0" err="1"/>
              <a:t>ووقف</a:t>
            </a:r>
            <a:r>
              <a:rPr dirty="0"/>
              <a:t> </a:t>
            </a:r>
            <a:r>
              <a:rPr dirty="0" err="1"/>
              <a:t>انتقال</a:t>
            </a:r>
            <a:r>
              <a:rPr dirty="0"/>
              <a:t> </a:t>
            </a:r>
            <a:r>
              <a:rPr dirty="0" err="1"/>
              <a:t>المرض</a:t>
            </a:r>
            <a:r>
              <a:rPr dirty="0"/>
              <a:t> </a:t>
            </a:r>
            <a:r>
              <a:rPr lang="ar-EG" dirty="0"/>
              <a:t>(</a:t>
            </a:r>
            <a:r>
              <a:rPr dirty="0" err="1"/>
              <a:t>من</a:t>
            </a:r>
            <a:r>
              <a:rPr dirty="0"/>
              <a:t> </a:t>
            </a:r>
            <a:r>
              <a:rPr dirty="0" err="1"/>
              <a:t>خلال</a:t>
            </a:r>
            <a:r>
              <a:rPr dirty="0"/>
              <a:t> </a:t>
            </a:r>
            <a:r>
              <a:rPr dirty="0" err="1"/>
              <a:t>تدابير</a:t>
            </a:r>
            <a:r>
              <a:rPr dirty="0"/>
              <a:t> </a:t>
            </a:r>
            <a:r>
              <a:rPr dirty="0" err="1"/>
              <a:t>المكافحة</a:t>
            </a:r>
            <a:r>
              <a:rPr lang="ar-EG" dirty="0"/>
              <a:t>) </a:t>
            </a:r>
            <a:r>
              <a:rPr dirty="0" err="1"/>
              <a:t>طوال</a:t>
            </a:r>
            <a:r>
              <a:rPr dirty="0"/>
              <a:t> </a:t>
            </a:r>
            <a:r>
              <a:rPr dirty="0" err="1"/>
              <a:t>مدة</a:t>
            </a:r>
            <a:r>
              <a:rPr dirty="0"/>
              <a:t> </a:t>
            </a:r>
            <a:r>
              <a:rPr dirty="0" err="1"/>
              <a:t>فترة</a:t>
            </a:r>
            <a:r>
              <a:rPr dirty="0"/>
              <a:t> </a:t>
            </a:r>
            <a:r>
              <a:rPr dirty="0" err="1"/>
              <a:t>العدوى</a:t>
            </a:r>
            <a:r>
              <a:rPr dirty="0"/>
              <a:t> </a:t>
            </a:r>
            <a:r>
              <a:rPr dirty="0" err="1"/>
              <a:t>أن</a:t>
            </a:r>
            <a:r>
              <a:rPr dirty="0"/>
              <a:t> </a:t>
            </a:r>
            <a:r>
              <a:rPr dirty="0" err="1"/>
              <a:t>يساعد</a:t>
            </a:r>
            <a:r>
              <a:rPr dirty="0"/>
              <a:t> </a:t>
            </a:r>
            <a:r>
              <a:rPr dirty="0" err="1"/>
              <a:t>في</a:t>
            </a:r>
            <a:r>
              <a:rPr dirty="0"/>
              <a:t> </a:t>
            </a:r>
            <a:r>
              <a:rPr dirty="0" err="1"/>
              <a:t>وقف</a:t>
            </a:r>
            <a:r>
              <a:rPr dirty="0"/>
              <a:t> </a:t>
            </a:r>
            <a:r>
              <a:rPr dirty="0" err="1"/>
              <a:t>الفاشية</a:t>
            </a:r>
            <a:r>
              <a:rPr lang="ar-EG" dirty="0"/>
              <a:t>.</a:t>
            </a:r>
            <a:endParaRPr dirty="0"/>
          </a:p>
          <a:p>
            <a:pPr rtl="1"/>
            <a:endParaRPr dirty="0"/>
          </a:p>
          <a:p>
            <a:pPr rtl="1"/>
            <a:endParaRPr dirty="0"/>
          </a:p>
        </p:txBody>
      </p:sp>
    </p:spTree>
    <p:extLst>
      <p:ext uri="{BB962C8B-B14F-4D97-AF65-F5344CB8AC3E}">
        <p14:creationId xmlns:p14="http://schemas.microsoft.com/office/powerpoint/2010/main" val="3939994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86" name="Shape 486"/>
          <p:cNvSpPr>
            <a:spLocks noGrp="1"/>
          </p:cNvSpPr>
          <p:nvPr>
            <p:ph type="body" sz="quarter" idx="1"/>
          </p:nvPr>
        </p:nvSpPr>
        <p:spPr>
          <a:prstGeom prst="rect">
            <a:avLst/>
          </a:prstGeom>
        </p:spPr>
        <p:txBody>
          <a:bodyPr rtlCol="1"/>
          <a:lstStyle/>
          <a:p>
            <a:pPr rtl="1"/>
            <a:r>
              <a:rPr dirty="0" err="1"/>
              <a:t>اسأل</a:t>
            </a:r>
            <a:r>
              <a:rPr dirty="0"/>
              <a:t>:</a:t>
            </a:r>
          </a:p>
          <a:p>
            <a:pPr marL="171450" indent="-171450" rtl="1">
              <a:buSzPct val="100000"/>
              <a:buFont typeface="Arial"/>
              <a:buChar char="•"/>
            </a:pPr>
            <a:r>
              <a:rPr dirty="0" err="1"/>
              <a:t>ما</a:t>
            </a:r>
            <a:r>
              <a:rPr dirty="0"/>
              <a:t> </a:t>
            </a:r>
            <a:r>
              <a:rPr dirty="0" err="1"/>
              <a:t>منافع</a:t>
            </a:r>
            <a:r>
              <a:rPr dirty="0"/>
              <a:t> </a:t>
            </a:r>
            <a:r>
              <a:rPr dirty="0" err="1"/>
              <a:t>وتحديات</a:t>
            </a:r>
            <a:r>
              <a:rPr dirty="0"/>
              <a:t> </a:t>
            </a:r>
            <a:r>
              <a:rPr dirty="0" err="1"/>
              <a:t>كل</a:t>
            </a:r>
            <a:r>
              <a:rPr dirty="0"/>
              <a:t> </a:t>
            </a:r>
            <a:r>
              <a:rPr dirty="0" err="1"/>
              <a:t>حالة</a:t>
            </a:r>
            <a:r>
              <a:rPr dirty="0"/>
              <a:t> </a:t>
            </a:r>
            <a:r>
              <a:rPr dirty="0" err="1"/>
              <a:t>من</a:t>
            </a:r>
            <a:r>
              <a:rPr dirty="0"/>
              <a:t> </a:t>
            </a:r>
            <a:r>
              <a:rPr dirty="0" err="1"/>
              <a:t>هذه</a:t>
            </a:r>
            <a:r>
              <a:rPr dirty="0"/>
              <a:t> </a:t>
            </a:r>
            <a:r>
              <a:rPr dirty="0" err="1"/>
              <a:t>الحالات</a:t>
            </a:r>
            <a:r>
              <a:rPr dirty="0"/>
              <a:t>؟ </a:t>
            </a:r>
          </a:p>
          <a:p>
            <a:pPr marL="628650" lvl="1" indent="-171450" rtl="1">
              <a:buSzPct val="100000"/>
              <a:buFont typeface="Arial"/>
              <a:buChar char="•"/>
            </a:pPr>
            <a:r>
              <a:rPr dirty="0" err="1"/>
              <a:t>الإجابة</a:t>
            </a:r>
            <a:r>
              <a:rPr dirty="0"/>
              <a:t>:</a:t>
            </a:r>
          </a:p>
          <a:p>
            <a:pPr marL="1085850" lvl="2" indent="-171450" rtl="1">
              <a:buSzPct val="100000"/>
              <a:buFont typeface="Arial"/>
              <a:buChar char="•"/>
            </a:pPr>
            <a:r>
              <a:rPr dirty="0" err="1"/>
              <a:t>يمكن</a:t>
            </a:r>
            <a:r>
              <a:rPr dirty="0"/>
              <a:t> </a:t>
            </a:r>
            <a:r>
              <a:rPr dirty="0" err="1"/>
              <a:t>تشخيص</a:t>
            </a:r>
            <a:r>
              <a:rPr dirty="0"/>
              <a:t> </a:t>
            </a:r>
            <a:r>
              <a:rPr dirty="0" err="1"/>
              <a:t>المرضى</a:t>
            </a:r>
            <a:r>
              <a:rPr dirty="0"/>
              <a:t> </a:t>
            </a:r>
            <a:r>
              <a:rPr dirty="0" err="1"/>
              <a:t>قبل</a:t>
            </a:r>
            <a:r>
              <a:rPr dirty="0"/>
              <a:t> </a:t>
            </a:r>
            <a:r>
              <a:rPr dirty="0" err="1"/>
              <a:t>أن</a:t>
            </a:r>
            <a:r>
              <a:rPr dirty="0"/>
              <a:t> </a:t>
            </a:r>
            <a:r>
              <a:rPr dirty="0" err="1"/>
              <a:t>يصبحوا</a:t>
            </a:r>
            <a:r>
              <a:rPr dirty="0"/>
              <a:t> </a:t>
            </a:r>
            <a:r>
              <a:rPr dirty="0" err="1"/>
              <a:t>مُعديين</a:t>
            </a:r>
            <a:r>
              <a:rPr dirty="0"/>
              <a:t>، </a:t>
            </a:r>
            <a:r>
              <a:rPr dirty="0" err="1"/>
              <a:t>إذا</a:t>
            </a:r>
            <a:r>
              <a:rPr dirty="0"/>
              <a:t> </a:t>
            </a:r>
            <a:r>
              <a:rPr dirty="0" err="1"/>
              <a:t>كانت</a:t>
            </a:r>
            <a:r>
              <a:rPr dirty="0"/>
              <a:t> </a:t>
            </a:r>
            <a:r>
              <a:rPr dirty="0" err="1"/>
              <a:t>فترة</a:t>
            </a:r>
            <a:r>
              <a:rPr dirty="0"/>
              <a:t> </a:t>
            </a:r>
            <a:r>
              <a:rPr dirty="0" err="1"/>
              <a:t>الكمون</a:t>
            </a:r>
            <a:r>
              <a:rPr dirty="0"/>
              <a:t> </a:t>
            </a:r>
            <a:r>
              <a:rPr dirty="0" err="1"/>
              <a:t>طويلة</a:t>
            </a:r>
            <a:r>
              <a:rPr dirty="0"/>
              <a:t>.</a:t>
            </a:r>
          </a:p>
          <a:p>
            <a:pPr marL="1085850" lvl="2" indent="-171450" rtl="1">
              <a:buSzPct val="100000"/>
              <a:buFont typeface="Arial"/>
              <a:buChar char="•"/>
            </a:pPr>
            <a:r>
              <a:rPr dirty="0" err="1"/>
              <a:t>يمكن</a:t>
            </a:r>
            <a:r>
              <a:rPr dirty="0"/>
              <a:t> </a:t>
            </a:r>
            <a:r>
              <a:rPr dirty="0" err="1"/>
              <a:t>أن</a:t>
            </a:r>
            <a:r>
              <a:rPr dirty="0"/>
              <a:t> </a:t>
            </a:r>
            <a:r>
              <a:rPr dirty="0" err="1"/>
              <a:t>تنتشر</a:t>
            </a:r>
            <a:r>
              <a:rPr dirty="0"/>
              <a:t> </a:t>
            </a:r>
            <a:r>
              <a:rPr dirty="0" err="1"/>
              <a:t>العدوى</a:t>
            </a:r>
            <a:r>
              <a:rPr dirty="0"/>
              <a:t> </a:t>
            </a:r>
            <a:r>
              <a:rPr dirty="0" err="1"/>
              <a:t>أو</a:t>
            </a:r>
            <a:r>
              <a:rPr dirty="0"/>
              <a:t> </a:t>
            </a:r>
            <a:r>
              <a:rPr dirty="0" err="1"/>
              <a:t>المرض</a:t>
            </a:r>
            <a:r>
              <a:rPr dirty="0"/>
              <a:t> </a:t>
            </a:r>
            <a:r>
              <a:rPr dirty="0" err="1"/>
              <a:t>بسهولة</a:t>
            </a:r>
            <a:r>
              <a:rPr dirty="0"/>
              <a:t> </a:t>
            </a:r>
            <a:r>
              <a:rPr dirty="0" err="1"/>
              <a:t>أكبر</a:t>
            </a:r>
            <a:r>
              <a:rPr dirty="0"/>
              <a:t>، </a:t>
            </a:r>
            <a:r>
              <a:rPr dirty="0" err="1"/>
              <a:t>إذا</a:t>
            </a:r>
            <a:r>
              <a:rPr dirty="0"/>
              <a:t> </a:t>
            </a:r>
            <a:r>
              <a:rPr dirty="0" err="1"/>
              <a:t>كانت</a:t>
            </a:r>
            <a:r>
              <a:rPr dirty="0"/>
              <a:t> </a:t>
            </a:r>
            <a:r>
              <a:rPr dirty="0" err="1"/>
              <a:t>فترة</a:t>
            </a:r>
            <a:r>
              <a:rPr dirty="0"/>
              <a:t> </a:t>
            </a:r>
            <a:r>
              <a:rPr dirty="0" err="1"/>
              <a:t>الكمون</a:t>
            </a:r>
            <a:r>
              <a:rPr dirty="0"/>
              <a:t> </a:t>
            </a:r>
            <a:r>
              <a:rPr dirty="0" err="1"/>
              <a:t>قصيرة</a:t>
            </a:r>
            <a:r>
              <a:rPr dirty="0"/>
              <a:t>.</a:t>
            </a:r>
            <a:endParaRPr dirty="0">
              <a:solidFill>
                <a:srgbClr val="FF0000"/>
              </a:solidFill>
            </a:endParaRPr>
          </a:p>
          <a:p>
            <a:pPr rtl="1"/>
            <a:endParaRPr dirty="0">
              <a:solidFill>
                <a:srgbClr val="FF0000"/>
              </a:solidFill>
            </a:endParaRPr>
          </a:p>
          <a:p>
            <a:pPr rtl="1"/>
            <a:endParaRPr dirty="0">
              <a:solidFill>
                <a:srgbClr val="FF0000"/>
              </a:solidFill>
            </a:endParaRPr>
          </a:p>
        </p:txBody>
      </p:sp>
    </p:spTree>
    <p:extLst>
      <p:ext uri="{BB962C8B-B14F-4D97-AF65-F5344CB8AC3E}">
        <p14:creationId xmlns:p14="http://schemas.microsoft.com/office/powerpoint/2010/main" val="2534151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Shape 49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93" name="Shape 493"/>
          <p:cNvSpPr>
            <a:spLocks noGrp="1"/>
          </p:cNvSpPr>
          <p:nvPr>
            <p:ph type="body" sz="quarter" idx="1"/>
          </p:nvPr>
        </p:nvSpPr>
        <p:spPr>
          <a:prstGeom prst="rect">
            <a:avLst/>
          </a:prstGeom>
        </p:spPr>
        <p:txBody>
          <a:bodyPr rtlCol="1"/>
          <a:lstStyle/>
          <a:p>
            <a:pPr rtl="1"/>
            <a:r>
              <a:rPr dirty="0" err="1"/>
              <a:t>اسأل</a:t>
            </a:r>
            <a:r>
              <a:rPr dirty="0"/>
              <a:t>:</a:t>
            </a:r>
          </a:p>
          <a:p>
            <a:pPr marL="171450" indent="-171450" rtl="1">
              <a:buSzPct val="100000"/>
              <a:buFont typeface="Arial"/>
              <a:buChar char="•"/>
            </a:pPr>
            <a:r>
              <a:rPr dirty="0" err="1"/>
              <a:t>أيٌّ</a:t>
            </a:r>
            <a:r>
              <a:rPr dirty="0"/>
              <a:t> </a:t>
            </a:r>
            <a:r>
              <a:rPr dirty="0" err="1"/>
              <a:t>من</a:t>
            </a:r>
            <a:r>
              <a:rPr dirty="0"/>
              <a:t> </a:t>
            </a:r>
            <a:r>
              <a:rPr dirty="0" err="1"/>
              <a:t>الحال</a:t>
            </a:r>
            <a:r>
              <a:rPr lang="ar-EG" dirty="0"/>
              <a:t>تين</a:t>
            </a:r>
            <a:r>
              <a:rPr dirty="0"/>
              <a:t> </a:t>
            </a:r>
            <a:r>
              <a:rPr dirty="0" err="1"/>
              <a:t>الآت</a:t>
            </a:r>
            <a:r>
              <a:rPr lang="ar-EG" dirty="0"/>
              <a:t>يتن</a:t>
            </a:r>
            <a:r>
              <a:rPr dirty="0"/>
              <a:t> </a:t>
            </a:r>
            <a:r>
              <a:rPr dirty="0" err="1"/>
              <a:t>يصف</a:t>
            </a:r>
            <a:r>
              <a:rPr dirty="0"/>
              <a:t> </a:t>
            </a:r>
            <a:r>
              <a:rPr dirty="0" err="1"/>
              <a:t>الإيبولا</a:t>
            </a:r>
            <a:r>
              <a:rPr dirty="0"/>
              <a:t>؟</a:t>
            </a:r>
          </a:p>
          <a:p>
            <a:pPr marL="628650" lvl="1" indent="-171450" rtl="1">
              <a:buSzPct val="100000"/>
              <a:buFont typeface="Arial"/>
              <a:buChar char="•"/>
            </a:pPr>
            <a:r>
              <a:rPr dirty="0" err="1"/>
              <a:t>الإجابة</a:t>
            </a:r>
            <a:r>
              <a:rPr lang="ar-EG" dirty="0"/>
              <a:t>: </a:t>
            </a:r>
            <a:r>
              <a:rPr dirty="0" err="1"/>
              <a:t>الحالة</a:t>
            </a:r>
            <a:r>
              <a:rPr dirty="0"/>
              <a:t> </a:t>
            </a:r>
            <a:r>
              <a:rPr dirty="0" err="1"/>
              <a:t>الأولى</a:t>
            </a:r>
            <a:endParaRPr dirty="0"/>
          </a:p>
          <a:p>
            <a:pPr marL="1085850" lvl="2" indent="-171450" rtl="1">
              <a:buSzPct val="100000"/>
              <a:buFont typeface="Arial"/>
              <a:buChar char="•"/>
            </a:pPr>
            <a:r>
              <a:rPr dirty="0" err="1"/>
              <a:t>لا</a:t>
            </a:r>
            <a:r>
              <a:rPr dirty="0"/>
              <a:t> </a:t>
            </a:r>
            <a:r>
              <a:rPr dirty="0" err="1"/>
              <a:t>يكون</a:t>
            </a:r>
            <a:r>
              <a:rPr dirty="0"/>
              <a:t> </a:t>
            </a:r>
            <a:r>
              <a:rPr dirty="0" err="1"/>
              <a:t>المرضى</a:t>
            </a:r>
            <a:r>
              <a:rPr dirty="0"/>
              <a:t> </a:t>
            </a:r>
            <a:r>
              <a:rPr dirty="0" err="1"/>
              <a:t>المصابون</a:t>
            </a:r>
            <a:r>
              <a:rPr dirty="0"/>
              <a:t> </a:t>
            </a:r>
            <a:r>
              <a:rPr dirty="0" err="1"/>
              <a:t>بالإيبولا</a:t>
            </a:r>
            <a:r>
              <a:rPr dirty="0"/>
              <a:t> </a:t>
            </a:r>
            <a:r>
              <a:rPr dirty="0" err="1"/>
              <a:t>مُعديين</a:t>
            </a:r>
            <a:r>
              <a:rPr dirty="0"/>
              <a:t> </a:t>
            </a:r>
            <a:r>
              <a:rPr dirty="0" err="1"/>
              <a:t>إلا</a:t>
            </a:r>
            <a:r>
              <a:rPr dirty="0"/>
              <a:t> </a:t>
            </a:r>
            <a:r>
              <a:rPr dirty="0" err="1"/>
              <a:t>بعد</a:t>
            </a:r>
            <a:r>
              <a:rPr dirty="0"/>
              <a:t> </a:t>
            </a:r>
            <a:r>
              <a:rPr dirty="0" err="1"/>
              <a:t>أن</a:t>
            </a:r>
            <a:r>
              <a:rPr dirty="0"/>
              <a:t> </a:t>
            </a:r>
            <a:r>
              <a:rPr dirty="0" err="1"/>
              <a:t>تبدأ</a:t>
            </a:r>
            <a:r>
              <a:rPr dirty="0"/>
              <a:t> </a:t>
            </a:r>
            <a:r>
              <a:rPr dirty="0" err="1"/>
              <a:t>الأعراض</a:t>
            </a:r>
            <a:r>
              <a:rPr dirty="0"/>
              <a:t> </a:t>
            </a:r>
            <a:r>
              <a:rPr dirty="0" err="1"/>
              <a:t>في</a:t>
            </a:r>
            <a:r>
              <a:rPr dirty="0"/>
              <a:t> </a:t>
            </a:r>
            <a:r>
              <a:rPr dirty="0" err="1"/>
              <a:t>الظهور</a:t>
            </a:r>
            <a:r>
              <a:rPr dirty="0"/>
              <a:t>.</a:t>
            </a:r>
          </a:p>
          <a:p>
            <a:pPr marL="1085850" lvl="2" indent="-171450" rtl="1">
              <a:buSzPct val="100000"/>
              <a:buFont typeface="Arial"/>
              <a:buChar char="•"/>
            </a:pPr>
            <a:r>
              <a:rPr dirty="0" err="1"/>
              <a:t>من</a:t>
            </a:r>
            <a:r>
              <a:rPr dirty="0"/>
              <a:t> </a:t>
            </a:r>
            <a:r>
              <a:rPr dirty="0" err="1"/>
              <a:t>شأن</a:t>
            </a:r>
            <a:r>
              <a:rPr dirty="0"/>
              <a:t> </a:t>
            </a:r>
            <a:r>
              <a:rPr dirty="0" err="1"/>
              <a:t>اكتشاف</a:t>
            </a:r>
            <a:r>
              <a:rPr dirty="0"/>
              <a:t> </a:t>
            </a:r>
            <a:r>
              <a:rPr dirty="0" err="1"/>
              <a:t>الأعراض</a:t>
            </a:r>
            <a:r>
              <a:rPr dirty="0"/>
              <a:t> </a:t>
            </a:r>
            <a:r>
              <a:rPr dirty="0" err="1"/>
              <a:t>وعزل</a:t>
            </a:r>
            <a:r>
              <a:rPr dirty="0"/>
              <a:t> </a:t>
            </a:r>
            <a:r>
              <a:rPr dirty="0" err="1"/>
              <a:t>المريض</a:t>
            </a:r>
            <a:r>
              <a:rPr dirty="0"/>
              <a:t> </a:t>
            </a:r>
            <a:r>
              <a:rPr dirty="0" err="1"/>
              <a:t>سريعًا</a:t>
            </a:r>
            <a:r>
              <a:rPr dirty="0"/>
              <a:t> </a:t>
            </a:r>
            <a:r>
              <a:rPr dirty="0" err="1"/>
              <a:t>أن</a:t>
            </a:r>
            <a:r>
              <a:rPr dirty="0"/>
              <a:t> </a:t>
            </a:r>
            <a:r>
              <a:rPr dirty="0" err="1"/>
              <a:t>يقلل</a:t>
            </a:r>
            <a:r>
              <a:rPr dirty="0"/>
              <a:t> </a:t>
            </a:r>
            <a:r>
              <a:rPr dirty="0" err="1"/>
              <a:t>من</a:t>
            </a:r>
            <a:r>
              <a:rPr dirty="0"/>
              <a:t> </a:t>
            </a:r>
            <a:r>
              <a:rPr dirty="0" err="1"/>
              <a:t>خطر</a:t>
            </a:r>
            <a:r>
              <a:rPr dirty="0"/>
              <a:t> </a:t>
            </a:r>
            <a:r>
              <a:rPr dirty="0" err="1"/>
              <a:t>انتقال</a:t>
            </a:r>
            <a:r>
              <a:rPr dirty="0"/>
              <a:t> </a:t>
            </a:r>
            <a:r>
              <a:rPr dirty="0" err="1"/>
              <a:t>المرض</a:t>
            </a:r>
            <a:r>
              <a:rPr dirty="0"/>
              <a:t> </a:t>
            </a:r>
            <a:r>
              <a:rPr dirty="0" err="1"/>
              <a:t>إلى</a:t>
            </a:r>
            <a:r>
              <a:rPr dirty="0"/>
              <a:t> </a:t>
            </a:r>
            <a:r>
              <a:rPr dirty="0" err="1"/>
              <a:t>الآخرين</a:t>
            </a:r>
            <a:r>
              <a:rPr dirty="0"/>
              <a:t>، </a:t>
            </a:r>
            <a:r>
              <a:rPr dirty="0" err="1"/>
              <a:t>وتقديم</a:t>
            </a:r>
            <a:r>
              <a:rPr dirty="0"/>
              <a:t> </a:t>
            </a:r>
            <a:r>
              <a:rPr dirty="0" err="1"/>
              <a:t>العلاج</a:t>
            </a:r>
            <a:r>
              <a:rPr dirty="0"/>
              <a:t> </a:t>
            </a:r>
            <a:r>
              <a:rPr dirty="0" err="1"/>
              <a:t>إلى</a:t>
            </a:r>
            <a:r>
              <a:rPr dirty="0"/>
              <a:t> </a:t>
            </a:r>
            <a:r>
              <a:rPr dirty="0" err="1"/>
              <a:t>المريض</a:t>
            </a:r>
            <a:r>
              <a:rPr dirty="0"/>
              <a:t> </a:t>
            </a:r>
            <a:r>
              <a:rPr dirty="0" err="1"/>
              <a:t>على</a:t>
            </a:r>
            <a:r>
              <a:rPr dirty="0"/>
              <a:t> </a:t>
            </a:r>
            <a:r>
              <a:rPr dirty="0" err="1"/>
              <a:t>نحوٍ</a:t>
            </a:r>
            <a:r>
              <a:rPr dirty="0"/>
              <a:t> </a:t>
            </a:r>
            <a:r>
              <a:rPr dirty="0" err="1"/>
              <a:t>أسرع</a:t>
            </a:r>
            <a:r>
              <a:rPr dirty="0"/>
              <a:t>.</a:t>
            </a:r>
          </a:p>
          <a:p>
            <a:pPr marL="1085850" lvl="2" indent="-171450" rtl="1">
              <a:buSzPct val="100000"/>
              <a:buFont typeface="Arial"/>
              <a:buChar char="•"/>
            </a:pPr>
            <a:r>
              <a:rPr dirty="0" err="1"/>
              <a:t>يكون</a:t>
            </a:r>
            <a:r>
              <a:rPr dirty="0"/>
              <a:t> </a:t>
            </a:r>
            <a:r>
              <a:rPr dirty="0" err="1"/>
              <a:t>الأشخاص</a:t>
            </a:r>
            <a:r>
              <a:rPr dirty="0"/>
              <a:t> </a:t>
            </a:r>
            <a:r>
              <a:rPr dirty="0" err="1"/>
              <a:t>المخالطون</a:t>
            </a:r>
            <a:r>
              <a:rPr dirty="0"/>
              <a:t> </a:t>
            </a:r>
            <a:r>
              <a:rPr dirty="0" err="1"/>
              <a:t>للمريض</a:t>
            </a:r>
            <a:r>
              <a:rPr dirty="0"/>
              <a:t> </a:t>
            </a:r>
            <a:r>
              <a:rPr dirty="0" err="1"/>
              <a:t>قبل</a:t>
            </a:r>
            <a:r>
              <a:rPr dirty="0"/>
              <a:t> </a:t>
            </a:r>
            <a:r>
              <a:rPr dirty="0" err="1"/>
              <a:t>ظهور</a:t>
            </a:r>
            <a:r>
              <a:rPr dirty="0"/>
              <a:t> </a:t>
            </a:r>
            <a:r>
              <a:rPr dirty="0" err="1"/>
              <a:t>الأعراض</a:t>
            </a:r>
            <a:r>
              <a:rPr dirty="0"/>
              <a:t> </a:t>
            </a:r>
            <a:r>
              <a:rPr dirty="0" err="1"/>
              <a:t>أقل</a:t>
            </a:r>
            <a:r>
              <a:rPr dirty="0"/>
              <a:t> </a:t>
            </a:r>
            <a:r>
              <a:rPr dirty="0" err="1"/>
              <a:t>عُرضة</a:t>
            </a:r>
            <a:r>
              <a:rPr dirty="0"/>
              <a:t> </a:t>
            </a:r>
            <a:r>
              <a:rPr dirty="0" err="1"/>
              <a:t>لخطر</a:t>
            </a:r>
            <a:r>
              <a:rPr dirty="0"/>
              <a:t> </a:t>
            </a:r>
            <a:r>
              <a:rPr dirty="0" err="1"/>
              <a:t>التعرُّض</a:t>
            </a:r>
            <a:r>
              <a:rPr dirty="0"/>
              <a:t>.</a:t>
            </a:r>
          </a:p>
          <a:p>
            <a:pPr rtl="1"/>
            <a:endParaRPr dirty="0"/>
          </a:p>
          <a:p>
            <a:pPr marL="171450" indent="-171450" rtl="1">
              <a:buSzPct val="100000"/>
              <a:buFont typeface="Arial"/>
              <a:buChar char="•"/>
            </a:pPr>
            <a:r>
              <a:rPr dirty="0" err="1"/>
              <a:t>أيٌّ</a:t>
            </a:r>
            <a:r>
              <a:rPr dirty="0"/>
              <a:t> </a:t>
            </a:r>
            <a:r>
              <a:rPr dirty="0" err="1"/>
              <a:t>من</a:t>
            </a:r>
            <a:r>
              <a:rPr dirty="0"/>
              <a:t> </a:t>
            </a:r>
            <a:r>
              <a:rPr dirty="0" err="1"/>
              <a:t>الحال</a:t>
            </a:r>
            <a:r>
              <a:rPr lang="ar-EG" dirty="0"/>
              <a:t>تين</a:t>
            </a:r>
            <a:r>
              <a:rPr dirty="0"/>
              <a:t> </a:t>
            </a:r>
            <a:r>
              <a:rPr dirty="0" err="1"/>
              <a:t>الآتي</a:t>
            </a:r>
            <a:r>
              <a:rPr lang="ar-EG" dirty="0"/>
              <a:t>تين</a:t>
            </a:r>
            <a:r>
              <a:rPr dirty="0"/>
              <a:t> </a:t>
            </a:r>
            <a:r>
              <a:rPr dirty="0" err="1"/>
              <a:t>يصف</a:t>
            </a:r>
            <a:r>
              <a:rPr dirty="0"/>
              <a:t> </a:t>
            </a:r>
            <a:r>
              <a:rPr dirty="0" err="1"/>
              <a:t>الحصبة</a:t>
            </a:r>
            <a:r>
              <a:rPr dirty="0"/>
              <a:t>؟</a:t>
            </a:r>
          </a:p>
          <a:p>
            <a:pPr marL="628650" lvl="1" indent="-171450" rtl="1">
              <a:buSzPct val="100000"/>
              <a:buFont typeface="Arial"/>
              <a:buChar char="•"/>
            </a:pPr>
            <a:r>
              <a:rPr dirty="0" err="1"/>
              <a:t>الإجابة</a:t>
            </a:r>
            <a:r>
              <a:rPr lang="ar-EG" dirty="0"/>
              <a:t>: </a:t>
            </a:r>
            <a:r>
              <a:rPr dirty="0" err="1"/>
              <a:t>الحالة</a:t>
            </a:r>
            <a:r>
              <a:rPr dirty="0"/>
              <a:t> </a:t>
            </a:r>
            <a:r>
              <a:rPr dirty="0" err="1"/>
              <a:t>الثانية</a:t>
            </a:r>
            <a:endParaRPr dirty="0"/>
          </a:p>
          <a:p>
            <a:pPr marL="1085850" lvl="2" indent="-171450" rtl="1">
              <a:buSzPct val="100000"/>
              <a:buFont typeface="Arial"/>
              <a:buChar char="•"/>
            </a:pPr>
            <a:r>
              <a:rPr dirty="0" err="1"/>
              <a:t>يمكن</a:t>
            </a:r>
            <a:r>
              <a:rPr dirty="0"/>
              <a:t> </a:t>
            </a:r>
            <a:r>
              <a:rPr dirty="0" err="1"/>
              <a:t>للمرضى</a:t>
            </a:r>
            <a:r>
              <a:rPr dirty="0"/>
              <a:t> </a:t>
            </a:r>
            <a:r>
              <a:rPr dirty="0" err="1"/>
              <a:t>المصابين</a:t>
            </a:r>
            <a:r>
              <a:rPr dirty="0"/>
              <a:t> </a:t>
            </a:r>
            <a:r>
              <a:rPr dirty="0" err="1"/>
              <a:t>بالحصبة</a:t>
            </a:r>
            <a:r>
              <a:rPr dirty="0"/>
              <a:t> </a:t>
            </a:r>
            <a:r>
              <a:rPr dirty="0" err="1"/>
              <a:t>أن</a:t>
            </a:r>
            <a:r>
              <a:rPr dirty="0"/>
              <a:t> </a:t>
            </a:r>
            <a:r>
              <a:rPr dirty="0" err="1"/>
              <a:t>ينقلوا</a:t>
            </a:r>
            <a:r>
              <a:rPr dirty="0"/>
              <a:t> </a:t>
            </a:r>
            <a:r>
              <a:rPr dirty="0" err="1"/>
              <a:t>العدوى</a:t>
            </a:r>
            <a:r>
              <a:rPr dirty="0"/>
              <a:t> </a:t>
            </a:r>
            <a:r>
              <a:rPr dirty="0" err="1"/>
              <a:t>قبل</a:t>
            </a:r>
            <a:r>
              <a:rPr dirty="0"/>
              <a:t> </a:t>
            </a:r>
            <a:r>
              <a:rPr dirty="0" err="1"/>
              <a:t>أن</a:t>
            </a:r>
            <a:r>
              <a:rPr dirty="0"/>
              <a:t> </a:t>
            </a:r>
            <a:r>
              <a:rPr dirty="0" err="1"/>
              <a:t>تبدأ</a:t>
            </a:r>
            <a:r>
              <a:rPr dirty="0"/>
              <a:t> </a:t>
            </a:r>
            <a:r>
              <a:rPr dirty="0" err="1"/>
              <a:t>الأعراض</a:t>
            </a:r>
            <a:r>
              <a:rPr dirty="0"/>
              <a:t> </a:t>
            </a:r>
            <a:r>
              <a:rPr dirty="0" err="1"/>
              <a:t>في</a:t>
            </a:r>
            <a:r>
              <a:rPr dirty="0"/>
              <a:t> </a:t>
            </a:r>
            <a:r>
              <a:rPr dirty="0" err="1"/>
              <a:t>الظهور</a:t>
            </a:r>
            <a:r>
              <a:rPr dirty="0"/>
              <a:t> </a:t>
            </a:r>
            <a:r>
              <a:rPr dirty="0" err="1"/>
              <a:t>عليهم</a:t>
            </a:r>
            <a:r>
              <a:rPr dirty="0"/>
              <a:t>.</a:t>
            </a:r>
          </a:p>
          <a:p>
            <a:pPr marL="1085850" lvl="2" indent="-171450" rtl="1">
              <a:buSzPct val="100000"/>
              <a:buFont typeface="Arial"/>
              <a:buChar char="•"/>
            </a:pPr>
            <a:r>
              <a:rPr dirty="0" err="1"/>
              <a:t>قد</a:t>
            </a:r>
            <a:r>
              <a:rPr dirty="0"/>
              <a:t> </a:t>
            </a:r>
            <a:r>
              <a:rPr dirty="0" err="1"/>
              <a:t>يؤدي</a:t>
            </a:r>
            <a:r>
              <a:rPr dirty="0"/>
              <a:t> </a:t>
            </a:r>
            <a:r>
              <a:rPr dirty="0" err="1"/>
              <a:t>اكتشاف</a:t>
            </a:r>
            <a:r>
              <a:rPr dirty="0"/>
              <a:t> </a:t>
            </a:r>
            <a:r>
              <a:rPr dirty="0" err="1"/>
              <a:t>الأعراض</a:t>
            </a:r>
            <a:r>
              <a:rPr dirty="0"/>
              <a:t> </a:t>
            </a:r>
            <a:r>
              <a:rPr dirty="0" err="1"/>
              <a:t>وعزل</a:t>
            </a:r>
            <a:r>
              <a:rPr dirty="0"/>
              <a:t> </a:t>
            </a:r>
            <a:r>
              <a:rPr dirty="0" err="1"/>
              <a:t>المريض</a:t>
            </a:r>
            <a:r>
              <a:rPr dirty="0"/>
              <a:t> </a:t>
            </a:r>
            <a:r>
              <a:rPr dirty="0" err="1"/>
              <a:t>سريعًا</a:t>
            </a:r>
            <a:r>
              <a:rPr dirty="0"/>
              <a:t> </a:t>
            </a:r>
            <a:r>
              <a:rPr dirty="0" err="1"/>
              <a:t>إلى</a:t>
            </a:r>
            <a:r>
              <a:rPr dirty="0"/>
              <a:t> </a:t>
            </a:r>
            <a:r>
              <a:rPr dirty="0" err="1"/>
              <a:t>الحد</a:t>
            </a:r>
            <a:r>
              <a:rPr dirty="0"/>
              <a:t> </a:t>
            </a:r>
            <a:r>
              <a:rPr dirty="0" err="1"/>
              <a:t>من</a:t>
            </a:r>
            <a:r>
              <a:rPr dirty="0"/>
              <a:t> </a:t>
            </a:r>
            <a:r>
              <a:rPr dirty="0" err="1"/>
              <a:t>خطر</a:t>
            </a:r>
            <a:r>
              <a:rPr dirty="0"/>
              <a:t> </a:t>
            </a:r>
            <a:r>
              <a:rPr dirty="0" err="1"/>
              <a:t>استمرار</a:t>
            </a:r>
            <a:r>
              <a:rPr dirty="0"/>
              <a:t> </a:t>
            </a:r>
            <a:r>
              <a:rPr dirty="0" err="1"/>
              <a:t>انتقال</a:t>
            </a:r>
            <a:r>
              <a:rPr dirty="0"/>
              <a:t> </a:t>
            </a:r>
            <a:r>
              <a:rPr dirty="0" err="1"/>
              <a:t>المرض</a:t>
            </a:r>
            <a:r>
              <a:rPr lang="ar-EG" dirty="0"/>
              <a:t>.</a:t>
            </a:r>
            <a:endParaRPr dirty="0"/>
          </a:p>
          <a:p>
            <a:pPr marL="1085850" lvl="2" indent="-171450" rtl="1">
              <a:buSzPct val="100000"/>
              <a:buFont typeface="Arial"/>
              <a:buChar char="•"/>
            </a:pPr>
            <a:r>
              <a:rPr dirty="0" err="1"/>
              <a:t>ومع</a:t>
            </a:r>
            <a:r>
              <a:rPr dirty="0"/>
              <a:t> </a:t>
            </a:r>
            <a:r>
              <a:rPr dirty="0" err="1"/>
              <a:t>ذلك</a:t>
            </a:r>
            <a:r>
              <a:rPr dirty="0"/>
              <a:t>، </a:t>
            </a:r>
            <a:r>
              <a:rPr dirty="0" err="1"/>
              <a:t>ينبغي</a:t>
            </a:r>
            <a:r>
              <a:rPr dirty="0"/>
              <a:t> </a:t>
            </a:r>
            <a:r>
              <a:rPr dirty="0" err="1"/>
              <a:t>تحديد</a:t>
            </a:r>
            <a:r>
              <a:rPr dirty="0"/>
              <a:t> </a:t>
            </a:r>
            <a:r>
              <a:rPr dirty="0" err="1"/>
              <a:t>الأشخاص</a:t>
            </a:r>
            <a:r>
              <a:rPr dirty="0"/>
              <a:t> </a:t>
            </a:r>
            <a:r>
              <a:rPr dirty="0" err="1"/>
              <a:t>الذين</a:t>
            </a:r>
            <a:r>
              <a:rPr dirty="0"/>
              <a:t> </a:t>
            </a:r>
            <a:r>
              <a:rPr dirty="0" err="1"/>
              <a:t>خالطوا</a:t>
            </a:r>
            <a:r>
              <a:rPr dirty="0"/>
              <a:t> </a:t>
            </a:r>
            <a:r>
              <a:rPr dirty="0" err="1"/>
              <a:t>المريض</a:t>
            </a:r>
            <a:r>
              <a:rPr dirty="0"/>
              <a:t> </a:t>
            </a:r>
            <a:r>
              <a:rPr dirty="0" err="1"/>
              <a:t>في</a:t>
            </a:r>
            <a:r>
              <a:rPr dirty="0"/>
              <a:t> </a:t>
            </a:r>
            <a:r>
              <a:rPr dirty="0" err="1"/>
              <a:t>الأيام</a:t>
            </a:r>
            <a:r>
              <a:rPr dirty="0"/>
              <a:t> </a:t>
            </a:r>
            <a:r>
              <a:rPr dirty="0" err="1"/>
              <a:t>التي</a:t>
            </a:r>
            <a:r>
              <a:rPr dirty="0"/>
              <a:t> </a:t>
            </a:r>
            <a:r>
              <a:rPr dirty="0" err="1"/>
              <a:t>سبقت</a:t>
            </a:r>
            <a:r>
              <a:rPr dirty="0"/>
              <a:t> </a:t>
            </a:r>
            <a:r>
              <a:rPr dirty="0" err="1"/>
              <a:t>ظهور</a:t>
            </a:r>
            <a:r>
              <a:rPr dirty="0"/>
              <a:t> </a:t>
            </a:r>
            <a:r>
              <a:rPr dirty="0" err="1"/>
              <a:t>الأعراض</a:t>
            </a:r>
            <a:r>
              <a:rPr dirty="0"/>
              <a:t> </a:t>
            </a:r>
            <a:r>
              <a:rPr dirty="0" err="1"/>
              <a:t>لمنع</a:t>
            </a:r>
            <a:r>
              <a:rPr dirty="0"/>
              <a:t> </a:t>
            </a:r>
            <a:r>
              <a:rPr dirty="0" err="1"/>
              <a:t>استمرار</a:t>
            </a:r>
            <a:r>
              <a:rPr dirty="0"/>
              <a:t> </a:t>
            </a:r>
            <a:r>
              <a:rPr dirty="0" err="1"/>
              <a:t>انتقال</a:t>
            </a:r>
            <a:r>
              <a:rPr dirty="0"/>
              <a:t> </a:t>
            </a:r>
            <a:r>
              <a:rPr dirty="0" err="1"/>
              <a:t>المرض</a:t>
            </a:r>
            <a:r>
              <a:rPr dirty="0"/>
              <a:t>.</a:t>
            </a:r>
          </a:p>
          <a:p>
            <a:pPr rtl="1"/>
            <a:endParaRPr dirty="0"/>
          </a:p>
          <a:p>
            <a:pPr rtl="1"/>
            <a:endParaRPr dirty="0"/>
          </a:p>
        </p:txBody>
      </p:sp>
    </p:spTree>
    <p:extLst>
      <p:ext uri="{BB962C8B-B14F-4D97-AF65-F5344CB8AC3E}">
        <p14:creationId xmlns:p14="http://schemas.microsoft.com/office/powerpoint/2010/main" val="553707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01" name="Shape 501"/>
          <p:cNvSpPr>
            <a:spLocks noGrp="1"/>
          </p:cNvSpPr>
          <p:nvPr>
            <p:ph type="body" sz="quarter" idx="1"/>
          </p:nvPr>
        </p:nvSpPr>
        <p:spPr>
          <a:prstGeom prst="rect">
            <a:avLst/>
          </a:prstGeom>
        </p:spPr>
        <p:txBody>
          <a:bodyPr rtlCol="1"/>
          <a:lstStyle/>
          <a:p>
            <a:pPr rtl="1"/>
            <a:r>
              <a:rPr dirty="0" err="1"/>
              <a:t>عدد</a:t>
            </a:r>
            <a:r>
              <a:rPr dirty="0"/>
              <a:t> </a:t>
            </a:r>
            <a:r>
              <a:rPr dirty="0" err="1"/>
              <a:t>التكاثر</a:t>
            </a:r>
            <a:r>
              <a:rPr dirty="0"/>
              <a:t> </a:t>
            </a:r>
            <a:r>
              <a:rPr dirty="0" err="1"/>
              <a:t>الأساسي</a:t>
            </a:r>
            <a:r>
              <a:rPr lang="ar-EG" dirty="0"/>
              <a:t> </a:t>
            </a:r>
            <a:r>
              <a:rPr lang="en-US" dirty="0"/>
              <a:t>(R</a:t>
            </a:r>
            <a:r>
              <a:rPr lang="en-US" baseline="-25000" dirty="0"/>
              <a:t>0</a:t>
            </a:r>
            <a:r>
              <a:rPr lang="en-US" dirty="0"/>
              <a:t>)</a:t>
            </a:r>
            <a:r>
              <a:rPr lang="ar-EG" dirty="0"/>
              <a:t> </a:t>
            </a:r>
            <a:r>
              <a:rPr dirty="0" err="1"/>
              <a:t>هو</a:t>
            </a:r>
            <a:r>
              <a:rPr dirty="0"/>
              <a:t> </a:t>
            </a:r>
            <a:r>
              <a:rPr dirty="0" err="1"/>
              <a:t>متوسط</a:t>
            </a:r>
            <a:r>
              <a:rPr dirty="0"/>
              <a:t> </a:t>
            </a:r>
            <a:r>
              <a:rPr dirty="0" err="1"/>
              <a:t>عدد</a:t>
            </a:r>
            <a:r>
              <a:rPr dirty="0"/>
              <a:t> </a:t>
            </a:r>
            <a:r>
              <a:rPr dirty="0" err="1"/>
              <a:t>الأشخاص</a:t>
            </a:r>
            <a:r>
              <a:rPr dirty="0"/>
              <a:t> </a:t>
            </a:r>
            <a:r>
              <a:rPr dirty="0" err="1"/>
              <a:t>الذين</a:t>
            </a:r>
            <a:r>
              <a:rPr dirty="0"/>
              <a:t> </a:t>
            </a:r>
            <a:r>
              <a:rPr dirty="0" err="1"/>
              <a:t>سينقل</a:t>
            </a:r>
            <a:r>
              <a:rPr dirty="0"/>
              <a:t> </a:t>
            </a:r>
            <a:r>
              <a:rPr dirty="0" err="1"/>
              <a:t>لهم</a:t>
            </a:r>
            <a:r>
              <a:rPr dirty="0"/>
              <a:t> </a:t>
            </a:r>
            <a:r>
              <a:rPr dirty="0" err="1"/>
              <a:t>الشخص</a:t>
            </a:r>
            <a:r>
              <a:rPr dirty="0"/>
              <a:t> </a:t>
            </a:r>
            <a:r>
              <a:rPr dirty="0" err="1"/>
              <a:t>المريض</a:t>
            </a:r>
            <a:r>
              <a:rPr dirty="0"/>
              <a:t> </a:t>
            </a:r>
            <a:r>
              <a:rPr dirty="0" err="1"/>
              <a:t>العدوى</a:t>
            </a:r>
            <a:r>
              <a:rPr dirty="0"/>
              <a:t> </a:t>
            </a:r>
            <a:r>
              <a:rPr dirty="0" err="1"/>
              <a:t>في</a:t>
            </a:r>
            <a:r>
              <a:rPr dirty="0"/>
              <a:t> </a:t>
            </a:r>
            <a:r>
              <a:rPr dirty="0" err="1"/>
              <a:t>المتوسط</a:t>
            </a:r>
            <a:r>
              <a:rPr lang="ar-EG" dirty="0"/>
              <a:t>. و</a:t>
            </a:r>
            <a:r>
              <a:rPr lang="en-US" dirty="0"/>
              <a:t> </a:t>
            </a:r>
            <a:r>
              <a:rPr lang="ar-EG" dirty="0" err="1"/>
              <a:t>يف</a:t>
            </a:r>
            <a:r>
              <a:rPr dirty="0" err="1"/>
              <a:t>ترض</a:t>
            </a:r>
            <a:r>
              <a:rPr dirty="0"/>
              <a:t> </a:t>
            </a:r>
            <a:r>
              <a:rPr dirty="0" err="1"/>
              <a:t>أن</a:t>
            </a:r>
            <a:r>
              <a:rPr dirty="0"/>
              <a:t> </a:t>
            </a:r>
            <a:r>
              <a:rPr dirty="0" err="1"/>
              <a:t>الأشخاص</a:t>
            </a:r>
            <a:r>
              <a:rPr dirty="0"/>
              <a:t> </a:t>
            </a:r>
            <a:r>
              <a:rPr dirty="0" err="1"/>
              <a:t>الذين</a:t>
            </a:r>
            <a:r>
              <a:rPr dirty="0"/>
              <a:t> </a:t>
            </a:r>
            <a:r>
              <a:rPr dirty="0" err="1"/>
              <a:t>سيخالطهم</a:t>
            </a:r>
            <a:r>
              <a:rPr dirty="0"/>
              <a:t> </a:t>
            </a:r>
            <a:r>
              <a:rPr dirty="0" err="1"/>
              <a:t>الشخص</a:t>
            </a:r>
            <a:r>
              <a:rPr dirty="0"/>
              <a:t> </a:t>
            </a:r>
            <a:r>
              <a:rPr dirty="0" err="1"/>
              <a:t>المصاب</a:t>
            </a:r>
            <a:r>
              <a:rPr dirty="0"/>
              <a:t> </a:t>
            </a:r>
            <a:r>
              <a:rPr dirty="0" err="1"/>
              <a:t>سيكونون</a:t>
            </a:r>
            <a:r>
              <a:rPr dirty="0"/>
              <a:t> </a:t>
            </a:r>
            <a:r>
              <a:rPr dirty="0" err="1"/>
              <a:t>عُرضة</a:t>
            </a:r>
            <a:r>
              <a:rPr dirty="0"/>
              <a:t> </a:t>
            </a:r>
            <a:r>
              <a:rPr dirty="0" err="1"/>
              <a:t>للإصابة</a:t>
            </a:r>
            <a:r>
              <a:rPr dirty="0"/>
              <a:t> </a:t>
            </a:r>
            <a:r>
              <a:rPr dirty="0" err="1"/>
              <a:t>بالمرض</a:t>
            </a:r>
            <a:r>
              <a:rPr dirty="0"/>
              <a:t> </a:t>
            </a:r>
            <a:r>
              <a:rPr lang="ar-EG" dirty="0"/>
              <a:t>(</a:t>
            </a:r>
            <a:r>
              <a:rPr dirty="0" err="1"/>
              <a:t>غير</a:t>
            </a:r>
            <a:r>
              <a:rPr dirty="0"/>
              <a:t> </a:t>
            </a:r>
            <a:r>
              <a:rPr dirty="0" err="1"/>
              <a:t>مُحصنين</a:t>
            </a:r>
            <a:r>
              <a:rPr dirty="0"/>
              <a:t> </a:t>
            </a:r>
            <a:r>
              <a:rPr dirty="0" err="1"/>
              <a:t>ضد</a:t>
            </a:r>
            <a:r>
              <a:rPr dirty="0"/>
              <a:t> </a:t>
            </a:r>
            <a:r>
              <a:rPr dirty="0" err="1"/>
              <a:t>المرض</a:t>
            </a:r>
            <a:r>
              <a:rPr lang="ar-EG" dirty="0"/>
              <a:t>).	</a:t>
            </a:r>
            <a:endParaRPr dirty="0"/>
          </a:p>
          <a:p>
            <a:pPr rtl="1"/>
            <a:endParaRPr dirty="0"/>
          </a:p>
          <a:p>
            <a:pPr rtl="1"/>
            <a:r>
              <a:rPr dirty="0" err="1"/>
              <a:t>المصادر</a:t>
            </a:r>
            <a:r>
              <a:rPr dirty="0"/>
              <a:t>:</a:t>
            </a:r>
          </a:p>
          <a:p>
            <a:pPr algn="l" rtl="0"/>
            <a:r>
              <a:rPr dirty="0"/>
              <a:t>Anderson, R.M., May, R.M., 1991. Infectious Diseases of Humans. Oxford University Press, Oxford.</a:t>
            </a:r>
          </a:p>
          <a:p>
            <a:pPr algn="l" rtl="0"/>
            <a:endParaRPr dirty="0"/>
          </a:p>
          <a:p>
            <a:pPr algn="l" rtl="0"/>
            <a:r>
              <a:rPr dirty="0"/>
              <a:t>Castillo-Chavez, C., Velasco-Hernandez, J.X., </a:t>
            </a:r>
            <a:r>
              <a:rPr dirty="0" err="1"/>
              <a:t>Fridman</a:t>
            </a:r>
            <a:r>
              <a:rPr dirty="0"/>
              <a:t>, S., 1994.Modeling contact structures in biology. In: Levin, S.A. (Ed.), Frontiers of Theoretical Biology, Lecture Notes in Biomathematics, Vol.100.Springer, Berlin, Heidelberg, New York, pp.454–491.</a:t>
            </a:r>
          </a:p>
        </p:txBody>
      </p:sp>
    </p:spTree>
    <p:extLst>
      <p:ext uri="{BB962C8B-B14F-4D97-AF65-F5344CB8AC3E}">
        <p14:creationId xmlns:p14="http://schemas.microsoft.com/office/powerpoint/2010/main" val="469515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297" name="Shape 297"/>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8096283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Shape 50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08" name="Shape 508"/>
          <p:cNvSpPr>
            <a:spLocks noGrp="1"/>
          </p:cNvSpPr>
          <p:nvPr>
            <p:ph type="body" sz="quarter" idx="1"/>
          </p:nvPr>
        </p:nvSpPr>
        <p:spPr>
          <a:prstGeom prst="rect">
            <a:avLst/>
          </a:prstGeom>
        </p:spPr>
        <p:txBody>
          <a:bodyPr rtlCol="1"/>
          <a:lstStyle>
            <a:lvl1pPr algn="r" defTabSz="928687" rtl="1">
              <a:lnSpc>
                <a:spcPct val="150000"/>
              </a:lnSpc>
              <a:spcBef>
                <a:spcPts val="0"/>
              </a:spcBef>
            </a:lvl1pPr>
          </a:lstStyle>
          <a:p>
            <a:pPr rtl="1"/>
            <a:r>
              <a:rPr dirty="0" err="1"/>
              <a:t>لنستعرض</a:t>
            </a:r>
            <a:r>
              <a:rPr dirty="0"/>
              <a:t> </a:t>
            </a:r>
            <a:r>
              <a:rPr dirty="0" err="1"/>
              <a:t>الآن</a:t>
            </a:r>
            <a:r>
              <a:rPr dirty="0"/>
              <a:t> </a:t>
            </a:r>
            <a:r>
              <a:rPr dirty="0" err="1"/>
              <a:t>العوامل</a:t>
            </a:r>
            <a:r>
              <a:rPr dirty="0"/>
              <a:t> </a:t>
            </a:r>
            <a:r>
              <a:rPr dirty="0" err="1"/>
              <a:t>المختلفة</a:t>
            </a:r>
            <a:r>
              <a:rPr dirty="0"/>
              <a:t> </a:t>
            </a:r>
            <a:r>
              <a:rPr dirty="0" err="1"/>
              <a:t>التي</a:t>
            </a:r>
            <a:r>
              <a:rPr dirty="0"/>
              <a:t> </a:t>
            </a:r>
            <a:r>
              <a:rPr dirty="0" err="1"/>
              <a:t>تؤثر</a:t>
            </a:r>
            <a:r>
              <a:rPr dirty="0"/>
              <a:t> </a:t>
            </a:r>
            <a:r>
              <a:rPr dirty="0" err="1"/>
              <a:t>على</a:t>
            </a:r>
            <a:r>
              <a:rPr dirty="0"/>
              <a:t> </a:t>
            </a:r>
            <a:r>
              <a:rPr dirty="0" err="1"/>
              <a:t>انتقال</a:t>
            </a:r>
            <a:r>
              <a:rPr dirty="0"/>
              <a:t> </a:t>
            </a:r>
            <a:r>
              <a:rPr dirty="0" err="1"/>
              <a:t>المرض</a:t>
            </a:r>
            <a:r>
              <a:rPr dirty="0"/>
              <a:t>.</a:t>
            </a:r>
          </a:p>
        </p:txBody>
      </p:sp>
    </p:spTree>
    <p:extLst>
      <p:ext uri="{BB962C8B-B14F-4D97-AF65-F5344CB8AC3E}">
        <p14:creationId xmlns:p14="http://schemas.microsoft.com/office/powerpoint/2010/main" val="2535018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15" name="Shape 515"/>
          <p:cNvSpPr>
            <a:spLocks noGrp="1"/>
          </p:cNvSpPr>
          <p:nvPr>
            <p:ph type="body" sz="quarter" idx="1"/>
          </p:nvPr>
        </p:nvSpPr>
        <p:spPr>
          <a:prstGeom prst="rect">
            <a:avLst/>
          </a:prstGeom>
        </p:spPr>
        <p:txBody>
          <a:bodyPr rtlCol="1"/>
          <a:lstStyle/>
          <a:p>
            <a:pPr rtl="1"/>
            <a:r>
              <a:rPr dirty="0"/>
              <a:t> </a:t>
            </a:r>
            <a:r>
              <a:rPr dirty="0" err="1"/>
              <a:t>هذا</a:t>
            </a:r>
            <a:r>
              <a:rPr dirty="0"/>
              <a:t> </a:t>
            </a:r>
            <a:r>
              <a:rPr dirty="0" err="1"/>
              <a:t>هو</a:t>
            </a:r>
            <a:r>
              <a:rPr dirty="0"/>
              <a:t> </a:t>
            </a:r>
            <a:r>
              <a:rPr dirty="0" err="1"/>
              <a:t>الثالوث</a:t>
            </a:r>
            <a:r>
              <a:rPr dirty="0"/>
              <a:t> </a:t>
            </a:r>
            <a:r>
              <a:rPr dirty="0" err="1"/>
              <a:t>أو</a:t>
            </a:r>
            <a:r>
              <a:rPr dirty="0"/>
              <a:t> </a:t>
            </a:r>
            <a:r>
              <a:rPr dirty="0" err="1"/>
              <a:t>المثلث</a:t>
            </a:r>
            <a:r>
              <a:rPr dirty="0"/>
              <a:t> </a:t>
            </a:r>
            <a:r>
              <a:rPr dirty="0" err="1"/>
              <a:t>الوبائي</a:t>
            </a:r>
            <a:r>
              <a:rPr lang="ar-EG" dirty="0"/>
              <a:t>. </a:t>
            </a:r>
            <a:r>
              <a:rPr dirty="0" err="1"/>
              <a:t>والثالوث</a:t>
            </a:r>
            <a:r>
              <a:rPr dirty="0"/>
              <a:t> </a:t>
            </a:r>
            <a:r>
              <a:rPr dirty="0" err="1"/>
              <a:t>الوبائي</a:t>
            </a:r>
            <a:r>
              <a:rPr dirty="0"/>
              <a:t> </a:t>
            </a:r>
            <a:r>
              <a:rPr dirty="0" err="1"/>
              <a:t>هو</a:t>
            </a:r>
            <a:r>
              <a:rPr dirty="0"/>
              <a:t> </a:t>
            </a:r>
            <a:r>
              <a:rPr dirty="0" err="1"/>
              <a:t>النموذج</a:t>
            </a:r>
            <a:r>
              <a:rPr dirty="0"/>
              <a:t> </a:t>
            </a:r>
            <a:r>
              <a:rPr dirty="0" err="1"/>
              <a:t>التقليدي</a:t>
            </a:r>
            <a:r>
              <a:rPr dirty="0"/>
              <a:t> </a:t>
            </a:r>
            <a:r>
              <a:rPr dirty="0" err="1"/>
              <a:t>لتسبيب</a:t>
            </a:r>
            <a:r>
              <a:rPr dirty="0"/>
              <a:t> </a:t>
            </a:r>
            <a:r>
              <a:rPr dirty="0" err="1"/>
              <a:t>المرض</a:t>
            </a:r>
            <a:r>
              <a:rPr dirty="0"/>
              <a:t> </a:t>
            </a:r>
            <a:r>
              <a:rPr dirty="0" err="1"/>
              <a:t>المعدي</a:t>
            </a:r>
            <a:r>
              <a:rPr dirty="0"/>
              <a:t>، </a:t>
            </a:r>
            <a:r>
              <a:rPr dirty="0" err="1"/>
              <a:t>ويتألف</a:t>
            </a:r>
            <a:r>
              <a:rPr dirty="0"/>
              <a:t> </a:t>
            </a:r>
            <a:r>
              <a:rPr dirty="0" err="1"/>
              <a:t>من</a:t>
            </a:r>
            <a:r>
              <a:rPr dirty="0"/>
              <a:t> </a:t>
            </a:r>
            <a:r>
              <a:rPr dirty="0" err="1"/>
              <a:t>ثلاثة</a:t>
            </a:r>
            <a:r>
              <a:rPr dirty="0"/>
              <a:t> </a:t>
            </a:r>
            <a:r>
              <a:rPr dirty="0" err="1"/>
              <a:t>عناصر</a:t>
            </a:r>
            <a:r>
              <a:rPr lang="en-US" dirty="0"/>
              <a:t>:</a:t>
            </a:r>
            <a:endParaRPr dirty="0"/>
          </a:p>
          <a:p>
            <a:pPr lvl="1" indent="457200" rtl="1"/>
            <a:r>
              <a:rPr lang="ar-EG" dirty="0"/>
              <a:t>1) </a:t>
            </a:r>
            <a:r>
              <a:rPr dirty="0" err="1"/>
              <a:t>عامل</a:t>
            </a:r>
            <a:r>
              <a:rPr dirty="0"/>
              <a:t> </a:t>
            </a:r>
            <a:r>
              <a:rPr dirty="0" err="1"/>
              <a:t>خارجي</a:t>
            </a:r>
            <a:r>
              <a:rPr dirty="0"/>
              <a:t> </a:t>
            </a:r>
            <a:r>
              <a:rPr dirty="0" err="1"/>
              <a:t>مسبِّب</a:t>
            </a:r>
            <a:r>
              <a:rPr dirty="0"/>
              <a:t> </a:t>
            </a:r>
            <a:r>
              <a:rPr dirty="0" err="1"/>
              <a:t>للمرض</a:t>
            </a:r>
            <a:r>
              <a:rPr lang="ar-EG" dirty="0"/>
              <a:t>.</a:t>
            </a:r>
            <a:endParaRPr dirty="0"/>
          </a:p>
          <a:p>
            <a:pPr lvl="1" indent="457200" rtl="1"/>
            <a:r>
              <a:rPr lang="ar-EG" dirty="0"/>
              <a:t>2) مض</a:t>
            </a:r>
            <a:r>
              <a:rPr dirty="0" err="1"/>
              <a:t>يف</a:t>
            </a:r>
            <a:r>
              <a:rPr dirty="0"/>
              <a:t> </a:t>
            </a:r>
            <a:r>
              <a:rPr dirty="0" err="1"/>
              <a:t>عُرضة</a:t>
            </a:r>
            <a:r>
              <a:rPr dirty="0"/>
              <a:t> </a:t>
            </a:r>
            <a:r>
              <a:rPr dirty="0" err="1"/>
              <a:t>للإصابة</a:t>
            </a:r>
            <a:r>
              <a:rPr lang="ar-EG" dirty="0"/>
              <a:t>.</a:t>
            </a:r>
            <a:endParaRPr dirty="0"/>
          </a:p>
          <a:p>
            <a:pPr lvl="1" indent="457200" rtl="1"/>
            <a:r>
              <a:rPr lang="ar-EG" dirty="0"/>
              <a:t>3) </a:t>
            </a:r>
            <a:r>
              <a:rPr dirty="0" err="1"/>
              <a:t>بيئة</a:t>
            </a:r>
            <a:r>
              <a:rPr dirty="0"/>
              <a:t> </a:t>
            </a:r>
            <a:r>
              <a:rPr dirty="0" err="1"/>
              <a:t>تجمع</a:t>
            </a:r>
            <a:r>
              <a:rPr dirty="0"/>
              <a:t> </a:t>
            </a:r>
            <a:r>
              <a:rPr dirty="0" err="1"/>
              <a:t>بين</a:t>
            </a:r>
            <a:r>
              <a:rPr dirty="0"/>
              <a:t> </a:t>
            </a:r>
            <a:r>
              <a:rPr dirty="0" err="1"/>
              <a:t>المضيف</a:t>
            </a:r>
            <a:r>
              <a:rPr dirty="0"/>
              <a:t> </a:t>
            </a:r>
            <a:r>
              <a:rPr dirty="0" err="1"/>
              <a:t>والعامل</a:t>
            </a:r>
            <a:r>
              <a:rPr dirty="0"/>
              <a:t> </a:t>
            </a:r>
            <a:r>
              <a:rPr dirty="0" err="1"/>
              <a:t>المسبِّب</a:t>
            </a:r>
            <a:r>
              <a:rPr dirty="0"/>
              <a:t> </a:t>
            </a:r>
            <a:r>
              <a:rPr dirty="0" err="1"/>
              <a:t>للمرض</a:t>
            </a:r>
            <a:r>
              <a:rPr dirty="0"/>
              <a:t> </a:t>
            </a:r>
            <a:r>
              <a:rPr dirty="0" err="1"/>
              <a:t>سويًا</a:t>
            </a:r>
            <a:r>
              <a:rPr dirty="0"/>
              <a:t> </a:t>
            </a:r>
            <a:r>
              <a:rPr dirty="0" err="1"/>
              <a:t>حتى</a:t>
            </a:r>
            <a:r>
              <a:rPr dirty="0"/>
              <a:t> </a:t>
            </a:r>
            <a:r>
              <a:rPr dirty="0" err="1"/>
              <a:t>يحدث</a:t>
            </a:r>
            <a:r>
              <a:rPr dirty="0"/>
              <a:t> </a:t>
            </a:r>
            <a:r>
              <a:rPr dirty="0" err="1"/>
              <a:t>المرض</a:t>
            </a:r>
            <a:r>
              <a:rPr dirty="0"/>
              <a:t>.</a:t>
            </a:r>
          </a:p>
          <a:p>
            <a:pPr rtl="1">
              <a:defRPr>
                <a:solidFill>
                  <a:srgbClr val="003AA6"/>
                </a:solidFill>
              </a:defRPr>
            </a:pPr>
            <a:endParaRPr dirty="0"/>
          </a:p>
          <a:p>
            <a:pPr rtl="1">
              <a:defRPr>
                <a:solidFill>
                  <a:srgbClr val="003AA6"/>
                </a:solidFill>
              </a:defRPr>
            </a:pPr>
            <a:r>
              <a:rPr dirty="0" err="1"/>
              <a:t>إذًا</a:t>
            </a:r>
            <a:r>
              <a:rPr dirty="0"/>
              <a:t>، </a:t>
            </a:r>
            <a:r>
              <a:rPr dirty="0" err="1"/>
              <a:t>العامل</a:t>
            </a:r>
            <a:r>
              <a:rPr dirty="0"/>
              <a:t> </a:t>
            </a:r>
            <a:r>
              <a:rPr dirty="0" err="1"/>
              <a:t>المسبِّب</a:t>
            </a:r>
            <a:r>
              <a:rPr dirty="0"/>
              <a:t> </a:t>
            </a:r>
            <a:r>
              <a:rPr dirty="0" err="1"/>
              <a:t>للمرض</a:t>
            </a:r>
            <a:r>
              <a:rPr dirty="0"/>
              <a:t> </a:t>
            </a:r>
            <a:r>
              <a:rPr dirty="0" err="1"/>
              <a:t>يجيب</a:t>
            </a:r>
            <a:r>
              <a:rPr dirty="0"/>
              <a:t> </a:t>
            </a:r>
            <a:r>
              <a:rPr dirty="0" err="1"/>
              <a:t>عن</a:t>
            </a:r>
            <a:r>
              <a:rPr dirty="0"/>
              <a:t> </a:t>
            </a:r>
            <a:r>
              <a:rPr dirty="0" err="1"/>
              <a:t>سؤال</a:t>
            </a:r>
            <a:r>
              <a:rPr dirty="0"/>
              <a:t> </a:t>
            </a:r>
            <a:r>
              <a:rPr b="1" dirty="0" err="1"/>
              <a:t>ماذا</a:t>
            </a:r>
            <a:r>
              <a:rPr dirty="0"/>
              <a:t> </a:t>
            </a:r>
            <a:r>
              <a:rPr lang="ar-EG" dirty="0"/>
              <a:t>(</a:t>
            </a:r>
            <a:r>
              <a:rPr dirty="0" err="1"/>
              <a:t>الميكروب</a:t>
            </a:r>
            <a:r>
              <a:rPr dirty="0"/>
              <a:t> </a:t>
            </a:r>
            <a:r>
              <a:rPr dirty="0" err="1"/>
              <a:t>الذي</a:t>
            </a:r>
            <a:r>
              <a:rPr dirty="0"/>
              <a:t> </a:t>
            </a:r>
            <a:r>
              <a:rPr dirty="0" err="1"/>
              <a:t>يُسبب</a:t>
            </a:r>
            <a:r>
              <a:rPr dirty="0"/>
              <a:t> </a:t>
            </a:r>
            <a:r>
              <a:rPr dirty="0" err="1"/>
              <a:t>المرض</a:t>
            </a:r>
            <a:r>
              <a:rPr lang="ar-EG" dirty="0"/>
              <a:t>).</a:t>
            </a:r>
            <a:endParaRPr dirty="0"/>
          </a:p>
          <a:p>
            <a:pPr rtl="1">
              <a:defRPr>
                <a:solidFill>
                  <a:srgbClr val="003AA6"/>
                </a:solidFill>
              </a:defRPr>
            </a:pPr>
            <a:endParaRPr dirty="0"/>
          </a:p>
          <a:p>
            <a:pPr rtl="1">
              <a:defRPr>
                <a:solidFill>
                  <a:srgbClr val="003AA6"/>
                </a:solidFill>
              </a:defRPr>
            </a:pPr>
            <a:r>
              <a:rPr dirty="0" err="1"/>
              <a:t>المضيف</a:t>
            </a:r>
            <a:r>
              <a:rPr dirty="0"/>
              <a:t> </a:t>
            </a:r>
            <a:r>
              <a:rPr dirty="0" err="1"/>
              <a:t>يجيب</a:t>
            </a:r>
            <a:r>
              <a:rPr dirty="0"/>
              <a:t> </a:t>
            </a:r>
            <a:r>
              <a:rPr dirty="0" err="1"/>
              <a:t>عن</a:t>
            </a:r>
            <a:r>
              <a:rPr dirty="0"/>
              <a:t> </a:t>
            </a:r>
            <a:r>
              <a:rPr dirty="0" err="1"/>
              <a:t>سؤال</a:t>
            </a:r>
            <a:r>
              <a:rPr dirty="0"/>
              <a:t> </a:t>
            </a:r>
            <a:r>
              <a:rPr b="1" dirty="0" err="1"/>
              <a:t>مَنْ</a:t>
            </a:r>
            <a:r>
              <a:rPr dirty="0"/>
              <a:t> </a:t>
            </a:r>
            <a:r>
              <a:rPr lang="ar-EG" dirty="0"/>
              <a:t>(</a:t>
            </a:r>
            <a:r>
              <a:rPr dirty="0" err="1"/>
              <a:t>الكائن</a:t>
            </a:r>
            <a:r>
              <a:rPr dirty="0"/>
              <a:t> </a:t>
            </a:r>
            <a:r>
              <a:rPr dirty="0" err="1"/>
              <a:t>الحي</a:t>
            </a:r>
            <a:r>
              <a:rPr dirty="0"/>
              <a:t> </a:t>
            </a:r>
            <a:r>
              <a:rPr dirty="0" err="1"/>
              <a:t>الذي</a:t>
            </a:r>
            <a:r>
              <a:rPr dirty="0"/>
              <a:t> </a:t>
            </a:r>
            <a:r>
              <a:rPr dirty="0" err="1"/>
              <a:t>يأوي</a:t>
            </a:r>
            <a:r>
              <a:rPr dirty="0"/>
              <a:t> </a:t>
            </a:r>
            <a:r>
              <a:rPr dirty="0" err="1"/>
              <a:t>المرض</a:t>
            </a:r>
            <a:r>
              <a:rPr lang="ar-EG" dirty="0"/>
              <a:t>).</a:t>
            </a:r>
            <a:endParaRPr dirty="0"/>
          </a:p>
          <a:p>
            <a:pPr rtl="1">
              <a:defRPr>
                <a:solidFill>
                  <a:srgbClr val="003AA6"/>
                </a:solidFill>
              </a:defRPr>
            </a:pPr>
            <a:endParaRPr dirty="0"/>
          </a:p>
          <a:p>
            <a:pPr rtl="1">
              <a:defRPr>
                <a:solidFill>
                  <a:srgbClr val="003AA6"/>
                </a:solidFill>
              </a:defRPr>
            </a:pPr>
            <a:r>
              <a:rPr dirty="0" err="1"/>
              <a:t>البيئة</a:t>
            </a:r>
            <a:r>
              <a:rPr dirty="0"/>
              <a:t> </a:t>
            </a:r>
            <a:r>
              <a:rPr dirty="0" err="1"/>
              <a:t>تجيب</a:t>
            </a:r>
            <a:r>
              <a:rPr dirty="0"/>
              <a:t> </a:t>
            </a:r>
            <a:r>
              <a:rPr dirty="0" err="1"/>
              <a:t>عن</a:t>
            </a:r>
            <a:r>
              <a:rPr dirty="0"/>
              <a:t> </a:t>
            </a:r>
            <a:r>
              <a:rPr dirty="0" err="1"/>
              <a:t>سؤال</a:t>
            </a:r>
            <a:r>
              <a:rPr dirty="0"/>
              <a:t> </a:t>
            </a:r>
            <a:r>
              <a:rPr b="1" dirty="0" err="1"/>
              <a:t>أين</a:t>
            </a:r>
            <a:r>
              <a:rPr dirty="0"/>
              <a:t> </a:t>
            </a:r>
            <a:r>
              <a:rPr lang="ar-EG" dirty="0"/>
              <a:t>(</a:t>
            </a:r>
            <a:r>
              <a:rPr dirty="0" err="1"/>
              <a:t>العوامل</a:t>
            </a:r>
            <a:r>
              <a:rPr dirty="0"/>
              <a:t> </a:t>
            </a:r>
            <a:r>
              <a:rPr dirty="0" err="1"/>
              <a:t>الخارجية</a:t>
            </a:r>
            <a:r>
              <a:rPr dirty="0"/>
              <a:t> </a:t>
            </a:r>
            <a:r>
              <a:rPr dirty="0" err="1"/>
              <a:t>التي</a:t>
            </a:r>
            <a:r>
              <a:rPr dirty="0"/>
              <a:t> </a:t>
            </a:r>
            <a:r>
              <a:rPr dirty="0" err="1"/>
              <a:t>تسبب</a:t>
            </a:r>
            <a:r>
              <a:rPr dirty="0"/>
              <a:t> </a:t>
            </a:r>
            <a:r>
              <a:rPr dirty="0" err="1"/>
              <a:t>انتقال</a:t>
            </a:r>
            <a:r>
              <a:rPr dirty="0"/>
              <a:t> </a:t>
            </a:r>
            <a:r>
              <a:rPr dirty="0" err="1"/>
              <a:t>المرض</a:t>
            </a:r>
            <a:r>
              <a:rPr dirty="0"/>
              <a:t> </a:t>
            </a:r>
            <a:r>
              <a:rPr dirty="0" err="1"/>
              <a:t>أو</a:t>
            </a:r>
            <a:r>
              <a:rPr dirty="0"/>
              <a:t> </a:t>
            </a:r>
            <a:r>
              <a:rPr dirty="0" err="1"/>
              <a:t>تسمح</a:t>
            </a:r>
            <a:r>
              <a:rPr dirty="0"/>
              <a:t> </a:t>
            </a:r>
            <a:r>
              <a:rPr dirty="0" err="1"/>
              <a:t>بذلك</a:t>
            </a:r>
            <a:r>
              <a:rPr lang="ar-EG" dirty="0"/>
              <a:t>).</a:t>
            </a:r>
            <a:endParaRPr dirty="0"/>
          </a:p>
          <a:p>
            <a:pPr rtl="1">
              <a:defRPr>
                <a:solidFill>
                  <a:srgbClr val="003AA6"/>
                </a:solidFill>
              </a:defRPr>
            </a:pPr>
            <a:endParaRPr dirty="0"/>
          </a:p>
          <a:p>
            <a:pPr rtl="1">
              <a:defRPr>
                <a:solidFill>
                  <a:srgbClr val="003AA6"/>
                </a:solidFill>
              </a:defRPr>
            </a:pPr>
            <a:r>
              <a:rPr dirty="0" err="1"/>
              <a:t>وتحتوي</a:t>
            </a:r>
            <a:r>
              <a:rPr dirty="0"/>
              <a:t> </a:t>
            </a:r>
            <a:r>
              <a:rPr dirty="0" err="1"/>
              <a:t>بعض</a:t>
            </a:r>
            <a:r>
              <a:rPr dirty="0"/>
              <a:t> </a:t>
            </a:r>
            <a:r>
              <a:rPr dirty="0" err="1"/>
              <a:t>النماذج</a:t>
            </a:r>
            <a:r>
              <a:rPr dirty="0"/>
              <a:t> </a:t>
            </a:r>
            <a:r>
              <a:rPr dirty="0" err="1"/>
              <a:t>أيضًا</a:t>
            </a:r>
            <a:r>
              <a:rPr dirty="0"/>
              <a:t> </a:t>
            </a:r>
            <a:r>
              <a:rPr dirty="0" err="1"/>
              <a:t>على</a:t>
            </a:r>
            <a:r>
              <a:rPr dirty="0"/>
              <a:t> </a:t>
            </a:r>
            <a:r>
              <a:rPr dirty="0" err="1"/>
              <a:t>عنصر</a:t>
            </a:r>
            <a:r>
              <a:rPr dirty="0"/>
              <a:t> </a:t>
            </a:r>
            <a:r>
              <a:rPr dirty="0" err="1"/>
              <a:t>رابع</a:t>
            </a:r>
            <a:r>
              <a:rPr dirty="0"/>
              <a:t>  </a:t>
            </a:r>
            <a:r>
              <a:rPr dirty="0" err="1"/>
              <a:t>في</a:t>
            </a:r>
            <a:r>
              <a:rPr dirty="0"/>
              <a:t> </a:t>
            </a:r>
            <a:r>
              <a:rPr dirty="0" err="1"/>
              <a:t>منتصف</a:t>
            </a:r>
            <a:r>
              <a:rPr dirty="0"/>
              <a:t> </a:t>
            </a:r>
            <a:r>
              <a:rPr dirty="0" err="1"/>
              <a:t>المثلث</a:t>
            </a:r>
            <a:r>
              <a:rPr lang="ar-EG" dirty="0"/>
              <a:t> - </a:t>
            </a:r>
            <a:r>
              <a:rPr dirty="0" err="1"/>
              <a:t>ألا</a:t>
            </a:r>
            <a:r>
              <a:rPr dirty="0"/>
              <a:t> </a:t>
            </a:r>
            <a:r>
              <a:rPr dirty="0" err="1"/>
              <a:t>وهو</a:t>
            </a:r>
            <a:r>
              <a:rPr dirty="0"/>
              <a:t> </a:t>
            </a:r>
            <a:r>
              <a:rPr dirty="0" err="1"/>
              <a:t>الناقل</a:t>
            </a:r>
            <a:r>
              <a:rPr lang="ar-EG" dirty="0"/>
              <a:t>.</a:t>
            </a:r>
            <a:endParaRPr dirty="0"/>
          </a:p>
          <a:p>
            <a:pPr rtl="1">
              <a:defRPr>
                <a:solidFill>
                  <a:srgbClr val="003AA6"/>
                </a:solidFill>
              </a:defRPr>
            </a:pPr>
            <a:endParaRPr dirty="0"/>
          </a:p>
          <a:p>
            <a:pPr rtl="1"/>
            <a:endParaRPr dirty="0"/>
          </a:p>
        </p:txBody>
      </p:sp>
    </p:spTree>
    <p:extLst>
      <p:ext uri="{BB962C8B-B14F-4D97-AF65-F5344CB8AC3E}">
        <p14:creationId xmlns:p14="http://schemas.microsoft.com/office/powerpoint/2010/main" val="34528421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25" name="Shape 525"/>
          <p:cNvSpPr>
            <a:spLocks noGrp="1"/>
          </p:cNvSpPr>
          <p:nvPr>
            <p:ph type="body" sz="quarter" idx="1"/>
          </p:nvPr>
        </p:nvSpPr>
        <p:spPr>
          <a:prstGeom prst="rect">
            <a:avLst/>
          </a:prstGeom>
        </p:spPr>
        <p:txBody>
          <a:bodyPr rtlCol="1"/>
          <a:lstStyle/>
          <a:p>
            <a:pPr rtl="1"/>
            <a:r>
              <a:rPr dirty="0" err="1"/>
              <a:t>العامل</a:t>
            </a:r>
            <a:r>
              <a:rPr dirty="0"/>
              <a:t> </a:t>
            </a:r>
            <a:r>
              <a:rPr dirty="0" err="1"/>
              <a:t>المُ</a:t>
            </a:r>
            <a:r>
              <a:rPr lang="ar-EG" dirty="0"/>
              <a:t>سبب للمرض</a:t>
            </a:r>
            <a:r>
              <a:rPr dirty="0"/>
              <a:t> </a:t>
            </a:r>
            <a:r>
              <a:rPr dirty="0" err="1"/>
              <a:t>هو</a:t>
            </a:r>
            <a:r>
              <a:rPr dirty="0"/>
              <a:t> </a:t>
            </a:r>
            <a:r>
              <a:rPr dirty="0" err="1"/>
              <a:t>عامل</a:t>
            </a:r>
            <a:r>
              <a:rPr dirty="0"/>
              <a:t> </a:t>
            </a:r>
            <a:r>
              <a:rPr lang="ar-EG" dirty="0"/>
              <a:t>(</a:t>
            </a:r>
            <a:r>
              <a:rPr dirty="0" err="1"/>
              <a:t>مثل</a:t>
            </a:r>
            <a:r>
              <a:rPr dirty="0"/>
              <a:t> </a:t>
            </a:r>
            <a:r>
              <a:rPr dirty="0" err="1"/>
              <a:t>كائن</a:t>
            </a:r>
            <a:r>
              <a:rPr dirty="0"/>
              <a:t> </a:t>
            </a:r>
            <a:r>
              <a:rPr dirty="0" err="1"/>
              <a:t>حي</a:t>
            </a:r>
            <a:r>
              <a:rPr dirty="0"/>
              <a:t> </a:t>
            </a:r>
            <a:r>
              <a:rPr dirty="0" err="1"/>
              <a:t>دقيق</a:t>
            </a:r>
            <a:r>
              <a:rPr dirty="0"/>
              <a:t> </a:t>
            </a:r>
            <a:r>
              <a:rPr dirty="0" err="1"/>
              <a:t>أو</a:t>
            </a:r>
            <a:r>
              <a:rPr dirty="0"/>
              <a:t> </a:t>
            </a:r>
            <a:r>
              <a:rPr dirty="0" err="1"/>
              <a:t>مادة</a:t>
            </a:r>
            <a:r>
              <a:rPr dirty="0"/>
              <a:t> </a:t>
            </a:r>
            <a:r>
              <a:rPr dirty="0" err="1"/>
              <a:t>كيميائية</a:t>
            </a:r>
            <a:r>
              <a:rPr lang="ar-EG" dirty="0"/>
              <a:t>) </a:t>
            </a:r>
            <a:r>
              <a:rPr dirty="0" err="1"/>
              <a:t>أو</a:t>
            </a:r>
            <a:r>
              <a:rPr dirty="0"/>
              <a:t> </a:t>
            </a:r>
            <a:r>
              <a:rPr dirty="0" err="1"/>
              <a:t>شكل</a:t>
            </a:r>
            <a:r>
              <a:rPr dirty="0"/>
              <a:t> </a:t>
            </a:r>
            <a:r>
              <a:rPr dirty="0" err="1"/>
              <a:t>من</a:t>
            </a:r>
            <a:r>
              <a:rPr dirty="0"/>
              <a:t> </a:t>
            </a:r>
            <a:r>
              <a:rPr dirty="0" err="1"/>
              <a:t>أشكال</a:t>
            </a:r>
            <a:r>
              <a:rPr dirty="0"/>
              <a:t> </a:t>
            </a:r>
            <a:r>
              <a:rPr dirty="0" err="1"/>
              <a:t>الطاقة</a:t>
            </a:r>
            <a:r>
              <a:rPr dirty="0"/>
              <a:t> </a:t>
            </a:r>
            <a:r>
              <a:rPr dirty="0" err="1"/>
              <a:t>الذي</a:t>
            </a:r>
            <a:r>
              <a:rPr dirty="0"/>
              <a:t> </a:t>
            </a:r>
            <a:r>
              <a:rPr dirty="0" err="1"/>
              <a:t>يكون</a:t>
            </a:r>
            <a:r>
              <a:rPr dirty="0"/>
              <a:t> </a:t>
            </a:r>
            <a:r>
              <a:rPr dirty="0" err="1"/>
              <a:t>وجوده</a:t>
            </a:r>
            <a:r>
              <a:rPr dirty="0"/>
              <a:t>، </a:t>
            </a:r>
            <a:r>
              <a:rPr dirty="0" err="1"/>
              <a:t>أو</a:t>
            </a:r>
            <a:r>
              <a:rPr dirty="0"/>
              <a:t> </a:t>
            </a:r>
            <a:r>
              <a:rPr dirty="0" err="1"/>
              <a:t>وجوده</a:t>
            </a:r>
            <a:r>
              <a:rPr dirty="0"/>
              <a:t> </a:t>
            </a:r>
            <a:r>
              <a:rPr dirty="0" err="1"/>
              <a:t>بصورة</a:t>
            </a:r>
            <a:r>
              <a:rPr dirty="0"/>
              <a:t> </a:t>
            </a:r>
            <a:r>
              <a:rPr dirty="0" err="1"/>
              <a:t>مفرطة</a:t>
            </a:r>
            <a:r>
              <a:rPr dirty="0"/>
              <a:t>، </a:t>
            </a:r>
            <a:r>
              <a:rPr dirty="0" err="1"/>
              <a:t>أو</a:t>
            </a:r>
            <a:r>
              <a:rPr dirty="0"/>
              <a:t> </a:t>
            </a:r>
            <a:r>
              <a:rPr dirty="0" err="1"/>
              <a:t>في</a:t>
            </a:r>
            <a:r>
              <a:rPr dirty="0"/>
              <a:t> </a:t>
            </a:r>
            <a:r>
              <a:rPr dirty="0" err="1"/>
              <a:t>حالة</a:t>
            </a:r>
            <a:r>
              <a:rPr dirty="0"/>
              <a:t> </a:t>
            </a:r>
            <a:r>
              <a:rPr dirty="0" err="1"/>
              <a:t>أمراض</a:t>
            </a:r>
            <a:r>
              <a:rPr dirty="0"/>
              <a:t> </a:t>
            </a:r>
            <a:r>
              <a:rPr dirty="0" err="1"/>
              <a:t>العوز</a:t>
            </a:r>
            <a:r>
              <a:rPr dirty="0"/>
              <a:t> </a:t>
            </a:r>
            <a:r>
              <a:rPr dirty="0" err="1"/>
              <a:t>غيابه</a:t>
            </a:r>
            <a:r>
              <a:rPr dirty="0"/>
              <a:t> </a:t>
            </a:r>
            <a:r>
              <a:rPr dirty="0" err="1"/>
              <a:t>النسبي</a:t>
            </a:r>
            <a:r>
              <a:rPr dirty="0"/>
              <a:t>، </a:t>
            </a:r>
            <a:r>
              <a:rPr dirty="0" err="1"/>
              <a:t>ضروريًا</a:t>
            </a:r>
            <a:r>
              <a:rPr dirty="0"/>
              <a:t> </a:t>
            </a:r>
            <a:r>
              <a:rPr dirty="0" err="1"/>
              <a:t>من</a:t>
            </a:r>
            <a:r>
              <a:rPr dirty="0"/>
              <a:t> </a:t>
            </a:r>
            <a:r>
              <a:rPr dirty="0" err="1"/>
              <a:t>أجل</a:t>
            </a:r>
            <a:r>
              <a:rPr dirty="0"/>
              <a:t> </a:t>
            </a:r>
            <a:r>
              <a:rPr dirty="0" err="1"/>
              <a:t>حدوث</a:t>
            </a:r>
            <a:r>
              <a:rPr dirty="0"/>
              <a:t> </a:t>
            </a:r>
            <a:r>
              <a:rPr dirty="0" err="1"/>
              <a:t>المرض</a:t>
            </a:r>
            <a:r>
              <a:rPr dirty="0"/>
              <a:t> </a:t>
            </a:r>
            <a:r>
              <a:rPr dirty="0" err="1"/>
              <a:t>أو</a:t>
            </a:r>
            <a:r>
              <a:rPr dirty="0"/>
              <a:t> </a:t>
            </a:r>
            <a:r>
              <a:rPr dirty="0" err="1"/>
              <a:t>حصيلة</a:t>
            </a:r>
            <a:r>
              <a:rPr dirty="0"/>
              <a:t> </a:t>
            </a:r>
            <a:r>
              <a:rPr dirty="0" err="1"/>
              <a:t>صحية</a:t>
            </a:r>
            <a:r>
              <a:rPr dirty="0"/>
              <a:t> </a:t>
            </a:r>
            <a:r>
              <a:rPr dirty="0" err="1"/>
              <a:t>أخرى</a:t>
            </a:r>
            <a:r>
              <a:rPr dirty="0"/>
              <a:t> </a:t>
            </a:r>
            <a:r>
              <a:rPr dirty="0" err="1"/>
              <a:t>ضارة</a:t>
            </a:r>
            <a:r>
              <a:rPr dirty="0"/>
              <a:t>.</a:t>
            </a:r>
          </a:p>
          <a:p>
            <a:pPr rtl="1"/>
            <a:endParaRPr dirty="0"/>
          </a:p>
          <a:p>
            <a:pPr rtl="1"/>
            <a:r>
              <a:rPr dirty="0" err="1"/>
              <a:t>اسأل</a:t>
            </a:r>
            <a:r>
              <a:rPr dirty="0"/>
              <a:t>: </a:t>
            </a:r>
          </a:p>
          <a:p>
            <a:pPr marL="171450" indent="-171450" rtl="1">
              <a:buSzPct val="100000"/>
              <a:buFont typeface="Arial"/>
              <a:buChar char="•"/>
            </a:pPr>
            <a:r>
              <a:rPr dirty="0" err="1"/>
              <a:t>ما</a:t>
            </a:r>
            <a:r>
              <a:rPr dirty="0"/>
              <a:t> </a:t>
            </a:r>
            <a:r>
              <a:rPr dirty="0" err="1"/>
              <a:t>بعض</a:t>
            </a:r>
            <a:r>
              <a:rPr dirty="0"/>
              <a:t> </a:t>
            </a:r>
            <a:r>
              <a:rPr dirty="0" err="1"/>
              <a:t>الأمثلة</a:t>
            </a:r>
            <a:r>
              <a:rPr dirty="0"/>
              <a:t> </a:t>
            </a:r>
            <a:r>
              <a:rPr dirty="0" err="1"/>
              <a:t>على</a:t>
            </a:r>
            <a:r>
              <a:rPr dirty="0"/>
              <a:t> </a:t>
            </a:r>
            <a:r>
              <a:rPr dirty="0" err="1"/>
              <a:t>العوامل</a:t>
            </a:r>
            <a:r>
              <a:rPr dirty="0"/>
              <a:t> </a:t>
            </a:r>
            <a:r>
              <a:rPr dirty="0" err="1"/>
              <a:t>المسبِّبة</a:t>
            </a:r>
            <a:r>
              <a:rPr lang="ar-EG" dirty="0"/>
              <a:t> للمرض</a:t>
            </a:r>
            <a:r>
              <a:rPr dirty="0"/>
              <a:t>؟</a:t>
            </a:r>
          </a:p>
          <a:p>
            <a:pPr marL="628650" lvl="1" indent="-171450" rtl="1">
              <a:buSzPct val="100000"/>
              <a:buFont typeface="Arial"/>
              <a:buChar char="•"/>
            </a:pPr>
            <a:r>
              <a:rPr dirty="0" err="1"/>
              <a:t>الإجابة</a:t>
            </a:r>
            <a:r>
              <a:rPr lang="ar-EG" dirty="0"/>
              <a:t>: </a:t>
            </a:r>
            <a:r>
              <a:rPr dirty="0" err="1"/>
              <a:t>الجراثيم</a:t>
            </a:r>
            <a:r>
              <a:rPr dirty="0"/>
              <a:t>، </a:t>
            </a:r>
            <a:r>
              <a:rPr dirty="0" err="1"/>
              <a:t>أو</a:t>
            </a:r>
            <a:r>
              <a:rPr dirty="0"/>
              <a:t> </a:t>
            </a:r>
            <a:r>
              <a:rPr dirty="0" err="1"/>
              <a:t>الفيروسات</a:t>
            </a:r>
            <a:r>
              <a:rPr dirty="0"/>
              <a:t>، </a:t>
            </a:r>
            <a:r>
              <a:rPr dirty="0" err="1"/>
              <a:t>أو</a:t>
            </a:r>
            <a:r>
              <a:rPr dirty="0"/>
              <a:t> </a:t>
            </a:r>
            <a:r>
              <a:rPr dirty="0" err="1"/>
              <a:t>الأوالي</a:t>
            </a:r>
            <a:r>
              <a:rPr dirty="0"/>
              <a:t>، </a:t>
            </a:r>
            <a:r>
              <a:rPr dirty="0" err="1"/>
              <a:t>أو</a:t>
            </a:r>
            <a:r>
              <a:rPr dirty="0"/>
              <a:t> </a:t>
            </a:r>
            <a:r>
              <a:rPr dirty="0" err="1"/>
              <a:t>الفطريات</a:t>
            </a:r>
            <a:endParaRPr dirty="0"/>
          </a:p>
          <a:p>
            <a:pPr rtl="1"/>
            <a:endParaRPr dirty="0"/>
          </a:p>
          <a:p>
            <a:pPr rtl="1"/>
            <a:endParaRPr dirty="0"/>
          </a:p>
        </p:txBody>
      </p:sp>
    </p:spTree>
    <p:extLst>
      <p:ext uri="{BB962C8B-B14F-4D97-AF65-F5344CB8AC3E}">
        <p14:creationId xmlns:p14="http://schemas.microsoft.com/office/powerpoint/2010/main" val="192358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Shape 53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34" name="Shape 534"/>
          <p:cNvSpPr>
            <a:spLocks noGrp="1"/>
          </p:cNvSpPr>
          <p:nvPr>
            <p:ph type="body" sz="quarter" idx="1"/>
          </p:nvPr>
        </p:nvSpPr>
        <p:spPr>
          <a:prstGeom prst="rect">
            <a:avLst/>
          </a:prstGeom>
        </p:spPr>
        <p:txBody>
          <a:bodyPr rtlCol="1"/>
          <a:lstStyle/>
          <a:p>
            <a:pPr rtl="1"/>
            <a:r>
              <a:rPr dirty="0" err="1"/>
              <a:t>المضيف</a:t>
            </a:r>
            <a:r>
              <a:rPr dirty="0"/>
              <a:t> </a:t>
            </a:r>
            <a:r>
              <a:rPr dirty="0" err="1"/>
              <a:t>هو</a:t>
            </a:r>
            <a:r>
              <a:rPr dirty="0"/>
              <a:t> </a:t>
            </a:r>
            <a:r>
              <a:rPr dirty="0" err="1"/>
              <a:t>الشخص</a:t>
            </a:r>
            <a:r>
              <a:rPr dirty="0"/>
              <a:t> </a:t>
            </a:r>
            <a:r>
              <a:rPr dirty="0" err="1"/>
              <a:t>أو</a:t>
            </a:r>
            <a:r>
              <a:rPr dirty="0"/>
              <a:t> </a:t>
            </a:r>
            <a:r>
              <a:rPr dirty="0" err="1"/>
              <a:t>الكائن</a:t>
            </a:r>
            <a:r>
              <a:rPr dirty="0"/>
              <a:t> </a:t>
            </a:r>
            <a:r>
              <a:rPr dirty="0" err="1"/>
              <a:t>الحي</a:t>
            </a:r>
            <a:r>
              <a:rPr dirty="0"/>
              <a:t> </a:t>
            </a:r>
            <a:r>
              <a:rPr dirty="0" err="1"/>
              <a:t>الآخر</a:t>
            </a:r>
            <a:r>
              <a:rPr dirty="0"/>
              <a:t> </a:t>
            </a:r>
            <a:r>
              <a:rPr dirty="0" err="1"/>
              <a:t>الذي</a:t>
            </a:r>
            <a:r>
              <a:rPr dirty="0"/>
              <a:t> </a:t>
            </a:r>
            <a:r>
              <a:rPr dirty="0" err="1"/>
              <a:t>يكون</a:t>
            </a:r>
            <a:r>
              <a:rPr dirty="0"/>
              <a:t> </a:t>
            </a:r>
            <a:r>
              <a:rPr dirty="0" err="1"/>
              <a:t>عُرضة</a:t>
            </a:r>
            <a:r>
              <a:rPr dirty="0"/>
              <a:t> </a:t>
            </a:r>
            <a:r>
              <a:rPr dirty="0" err="1"/>
              <a:t>للإصابة</a:t>
            </a:r>
            <a:r>
              <a:rPr dirty="0"/>
              <a:t> </a:t>
            </a:r>
            <a:r>
              <a:rPr dirty="0" err="1"/>
              <a:t>بعامل</a:t>
            </a:r>
            <a:r>
              <a:rPr dirty="0"/>
              <a:t> </a:t>
            </a:r>
            <a:r>
              <a:rPr dirty="0" err="1"/>
              <a:t>مُعدي</a:t>
            </a:r>
            <a:r>
              <a:rPr dirty="0"/>
              <a:t> </a:t>
            </a:r>
            <a:r>
              <a:rPr dirty="0" err="1"/>
              <a:t>أو</a:t>
            </a:r>
            <a:r>
              <a:rPr dirty="0"/>
              <a:t> </a:t>
            </a:r>
            <a:r>
              <a:rPr dirty="0" err="1"/>
              <a:t>يأويه</a:t>
            </a:r>
            <a:r>
              <a:rPr dirty="0"/>
              <a:t> </a:t>
            </a:r>
            <a:r>
              <a:rPr dirty="0" err="1"/>
              <a:t>في</a:t>
            </a:r>
            <a:r>
              <a:rPr dirty="0"/>
              <a:t> </a:t>
            </a:r>
            <a:r>
              <a:rPr dirty="0" err="1"/>
              <a:t>الظروف</a:t>
            </a:r>
            <a:r>
              <a:rPr dirty="0"/>
              <a:t> </a:t>
            </a:r>
            <a:r>
              <a:rPr dirty="0" err="1"/>
              <a:t>العادية</a:t>
            </a:r>
            <a:r>
              <a:rPr dirty="0"/>
              <a:t>.</a:t>
            </a:r>
          </a:p>
          <a:p>
            <a:pPr rtl="1"/>
            <a:endParaRPr dirty="0"/>
          </a:p>
          <a:p>
            <a:pPr rtl="1"/>
            <a:r>
              <a:rPr dirty="0" err="1"/>
              <a:t>اسأل</a:t>
            </a:r>
            <a:r>
              <a:rPr lang="ar-EG" dirty="0"/>
              <a:t>:</a:t>
            </a:r>
            <a:endParaRPr dirty="0"/>
          </a:p>
          <a:p>
            <a:pPr marL="171450" indent="-171450" rtl="1">
              <a:buSzPct val="100000"/>
              <a:buFont typeface="Arial"/>
              <a:buChar char="•"/>
            </a:pPr>
            <a:r>
              <a:rPr dirty="0" err="1"/>
              <a:t>ما</a:t>
            </a:r>
            <a:r>
              <a:rPr dirty="0"/>
              <a:t> </a:t>
            </a:r>
            <a:r>
              <a:rPr dirty="0" err="1"/>
              <a:t>بعض</a:t>
            </a:r>
            <a:r>
              <a:rPr dirty="0"/>
              <a:t> </a:t>
            </a:r>
            <a:r>
              <a:rPr dirty="0" err="1"/>
              <a:t>الأمثلة</a:t>
            </a:r>
            <a:r>
              <a:rPr dirty="0"/>
              <a:t> </a:t>
            </a:r>
            <a:r>
              <a:rPr dirty="0" err="1"/>
              <a:t>على</a:t>
            </a:r>
            <a:r>
              <a:rPr dirty="0"/>
              <a:t> </a:t>
            </a:r>
            <a:r>
              <a:rPr dirty="0" err="1"/>
              <a:t>المضيفين</a:t>
            </a:r>
            <a:r>
              <a:rPr dirty="0"/>
              <a:t>؟</a:t>
            </a:r>
          </a:p>
          <a:p>
            <a:pPr marL="628650" lvl="1" indent="-171450" rtl="1">
              <a:buSzPct val="100000"/>
              <a:buFont typeface="Arial"/>
              <a:buChar char="•"/>
            </a:pPr>
            <a:r>
              <a:rPr dirty="0" err="1"/>
              <a:t>الإجابة</a:t>
            </a:r>
            <a:r>
              <a:rPr lang="ar-EG" dirty="0"/>
              <a:t>: </a:t>
            </a:r>
            <a:r>
              <a:rPr dirty="0" err="1"/>
              <a:t>البشر</a:t>
            </a:r>
            <a:r>
              <a:rPr dirty="0"/>
              <a:t>، </a:t>
            </a:r>
            <a:r>
              <a:rPr dirty="0" err="1"/>
              <a:t>الحيوانات</a:t>
            </a:r>
            <a:endParaRPr dirty="0"/>
          </a:p>
          <a:p>
            <a:pPr rtl="1"/>
            <a:endParaRPr dirty="0"/>
          </a:p>
          <a:p>
            <a:pPr rtl="1"/>
            <a:endParaRPr dirty="0"/>
          </a:p>
        </p:txBody>
      </p:sp>
    </p:spTree>
    <p:extLst>
      <p:ext uri="{BB962C8B-B14F-4D97-AF65-F5344CB8AC3E}">
        <p14:creationId xmlns:p14="http://schemas.microsoft.com/office/powerpoint/2010/main" val="1999545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43" name="Shape 543"/>
          <p:cNvSpPr>
            <a:spLocks noGrp="1"/>
          </p:cNvSpPr>
          <p:nvPr>
            <p:ph type="body" sz="quarter" idx="1"/>
          </p:nvPr>
        </p:nvSpPr>
        <p:spPr>
          <a:prstGeom prst="rect">
            <a:avLst/>
          </a:prstGeom>
        </p:spPr>
        <p:txBody>
          <a:bodyPr rtlCol="1"/>
          <a:lstStyle/>
          <a:p>
            <a:pPr rtl="1"/>
            <a:r>
              <a:rPr dirty="0" err="1"/>
              <a:t>العوامل</a:t>
            </a:r>
            <a:r>
              <a:rPr dirty="0"/>
              <a:t> </a:t>
            </a:r>
            <a:r>
              <a:rPr dirty="0" err="1"/>
              <a:t>البيئية</a:t>
            </a:r>
            <a:r>
              <a:rPr dirty="0"/>
              <a:t> </a:t>
            </a:r>
            <a:r>
              <a:rPr dirty="0" err="1"/>
              <a:t>هي</a:t>
            </a:r>
            <a:r>
              <a:rPr dirty="0"/>
              <a:t> </a:t>
            </a:r>
            <a:r>
              <a:rPr dirty="0" err="1"/>
              <a:t>العوامل</a:t>
            </a:r>
            <a:r>
              <a:rPr dirty="0"/>
              <a:t> </a:t>
            </a:r>
            <a:r>
              <a:rPr dirty="0" err="1"/>
              <a:t>الخارجية</a:t>
            </a:r>
            <a:r>
              <a:rPr dirty="0"/>
              <a:t> </a:t>
            </a:r>
            <a:r>
              <a:rPr lang="ar-EG" dirty="0"/>
              <a:t>(</a:t>
            </a:r>
            <a:r>
              <a:rPr dirty="0" err="1"/>
              <a:t>مثل</a:t>
            </a:r>
            <a:r>
              <a:rPr dirty="0"/>
              <a:t> </a:t>
            </a:r>
            <a:r>
              <a:rPr dirty="0" err="1"/>
              <a:t>الجيولوجيا</a:t>
            </a:r>
            <a:r>
              <a:rPr dirty="0"/>
              <a:t>، </a:t>
            </a:r>
            <a:r>
              <a:rPr dirty="0" err="1"/>
              <a:t>أو</a:t>
            </a:r>
            <a:r>
              <a:rPr dirty="0"/>
              <a:t> </a:t>
            </a:r>
            <a:r>
              <a:rPr dirty="0" err="1"/>
              <a:t>المناخ</a:t>
            </a:r>
            <a:r>
              <a:rPr dirty="0"/>
              <a:t>، </a:t>
            </a:r>
            <a:r>
              <a:rPr dirty="0" err="1"/>
              <a:t>أو</a:t>
            </a:r>
            <a:r>
              <a:rPr dirty="0"/>
              <a:t> </a:t>
            </a:r>
            <a:r>
              <a:rPr dirty="0" err="1"/>
              <a:t>الحشرات</a:t>
            </a:r>
            <a:r>
              <a:rPr dirty="0"/>
              <a:t>، </a:t>
            </a:r>
            <a:r>
              <a:rPr dirty="0" err="1"/>
              <a:t>أو</a:t>
            </a:r>
            <a:r>
              <a:rPr dirty="0"/>
              <a:t> </a:t>
            </a:r>
            <a:r>
              <a:rPr dirty="0" err="1"/>
              <a:t>الإصحاح</a:t>
            </a:r>
            <a:r>
              <a:rPr dirty="0"/>
              <a:t>، </a:t>
            </a:r>
            <a:r>
              <a:rPr dirty="0" err="1"/>
              <a:t>أو</a:t>
            </a:r>
            <a:r>
              <a:rPr dirty="0"/>
              <a:t> </a:t>
            </a:r>
            <a:r>
              <a:rPr dirty="0" err="1"/>
              <a:t>الخدمات</a:t>
            </a:r>
            <a:r>
              <a:rPr dirty="0"/>
              <a:t> </a:t>
            </a:r>
            <a:r>
              <a:rPr dirty="0" err="1"/>
              <a:t>الصحية</a:t>
            </a:r>
            <a:r>
              <a:rPr lang="ar-EG" dirty="0"/>
              <a:t>) </a:t>
            </a:r>
            <a:r>
              <a:rPr dirty="0" err="1"/>
              <a:t>التي</a:t>
            </a:r>
            <a:r>
              <a:rPr dirty="0"/>
              <a:t> </a:t>
            </a:r>
            <a:r>
              <a:rPr dirty="0" err="1"/>
              <a:t>تؤثر</a:t>
            </a:r>
            <a:r>
              <a:rPr dirty="0"/>
              <a:t> </a:t>
            </a:r>
            <a:r>
              <a:rPr dirty="0" err="1"/>
              <a:t>على</a:t>
            </a:r>
            <a:r>
              <a:rPr dirty="0"/>
              <a:t> </a:t>
            </a:r>
            <a:r>
              <a:rPr dirty="0" err="1"/>
              <a:t>عامل</a:t>
            </a:r>
            <a:r>
              <a:rPr dirty="0"/>
              <a:t> </a:t>
            </a:r>
            <a:r>
              <a:rPr dirty="0" err="1"/>
              <a:t>مسبِّب</a:t>
            </a:r>
            <a:r>
              <a:rPr dirty="0"/>
              <a:t> </a:t>
            </a:r>
            <a:r>
              <a:rPr dirty="0" err="1"/>
              <a:t>للمرض</a:t>
            </a:r>
            <a:r>
              <a:rPr dirty="0"/>
              <a:t> </a:t>
            </a:r>
            <a:r>
              <a:rPr dirty="0" err="1"/>
              <a:t>وفرصة</a:t>
            </a:r>
            <a:r>
              <a:rPr dirty="0"/>
              <a:t> </a:t>
            </a:r>
            <a:r>
              <a:rPr dirty="0" err="1"/>
              <a:t>التعرُّض</a:t>
            </a:r>
            <a:r>
              <a:rPr dirty="0"/>
              <a:t>.</a:t>
            </a:r>
          </a:p>
          <a:p>
            <a:pPr rtl="1"/>
            <a:endParaRPr dirty="0"/>
          </a:p>
          <a:p>
            <a:pPr rtl="1"/>
            <a:r>
              <a:rPr dirty="0" err="1"/>
              <a:t>اسأل</a:t>
            </a:r>
            <a:r>
              <a:rPr lang="ar-EG" dirty="0"/>
              <a:t>:</a:t>
            </a:r>
            <a:endParaRPr dirty="0"/>
          </a:p>
          <a:p>
            <a:pPr marL="171450" indent="-171450" rtl="1">
              <a:buSzPct val="100000"/>
              <a:buFont typeface="Arial"/>
              <a:buChar char="•"/>
            </a:pPr>
            <a:r>
              <a:rPr dirty="0" err="1"/>
              <a:t>ما</a:t>
            </a:r>
            <a:r>
              <a:rPr dirty="0"/>
              <a:t> </a:t>
            </a:r>
            <a:r>
              <a:rPr dirty="0" err="1"/>
              <a:t>بعض</a:t>
            </a:r>
            <a:r>
              <a:rPr dirty="0"/>
              <a:t> </a:t>
            </a:r>
            <a:r>
              <a:rPr dirty="0" err="1"/>
              <a:t>الأمثلة</a:t>
            </a:r>
            <a:r>
              <a:rPr dirty="0"/>
              <a:t> </a:t>
            </a:r>
            <a:r>
              <a:rPr dirty="0" err="1"/>
              <a:t>على</a:t>
            </a:r>
            <a:r>
              <a:rPr dirty="0"/>
              <a:t> </a:t>
            </a:r>
            <a:r>
              <a:rPr dirty="0" err="1"/>
              <a:t>البيئات</a:t>
            </a:r>
            <a:r>
              <a:rPr dirty="0"/>
              <a:t>؟</a:t>
            </a:r>
          </a:p>
          <a:p>
            <a:pPr marL="628650" lvl="1" indent="-171450" rtl="1">
              <a:buSzPct val="100000"/>
              <a:buFont typeface="Arial"/>
              <a:buChar char="•"/>
            </a:pPr>
            <a:r>
              <a:rPr dirty="0" err="1"/>
              <a:t>الإجابة</a:t>
            </a:r>
            <a:r>
              <a:rPr lang="ar-EG" dirty="0"/>
              <a:t>: </a:t>
            </a:r>
            <a:r>
              <a:rPr dirty="0" err="1"/>
              <a:t>الفيضان</a:t>
            </a:r>
            <a:r>
              <a:rPr dirty="0"/>
              <a:t>، </a:t>
            </a:r>
            <a:r>
              <a:rPr dirty="0" err="1"/>
              <a:t>المياه</a:t>
            </a:r>
            <a:r>
              <a:rPr dirty="0"/>
              <a:t> </a:t>
            </a:r>
            <a:r>
              <a:rPr dirty="0" err="1"/>
              <a:t>القذرة</a:t>
            </a:r>
            <a:r>
              <a:rPr dirty="0"/>
              <a:t>، </a:t>
            </a:r>
            <a:r>
              <a:rPr dirty="0" err="1"/>
              <a:t>درجة</a:t>
            </a:r>
            <a:r>
              <a:rPr dirty="0"/>
              <a:t> </a:t>
            </a:r>
            <a:r>
              <a:rPr dirty="0" err="1"/>
              <a:t>الحرارة</a:t>
            </a:r>
            <a:r>
              <a:rPr dirty="0"/>
              <a:t> </a:t>
            </a:r>
            <a:r>
              <a:rPr dirty="0" err="1"/>
              <a:t>الدافئة</a:t>
            </a:r>
            <a:r>
              <a:rPr lang="ar-EG" dirty="0"/>
              <a:t>.</a:t>
            </a:r>
            <a:endParaRPr dirty="0"/>
          </a:p>
          <a:p>
            <a:pPr rtl="1"/>
            <a:endParaRPr dirty="0"/>
          </a:p>
        </p:txBody>
      </p:sp>
    </p:spTree>
    <p:extLst>
      <p:ext uri="{BB962C8B-B14F-4D97-AF65-F5344CB8AC3E}">
        <p14:creationId xmlns:p14="http://schemas.microsoft.com/office/powerpoint/2010/main" val="3083400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Shape 54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50" name="Shape 550"/>
          <p:cNvSpPr>
            <a:spLocks noGrp="1"/>
          </p:cNvSpPr>
          <p:nvPr>
            <p:ph type="body" sz="quarter" idx="1"/>
          </p:nvPr>
        </p:nvSpPr>
        <p:spPr>
          <a:prstGeom prst="rect">
            <a:avLst/>
          </a:prstGeom>
        </p:spPr>
        <p:txBody>
          <a:bodyPr rtlCol="1"/>
          <a:lstStyle/>
          <a:p>
            <a:pPr rtl="1"/>
            <a:r>
              <a:rPr dirty="0" err="1"/>
              <a:t>في</a:t>
            </a:r>
            <a:r>
              <a:rPr dirty="0"/>
              <a:t> </a:t>
            </a:r>
            <a:r>
              <a:rPr dirty="0" err="1"/>
              <a:t>حالات</a:t>
            </a:r>
            <a:r>
              <a:rPr dirty="0"/>
              <a:t> </a:t>
            </a:r>
            <a:r>
              <a:rPr dirty="0" err="1"/>
              <a:t>الطوارئ</a:t>
            </a:r>
            <a:r>
              <a:rPr dirty="0"/>
              <a:t>، </a:t>
            </a:r>
            <a:r>
              <a:rPr dirty="0" err="1"/>
              <a:t>يمكن</a:t>
            </a:r>
            <a:r>
              <a:rPr dirty="0"/>
              <a:t> </a:t>
            </a:r>
            <a:r>
              <a:rPr dirty="0" err="1"/>
              <a:t>أن</a:t>
            </a:r>
            <a:r>
              <a:rPr dirty="0"/>
              <a:t> </a:t>
            </a:r>
            <a:r>
              <a:rPr dirty="0" err="1"/>
              <a:t>تؤثر</a:t>
            </a:r>
            <a:r>
              <a:rPr dirty="0"/>
              <a:t> </a:t>
            </a:r>
            <a:r>
              <a:rPr dirty="0" err="1"/>
              <a:t>عوامل</a:t>
            </a:r>
            <a:r>
              <a:rPr dirty="0"/>
              <a:t> </a:t>
            </a:r>
            <a:r>
              <a:rPr dirty="0" err="1"/>
              <a:t>إضافية</a:t>
            </a:r>
            <a:r>
              <a:rPr dirty="0"/>
              <a:t> </a:t>
            </a:r>
            <a:r>
              <a:rPr dirty="0" err="1"/>
              <a:t>على</a:t>
            </a:r>
            <a:r>
              <a:rPr dirty="0"/>
              <a:t> </a:t>
            </a:r>
            <a:r>
              <a:rPr dirty="0" err="1"/>
              <a:t>الصحة</a:t>
            </a:r>
            <a:r>
              <a:rPr lang="ar-EG" dirty="0"/>
              <a:t>.</a:t>
            </a:r>
            <a:endParaRPr dirty="0"/>
          </a:p>
          <a:p>
            <a:pPr rtl="1"/>
            <a:endParaRPr dirty="0"/>
          </a:p>
          <a:p>
            <a:pPr rtl="1"/>
            <a:r>
              <a:rPr dirty="0" err="1"/>
              <a:t>اسأل</a:t>
            </a:r>
            <a:r>
              <a:rPr dirty="0"/>
              <a:t>:</a:t>
            </a:r>
          </a:p>
          <a:p>
            <a:pPr marL="171450" indent="-171450" rtl="1">
              <a:buSzPct val="100000"/>
              <a:buFont typeface="Arial"/>
              <a:buChar char="•"/>
            </a:pPr>
            <a:r>
              <a:rPr dirty="0" err="1"/>
              <a:t>ما</a:t>
            </a:r>
            <a:r>
              <a:rPr dirty="0"/>
              <a:t> </a:t>
            </a:r>
            <a:r>
              <a:rPr dirty="0" err="1"/>
              <a:t>بعض</a:t>
            </a:r>
            <a:r>
              <a:rPr dirty="0"/>
              <a:t> </a:t>
            </a:r>
            <a:r>
              <a:rPr dirty="0" err="1"/>
              <a:t>عوامل</a:t>
            </a:r>
            <a:r>
              <a:rPr dirty="0"/>
              <a:t> </a:t>
            </a:r>
            <a:r>
              <a:rPr dirty="0" err="1"/>
              <a:t>الخطر</a:t>
            </a:r>
            <a:r>
              <a:rPr dirty="0"/>
              <a:t> </a:t>
            </a:r>
            <a:r>
              <a:rPr dirty="0" err="1"/>
              <a:t>لفاشيات</a:t>
            </a:r>
            <a:r>
              <a:rPr dirty="0"/>
              <a:t> </a:t>
            </a:r>
            <a:r>
              <a:rPr dirty="0" err="1"/>
              <a:t>الأمراض</a:t>
            </a:r>
            <a:r>
              <a:rPr dirty="0"/>
              <a:t> </a:t>
            </a:r>
            <a:r>
              <a:rPr dirty="0" err="1"/>
              <a:t>في</a:t>
            </a:r>
            <a:r>
              <a:rPr dirty="0"/>
              <a:t> </a:t>
            </a:r>
            <a:r>
              <a:rPr dirty="0" err="1"/>
              <a:t>حالات</a:t>
            </a:r>
            <a:r>
              <a:rPr dirty="0"/>
              <a:t> </a:t>
            </a:r>
            <a:r>
              <a:rPr dirty="0" err="1"/>
              <a:t>الطوارئ</a:t>
            </a:r>
            <a:r>
              <a:rPr dirty="0"/>
              <a:t>؟</a:t>
            </a:r>
          </a:p>
          <a:p>
            <a:pPr marL="171450" indent="-171450" rtl="1">
              <a:buSzPct val="100000"/>
              <a:buFont typeface="Arial"/>
              <a:buChar char="•"/>
            </a:pPr>
            <a:r>
              <a:rPr dirty="0" err="1"/>
              <a:t>ما</a:t>
            </a:r>
            <a:r>
              <a:rPr dirty="0"/>
              <a:t> </a:t>
            </a:r>
            <a:r>
              <a:rPr dirty="0" err="1"/>
              <a:t>علاقة</a:t>
            </a:r>
            <a:r>
              <a:rPr dirty="0"/>
              <a:t> </a:t>
            </a:r>
            <a:r>
              <a:rPr dirty="0" err="1"/>
              <a:t>هذه</a:t>
            </a:r>
            <a:r>
              <a:rPr dirty="0"/>
              <a:t> </a:t>
            </a:r>
            <a:r>
              <a:rPr dirty="0" err="1"/>
              <a:t>العوامل</a:t>
            </a:r>
            <a:r>
              <a:rPr dirty="0"/>
              <a:t> </a:t>
            </a:r>
            <a:r>
              <a:rPr dirty="0" err="1"/>
              <a:t>بالثالوث</a:t>
            </a:r>
            <a:r>
              <a:rPr dirty="0"/>
              <a:t> </a:t>
            </a:r>
            <a:r>
              <a:rPr dirty="0" err="1"/>
              <a:t>الوبائي</a:t>
            </a:r>
            <a:r>
              <a:rPr dirty="0"/>
              <a:t>؟</a:t>
            </a:r>
          </a:p>
          <a:p>
            <a:pPr rtl="1"/>
            <a:endParaRPr dirty="0"/>
          </a:p>
          <a:p>
            <a:pPr rtl="1"/>
            <a:r>
              <a:rPr dirty="0" err="1"/>
              <a:t>الإجابة</a:t>
            </a:r>
            <a:r>
              <a:rPr lang="ar-EG" dirty="0"/>
              <a:t>/ </a:t>
            </a:r>
            <a:r>
              <a:rPr dirty="0" err="1"/>
              <a:t>نقاط</a:t>
            </a:r>
            <a:r>
              <a:rPr dirty="0"/>
              <a:t> </a:t>
            </a:r>
            <a:r>
              <a:rPr dirty="0" err="1"/>
              <a:t>للمناقشة</a:t>
            </a:r>
            <a:r>
              <a:rPr dirty="0"/>
              <a:t>:</a:t>
            </a:r>
          </a:p>
          <a:p>
            <a:pPr marL="171450" indent="-171450" rtl="1">
              <a:buSzPct val="100000"/>
              <a:buFont typeface="Arial"/>
              <a:buChar char="•"/>
            </a:pPr>
            <a:r>
              <a:rPr dirty="0" err="1"/>
              <a:t>تشمل</a:t>
            </a:r>
            <a:r>
              <a:rPr dirty="0"/>
              <a:t> </a:t>
            </a:r>
            <a:r>
              <a:rPr dirty="0" err="1"/>
              <a:t>العوامل</a:t>
            </a:r>
            <a:r>
              <a:rPr dirty="0"/>
              <a:t> </a:t>
            </a:r>
            <a:r>
              <a:rPr dirty="0" err="1"/>
              <a:t>البيئية</a:t>
            </a:r>
            <a:r>
              <a:rPr dirty="0"/>
              <a:t> </a:t>
            </a:r>
            <a:r>
              <a:rPr dirty="0" err="1"/>
              <a:t>مرافق</a:t>
            </a:r>
            <a:r>
              <a:rPr dirty="0"/>
              <a:t> </a:t>
            </a:r>
            <a:r>
              <a:rPr dirty="0" err="1"/>
              <a:t>المياه</a:t>
            </a:r>
            <a:r>
              <a:rPr dirty="0"/>
              <a:t> </a:t>
            </a:r>
            <a:r>
              <a:rPr dirty="0" err="1"/>
              <a:t>والإصحاح</a:t>
            </a:r>
            <a:endParaRPr dirty="0"/>
          </a:p>
          <a:p>
            <a:pPr marL="171450" indent="-171450" rtl="1">
              <a:buSzPct val="100000"/>
              <a:buFont typeface="Arial"/>
              <a:buChar char="•"/>
            </a:pPr>
            <a:r>
              <a:rPr dirty="0" err="1"/>
              <a:t>تشمل</a:t>
            </a:r>
            <a:r>
              <a:rPr dirty="0"/>
              <a:t> </a:t>
            </a:r>
            <a:r>
              <a:rPr dirty="0" err="1"/>
              <a:t>عوامل</a:t>
            </a:r>
            <a:r>
              <a:rPr dirty="0"/>
              <a:t> </a:t>
            </a:r>
            <a:r>
              <a:rPr dirty="0" err="1"/>
              <a:t>المضيفين</a:t>
            </a:r>
            <a:r>
              <a:rPr dirty="0"/>
              <a:t> </a:t>
            </a:r>
            <a:r>
              <a:rPr dirty="0" err="1"/>
              <a:t>انخفاض</a:t>
            </a:r>
            <a:r>
              <a:rPr dirty="0"/>
              <a:t> </a:t>
            </a:r>
            <a:r>
              <a:rPr dirty="0" err="1"/>
              <a:t>المناعة</a:t>
            </a:r>
            <a:r>
              <a:rPr dirty="0"/>
              <a:t> </a:t>
            </a:r>
            <a:r>
              <a:rPr dirty="0" err="1"/>
              <a:t>والتغطية</a:t>
            </a:r>
            <a:r>
              <a:rPr dirty="0"/>
              <a:t> </a:t>
            </a:r>
            <a:r>
              <a:rPr dirty="0" err="1"/>
              <a:t>بالتطعيم</a:t>
            </a:r>
            <a:endParaRPr dirty="0"/>
          </a:p>
          <a:p>
            <a:pPr marL="171450" indent="-171450" rtl="1">
              <a:buSzPct val="100000"/>
              <a:buFont typeface="Arial"/>
              <a:buChar char="•"/>
            </a:pPr>
            <a:r>
              <a:rPr dirty="0" err="1"/>
              <a:t>تشمل</a:t>
            </a:r>
            <a:r>
              <a:rPr dirty="0"/>
              <a:t> </a:t>
            </a:r>
            <a:r>
              <a:rPr dirty="0" err="1"/>
              <a:t>العوامل</a:t>
            </a:r>
            <a:r>
              <a:rPr dirty="0"/>
              <a:t> </a:t>
            </a:r>
            <a:r>
              <a:rPr dirty="0" err="1"/>
              <a:t>المسبِّبة</a:t>
            </a:r>
            <a:r>
              <a:rPr dirty="0"/>
              <a:t> </a:t>
            </a:r>
            <a:r>
              <a:rPr dirty="0" err="1"/>
              <a:t>للمرض</a:t>
            </a:r>
            <a:r>
              <a:rPr dirty="0"/>
              <a:t> </a:t>
            </a:r>
            <a:r>
              <a:rPr lang="ar-EG" dirty="0"/>
              <a:t>الاكتظاظ</a:t>
            </a:r>
            <a:r>
              <a:rPr dirty="0"/>
              <a:t> </a:t>
            </a:r>
            <a:r>
              <a:rPr lang="ar-EG" dirty="0"/>
              <a:t>(</a:t>
            </a:r>
            <a:r>
              <a:rPr dirty="0" err="1"/>
              <a:t>زيادة</a:t>
            </a:r>
            <a:r>
              <a:rPr dirty="0"/>
              <a:t> </a:t>
            </a:r>
            <a:r>
              <a:rPr dirty="0" err="1"/>
              <a:t>خطر</a:t>
            </a:r>
            <a:r>
              <a:rPr dirty="0"/>
              <a:t> </a:t>
            </a:r>
            <a:r>
              <a:rPr dirty="0" err="1"/>
              <a:t>التعرُّض</a:t>
            </a:r>
            <a:r>
              <a:rPr dirty="0"/>
              <a:t> </a:t>
            </a:r>
            <a:r>
              <a:rPr dirty="0" err="1"/>
              <a:t>للعامل</a:t>
            </a:r>
            <a:r>
              <a:rPr dirty="0"/>
              <a:t> </a:t>
            </a:r>
            <a:r>
              <a:rPr dirty="0" err="1"/>
              <a:t>المسبِّب</a:t>
            </a:r>
            <a:r>
              <a:rPr dirty="0"/>
              <a:t> </a:t>
            </a:r>
            <a:r>
              <a:rPr dirty="0" err="1"/>
              <a:t>للمرض</a:t>
            </a:r>
            <a:r>
              <a:rPr lang="ar-EG" dirty="0"/>
              <a:t>)</a:t>
            </a:r>
            <a:endParaRPr dirty="0"/>
          </a:p>
          <a:p>
            <a:pPr marL="171450" indent="-171450" rtl="1">
              <a:buSzPct val="100000"/>
              <a:buFont typeface="Arial"/>
              <a:buChar char="•"/>
            </a:pPr>
            <a:r>
              <a:rPr dirty="0" err="1"/>
              <a:t>في</a:t>
            </a:r>
            <a:r>
              <a:rPr dirty="0"/>
              <a:t> </a:t>
            </a:r>
            <a:r>
              <a:rPr dirty="0" err="1"/>
              <a:t>بعض</a:t>
            </a:r>
            <a:r>
              <a:rPr dirty="0"/>
              <a:t> </a:t>
            </a:r>
            <a:r>
              <a:rPr dirty="0" err="1"/>
              <a:t>حالات</a:t>
            </a:r>
            <a:r>
              <a:rPr dirty="0"/>
              <a:t> </a:t>
            </a:r>
            <a:r>
              <a:rPr dirty="0" err="1"/>
              <a:t>الطوارئ</a:t>
            </a:r>
            <a:r>
              <a:rPr dirty="0"/>
              <a:t>، </a:t>
            </a:r>
            <a:r>
              <a:rPr dirty="0" err="1"/>
              <a:t>قد</a:t>
            </a:r>
            <a:r>
              <a:rPr dirty="0"/>
              <a:t> </a:t>
            </a:r>
            <a:r>
              <a:rPr dirty="0" err="1"/>
              <a:t>يزداد</a:t>
            </a:r>
            <a:r>
              <a:rPr dirty="0"/>
              <a:t> </a:t>
            </a:r>
            <a:r>
              <a:rPr dirty="0" err="1"/>
              <a:t>خطر</a:t>
            </a:r>
            <a:r>
              <a:rPr dirty="0"/>
              <a:t> </a:t>
            </a:r>
            <a:r>
              <a:rPr dirty="0" err="1"/>
              <a:t>التعرُّض</a:t>
            </a:r>
            <a:r>
              <a:rPr dirty="0"/>
              <a:t> </a:t>
            </a:r>
            <a:r>
              <a:rPr dirty="0" err="1"/>
              <a:t>للنواقل</a:t>
            </a:r>
            <a:r>
              <a:rPr dirty="0"/>
              <a:t> </a:t>
            </a:r>
            <a:r>
              <a:rPr dirty="0" err="1"/>
              <a:t>المحتمل</a:t>
            </a:r>
            <a:r>
              <a:rPr dirty="0"/>
              <a:t> </a:t>
            </a:r>
            <a:r>
              <a:rPr dirty="0" err="1"/>
              <a:t>أن</a:t>
            </a:r>
            <a:r>
              <a:rPr dirty="0"/>
              <a:t> </a:t>
            </a:r>
            <a:r>
              <a:rPr dirty="0" err="1"/>
              <a:t>تنقل</a:t>
            </a:r>
            <a:r>
              <a:rPr dirty="0"/>
              <a:t> </a:t>
            </a:r>
            <a:r>
              <a:rPr dirty="0" err="1"/>
              <a:t>العامل</a:t>
            </a:r>
            <a:r>
              <a:rPr dirty="0"/>
              <a:t> </a:t>
            </a:r>
            <a:r>
              <a:rPr dirty="0" err="1"/>
              <a:t>المسبِّب</a:t>
            </a:r>
            <a:r>
              <a:rPr dirty="0"/>
              <a:t> </a:t>
            </a:r>
            <a:r>
              <a:rPr dirty="0" err="1"/>
              <a:t>للمرض</a:t>
            </a:r>
            <a:r>
              <a:rPr lang="ar-EG" dirty="0"/>
              <a:t>.</a:t>
            </a:r>
            <a:endParaRPr dirty="0"/>
          </a:p>
          <a:p>
            <a:pPr rtl="1"/>
            <a:endParaRPr dirty="0"/>
          </a:p>
          <a:p>
            <a:pPr rtl="1"/>
            <a:r>
              <a:rPr dirty="0" err="1"/>
              <a:t>إذا</a:t>
            </a:r>
            <a:r>
              <a:rPr dirty="0"/>
              <a:t> </a:t>
            </a:r>
            <a:r>
              <a:rPr dirty="0" err="1"/>
              <a:t>لم</a:t>
            </a:r>
            <a:r>
              <a:rPr dirty="0"/>
              <a:t> </a:t>
            </a:r>
            <a:r>
              <a:rPr dirty="0" err="1"/>
              <a:t>يكن</a:t>
            </a:r>
            <a:r>
              <a:rPr dirty="0"/>
              <a:t> </a:t>
            </a:r>
            <a:r>
              <a:rPr dirty="0" err="1"/>
              <a:t>المشاركون</a:t>
            </a:r>
            <a:r>
              <a:rPr dirty="0"/>
              <a:t> </a:t>
            </a:r>
            <a:r>
              <a:rPr dirty="0" err="1"/>
              <a:t>على</a:t>
            </a:r>
            <a:r>
              <a:rPr dirty="0"/>
              <a:t> </a:t>
            </a:r>
            <a:r>
              <a:rPr dirty="0" err="1"/>
              <a:t>دراية</a:t>
            </a:r>
            <a:r>
              <a:rPr dirty="0"/>
              <a:t> </a:t>
            </a:r>
            <a:r>
              <a:rPr dirty="0" err="1"/>
              <a:t>بمصطلح</a:t>
            </a:r>
            <a:r>
              <a:rPr dirty="0"/>
              <a:t> (WASH)، </a:t>
            </a:r>
            <a:r>
              <a:rPr dirty="0" err="1"/>
              <a:t>فانظر</a:t>
            </a:r>
            <a:r>
              <a:rPr dirty="0"/>
              <a:t> </a:t>
            </a:r>
            <a:r>
              <a:rPr dirty="0" err="1"/>
              <a:t>في</a:t>
            </a:r>
            <a:r>
              <a:rPr dirty="0"/>
              <a:t> </a:t>
            </a:r>
            <a:r>
              <a:rPr dirty="0" err="1"/>
              <a:t>إمكانية</a:t>
            </a:r>
            <a:r>
              <a:rPr dirty="0"/>
              <a:t> </a:t>
            </a:r>
            <a:r>
              <a:rPr dirty="0" err="1"/>
              <a:t>عرض</a:t>
            </a:r>
            <a:r>
              <a:rPr dirty="0"/>
              <a:t> </a:t>
            </a:r>
            <a:r>
              <a:rPr dirty="0" err="1"/>
              <a:t>المفهوم</a:t>
            </a:r>
            <a:r>
              <a:rPr dirty="0"/>
              <a:t> </a:t>
            </a:r>
            <a:r>
              <a:rPr dirty="0" err="1"/>
              <a:t>هنا</a:t>
            </a:r>
            <a:r>
              <a:rPr lang="ar-EG" dirty="0"/>
              <a:t>.</a:t>
            </a:r>
          </a:p>
          <a:p>
            <a:pPr rtl="1"/>
            <a:r>
              <a:rPr dirty="0"/>
              <a:t>WASH:
</a:t>
            </a:r>
            <a:r>
              <a:rPr dirty="0" err="1"/>
              <a:t>المياه</a:t>
            </a:r>
            <a:r>
              <a:rPr dirty="0"/>
              <a:t> </a:t>
            </a:r>
            <a:r>
              <a:rPr dirty="0" err="1"/>
              <a:t>والإصحاح</a:t>
            </a:r>
            <a:r>
              <a:rPr dirty="0"/>
              <a:t> </a:t>
            </a:r>
            <a:r>
              <a:rPr dirty="0" err="1"/>
              <a:t>والنظافة</a:t>
            </a:r>
            <a:r>
              <a:rPr dirty="0"/>
              <a:t> </a:t>
            </a:r>
            <a:r>
              <a:rPr dirty="0" err="1"/>
              <a:t>الشخصية</a:t>
            </a:r>
            <a:r>
              <a:rPr dirty="0"/>
              <a:t> </a:t>
            </a:r>
          </a:p>
          <a:p>
            <a:pPr rtl="1"/>
            <a:endParaRPr dirty="0"/>
          </a:p>
          <a:p>
            <a:pPr rtl="1"/>
            <a:endParaRPr dirty="0"/>
          </a:p>
          <a:p>
            <a:pPr rtl="1"/>
            <a:endParaRPr dirty="0"/>
          </a:p>
        </p:txBody>
      </p:sp>
    </p:spTree>
    <p:extLst>
      <p:ext uri="{BB962C8B-B14F-4D97-AF65-F5344CB8AC3E}">
        <p14:creationId xmlns:p14="http://schemas.microsoft.com/office/powerpoint/2010/main" val="26163112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59" name="Shape 559"/>
          <p:cNvSpPr>
            <a:spLocks noGrp="1"/>
          </p:cNvSpPr>
          <p:nvPr>
            <p:ph type="body" sz="quarter" idx="1"/>
          </p:nvPr>
        </p:nvSpPr>
        <p:spPr>
          <a:prstGeom prst="rect">
            <a:avLst/>
          </a:prstGeom>
        </p:spPr>
        <p:txBody>
          <a:bodyPr rtlCol="1"/>
          <a:lstStyle/>
          <a:p>
            <a:pPr rtl="1"/>
            <a:r>
              <a:rPr dirty="0" err="1"/>
              <a:t>المصدر</a:t>
            </a:r>
            <a:r>
              <a:rPr lang="ar-EG" dirty="0"/>
              <a:t>:</a:t>
            </a:r>
          </a:p>
          <a:p>
            <a:pPr algn="l" rtl="0"/>
            <a:r>
              <a:rPr dirty="0"/>
              <a:t>https://www.cdc.gov/onehealth/index.html; http://www.who.int/features/qa/one-health/en/ </a:t>
            </a:r>
          </a:p>
        </p:txBody>
      </p:sp>
    </p:spTree>
    <p:extLst>
      <p:ext uri="{BB962C8B-B14F-4D97-AF65-F5344CB8AC3E}">
        <p14:creationId xmlns:p14="http://schemas.microsoft.com/office/powerpoint/2010/main" val="1539502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Shape 56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69" name="Shape 569"/>
          <p:cNvSpPr>
            <a:spLocks noGrp="1"/>
          </p:cNvSpPr>
          <p:nvPr>
            <p:ph type="body" sz="quarter" idx="1"/>
          </p:nvPr>
        </p:nvSpPr>
        <p:spPr>
          <a:prstGeom prst="rect">
            <a:avLst/>
          </a:prstGeom>
        </p:spPr>
        <p:txBody>
          <a:bodyPr rtlCol="1"/>
          <a:lstStyle/>
          <a:p>
            <a:pPr rtl="1"/>
            <a:r>
              <a:rPr dirty="0" err="1"/>
              <a:t>يستغرق</a:t>
            </a:r>
            <a:r>
              <a:rPr dirty="0"/>
              <a:t> </a:t>
            </a:r>
            <a:r>
              <a:rPr dirty="0" err="1"/>
              <a:t>التطور</a:t>
            </a:r>
            <a:r>
              <a:rPr dirty="0"/>
              <a:t> </a:t>
            </a:r>
            <a:r>
              <a:rPr dirty="0" err="1"/>
              <a:t>من</a:t>
            </a:r>
            <a:r>
              <a:rPr dirty="0"/>
              <a:t> </a:t>
            </a:r>
            <a:r>
              <a:rPr dirty="0" err="1"/>
              <a:t>المرحلة</a:t>
            </a:r>
            <a:r>
              <a:rPr dirty="0"/>
              <a:t> </a:t>
            </a:r>
            <a:r>
              <a:rPr lang="ar-EG" dirty="0"/>
              <a:t>1 </a:t>
            </a:r>
            <a:r>
              <a:rPr dirty="0" err="1"/>
              <a:t>إلى</a:t>
            </a:r>
            <a:r>
              <a:rPr dirty="0"/>
              <a:t> </a:t>
            </a:r>
            <a:r>
              <a:rPr dirty="0" err="1"/>
              <a:t>المرحلة</a:t>
            </a:r>
            <a:r>
              <a:rPr lang="ar-EG" dirty="0"/>
              <a:t> 5 </a:t>
            </a:r>
            <a:r>
              <a:rPr dirty="0" err="1"/>
              <a:t>بعض</a:t>
            </a:r>
            <a:r>
              <a:rPr dirty="0"/>
              <a:t> </a:t>
            </a:r>
            <a:r>
              <a:rPr dirty="0" err="1"/>
              <a:t>الوقت</a:t>
            </a:r>
            <a:r>
              <a:rPr dirty="0"/>
              <a:t>، </a:t>
            </a:r>
            <a:r>
              <a:rPr dirty="0" err="1"/>
              <a:t>على</a:t>
            </a:r>
            <a:r>
              <a:rPr dirty="0"/>
              <a:t> </a:t>
            </a:r>
            <a:r>
              <a:rPr dirty="0" err="1"/>
              <a:t>النحو</a:t>
            </a:r>
            <a:r>
              <a:rPr dirty="0"/>
              <a:t> </a:t>
            </a:r>
            <a:r>
              <a:rPr dirty="0" err="1"/>
              <a:t>الموضح</a:t>
            </a:r>
            <a:r>
              <a:rPr dirty="0"/>
              <a:t> </a:t>
            </a:r>
            <a:r>
              <a:rPr dirty="0" err="1"/>
              <a:t>في</a:t>
            </a:r>
            <a:r>
              <a:rPr dirty="0"/>
              <a:t> </a:t>
            </a:r>
            <a:r>
              <a:rPr dirty="0" err="1"/>
              <a:t>هذا</a:t>
            </a:r>
            <a:r>
              <a:rPr dirty="0"/>
              <a:t> </a:t>
            </a:r>
            <a:r>
              <a:rPr dirty="0" err="1"/>
              <a:t>الرسم</a:t>
            </a:r>
            <a:r>
              <a:rPr dirty="0"/>
              <a:t> </a:t>
            </a:r>
            <a:r>
              <a:rPr dirty="0" err="1"/>
              <a:t>البياني</a:t>
            </a:r>
            <a:r>
              <a:rPr lang="ar-EG" dirty="0"/>
              <a:t>. و</a:t>
            </a:r>
            <a:r>
              <a:rPr dirty="0" err="1"/>
              <a:t>من</a:t>
            </a:r>
            <a:r>
              <a:rPr dirty="0"/>
              <a:t> </a:t>
            </a:r>
            <a:r>
              <a:rPr dirty="0" err="1"/>
              <a:t>خلال</a:t>
            </a:r>
            <a:r>
              <a:rPr dirty="0"/>
              <a:t> </a:t>
            </a:r>
            <a:r>
              <a:rPr dirty="0" err="1"/>
              <a:t>العمل</a:t>
            </a:r>
            <a:r>
              <a:rPr dirty="0"/>
              <a:t> </a:t>
            </a:r>
            <a:r>
              <a:rPr b="1" dirty="0" err="1"/>
              <a:t>قبل</a:t>
            </a:r>
            <a:r>
              <a:rPr dirty="0"/>
              <a:t> </a:t>
            </a:r>
            <a:r>
              <a:rPr dirty="0" err="1"/>
              <a:t>أن</a:t>
            </a:r>
            <a:r>
              <a:rPr dirty="0"/>
              <a:t> </a:t>
            </a:r>
            <a:r>
              <a:rPr dirty="0" err="1"/>
              <a:t>يصبح</a:t>
            </a:r>
            <a:r>
              <a:rPr dirty="0"/>
              <a:t> </a:t>
            </a:r>
            <a:r>
              <a:rPr dirty="0" err="1"/>
              <a:t>العامل</a:t>
            </a:r>
            <a:r>
              <a:rPr dirty="0"/>
              <a:t> </a:t>
            </a:r>
            <a:r>
              <a:rPr dirty="0" err="1"/>
              <a:t>المسبِّب</a:t>
            </a:r>
            <a:r>
              <a:rPr dirty="0"/>
              <a:t> </a:t>
            </a:r>
            <a:r>
              <a:rPr dirty="0" err="1"/>
              <a:t>للمرض</a:t>
            </a:r>
            <a:r>
              <a:rPr dirty="0"/>
              <a:t> </a:t>
            </a:r>
            <a:r>
              <a:rPr dirty="0" err="1"/>
              <a:t>قادرًا</a:t>
            </a:r>
            <a:r>
              <a:rPr dirty="0"/>
              <a:t> </a:t>
            </a:r>
            <a:r>
              <a:rPr dirty="0" err="1"/>
              <a:t>على</a:t>
            </a:r>
            <a:r>
              <a:rPr dirty="0"/>
              <a:t> </a:t>
            </a:r>
            <a:r>
              <a:rPr dirty="0" err="1"/>
              <a:t>التفاقم</a:t>
            </a:r>
            <a:r>
              <a:rPr dirty="0"/>
              <a:t> </a:t>
            </a:r>
            <a:r>
              <a:rPr dirty="0" err="1"/>
              <a:t>بين</a:t>
            </a:r>
            <a:r>
              <a:rPr dirty="0"/>
              <a:t> </a:t>
            </a:r>
            <a:r>
              <a:rPr dirty="0" err="1"/>
              <a:t>البشر</a:t>
            </a:r>
            <a:r>
              <a:rPr dirty="0"/>
              <a:t>، </a:t>
            </a:r>
            <a:r>
              <a:rPr dirty="0" err="1"/>
              <a:t>من</a:t>
            </a:r>
            <a:r>
              <a:rPr dirty="0"/>
              <a:t> </a:t>
            </a:r>
            <a:r>
              <a:rPr dirty="0" err="1"/>
              <a:t>الممكن</a:t>
            </a:r>
            <a:r>
              <a:rPr dirty="0"/>
              <a:t> </a:t>
            </a:r>
            <a:r>
              <a:rPr dirty="0" err="1"/>
              <a:t>توقع</a:t>
            </a:r>
            <a:r>
              <a:rPr dirty="0"/>
              <a:t> </a:t>
            </a:r>
            <a:r>
              <a:rPr dirty="0" err="1"/>
              <a:t>المرض</a:t>
            </a:r>
            <a:r>
              <a:rPr dirty="0"/>
              <a:t> </a:t>
            </a:r>
            <a:r>
              <a:rPr dirty="0" err="1"/>
              <a:t>ومكافحته</a:t>
            </a:r>
            <a:r>
              <a:rPr dirty="0"/>
              <a:t> </a:t>
            </a:r>
            <a:r>
              <a:rPr dirty="0" err="1"/>
              <a:t>بسهولة</a:t>
            </a:r>
            <a:r>
              <a:rPr dirty="0"/>
              <a:t> </a:t>
            </a:r>
            <a:r>
              <a:rPr dirty="0" err="1"/>
              <a:t>وسرعة</a:t>
            </a:r>
            <a:r>
              <a:rPr dirty="0"/>
              <a:t> </a:t>
            </a:r>
            <a:r>
              <a:rPr dirty="0" err="1"/>
              <a:t>أكبر</a:t>
            </a:r>
            <a:r>
              <a:rPr dirty="0"/>
              <a:t> </a:t>
            </a:r>
            <a:r>
              <a:rPr dirty="0" err="1"/>
              <a:t>ومنع</a:t>
            </a:r>
            <a:r>
              <a:rPr dirty="0"/>
              <a:t> </a:t>
            </a:r>
            <a:r>
              <a:rPr dirty="0" err="1"/>
              <a:t>الأوبئة</a:t>
            </a:r>
            <a:r>
              <a:rPr lang="ar-EG" dirty="0"/>
              <a:t>.</a:t>
            </a:r>
            <a:endParaRPr dirty="0"/>
          </a:p>
        </p:txBody>
      </p:sp>
    </p:spTree>
    <p:extLst>
      <p:ext uri="{BB962C8B-B14F-4D97-AF65-F5344CB8AC3E}">
        <p14:creationId xmlns:p14="http://schemas.microsoft.com/office/powerpoint/2010/main" val="31150783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80" name="Shape 580"/>
          <p:cNvSpPr>
            <a:spLocks noGrp="1"/>
          </p:cNvSpPr>
          <p:nvPr>
            <p:ph type="body" sz="quarter" idx="1"/>
          </p:nvPr>
        </p:nvSpPr>
        <p:spPr>
          <a:prstGeom prst="rect">
            <a:avLst/>
          </a:prstGeom>
        </p:spPr>
        <p:txBody>
          <a:bodyPr rtlCol="1"/>
          <a:lstStyle/>
          <a:p>
            <a:pPr rtl="1">
              <a:lnSpc>
                <a:spcPct val="150000"/>
              </a:lnSpc>
              <a:spcBef>
                <a:spcPts val="500"/>
              </a:spcBef>
            </a:pPr>
            <a:r>
              <a:rPr lang="ar-EG" dirty="0"/>
              <a:t>&lt;</a:t>
            </a:r>
            <a:r>
              <a:rPr b="1" dirty="0" err="1"/>
              <a:t>اقرأ</a:t>
            </a:r>
            <a:r>
              <a:rPr dirty="0"/>
              <a:t> </a:t>
            </a:r>
            <a:r>
              <a:rPr dirty="0" err="1"/>
              <a:t>سؤال</a:t>
            </a:r>
            <a:r>
              <a:rPr dirty="0"/>
              <a:t> </a:t>
            </a:r>
            <a:r>
              <a:rPr dirty="0" err="1"/>
              <a:t>التحقق</a:t>
            </a:r>
            <a:r>
              <a:rPr dirty="0"/>
              <a:t> </a:t>
            </a:r>
            <a:r>
              <a:rPr dirty="0" err="1"/>
              <a:t>من</a:t>
            </a:r>
            <a:r>
              <a:rPr dirty="0"/>
              <a:t> </a:t>
            </a:r>
            <a:r>
              <a:rPr dirty="0" err="1"/>
              <a:t>المعرفة</a:t>
            </a:r>
            <a:r>
              <a:rPr dirty="0"/>
              <a:t>، </a:t>
            </a:r>
            <a:r>
              <a:rPr dirty="0" err="1"/>
              <a:t>وانتظر</a:t>
            </a:r>
            <a:r>
              <a:rPr dirty="0"/>
              <a:t> </a:t>
            </a:r>
            <a:r>
              <a:rPr dirty="0" err="1"/>
              <a:t>إجابات</a:t>
            </a:r>
            <a:r>
              <a:rPr dirty="0"/>
              <a:t> </a:t>
            </a:r>
            <a:r>
              <a:rPr dirty="0" err="1"/>
              <a:t>المشاركين</a:t>
            </a:r>
            <a:r>
              <a:rPr lang="ar-EG" dirty="0"/>
              <a:t>&gt;.</a:t>
            </a:r>
            <a:endParaRPr dirty="0"/>
          </a:p>
          <a:p>
            <a:pPr rtl="1">
              <a:lnSpc>
                <a:spcPct val="150000"/>
              </a:lnSpc>
              <a:spcBef>
                <a:spcPts val="500"/>
              </a:spcBef>
            </a:pPr>
            <a:endParaRPr dirty="0"/>
          </a:p>
          <a:p>
            <a:pPr rtl="1">
              <a:lnSpc>
                <a:spcPct val="150000"/>
              </a:lnSpc>
              <a:spcBef>
                <a:spcPts val="500"/>
              </a:spcBef>
            </a:pPr>
            <a:r>
              <a:rPr lang="ar-EG" dirty="0"/>
              <a:t>&lt;</a:t>
            </a:r>
            <a:r>
              <a:rPr b="1" dirty="0" err="1"/>
              <a:t>اضغط</a:t>
            </a:r>
            <a:r>
              <a:rPr dirty="0"/>
              <a:t> </a:t>
            </a:r>
            <a:r>
              <a:rPr dirty="0" err="1"/>
              <a:t>على</a:t>
            </a:r>
            <a:r>
              <a:rPr dirty="0"/>
              <a:t> </a:t>
            </a:r>
            <a:r>
              <a:rPr dirty="0" err="1"/>
              <a:t>الإجابة</a:t>
            </a:r>
            <a:r>
              <a:rPr dirty="0"/>
              <a:t> </a:t>
            </a:r>
            <a:r>
              <a:rPr dirty="0" err="1"/>
              <a:t>الصحيحة</a:t>
            </a:r>
            <a:r>
              <a:rPr dirty="0"/>
              <a:t> </a:t>
            </a:r>
            <a:r>
              <a:rPr dirty="0" err="1"/>
              <a:t>لتظهر</a:t>
            </a:r>
            <a:r>
              <a:rPr lang="ar-EG" dirty="0"/>
              <a:t>&gt;.</a:t>
            </a:r>
            <a:endParaRPr dirty="0"/>
          </a:p>
          <a:p>
            <a:pPr rtl="1">
              <a:lnSpc>
                <a:spcPct val="150000"/>
              </a:lnSpc>
              <a:spcBef>
                <a:spcPts val="500"/>
              </a:spcBef>
            </a:pPr>
            <a:endParaRPr dirty="0"/>
          </a:p>
          <a:p>
            <a:pPr rtl="1">
              <a:lnSpc>
                <a:spcPct val="150000"/>
              </a:lnSpc>
              <a:spcBef>
                <a:spcPts val="500"/>
              </a:spcBef>
            </a:pPr>
            <a:endParaRPr dirty="0"/>
          </a:p>
          <a:p>
            <a:pPr rtl="1">
              <a:lnSpc>
                <a:spcPct val="150000"/>
              </a:lnSpc>
              <a:spcBef>
                <a:spcPts val="500"/>
              </a:spcBef>
            </a:pPr>
            <a:r>
              <a:rPr dirty="0" err="1"/>
              <a:t>الإجابة</a:t>
            </a:r>
            <a:r>
              <a:rPr dirty="0"/>
              <a:t> </a:t>
            </a:r>
            <a:r>
              <a:rPr dirty="0" err="1"/>
              <a:t>الصحيحة</a:t>
            </a:r>
            <a:r>
              <a:rPr dirty="0"/>
              <a:t> </a:t>
            </a:r>
            <a:r>
              <a:rPr dirty="0" err="1"/>
              <a:t>هي</a:t>
            </a:r>
            <a:r>
              <a:rPr dirty="0"/>
              <a:t> ج، </a:t>
            </a:r>
            <a:r>
              <a:rPr dirty="0" err="1"/>
              <a:t>المضيف</a:t>
            </a:r>
            <a:r>
              <a:rPr dirty="0"/>
              <a:t>، </a:t>
            </a:r>
            <a:r>
              <a:rPr dirty="0" err="1"/>
              <a:t>والعامل</a:t>
            </a:r>
            <a:r>
              <a:rPr dirty="0"/>
              <a:t> </a:t>
            </a:r>
            <a:r>
              <a:rPr dirty="0" err="1"/>
              <a:t>المسبِّب</a:t>
            </a:r>
            <a:r>
              <a:rPr dirty="0"/>
              <a:t> </a:t>
            </a:r>
            <a:r>
              <a:rPr dirty="0" err="1"/>
              <a:t>للمرض</a:t>
            </a:r>
            <a:r>
              <a:rPr dirty="0"/>
              <a:t>، </a:t>
            </a:r>
            <a:r>
              <a:rPr dirty="0" err="1"/>
              <a:t>والبيئة</a:t>
            </a:r>
            <a:r>
              <a:rPr dirty="0"/>
              <a:t>.</a:t>
            </a:r>
          </a:p>
          <a:p>
            <a:pPr indent="3235" rtl="1">
              <a:lnSpc>
                <a:spcPct val="150000"/>
              </a:lnSpc>
              <a:spcBef>
                <a:spcPts val="0"/>
              </a:spcBef>
            </a:pPr>
            <a:endParaRPr dirty="0"/>
          </a:p>
        </p:txBody>
      </p:sp>
    </p:spTree>
    <p:extLst>
      <p:ext uri="{BB962C8B-B14F-4D97-AF65-F5344CB8AC3E}">
        <p14:creationId xmlns:p14="http://schemas.microsoft.com/office/powerpoint/2010/main" val="14025506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Shape 59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94" name="Shape 594"/>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تعاريف</a:t>
            </a:r>
            <a:r>
              <a:rPr dirty="0"/>
              <a:t> </a:t>
            </a:r>
            <a:r>
              <a:rPr dirty="0" err="1"/>
              <a:t>معدل</a:t>
            </a:r>
            <a:r>
              <a:rPr dirty="0"/>
              <a:t> </a:t>
            </a:r>
            <a:r>
              <a:rPr dirty="0" err="1"/>
              <a:t>الإصابة</a:t>
            </a:r>
            <a:r>
              <a:rPr dirty="0"/>
              <a:t>، </a:t>
            </a:r>
            <a:r>
              <a:rPr dirty="0" err="1"/>
              <a:t>ومعدل</a:t>
            </a:r>
            <a:r>
              <a:rPr dirty="0"/>
              <a:t> </a:t>
            </a:r>
            <a:r>
              <a:rPr dirty="0" err="1"/>
              <a:t>الانتشار</a:t>
            </a:r>
            <a:r>
              <a:rPr dirty="0"/>
              <a:t>، </a:t>
            </a:r>
            <a:r>
              <a:rPr dirty="0" err="1"/>
              <a:t>ومعدل</a:t>
            </a:r>
            <a:r>
              <a:rPr dirty="0"/>
              <a:t> </a:t>
            </a:r>
            <a:r>
              <a:rPr dirty="0" err="1"/>
              <a:t>الهجمات</a:t>
            </a:r>
            <a:r>
              <a:rPr lang="ar-EG" dirty="0"/>
              <a:t>&gt;.</a:t>
            </a:r>
            <a:endParaRPr dirty="0"/>
          </a:p>
          <a:p>
            <a:pPr rtl="1"/>
            <a:endParaRPr dirty="0"/>
          </a:p>
          <a:p>
            <a:pPr rtl="1"/>
            <a:r>
              <a:rPr dirty="0" err="1"/>
              <a:t>المصدر</a:t>
            </a:r>
            <a:r>
              <a:rPr dirty="0"/>
              <a:t>:
https://www.cdc.gov/ophss/csels/dsepd/ss1978/lesson3/section2.html</a:t>
            </a:r>
          </a:p>
        </p:txBody>
      </p:sp>
    </p:spTree>
    <p:extLst>
      <p:ext uri="{BB962C8B-B14F-4D97-AF65-F5344CB8AC3E}">
        <p14:creationId xmlns:p14="http://schemas.microsoft.com/office/powerpoint/2010/main" val="72324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9" name="Shape 319"/>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6443238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03" name="Shape 603"/>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تعاريف</a:t>
            </a:r>
            <a:r>
              <a:rPr dirty="0"/>
              <a:t> </a:t>
            </a:r>
            <a:r>
              <a:rPr dirty="0" err="1"/>
              <a:t>معدل</a:t>
            </a:r>
            <a:r>
              <a:rPr dirty="0"/>
              <a:t> </a:t>
            </a:r>
            <a:r>
              <a:rPr dirty="0" err="1"/>
              <a:t>الإصابة</a:t>
            </a:r>
            <a:r>
              <a:rPr dirty="0"/>
              <a:t>، </a:t>
            </a:r>
            <a:r>
              <a:rPr dirty="0" err="1"/>
              <a:t>ومعدل</a:t>
            </a:r>
            <a:r>
              <a:rPr dirty="0"/>
              <a:t> </a:t>
            </a:r>
            <a:r>
              <a:rPr dirty="0" err="1"/>
              <a:t>الانتشار</a:t>
            </a:r>
            <a:r>
              <a:rPr dirty="0"/>
              <a:t>، </a:t>
            </a:r>
            <a:r>
              <a:rPr dirty="0" err="1"/>
              <a:t>ومعدل</a:t>
            </a:r>
            <a:r>
              <a:rPr dirty="0"/>
              <a:t> </a:t>
            </a:r>
            <a:r>
              <a:rPr dirty="0" err="1"/>
              <a:t>الهجمات</a:t>
            </a:r>
            <a:r>
              <a:rPr lang="ar-EG" dirty="0"/>
              <a:t>&gt;.</a:t>
            </a:r>
            <a:endParaRPr dirty="0"/>
          </a:p>
          <a:p>
            <a:pPr rtl="1"/>
            <a:endParaRPr dirty="0"/>
          </a:p>
          <a:p>
            <a:pPr rtl="1"/>
            <a:endParaRPr dirty="0"/>
          </a:p>
          <a:p>
            <a:pPr rtl="1"/>
            <a:endParaRPr dirty="0"/>
          </a:p>
          <a:p>
            <a:pPr rtl="1"/>
            <a:r>
              <a:rPr dirty="0" err="1"/>
              <a:t>المصدر</a:t>
            </a:r>
            <a:r>
              <a:rPr dirty="0"/>
              <a:t>:
https://www.cdc.gov/ophss/csels/dsepd/ss1978/lesson3/section2.html</a:t>
            </a:r>
          </a:p>
        </p:txBody>
      </p:sp>
    </p:spTree>
    <p:extLst>
      <p:ext uri="{BB962C8B-B14F-4D97-AF65-F5344CB8AC3E}">
        <p14:creationId xmlns:p14="http://schemas.microsoft.com/office/powerpoint/2010/main" val="21420596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Shape 61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12" name="Shape 612"/>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تعاريف</a:t>
            </a:r>
            <a:r>
              <a:rPr dirty="0"/>
              <a:t> </a:t>
            </a:r>
            <a:r>
              <a:rPr dirty="0" err="1"/>
              <a:t>معدل</a:t>
            </a:r>
            <a:r>
              <a:rPr dirty="0"/>
              <a:t> </a:t>
            </a:r>
            <a:r>
              <a:rPr dirty="0" err="1"/>
              <a:t>الإصابة</a:t>
            </a:r>
            <a:r>
              <a:rPr dirty="0"/>
              <a:t>، </a:t>
            </a:r>
            <a:r>
              <a:rPr dirty="0" err="1"/>
              <a:t>ومعدل</a:t>
            </a:r>
            <a:r>
              <a:rPr dirty="0"/>
              <a:t> </a:t>
            </a:r>
            <a:r>
              <a:rPr dirty="0" err="1"/>
              <a:t>الانتشار</a:t>
            </a:r>
            <a:r>
              <a:rPr dirty="0"/>
              <a:t>، </a:t>
            </a:r>
            <a:r>
              <a:rPr dirty="0" err="1"/>
              <a:t>ومعدل</a:t>
            </a:r>
            <a:r>
              <a:rPr dirty="0"/>
              <a:t> </a:t>
            </a:r>
            <a:r>
              <a:rPr dirty="0" err="1"/>
              <a:t>الهجمات</a:t>
            </a:r>
            <a:r>
              <a:rPr lang="ar-EG" dirty="0"/>
              <a:t>&gt;.</a:t>
            </a:r>
            <a:endParaRPr dirty="0"/>
          </a:p>
          <a:p>
            <a:pPr rtl="1"/>
            <a:endParaRPr dirty="0"/>
          </a:p>
          <a:p>
            <a:pPr rtl="1"/>
            <a:r>
              <a:rPr dirty="0" err="1"/>
              <a:t>المصدر</a:t>
            </a:r>
            <a:r>
              <a:rPr dirty="0"/>
              <a:t>:
https://www.cdc.gov/ophss/csels/dsepd/ss1978/lesson3/section2.html</a:t>
            </a:r>
          </a:p>
        </p:txBody>
      </p:sp>
    </p:spTree>
    <p:extLst>
      <p:ext uri="{BB962C8B-B14F-4D97-AF65-F5344CB8AC3E}">
        <p14:creationId xmlns:p14="http://schemas.microsoft.com/office/powerpoint/2010/main" val="37987336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Shape 62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28" name="Shape 628"/>
          <p:cNvSpPr>
            <a:spLocks noGrp="1"/>
          </p:cNvSpPr>
          <p:nvPr>
            <p:ph type="body" sz="quarter" idx="1"/>
          </p:nvPr>
        </p:nvSpPr>
        <p:spPr>
          <a:prstGeom prst="rect">
            <a:avLst/>
          </a:prstGeom>
        </p:spPr>
        <p:txBody>
          <a:bodyPr rtlCol="1"/>
          <a:lstStyle/>
          <a:p>
            <a:pPr rtl="1"/>
            <a:r>
              <a:rPr lang="ar-EG" dirty="0"/>
              <a:t>&lt;</a:t>
            </a:r>
            <a:r>
              <a:rPr dirty="0" err="1"/>
              <a:t>غيِّر</a:t>
            </a:r>
            <a:r>
              <a:rPr dirty="0"/>
              <a:t> </a:t>
            </a:r>
            <a:r>
              <a:rPr lang="ar-EG" dirty="0"/>
              <a:t>«</a:t>
            </a:r>
            <a:r>
              <a:rPr dirty="0"/>
              <a:t>س</a:t>
            </a:r>
            <a:r>
              <a:rPr lang="ar-EG" dirty="0"/>
              <a:t>»</a:t>
            </a:r>
            <a:r>
              <a:rPr dirty="0"/>
              <a:t> </a:t>
            </a:r>
            <a:r>
              <a:rPr dirty="0" err="1"/>
              <a:t>إلى</a:t>
            </a:r>
            <a:r>
              <a:rPr dirty="0"/>
              <a:t> </a:t>
            </a:r>
            <a:r>
              <a:rPr dirty="0" err="1"/>
              <a:t>مرض</a:t>
            </a:r>
            <a:r>
              <a:rPr dirty="0"/>
              <a:t> </a:t>
            </a:r>
            <a:r>
              <a:rPr dirty="0" err="1"/>
              <a:t>مرتبط</a:t>
            </a:r>
            <a:r>
              <a:rPr dirty="0"/>
              <a:t> </a:t>
            </a:r>
            <a:r>
              <a:rPr dirty="0" err="1"/>
              <a:t>بالمنطقة</a:t>
            </a:r>
            <a:r>
              <a:rPr lang="ar-EG" dirty="0"/>
              <a:t>».</a:t>
            </a:r>
            <a:endParaRPr dirty="0"/>
          </a:p>
          <a:p>
            <a:pPr rtl="1"/>
            <a:endParaRPr dirty="0"/>
          </a:p>
          <a:p>
            <a:pPr rtl="1"/>
            <a:r>
              <a:rPr dirty="0" err="1"/>
              <a:t>اسأل</a:t>
            </a:r>
            <a:r>
              <a:rPr dirty="0"/>
              <a:t>:</a:t>
            </a:r>
          </a:p>
          <a:p>
            <a:pPr rtl="1"/>
            <a:r>
              <a:rPr dirty="0" err="1"/>
              <a:t>أي</a:t>
            </a:r>
            <a:r>
              <a:rPr dirty="0"/>
              <a:t> </a:t>
            </a:r>
            <a:r>
              <a:rPr dirty="0" err="1"/>
              <a:t>القريتين</a:t>
            </a:r>
            <a:r>
              <a:rPr dirty="0"/>
              <a:t> </a:t>
            </a:r>
            <a:r>
              <a:rPr dirty="0" err="1"/>
              <a:t>الوضع</a:t>
            </a:r>
            <a:r>
              <a:rPr dirty="0"/>
              <a:t> </a:t>
            </a:r>
            <a:r>
              <a:rPr dirty="0" err="1"/>
              <a:t>فيها</a:t>
            </a:r>
            <a:r>
              <a:rPr dirty="0"/>
              <a:t> </a:t>
            </a:r>
            <a:r>
              <a:rPr dirty="0" err="1"/>
              <a:t>أكثر</a:t>
            </a:r>
            <a:r>
              <a:rPr dirty="0"/>
              <a:t> </a:t>
            </a:r>
            <a:r>
              <a:rPr dirty="0" err="1"/>
              <a:t>إثارة</a:t>
            </a:r>
            <a:r>
              <a:rPr dirty="0"/>
              <a:t> </a:t>
            </a:r>
            <a:r>
              <a:rPr dirty="0" err="1"/>
              <a:t>للقلق</a:t>
            </a:r>
            <a:r>
              <a:rPr dirty="0"/>
              <a:t>؟</a:t>
            </a:r>
          </a:p>
          <a:p>
            <a:pPr rtl="1"/>
            <a:endParaRPr dirty="0"/>
          </a:p>
          <a:p>
            <a:pPr rtl="1"/>
            <a:r>
              <a:rPr lang="ar-EG" dirty="0"/>
              <a:t>&lt;</a:t>
            </a:r>
            <a:r>
              <a:rPr b="1" dirty="0" err="1"/>
              <a:t>اضغط</a:t>
            </a:r>
            <a:r>
              <a:rPr dirty="0"/>
              <a:t> </a:t>
            </a:r>
            <a:r>
              <a:rPr dirty="0" err="1"/>
              <a:t>للاطلاع</a:t>
            </a:r>
            <a:r>
              <a:rPr dirty="0"/>
              <a:t> </a:t>
            </a:r>
            <a:r>
              <a:rPr dirty="0" err="1"/>
              <a:t>على</a:t>
            </a:r>
            <a:r>
              <a:rPr dirty="0"/>
              <a:t> </a:t>
            </a:r>
            <a:r>
              <a:rPr dirty="0" err="1"/>
              <a:t>معلومات</a:t>
            </a:r>
            <a:r>
              <a:rPr dirty="0"/>
              <a:t> </a:t>
            </a:r>
            <a:r>
              <a:rPr dirty="0" err="1"/>
              <a:t>إضافية</a:t>
            </a:r>
            <a:r>
              <a:rPr dirty="0"/>
              <a:t>، </a:t>
            </a:r>
            <a:r>
              <a:rPr dirty="0" err="1"/>
              <a:t>وحساب</a:t>
            </a:r>
            <a:r>
              <a:rPr dirty="0"/>
              <a:t> </a:t>
            </a:r>
            <a:r>
              <a:rPr dirty="0" err="1"/>
              <a:t>معدل</a:t>
            </a:r>
            <a:r>
              <a:rPr dirty="0"/>
              <a:t> </a:t>
            </a:r>
            <a:r>
              <a:rPr dirty="0" err="1"/>
              <a:t>الإصابة</a:t>
            </a:r>
            <a:r>
              <a:rPr lang="ar-EG" dirty="0"/>
              <a:t>&gt;.</a:t>
            </a:r>
            <a:endParaRPr dirty="0"/>
          </a:p>
          <a:p>
            <a:pPr rtl="1"/>
            <a:endParaRPr dirty="0"/>
          </a:p>
          <a:p>
            <a:pPr rtl="1"/>
            <a:r>
              <a:rPr dirty="0" err="1"/>
              <a:t>على</a:t>
            </a:r>
            <a:r>
              <a:rPr dirty="0"/>
              <a:t> </a:t>
            </a:r>
            <a:r>
              <a:rPr dirty="0" err="1"/>
              <a:t>الرغم</a:t>
            </a:r>
            <a:r>
              <a:rPr dirty="0"/>
              <a:t> </a:t>
            </a:r>
            <a:r>
              <a:rPr dirty="0" err="1"/>
              <a:t>من</a:t>
            </a:r>
            <a:r>
              <a:rPr dirty="0"/>
              <a:t> </a:t>
            </a:r>
            <a:r>
              <a:rPr dirty="0" err="1"/>
              <a:t>أن</a:t>
            </a:r>
            <a:r>
              <a:rPr dirty="0"/>
              <a:t> </a:t>
            </a:r>
            <a:r>
              <a:rPr dirty="0" err="1"/>
              <a:t>القرية</a:t>
            </a:r>
            <a:r>
              <a:rPr dirty="0"/>
              <a:t> </a:t>
            </a:r>
            <a:r>
              <a:rPr lang="ar-EG" dirty="0"/>
              <a:t>«</a:t>
            </a:r>
            <a:r>
              <a:rPr dirty="0"/>
              <a:t>أ</a:t>
            </a:r>
            <a:r>
              <a:rPr lang="ar-EG" dirty="0"/>
              <a:t>»</a:t>
            </a:r>
            <a:r>
              <a:rPr dirty="0"/>
              <a:t> </a:t>
            </a:r>
            <a:r>
              <a:rPr dirty="0" err="1"/>
              <a:t>بها</a:t>
            </a:r>
            <a:r>
              <a:rPr dirty="0"/>
              <a:t> </a:t>
            </a:r>
            <a:r>
              <a:rPr dirty="0" err="1"/>
              <a:t>عدد</a:t>
            </a:r>
            <a:r>
              <a:rPr dirty="0"/>
              <a:t> </a:t>
            </a:r>
            <a:r>
              <a:rPr dirty="0" err="1"/>
              <a:t>حالات</a:t>
            </a:r>
            <a:r>
              <a:rPr dirty="0"/>
              <a:t> </a:t>
            </a:r>
            <a:r>
              <a:rPr dirty="0" err="1"/>
              <a:t>أقل</a:t>
            </a:r>
            <a:r>
              <a:rPr dirty="0"/>
              <a:t>، </a:t>
            </a:r>
            <a:r>
              <a:rPr dirty="0" err="1"/>
              <a:t>إلا</a:t>
            </a:r>
            <a:r>
              <a:rPr dirty="0"/>
              <a:t> </a:t>
            </a:r>
            <a:r>
              <a:rPr dirty="0" err="1"/>
              <a:t>أن</a:t>
            </a:r>
            <a:r>
              <a:rPr dirty="0"/>
              <a:t> </a:t>
            </a:r>
            <a:r>
              <a:rPr dirty="0" err="1"/>
              <a:t>معدل</a:t>
            </a:r>
            <a:r>
              <a:rPr dirty="0"/>
              <a:t> </a:t>
            </a:r>
            <a:r>
              <a:rPr dirty="0" err="1"/>
              <a:t>الإصابة</a:t>
            </a:r>
            <a:r>
              <a:rPr dirty="0"/>
              <a:t> </a:t>
            </a:r>
            <a:r>
              <a:rPr dirty="0" err="1"/>
              <a:t>بها</a:t>
            </a:r>
            <a:r>
              <a:rPr dirty="0"/>
              <a:t> </a:t>
            </a:r>
            <a:r>
              <a:rPr dirty="0" err="1"/>
              <a:t>أعلى</a:t>
            </a:r>
            <a:r>
              <a:rPr dirty="0"/>
              <a:t>. </a:t>
            </a:r>
          </a:p>
          <a:p>
            <a:pPr rtl="1"/>
            <a:r>
              <a:rPr dirty="0" err="1"/>
              <a:t>توجد</a:t>
            </a:r>
            <a:r>
              <a:rPr dirty="0"/>
              <a:t> </a:t>
            </a:r>
            <a:r>
              <a:rPr dirty="0" err="1"/>
              <a:t>في</a:t>
            </a:r>
            <a:r>
              <a:rPr dirty="0"/>
              <a:t> </a:t>
            </a:r>
            <a:r>
              <a:rPr dirty="0" err="1"/>
              <a:t>القرية</a:t>
            </a:r>
            <a:r>
              <a:rPr dirty="0"/>
              <a:t> </a:t>
            </a:r>
            <a:r>
              <a:rPr lang="ar-EG" dirty="0"/>
              <a:t>«</a:t>
            </a:r>
            <a:r>
              <a:rPr dirty="0"/>
              <a:t>ب</a:t>
            </a:r>
            <a:r>
              <a:rPr lang="ar-EG" dirty="0"/>
              <a:t>» </a:t>
            </a:r>
            <a:r>
              <a:rPr dirty="0" err="1"/>
              <a:t>حالات</a:t>
            </a:r>
            <a:r>
              <a:rPr dirty="0"/>
              <a:t> </a:t>
            </a:r>
            <a:r>
              <a:rPr dirty="0" err="1"/>
              <a:t>أكثر</a:t>
            </a:r>
            <a:r>
              <a:rPr dirty="0"/>
              <a:t>، </a:t>
            </a:r>
            <a:r>
              <a:rPr dirty="0" err="1"/>
              <a:t>ولكن</a:t>
            </a:r>
            <a:r>
              <a:rPr dirty="0"/>
              <a:t> </a:t>
            </a:r>
            <a:r>
              <a:rPr dirty="0" err="1"/>
              <a:t>نظرًا</a:t>
            </a:r>
            <a:r>
              <a:rPr dirty="0"/>
              <a:t> </a:t>
            </a:r>
            <a:r>
              <a:rPr dirty="0" err="1"/>
              <a:t>لأن</a:t>
            </a:r>
            <a:r>
              <a:rPr dirty="0"/>
              <a:t> </a:t>
            </a:r>
            <a:r>
              <a:rPr dirty="0" err="1"/>
              <a:t>حجم</a:t>
            </a:r>
            <a:r>
              <a:rPr dirty="0"/>
              <a:t> </a:t>
            </a:r>
            <a:r>
              <a:rPr dirty="0" err="1"/>
              <a:t>السكان</a:t>
            </a:r>
            <a:r>
              <a:rPr dirty="0"/>
              <a:t> </a:t>
            </a:r>
            <a:r>
              <a:rPr dirty="0" err="1"/>
              <a:t>أكبر</a:t>
            </a:r>
            <a:r>
              <a:rPr dirty="0"/>
              <a:t>، </a:t>
            </a:r>
            <a:r>
              <a:rPr dirty="0" err="1"/>
              <a:t>فإن</a:t>
            </a:r>
            <a:r>
              <a:rPr dirty="0"/>
              <a:t> </a:t>
            </a:r>
            <a:r>
              <a:rPr dirty="0" err="1"/>
              <a:t>معدل</a:t>
            </a:r>
            <a:r>
              <a:rPr dirty="0"/>
              <a:t> </a:t>
            </a:r>
            <a:r>
              <a:rPr dirty="0" err="1"/>
              <a:t>الإصابة</a:t>
            </a:r>
            <a:r>
              <a:rPr dirty="0"/>
              <a:t> </a:t>
            </a:r>
            <a:r>
              <a:rPr dirty="0" err="1"/>
              <a:t>أقل</a:t>
            </a:r>
            <a:r>
              <a:rPr dirty="0"/>
              <a:t>.</a:t>
            </a:r>
          </a:p>
          <a:p>
            <a:pPr rtl="1"/>
            <a:endParaRPr dirty="0"/>
          </a:p>
          <a:p>
            <a:pPr rtl="1"/>
            <a:r>
              <a:rPr dirty="0" err="1"/>
              <a:t>نقاط</a:t>
            </a:r>
            <a:r>
              <a:rPr dirty="0"/>
              <a:t> </a:t>
            </a:r>
            <a:r>
              <a:rPr dirty="0" err="1"/>
              <a:t>للمناقشة</a:t>
            </a:r>
            <a:endParaRPr dirty="0"/>
          </a:p>
          <a:p>
            <a:pPr marL="171450" indent="-171450" rtl="1">
              <a:buSzPct val="100000"/>
              <a:buFont typeface="Arial"/>
              <a:buChar char="•"/>
            </a:pPr>
            <a:r>
              <a:rPr dirty="0" err="1"/>
              <a:t>يعتمد</a:t>
            </a:r>
            <a:r>
              <a:rPr dirty="0"/>
              <a:t> </a:t>
            </a:r>
            <a:r>
              <a:rPr dirty="0" err="1"/>
              <a:t>عدد</a:t>
            </a:r>
            <a:r>
              <a:rPr dirty="0"/>
              <a:t> </a:t>
            </a:r>
            <a:r>
              <a:rPr dirty="0" err="1"/>
              <a:t>الحالات</a:t>
            </a:r>
            <a:r>
              <a:rPr dirty="0"/>
              <a:t> </a:t>
            </a:r>
            <a:r>
              <a:rPr dirty="0" err="1"/>
              <a:t>الذي</a:t>
            </a:r>
            <a:r>
              <a:rPr dirty="0"/>
              <a:t> </a:t>
            </a:r>
            <a:r>
              <a:rPr dirty="0" err="1"/>
              <a:t>نتوقعه</a:t>
            </a:r>
            <a:r>
              <a:rPr dirty="0"/>
              <a:t> </a:t>
            </a:r>
            <a:r>
              <a:rPr dirty="0" err="1"/>
              <a:t>على</a:t>
            </a:r>
            <a:r>
              <a:rPr dirty="0"/>
              <a:t> </a:t>
            </a:r>
            <a:r>
              <a:rPr dirty="0" err="1"/>
              <a:t>حجم</a:t>
            </a:r>
            <a:r>
              <a:rPr dirty="0"/>
              <a:t> </a:t>
            </a:r>
            <a:r>
              <a:rPr dirty="0" err="1"/>
              <a:t>السكان</a:t>
            </a:r>
            <a:r>
              <a:rPr dirty="0"/>
              <a:t>.</a:t>
            </a:r>
          </a:p>
          <a:p>
            <a:pPr marL="171450" indent="-171450" rtl="1">
              <a:buSzPct val="100000"/>
              <a:buFont typeface="Arial"/>
              <a:buChar char="•"/>
            </a:pPr>
            <a:r>
              <a:rPr dirty="0" err="1"/>
              <a:t>تساعد</a:t>
            </a:r>
            <a:r>
              <a:rPr dirty="0"/>
              <a:t> </a:t>
            </a:r>
            <a:r>
              <a:rPr dirty="0" err="1"/>
              <a:t>مقاييس</a:t>
            </a:r>
            <a:r>
              <a:rPr dirty="0"/>
              <a:t> </a:t>
            </a:r>
            <a:r>
              <a:rPr dirty="0" err="1"/>
              <a:t>وتيرة</a:t>
            </a:r>
            <a:r>
              <a:rPr dirty="0"/>
              <a:t> </a:t>
            </a:r>
            <a:r>
              <a:rPr dirty="0" err="1"/>
              <a:t>حدوث</a:t>
            </a:r>
            <a:r>
              <a:rPr dirty="0"/>
              <a:t> </a:t>
            </a:r>
            <a:r>
              <a:rPr dirty="0" err="1"/>
              <a:t>المرض</a:t>
            </a:r>
            <a:r>
              <a:rPr dirty="0"/>
              <a:t> </a:t>
            </a:r>
            <a:r>
              <a:rPr dirty="0" err="1"/>
              <a:t>على</a:t>
            </a:r>
            <a:r>
              <a:rPr dirty="0"/>
              <a:t> </a:t>
            </a:r>
            <a:r>
              <a:rPr dirty="0" err="1"/>
              <a:t>توحيد</a:t>
            </a:r>
            <a:r>
              <a:rPr dirty="0"/>
              <a:t> </a:t>
            </a:r>
            <a:r>
              <a:rPr dirty="0" err="1"/>
              <a:t>البيانات</a:t>
            </a:r>
            <a:r>
              <a:rPr dirty="0"/>
              <a:t>، </a:t>
            </a:r>
            <a:r>
              <a:rPr dirty="0" err="1"/>
              <a:t>بحيث</a:t>
            </a:r>
            <a:r>
              <a:rPr dirty="0"/>
              <a:t> </a:t>
            </a:r>
            <a:r>
              <a:rPr dirty="0" err="1"/>
              <a:t>يمكننا</a:t>
            </a:r>
            <a:r>
              <a:rPr dirty="0"/>
              <a:t> </a:t>
            </a:r>
            <a:r>
              <a:rPr dirty="0" err="1"/>
              <a:t>مقارنتها</a:t>
            </a:r>
            <a:r>
              <a:rPr dirty="0"/>
              <a:t> </a:t>
            </a:r>
            <a:r>
              <a:rPr dirty="0" err="1"/>
              <a:t>بين</a:t>
            </a:r>
            <a:r>
              <a:rPr dirty="0"/>
              <a:t> </a:t>
            </a:r>
            <a:r>
              <a:rPr dirty="0" err="1"/>
              <a:t>الفئات</a:t>
            </a:r>
            <a:r>
              <a:rPr dirty="0"/>
              <a:t> </a:t>
            </a:r>
            <a:r>
              <a:rPr dirty="0" err="1"/>
              <a:t>المختلفة</a:t>
            </a:r>
            <a:r>
              <a:rPr dirty="0"/>
              <a:t> </a:t>
            </a:r>
            <a:r>
              <a:rPr lang="ar-EG" dirty="0"/>
              <a:t>(</a:t>
            </a:r>
            <a:r>
              <a:rPr dirty="0" err="1"/>
              <a:t>مثل</a:t>
            </a:r>
            <a:r>
              <a:rPr dirty="0"/>
              <a:t> </a:t>
            </a:r>
            <a:r>
              <a:rPr dirty="0" err="1"/>
              <a:t>القرى</a:t>
            </a:r>
            <a:r>
              <a:rPr lang="ar-EG" dirty="0"/>
              <a:t>).</a:t>
            </a:r>
            <a:endParaRPr dirty="0"/>
          </a:p>
        </p:txBody>
      </p:sp>
    </p:spTree>
    <p:extLst>
      <p:ext uri="{BB962C8B-B14F-4D97-AF65-F5344CB8AC3E}">
        <p14:creationId xmlns:p14="http://schemas.microsoft.com/office/powerpoint/2010/main" val="39461533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Shape 636"/>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37" name="Shape 637"/>
          <p:cNvSpPr>
            <a:spLocks noGrp="1"/>
          </p:cNvSpPr>
          <p:nvPr>
            <p:ph type="body" sz="quarter" idx="1"/>
          </p:nvPr>
        </p:nvSpPr>
        <p:spPr>
          <a:prstGeom prst="rect">
            <a:avLst/>
          </a:prstGeom>
        </p:spPr>
        <p:txBody>
          <a:bodyPr rtlCol="1"/>
          <a:lstStyle/>
          <a:p>
            <a:pPr rtl="1"/>
            <a:r>
              <a:rPr lang="ar-EG" dirty="0"/>
              <a:t>&lt;</a:t>
            </a:r>
            <a:r>
              <a:rPr dirty="0" err="1"/>
              <a:t>غيِّر</a:t>
            </a:r>
            <a:r>
              <a:rPr dirty="0"/>
              <a:t> </a:t>
            </a:r>
            <a:r>
              <a:rPr lang="ar-EG" dirty="0"/>
              <a:t>«</a:t>
            </a:r>
            <a:r>
              <a:rPr dirty="0"/>
              <a:t>س</a:t>
            </a:r>
            <a:r>
              <a:rPr lang="ar-EG" dirty="0"/>
              <a:t>» </a:t>
            </a:r>
            <a:r>
              <a:rPr dirty="0" err="1"/>
              <a:t>إلى</a:t>
            </a:r>
            <a:r>
              <a:rPr dirty="0"/>
              <a:t> </a:t>
            </a:r>
            <a:r>
              <a:rPr dirty="0" err="1"/>
              <a:t>مرض</a:t>
            </a:r>
            <a:r>
              <a:rPr dirty="0"/>
              <a:t> </a:t>
            </a:r>
            <a:r>
              <a:rPr dirty="0" err="1"/>
              <a:t>مرتبط</a:t>
            </a:r>
            <a:r>
              <a:rPr dirty="0"/>
              <a:t> </a:t>
            </a:r>
            <a:r>
              <a:rPr dirty="0" err="1"/>
              <a:t>بالمنطقة</a:t>
            </a:r>
            <a:r>
              <a:rPr lang="ar-EG" dirty="0"/>
              <a:t>&gt;.</a:t>
            </a:r>
            <a:endParaRPr dirty="0"/>
          </a:p>
          <a:p>
            <a:pPr rtl="1"/>
            <a:endParaRPr dirty="0"/>
          </a:p>
          <a:p>
            <a:pPr rtl="1"/>
            <a:r>
              <a:rPr lang="ar-EG" dirty="0"/>
              <a:t>&lt;</a:t>
            </a:r>
            <a:r>
              <a:rPr b="1" dirty="0" err="1"/>
              <a:t>اقرأ</a:t>
            </a:r>
            <a:r>
              <a:rPr dirty="0"/>
              <a:t> </a:t>
            </a:r>
            <a:r>
              <a:rPr dirty="0" err="1"/>
              <a:t>الجملة</a:t>
            </a:r>
            <a:r>
              <a:rPr dirty="0"/>
              <a:t> </a:t>
            </a:r>
            <a:r>
              <a:rPr dirty="0" err="1"/>
              <a:t>والأسئلة</a:t>
            </a:r>
            <a:r>
              <a:rPr lang="ar-EG" dirty="0"/>
              <a:t>&gt;.</a:t>
            </a:r>
            <a:endParaRPr dirty="0"/>
          </a:p>
          <a:p>
            <a:pPr rtl="1"/>
            <a:endParaRPr dirty="0"/>
          </a:p>
          <a:p>
            <a:pPr rtl="1"/>
            <a:r>
              <a:rPr dirty="0" err="1"/>
              <a:t>نقاط</a:t>
            </a:r>
            <a:r>
              <a:rPr dirty="0"/>
              <a:t> </a:t>
            </a:r>
            <a:r>
              <a:rPr dirty="0" err="1"/>
              <a:t>ممكنة</a:t>
            </a:r>
            <a:r>
              <a:rPr dirty="0"/>
              <a:t> </a:t>
            </a:r>
            <a:r>
              <a:rPr dirty="0" err="1"/>
              <a:t>للمناقشة</a:t>
            </a:r>
            <a:r>
              <a:rPr dirty="0"/>
              <a:t>:</a:t>
            </a:r>
          </a:p>
          <a:p>
            <a:pPr marL="171450" indent="-171450" rtl="1">
              <a:buSzPct val="100000"/>
              <a:buFont typeface="Arial"/>
              <a:buChar char="•"/>
            </a:pPr>
            <a:r>
              <a:rPr dirty="0" err="1"/>
              <a:t>تشير</a:t>
            </a:r>
            <a:r>
              <a:rPr dirty="0"/>
              <a:t> </a:t>
            </a:r>
            <a:r>
              <a:rPr dirty="0" err="1"/>
              <a:t>هذه</a:t>
            </a:r>
            <a:r>
              <a:rPr dirty="0"/>
              <a:t> </a:t>
            </a:r>
            <a:r>
              <a:rPr dirty="0" err="1"/>
              <a:t>المعلومات</a:t>
            </a:r>
            <a:r>
              <a:rPr dirty="0"/>
              <a:t> </a:t>
            </a:r>
            <a:r>
              <a:rPr dirty="0" err="1"/>
              <a:t>إلى</a:t>
            </a:r>
            <a:r>
              <a:rPr dirty="0"/>
              <a:t> </a:t>
            </a:r>
            <a:r>
              <a:rPr dirty="0" err="1"/>
              <a:t>زيادة</a:t>
            </a:r>
            <a:r>
              <a:rPr dirty="0"/>
              <a:t> </a:t>
            </a:r>
            <a:r>
              <a:rPr dirty="0" err="1"/>
              <a:t>عدد</a:t>
            </a:r>
            <a:r>
              <a:rPr dirty="0"/>
              <a:t> </a:t>
            </a:r>
            <a:r>
              <a:rPr dirty="0" err="1"/>
              <a:t>الحالات</a:t>
            </a:r>
            <a:r>
              <a:rPr dirty="0"/>
              <a:t> </a:t>
            </a:r>
            <a:r>
              <a:rPr dirty="0" err="1"/>
              <a:t>الجديدة</a:t>
            </a:r>
            <a:r>
              <a:rPr dirty="0"/>
              <a:t> </a:t>
            </a:r>
            <a:r>
              <a:rPr dirty="0" err="1"/>
              <a:t>لكل</a:t>
            </a:r>
            <a:r>
              <a:rPr lang="ar-EG" dirty="0"/>
              <a:t> 100000 </a:t>
            </a:r>
            <a:r>
              <a:rPr dirty="0" err="1"/>
              <a:t>شخصٍ</a:t>
            </a:r>
            <a:r>
              <a:rPr dirty="0"/>
              <a:t> </a:t>
            </a:r>
            <a:r>
              <a:rPr dirty="0" err="1"/>
              <a:t>في</a:t>
            </a:r>
            <a:r>
              <a:rPr dirty="0"/>
              <a:t> </a:t>
            </a:r>
            <a:r>
              <a:rPr dirty="0" err="1"/>
              <a:t>الفترة</a:t>
            </a:r>
            <a:r>
              <a:rPr dirty="0"/>
              <a:t> </a:t>
            </a:r>
            <a:r>
              <a:rPr dirty="0" err="1"/>
              <a:t>من</a:t>
            </a:r>
            <a:r>
              <a:rPr dirty="0"/>
              <a:t> </a:t>
            </a:r>
            <a:r>
              <a:rPr dirty="0" err="1"/>
              <a:t>تشرين</a:t>
            </a:r>
            <a:r>
              <a:rPr dirty="0"/>
              <a:t> </a:t>
            </a:r>
            <a:r>
              <a:rPr dirty="0" err="1"/>
              <a:t>الأول</a:t>
            </a:r>
            <a:r>
              <a:rPr lang="ar-EG" dirty="0"/>
              <a:t>/ </a:t>
            </a:r>
            <a:r>
              <a:rPr dirty="0" err="1"/>
              <a:t>أكتوبر</a:t>
            </a:r>
            <a:r>
              <a:rPr dirty="0"/>
              <a:t> </a:t>
            </a:r>
            <a:r>
              <a:rPr dirty="0" err="1"/>
              <a:t>إلى</a:t>
            </a:r>
            <a:r>
              <a:rPr dirty="0"/>
              <a:t> </a:t>
            </a:r>
            <a:r>
              <a:rPr dirty="0" err="1"/>
              <a:t>تشرين</a:t>
            </a:r>
            <a:r>
              <a:rPr dirty="0"/>
              <a:t> </a:t>
            </a:r>
            <a:r>
              <a:rPr dirty="0" err="1"/>
              <a:t>الثاني</a:t>
            </a:r>
            <a:r>
              <a:rPr lang="ar-EG" dirty="0"/>
              <a:t>/ </a:t>
            </a:r>
            <a:r>
              <a:rPr dirty="0" err="1"/>
              <a:t>نوفمبر</a:t>
            </a:r>
            <a:r>
              <a:rPr dirty="0"/>
              <a:t>.</a:t>
            </a:r>
          </a:p>
          <a:p>
            <a:pPr marL="171450" indent="-171450" rtl="1">
              <a:buSzPct val="100000"/>
              <a:buFont typeface="Arial"/>
              <a:buChar char="•"/>
            </a:pPr>
            <a:r>
              <a:rPr dirty="0" err="1"/>
              <a:t>يتوقف</a:t>
            </a:r>
            <a:r>
              <a:rPr dirty="0"/>
              <a:t> </a:t>
            </a:r>
            <a:r>
              <a:rPr dirty="0" err="1"/>
              <a:t>مستوى</a:t>
            </a:r>
            <a:r>
              <a:rPr dirty="0"/>
              <a:t> </a:t>
            </a:r>
            <a:r>
              <a:rPr dirty="0" err="1"/>
              <a:t>القلق</a:t>
            </a:r>
            <a:r>
              <a:rPr dirty="0"/>
              <a:t> </a:t>
            </a:r>
            <a:r>
              <a:rPr dirty="0" err="1"/>
              <a:t>على</a:t>
            </a:r>
            <a:r>
              <a:rPr dirty="0"/>
              <a:t> </a:t>
            </a:r>
            <a:r>
              <a:rPr dirty="0" err="1"/>
              <a:t>ما</a:t>
            </a:r>
            <a:r>
              <a:rPr dirty="0"/>
              <a:t> </a:t>
            </a:r>
            <a:r>
              <a:rPr dirty="0" err="1"/>
              <a:t>نتوقع</a:t>
            </a:r>
            <a:r>
              <a:rPr dirty="0"/>
              <a:t> </a:t>
            </a:r>
            <a:r>
              <a:rPr dirty="0" err="1"/>
              <a:t>أن</a:t>
            </a:r>
            <a:r>
              <a:rPr dirty="0"/>
              <a:t> </a:t>
            </a:r>
            <a:r>
              <a:rPr dirty="0" err="1"/>
              <a:t>نراه</a:t>
            </a:r>
            <a:r>
              <a:rPr dirty="0"/>
              <a:t> </a:t>
            </a:r>
            <a:r>
              <a:rPr dirty="0" err="1"/>
              <a:t>بين</a:t>
            </a:r>
            <a:r>
              <a:rPr dirty="0"/>
              <a:t> </a:t>
            </a:r>
            <a:r>
              <a:rPr dirty="0" err="1"/>
              <a:t>السكان</a:t>
            </a:r>
            <a:r>
              <a:rPr lang="ar-EG" dirty="0"/>
              <a:t>. </a:t>
            </a:r>
            <a:r>
              <a:rPr dirty="0" err="1"/>
              <a:t>إذا</a:t>
            </a:r>
            <a:r>
              <a:rPr dirty="0"/>
              <a:t> </a:t>
            </a:r>
            <a:r>
              <a:rPr dirty="0" err="1"/>
              <a:t>كان</a:t>
            </a:r>
            <a:r>
              <a:rPr dirty="0"/>
              <a:t> </a:t>
            </a:r>
            <a:r>
              <a:rPr dirty="0" err="1"/>
              <a:t>معدل</a:t>
            </a:r>
            <a:r>
              <a:rPr dirty="0"/>
              <a:t> </a:t>
            </a:r>
            <a:r>
              <a:rPr dirty="0" err="1"/>
              <a:t>الإصابة</a:t>
            </a:r>
            <a:r>
              <a:rPr dirty="0"/>
              <a:t> </a:t>
            </a:r>
            <a:r>
              <a:rPr dirty="0" err="1"/>
              <a:t>المتوقع</a:t>
            </a:r>
            <a:r>
              <a:rPr dirty="0"/>
              <a:t> </a:t>
            </a:r>
            <a:r>
              <a:rPr dirty="0" err="1"/>
              <a:t>بالمرض</a:t>
            </a:r>
            <a:r>
              <a:rPr dirty="0"/>
              <a:t> </a:t>
            </a:r>
            <a:r>
              <a:rPr dirty="0" err="1"/>
              <a:t>هو</a:t>
            </a:r>
            <a:r>
              <a:rPr dirty="0"/>
              <a:t> </a:t>
            </a:r>
            <a:r>
              <a:rPr lang="ar-EG" dirty="0"/>
              <a:t>4/ </a:t>
            </a:r>
            <a:r>
              <a:rPr lang="en-US" dirty="0"/>
              <a:t>100000</a:t>
            </a:r>
            <a:r>
              <a:rPr dirty="0"/>
              <a:t>في </a:t>
            </a:r>
            <a:r>
              <a:rPr dirty="0" err="1"/>
              <a:t>تشرين</a:t>
            </a:r>
            <a:r>
              <a:rPr dirty="0"/>
              <a:t> </a:t>
            </a:r>
            <a:r>
              <a:rPr dirty="0" err="1"/>
              <a:t>الثاني</a:t>
            </a:r>
            <a:r>
              <a:rPr lang="ar-EG" dirty="0"/>
              <a:t>/ نوفمبر، </a:t>
            </a:r>
            <a:r>
              <a:rPr dirty="0" err="1"/>
              <a:t>فإن</a:t>
            </a:r>
            <a:r>
              <a:rPr dirty="0"/>
              <a:t> </a:t>
            </a:r>
            <a:r>
              <a:rPr dirty="0" err="1"/>
              <a:t>زيادته</a:t>
            </a:r>
            <a:r>
              <a:rPr dirty="0"/>
              <a:t> </a:t>
            </a:r>
            <a:r>
              <a:rPr dirty="0" err="1"/>
              <a:t>إلى</a:t>
            </a:r>
            <a:r>
              <a:rPr lang="ar-EG" dirty="0"/>
              <a:t> 17/</a:t>
            </a:r>
            <a:r>
              <a:rPr lang="en-US" dirty="0"/>
              <a:t>100000 </a:t>
            </a:r>
            <a:r>
              <a:rPr lang="ar-EG" dirty="0"/>
              <a:t>ق</a:t>
            </a:r>
            <a:r>
              <a:rPr dirty="0"/>
              <a:t>د </a:t>
            </a:r>
            <a:r>
              <a:rPr dirty="0" err="1"/>
              <a:t>تنبه</a:t>
            </a:r>
            <a:r>
              <a:rPr dirty="0"/>
              <a:t> </a:t>
            </a:r>
            <a:r>
              <a:rPr dirty="0" err="1"/>
              <a:t>مسؤولي</a:t>
            </a:r>
            <a:r>
              <a:rPr dirty="0"/>
              <a:t> </a:t>
            </a:r>
            <a:r>
              <a:rPr dirty="0" err="1"/>
              <a:t>الصحة</a:t>
            </a:r>
            <a:r>
              <a:rPr dirty="0"/>
              <a:t> </a:t>
            </a:r>
            <a:r>
              <a:rPr dirty="0" err="1"/>
              <a:t>إلى</a:t>
            </a:r>
            <a:r>
              <a:rPr dirty="0"/>
              <a:t> </a:t>
            </a:r>
            <a:r>
              <a:rPr dirty="0" err="1"/>
              <a:t>فاشية</a:t>
            </a:r>
            <a:r>
              <a:rPr dirty="0"/>
              <a:t> </a:t>
            </a:r>
            <a:r>
              <a:rPr dirty="0" err="1"/>
              <a:t>محتملة</a:t>
            </a:r>
            <a:r>
              <a:rPr lang="ar-EG" dirty="0"/>
              <a:t>. </a:t>
            </a:r>
            <a:r>
              <a:rPr dirty="0" err="1"/>
              <a:t>ومع</a:t>
            </a:r>
            <a:r>
              <a:rPr dirty="0"/>
              <a:t> </a:t>
            </a:r>
            <a:r>
              <a:rPr dirty="0" err="1"/>
              <a:t>ذلك</a:t>
            </a:r>
            <a:r>
              <a:rPr dirty="0"/>
              <a:t>، </a:t>
            </a:r>
            <a:r>
              <a:rPr dirty="0" err="1"/>
              <a:t>إذا</a:t>
            </a:r>
            <a:r>
              <a:rPr dirty="0"/>
              <a:t> </a:t>
            </a:r>
            <a:r>
              <a:rPr dirty="0" err="1"/>
              <a:t>كان</a:t>
            </a:r>
            <a:r>
              <a:rPr dirty="0"/>
              <a:t> </a:t>
            </a:r>
            <a:r>
              <a:rPr dirty="0" err="1"/>
              <a:t>المرض</a:t>
            </a:r>
            <a:r>
              <a:rPr dirty="0"/>
              <a:t> </a:t>
            </a:r>
            <a:r>
              <a:rPr dirty="0" err="1"/>
              <a:t>موسميًا</a:t>
            </a:r>
            <a:r>
              <a:rPr dirty="0"/>
              <a:t>، </a:t>
            </a:r>
            <a:r>
              <a:rPr dirty="0" err="1"/>
              <a:t>وبلغ</a:t>
            </a:r>
            <a:r>
              <a:rPr dirty="0"/>
              <a:t> </a:t>
            </a:r>
            <a:r>
              <a:rPr dirty="0" err="1"/>
              <a:t>معدل</a:t>
            </a:r>
            <a:r>
              <a:rPr dirty="0"/>
              <a:t> </a:t>
            </a:r>
            <a:r>
              <a:rPr dirty="0" err="1"/>
              <a:t>الإصابة</a:t>
            </a:r>
            <a:r>
              <a:rPr dirty="0"/>
              <a:t> </a:t>
            </a:r>
            <a:r>
              <a:rPr dirty="0" err="1"/>
              <a:t>المتوقع</a:t>
            </a:r>
            <a:r>
              <a:rPr dirty="0"/>
              <a:t> </a:t>
            </a:r>
            <a:r>
              <a:rPr dirty="0" err="1"/>
              <a:t>في</a:t>
            </a:r>
            <a:r>
              <a:rPr dirty="0"/>
              <a:t> </a:t>
            </a:r>
            <a:r>
              <a:rPr dirty="0" err="1"/>
              <a:t>تشرين</a:t>
            </a:r>
            <a:r>
              <a:rPr dirty="0"/>
              <a:t> </a:t>
            </a:r>
            <a:r>
              <a:rPr dirty="0" err="1"/>
              <a:t>الثاني</a:t>
            </a:r>
            <a:r>
              <a:rPr lang="ar-EG" dirty="0"/>
              <a:t>/ </a:t>
            </a:r>
            <a:r>
              <a:rPr dirty="0" err="1"/>
              <a:t>نوفمبر</a:t>
            </a:r>
            <a:r>
              <a:rPr lang="ar-EG" dirty="0"/>
              <a:t> 20/</a:t>
            </a:r>
            <a:r>
              <a:rPr lang="en-US" dirty="0"/>
              <a:t>100000</a:t>
            </a:r>
            <a:r>
              <a:rPr dirty="0"/>
              <a:t>، </a:t>
            </a:r>
            <a:r>
              <a:rPr dirty="0" err="1"/>
              <a:t>فإن</a:t>
            </a:r>
            <a:r>
              <a:rPr dirty="0"/>
              <a:t> </a:t>
            </a:r>
            <a:r>
              <a:rPr dirty="0" err="1"/>
              <a:t>هذه</a:t>
            </a:r>
            <a:r>
              <a:rPr dirty="0"/>
              <a:t> </a:t>
            </a:r>
            <a:r>
              <a:rPr dirty="0" err="1"/>
              <a:t>الزيادة</a:t>
            </a:r>
            <a:r>
              <a:rPr dirty="0"/>
              <a:t> </a:t>
            </a:r>
            <a:r>
              <a:rPr dirty="0" err="1"/>
              <a:t>لن</a:t>
            </a:r>
            <a:r>
              <a:rPr dirty="0"/>
              <a:t> </a:t>
            </a:r>
            <a:r>
              <a:rPr dirty="0" err="1"/>
              <a:t>تدعو</a:t>
            </a:r>
            <a:r>
              <a:rPr dirty="0"/>
              <a:t> </a:t>
            </a:r>
            <a:r>
              <a:rPr dirty="0" err="1"/>
              <a:t>إلى</a:t>
            </a:r>
            <a:r>
              <a:rPr dirty="0"/>
              <a:t> </a:t>
            </a:r>
            <a:r>
              <a:rPr dirty="0" err="1"/>
              <a:t>القلق</a:t>
            </a:r>
            <a:r>
              <a:rPr dirty="0"/>
              <a:t>.</a:t>
            </a:r>
          </a:p>
          <a:p>
            <a:pPr marL="171450" indent="-171450" rtl="1">
              <a:buSzPct val="100000"/>
              <a:buFont typeface="Arial"/>
              <a:buChar char="•"/>
            </a:pPr>
            <a:r>
              <a:rPr dirty="0" err="1"/>
              <a:t>قد</a:t>
            </a:r>
            <a:r>
              <a:rPr dirty="0"/>
              <a:t> </a:t>
            </a:r>
            <a:r>
              <a:rPr dirty="0" err="1"/>
              <a:t>تؤثر</a:t>
            </a:r>
            <a:r>
              <a:rPr dirty="0"/>
              <a:t> </a:t>
            </a:r>
            <a:r>
              <a:rPr dirty="0" err="1"/>
              <a:t>عوامل</a:t>
            </a:r>
            <a:r>
              <a:rPr dirty="0"/>
              <a:t> </a:t>
            </a:r>
            <a:r>
              <a:rPr dirty="0" err="1"/>
              <a:t>أخرى</a:t>
            </a:r>
            <a:r>
              <a:rPr dirty="0"/>
              <a:t> </a:t>
            </a:r>
            <a:r>
              <a:rPr dirty="0" err="1"/>
              <a:t>على</a:t>
            </a:r>
            <a:r>
              <a:rPr dirty="0"/>
              <a:t> </a:t>
            </a:r>
            <a:r>
              <a:rPr dirty="0" err="1"/>
              <a:t>معدل</a:t>
            </a:r>
            <a:r>
              <a:rPr dirty="0"/>
              <a:t> </a:t>
            </a:r>
            <a:r>
              <a:rPr dirty="0" err="1"/>
              <a:t>الإصابة</a:t>
            </a:r>
            <a:r>
              <a:rPr dirty="0"/>
              <a:t>، </a:t>
            </a:r>
            <a:r>
              <a:rPr dirty="0" err="1"/>
              <a:t>ومنها</a:t>
            </a:r>
            <a:r>
              <a:rPr dirty="0"/>
              <a:t> </a:t>
            </a:r>
            <a:r>
              <a:rPr dirty="0" err="1"/>
              <a:t>التغيرات</a:t>
            </a:r>
            <a:r>
              <a:rPr dirty="0"/>
              <a:t> </a:t>
            </a:r>
            <a:r>
              <a:rPr dirty="0" err="1"/>
              <a:t>الموسمية</a:t>
            </a:r>
            <a:r>
              <a:rPr dirty="0"/>
              <a:t> </a:t>
            </a:r>
            <a:r>
              <a:rPr dirty="0" err="1"/>
              <a:t>في</a:t>
            </a:r>
            <a:r>
              <a:rPr dirty="0"/>
              <a:t> </a:t>
            </a:r>
            <a:r>
              <a:rPr dirty="0" err="1"/>
              <a:t>المرض</a:t>
            </a:r>
            <a:r>
              <a:rPr dirty="0"/>
              <a:t>، </a:t>
            </a:r>
            <a:r>
              <a:rPr dirty="0" err="1"/>
              <a:t>والتغيرات</a:t>
            </a:r>
            <a:r>
              <a:rPr dirty="0"/>
              <a:t> </a:t>
            </a:r>
            <a:r>
              <a:rPr dirty="0" err="1"/>
              <a:t>السكانية</a:t>
            </a:r>
            <a:r>
              <a:rPr dirty="0"/>
              <a:t>، </a:t>
            </a:r>
            <a:r>
              <a:rPr dirty="0" err="1"/>
              <a:t>وغيرها</a:t>
            </a:r>
            <a:r>
              <a:rPr dirty="0"/>
              <a:t>.</a:t>
            </a:r>
          </a:p>
        </p:txBody>
      </p:sp>
    </p:spTree>
    <p:extLst>
      <p:ext uri="{BB962C8B-B14F-4D97-AF65-F5344CB8AC3E}">
        <p14:creationId xmlns:p14="http://schemas.microsoft.com/office/powerpoint/2010/main" val="14539972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Shape 64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44" name="Shape 644"/>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تعاريف</a:t>
            </a:r>
            <a:r>
              <a:rPr dirty="0"/>
              <a:t> </a:t>
            </a:r>
            <a:r>
              <a:rPr dirty="0" err="1"/>
              <a:t>معدل</a:t>
            </a:r>
            <a:r>
              <a:rPr dirty="0"/>
              <a:t> </a:t>
            </a:r>
            <a:r>
              <a:rPr dirty="0" err="1"/>
              <a:t>الإصابة</a:t>
            </a:r>
            <a:r>
              <a:rPr dirty="0"/>
              <a:t>، </a:t>
            </a:r>
            <a:r>
              <a:rPr dirty="0" err="1"/>
              <a:t>ومعدل</a:t>
            </a:r>
            <a:r>
              <a:rPr dirty="0"/>
              <a:t> </a:t>
            </a:r>
            <a:r>
              <a:rPr dirty="0" err="1"/>
              <a:t>الانتشار</a:t>
            </a:r>
            <a:r>
              <a:rPr dirty="0"/>
              <a:t>، </a:t>
            </a:r>
            <a:r>
              <a:rPr dirty="0" err="1"/>
              <a:t>ومعدل</a:t>
            </a:r>
            <a:r>
              <a:rPr dirty="0"/>
              <a:t> </a:t>
            </a:r>
            <a:r>
              <a:rPr dirty="0" err="1"/>
              <a:t>الهجمات</a:t>
            </a:r>
            <a:r>
              <a:rPr lang="ar-EG" dirty="0"/>
              <a:t>&gt;.</a:t>
            </a:r>
            <a:endParaRPr dirty="0"/>
          </a:p>
          <a:p>
            <a:pPr rtl="1"/>
            <a:endParaRPr dirty="0"/>
          </a:p>
        </p:txBody>
      </p:sp>
    </p:spTree>
    <p:extLst>
      <p:ext uri="{BB962C8B-B14F-4D97-AF65-F5344CB8AC3E}">
        <p14:creationId xmlns:p14="http://schemas.microsoft.com/office/powerpoint/2010/main" val="3179984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Shape 64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49" name="Shape 649"/>
          <p:cNvSpPr>
            <a:spLocks noGrp="1"/>
          </p:cNvSpPr>
          <p:nvPr>
            <p:ph type="body" sz="quarter" idx="1"/>
          </p:nvPr>
        </p:nvSpPr>
        <p:spPr>
          <a:prstGeom prst="rect">
            <a:avLst/>
          </a:prstGeom>
        </p:spPr>
        <p:txBody>
          <a:bodyPr rtlCol="1"/>
          <a:lstStyle/>
          <a:p>
            <a:pPr rtl="1"/>
            <a:r>
              <a:rPr lang="ar-EG" dirty="0"/>
              <a:t>&lt;</a:t>
            </a:r>
            <a:r>
              <a:rPr b="1" dirty="0" err="1"/>
              <a:t>راجع</a:t>
            </a:r>
            <a:r>
              <a:rPr dirty="0"/>
              <a:t> </a:t>
            </a:r>
            <a:r>
              <a:rPr dirty="0" err="1"/>
              <a:t>الرسائل</a:t>
            </a:r>
            <a:r>
              <a:rPr dirty="0"/>
              <a:t> </a:t>
            </a:r>
            <a:r>
              <a:rPr dirty="0" err="1"/>
              <a:t>الرئيسية</a:t>
            </a:r>
            <a:r>
              <a:rPr lang="ar-EG" dirty="0"/>
              <a:t>&gt;.</a:t>
            </a:r>
            <a:endParaRPr dirty="0"/>
          </a:p>
        </p:txBody>
      </p:sp>
    </p:spTree>
    <p:extLst>
      <p:ext uri="{BB962C8B-B14F-4D97-AF65-F5344CB8AC3E}">
        <p14:creationId xmlns:p14="http://schemas.microsoft.com/office/powerpoint/2010/main" val="4176060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32" name="Shape 332"/>
          <p:cNvSpPr>
            <a:spLocks noGrp="1"/>
          </p:cNvSpPr>
          <p:nvPr>
            <p:ph type="body" sz="quarter" idx="1"/>
          </p:nvPr>
        </p:nvSpPr>
        <p:spPr>
          <a:prstGeom prst="rect">
            <a:avLst/>
          </a:prstGeom>
        </p:spPr>
        <p:txBody>
          <a:bodyPr rtlCol="1"/>
          <a:lstStyle/>
          <a:p>
            <a:pPr rtl="1">
              <a:lnSpc>
                <a:spcPct val="150000"/>
              </a:lnSpc>
              <a:spcBef>
                <a:spcPts val="0"/>
              </a:spcBef>
            </a:pPr>
            <a:br>
              <a:rPr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a:t>
            </a:r>
          </a:p>
          <a:p>
            <a:pPr rtl="1">
              <a:lnSpc>
                <a:spcPct val="150000"/>
              </a:lnSpc>
              <a:spcBef>
                <a:spcPts val="0"/>
              </a:spcBef>
            </a:pPr>
            <a:endParaRPr dirty="0">
              <a:latin typeface="Sakkal Majalla" panose="02000000000000000000" pitchFamily="2" charset="-78"/>
              <a:cs typeface="Sakkal Majalla" panose="02000000000000000000" pitchFamily="2" charset="-78"/>
            </a:endParaRPr>
          </a:p>
          <a:p>
            <a:pPr rtl="1">
              <a:lnSpc>
                <a:spcPct val="150000"/>
              </a:lnSpc>
              <a:spcBef>
                <a:spcPts val="0"/>
              </a:spcBef>
            </a:pPr>
            <a:r>
              <a:rPr dirty="0" err="1">
                <a:latin typeface="Sakkal Majalla" panose="02000000000000000000" pitchFamily="2" charset="-78"/>
                <a:cs typeface="Sakkal Majalla" panose="02000000000000000000" pitchFamily="2" charset="-78"/>
              </a:rPr>
              <a:t>يُعرَّف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«د</a:t>
            </a:r>
            <a:r>
              <a:rPr dirty="0" err="1">
                <a:latin typeface="Sakkal Majalla" panose="02000000000000000000" pitchFamily="2" charset="-78"/>
                <a:cs typeface="Sakkal Majalla" panose="02000000000000000000" pitchFamily="2" charset="-78"/>
              </a:rPr>
              <a:t>راسة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ومُحدداتها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الدراسة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50000"/>
              </a:lnSpc>
              <a:spcBef>
                <a:spcPts val="0"/>
              </a:spcBef>
            </a:pPr>
            <a:endParaRPr dirty="0">
              <a:latin typeface="Sakkal Majalla" panose="02000000000000000000" pitchFamily="2" charset="-78"/>
              <a:cs typeface="Sakkal Majalla" panose="02000000000000000000" pitchFamily="2" charset="-78"/>
            </a:endParaRPr>
          </a:p>
          <a:p>
            <a:pPr rtl="1">
              <a:lnSpc>
                <a:spcPct val="150000"/>
              </a:lnSpc>
              <a:spcBef>
                <a:spcPts val="0"/>
              </a:spcBef>
            </a:pP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وبعبارةٍ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وعبئه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تخفيف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50000"/>
              </a:lnSpc>
              <a:spcBef>
                <a:spcPts val="0"/>
              </a:spcBef>
            </a:pPr>
            <a:endParaRPr dirty="0">
              <a:latin typeface="Sakkal Majalla" panose="02000000000000000000" pitchFamily="2" charset="-78"/>
              <a:cs typeface="Sakkal Majalla" panose="02000000000000000000" pitchFamily="2" charset="-78"/>
            </a:endParaRPr>
          </a:p>
          <a:p>
            <a:pPr rtl="1">
              <a:lnSpc>
                <a:spcPct val="150000"/>
              </a:lnSpc>
              <a:spcBef>
                <a:spcPts val="0"/>
              </a:spcBef>
            </a:pPr>
            <a:r>
              <a:rPr dirty="0" err="1">
                <a:latin typeface="Sakkal Majalla" panose="02000000000000000000" pitchFamily="2" charset="-78"/>
                <a:cs typeface="Sakkal Majalla" panose="02000000000000000000" pitchFamily="2" charset="-78"/>
              </a:rPr>
              <a:t>المصدر</a:t>
            </a:r>
            <a:r>
              <a:rPr lang="ar-EG" dirty="0">
                <a:latin typeface="Sakkal Majalla" panose="02000000000000000000" pitchFamily="2" charset="-78"/>
                <a:cs typeface="Sakkal Majalla" panose="02000000000000000000" pitchFamily="2" charset="-78"/>
              </a:rPr>
              <a:t>:</a:t>
            </a:r>
          </a:p>
          <a:p>
            <a:pPr algn="l" rtl="0">
              <a:lnSpc>
                <a:spcPct val="150000"/>
              </a:lnSpc>
              <a:spcBef>
                <a:spcPts val="0"/>
              </a:spcBef>
            </a:pPr>
            <a:r>
              <a:rPr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 2014.</a:t>
            </a:r>
            <a:endParaRPr lang="ar-EG" dirty="0">
              <a:latin typeface="Sakkal Majalla" panose="02000000000000000000" pitchFamily="2" charset="-78"/>
              <a:cs typeface="Sakkal Majalla" panose="02000000000000000000" pitchFamily="2" charset="-78"/>
            </a:endParaRPr>
          </a:p>
          <a:p>
            <a:pPr algn="r" rtl="1">
              <a:lnSpc>
                <a:spcPct val="150000"/>
              </a:lnSpc>
              <a:spcBef>
                <a:spcPts val="0"/>
              </a:spcBef>
            </a:pPr>
            <a:r>
              <a:rPr lang="ar-EG" dirty="0">
                <a:latin typeface="Sakkal Majalla" panose="02000000000000000000" pitchFamily="2" charset="-78"/>
                <a:cs typeface="Sakkal Majalla" panose="02000000000000000000" pitchFamily="2" charset="-78"/>
              </a:rPr>
              <a:t>متاح على: </a:t>
            </a:r>
          </a:p>
          <a:p>
            <a:pPr algn="l" rtl="0">
              <a:lnSpc>
                <a:spcPct val="150000"/>
              </a:lnSpc>
              <a:spcBef>
                <a:spcPts val="0"/>
              </a:spcBef>
            </a:pPr>
            <a:r>
              <a:rPr lang="en-US" dirty="0">
                <a:latin typeface="Sakkal Majalla" panose="02000000000000000000" pitchFamily="2" charset="-78"/>
                <a:cs typeface="Sakkal Majalla" panose="02000000000000000000" pitchFamily="2" charset="-78"/>
              </a:rPr>
              <a:t> </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https://www.cdc.gov/publichealth101/epidemiology.html</a:t>
            </a:r>
            <a:endParaRPr lang="en"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p:txBody>
      </p:sp>
    </p:spTree>
    <p:extLst>
      <p:ext uri="{BB962C8B-B14F-4D97-AF65-F5344CB8AC3E}">
        <p14:creationId xmlns:p14="http://schemas.microsoft.com/office/powerpoint/2010/main" val="1861403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hape 34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42" name="Shape 342"/>
          <p:cNvSpPr>
            <a:spLocks noGrp="1"/>
          </p:cNvSpPr>
          <p:nvPr>
            <p:ph type="body" sz="quarter" idx="1"/>
          </p:nvPr>
        </p:nvSpPr>
        <p:spPr>
          <a:prstGeom prst="rect">
            <a:avLst/>
          </a:prstGeom>
        </p:spPr>
        <p:txBody>
          <a:bodyPr rtlCol="1"/>
          <a:lstStyle/>
          <a:p>
            <a:pPr rtl="1"/>
            <a:r>
              <a:rPr dirty="0" err="1"/>
              <a:t>عرِّف</a:t>
            </a:r>
            <a:r>
              <a:rPr dirty="0"/>
              <a:t>:</a:t>
            </a:r>
          </a:p>
          <a:p>
            <a:pPr marL="171450" indent="-171450" rtl="1">
              <a:buSzPct val="100000"/>
              <a:buFont typeface="Arial"/>
              <a:buChar char="•"/>
            </a:pPr>
            <a:r>
              <a:rPr dirty="0" err="1"/>
              <a:t>الزمان</a:t>
            </a:r>
            <a:r>
              <a:rPr lang="ar-EG" dirty="0"/>
              <a:t>: </a:t>
            </a:r>
            <a:r>
              <a:rPr dirty="0" err="1"/>
              <a:t>وقت</a:t>
            </a:r>
            <a:r>
              <a:rPr dirty="0"/>
              <a:t> </a:t>
            </a:r>
            <a:r>
              <a:rPr dirty="0" err="1"/>
              <a:t>حدوث</a:t>
            </a:r>
            <a:r>
              <a:rPr dirty="0"/>
              <a:t> </a:t>
            </a:r>
            <a:r>
              <a:rPr dirty="0" err="1"/>
              <a:t>الاعتلال</a:t>
            </a:r>
            <a:r>
              <a:rPr dirty="0"/>
              <a:t> </a:t>
            </a:r>
            <a:r>
              <a:rPr lang="ar-EG" dirty="0"/>
              <a:t>(أ</a:t>
            </a:r>
            <a:r>
              <a:rPr dirty="0"/>
              <a:t>ي </a:t>
            </a:r>
            <a:r>
              <a:rPr dirty="0" err="1"/>
              <a:t>اليوم</a:t>
            </a:r>
            <a:r>
              <a:rPr dirty="0"/>
              <a:t>، </a:t>
            </a:r>
            <a:r>
              <a:rPr dirty="0" err="1"/>
              <a:t>الأسبوع</a:t>
            </a:r>
            <a:r>
              <a:rPr dirty="0"/>
              <a:t>، </a:t>
            </a:r>
            <a:r>
              <a:rPr dirty="0" err="1"/>
              <a:t>الشهر</a:t>
            </a:r>
            <a:r>
              <a:rPr dirty="0"/>
              <a:t>، </a:t>
            </a:r>
            <a:r>
              <a:rPr dirty="0" err="1"/>
              <a:t>السنة</a:t>
            </a:r>
            <a:r>
              <a:rPr lang="ar-EG" dirty="0"/>
              <a:t>).</a:t>
            </a:r>
            <a:endParaRPr dirty="0"/>
          </a:p>
          <a:p>
            <a:pPr marL="171450" indent="-171450" rtl="1">
              <a:buSzPct val="100000"/>
              <a:buFont typeface="Arial"/>
              <a:buChar char="•"/>
            </a:pPr>
            <a:r>
              <a:rPr dirty="0" err="1"/>
              <a:t>المكان</a:t>
            </a:r>
            <a:r>
              <a:rPr lang="ar-EG" dirty="0"/>
              <a:t>: </a:t>
            </a:r>
            <a:r>
              <a:rPr dirty="0" err="1"/>
              <a:t>مكان</a:t>
            </a:r>
            <a:r>
              <a:rPr dirty="0"/>
              <a:t> </a:t>
            </a:r>
            <a:r>
              <a:rPr dirty="0" err="1"/>
              <a:t>حدوث</a:t>
            </a:r>
            <a:r>
              <a:rPr dirty="0"/>
              <a:t> </a:t>
            </a:r>
            <a:r>
              <a:rPr dirty="0" err="1"/>
              <a:t>الاعتلال</a:t>
            </a:r>
            <a:r>
              <a:rPr dirty="0"/>
              <a:t> </a:t>
            </a:r>
            <a:r>
              <a:rPr lang="ar-EG" dirty="0"/>
              <a:t>(</a:t>
            </a:r>
            <a:r>
              <a:rPr dirty="0" err="1"/>
              <a:t>أي</a:t>
            </a:r>
            <a:r>
              <a:rPr dirty="0"/>
              <a:t> </a:t>
            </a:r>
            <a:r>
              <a:rPr dirty="0" err="1"/>
              <a:t>مخيم</a:t>
            </a:r>
            <a:r>
              <a:rPr dirty="0"/>
              <a:t>، </a:t>
            </a:r>
            <a:r>
              <a:rPr dirty="0" err="1"/>
              <a:t>مدينة</a:t>
            </a:r>
            <a:r>
              <a:rPr lang="ar-EG" dirty="0"/>
              <a:t>/ </a:t>
            </a:r>
            <a:r>
              <a:rPr dirty="0" err="1"/>
              <a:t>بلدة</a:t>
            </a:r>
            <a:r>
              <a:rPr lang="ar-EG" dirty="0"/>
              <a:t>/ </a:t>
            </a:r>
            <a:r>
              <a:rPr dirty="0" err="1"/>
              <a:t>قرية</a:t>
            </a:r>
            <a:r>
              <a:rPr dirty="0"/>
              <a:t>، </a:t>
            </a:r>
            <a:r>
              <a:rPr dirty="0" err="1"/>
              <a:t>ولاية</a:t>
            </a:r>
            <a:r>
              <a:rPr lang="ar-EG" dirty="0"/>
              <a:t>/ </a:t>
            </a:r>
            <a:r>
              <a:rPr dirty="0" err="1"/>
              <a:t>مقاطعة</a:t>
            </a:r>
            <a:r>
              <a:rPr dirty="0"/>
              <a:t>، </a:t>
            </a:r>
            <a:r>
              <a:rPr dirty="0" err="1"/>
              <a:t>بلد</a:t>
            </a:r>
            <a:r>
              <a:rPr dirty="0"/>
              <a:t>، </a:t>
            </a:r>
            <a:r>
              <a:rPr dirty="0" err="1"/>
              <a:t>إقليم</a:t>
            </a:r>
            <a:r>
              <a:rPr lang="ar-EG" dirty="0"/>
              <a:t>).</a:t>
            </a:r>
            <a:endParaRPr dirty="0"/>
          </a:p>
          <a:p>
            <a:pPr marL="171450" indent="-171450" rtl="1">
              <a:buSzPct val="100000"/>
              <a:buFont typeface="Arial"/>
              <a:buChar char="•"/>
            </a:pPr>
            <a:r>
              <a:rPr dirty="0" err="1"/>
              <a:t>الأشخاص</a:t>
            </a:r>
            <a:r>
              <a:rPr lang="ar-EG" dirty="0"/>
              <a:t>: </a:t>
            </a:r>
            <a:r>
              <a:rPr dirty="0" err="1"/>
              <a:t>من</a:t>
            </a:r>
            <a:r>
              <a:rPr dirty="0"/>
              <a:t> </a:t>
            </a:r>
            <a:r>
              <a:rPr dirty="0" err="1"/>
              <a:t>يصابون</a:t>
            </a:r>
            <a:r>
              <a:rPr dirty="0"/>
              <a:t> </a:t>
            </a:r>
            <a:r>
              <a:rPr dirty="0" err="1"/>
              <a:t>بالاعتلال</a:t>
            </a:r>
            <a:r>
              <a:rPr dirty="0"/>
              <a:t> </a:t>
            </a:r>
            <a:r>
              <a:rPr lang="ar-EG" dirty="0"/>
              <a:t>(</a:t>
            </a:r>
            <a:r>
              <a:rPr dirty="0" err="1"/>
              <a:t>أي</a:t>
            </a:r>
            <a:r>
              <a:rPr dirty="0"/>
              <a:t> </a:t>
            </a:r>
            <a:r>
              <a:rPr dirty="0" err="1"/>
              <a:t>العمر</a:t>
            </a:r>
            <a:r>
              <a:rPr dirty="0"/>
              <a:t>، </a:t>
            </a:r>
            <a:r>
              <a:rPr dirty="0" err="1"/>
              <a:t>نوع</a:t>
            </a:r>
            <a:r>
              <a:rPr dirty="0"/>
              <a:t> </a:t>
            </a:r>
            <a:r>
              <a:rPr dirty="0" err="1"/>
              <a:t>الجنس</a:t>
            </a:r>
            <a:r>
              <a:rPr dirty="0"/>
              <a:t>، </a:t>
            </a:r>
            <a:r>
              <a:rPr dirty="0" err="1"/>
              <a:t>العرق</a:t>
            </a:r>
            <a:r>
              <a:rPr lang="ar-EG" dirty="0"/>
              <a:t>).</a:t>
            </a:r>
            <a:endParaRPr dirty="0"/>
          </a:p>
          <a:p>
            <a:pPr rtl="1"/>
            <a:endParaRPr dirty="0"/>
          </a:p>
          <a:p>
            <a:pPr rtl="1"/>
            <a:r>
              <a:rPr dirty="0" err="1"/>
              <a:t>اسأل</a:t>
            </a:r>
            <a:r>
              <a:rPr dirty="0"/>
              <a:t>:</a:t>
            </a:r>
          </a:p>
          <a:p>
            <a:pPr marL="171450" indent="-171450" rtl="1">
              <a:buSzPct val="100000"/>
              <a:buFont typeface="Arial"/>
              <a:buChar char="•"/>
            </a:pPr>
            <a:r>
              <a:rPr dirty="0" err="1"/>
              <a:t>ما</a:t>
            </a:r>
            <a:r>
              <a:rPr dirty="0"/>
              <a:t> </a:t>
            </a:r>
            <a:r>
              <a:rPr dirty="0" err="1"/>
              <a:t>أهمية</a:t>
            </a:r>
            <a:r>
              <a:rPr dirty="0"/>
              <a:t> </a:t>
            </a:r>
            <a:r>
              <a:rPr dirty="0" err="1"/>
              <a:t>هذه</a:t>
            </a:r>
            <a:r>
              <a:rPr dirty="0"/>
              <a:t> </a:t>
            </a:r>
            <a:r>
              <a:rPr dirty="0" err="1"/>
              <a:t>المعلومات</a:t>
            </a:r>
            <a:r>
              <a:rPr dirty="0"/>
              <a:t> </a:t>
            </a:r>
            <a:r>
              <a:rPr lang="ar-EG" dirty="0"/>
              <a:t>(</a:t>
            </a:r>
            <a:r>
              <a:rPr dirty="0" err="1"/>
              <a:t>الزمان</a:t>
            </a:r>
            <a:r>
              <a:rPr dirty="0"/>
              <a:t>، </a:t>
            </a:r>
            <a:r>
              <a:rPr dirty="0" err="1"/>
              <a:t>المكان</a:t>
            </a:r>
            <a:r>
              <a:rPr dirty="0"/>
              <a:t>، </a:t>
            </a:r>
            <a:r>
              <a:rPr dirty="0" err="1"/>
              <a:t>الأشخاص</a:t>
            </a:r>
            <a:r>
              <a:rPr lang="ar-EG" dirty="0"/>
              <a:t>)</a:t>
            </a:r>
            <a:r>
              <a:rPr dirty="0"/>
              <a:t>؟ </a:t>
            </a:r>
            <a:r>
              <a:rPr dirty="0" err="1"/>
              <a:t>كيف</a:t>
            </a:r>
            <a:r>
              <a:rPr dirty="0"/>
              <a:t> </a:t>
            </a:r>
            <a:r>
              <a:rPr dirty="0" err="1"/>
              <a:t>يمكن</a:t>
            </a:r>
            <a:r>
              <a:rPr dirty="0"/>
              <a:t> </a:t>
            </a:r>
            <a:r>
              <a:rPr dirty="0" err="1"/>
              <a:t>أن</a:t>
            </a:r>
            <a:r>
              <a:rPr dirty="0"/>
              <a:t> </a:t>
            </a:r>
            <a:r>
              <a:rPr dirty="0" err="1"/>
              <a:t>تساعدنا</a:t>
            </a:r>
            <a:r>
              <a:rPr dirty="0"/>
              <a:t> </a:t>
            </a:r>
            <a:r>
              <a:rPr dirty="0" err="1"/>
              <a:t>في</a:t>
            </a:r>
            <a:r>
              <a:rPr dirty="0"/>
              <a:t> </a:t>
            </a:r>
            <a:r>
              <a:rPr dirty="0" err="1"/>
              <a:t>الاستجابة</a:t>
            </a:r>
            <a:r>
              <a:rPr dirty="0"/>
              <a:t> </a:t>
            </a:r>
            <a:r>
              <a:rPr dirty="0" err="1"/>
              <a:t>لحالة</a:t>
            </a:r>
            <a:r>
              <a:rPr dirty="0"/>
              <a:t> </a:t>
            </a:r>
            <a:r>
              <a:rPr dirty="0" err="1"/>
              <a:t>الطوارئ</a:t>
            </a:r>
            <a:r>
              <a:rPr dirty="0"/>
              <a:t>؟</a:t>
            </a:r>
          </a:p>
          <a:p>
            <a:pPr rtl="1"/>
            <a:endParaRPr dirty="0"/>
          </a:p>
          <a:p>
            <a:pPr rtl="1"/>
            <a:endParaRPr dirty="0"/>
          </a:p>
        </p:txBody>
      </p:sp>
    </p:spTree>
    <p:extLst>
      <p:ext uri="{BB962C8B-B14F-4D97-AF65-F5344CB8AC3E}">
        <p14:creationId xmlns:p14="http://schemas.microsoft.com/office/powerpoint/2010/main" val="4009556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48" name="Shape 348"/>
          <p:cNvSpPr>
            <a:spLocks noGrp="1"/>
          </p:cNvSpPr>
          <p:nvPr>
            <p:ph type="body" sz="quarter" idx="1"/>
          </p:nvPr>
        </p:nvSpPr>
        <p:spPr>
          <a:prstGeom prst="rect">
            <a:avLst/>
          </a:prstGeom>
        </p:spPr>
        <p:txBody>
          <a:bodyPr rtlCol="1"/>
          <a:lstStyle/>
          <a:p>
            <a:pPr rtl="1"/>
            <a:r>
              <a:rPr dirty="0">
                <a:latin typeface="Sakkal Majalla" panose="02000000000000000000" pitchFamily="2" charset="-78"/>
                <a:cs typeface="Sakkal Majalla" panose="02000000000000000000" pitchFamily="2" charset="-78"/>
              </a:rPr>
              <a:t> </a:t>
            </a:r>
          </a:p>
          <a:p>
            <a:pPr rtl="1"/>
            <a:r>
              <a:rPr dirty="0" err="1">
                <a:latin typeface="Sakkal Majalla" panose="02000000000000000000" pitchFamily="2" charset="-78"/>
                <a:cs typeface="Sakkal Majalla" panose="02000000000000000000" pitchFamily="2" charset="-78"/>
              </a:rPr>
              <a:t>يوضح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المكان</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تساعدنا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اسأل</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سنوية</a:t>
            </a:r>
            <a:r>
              <a:rPr lang="ar-EG" dirty="0">
                <a:latin typeface="Sakkal Majalla" panose="02000000000000000000" pitchFamily="2" charset="-78"/>
                <a:cs typeface="Sakkal Majalla" panose="02000000000000000000" pitchFamily="2" charset="-78"/>
              </a:rPr>
              <a:t> (1989 – 2016).</a:t>
            </a:r>
            <a:endParaRPr dirty="0">
              <a:latin typeface="Sakkal Majalla" panose="02000000000000000000" pitchFamily="2" charset="-78"/>
              <a:cs typeface="Sakkal Majalla" panose="02000000000000000000" pitchFamily="2" charset="-78"/>
            </a:endParaRP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المكان</a:t>
            </a:r>
            <a:r>
              <a:rPr dirty="0">
                <a:latin typeface="Sakkal Majalla" panose="02000000000000000000" pitchFamily="2" charset="-78"/>
                <a:cs typeface="Sakkal Majalla" panose="02000000000000000000" pitchFamily="2" charset="-78"/>
              </a:rPr>
              <a:t>؟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a:t>
            </a:r>
            <a:r>
              <a:rPr lang="ar-EG"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p>
          <a:p>
            <a:pPr marL="628650" lvl="1" indent="-171450" rtl="1">
              <a:buSzPct val="100000"/>
              <a:buFont typeface="Arial"/>
              <a:buChar char="•"/>
            </a:pPr>
            <a:r>
              <a:rPr dirty="0" err="1">
                <a:latin typeface="Sakkal Majalla" panose="02000000000000000000" pitchFamily="2" charset="-78"/>
                <a:cs typeface="Sakkal Majalla" panose="02000000000000000000" pitchFamily="2" charset="-78"/>
              </a:rPr>
              <a:t>الإجابة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94870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hape 35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59" name="Shape 359"/>
          <p:cNvSpPr>
            <a:spLocks noGrp="1"/>
          </p:cNvSpPr>
          <p:nvPr>
            <p:ph type="body" sz="quarter" idx="1"/>
          </p:nvPr>
        </p:nvSpPr>
        <p:spPr>
          <a:prstGeom prst="rect">
            <a:avLst/>
          </a:prstGeom>
        </p:spPr>
        <p:txBody>
          <a:bodyPr rtlCol="1"/>
          <a:lstStyle/>
          <a:p>
            <a:pPr rtl="1">
              <a:lnSpc>
                <a:spcPct val="150000"/>
              </a:lnSpc>
              <a:spcBef>
                <a:spcPts val="600"/>
              </a:spcBef>
            </a:pPr>
            <a:br>
              <a:rPr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rtl="1">
              <a:lnSpc>
                <a:spcPct val="150000"/>
              </a:lnSpc>
              <a:spcBef>
                <a:spcPts val="600"/>
              </a:spcBef>
            </a:pPr>
            <a:r>
              <a:rPr dirty="0" err="1">
                <a:latin typeface="Sakkal Majalla" panose="02000000000000000000" pitchFamily="2" charset="-78"/>
                <a:cs typeface="Sakkal Majalla" panose="02000000000000000000" pitchFamily="2" charset="-78"/>
              </a:rPr>
              <a:t>لنستعرض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تعلمناه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المعرفة</a:t>
            </a:r>
            <a:r>
              <a:rPr dirty="0">
                <a:latin typeface="Sakkal Majalla" panose="02000000000000000000" pitchFamily="2" charset="-78"/>
                <a:cs typeface="Sakkal Majalla" panose="02000000000000000000" pitchFamily="2" charset="-78"/>
              </a:rPr>
              <a:t>.</a:t>
            </a:r>
          </a:p>
          <a:p>
            <a:pPr rtl="1">
              <a:lnSpc>
                <a:spcPct val="150000"/>
              </a:lnSpc>
              <a:spcBef>
                <a:spcPts val="600"/>
              </a:spcBef>
            </a:pPr>
            <a:endParaRPr dirty="0">
              <a:latin typeface="Sakkal Majalla" panose="02000000000000000000" pitchFamily="2" charset="-78"/>
              <a:cs typeface="Sakkal Majalla" panose="02000000000000000000" pitchFamily="2" charset="-78"/>
            </a:endParaRPr>
          </a:p>
          <a:p>
            <a:pPr rtl="1">
              <a:lnSpc>
                <a:spcPct val="150000"/>
              </a:lnSpc>
              <a:spcBef>
                <a:spcPts val="500"/>
              </a:spcBef>
            </a:pPr>
            <a:r>
              <a:rPr lang="ar-EG" dirty="0">
                <a:latin typeface="Sakkal Majalla" panose="02000000000000000000" pitchFamily="2" charset="-78"/>
                <a:cs typeface="Sakkal Majalla" panose="02000000000000000000" pitchFamily="2" charset="-78"/>
              </a:rPr>
              <a:t>&lt;</a:t>
            </a:r>
            <a:r>
              <a:rPr b="1" dirty="0" err="1">
                <a:latin typeface="Sakkal Majalla" panose="02000000000000000000" pitchFamily="2" charset="-78"/>
                <a:cs typeface="Sakkal Majalla" panose="02000000000000000000" pitchFamily="2" charset="-78"/>
              </a:rPr>
              <a:t>اقرأ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وانتظر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lang="ar-EG" dirty="0">
                <a:latin typeface="Sakkal Majalla" panose="02000000000000000000" pitchFamily="2" charset="-78"/>
                <a:cs typeface="Sakkal Majalla" panose="02000000000000000000" pitchFamily="2" charset="-78"/>
              </a:rPr>
              <a:t>&gt;.</a:t>
            </a:r>
            <a:endParaRPr dirty="0">
              <a:latin typeface="Sakkal Majalla" panose="02000000000000000000" pitchFamily="2" charset="-78"/>
              <a:cs typeface="Sakkal Majalla" panose="02000000000000000000" pitchFamily="2" charset="-78"/>
            </a:endParaRPr>
          </a:p>
          <a:p>
            <a:pPr rtl="1">
              <a:lnSpc>
                <a:spcPct val="150000"/>
              </a:lnSpc>
              <a:spcBef>
                <a:spcPts val="500"/>
              </a:spcBef>
            </a:pPr>
            <a:endParaRPr dirty="0">
              <a:latin typeface="Sakkal Majalla" panose="02000000000000000000" pitchFamily="2" charset="-78"/>
              <a:cs typeface="Sakkal Majalla" panose="02000000000000000000" pitchFamily="2" charset="-78"/>
            </a:endParaRPr>
          </a:p>
          <a:p>
            <a:pPr rtl="1">
              <a:lnSpc>
                <a:spcPct val="150000"/>
              </a:lnSpc>
              <a:spcBef>
                <a:spcPts val="500"/>
              </a:spcBef>
            </a:pPr>
            <a:r>
              <a:rPr lang="ar-EG" dirty="0">
                <a:latin typeface="Sakkal Majalla" panose="02000000000000000000" pitchFamily="2" charset="-78"/>
                <a:cs typeface="Sakkal Majalla" panose="02000000000000000000" pitchFamily="2" charset="-78"/>
              </a:rPr>
              <a:t>&lt;</a:t>
            </a:r>
            <a:r>
              <a:rPr b="1" dirty="0" err="1">
                <a:latin typeface="Sakkal Majalla" panose="02000000000000000000" pitchFamily="2" charset="-78"/>
                <a:cs typeface="Sakkal Majalla" panose="02000000000000000000" pitchFamily="2" charset="-78"/>
              </a:rPr>
              <a:t>اضغط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لتظهر</a:t>
            </a:r>
            <a:r>
              <a:rPr lang="ar-EG" dirty="0">
                <a:latin typeface="Sakkal Majalla" panose="02000000000000000000" pitchFamily="2" charset="-78"/>
                <a:cs typeface="Sakkal Majalla" panose="02000000000000000000" pitchFamily="2" charset="-78"/>
              </a:rPr>
              <a:t>&gt;.</a:t>
            </a:r>
            <a:endParaRPr dirty="0">
              <a:latin typeface="Sakkal Majalla" panose="02000000000000000000" pitchFamily="2" charset="-78"/>
              <a:cs typeface="Sakkal Majalla" panose="02000000000000000000" pitchFamily="2" charset="-78"/>
            </a:endParaRPr>
          </a:p>
          <a:p>
            <a:pPr rtl="1">
              <a:lnSpc>
                <a:spcPct val="150000"/>
              </a:lnSpc>
              <a:spcBef>
                <a:spcPts val="500"/>
              </a:spcBef>
            </a:pPr>
            <a:endParaRPr dirty="0">
              <a:latin typeface="Sakkal Majalla" panose="02000000000000000000" pitchFamily="2" charset="-78"/>
              <a:cs typeface="Sakkal Majalla" panose="02000000000000000000" pitchFamily="2" charset="-78"/>
            </a:endParaRPr>
          </a:p>
          <a:p>
            <a:pPr rtl="1">
              <a:lnSpc>
                <a:spcPct val="150000"/>
              </a:lnSpc>
              <a:spcBef>
                <a:spcPts val="500"/>
              </a:spcBef>
            </a:pPr>
            <a:r>
              <a:rPr dirty="0" err="1">
                <a:latin typeface="Sakkal Majalla" panose="02000000000000000000" pitchFamily="2" charset="-78"/>
                <a:cs typeface="Sakkal Majalla" panose="02000000000000000000" pitchFamily="2" charset="-78"/>
              </a:rPr>
              <a:t>الإجابة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ج،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السريرية</a:t>
            </a:r>
            <a:r>
              <a:rPr dirty="0">
                <a:latin typeface="Sakkal Majalla" panose="02000000000000000000" pitchFamily="2" charset="-78"/>
                <a:cs typeface="Sakkal Majalla" panose="02000000000000000000" pitchFamily="2" charset="-78"/>
              </a:rPr>
              <a:t>.</a:t>
            </a:r>
          </a:p>
          <a:p>
            <a:pPr rtl="1">
              <a:lnSpc>
                <a:spcPct val="150000"/>
              </a:lnSpc>
              <a:spcBef>
                <a:spcPts val="500"/>
              </a:spcBef>
            </a:pPr>
            <a:endParaRPr dirty="0">
              <a:latin typeface="Sakkal Majalla" panose="02000000000000000000" pitchFamily="2" charset="-78"/>
              <a:cs typeface="Sakkal Majalla" panose="02000000000000000000" pitchFamily="2" charset="-78"/>
            </a:endParaRPr>
          </a:p>
          <a:p>
            <a:pPr rtl="1">
              <a:lnSpc>
                <a:spcPct val="150000"/>
              </a:lnSpc>
              <a:spcBef>
                <a:spcPts val="0"/>
              </a:spcBef>
            </a:pPr>
            <a:r>
              <a:rPr lang="ar-EG" dirty="0">
                <a:latin typeface="Sakkal Majalla" panose="02000000000000000000" pitchFamily="2" charset="-78"/>
                <a:cs typeface="Sakkal Majalla" panose="02000000000000000000" pitchFamily="2" charset="-78"/>
              </a:rPr>
              <a:t>المصدر:</a:t>
            </a:r>
          </a:p>
          <a:p>
            <a:pPr algn="l" rtl="0">
              <a:lnSpc>
                <a:spcPct val="150000"/>
              </a:lnSpc>
              <a:spcBef>
                <a:spcPts val="0"/>
              </a:spcBef>
            </a:pPr>
            <a:r>
              <a:rPr lang="en-US"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 2014.</a:t>
            </a:r>
          </a:p>
          <a:p>
            <a:pPr algn="r" rtl="1">
              <a:lnSpc>
                <a:spcPct val="150000"/>
              </a:lnSpc>
              <a:spcBef>
                <a:spcPts val="0"/>
              </a:spcBef>
            </a:pPr>
            <a:r>
              <a:rPr lang="ar-EG" dirty="0">
                <a:latin typeface="Sakkal Majalla" panose="02000000000000000000" pitchFamily="2" charset="-78"/>
                <a:cs typeface="Sakkal Majalla" panose="02000000000000000000" pitchFamily="2" charset="-78"/>
              </a:rPr>
              <a:t>متاح على: </a:t>
            </a:r>
          </a:p>
          <a:p>
            <a:pPr algn="l" rtl="0">
              <a:lnSpc>
                <a:spcPct val="150000"/>
              </a:lnSpc>
              <a:spcBef>
                <a:spcPts val="0"/>
              </a:spcBef>
            </a:pPr>
            <a:r>
              <a:rPr lang="ar-EG" dirty="0">
                <a:latin typeface="Sakkal Majalla" panose="02000000000000000000" pitchFamily="2" charset="-78"/>
                <a:cs typeface="Sakkal Majalla" panose="02000000000000000000" pitchFamily="2" charset="-78"/>
              </a:rPr>
              <a:t>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https://www.cdc.gov/publichealth101/epidemiology.html</a:t>
            </a:r>
          </a:p>
          <a:p>
            <a:pPr rtl="1">
              <a:lnSpc>
                <a:spcPct val="150000"/>
              </a:lnSpc>
              <a:spcBef>
                <a:spcPts val="500"/>
              </a:spcBef>
            </a:pPr>
            <a:endParaRP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31553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hape 36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66" name="Shape 366"/>
          <p:cNvSpPr>
            <a:spLocks noGrp="1"/>
          </p:cNvSpPr>
          <p:nvPr>
            <p:ph type="body" sz="quarter" idx="1"/>
          </p:nvPr>
        </p:nvSpPr>
        <p:spPr>
          <a:prstGeom prst="rect">
            <a:avLst/>
          </a:prstGeom>
        </p:spPr>
        <p:txBody>
          <a:bodyPr rtlCol="1"/>
          <a:lstStyle/>
          <a:p>
            <a:pPr rtl="1"/>
            <a:r>
              <a:rPr dirty="0" err="1"/>
              <a:t>اسأل</a:t>
            </a:r>
            <a:r>
              <a:rPr dirty="0"/>
              <a:t>:</a:t>
            </a:r>
          </a:p>
          <a:p>
            <a:pPr marL="171450" indent="-171450" rtl="1">
              <a:buSzPct val="100000"/>
              <a:buFont typeface="Arial"/>
              <a:buChar char="•"/>
            </a:pPr>
            <a:r>
              <a:rPr dirty="0" err="1"/>
              <a:t>لماذا</a:t>
            </a:r>
            <a:r>
              <a:rPr dirty="0"/>
              <a:t> </a:t>
            </a:r>
            <a:r>
              <a:rPr dirty="0" err="1"/>
              <a:t>نستعرض</a:t>
            </a:r>
            <a:r>
              <a:rPr dirty="0"/>
              <a:t> </a:t>
            </a:r>
            <a:r>
              <a:rPr dirty="0" err="1"/>
              <a:t>علم</a:t>
            </a:r>
            <a:r>
              <a:rPr dirty="0"/>
              <a:t> </a:t>
            </a:r>
            <a:r>
              <a:rPr dirty="0" err="1"/>
              <a:t>الأوبئة</a:t>
            </a:r>
            <a:r>
              <a:rPr dirty="0"/>
              <a:t> </a:t>
            </a:r>
            <a:r>
              <a:rPr dirty="0" err="1"/>
              <a:t>بالنسبة</a:t>
            </a:r>
            <a:r>
              <a:rPr dirty="0"/>
              <a:t> </a:t>
            </a:r>
            <a:r>
              <a:rPr dirty="0" err="1"/>
              <a:t>لفريق</a:t>
            </a:r>
            <a:r>
              <a:rPr dirty="0"/>
              <a:t> </a:t>
            </a:r>
            <a:r>
              <a:rPr dirty="0" err="1"/>
              <a:t>الاستجابة</a:t>
            </a:r>
            <a:r>
              <a:rPr dirty="0"/>
              <a:t> </a:t>
            </a:r>
            <a:r>
              <a:rPr dirty="0" err="1"/>
              <a:t>السريعة</a:t>
            </a:r>
            <a:r>
              <a:rPr dirty="0"/>
              <a:t>؟</a:t>
            </a:r>
          </a:p>
          <a:p>
            <a:pPr rtl="1"/>
            <a:endParaRPr dirty="0"/>
          </a:p>
          <a:p>
            <a:pPr rtl="1"/>
            <a:r>
              <a:rPr lang="ar-EG" b="0" dirty="0"/>
              <a:t>&lt;</a:t>
            </a:r>
            <a:r>
              <a:rPr b="1" dirty="0" err="1"/>
              <a:t>احصل</a:t>
            </a:r>
            <a:r>
              <a:rPr dirty="0"/>
              <a:t> </a:t>
            </a:r>
            <a:r>
              <a:rPr dirty="0" err="1"/>
              <a:t>على</a:t>
            </a:r>
            <a:r>
              <a:rPr dirty="0"/>
              <a:t> </a:t>
            </a:r>
            <a:r>
              <a:rPr dirty="0" err="1"/>
              <a:t>إجابات</a:t>
            </a:r>
            <a:r>
              <a:rPr dirty="0"/>
              <a:t> </a:t>
            </a:r>
            <a:r>
              <a:rPr dirty="0" err="1"/>
              <a:t>المشاركين</a:t>
            </a:r>
            <a:r>
              <a:rPr dirty="0"/>
              <a:t>، </a:t>
            </a:r>
            <a:r>
              <a:rPr dirty="0" err="1"/>
              <a:t>ثم</a:t>
            </a:r>
            <a:r>
              <a:rPr dirty="0"/>
              <a:t> </a:t>
            </a:r>
            <a:r>
              <a:rPr dirty="0" err="1"/>
              <a:t>اعرض</a:t>
            </a:r>
            <a:r>
              <a:rPr dirty="0"/>
              <a:t> </a:t>
            </a:r>
            <a:r>
              <a:rPr dirty="0" err="1"/>
              <a:t>النقاط</a:t>
            </a:r>
            <a:r>
              <a:rPr dirty="0"/>
              <a:t> </a:t>
            </a:r>
            <a:r>
              <a:rPr dirty="0" err="1"/>
              <a:t>الموجودة</a:t>
            </a:r>
            <a:r>
              <a:rPr dirty="0"/>
              <a:t> </a:t>
            </a:r>
            <a:r>
              <a:rPr dirty="0" err="1"/>
              <a:t>على</a:t>
            </a:r>
            <a:r>
              <a:rPr dirty="0"/>
              <a:t> </a:t>
            </a:r>
            <a:r>
              <a:rPr dirty="0" err="1"/>
              <a:t>الشريحة</a:t>
            </a:r>
            <a:r>
              <a:rPr lang="ar-EG" dirty="0"/>
              <a:t>&gt;.</a:t>
            </a:r>
            <a:endParaRPr dirty="0"/>
          </a:p>
          <a:p>
            <a:pPr rtl="1"/>
            <a:endParaRPr dirty="0"/>
          </a:p>
          <a:p>
            <a:pPr rtl="1"/>
            <a:endParaRPr dirty="0"/>
          </a:p>
          <a:p>
            <a:pPr rtl="1"/>
            <a:endParaRPr dirty="0"/>
          </a:p>
        </p:txBody>
      </p:sp>
    </p:spTree>
    <p:extLst>
      <p:ext uri="{BB962C8B-B14F-4D97-AF65-F5344CB8AC3E}">
        <p14:creationId xmlns:p14="http://schemas.microsoft.com/office/powerpoint/2010/main" val="2990138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80" name="Shape 380"/>
          <p:cNvSpPr>
            <a:spLocks noGrp="1"/>
          </p:cNvSpPr>
          <p:nvPr>
            <p:ph type="body" sz="quarter" idx="1"/>
          </p:nvPr>
        </p:nvSpPr>
        <p:spPr>
          <a:prstGeom prst="rect">
            <a:avLst/>
          </a:prstGeom>
        </p:spPr>
        <p:txBody>
          <a:bodyPr rtlCol="1"/>
          <a:lstStyle/>
          <a:p>
            <a:pPr rtl="1">
              <a:lnSpc>
                <a:spcPct val="150000"/>
              </a:lnSpc>
              <a:spcBef>
                <a:spcPts val="0"/>
              </a:spcBef>
            </a:pPr>
            <a:r>
              <a:rPr dirty="0"/>
              <a:t> </a:t>
            </a:r>
            <a:br>
              <a:rPr dirty="0"/>
            </a:br>
            <a:br>
              <a:rPr dirty="0"/>
            </a:br>
            <a:r>
              <a:rPr dirty="0" err="1"/>
              <a:t>والآن</a:t>
            </a:r>
            <a:r>
              <a:rPr dirty="0"/>
              <a:t> </a:t>
            </a:r>
            <a:r>
              <a:rPr dirty="0" err="1"/>
              <a:t>بعد</a:t>
            </a:r>
            <a:r>
              <a:rPr dirty="0"/>
              <a:t> </a:t>
            </a:r>
            <a:r>
              <a:rPr dirty="0" err="1"/>
              <a:t>أن</a:t>
            </a:r>
            <a:r>
              <a:rPr dirty="0"/>
              <a:t> </a:t>
            </a:r>
            <a:r>
              <a:rPr dirty="0" err="1"/>
              <a:t>تعرفنا</a:t>
            </a:r>
            <a:r>
              <a:rPr dirty="0"/>
              <a:t> </a:t>
            </a:r>
            <a:r>
              <a:rPr dirty="0" err="1"/>
              <a:t>على</a:t>
            </a:r>
            <a:r>
              <a:rPr dirty="0"/>
              <a:t> </a:t>
            </a:r>
            <a:r>
              <a:rPr dirty="0" err="1"/>
              <a:t>المقصود</a:t>
            </a:r>
            <a:r>
              <a:rPr dirty="0"/>
              <a:t> </a:t>
            </a:r>
            <a:r>
              <a:rPr dirty="0" err="1"/>
              <a:t>بعلم</a:t>
            </a:r>
            <a:r>
              <a:rPr dirty="0"/>
              <a:t> </a:t>
            </a:r>
            <a:r>
              <a:rPr dirty="0" err="1"/>
              <a:t>الأوبئة</a:t>
            </a:r>
            <a:r>
              <a:rPr dirty="0"/>
              <a:t>، </a:t>
            </a:r>
            <a:r>
              <a:rPr dirty="0" err="1"/>
              <a:t>فلنستعرض</a:t>
            </a:r>
            <a:r>
              <a:rPr dirty="0"/>
              <a:t> </a:t>
            </a:r>
            <a:r>
              <a:rPr dirty="0" err="1"/>
              <a:t>بعض</a:t>
            </a:r>
            <a:r>
              <a:rPr dirty="0"/>
              <a:t> </a:t>
            </a:r>
            <a:r>
              <a:rPr dirty="0" err="1"/>
              <a:t>المصطلحات</a:t>
            </a:r>
            <a:r>
              <a:rPr dirty="0"/>
              <a:t> </a:t>
            </a:r>
            <a:r>
              <a:rPr dirty="0" err="1"/>
              <a:t>الرئيسية</a:t>
            </a:r>
            <a:r>
              <a:rPr dirty="0"/>
              <a:t> </a:t>
            </a:r>
            <a:r>
              <a:rPr dirty="0" err="1"/>
              <a:t>المرتبطة</a:t>
            </a:r>
            <a:r>
              <a:rPr dirty="0"/>
              <a:t> </a:t>
            </a:r>
            <a:r>
              <a:rPr dirty="0" err="1"/>
              <a:t>بالدراسة</a:t>
            </a:r>
            <a:r>
              <a:rPr dirty="0"/>
              <a:t> </a:t>
            </a:r>
            <a:r>
              <a:rPr dirty="0" err="1"/>
              <a:t>بشكل</a:t>
            </a:r>
            <a:r>
              <a:rPr dirty="0"/>
              <a:t> </a:t>
            </a:r>
            <a:r>
              <a:rPr dirty="0" err="1"/>
              <a:t>عام</a:t>
            </a:r>
            <a:r>
              <a:rPr dirty="0"/>
              <a:t>.</a:t>
            </a:r>
          </a:p>
          <a:p>
            <a:pPr rtl="1">
              <a:lnSpc>
                <a:spcPct val="150000"/>
              </a:lnSpc>
              <a:spcBef>
                <a:spcPts val="0"/>
              </a:spcBef>
            </a:pPr>
            <a:endParaRPr dirty="0"/>
          </a:p>
          <a:p>
            <a:pPr rtl="1">
              <a:lnSpc>
                <a:spcPct val="150000"/>
              </a:lnSpc>
              <a:spcBef>
                <a:spcPts val="0"/>
              </a:spcBef>
            </a:pPr>
            <a:r>
              <a:rPr dirty="0" err="1"/>
              <a:t>سترى</a:t>
            </a:r>
            <a:r>
              <a:rPr dirty="0"/>
              <a:t> </a:t>
            </a:r>
            <a:r>
              <a:rPr dirty="0" err="1"/>
              <a:t>هذه</a:t>
            </a:r>
            <a:r>
              <a:rPr dirty="0"/>
              <a:t> </a:t>
            </a:r>
            <a:r>
              <a:rPr dirty="0" err="1"/>
              <a:t>المصطلحات</a:t>
            </a:r>
            <a:r>
              <a:rPr dirty="0"/>
              <a:t> </a:t>
            </a:r>
            <a:r>
              <a:rPr dirty="0" err="1"/>
              <a:t>في</a:t>
            </a:r>
            <a:r>
              <a:rPr dirty="0"/>
              <a:t> </a:t>
            </a:r>
            <a:r>
              <a:rPr dirty="0" err="1"/>
              <a:t>كل</a:t>
            </a:r>
            <a:r>
              <a:rPr dirty="0"/>
              <a:t> </a:t>
            </a:r>
            <a:r>
              <a:rPr dirty="0" err="1"/>
              <a:t>أجزاء</a:t>
            </a:r>
            <a:r>
              <a:rPr dirty="0"/>
              <a:t> </a:t>
            </a:r>
            <a:r>
              <a:rPr dirty="0" err="1"/>
              <a:t>هذه</a:t>
            </a:r>
            <a:r>
              <a:rPr dirty="0"/>
              <a:t> </a:t>
            </a:r>
            <a:r>
              <a:rPr dirty="0" err="1"/>
              <a:t>الوحدة</a:t>
            </a:r>
            <a:r>
              <a:rPr dirty="0"/>
              <a:t> </a:t>
            </a:r>
            <a:r>
              <a:rPr dirty="0" err="1"/>
              <a:t>التدريبية</a:t>
            </a:r>
            <a:r>
              <a:rPr dirty="0"/>
              <a:t>.</a:t>
            </a:r>
          </a:p>
          <a:p>
            <a:pPr rtl="1">
              <a:lnSpc>
                <a:spcPct val="150000"/>
              </a:lnSpc>
              <a:spcBef>
                <a:spcPts val="0"/>
              </a:spcBef>
            </a:pPr>
            <a:endParaRPr dirty="0"/>
          </a:p>
          <a:p>
            <a:pPr rtl="1">
              <a:lnSpc>
                <a:spcPct val="150000"/>
              </a:lnSpc>
              <a:spcBef>
                <a:spcPts val="0"/>
              </a:spcBef>
            </a:pPr>
            <a:r>
              <a:rPr b="1" dirty="0" err="1"/>
              <a:t>اقرأ</a:t>
            </a:r>
            <a:r>
              <a:rPr dirty="0"/>
              <a:t> </a:t>
            </a:r>
            <a:r>
              <a:rPr dirty="0" err="1"/>
              <a:t>المصطلحات</a:t>
            </a:r>
            <a:r>
              <a:rPr dirty="0"/>
              <a:t> </a:t>
            </a:r>
            <a:r>
              <a:rPr dirty="0" err="1"/>
              <a:t>الرئيسية</a:t>
            </a:r>
            <a:r>
              <a:rPr dirty="0"/>
              <a:t>.</a:t>
            </a:r>
          </a:p>
          <a:p>
            <a:pPr rtl="1">
              <a:lnSpc>
                <a:spcPct val="150000"/>
              </a:lnSpc>
              <a:spcBef>
                <a:spcPts val="0"/>
              </a:spcBef>
            </a:pPr>
            <a:endParaRPr dirty="0"/>
          </a:p>
          <a:p>
            <a:pPr rtl="1">
              <a:lnSpc>
                <a:spcPct val="150000"/>
              </a:lnSpc>
              <a:spcBef>
                <a:spcPts val="0"/>
              </a:spcBef>
            </a:pPr>
            <a:r>
              <a:rPr dirty="0" err="1"/>
              <a:t>اطلب</a:t>
            </a:r>
            <a:r>
              <a:rPr dirty="0"/>
              <a:t> </a:t>
            </a:r>
            <a:r>
              <a:rPr dirty="0" err="1"/>
              <a:t>تقديم</a:t>
            </a:r>
            <a:r>
              <a:rPr dirty="0"/>
              <a:t> </a:t>
            </a:r>
            <a:r>
              <a:rPr dirty="0" err="1"/>
              <a:t>أمثلة</a:t>
            </a:r>
            <a:r>
              <a:rPr dirty="0"/>
              <a:t>:</a:t>
            </a:r>
          </a:p>
          <a:p>
            <a:pPr marL="171450" indent="-171450" rtl="1">
              <a:lnSpc>
                <a:spcPct val="150000"/>
              </a:lnSpc>
              <a:spcBef>
                <a:spcPts val="0"/>
              </a:spcBef>
              <a:buSzPct val="100000"/>
              <a:buFont typeface="Arial"/>
              <a:buChar char="•"/>
            </a:pPr>
            <a:r>
              <a:rPr dirty="0" err="1"/>
              <a:t>ما</a:t>
            </a:r>
            <a:r>
              <a:rPr dirty="0"/>
              <a:t> </a:t>
            </a:r>
            <a:r>
              <a:rPr dirty="0" err="1"/>
              <a:t>أمثلة</a:t>
            </a:r>
            <a:r>
              <a:rPr dirty="0"/>
              <a:t> </a:t>
            </a:r>
            <a:r>
              <a:rPr dirty="0" err="1"/>
              <a:t>الأمراض</a:t>
            </a:r>
            <a:r>
              <a:rPr dirty="0"/>
              <a:t> </a:t>
            </a:r>
            <a:r>
              <a:rPr dirty="0" err="1"/>
              <a:t>المتوطنة</a:t>
            </a:r>
            <a:r>
              <a:rPr dirty="0"/>
              <a:t> </a:t>
            </a:r>
            <a:r>
              <a:rPr dirty="0" err="1"/>
              <a:t>والأوبئة</a:t>
            </a:r>
            <a:r>
              <a:rPr dirty="0"/>
              <a:t> </a:t>
            </a:r>
            <a:r>
              <a:rPr dirty="0" err="1"/>
              <a:t>في</a:t>
            </a:r>
            <a:r>
              <a:rPr dirty="0"/>
              <a:t> </a:t>
            </a:r>
            <a:r>
              <a:rPr dirty="0" err="1"/>
              <a:t>بلدك</a:t>
            </a:r>
            <a:r>
              <a:rPr dirty="0"/>
              <a:t>؟ </a:t>
            </a:r>
          </a:p>
          <a:p>
            <a:pPr marL="171450" indent="-171450" rtl="1">
              <a:lnSpc>
                <a:spcPct val="150000"/>
              </a:lnSpc>
              <a:spcBef>
                <a:spcPts val="0"/>
              </a:spcBef>
              <a:buSzPct val="100000"/>
              <a:buFont typeface="Arial"/>
              <a:buChar char="•"/>
            </a:pPr>
            <a:r>
              <a:rPr dirty="0" err="1"/>
              <a:t>كيف</a:t>
            </a:r>
            <a:r>
              <a:rPr dirty="0"/>
              <a:t> </a:t>
            </a:r>
            <a:r>
              <a:rPr dirty="0" err="1"/>
              <a:t>تُحدد</a:t>
            </a:r>
            <a:r>
              <a:rPr dirty="0"/>
              <a:t> </a:t>
            </a:r>
            <a:r>
              <a:rPr dirty="0" err="1"/>
              <a:t>إذا</a:t>
            </a:r>
            <a:r>
              <a:rPr dirty="0"/>
              <a:t> </a:t>
            </a:r>
            <a:r>
              <a:rPr dirty="0" err="1"/>
              <a:t>كان</a:t>
            </a:r>
            <a:r>
              <a:rPr dirty="0"/>
              <a:t> </a:t>
            </a:r>
            <a:r>
              <a:rPr dirty="0" err="1"/>
              <a:t>المرض</a:t>
            </a:r>
            <a:r>
              <a:rPr dirty="0"/>
              <a:t> </a:t>
            </a:r>
            <a:r>
              <a:rPr dirty="0" err="1"/>
              <a:t>متوطنًا</a:t>
            </a:r>
            <a:r>
              <a:rPr dirty="0"/>
              <a:t> </a:t>
            </a:r>
            <a:r>
              <a:rPr dirty="0" err="1"/>
              <a:t>أم</a:t>
            </a:r>
            <a:r>
              <a:rPr dirty="0"/>
              <a:t> </a:t>
            </a:r>
            <a:r>
              <a:rPr dirty="0" err="1"/>
              <a:t>وباءً</a:t>
            </a:r>
            <a:r>
              <a:rPr dirty="0"/>
              <a:t>؟ </a:t>
            </a:r>
          </a:p>
          <a:p>
            <a:pPr rtl="1">
              <a:lnSpc>
                <a:spcPct val="150000"/>
              </a:lnSpc>
              <a:spcBef>
                <a:spcPts val="0"/>
              </a:spcBef>
            </a:pPr>
            <a:endParaRPr dirty="0"/>
          </a:p>
          <a:p>
            <a:pPr rtl="1">
              <a:lnSpc>
                <a:spcPct val="150000"/>
              </a:lnSpc>
              <a:spcBef>
                <a:spcPts val="0"/>
              </a:spcBef>
            </a:pPr>
            <a:r>
              <a:rPr lang="ar-EG" dirty="0">
                <a:latin typeface="Sakkal Majalla" panose="02000000000000000000" pitchFamily="2" charset="-78"/>
                <a:cs typeface="Sakkal Majalla" panose="02000000000000000000" pitchFamily="2" charset="-78"/>
              </a:rPr>
              <a:t>المصادر:</a:t>
            </a:r>
          </a:p>
          <a:p>
            <a:pPr algn="l" rtl="0">
              <a:lnSpc>
                <a:spcPct val="150000"/>
              </a:lnSpc>
              <a:spcBef>
                <a:spcPts val="0"/>
              </a:spcBef>
            </a:pPr>
            <a:r>
              <a:rPr lang="en-US"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 2014.</a:t>
            </a:r>
          </a:p>
          <a:p>
            <a:pPr algn="r" rtl="1">
              <a:lnSpc>
                <a:spcPct val="150000"/>
              </a:lnSpc>
              <a:spcBef>
                <a:spcPts val="0"/>
              </a:spcBef>
            </a:pPr>
            <a:r>
              <a:rPr lang="ar-EG" dirty="0">
                <a:latin typeface="Sakkal Majalla" panose="02000000000000000000" pitchFamily="2" charset="-78"/>
                <a:cs typeface="Sakkal Majalla" panose="02000000000000000000" pitchFamily="2" charset="-78"/>
              </a:rPr>
              <a:t>متاح على: </a:t>
            </a:r>
          </a:p>
          <a:p>
            <a:pPr algn="l" rtl="0">
              <a:lnSpc>
                <a:spcPct val="150000"/>
              </a:lnSpc>
              <a:spcBef>
                <a:spcPts val="0"/>
              </a:spcBef>
            </a:pPr>
            <a:r>
              <a:rPr lang="en-US" dirty="0">
                <a:latin typeface="Sakkal Majalla" panose="02000000000000000000" pitchFamily="2" charset="-78"/>
                <a:cs typeface="Sakkal Majalla" panose="02000000000000000000" pitchFamily="2" charset="-78"/>
              </a:rPr>
              <a:t>1.</a:t>
            </a:r>
            <a:r>
              <a:rPr lang="ar-EG" dirty="0">
                <a:latin typeface="Sakkal Majalla" panose="02000000000000000000" pitchFamily="2" charset="-78"/>
                <a:cs typeface="Sakkal Majalla" panose="02000000000000000000" pitchFamily="2" charset="-78"/>
              </a:rPr>
              <a:t> </a:t>
            </a:r>
            <a:r>
              <a:rPr lang="en-US"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https://www.cdc.gov/publichealth101/epidemiology.html</a:t>
            </a:r>
          </a:p>
          <a:p>
            <a:pPr rtl="1">
              <a:lnSpc>
                <a:spcPct val="150000"/>
              </a:lnSpc>
              <a:spcBef>
                <a:spcPts val="0"/>
              </a:spcBef>
            </a:pPr>
            <a:endParaRPr lang="en" u="sng" dirty="0">
              <a:solidFill>
                <a:srgbClr val="0563C1"/>
              </a:solidFill>
              <a:uFill>
                <a:solidFill>
                  <a:srgbClr val="0563C1"/>
                </a:solidFill>
              </a:uFill>
              <a:hlinkClick r:id="rId3"/>
            </a:endParaRPr>
          </a:p>
          <a:p>
            <a:pPr algn="l" rtl="0">
              <a:lnSpc>
                <a:spcPct val="150000"/>
              </a:lnSpc>
              <a:spcBef>
                <a:spcPts val="0"/>
              </a:spcBef>
            </a:pPr>
            <a:r>
              <a:rPr dirty="0">
                <a:solidFill>
                  <a:srgbClr val="00B0F0"/>
                </a:solidFill>
              </a:rPr>
              <a:t>2. </a:t>
            </a:r>
            <a:r>
              <a:rPr sz="1200" u="sng" dirty="0">
                <a:solidFill>
                  <a:srgbClr val="00B0F0"/>
                </a:solidFill>
                <a:uFill>
                  <a:solidFill>
                    <a:srgbClr val="0563C1"/>
                  </a:solidFill>
                </a:uFill>
                <a:latin typeface="Sakkal Majalla" panose="02000000000000000000" pitchFamily="2" charset="-78"/>
                <a:ea typeface="+mj-ea"/>
                <a:cs typeface="Sakkal Majalla" panose="02000000000000000000" pitchFamily="2" charset="-78"/>
                <a:sym typeface="Source Sans Pro Regular"/>
              </a:rPr>
              <a:t>https://www.cdc.gov/ophss/csels/dsepd/ss1978/glossary.html</a:t>
            </a:r>
            <a:r>
              <a:rPr lang="en-US" sz="1200" u="sng" dirty="0">
                <a:solidFill>
                  <a:srgbClr val="00B0F0"/>
                </a:solidFill>
                <a:uFill>
                  <a:solidFill>
                    <a:srgbClr val="0563C1"/>
                  </a:solidFill>
                </a:uFill>
                <a:latin typeface="Sakkal Majalla" panose="02000000000000000000" pitchFamily="2" charset="-78"/>
                <a:ea typeface="+mj-ea"/>
                <a:cs typeface="Sakkal Majalla" panose="02000000000000000000" pitchFamily="2" charset="-78"/>
                <a:sym typeface="Source Sans Pro Regular"/>
              </a:rPr>
              <a:t> </a:t>
            </a:r>
            <a:endParaRPr sz="1200" u="sng" dirty="0">
              <a:solidFill>
                <a:srgbClr val="00B0F0"/>
              </a:solidFill>
              <a:uFill>
                <a:solidFill>
                  <a:srgbClr val="0563C1"/>
                </a:solidFill>
              </a:uFill>
              <a:latin typeface="Sakkal Majalla" panose="02000000000000000000" pitchFamily="2" charset="-78"/>
              <a:ea typeface="+mj-ea"/>
              <a:cs typeface="Sakkal Majalla" panose="02000000000000000000" pitchFamily="2" charset="-78"/>
              <a:sym typeface="Source Sans Pro Regular"/>
            </a:endParaRPr>
          </a:p>
        </p:txBody>
      </p:sp>
    </p:spTree>
    <p:extLst>
      <p:ext uri="{BB962C8B-B14F-4D97-AF65-F5344CB8AC3E}">
        <p14:creationId xmlns:p14="http://schemas.microsoft.com/office/powerpoint/2010/main" val="3779097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2pPr marL="216992" indent="-72331" algn="r" rtl="1"/>
            <a:lvl3pPr marL="361652" indent="-72331" algn="r" rtl="1"/>
            <a:lvl4pPr marL="506314" indent="-72331" algn="r" rtl="1"/>
            <a:lvl5pPr marL="650974" indent="-72331" algn="r" rtl="1"/>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9A490401-21E3-4646-854E-699F72590CA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77AD0DCA-515A-3C67-CF96-61398DBB82D3}"/>
              </a:ext>
            </a:extLst>
          </p:cNvPr>
          <p:cNvSpPr txBox="1"/>
          <p:nvPr userDrawn="1"/>
        </p:nvSpPr>
        <p:spPr>
          <a:xfrm>
            <a:off x="9877425" y="6481762"/>
            <a:ext cx="197929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64"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defRPr>
            </a:lvl1pPr>
            <a:lvl2pPr algn="ctr" rtl="1">
              <a:buClrTx/>
              <a:buFontTx/>
              <a:defRPr>
                <a:solidFill>
                  <a:srgbClr val="FFFFFF"/>
                </a:solidFill>
              </a:defRPr>
            </a:lvl2pPr>
            <a:lvl3pPr algn="ctr" rtl="1">
              <a:buClrTx/>
              <a:buFontTx/>
              <a:defRPr>
                <a:solidFill>
                  <a:srgbClr val="FFFFFF"/>
                </a:solidFill>
              </a:defRPr>
            </a:lvl3pPr>
            <a:lvl4pPr algn="ctr" rtl="1">
              <a:buClrTx/>
              <a:buFontTx/>
              <a:defRPr>
                <a:solidFill>
                  <a:srgbClr val="FFFFFF"/>
                </a:solidFill>
              </a:defRPr>
            </a:lvl4pPr>
            <a:lvl5pPr algn="ctr" rtl="1">
              <a:buClrTx/>
              <a:buFontTx/>
              <a:defRPr>
                <a:solidFill>
                  <a:srgbClr val="FFFFFF"/>
                </a:solidFill>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C1973BB1-B9B4-DC04-408E-F67208F5DF0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0E84AE17-DB06-F60B-5B25-8B0A043D4F52}"/>
              </a:ext>
            </a:extLst>
          </p:cNvPr>
          <p:cNvSpPr txBox="1"/>
          <p:nvPr userDrawn="1"/>
        </p:nvSpPr>
        <p:spPr>
          <a:xfrm>
            <a:off x="9925051" y="6481762"/>
            <a:ext cx="193166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79"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 name="Slide Number">
            <a:extLst>
              <a:ext uri="{FF2B5EF4-FFF2-40B4-BE49-F238E27FC236}">
                <a16:creationId xmlns:a16="http://schemas.microsoft.com/office/drawing/2014/main" id="{42EC8AB1-7219-6834-D8E8-046B1C04CA1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A53D9CEB-BD38-77F1-C46B-47C64C207391}"/>
              </a:ext>
            </a:extLst>
          </p:cNvPr>
          <p:cNvSpPr txBox="1"/>
          <p:nvPr userDrawn="1"/>
        </p:nvSpPr>
        <p:spPr>
          <a:xfrm>
            <a:off x="9934575" y="6481762"/>
            <a:ext cx="192214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dirty="0"/>
          </a:p>
        </p:txBody>
      </p:sp>
      <p:pic>
        <p:nvPicPr>
          <p:cNvPr id="187"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93"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194" name="TextBox 4"/>
          <p:cNvSpPr txBox="1"/>
          <p:nvPr/>
        </p:nvSpPr>
        <p:spPr>
          <a:xfrm>
            <a:off x="275896" y="11102"/>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73BC714-6AFD-EB1A-3222-9052833E75B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BA2D8AAA-E61A-2E86-5078-4700F498E542}"/>
              </a:ext>
            </a:extLst>
          </p:cNvPr>
          <p:cNvSpPr txBox="1"/>
          <p:nvPr userDrawn="1"/>
        </p:nvSpPr>
        <p:spPr>
          <a:xfrm>
            <a:off x="9963151" y="6481762"/>
            <a:ext cx="189356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3" name="Image" descr="Image"/>
          <p:cNvPicPr>
            <a:picLocks noChangeAspect="1"/>
          </p:cNvPicPr>
          <p:nvPr userDrawn="1"/>
        </p:nvPicPr>
        <p:blipFill>
          <a:blip r:embed="rId2"/>
          <a:stretch>
            <a:fillRect/>
          </a:stretch>
        </p:blipFill>
        <p:spPr>
          <a:xfrm>
            <a:off x="-18793" y="-357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9"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10" name="Rectangle 2"/>
          <p:cNvSpPr txBox="1"/>
          <p:nvPr/>
        </p:nvSpPr>
        <p:spPr>
          <a:xfrm>
            <a:off x="257404" y="73402"/>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11"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A7D1C2C-9AB5-5A2E-9F72-FF07B6C013A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05F8BA9D-A582-B9B4-47B4-8E7C2C003E36}"/>
              </a:ext>
            </a:extLst>
          </p:cNvPr>
          <p:cNvSpPr txBox="1"/>
          <p:nvPr userDrawn="1"/>
        </p:nvSpPr>
        <p:spPr>
          <a:xfrm>
            <a:off x="9934575" y="6481762"/>
            <a:ext cx="192214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224"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25" name="Title Text"/>
          <p:cNvSpPr txBox="1">
            <a:spLocks noGrp="1"/>
          </p:cNvSpPr>
          <p:nvPr>
            <p:ph type="title"/>
          </p:nvPr>
        </p:nvSpPr>
        <p:spPr>
          <a:xfrm>
            <a:off x="210874" y="-30963"/>
            <a:ext cx="3571876"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t>Title Text</a:t>
            </a:r>
          </a:p>
        </p:txBody>
      </p:sp>
      <p:sp>
        <p:nvSpPr>
          <p:cNvPr id="226"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17F0C7D-D6E6-0909-566E-459E300D355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87196B6B-D6CA-A792-2E74-4C6EEB4BDF61}"/>
              </a:ext>
            </a:extLst>
          </p:cNvPr>
          <p:cNvSpPr txBox="1"/>
          <p:nvPr userDrawn="1"/>
        </p:nvSpPr>
        <p:spPr>
          <a:xfrm>
            <a:off x="9991725" y="6481762"/>
            <a:ext cx="186499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8793" y="-87379"/>
            <a:ext cx="5938969" cy="758946"/>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239"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40"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1" name="Text Placeholder 5"/>
          <p:cNvSpPr>
            <a:spLocks noGrp="1"/>
          </p:cNvSpPr>
          <p:nvPr>
            <p:ph type="body" sz="quarter" idx="21"/>
          </p:nvPr>
        </p:nvSpPr>
        <p:spPr>
          <a:xfrm>
            <a:off x="149224" y="88899"/>
            <a:ext cx="10038386" cy="627065"/>
          </a:xfrm>
          <a:prstGeom prst="rect">
            <a:avLst/>
          </a:prstGeom>
        </p:spPr>
        <p:txBody>
          <a:bodyPr rtlCol="1" anchor="ctr"/>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4AEB16AD-67C5-9859-D0F9-13719C0CDFC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CFF8A694-6FF3-6591-7722-6037DAB5247B}"/>
              </a:ext>
            </a:extLst>
          </p:cNvPr>
          <p:cNvSpPr txBox="1"/>
          <p:nvPr userDrawn="1"/>
        </p:nvSpPr>
        <p:spPr>
          <a:xfrm>
            <a:off x="9944101" y="6481762"/>
            <a:ext cx="191261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4"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55" name="Outline"/>
          <p:cNvSpPr txBox="1">
            <a:spLocks noGrp="1"/>
          </p:cNvSpPr>
          <p:nvPr>
            <p:ph type="title" hasCustomPrompt="1"/>
          </p:nvPr>
        </p:nvSpPr>
        <p:spPr>
          <a:xfrm>
            <a:off x="193506" y="-20444"/>
            <a:ext cx="3571876" cy="646113"/>
          </a:xfrm>
          <a:prstGeom prst="rect">
            <a:avLst/>
          </a:prstGeom>
        </p:spPr>
        <p:txBody>
          <a:bodyPr rtlCol="1"/>
          <a:lstStyle>
            <a:lvl1pPr algn="r" rtl="1">
              <a:defRPr b="1">
                <a:latin typeface="Source Sans Pro Bold"/>
                <a:ea typeface="Source Sans Pro Bold"/>
                <a:cs typeface="Source Sans Pro Bold"/>
                <a:sym typeface="Source Sans Pro Bold"/>
              </a:defRPr>
            </a:lvl1pPr>
          </a:lstStyle>
          <a:p>
            <a:pPr rtl="1"/>
            <a:r>
              <a:t>Outline</a:t>
            </a:r>
          </a:p>
        </p:txBody>
      </p:sp>
      <p:sp>
        <p:nvSpPr>
          <p:cNvPr id="25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605C7E9-B784-16D3-B53B-2C423F04AA2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F137BCE7-5F43-3440-67D5-EEC6296F20E6}"/>
              </a:ext>
            </a:extLst>
          </p:cNvPr>
          <p:cNvSpPr txBox="1"/>
          <p:nvPr userDrawn="1"/>
        </p:nvSpPr>
        <p:spPr>
          <a:xfrm>
            <a:off x="9944101" y="6481762"/>
            <a:ext cx="191261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9"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270" name="Outline"/>
          <p:cNvSpPr txBox="1">
            <a:spLocks noGrp="1"/>
          </p:cNvSpPr>
          <p:nvPr>
            <p:ph type="title" hasCustomPrompt="1"/>
          </p:nvPr>
        </p:nvSpPr>
        <p:spPr>
          <a:xfrm>
            <a:off x="236925" y="1109"/>
            <a:ext cx="5929425" cy="990215"/>
          </a:xfrm>
          <a:prstGeom prst="rect">
            <a:avLst/>
          </a:prstGeom>
        </p:spPr>
        <p:txBody>
          <a:bodyPr rtlCol="1"/>
          <a:lstStyle>
            <a:lvl1pPr algn="r" rtl="1">
              <a:defRPr b="1">
                <a:latin typeface="Source Sans Pro Bold"/>
                <a:ea typeface="Source Sans Pro Bold"/>
                <a:cs typeface="Source Sans Pro Bold"/>
                <a:sym typeface="Source Sans Pro Bold"/>
              </a:defRPr>
            </a:lvl1pPr>
          </a:lstStyle>
          <a:p>
            <a:pPr rtl="1"/>
            <a:r>
              <a:t>Outline</a:t>
            </a:r>
          </a:p>
        </p:txBody>
      </p:sp>
      <p:sp>
        <p:nvSpPr>
          <p:cNvPr id="27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FF2A44B-F357-FE6B-6BFF-28279D267C6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3B7F3CE0-CD6D-5144-E07E-C908C749A26A}"/>
              </a:ext>
            </a:extLst>
          </p:cNvPr>
          <p:cNvSpPr txBox="1"/>
          <p:nvPr userDrawn="1"/>
        </p:nvSpPr>
        <p:spPr>
          <a:xfrm>
            <a:off x="9972675" y="6481762"/>
            <a:ext cx="188404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42"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EB31B1D-A0E6-424F-F84B-453B3D77D91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AFBECA49-DD45-F591-66A0-17F1345496EE}"/>
              </a:ext>
            </a:extLst>
          </p:cNvPr>
          <p:cNvSpPr txBox="1"/>
          <p:nvPr userDrawn="1"/>
        </p:nvSpPr>
        <p:spPr>
          <a:xfrm>
            <a:off x="9867901" y="6481762"/>
            <a:ext cx="198881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9" name="Image 8"/>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6"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mj-lt"/>
                <a:ea typeface="+mj-ea"/>
                <a:cs typeface="+mj-cs"/>
                <a:sym typeface="Source Sans Pro Regular"/>
              </a:defRPr>
            </a:lvl1pPr>
          </a:lstStyle>
          <a:p>
            <a:pPr rtl="1"/>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mj-lt"/>
                <a:ea typeface="+mj-ea"/>
                <a:cs typeface="+mj-cs"/>
                <a:sym typeface="Source Sans Pro Regular"/>
              </a:defRPr>
            </a:lvl1pPr>
          </a:lstStyle>
          <a:p>
            <a:pPr rtl="1"/>
            <a:r>
              <a:t>Click to edit Subtitle</a:t>
            </a:r>
          </a:p>
        </p:txBody>
      </p:sp>
      <p:sp>
        <p:nvSpPr>
          <p:cNvPr id="2" name="Slide Number">
            <a:extLst>
              <a:ext uri="{FF2B5EF4-FFF2-40B4-BE49-F238E27FC236}">
                <a16:creationId xmlns:a16="http://schemas.microsoft.com/office/drawing/2014/main" id="{174445DF-5C1C-C767-D3B9-F456F47B99A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3E7E997F-F3F0-CB85-5728-3E39CE344E19}"/>
              </a:ext>
            </a:extLst>
          </p:cNvPr>
          <p:cNvSpPr txBox="1"/>
          <p:nvPr userDrawn="1"/>
        </p:nvSpPr>
        <p:spPr>
          <a:xfrm>
            <a:off x="9686925" y="6481762"/>
            <a:ext cx="216979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73"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75"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8967169-154F-E0E9-A0CF-76F0D838B64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99534897-C07B-C81E-CFFE-F7F93D7A17DD}"/>
              </a:ext>
            </a:extLst>
          </p:cNvPr>
          <p:cNvSpPr txBox="1"/>
          <p:nvPr userDrawn="1"/>
        </p:nvSpPr>
        <p:spPr>
          <a:xfrm>
            <a:off x="9839325" y="6481762"/>
            <a:ext cx="201739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89"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9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705934B-C06F-8B19-7D84-240D1A0E1F4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AE25C14F-432B-5CB5-F0A7-16079C8C23EB}"/>
              </a:ext>
            </a:extLst>
          </p:cNvPr>
          <p:cNvSpPr txBox="1"/>
          <p:nvPr userDrawn="1"/>
        </p:nvSpPr>
        <p:spPr>
          <a:xfrm>
            <a:off x="9877425" y="6481762"/>
            <a:ext cx="197929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sp>
        <p:nvSpPr>
          <p:cNvPr id="4" name="Rounded Rectangle 3">
            <a:extLst>
              <a:ext uri="{FF2B5EF4-FFF2-40B4-BE49-F238E27FC236}">
                <a16:creationId xmlns:a16="http://schemas.microsoft.com/office/drawing/2014/main" id="{8D623F21-C598-03DD-D632-D9C3404F2F6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06"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1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46536A6-A860-D5DA-2455-0CF6D854AFC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5D66348C-C25F-D0A8-4B48-005E24B8A467}"/>
              </a:ext>
            </a:extLst>
          </p:cNvPr>
          <p:cNvSpPr txBox="1"/>
          <p:nvPr userDrawn="1"/>
        </p:nvSpPr>
        <p:spPr>
          <a:xfrm>
            <a:off x="9753601" y="6481761"/>
            <a:ext cx="210311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sp>
        <p:nvSpPr>
          <p:cNvPr id="4" name="Rounded Rectangle 3">
            <a:extLst>
              <a:ext uri="{FF2B5EF4-FFF2-40B4-BE49-F238E27FC236}">
                <a16:creationId xmlns:a16="http://schemas.microsoft.com/office/drawing/2014/main" id="{A712ECA0-2EBE-81C9-1CE9-6FB8C219A5B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23"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2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F625DDA-2E2C-B6C3-E3D6-B17FF4112A2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A179D265-A064-2C26-ED32-D8021DDFDAE1}"/>
              </a:ext>
            </a:extLst>
          </p:cNvPr>
          <p:cNvSpPr txBox="1"/>
          <p:nvPr userDrawn="1"/>
        </p:nvSpPr>
        <p:spPr>
          <a:xfrm>
            <a:off x="9982201" y="6481762"/>
            <a:ext cx="187451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sp>
        <p:nvSpPr>
          <p:cNvPr id="4" name="Rounded Rectangle 3">
            <a:extLst>
              <a:ext uri="{FF2B5EF4-FFF2-40B4-BE49-F238E27FC236}">
                <a16:creationId xmlns:a16="http://schemas.microsoft.com/office/drawing/2014/main" id="{5899FA19-89FD-9C8E-2F67-5FEC713060A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dirty="0"/>
          </a:p>
        </p:txBody>
      </p:sp>
      <p:sp>
        <p:nvSpPr>
          <p:cNvPr id="140" name="Subtitle 5"/>
          <p:cNvSpPr txBox="1"/>
          <p:nvPr/>
        </p:nvSpPr>
        <p:spPr>
          <a:xfrm>
            <a:off x="8061959" y="665017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142" name="TextBox 6"/>
          <p:cNvSpPr txBox="1"/>
          <p:nvPr/>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44" name="Body Level One…"/>
          <p:cNvSpPr txBox="1">
            <a:spLocks noGrp="1"/>
          </p:cNvSpPr>
          <p:nvPr>
            <p:ph type="body" idx="1"/>
          </p:nvPr>
        </p:nvSpPr>
        <p:spPr>
          <a:xfrm>
            <a:off x="4273550" y="842962"/>
            <a:ext cx="7529514" cy="5546726"/>
          </a:xfrm>
          <a:prstGeom prst="rect">
            <a:avLst/>
          </a:prstGeom>
        </p:spPr>
        <p:txBody>
          <a:bodyPr rtlCol="1"/>
          <a:lstStyle/>
          <a:p>
            <a:pPr rtl="1"/>
            <a:r>
              <a:rPr dirty="0"/>
              <a:t>Body Level One</a:t>
            </a:r>
          </a:p>
          <a:p>
            <a:pPr lvl="1" rtl="1"/>
            <a:r>
              <a:rPr dirty="0"/>
              <a:t>Body Level Two</a:t>
            </a:r>
          </a:p>
          <a:p>
            <a:pPr lvl="2" rtl="1"/>
            <a:r>
              <a:rPr dirty="0"/>
              <a:t>Body Level Three</a:t>
            </a:r>
          </a:p>
          <a:p>
            <a:pPr lvl="3" rtl="1"/>
            <a:r>
              <a:rPr dirty="0"/>
              <a:t>Body Level Four</a:t>
            </a:r>
          </a:p>
          <a:p>
            <a:pPr lvl="4" rtl="1"/>
            <a:r>
              <a:rPr dirty="0"/>
              <a:t>Body Level Five</a:t>
            </a:r>
          </a:p>
        </p:txBody>
      </p:sp>
      <p:sp>
        <p:nvSpPr>
          <p:cNvPr id="2" name="Slide Number">
            <a:extLst>
              <a:ext uri="{FF2B5EF4-FFF2-40B4-BE49-F238E27FC236}">
                <a16:creationId xmlns:a16="http://schemas.microsoft.com/office/drawing/2014/main" id="{32008720-4C50-4FDD-6C6A-847833DB994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sp>
        <p:nvSpPr>
          <p:cNvPr id="3" name="Subtitle 5">
            <a:extLst>
              <a:ext uri="{FF2B5EF4-FFF2-40B4-BE49-F238E27FC236}">
                <a16:creationId xmlns:a16="http://schemas.microsoft.com/office/drawing/2014/main" id="{E4FA3DDD-3861-D9A3-A1BF-116995EBFEB0}"/>
              </a:ext>
            </a:extLst>
          </p:cNvPr>
          <p:cNvSpPr txBox="1"/>
          <p:nvPr userDrawn="1"/>
        </p:nvSpPr>
        <p:spPr>
          <a:xfrm>
            <a:off x="9934575" y="6481762"/>
            <a:ext cx="1922141"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dirty="0"/>
              <a:t>RRT Advanced Training Package</a:t>
            </a:r>
          </a:p>
        </p:txBody>
      </p:sp>
      <p:sp>
        <p:nvSpPr>
          <p:cNvPr id="4" name="Rounded Rectangle 3">
            <a:extLst>
              <a:ext uri="{FF2B5EF4-FFF2-40B4-BE49-F238E27FC236}">
                <a16:creationId xmlns:a16="http://schemas.microsoft.com/office/drawing/2014/main" id="{D5E60574-E037-BC26-A68E-D794F65F0FE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7" name="Subtitle 5"/>
          <p:cNvSpPr txBox="1"/>
          <p:nvPr/>
        </p:nvSpPr>
        <p:spPr>
          <a:xfrm>
            <a:off x="9734551" y="6467475"/>
            <a:ext cx="2122166"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8" name="Subtitle 5"/>
          <p:cNvSpPr txBox="1"/>
          <p:nvPr/>
        </p:nvSpPr>
        <p:spPr>
          <a:xfrm>
            <a:off x="10249593" y="6650170"/>
            <a:ext cx="1607125"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B1 Basic Epi</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762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73FDD03D-46BC-DD5A-5D84-DB9414CF377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dirty="0">
              <a:latin typeface="+mj-lt"/>
            </a:endParaRPr>
          </a:p>
        </p:txBody>
      </p:sp>
      <p:pic>
        <p:nvPicPr>
          <p:cNvPr id="14" name="Image 13"/>
          <p:cNvPicPr>
            <a:picLocks noChangeAspect="1"/>
          </p:cNvPicPr>
          <p:nvPr userDrawn="1"/>
        </p:nvPicPr>
        <p:blipFill>
          <a:blip r:embed="rId21"/>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s://www.cdc.gov/ophss/csels/dsepd/ss1978/index.html"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6.xml"/><Relationship Id="rId4" Type="http://schemas.openxmlformats.org/officeDocument/2006/relationships/hyperlink" Target="https://www.cdc.gov/eis/request-services/epiresources.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who.int/features/qa/one-health/en/" TargetMode="External"/><Relationship Id="rId2" Type="http://schemas.openxmlformats.org/officeDocument/2006/relationships/hyperlink" Target="https://www.cdc.gov/onehealth/index.html"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www.train.org/cdctrain/search?query=epidemiology&amp;type=course"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6" y="1132913"/>
            <a:ext cx="4490140" cy="2410277"/>
          </a:xfrm>
          <a:prstGeom prst="rect">
            <a:avLst/>
          </a:prstGeom>
        </p:spPr>
        <p:txBody>
          <a:bodyPr rtlCol="1"/>
          <a:lstStyle/>
          <a:p>
            <a:pPr rtl="1">
              <a:defRPr>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الخصائص الوبائية الأساسية لممارسات الصحة العامة</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282" name="TextBox 5"/>
          <p:cNvSpPr txBox="1"/>
          <p:nvPr/>
        </p:nvSpPr>
        <p:spPr>
          <a:xfrm>
            <a:off x="3467824" y="748192"/>
            <a:ext cx="2089274"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B1.1</a:t>
            </a:r>
            <a:endParaRPr lang="ar" b="1" dirty="0">
              <a:latin typeface="Sakkal Majalla" panose="02000000000000000000" pitchFamily="2" charset="-78"/>
              <a:cs typeface="Sakkal Majalla" panose="02000000000000000000" pitchFamily="2" charset="-78"/>
            </a:endParaRPr>
          </a:p>
        </p:txBody>
      </p:sp>
      <p:sp>
        <p:nvSpPr>
          <p:cNvPr id="283" name="TextBox 9"/>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Rectangle 12"/>
          <p:cNvSpPr txBox="1"/>
          <p:nvPr/>
        </p:nvSpPr>
        <p:spPr>
          <a:xfrm>
            <a:off x="4267117" y="1518617"/>
            <a:ext cx="7468276"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جميع ما يأتي يوضح الغرض من علم الأوبئة في مجال الصحة العامة، باستثناء:</a:t>
            </a:r>
            <a:endParaRPr b="1" dirty="0">
              <a:solidFill>
                <a:srgbClr val="C00000"/>
              </a:solidFill>
              <a:latin typeface="Sakkal Majalla" panose="02000000000000000000" pitchFamily="2" charset="-78"/>
              <a:cs typeface="Sakkal Majalla" panose="02000000000000000000" pitchFamily="2" charset="-78"/>
            </a:endParaRPr>
          </a:p>
        </p:txBody>
      </p:sp>
      <p:sp>
        <p:nvSpPr>
          <p:cNvPr id="353" name="Rectangle 4"/>
          <p:cNvSpPr txBox="1"/>
          <p:nvPr/>
        </p:nvSpPr>
        <p:spPr>
          <a:xfrm>
            <a:off x="4638739" y="2449166"/>
            <a:ext cx="7023500" cy="274729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p>
            <a:pPr rtl="1">
              <a:lnSpc>
                <a:spcPct val="150000"/>
              </a:lnSpc>
              <a:buSzPct val="100000"/>
              <a:tabLst>
                <a:tab pos="511175" algn="l"/>
              </a:tabLst>
              <a:defRPr sz="2200">
                <a:latin typeface="+mj-lt"/>
                <a:ea typeface="+mj-ea"/>
                <a:cs typeface="+mj-cs"/>
                <a:sym typeface="Source Sans Pro Regular"/>
              </a:defRPr>
            </a:pPr>
            <a:r>
              <a:rPr lang="ar-EG" sz="2200" dirty="0"/>
              <a:t>أ.	      </a:t>
            </a:r>
            <a:r>
              <a:rPr sz="2200" dirty="0" err="1"/>
              <a:t>تحديد</a:t>
            </a:r>
            <a:r>
              <a:rPr sz="2200" dirty="0"/>
              <a:t> </a:t>
            </a:r>
            <a:r>
              <a:rPr sz="2200" dirty="0" err="1"/>
              <a:t>الفئات</a:t>
            </a:r>
            <a:r>
              <a:rPr sz="2200" dirty="0"/>
              <a:t> </a:t>
            </a:r>
            <a:r>
              <a:rPr sz="2200" dirty="0" err="1"/>
              <a:t>السكانية</a:t>
            </a:r>
            <a:r>
              <a:rPr sz="2200" dirty="0"/>
              <a:t> </a:t>
            </a:r>
            <a:r>
              <a:rPr sz="2200" dirty="0" err="1"/>
              <a:t>المُعرَّضة</a:t>
            </a:r>
            <a:r>
              <a:rPr sz="2200" dirty="0"/>
              <a:t> </a:t>
            </a:r>
            <a:r>
              <a:rPr sz="2200" dirty="0" err="1"/>
              <a:t>لخطر</a:t>
            </a:r>
            <a:r>
              <a:rPr sz="2200" dirty="0"/>
              <a:t> </a:t>
            </a:r>
            <a:r>
              <a:rPr sz="2200" dirty="0" err="1"/>
              <a:t>الإصابة</a:t>
            </a:r>
            <a:r>
              <a:rPr sz="2200" dirty="0"/>
              <a:t> </a:t>
            </a:r>
            <a:r>
              <a:rPr sz="2200" dirty="0" err="1"/>
              <a:t>بأمراض</a:t>
            </a:r>
            <a:r>
              <a:rPr sz="2200" dirty="0"/>
              <a:t> </a:t>
            </a:r>
            <a:r>
              <a:rPr sz="2200" dirty="0" err="1"/>
              <a:t>معينة</a:t>
            </a:r>
            <a:r>
              <a:rPr sz="2200" dirty="0"/>
              <a:t>.</a:t>
            </a:r>
          </a:p>
          <a:p>
            <a:pPr rtl="1">
              <a:lnSpc>
                <a:spcPct val="200000"/>
              </a:lnSpc>
              <a:buSzPct val="100000"/>
              <a:defRPr sz="2200">
                <a:latin typeface="+mj-lt"/>
                <a:ea typeface="+mj-ea"/>
                <a:cs typeface="+mj-cs"/>
                <a:sym typeface="Source Sans Pro Regular"/>
              </a:defRPr>
            </a:pPr>
            <a:r>
              <a:rPr lang="ar-EG" sz="2200" dirty="0"/>
              <a:t>ب.   </a:t>
            </a:r>
            <a:r>
              <a:rPr sz="2200" dirty="0"/>
              <a:t>تقييم فعالية التدخلات.</a:t>
            </a:r>
            <a:endParaRPr lang="ar-EG" sz="2200" dirty="0"/>
          </a:p>
          <a:p>
            <a:pPr>
              <a:lnSpc>
                <a:spcPct val="150000"/>
              </a:lnSpc>
              <a:buSzPct val="100000"/>
              <a:tabLst>
                <a:tab pos="511175" algn="l"/>
              </a:tabLst>
              <a:defRPr sz="2200">
                <a:latin typeface="+mj-lt"/>
                <a:ea typeface="+mj-ea"/>
                <a:cs typeface="+mj-cs"/>
                <a:sym typeface="Source Sans Pro Regular"/>
              </a:defRPr>
            </a:pPr>
            <a:r>
              <a:rPr lang="ar-EG" sz="2200" dirty="0"/>
              <a:t>ج. </a:t>
            </a:r>
            <a:r>
              <a:rPr lang="ar-EG" sz="2200" dirty="0">
                <a:latin typeface="+mj-lt"/>
                <a:ea typeface="+mj-ea"/>
                <a:cs typeface="+mj-cs"/>
              </a:rPr>
              <a:t>  </a:t>
            </a:r>
            <a:r>
              <a:rPr sz="2200" err="1">
                <a:latin typeface="+mj-lt"/>
                <a:ea typeface="+mj-ea"/>
                <a:cs typeface="+mj-cs"/>
              </a:rPr>
              <a:t>تقديم</a:t>
            </a:r>
            <a:r>
              <a:rPr sz="2200" dirty="0">
                <a:latin typeface="+mj-lt"/>
                <a:ea typeface="+mj-ea"/>
                <a:cs typeface="+mj-cs"/>
              </a:rPr>
              <a:t> </a:t>
            </a:r>
            <a:r>
              <a:rPr sz="2200" err="1">
                <a:latin typeface="+mj-lt"/>
                <a:ea typeface="+mj-ea"/>
                <a:cs typeface="+mj-cs"/>
              </a:rPr>
              <a:t>العلاج</a:t>
            </a:r>
            <a:r>
              <a:rPr sz="2200" dirty="0">
                <a:latin typeface="+mj-lt"/>
                <a:ea typeface="+mj-ea"/>
                <a:cs typeface="+mj-cs"/>
              </a:rPr>
              <a:t> </a:t>
            </a:r>
            <a:r>
              <a:rPr sz="2200" err="1">
                <a:latin typeface="+mj-lt"/>
                <a:ea typeface="+mj-ea"/>
                <a:cs typeface="+mj-cs"/>
              </a:rPr>
              <a:t>للمرضى</a:t>
            </a:r>
            <a:r>
              <a:rPr sz="2200" dirty="0">
                <a:latin typeface="+mj-lt"/>
                <a:ea typeface="+mj-ea"/>
                <a:cs typeface="+mj-cs"/>
              </a:rPr>
              <a:t> </a:t>
            </a:r>
            <a:r>
              <a:rPr sz="2200" err="1">
                <a:latin typeface="+mj-lt"/>
                <a:ea typeface="+mj-ea"/>
                <a:cs typeface="+mj-cs"/>
              </a:rPr>
              <a:t>في</a:t>
            </a:r>
            <a:r>
              <a:rPr sz="2200" dirty="0">
                <a:latin typeface="+mj-lt"/>
                <a:ea typeface="+mj-ea"/>
                <a:cs typeface="+mj-cs"/>
              </a:rPr>
              <a:t> </a:t>
            </a:r>
            <a:r>
              <a:rPr sz="2200" err="1">
                <a:latin typeface="+mj-lt"/>
                <a:ea typeface="+mj-ea"/>
                <a:cs typeface="+mj-cs"/>
              </a:rPr>
              <a:t>أماكن</a:t>
            </a:r>
            <a:r>
              <a:rPr sz="2200" dirty="0">
                <a:latin typeface="+mj-lt"/>
                <a:ea typeface="+mj-ea"/>
                <a:cs typeface="+mj-cs"/>
              </a:rPr>
              <a:t> </a:t>
            </a:r>
            <a:r>
              <a:rPr sz="2200" err="1">
                <a:latin typeface="+mj-lt"/>
                <a:ea typeface="+mj-ea"/>
                <a:cs typeface="+mj-cs"/>
              </a:rPr>
              <a:t>الرعاية</a:t>
            </a:r>
            <a:r>
              <a:rPr sz="2200" dirty="0">
                <a:latin typeface="+mj-lt"/>
                <a:ea typeface="+mj-ea"/>
                <a:cs typeface="+mj-cs"/>
              </a:rPr>
              <a:t> </a:t>
            </a:r>
            <a:r>
              <a:rPr sz="2200" err="1">
                <a:latin typeface="+mj-lt"/>
                <a:ea typeface="+mj-ea"/>
                <a:cs typeface="+mj-cs"/>
              </a:rPr>
              <a:t>السريرية</a:t>
            </a:r>
            <a:r>
              <a:rPr sz="2200" dirty="0">
                <a:latin typeface="+mj-lt"/>
                <a:ea typeface="+mj-ea"/>
                <a:cs typeface="+mj-cs"/>
              </a:rPr>
              <a:t>.</a:t>
            </a:r>
          </a:p>
          <a:p>
            <a:pPr>
              <a:lnSpc>
                <a:spcPct val="150000"/>
              </a:lnSpc>
              <a:buSzPct val="100000"/>
              <a:tabLst>
                <a:tab pos="511175" algn="l"/>
              </a:tabLst>
              <a:defRPr sz="2200">
                <a:latin typeface="+mj-lt"/>
                <a:ea typeface="+mj-ea"/>
                <a:cs typeface="+mj-cs"/>
                <a:sym typeface="Source Sans Pro Regular"/>
              </a:defRPr>
            </a:pPr>
            <a:r>
              <a:rPr lang="ar-EG" sz="2200" dirty="0">
                <a:latin typeface="+mj-lt"/>
                <a:ea typeface="+mj-ea"/>
                <a:cs typeface="+mj-cs"/>
              </a:rPr>
              <a:t>د.   تحديد أهمية أسباب الاعتلال.</a:t>
            </a:r>
            <a:endParaRPr lang="fr-FR" sz="2200" dirty="0">
              <a:latin typeface="+mj-lt"/>
              <a:ea typeface="+mj-ea"/>
              <a:cs typeface="+mj-cs"/>
            </a:endParaRPr>
          </a:p>
          <a:p>
            <a:pPr>
              <a:lnSpc>
                <a:spcPct val="150000"/>
              </a:lnSpc>
              <a:buSzPct val="100000"/>
              <a:tabLst>
                <a:tab pos="511175" algn="l"/>
              </a:tabLst>
              <a:defRPr sz="2200">
                <a:latin typeface="+mj-lt"/>
                <a:ea typeface="+mj-ea"/>
                <a:cs typeface="+mj-cs"/>
                <a:sym typeface="Source Sans Pro Regular"/>
              </a:defRPr>
            </a:pPr>
            <a:endParaRPr lang="fr-FR" sz="2200" dirty="0">
              <a:latin typeface="+mj-lt"/>
              <a:ea typeface="+mj-ea"/>
              <a:cs typeface="+mj-cs"/>
            </a:endParaRPr>
          </a:p>
        </p:txBody>
      </p:sp>
      <p:pic>
        <p:nvPicPr>
          <p:cNvPr id="354" name="CheckmarkPicture 7" descr="CheckmarkPicture 7"/>
          <p:cNvPicPr>
            <a:picLocks noChangeAspect="1"/>
          </p:cNvPicPr>
          <p:nvPr/>
        </p:nvPicPr>
        <p:blipFill>
          <a:blip r:embed="rId3"/>
          <a:stretch>
            <a:fillRect/>
          </a:stretch>
        </p:blipFill>
        <p:spPr>
          <a:xfrm>
            <a:off x="5820351" y="3730747"/>
            <a:ext cx="563677" cy="455614"/>
          </a:xfrm>
          <a:prstGeom prst="rect">
            <a:avLst/>
          </a:prstGeom>
          <a:ln w="12700">
            <a:miter lim="400000"/>
          </a:ln>
        </p:spPr>
      </p:pic>
      <p:pic>
        <p:nvPicPr>
          <p:cNvPr id="355" name="Knowledge Check IconPicture 2" descr="Knowledge Check IconPicture 2"/>
          <p:cNvPicPr>
            <a:picLocks noChangeAspect="1"/>
          </p:cNvPicPr>
          <p:nvPr/>
        </p:nvPicPr>
        <p:blipFill>
          <a:blip r:embed="rId4"/>
          <a:stretch>
            <a:fillRect/>
          </a:stretch>
        </p:blipFill>
        <p:spPr>
          <a:xfrm>
            <a:off x="1120775" y="1765221"/>
            <a:ext cx="741363" cy="741364"/>
          </a:xfrm>
          <a:prstGeom prst="rect">
            <a:avLst/>
          </a:prstGeom>
          <a:ln w="12700">
            <a:miter lim="400000"/>
          </a:ln>
        </p:spPr>
      </p:pic>
      <p:sp>
        <p:nvSpPr>
          <p:cNvPr id="356" name="Title 2"/>
          <p:cNvSpPr txBox="1">
            <a:spLocks noGrp="1"/>
          </p:cNvSpPr>
          <p:nvPr>
            <p:ph type="title"/>
          </p:nvPr>
        </p:nvSpPr>
        <p:spPr>
          <a:xfrm>
            <a:off x="384002" y="536533"/>
            <a:ext cx="2956272" cy="948250"/>
          </a:xfrm>
          <a:prstGeom prst="rect">
            <a:avLst/>
          </a:prstGeom>
        </p:spPr>
        <p:txBody>
          <a:bodyPr rtlCol="1" anchor="t">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التحقُّق من المعرفة</a:t>
            </a:r>
          </a:p>
        </p:txBody>
      </p:sp>
      <p:sp>
        <p:nvSpPr>
          <p:cNvPr id="357" name="Rounded Rectangle 3"/>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3" name="Rectangle 2">
            <a:extLst>
              <a:ext uri="{FF2B5EF4-FFF2-40B4-BE49-F238E27FC236}">
                <a16:creationId xmlns:a16="http://schemas.microsoft.com/office/drawing/2014/main" id="{3F4AA035-F6EF-B76D-F980-51655A080B79}"/>
              </a:ext>
            </a:extLst>
          </p:cNvPr>
          <p:cNvSpPr/>
          <p:nvPr/>
        </p:nvSpPr>
        <p:spPr>
          <a:xfrm>
            <a:off x="6849836" y="3804010"/>
            <a:ext cx="5010149" cy="338552"/>
          </a:xfrm>
          <a:prstGeom prst="rect">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6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3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animBg="1" advAuto="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le 1"/>
          <p:cNvSpPr txBox="1">
            <a:spLocks noGrp="1"/>
          </p:cNvSpPr>
          <p:nvPr>
            <p:ph type="title"/>
          </p:nvPr>
        </p:nvSpPr>
        <p:spPr>
          <a:xfrm>
            <a:off x="271843" y="369688"/>
            <a:ext cx="3264196" cy="1932378"/>
          </a:xfrm>
          <a:prstGeom prst="rect">
            <a:avLst/>
          </a:prstGeom>
        </p:spPr>
        <p:txBody>
          <a:bodyPr rtlCol="1">
            <a:normAutofit/>
          </a:bodyPr>
          <a:lstStyle>
            <a:lvl1pPr algn="r" defTabSz="280642" rtl="1">
              <a:defRPr sz="3104">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علم الأوبئة </a:t>
            </a:r>
            <a:r>
              <a:rPr lang="ar-EG" sz="3200" b="1" dirty="0">
                <a:latin typeface="Sakkal Majalla" panose="02000000000000000000" pitchFamily="2" charset="-78"/>
                <a:cs typeface="Sakkal Majalla" panose="02000000000000000000" pitchFamily="2" charset="-78"/>
              </a:rPr>
              <a:t>في </a:t>
            </a:r>
            <a:r>
              <a:rPr lang="ar" sz="3200" b="1" dirty="0">
                <a:latin typeface="Sakkal Majalla" panose="02000000000000000000" pitchFamily="2" charset="-78"/>
                <a:cs typeface="Sakkal Majalla" panose="02000000000000000000" pitchFamily="2" charset="-78"/>
              </a:rPr>
              <a:t>أثناء طوارئ الصحة العامة</a:t>
            </a:r>
          </a:p>
        </p:txBody>
      </p:sp>
      <p:sp>
        <p:nvSpPr>
          <p:cNvPr id="363" name="Content Placeholder 2"/>
          <p:cNvSpPr txBox="1"/>
          <p:nvPr/>
        </p:nvSpPr>
        <p:spPr>
          <a:xfrm>
            <a:off x="4411716" y="1719608"/>
            <a:ext cx="7118658" cy="379343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spcBef>
                <a:spcPts val="500"/>
              </a:spcBef>
              <a:defRPr sz="24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يمكن أن يساعد علم الأوبئة في المواقف الطارئة في:</a:t>
            </a:r>
            <a:endParaRPr sz="3200" b="1" dirty="0">
              <a:solidFill>
                <a:srgbClr val="C00000"/>
              </a:solidFill>
              <a:latin typeface="Sakkal Majalla" panose="02000000000000000000" pitchFamily="2" charset="-78"/>
              <a:cs typeface="Sakkal Majalla" panose="02000000000000000000" pitchFamily="2" charset="-78"/>
            </a:endParaRPr>
          </a:p>
          <a:p>
            <a:pPr rtl="1">
              <a:spcBef>
                <a:spcPts val="700"/>
              </a:spcBef>
              <a:defRPr sz="24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711200" lvl="1"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الأزمة</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11200" lvl="1"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وقياسها</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11200" lvl="1"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11200" lvl="1"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11200" lvl="1"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المناصرة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64" name="Rounded Rectangle 4"/>
          <p:cNvSpPr/>
          <p:nvPr/>
        </p:nvSpPr>
        <p:spPr>
          <a:xfrm flipV="1">
            <a:off x="409551" y="2302064"/>
            <a:ext cx="2282278" cy="112363"/>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3">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63">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363">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363">
                                            <p:txEl>
                                              <p:pRg st="5" end="5"/>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itle 2"/>
          <p:cNvSpPr txBox="1">
            <a:spLocks noGrp="1"/>
          </p:cNvSpPr>
          <p:nvPr>
            <p:ph type="title"/>
          </p:nvPr>
        </p:nvSpPr>
        <p:spPr>
          <a:xfrm>
            <a:off x="393763" y="544959"/>
            <a:ext cx="3264196" cy="1055438"/>
          </a:xfrm>
          <a:prstGeom prst="rect">
            <a:avLst/>
          </a:prstGeom>
        </p:spPr>
        <p:txBody>
          <a:bodyPr rtlCol="1">
            <a:norm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2. المصطلحات الرئيسية في مجال علم الأوبئة</a:t>
            </a:r>
          </a:p>
        </p:txBody>
      </p:sp>
      <p:pic>
        <p:nvPicPr>
          <p:cNvPr id="370" name="Chart and Magnifying GlassPicture 4" descr="Chart and Magnifying GlassPicture 4"/>
          <p:cNvPicPr>
            <a:picLocks noChangeAspect="1"/>
          </p:cNvPicPr>
          <p:nvPr/>
        </p:nvPicPr>
        <p:blipFill>
          <a:blip r:embed="rId2"/>
          <a:stretch>
            <a:fillRect/>
          </a:stretch>
        </p:blipFill>
        <p:spPr>
          <a:xfrm>
            <a:off x="6684158" y="2079804"/>
            <a:ext cx="3200401" cy="2616201"/>
          </a:xfrm>
          <a:prstGeom prst="rect">
            <a:avLst/>
          </a:prstGeom>
          <a:ln w="12700">
            <a:miter lim="400000"/>
          </a:ln>
        </p:spPr>
      </p:pic>
      <p:sp>
        <p:nvSpPr>
          <p:cNvPr id="371" name="Rounded Rectangle 6"/>
          <p:cNvSpPr/>
          <p:nvPr/>
        </p:nvSpPr>
        <p:spPr>
          <a:xfrm flipV="1">
            <a:off x="388935" y="1600396"/>
            <a:ext cx="2722126" cy="133811"/>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Box 9"/>
          <p:cNvSpPr txBox="1"/>
          <p:nvPr/>
        </p:nvSpPr>
        <p:spPr>
          <a:xfrm>
            <a:off x="2141220" y="1391466"/>
            <a:ext cx="7909560"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lang="ar" sz="2400" dirty="0">
                <a:solidFill>
                  <a:schemeClr val="accent3"/>
                </a:solidFill>
                <a:latin typeface="Sakkal Majalla" panose="02000000000000000000" pitchFamily="2" charset="-78"/>
                <a:cs typeface="Sakkal Majalla" panose="02000000000000000000" pitchFamily="2" charset="-78"/>
              </a:rPr>
              <a:t>الوباء أو الفاشية: </a:t>
            </a:r>
            <a:r>
              <a:rPr lang="ar" sz="2400" dirty="0">
                <a:latin typeface="Sakkal Majalla" panose="02000000000000000000" pitchFamily="2" charset="-78"/>
                <a:cs typeface="Sakkal Majalla" panose="02000000000000000000" pitchFamily="2" charset="-78"/>
              </a:rPr>
              <a:t>حدوث مرض بين فئة سكانية معينة بما يتجاوز </a:t>
            </a:r>
            <a:r>
              <a:rPr lang="ar-EG" sz="2400" dirty="0">
                <a:latin typeface="Sakkal Majalla" panose="02000000000000000000" pitchFamily="2" charset="-78"/>
                <a:cs typeface="Sakkal Majalla" panose="02000000000000000000" pitchFamily="2" charset="-78"/>
              </a:rPr>
              <a:t>ما</a:t>
            </a:r>
            <a:r>
              <a:rPr lang="ar" sz="2400" dirty="0">
                <a:latin typeface="Sakkal Majalla" panose="02000000000000000000" pitchFamily="2" charset="-78"/>
                <a:cs typeface="Sakkal Majalla" panose="02000000000000000000" pitchFamily="2" charset="-78"/>
              </a:rPr>
              <a:t> هو متوقع في وقت ومكان مُحددين.  </a:t>
            </a:r>
          </a:p>
        </p:txBody>
      </p:sp>
      <p:sp>
        <p:nvSpPr>
          <p:cNvPr id="375" name="TextBox 9"/>
          <p:cNvSpPr txBox="1"/>
          <p:nvPr/>
        </p:nvSpPr>
        <p:spPr>
          <a:xfrm>
            <a:off x="2141220" y="2644706"/>
            <a:ext cx="7909560"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lang="ar" sz="2400" dirty="0">
                <a:solidFill>
                  <a:schemeClr val="accent3"/>
                </a:solidFill>
                <a:latin typeface="Sakkal Majalla" panose="02000000000000000000" pitchFamily="2" charset="-78"/>
                <a:cs typeface="Sakkal Majalla" panose="02000000000000000000" pitchFamily="2" charset="-78"/>
              </a:rPr>
              <a:t>الإصابة الجماعية: </a:t>
            </a:r>
            <a:r>
              <a:rPr lang="ar" sz="2400" dirty="0">
                <a:latin typeface="Sakkal Majalla" panose="02000000000000000000" pitchFamily="2" charset="-78"/>
                <a:cs typeface="Sakkal Majalla" panose="02000000000000000000" pitchFamily="2" charset="-78"/>
              </a:rPr>
              <a:t>مجموعة من الحالات في وقت ومكان مُحددين (منطقة جغرافية صغيرة في أغلب الأحيان) قد تكون أكثر من المتوقع. </a:t>
            </a:r>
          </a:p>
        </p:txBody>
      </p:sp>
      <p:sp>
        <p:nvSpPr>
          <p:cNvPr id="376" name="TextBox 9"/>
          <p:cNvSpPr txBox="1"/>
          <p:nvPr/>
        </p:nvSpPr>
        <p:spPr>
          <a:xfrm>
            <a:off x="2141220" y="3584739"/>
            <a:ext cx="79095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lang="ar" sz="2400" dirty="0">
                <a:solidFill>
                  <a:schemeClr val="accent3"/>
                </a:solidFill>
                <a:latin typeface="Sakkal Majalla" panose="02000000000000000000" pitchFamily="2" charset="-78"/>
                <a:cs typeface="Sakkal Majalla" panose="02000000000000000000" pitchFamily="2" charset="-78"/>
              </a:rPr>
              <a:t>المرض المتوطن: </a:t>
            </a:r>
            <a:r>
              <a:rPr lang="ar" sz="2400" dirty="0">
                <a:latin typeface="Sakkal Majalla" panose="02000000000000000000" pitchFamily="2" charset="-78"/>
                <a:cs typeface="Sakkal Majalla" panose="02000000000000000000" pitchFamily="2" charset="-78"/>
              </a:rPr>
              <a:t>مرض أو حالة مرضية موجودة بين السكان في جميع الأوقات.</a:t>
            </a:r>
          </a:p>
        </p:txBody>
      </p:sp>
      <p:sp>
        <p:nvSpPr>
          <p:cNvPr id="377" name="TextBox 9"/>
          <p:cNvSpPr txBox="1"/>
          <p:nvPr/>
        </p:nvSpPr>
        <p:spPr>
          <a:xfrm>
            <a:off x="2141220" y="4412523"/>
            <a:ext cx="7909560"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lang="ar" sz="2400" dirty="0">
                <a:solidFill>
                  <a:schemeClr val="accent3"/>
                </a:solidFill>
                <a:latin typeface="Sakkal Majalla" panose="02000000000000000000" pitchFamily="2" charset="-78"/>
                <a:cs typeface="Sakkal Majalla" panose="02000000000000000000" pitchFamily="2" charset="-78"/>
              </a:rPr>
              <a:t>الجائحة: </a:t>
            </a:r>
            <a:r>
              <a:rPr lang="ar" sz="2400" dirty="0">
                <a:latin typeface="Sakkal Majalla" panose="02000000000000000000" pitchFamily="2" charset="-78"/>
                <a:cs typeface="Sakkal Majalla" panose="02000000000000000000" pitchFamily="2" charset="-78"/>
              </a:rPr>
              <a:t>مرض متوطن يحدث في منطقة شاسعة (عدة بلدان أو قارات) ويُصيب عادةً نسبة كبيرة من السكان.</a:t>
            </a:r>
          </a:p>
        </p:txBody>
      </p:sp>
      <p:sp>
        <p:nvSpPr>
          <p:cNvPr id="378" name="Title 2"/>
          <p:cNvSpPr txBox="1">
            <a:spLocks noGrp="1"/>
          </p:cNvSpPr>
          <p:nvPr>
            <p:ph type="title" idx="4294967295"/>
          </p:nvPr>
        </p:nvSpPr>
        <p:spPr>
          <a:xfrm>
            <a:off x="146140" y="0"/>
            <a:ext cx="5609103" cy="646113"/>
          </a:xfrm>
          <a:prstGeom prst="rect">
            <a:avLst/>
          </a:prstGeom>
        </p:spPr>
        <p:txBody>
          <a:bodyPr rtlCol="1">
            <a:norm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المصطلحات الرئيسية في مجال علم الأوبئة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3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0" animBg="1" advAuto="0"/>
      <p:bldP spid="375" grpId="0" animBg="1" advAuto="0"/>
      <p:bldP spid="376" grpId="0" animBg="1" advAuto="0"/>
      <p:bldP spid="377"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Picture 1" descr="Picture 1"/>
          <p:cNvPicPr>
            <a:picLocks noChangeAspect="1"/>
          </p:cNvPicPr>
          <p:nvPr/>
        </p:nvPicPr>
        <p:blipFill>
          <a:blip r:embed="rId3"/>
          <a:stretch>
            <a:fillRect/>
          </a:stretch>
        </p:blipFill>
        <p:spPr>
          <a:xfrm>
            <a:off x="3238500" y="2016784"/>
            <a:ext cx="5715000" cy="3705226"/>
          </a:xfrm>
          <a:prstGeom prst="rect">
            <a:avLst/>
          </a:prstGeom>
          <a:ln w="12700">
            <a:miter lim="400000"/>
          </a:ln>
        </p:spPr>
      </p:pic>
      <p:sp>
        <p:nvSpPr>
          <p:cNvPr id="384" name="TextBox 3"/>
          <p:cNvSpPr txBox="1"/>
          <p:nvPr/>
        </p:nvSpPr>
        <p:spPr>
          <a:xfrm>
            <a:off x="1458823" y="724310"/>
            <a:ext cx="9274354" cy="12003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000">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المنحنى الوبائي لحالات متلازمة الالتهاب الرئوي الحاد الوخيم (سارس) حسب تاريخ بداية ظهور الحالات، 1 تشرين الثاني/نوفمبر، 2002 - 30 نيسان/ أبريل، 2003 في مقاطعة غوانغدونغ، الصين، يوضح الحالات التي ظهرت في المجتمع المحلي وبين العاملين في مجال الرعاية الصحية.</a:t>
            </a:r>
          </a:p>
        </p:txBody>
      </p:sp>
      <p:sp>
        <p:nvSpPr>
          <p:cNvPr id="385" name="TextBox 4"/>
          <p:cNvSpPr txBox="1"/>
          <p:nvPr/>
        </p:nvSpPr>
        <p:spPr>
          <a:xfrm>
            <a:off x="1659476" y="5661249"/>
            <a:ext cx="8873048" cy="6001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200">
                <a:latin typeface="+mj-lt"/>
                <a:ea typeface="+mj-ea"/>
                <a:cs typeface="+mj-cs"/>
                <a:sym typeface="Source Sans Pro Regular"/>
              </a:defRPr>
            </a:lvl1pPr>
          </a:lstStyle>
          <a:p>
            <a:pPr rtl="1"/>
            <a:r>
              <a:rPr lang="ar" sz="1100" dirty="0">
                <a:latin typeface="Sakkal Majalla" panose="02000000000000000000" pitchFamily="2" charset="-78"/>
                <a:cs typeface="Sakkal Majalla" panose="02000000000000000000" pitchFamily="2" charset="-78"/>
              </a:rPr>
              <a:t>المصدر:</a:t>
            </a:r>
            <a:endParaRPr lang="ar-EG" sz="1100" dirty="0">
              <a:latin typeface="Sakkal Majalla" panose="02000000000000000000" pitchFamily="2" charset="-78"/>
              <a:cs typeface="Sakkal Majalla" panose="02000000000000000000" pitchFamily="2" charset="-78"/>
            </a:endParaRPr>
          </a:p>
          <a:p>
            <a:pPr algn="ctr" rtl="0"/>
            <a:r>
              <a:rPr lang="en-US" sz="1100" dirty="0">
                <a:latin typeface="Sakkal Majalla" panose="02000000000000000000" pitchFamily="2" charset="-78"/>
                <a:cs typeface="Sakkal Majalla" panose="02000000000000000000" pitchFamily="2" charset="-78"/>
              </a:rPr>
              <a:t>Xu, R., He, J., Evans, M. R., Peng, G., Field, H., Yu, D....</a:t>
            </a:r>
            <a:r>
              <a:rPr lang="en-US" sz="1100" dirty="0" err="1">
                <a:latin typeface="Sakkal Majalla" panose="02000000000000000000" pitchFamily="2" charset="-78"/>
                <a:cs typeface="Sakkal Majalla" panose="02000000000000000000" pitchFamily="2" charset="-78"/>
              </a:rPr>
              <a:t>Schnur</a:t>
            </a:r>
            <a:r>
              <a:rPr lang="en-US" sz="1100" dirty="0">
                <a:latin typeface="Sakkal Majalla" panose="02000000000000000000" pitchFamily="2" charset="-78"/>
                <a:cs typeface="Sakkal Majalla" panose="02000000000000000000" pitchFamily="2" charset="-78"/>
              </a:rPr>
              <a:t>, A.</a:t>
            </a:r>
            <a:r>
              <a:rPr lang="ar-EG" sz="1100" dirty="0">
                <a:latin typeface="Sakkal Majalla" panose="02000000000000000000" pitchFamily="2" charset="-78"/>
                <a:cs typeface="Sakkal Majalla" panose="02000000000000000000" pitchFamily="2" charset="-78"/>
              </a:rPr>
              <a:t> (2004).</a:t>
            </a:r>
            <a:r>
              <a:rPr lang="en-US" sz="1100" dirty="0">
                <a:latin typeface="Sakkal Majalla" panose="02000000000000000000" pitchFamily="2" charset="-78"/>
                <a:cs typeface="Sakkal Majalla" panose="02000000000000000000" pitchFamily="2" charset="-78"/>
              </a:rPr>
              <a:t> Epidemiologic Clues to SARS Origin in China. Emerging Infectious Diseases, 10(6), 1031-1037. https://dx.doi.org/10.3201/eid1006.030852.</a:t>
            </a:r>
            <a:endParaRPr lang="ar-EG" sz="1100" dirty="0">
              <a:latin typeface="Sakkal Majalla" panose="02000000000000000000" pitchFamily="2" charset="-78"/>
              <a:cs typeface="Sakkal Majalla" panose="02000000000000000000" pitchFamily="2" charset="-78"/>
            </a:endParaRPr>
          </a:p>
        </p:txBody>
      </p:sp>
      <p:sp>
        <p:nvSpPr>
          <p:cNvPr id="386" name="TextBox 9"/>
          <p:cNvSpPr txBox="1"/>
          <p:nvPr/>
        </p:nvSpPr>
        <p:spPr>
          <a:xfrm>
            <a:off x="166527" y="-7627"/>
            <a:ext cx="4576162" cy="6042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المُنحنى الوبائي</a:t>
            </a:r>
          </a:p>
        </p:txBody>
      </p:sp>
      <p:sp>
        <p:nvSpPr>
          <p:cNvPr id="2" name="TextBox 1">
            <a:extLst>
              <a:ext uri="{FF2B5EF4-FFF2-40B4-BE49-F238E27FC236}">
                <a16:creationId xmlns:a16="http://schemas.microsoft.com/office/drawing/2014/main" id="{B2273F0D-19EE-7FB4-8569-106AD36EBA45}"/>
              </a:ext>
            </a:extLst>
          </p:cNvPr>
          <p:cNvSpPr txBox="1"/>
          <p:nvPr/>
        </p:nvSpPr>
        <p:spPr>
          <a:xfrm>
            <a:off x="4702630" y="1992081"/>
            <a:ext cx="1349828" cy="95410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ar-EG" sz="1400" dirty="0"/>
              <a:t>المجتمع المحلي</a:t>
            </a:r>
          </a:p>
          <a:p>
            <a:pPr marL="0" marR="0" indent="0" algn="l" defTabSz="914400" rtl="0" fontAlgn="auto" latinLnBrk="0" hangingPunct="0">
              <a:lnSpc>
                <a:spcPct val="100000"/>
              </a:lnSpc>
              <a:spcBef>
                <a:spcPts val="0"/>
              </a:spcBef>
              <a:spcAft>
                <a:spcPts val="0"/>
              </a:spcAft>
              <a:buClrTx/>
              <a:buSzTx/>
              <a:buFontTx/>
              <a:buNone/>
              <a:tabLst/>
            </a:pPr>
            <a:endParaRPr lang="ar-EG" sz="1400" dirty="0"/>
          </a:p>
          <a:p>
            <a:pPr marL="0" marR="0" indent="0" algn="l" defTabSz="914400" rtl="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العاملون</a:t>
            </a:r>
            <a:r>
              <a:rPr lang="ar-EG" sz="1400" dirty="0"/>
              <a:t> في مجال الرعاية الصحية</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F13ED200-5CAE-E157-28DC-7A05E48AF996}"/>
              </a:ext>
            </a:extLst>
          </p:cNvPr>
          <p:cNvSpPr txBox="1"/>
          <p:nvPr/>
        </p:nvSpPr>
        <p:spPr>
          <a:xfrm rot="16200000">
            <a:off x="2764840" y="3209406"/>
            <a:ext cx="1099594"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FDE8FA54-C92B-615A-C660-B53399C97A35}"/>
              </a:ext>
            </a:extLst>
          </p:cNvPr>
          <p:cNvSpPr txBox="1"/>
          <p:nvPr/>
        </p:nvSpPr>
        <p:spPr>
          <a:xfrm rot="16200000">
            <a:off x="2764841" y="3209406"/>
            <a:ext cx="1099594"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E9117537-D226-7D4F-A40B-ED53B153F71C}"/>
              </a:ext>
            </a:extLst>
          </p:cNvPr>
          <p:cNvSpPr txBox="1"/>
          <p:nvPr/>
        </p:nvSpPr>
        <p:spPr>
          <a:xfrm>
            <a:off x="5758543" y="5353474"/>
            <a:ext cx="1252287"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تاريخ بداية الظهور</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TextBox 8"/>
          <p:cNvSpPr txBox="1"/>
          <p:nvPr/>
        </p:nvSpPr>
        <p:spPr>
          <a:xfrm>
            <a:off x="9771888" y="2025437"/>
            <a:ext cx="2105661"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dirty="0">
                <a:latin typeface="Sakkal Majalla" panose="02000000000000000000" pitchFamily="2" charset="-78"/>
                <a:cs typeface="Sakkal Majalla" panose="02000000000000000000" pitchFamily="2" charset="-78"/>
              </a:rPr>
              <a:t>أ.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متوطن</a:t>
            </a:r>
            <a:endParaRPr dirty="0">
              <a:latin typeface="Sakkal Majalla" panose="02000000000000000000" pitchFamily="2" charset="-78"/>
              <a:cs typeface="Sakkal Majalla" panose="02000000000000000000" pitchFamily="2" charset="-78"/>
            </a:endParaRPr>
          </a:p>
        </p:txBody>
      </p:sp>
      <p:sp>
        <p:nvSpPr>
          <p:cNvPr id="392" name="TextBox 13"/>
          <p:cNvSpPr txBox="1"/>
          <p:nvPr/>
        </p:nvSpPr>
        <p:spPr>
          <a:xfrm>
            <a:off x="4299862" y="2019972"/>
            <a:ext cx="2176657"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200">
                <a:latin typeface="+mj-lt"/>
                <a:ea typeface="+mj-ea"/>
                <a:cs typeface="+mj-cs"/>
                <a:sym typeface="Source Sans Pro Regular"/>
              </a:defRPr>
            </a:lvl1pPr>
          </a:lstStyle>
          <a:p>
            <a:pPr rtl="1"/>
            <a:r>
              <a:rPr dirty="0">
                <a:latin typeface="Sakkal Majalla" panose="02000000000000000000" pitchFamily="2" charset="-78"/>
                <a:cs typeface="Sakkal Majalla" panose="02000000000000000000" pitchFamily="2" charset="-78"/>
              </a:rPr>
              <a:t>ج. </a:t>
            </a:r>
            <a:r>
              <a:rPr dirty="0" err="1">
                <a:latin typeface="Sakkal Majalla" panose="02000000000000000000" pitchFamily="2" charset="-78"/>
                <a:cs typeface="Sakkal Majalla" panose="02000000000000000000" pitchFamily="2" charset="-78"/>
              </a:rPr>
              <a:t>وباء</a:t>
            </a:r>
            <a:endParaRPr dirty="0">
              <a:latin typeface="Sakkal Majalla" panose="02000000000000000000" pitchFamily="2" charset="-78"/>
              <a:cs typeface="Sakkal Majalla" panose="02000000000000000000" pitchFamily="2" charset="-78"/>
            </a:endParaRPr>
          </a:p>
        </p:txBody>
      </p:sp>
      <p:sp>
        <p:nvSpPr>
          <p:cNvPr id="393" name="TextBox 14"/>
          <p:cNvSpPr txBox="1"/>
          <p:nvPr/>
        </p:nvSpPr>
        <p:spPr>
          <a:xfrm>
            <a:off x="6944871" y="2041744"/>
            <a:ext cx="2212022"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ب. جائحة</a:t>
            </a:r>
          </a:p>
        </p:txBody>
      </p:sp>
      <p:sp>
        <p:nvSpPr>
          <p:cNvPr id="394" name="TextBox 6"/>
          <p:cNvSpPr txBox="1"/>
          <p:nvPr/>
        </p:nvSpPr>
        <p:spPr>
          <a:xfrm>
            <a:off x="6086034" y="5258018"/>
            <a:ext cx="5791835"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marL="344488" indent="-344488" algn="r" rtl="1">
              <a:defRPr sz="2200">
                <a:latin typeface="+mj-lt"/>
                <a:ea typeface="+mj-ea"/>
                <a:cs typeface="+mj-cs"/>
                <a:sym typeface="Source Sans Pro Regular"/>
              </a:defRPr>
            </a:lvl1pPr>
          </a:lstStyle>
          <a:p>
            <a:pPr rtl="1"/>
            <a:r>
              <a:rPr dirty="0">
                <a:latin typeface="Sakkal Majalla" panose="02000000000000000000" pitchFamily="2" charset="-78"/>
                <a:cs typeface="Sakkal Majalla" panose="02000000000000000000" pitchFamily="2" charset="-78"/>
              </a:rPr>
              <a:t>3.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الإيدز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أسوأ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التاريخ</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____________</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95" name="Straight Connector 19"/>
          <p:cNvSpPr/>
          <p:nvPr/>
        </p:nvSpPr>
        <p:spPr>
          <a:xfrm>
            <a:off x="3995613" y="5639018"/>
            <a:ext cx="2011365"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396" name="TextBox 21"/>
          <p:cNvSpPr txBox="1"/>
          <p:nvPr/>
        </p:nvSpPr>
        <p:spPr>
          <a:xfrm>
            <a:off x="3976246" y="5145306"/>
            <a:ext cx="207391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ب. جائحة</a:t>
            </a:r>
          </a:p>
        </p:txBody>
      </p:sp>
      <p:sp>
        <p:nvSpPr>
          <p:cNvPr id="397" name="Straight Connector 16"/>
          <p:cNvSpPr/>
          <p:nvPr/>
        </p:nvSpPr>
        <p:spPr>
          <a:xfrm>
            <a:off x="3995613" y="3278406"/>
            <a:ext cx="2011365"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398" name="TextBox 26"/>
          <p:cNvSpPr txBox="1"/>
          <p:nvPr/>
        </p:nvSpPr>
        <p:spPr>
          <a:xfrm>
            <a:off x="4009582" y="2837082"/>
            <a:ext cx="207391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 مرض متوطن</a:t>
            </a:r>
          </a:p>
        </p:txBody>
      </p:sp>
      <p:sp>
        <p:nvSpPr>
          <p:cNvPr id="399" name="Straight Connector 18"/>
          <p:cNvSpPr/>
          <p:nvPr/>
        </p:nvSpPr>
        <p:spPr>
          <a:xfrm>
            <a:off x="3995613" y="4457918"/>
            <a:ext cx="2011365"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400" name="TextBox 27"/>
          <p:cNvSpPr txBox="1"/>
          <p:nvPr/>
        </p:nvSpPr>
        <p:spPr>
          <a:xfrm>
            <a:off x="4014346" y="3930870"/>
            <a:ext cx="207391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ج. وباء</a:t>
            </a:r>
          </a:p>
        </p:txBody>
      </p:sp>
      <p:sp>
        <p:nvSpPr>
          <p:cNvPr id="401" name="Rectangle 4"/>
          <p:cNvSpPr txBox="1"/>
          <p:nvPr/>
        </p:nvSpPr>
        <p:spPr>
          <a:xfrm>
            <a:off x="6109954" y="2612397"/>
            <a:ext cx="5852161"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marL="403225" indent="-403225" algn="r" rtl="1">
              <a:buSzPct val="100000"/>
              <a:buAutoNum type="arabicPeriod"/>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توجد الملاريا في أوغندا في جميع الأوقات بسبب وجود البعوض المُصاب. الملاريا _______ في أوغندا.</a:t>
            </a:r>
          </a:p>
        </p:txBody>
      </p:sp>
      <p:sp>
        <p:nvSpPr>
          <p:cNvPr id="402" name="Rectangle 20"/>
          <p:cNvSpPr txBox="1"/>
          <p:nvPr/>
        </p:nvSpPr>
        <p:spPr>
          <a:xfrm>
            <a:off x="6098732" y="4037231"/>
            <a:ext cx="5852161" cy="7386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344488" indent="-344488">
              <a:defRPr sz="2200">
                <a:latin typeface="+mj-lt"/>
                <a:ea typeface="+mj-ea"/>
                <a:cs typeface="+mj-cs"/>
                <a:sym typeface="Source Sans Pro Regular"/>
              </a:defRPr>
            </a:pPr>
            <a:r>
              <a:rPr lang="ar-EG" sz="2200">
                <a:latin typeface="Sakkal Majalla" panose="02000000000000000000" pitchFamily="2" charset="-78"/>
                <a:cs typeface="Sakkal Majalla" panose="02000000000000000000" pitchFamily="2" charset="-78"/>
                <a:sym typeface="Source Sans Pro Regular"/>
              </a:rPr>
              <a:t>2.	</a:t>
            </a:r>
            <a:r>
              <a:rPr lang="ar-EG" sz="2000">
                <a:latin typeface="Sakkal Majalla" panose="02000000000000000000" pitchFamily="2" charset="-78"/>
                <a:cs typeface="Sakkal Majalla" panose="02000000000000000000" pitchFamily="2" charset="-78"/>
                <a:sym typeface="Source Sans Pro Regular"/>
              </a:rPr>
              <a:t>تتجاوز </a:t>
            </a:r>
            <a:r>
              <a:rPr lang="ar" sz="2000">
                <a:latin typeface="Sakkal Majalla" panose="02000000000000000000" pitchFamily="2" charset="-78"/>
                <a:cs typeface="Sakkal Majalla" panose="02000000000000000000" pitchFamily="2" charset="-78"/>
              </a:rPr>
              <a:t>حالات الإصابة بفيروس إيبولا في أجزاء من أفريقيا ما هو متوقع في المنطقة. هذا الحدث _____________.</a:t>
            </a:r>
          </a:p>
        </p:txBody>
      </p:sp>
      <p:sp>
        <p:nvSpPr>
          <p:cNvPr id="403" name="Rectangle 20"/>
          <p:cNvSpPr txBox="1"/>
          <p:nvPr/>
        </p:nvSpPr>
        <p:spPr>
          <a:xfrm>
            <a:off x="3922062" y="1440876"/>
            <a:ext cx="8173086"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lang="ar" b="1" dirty="0">
                <a:solidFill>
                  <a:srgbClr val="C00000"/>
                </a:solidFill>
                <a:latin typeface="Sakkal Majalla" panose="02000000000000000000" pitchFamily="2" charset="-78"/>
                <a:cs typeface="Sakkal Majalla" panose="02000000000000000000" pitchFamily="2" charset="-78"/>
              </a:rPr>
              <a:t>طابق بين كل مصطلح والمثال الصحيح الخاص به.</a:t>
            </a:r>
          </a:p>
        </p:txBody>
      </p:sp>
      <p:pic>
        <p:nvPicPr>
          <p:cNvPr id="404" name="Knowledge Check IconPicture 2" descr="Knowledge Check IconPicture 2"/>
          <p:cNvPicPr>
            <a:picLocks noChangeAspect="1"/>
          </p:cNvPicPr>
          <p:nvPr/>
        </p:nvPicPr>
        <p:blipFill>
          <a:blip r:embed="rId3"/>
          <a:stretch>
            <a:fillRect/>
          </a:stretch>
        </p:blipFill>
        <p:spPr>
          <a:xfrm>
            <a:off x="828167" y="1765221"/>
            <a:ext cx="741363" cy="741364"/>
          </a:xfrm>
          <a:prstGeom prst="rect">
            <a:avLst/>
          </a:prstGeom>
          <a:ln w="12700">
            <a:miter lim="400000"/>
          </a:ln>
        </p:spPr>
      </p:pic>
      <p:sp>
        <p:nvSpPr>
          <p:cNvPr id="4" name="Title 2">
            <a:extLst>
              <a:ext uri="{FF2B5EF4-FFF2-40B4-BE49-F238E27FC236}">
                <a16:creationId xmlns:a16="http://schemas.microsoft.com/office/drawing/2014/main" id="{8DFD5448-5226-CECC-1FE8-AC889F49A104}"/>
              </a:ext>
            </a:extLst>
          </p:cNvPr>
          <p:cNvSpPr txBox="1">
            <a:spLocks noGrp="1"/>
          </p:cNvSpPr>
          <p:nvPr>
            <p:ph type="title"/>
          </p:nvPr>
        </p:nvSpPr>
        <p:spPr>
          <a:xfrm>
            <a:off x="96394" y="536533"/>
            <a:ext cx="2956272" cy="948250"/>
          </a:xfrm>
          <a:prstGeom prst="rect">
            <a:avLst/>
          </a:prstGeom>
        </p:spPr>
        <p:txBody>
          <a:bodyPr rtlCol="1" anchor="t">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التحقُّق من المعرفة</a:t>
            </a:r>
          </a:p>
        </p:txBody>
      </p:sp>
      <p:sp>
        <p:nvSpPr>
          <p:cNvPr id="5" name="Rounded Rectangle 3">
            <a:extLst>
              <a:ext uri="{FF2B5EF4-FFF2-40B4-BE49-F238E27FC236}">
                <a16:creationId xmlns:a16="http://schemas.microsoft.com/office/drawing/2014/main" id="{9CC2429E-1D9B-1FBA-DE0E-15C19187CD77}"/>
              </a:ext>
            </a:extLst>
          </p:cNvPr>
          <p:cNvSpPr/>
          <p:nvPr/>
        </p:nvSpPr>
        <p:spPr>
          <a:xfrm flipV="1">
            <a:off x="96394"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 grpId="0" animBg="1" advAuto="0"/>
      <p:bldP spid="398" grpId="0" animBg="1" advAuto="0"/>
      <p:bldP spid="400"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Rectangle 14"/>
          <p:cNvSpPr/>
          <p:nvPr/>
        </p:nvSpPr>
        <p:spPr>
          <a:xfrm>
            <a:off x="4174799" y="2070361"/>
            <a:ext cx="7609763" cy="581188"/>
          </a:xfrm>
          <a:prstGeom prst="rect">
            <a:avLst/>
          </a:prstGeom>
          <a:solidFill>
            <a:srgbClr val="FFFFFF"/>
          </a:solidFill>
          <a:ln w="12700">
            <a:miter lim="400000"/>
          </a:ln>
        </p:spPr>
        <p:txBody>
          <a:bodyPr lIns="45719" rIns="45719" rtlCol="1" anchor="ctr"/>
          <a:lstStyle/>
          <a:p>
            <a:pPr algn="ct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12" name="Rectangle 5"/>
          <p:cNvSpPr txBox="1"/>
          <p:nvPr/>
        </p:nvSpPr>
        <p:spPr>
          <a:xfrm>
            <a:off x="3962018" y="3006123"/>
            <a:ext cx="7766686" cy="12003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آذار</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dirty="0">
                <a:latin typeface="Sakkal Majalla" panose="02000000000000000000" pitchFamily="2" charset="-78"/>
                <a:cs typeface="Sakkal Majalla" panose="02000000000000000000" pitchFamily="2" charset="-78"/>
              </a:rPr>
              <a:t> 2015، </a:t>
            </a:r>
            <a:r>
              <a:rPr dirty="0" err="1">
                <a:latin typeface="Sakkal Majalla" panose="02000000000000000000" pitchFamily="2" charset="-78"/>
                <a:cs typeface="Sakkal Majalla" panose="02000000000000000000" pitchFamily="2" charset="-78"/>
              </a:rPr>
              <a:t>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المصنع</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س</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بالمنطقة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ص</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ع</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بأنها</a:t>
            </a:r>
            <a:r>
              <a:rPr dirty="0">
                <a:latin typeface="Sakkal Majalla" panose="02000000000000000000" pitchFamily="2" charset="-78"/>
                <a:cs typeface="Sakkal Majalla" panose="02000000000000000000" pitchFamily="2" charset="-78"/>
              </a:rPr>
              <a:t> _________</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13" name="TextBox 6"/>
          <p:cNvSpPr txBox="1"/>
          <p:nvPr/>
        </p:nvSpPr>
        <p:spPr>
          <a:xfrm>
            <a:off x="9292543" y="2162050"/>
            <a:ext cx="2599373"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mj-lt"/>
                <a:ea typeface="+mj-ea"/>
                <a:cs typeface="+mj-cs"/>
                <a:sym typeface="Source Sans Pro Regular"/>
              </a:defRPr>
            </a:lvl1pPr>
          </a:lstStyle>
          <a:p>
            <a:r>
              <a:rPr lang="ar-EG">
                <a:latin typeface="Sakkal Majalla" panose="02000000000000000000" pitchFamily="2" charset="-78"/>
                <a:cs typeface="Sakkal Majalla" panose="02000000000000000000" pitchFamily="2" charset="-78"/>
              </a:rPr>
              <a:t>أ. جائحة</a:t>
            </a:r>
          </a:p>
          <a:p>
            <a:pPr rtl="1"/>
            <a:endParaRPr dirty="0">
              <a:latin typeface="Sakkal Majalla" panose="02000000000000000000" pitchFamily="2" charset="-78"/>
              <a:cs typeface="Sakkal Majalla" panose="02000000000000000000" pitchFamily="2" charset="-78"/>
            </a:endParaRPr>
          </a:p>
        </p:txBody>
      </p:sp>
      <p:sp>
        <p:nvSpPr>
          <p:cNvPr id="414" name="TextBox 8"/>
          <p:cNvSpPr txBox="1"/>
          <p:nvPr/>
        </p:nvSpPr>
        <p:spPr>
          <a:xfrm>
            <a:off x="7047141" y="2158875"/>
            <a:ext cx="1642111"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mj-lt"/>
                <a:ea typeface="+mj-ea"/>
                <a:cs typeface="+mj-cs"/>
                <a:sym typeface="Source Sans Pro Regular"/>
              </a:defRPr>
            </a:lvl1pPr>
          </a:lstStyle>
          <a:p>
            <a:r>
              <a:rPr lang="ar-EG">
                <a:latin typeface="Sakkal Majalla" panose="02000000000000000000" pitchFamily="2" charset="-78"/>
                <a:cs typeface="Sakkal Majalla" panose="02000000000000000000" pitchFamily="2" charset="-78"/>
              </a:rPr>
              <a:t>ب. إصابة جماعية</a:t>
            </a:r>
          </a:p>
          <a:p>
            <a:pPr rtl="1"/>
            <a:endParaRPr>
              <a:latin typeface="Sakkal Majalla" panose="02000000000000000000" pitchFamily="2" charset="-78"/>
              <a:cs typeface="Sakkal Majalla" panose="02000000000000000000" pitchFamily="2" charset="-78"/>
            </a:endParaRPr>
          </a:p>
        </p:txBody>
      </p:sp>
      <p:sp>
        <p:nvSpPr>
          <p:cNvPr id="415" name="TextBox 9"/>
          <p:cNvSpPr txBox="1"/>
          <p:nvPr/>
        </p:nvSpPr>
        <p:spPr>
          <a:xfrm>
            <a:off x="4052895" y="2162046"/>
            <a:ext cx="2820037"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mj-lt"/>
                <a:ea typeface="+mj-ea"/>
                <a:cs typeface="+mj-cs"/>
                <a:sym typeface="Source Sans Pro Regular"/>
              </a:defRPr>
            </a:lvl1pPr>
          </a:lstStyle>
          <a:p>
            <a:r>
              <a:rPr lang="ar-EG">
                <a:latin typeface="Sakkal Majalla" panose="02000000000000000000" pitchFamily="2" charset="-78"/>
                <a:cs typeface="Sakkal Majalla" panose="02000000000000000000" pitchFamily="2" charset="-78"/>
              </a:rPr>
              <a:t>ج. هجمة</a:t>
            </a:r>
          </a:p>
          <a:p>
            <a:pPr rtl="1"/>
            <a:endParaRPr dirty="0">
              <a:latin typeface="Sakkal Majalla" panose="02000000000000000000" pitchFamily="2" charset="-78"/>
              <a:cs typeface="Sakkal Majalla" panose="02000000000000000000" pitchFamily="2" charset="-78"/>
            </a:endParaRPr>
          </a:p>
        </p:txBody>
      </p:sp>
      <p:sp>
        <p:nvSpPr>
          <p:cNvPr id="416" name="TextBox 13"/>
          <p:cNvSpPr txBox="1"/>
          <p:nvPr/>
        </p:nvSpPr>
        <p:spPr>
          <a:xfrm>
            <a:off x="4336541" y="1597570"/>
            <a:ext cx="44805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اختر الإجابة الصحيحة.</a:t>
            </a:r>
          </a:p>
        </p:txBody>
      </p:sp>
      <p:sp>
        <p:nvSpPr>
          <p:cNvPr id="417" name="TextBox 8"/>
          <p:cNvSpPr txBox="1"/>
          <p:nvPr/>
        </p:nvSpPr>
        <p:spPr>
          <a:xfrm>
            <a:off x="3962018" y="3659839"/>
            <a:ext cx="164211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solidFill>
                  <a:schemeClr val="accent3">
                    <a:lumOff val="-6274"/>
                  </a:schemeClr>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إصابة جماعية</a:t>
            </a:r>
          </a:p>
        </p:txBody>
      </p:sp>
      <p:pic>
        <p:nvPicPr>
          <p:cNvPr id="418" name="Knowledge Check IconPicture 2" descr="Knowledge Check IconPicture 2"/>
          <p:cNvPicPr>
            <a:picLocks noChangeAspect="1"/>
          </p:cNvPicPr>
          <p:nvPr/>
        </p:nvPicPr>
        <p:blipFill>
          <a:blip r:embed="rId3"/>
          <a:stretch>
            <a:fillRect/>
          </a:stretch>
        </p:blipFill>
        <p:spPr>
          <a:xfrm>
            <a:off x="1120775" y="1765221"/>
            <a:ext cx="741363" cy="741364"/>
          </a:xfrm>
          <a:prstGeom prst="rect">
            <a:avLst/>
          </a:prstGeom>
          <a:ln w="12700">
            <a:miter lim="400000"/>
          </a:ln>
        </p:spPr>
      </p:pic>
      <p:sp>
        <p:nvSpPr>
          <p:cNvPr id="4" name="Title 2">
            <a:extLst>
              <a:ext uri="{FF2B5EF4-FFF2-40B4-BE49-F238E27FC236}">
                <a16:creationId xmlns:a16="http://schemas.microsoft.com/office/drawing/2014/main" id="{E108DC2A-1557-4156-EE28-6127CA891D60}"/>
              </a:ext>
            </a:extLst>
          </p:cNvPr>
          <p:cNvSpPr txBox="1">
            <a:spLocks noGrp="1"/>
          </p:cNvSpPr>
          <p:nvPr>
            <p:ph type="title"/>
          </p:nvPr>
        </p:nvSpPr>
        <p:spPr>
          <a:xfrm>
            <a:off x="384002" y="536533"/>
            <a:ext cx="2956272" cy="948250"/>
          </a:xfrm>
          <a:prstGeom prst="rect">
            <a:avLst/>
          </a:prstGeom>
        </p:spPr>
        <p:txBody>
          <a:bodyPr rtlCol="1" anchor="t">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التحقُّق من المعرفة</a:t>
            </a:r>
          </a:p>
        </p:txBody>
      </p:sp>
      <p:sp>
        <p:nvSpPr>
          <p:cNvPr id="5" name="Rounded Rectangle 3">
            <a:extLst>
              <a:ext uri="{FF2B5EF4-FFF2-40B4-BE49-F238E27FC236}">
                <a16:creationId xmlns:a16="http://schemas.microsoft.com/office/drawing/2014/main" id="{1A39B509-F72A-3773-99EB-0C1EC61CE27B}"/>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Title 1"/>
          <p:cNvSpPr txBox="1">
            <a:spLocks noGrp="1"/>
          </p:cNvSpPr>
          <p:nvPr>
            <p:ph type="title" idx="4294967295"/>
          </p:nvPr>
        </p:nvSpPr>
        <p:spPr>
          <a:xfrm>
            <a:off x="236925" y="-30963"/>
            <a:ext cx="4862868"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انتقال المرض</a:t>
            </a:r>
          </a:p>
        </p:txBody>
      </p:sp>
      <p:sp>
        <p:nvSpPr>
          <p:cNvPr id="426" name="Content Placeholder 2"/>
          <p:cNvSpPr txBox="1">
            <a:spLocks noGrp="1"/>
          </p:cNvSpPr>
          <p:nvPr>
            <p:ph type="body" sz="half" idx="1"/>
          </p:nvPr>
        </p:nvSpPr>
        <p:spPr>
          <a:xfrm>
            <a:off x="2378926" y="2174873"/>
            <a:ext cx="3717074" cy="2508254"/>
          </a:xfrm>
          <a:prstGeom prst="rect">
            <a:avLst/>
          </a:prstGeom>
        </p:spPr>
        <p:txBody>
          <a:bodyPr rtlCol="1"/>
          <a:lstStyle>
            <a:lvl1pPr marL="0" indent="0" algn="r" rtl="1">
              <a:lnSpc>
                <a:spcPct val="150000"/>
              </a:lnSpc>
              <a:buSzTx/>
              <a:buNone/>
              <a:defRPr sz="2400"/>
            </a:lvl1pPr>
          </a:lstStyle>
          <a:p>
            <a:pPr rtl="1"/>
            <a:r>
              <a:rPr>
                <a:latin typeface="Sakkal Majalla" panose="02000000000000000000" pitchFamily="2" charset="-78"/>
                <a:cs typeface="Sakkal Majalla" panose="02000000000000000000" pitchFamily="2" charset="-78"/>
              </a:rPr>
              <a:t>يمكن لحالة أولية معدية أن تصيب حالة ثانوية من خلال انتقال العامل المعدي المُسبب للمرض.</a:t>
            </a:r>
          </a:p>
        </p:txBody>
      </p:sp>
      <p:pic>
        <p:nvPicPr>
          <p:cNvPr id="427" name="Picture 2" descr="Picture 2"/>
          <p:cNvPicPr>
            <a:picLocks noChangeAspect="1"/>
          </p:cNvPicPr>
          <p:nvPr/>
        </p:nvPicPr>
        <p:blipFill>
          <a:blip r:embed="rId3"/>
          <a:stretch>
            <a:fillRect/>
          </a:stretch>
        </p:blipFill>
        <p:spPr>
          <a:xfrm>
            <a:off x="6361219" y="1687166"/>
            <a:ext cx="3431961" cy="3645127"/>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2" name="Table 4"/>
          <p:cNvGraphicFramePr/>
          <p:nvPr>
            <p:extLst>
              <p:ext uri="{D42A27DB-BD31-4B8C-83A1-F6EECF244321}">
                <p14:modId xmlns:p14="http://schemas.microsoft.com/office/powerpoint/2010/main" val="473108781"/>
              </p:ext>
            </p:extLst>
          </p:nvPr>
        </p:nvGraphicFramePr>
        <p:xfrm>
          <a:off x="1811525" y="1308988"/>
          <a:ext cx="8568951" cy="3586480"/>
        </p:xfrm>
        <a:graphic>
          <a:graphicData uri="http://schemas.openxmlformats.org/drawingml/2006/table">
            <a:tbl>
              <a:tblPr firstRow="1">
                <a:tableStyleId>{4C3C2611-4C71-4FC5-86AE-919BDF0F9419}</a:tableStyleId>
              </a:tblPr>
              <a:tblGrid>
                <a:gridCol w="2232248">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gridCol w="3168351">
                  <a:extLst>
                    <a:ext uri="{9D8B030D-6E8A-4147-A177-3AD203B41FA5}">
                      <a16:colId xmlns:a16="http://schemas.microsoft.com/office/drawing/2014/main" val="20002"/>
                    </a:ext>
                  </a:extLst>
                </a:gridCol>
              </a:tblGrid>
              <a:tr h="370840">
                <a:tc>
                  <a:txBody>
                    <a:bodyPr/>
                    <a:lstStyle/>
                    <a:p>
                      <a:pPr defTabSz="289321" rtl="1">
                        <a:defRPr sz="1800" b="0"/>
                      </a:pPr>
                      <a:r>
                        <a:rPr lang="ar" sz="1400">
                          <a:latin typeface="Sakkal Majalla" panose="02000000000000000000" pitchFamily="2" charset="-78"/>
                          <a:ea typeface="+mj-ea"/>
                          <a:cs typeface="Sakkal Majalla" panose="02000000000000000000" pitchFamily="2" charset="-78"/>
                        </a:rPr>
                        <a:t>المسار</a:t>
                      </a:r>
                    </a:p>
                  </a:txBody>
                  <a:tcPr marL="45720" marR="45720" horzOverflow="overflow"/>
                </a:tc>
                <a:tc>
                  <a:txBody>
                    <a:bodyPr/>
                    <a:lstStyle/>
                    <a:p>
                      <a:pPr defTabSz="289321" rtl="1">
                        <a:defRPr sz="1800" b="0"/>
                      </a:pPr>
                      <a:r>
                        <a:rPr lang="ar" sz="1400">
                          <a:latin typeface="Sakkal Majalla" panose="02000000000000000000" pitchFamily="2" charset="-78"/>
                          <a:ea typeface="+mj-ea"/>
                          <a:cs typeface="Sakkal Majalla" panose="02000000000000000000" pitchFamily="2" charset="-78"/>
                        </a:rPr>
                        <a:t>الإجراء</a:t>
                      </a:r>
                    </a:p>
                  </a:txBody>
                  <a:tcPr marL="45720" marR="45720" horzOverflow="overflow"/>
                </a:tc>
                <a:tc>
                  <a:txBody>
                    <a:bodyPr/>
                    <a:lstStyle/>
                    <a:p>
                      <a:pPr defTabSz="289321" rtl="1">
                        <a:defRPr sz="500" b="0">
                          <a:latin typeface="+mj-lt"/>
                          <a:ea typeface="+mj-ea"/>
                          <a:cs typeface="+mj-cs"/>
                        </a:defRPr>
                      </a:pPr>
                      <a:r>
                        <a:rPr lang="ar" sz="1400">
                          <a:latin typeface="Sakkal Majalla" panose="02000000000000000000" pitchFamily="2" charset="-78"/>
                          <a:cs typeface="Sakkal Majalla" panose="02000000000000000000" pitchFamily="2" charset="-78"/>
                        </a:rPr>
                        <a:t>أمثلة على </a:t>
                      </a:r>
                      <a:r>
                        <a:rPr lang="ar" sz="1400" b="0">
                          <a:latin typeface="Sakkal Majalla" panose="02000000000000000000" pitchFamily="2" charset="-78"/>
                          <a:ea typeface="Calibri"/>
                          <a:cs typeface="Sakkal Majalla" panose="02000000000000000000" pitchFamily="2" charset="-78"/>
                          <a:sym typeface="Calibri"/>
                        </a:rPr>
                        <a:t>الأمراض</a:t>
                      </a:r>
                    </a:p>
                  </a:txBody>
                  <a:tcPr marL="45720" marR="45720" horzOverflow="overflow"/>
                </a:tc>
                <a:extLst>
                  <a:ext uri="{0D108BD9-81ED-4DB2-BD59-A6C34878D82A}">
                    <a16:rowId xmlns:a16="http://schemas.microsoft.com/office/drawing/2014/main" val="10000"/>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عن طريق الهواء</a:t>
                      </a:r>
                    </a:p>
                  </a:txBody>
                  <a:tcPr marL="45720" marR="45720" horzOverflow="overflow"/>
                </a:tc>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تبقى الميكروبات في الجو فترةً من الوقت</a:t>
                      </a:r>
                    </a:p>
                  </a:txBody>
                  <a:tcPr marL="45720" marR="45720" horzOverflow="overflow"/>
                </a:tc>
                <a:tc>
                  <a:txBody>
                    <a:bodyPr/>
                    <a:lstStyle/>
                    <a:p>
                      <a:pPr defTabSz="289321" rtl="1">
                        <a:defRPr sz="1500">
                          <a:latin typeface="+mj-lt"/>
                          <a:ea typeface="+mj-ea"/>
                          <a:cs typeface="+mj-cs"/>
                        </a:defRPr>
                      </a:pPr>
                      <a:r>
                        <a:rPr dirty="0" err="1">
                          <a:latin typeface="Sakkal Majalla" panose="02000000000000000000" pitchFamily="2" charset="-78"/>
                          <a:cs typeface="Sakkal Majalla" panose="02000000000000000000" pitchFamily="2" charset="-78"/>
                        </a:rPr>
                        <a:t>جديري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الماء</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الحماق</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a:t>
                      </a:r>
                      <a:endParaRPr dirty="0">
                        <a:latin typeface="Sakkal Majalla" panose="02000000000000000000" pitchFamily="2" charset="-78"/>
                        <a:cs typeface="Sakkal Majalla" panose="02000000000000000000" pitchFamily="2" charset="-78"/>
                      </a:endParaRPr>
                    </a:p>
                  </a:txBody>
                  <a:tcPr marL="45720" marR="45720" horzOverflow="overflow"/>
                </a:tc>
                <a:extLst>
                  <a:ext uri="{0D108BD9-81ED-4DB2-BD59-A6C34878D82A}">
                    <a16:rowId xmlns:a16="http://schemas.microsoft.com/office/drawing/2014/main" val="10001"/>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ملامسة الرذاذ</a:t>
                      </a:r>
                    </a:p>
                  </a:txBody>
                  <a:tcPr marL="45720" marR="45720" horzOverflow="overflow">
                    <a:noFill/>
                  </a:tcPr>
                </a:tc>
                <a:tc>
                  <a:txBody>
                    <a:bodyPr/>
                    <a:lstStyle/>
                    <a:p>
                      <a:pPr defTabSz="289321" rtl="1">
                        <a:defRPr sz="1500">
                          <a:latin typeface="+mj-lt"/>
                          <a:ea typeface="+mj-ea"/>
                          <a:cs typeface="+mj-cs"/>
                        </a:defRPr>
                      </a:pPr>
                      <a:r>
                        <a:rPr>
                          <a:latin typeface="Sakkal Majalla" panose="02000000000000000000" pitchFamily="2" charset="-78"/>
                          <a:cs typeface="Sakkal Majalla" panose="02000000000000000000" pitchFamily="2" charset="-78"/>
                        </a:rPr>
                        <a:t>السعال أو العطس في وجه شخصٍ آخر على مسافة متر</a:t>
                      </a:r>
                    </a:p>
                  </a:txBody>
                  <a:tcPr marL="45720" marR="45720" horzOverflow="overflow">
                    <a:noFill/>
                  </a:tcPr>
                </a:tc>
                <a:tc>
                  <a:txBody>
                    <a:bodyPr/>
                    <a:lstStyle/>
                    <a:p>
                      <a:pPr defTabSz="289321" rtl="1">
                        <a:defRPr sz="1500">
                          <a:latin typeface="+mj-lt"/>
                          <a:ea typeface="+mj-ea"/>
                          <a:cs typeface="+mj-cs"/>
                        </a:defRPr>
                      </a:pP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كورونا-سارس-2، </a:t>
                      </a:r>
                      <a:r>
                        <a:rPr dirty="0" err="1">
                          <a:latin typeface="Sakkal Majalla" panose="02000000000000000000" pitchFamily="2" charset="-78"/>
                          <a:cs typeface="Sakkal Majalla" panose="02000000000000000000" pitchFamily="2" charset="-78"/>
                        </a:rPr>
                        <a:t>الدفتيريا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الشاهوق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المستدمية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المتفطرة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txBody>
                  <a:tcPr marL="45720" marR="45720" horzOverflow="overflow">
                    <a:noFill/>
                  </a:tcPr>
                </a:tc>
                <a:extLst>
                  <a:ext uri="{0D108BD9-81ED-4DB2-BD59-A6C34878D82A}">
                    <a16:rowId xmlns:a16="http://schemas.microsoft.com/office/drawing/2014/main" val="10002"/>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التلامس المباشر</a:t>
                      </a:r>
                    </a:p>
                  </a:txBody>
                  <a:tcPr marL="45720" marR="45720" horzOverflow="overflow"/>
                </a:tc>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لمس شخصٍ مصاب، ويشمل ذلك الاتصال الجنسي</a:t>
                      </a:r>
                    </a:p>
                  </a:txBody>
                  <a:tcPr marL="45720" marR="45720" horzOverflow="overflow"/>
                </a:tc>
                <a:tc>
                  <a:txBody>
                    <a:bodyPr/>
                    <a:lstStyle/>
                    <a:p>
                      <a:pPr defTabSz="289321" rtl="1">
                        <a:defRPr sz="1500">
                          <a:latin typeface="+mj-lt"/>
                          <a:ea typeface="+mj-ea"/>
                          <a:cs typeface="+mj-cs"/>
                        </a:defRPr>
                      </a:pP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الهربس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البسيط</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الجلدية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القمل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الفيروسية</a:t>
                      </a:r>
                      <a:endParaRPr dirty="0">
                        <a:latin typeface="Sakkal Majalla" panose="02000000000000000000" pitchFamily="2" charset="-78"/>
                        <a:cs typeface="Sakkal Majalla" panose="02000000000000000000" pitchFamily="2" charset="-78"/>
                      </a:endParaRPr>
                    </a:p>
                  </a:txBody>
                  <a:tcPr marL="45720" marR="45720" horzOverflow="overflow"/>
                </a:tc>
                <a:extLst>
                  <a:ext uri="{0D108BD9-81ED-4DB2-BD59-A6C34878D82A}">
                    <a16:rowId xmlns:a16="http://schemas.microsoft.com/office/drawing/2014/main" val="10003"/>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التلامس غير المباشر (أي، البراز - أو عن طريق الفم)</a:t>
                      </a:r>
                    </a:p>
                  </a:txBody>
                  <a:tcPr marL="45720" marR="45720" horzOverflow="overflow">
                    <a:noFill/>
                  </a:tcPr>
                </a:tc>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لمس التربة أو الأسطح الملوثة، أو تناول أو شرب أغذية أو مياه ملوثة</a:t>
                      </a:r>
                    </a:p>
                  </a:txBody>
                  <a:tcPr marL="45720" marR="45720" horzOverflow="overflow">
                    <a:noFill/>
                  </a:tcPr>
                </a:tc>
                <a:tc>
                  <a:txBody>
                    <a:bodyPr/>
                    <a:lstStyle/>
                    <a:p>
                      <a:pPr defTabSz="289321" rtl="1">
                        <a:defRPr sz="1800"/>
                      </a:pPr>
                      <a:r>
                        <a:rPr lang="ar" sz="1500" dirty="0">
                          <a:latin typeface="Sakkal Majalla" panose="02000000000000000000" pitchFamily="2" charset="-78"/>
                          <a:ea typeface="+mj-ea"/>
                          <a:cs typeface="Sakkal Majalla" panose="02000000000000000000" pitchFamily="2" charset="-78"/>
                        </a:rPr>
                        <a:t>أمراض الإسهال (الكوليرا، الشيغيلة، فيروس الروتا)، التهاب الكبد A وE، الديدان المعوية</a:t>
                      </a:r>
                    </a:p>
                  </a:txBody>
                  <a:tcPr marL="45720" marR="45720" horzOverflow="overflow">
                    <a:noFill/>
                  </a:tcPr>
                </a:tc>
                <a:extLst>
                  <a:ext uri="{0D108BD9-81ED-4DB2-BD59-A6C34878D82A}">
                    <a16:rowId xmlns:a16="http://schemas.microsoft.com/office/drawing/2014/main" val="10004"/>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عن طريق النواقل</a:t>
                      </a:r>
                    </a:p>
                  </a:txBody>
                  <a:tcPr marL="45720" marR="45720" horzOverflow="overflow"/>
                </a:tc>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لدغة حشرة مصابة أو ناقل آخر</a:t>
                      </a:r>
                    </a:p>
                  </a:txBody>
                  <a:tcPr marL="45720" marR="45720" horzOverflow="overflow"/>
                </a:tc>
                <a:tc>
                  <a:txBody>
                    <a:bodyPr/>
                    <a:lstStyle/>
                    <a:p>
                      <a:pPr defTabSz="289321" rtl="1">
                        <a:defRPr sz="1800"/>
                      </a:pPr>
                      <a:r>
                        <a:rPr lang="ar" sz="1500" dirty="0">
                          <a:latin typeface="Sakkal Majalla" panose="02000000000000000000" pitchFamily="2" charset="-78"/>
                          <a:ea typeface="+mj-ea"/>
                          <a:cs typeface="Sakkal Majalla" panose="02000000000000000000" pitchFamily="2" charset="-78"/>
                        </a:rPr>
                        <a:t>حمى الضنك، داء الليشمانيات، الملاريا، داء البِلهارسيَّات</a:t>
                      </a:r>
                    </a:p>
                  </a:txBody>
                  <a:tcPr marL="45720" marR="45720" horzOverflow="overflow"/>
                </a:tc>
                <a:extLst>
                  <a:ext uri="{0D108BD9-81ED-4DB2-BD59-A6C34878D82A}">
                    <a16:rowId xmlns:a16="http://schemas.microsoft.com/office/drawing/2014/main" val="10005"/>
                  </a:ext>
                </a:extLst>
              </a:tr>
              <a:tr h="370840">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عن طريق الماء</a:t>
                      </a:r>
                    </a:p>
                  </a:txBody>
                  <a:tcPr marL="45720" marR="45720" horzOverflow="overflow">
                    <a:noFill/>
                  </a:tcPr>
                </a:tc>
                <a:tc>
                  <a:txBody>
                    <a:bodyPr/>
                    <a:lstStyle/>
                    <a:p>
                      <a:pPr defTabSz="289321" rtl="1">
                        <a:defRPr sz="1800"/>
                      </a:pPr>
                      <a:r>
                        <a:rPr lang="ar" sz="1500">
                          <a:latin typeface="Sakkal Majalla" panose="02000000000000000000" pitchFamily="2" charset="-78"/>
                          <a:ea typeface="+mj-ea"/>
                          <a:cs typeface="Sakkal Majalla" panose="02000000000000000000" pitchFamily="2" charset="-78"/>
                        </a:rPr>
                        <a:t>ابتلاع مياه ملوثة أو لمسها</a:t>
                      </a:r>
                    </a:p>
                  </a:txBody>
                  <a:tcPr marL="45720" marR="45720" horzOverflow="overflow">
                    <a:noFill/>
                  </a:tcPr>
                </a:tc>
                <a:tc>
                  <a:txBody>
                    <a:bodyPr/>
                    <a:lstStyle/>
                    <a:p>
                      <a:pPr defTabSz="289321" rtl="1">
                        <a:defRPr sz="1800"/>
                      </a:pPr>
                      <a:r>
                        <a:rPr lang="ar" sz="1500" dirty="0">
                          <a:latin typeface="Sakkal Majalla" panose="02000000000000000000" pitchFamily="2" charset="-78"/>
                          <a:ea typeface="+mj-ea"/>
                          <a:cs typeface="Sakkal Majalla" panose="02000000000000000000" pitchFamily="2" charset="-78"/>
                        </a:rPr>
                        <a:t>الجياردية</a:t>
                      </a:r>
                    </a:p>
                  </a:txBody>
                  <a:tcPr marL="45720" marR="45720" horzOverflow="overflow">
                    <a:noFill/>
                  </a:tcPr>
                </a:tc>
                <a:extLst>
                  <a:ext uri="{0D108BD9-81ED-4DB2-BD59-A6C34878D82A}">
                    <a16:rowId xmlns:a16="http://schemas.microsoft.com/office/drawing/2014/main" val="10006"/>
                  </a:ext>
                </a:extLst>
              </a:tr>
            </a:tbl>
          </a:graphicData>
        </a:graphic>
      </p:graphicFrame>
      <p:sp>
        <p:nvSpPr>
          <p:cNvPr id="433" name="Title 1"/>
          <p:cNvSpPr txBox="1">
            <a:spLocks noGrp="1"/>
          </p:cNvSpPr>
          <p:nvPr>
            <p:ph type="title" idx="4294967295"/>
          </p:nvPr>
        </p:nvSpPr>
        <p:spPr>
          <a:xfrm>
            <a:off x="184096" y="-21438"/>
            <a:ext cx="4943076" cy="794324"/>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طرق أخرى لانتقال المرض</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TextBox 8"/>
          <p:cNvSpPr txBox="1"/>
          <p:nvPr/>
        </p:nvSpPr>
        <p:spPr>
          <a:xfrm>
            <a:off x="6808923" y="1931339"/>
            <a:ext cx="2558333"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فترة الكمون</a:t>
            </a:r>
          </a:p>
        </p:txBody>
      </p:sp>
      <p:sp>
        <p:nvSpPr>
          <p:cNvPr id="439" name="TextBox 13"/>
          <p:cNvSpPr txBox="1"/>
          <p:nvPr/>
        </p:nvSpPr>
        <p:spPr>
          <a:xfrm>
            <a:off x="9330930" y="1937893"/>
            <a:ext cx="2686559"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solidFill>
                  <a:srgbClr val="10253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فترة العدوى</a:t>
            </a:r>
          </a:p>
        </p:txBody>
      </p:sp>
      <p:sp>
        <p:nvSpPr>
          <p:cNvPr id="440" name="TextBox 14"/>
          <p:cNvSpPr txBox="1"/>
          <p:nvPr/>
        </p:nvSpPr>
        <p:spPr>
          <a:xfrm>
            <a:off x="3977384" y="1949211"/>
            <a:ext cx="2857080"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فترة الحضانة</a:t>
            </a:r>
          </a:p>
        </p:txBody>
      </p:sp>
      <p:sp>
        <p:nvSpPr>
          <p:cNvPr id="441" name="TextBox 6"/>
          <p:cNvSpPr txBox="1"/>
          <p:nvPr/>
        </p:nvSpPr>
        <p:spPr>
          <a:xfrm>
            <a:off x="6516416" y="3694296"/>
            <a:ext cx="5071014" cy="11079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344170" indent="-344170">
              <a:defRPr sz="2200">
                <a:latin typeface="+mj-lt"/>
                <a:ea typeface="+mj-ea"/>
                <a:cs typeface="+mj-cs"/>
                <a:sym typeface="Source Sans Pro Regular"/>
              </a:defRPr>
            </a:pPr>
            <a:r>
              <a:rPr lang="ar-EG" sz="2200">
                <a:latin typeface="Sakkal Majalla" panose="02000000000000000000" pitchFamily="2" charset="-78"/>
                <a:cs typeface="Sakkal Majalla" panose="02000000000000000000" pitchFamily="2" charset="-78"/>
                <a:sym typeface="Source Sans Pro Regular"/>
              </a:rPr>
              <a:t>2. الفترة الزمنية بين انتقال العامل المسبِّب للمرض وبداية القدرة على نقل العدوى.</a:t>
            </a:r>
          </a:p>
          <a:p>
            <a:pPr marL="344170" indent="-344170" rtl="1">
              <a:defRPr sz="22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42" name="Straight Connector 19"/>
          <p:cNvSpPr/>
          <p:nvPr/>
        </p:nvSpPr>
        <p:spPr>
          <a:xfrm>
            <a:off x="4109125" y="5625703"/>
            <a:ext cx="2011364"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443" name="Straight Connector 16"/>
          <p:cNvSpPr/>
          <p:nvPr/>
        </p:nvSpPr>
        <p:spPr>
          <a:xfrm>
            <a:off x="4109125" y="3265091"/>
            <a:ext cx="2011364"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444" name="Straight Connector 18"/>
          <p:cNvSpPr/>
          <p:nvPr/>
        </p:nvSpPr>
        <p:spPr>
          <a:xfrm>
            <a:off x="4109125" y="4444603"/>
            <a:ext cx="2011364" cy="1"/>
          </a:xfrm>
          <a:prstGeom prst="line">
            <a:avLst/>
          </a:prstGeom>
          <a:ln w="12700">
            <a:solidFill>
              <a:srgbClr val="0036A6"/>
            </a:solidFill>
            <a:miter/>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445" name="Rectangle 4"/>
          <p:cNvSpPr txBox="1"/>
          <p:nvPr/>
        </p:nvSpPr>
        <p:spPr>
          <a:xfrm>
            <a:off x="6512702" y="2610399"/>
            <a:ext cx="4971006" cy="11079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solidFill>
                  <a:srgbClr val="10253F"/>
                </a:solidFill>
                <a:latin typeface="+mj-lt"/>
                <a:ea typeface="+mj-ea"/>
                <a:cs typeface="+mj-cs"/>
                <a:sym typeface="Source Sans Pro Regular"/>
              </a:defRPr>
            </a:lvl1pPr>
          </a:lstStyle>
          <a:p>
            <a:r>
              <a:rPr lang="ar-EG">
                <a:latin typeface="Sakkal Majalla" panose="02000000000000000000" pitchFamily="2" charset="-78"/>
                <a:cs typeface="Sakkal Majalla" panose="02000000000000000000" pitchFamily="2" charset="-78"/>
              </a:rPr>
              <a:t>1. الفترة الزمنية التي يستطيع فيها المُضيف المصاب بالعدوى أن ينقل العامل المسبِّب للمرض إلى مُضيف آخر.</a:t>
            </a:r>
          </a:p>
          <a:p>
            <a:pPr rtl="1"/>
            <a:endParaRPr dirty="0">
              <a:latin typeface="Sakkal Majalla" panose="02000000000000000000" pitchFamily="2" charset="-78"/>
              <a:cs typeface="Sakkal Majalla" panose="02000000000000000000" pitchFamily="2" charset="-78"/>
            </a:endParaRPr>
          </a:p>
        </p:txBody>
      </p:sp>
      <p:sp>
        <p:nvSpPr>
          <p:cNvPr id="446" name="Rectangle 20"/>
          <p:cNvSpPr txBox="1"/>
          <p:nvPr/>
        </p:nvSpPr>
        <p:spPr>
          <a:xfrm>
            <a:off x="6517797" y="4804778"/>
            <a:ext cx="5071014" cy="11079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defRPr sz="2200">
                <a:latin typeface="+mj-lt"/>
                <a:ea typeface="+mj-ea"/>
                <a:cs typeface="+mj-cs"/>
                <a:sym typeface="Source Sans Pro Regular"/>
              </a:defRPr>
            </a:pPr>
            <a:r>
              <a:rPr lang="ar-EG" sz="2200">
                <a:latin typeface="Sakkal Majalla" panose="02000000000000000000" pitchFamily="2" charset="-78"/>
                <a:cs typeface="Sakkal Majalla" panose="02000000000000000000" pitchFamily="2" charset="-78"/>
                <a:sym typeface="Source Sans Pro Regular"/>
              </a:rPr>
              <a:t>3. الفترة الزمنية بين انتقال العامل المسبِّب للمرض وظهور أول أعراض المرض.</a:t>
            </a:r>
          </a:p>
          <a:p>
            <a:pPr rtl="1">
              <a:defRPr sz="22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47" name="Rectangle 20"/>
          <p:cNvSpPr txBox="1"/>
          <p:nvPr/>
        </p:nvSpPr>
        <p:spPr>
          <a:xfrm>
            <a:off x="3977384" y="1366588"/>
            <a:ext cx="8173086"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طابق بين كل مصطلح والشرح الصحيح الخاص به.</a:t>
            </a:r>
          </a:p>
        </p:txBody>
      </p:sp>
      <p:sp>
        <p:nvSpPr>
          <p:cNvPr id="448" name="TextBox 14"/>
          <p:cNvSpPr txBox="1"/>
          <p:nvPr/>
        </p:nvSpPr>
        <p:spPr>
          <a:xfrm>
            <a:off x="3957571" y="5151875"/>
            <a:ext cx="2302556"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فترة الحضانة</a:t>
            </a:r>
          </a:p>
        </p:txBody>
      </p:sp>
      <p:sp>
        <p:nvSpPr>
          <p:cNvPr id="449" name="TextBox 8"/>
          <p:cNvSpPr txBox="1"/>
          <p:nvPr/>
        </p:nvSpPr>
        <p:spPr>
          <a:xfrm>
            <a:off x="4034524" y="4024951"/>
            <a:ext cx="2558333"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فترة الكمون</a:t>
            </a:r>
          </a:p>
        </p:txBody>
      </p:sp>
      <p:sp>
        <p:nvSpPr>
          <p:cNvPr id="450" name="TextBox 13"/>
          <p:cNvSpPr txBox="1"/>
          <p:nvPr/>
        </p:nvSpPr>
        <p:spPr>
          <a:xfrm>
            <a:off x="3874471" y="2775338"/>
            <a:ext cx="2686560" cy="447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solidFill>
                  <a:srgbClr val="10253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endParaRPr dirty="0">
              <a:latin typeface="Sakkal Majalla" panose="02000000000000000000" pitchFamily="2" charset="-78"/>
              <a:cs typeface="Sakkal Majalla" panose="02000000000000000000" pitchFamily="2" charset="-78"/>
            </a:endParaRPr>
          </a:p>
        </p:txBody>
      </p:sp>
      <p:pic>
        <p:nvPicPr>
          <p:cNvPr id="451" name="Knowledge Check IconPicture 2" descr="Knowledge Check IconPicture 2"/>
          <p:cNvPicPr>
            <a:picLocks noChangeAspect="1"/>
          </p:cNvPicPr>
          <p:nvPr/>
        </p:nvPicPr>
        <p:blipFill>
          <a:blip r:embed="rId3"/>
          <a:stretch>
            <a:fillRect/>
          </a:stretch>
        </p:blipFill>
        <p:spPr>
          <a:xfrm>
            <a:off x="889127" y="1765221"/>
            <a:ext cx="741363" cy="741364"/>
          </a:xfrm>
          <a:prstGeom prst="rect">
            <a:avLst/>
          </a:prstGeom>
          <a:ln w="12700">
            <a:miter lim="400000"/>
          </a:ln>
        </p:spPr>
      </p:pic>
      <p:sp>
        <p:nvSpPr>
          <p:cNvPr id="2" name="Title 2">
            <a:extLst>
              <a:ext uri="{FF2B5EF4-FFF2-40B4-BE49-F238E27FC236}">
                <a16:creationId xmlns:a16="http://schemas.microsoft.com/office/drawing/2014/main" id="{322442E1-61FC-A38D-49D2-DB341AFE795E}"/>
              </a:ext>
            </a:extLst>
          </p:cNvPr>
          <p:cNvSpPr txBox="1">
            <a:spLocks noGrp="1"/>
          </p:cNvSpPr>
          <p:nvPr>
            <p:ph type="title"/>
          </p:nvPr>
        </p:nvSpPr>
        <p:spPr>
          <a:xfrm>
            <a:off x="152354" y="524426"/>
            <a:ext cx="2956272" cy="948250"/>
          </a:xfrm>
          <a:prstGeom prst="rect">
            <a:avLst/>
          </a:prstGeom>
        </p:spPr>
        <p:txBody>
          <a:bodyPr rtlCol="1" anchor="t">
            <a:noAutofit/>
          </a:bodyPr>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التحقُّق من المعرفة</a:t>
            </a:r>
          </a:p>
        </p:txBody>
      </p:sp>
      <p:sp>
        <p:nvSpPr>
          <p:cNvPr id="3" name="Rounded Rectangle 3">
            <a:extLst>
              <a:ext uri="{FF2B5EF4-FFF2-40B4-BE49-F238E27FC236}">
                <a16:creationId xmlns:a16="http://schemas.microsoft.com/office/drawing/2014/main" id="{246D998D-B176-0506-BDA1-D1D1365C6A18}"/>
              </a:ext>
            </a:extLst>
          </p:cNvPr>
          <p:cNvSpPr/>
          <p:nvPr/>
        </p:nvSpPr>
        <p:spPr>
          <a:xfrm flipV="1">
            <a:off x="157354"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 grpId="0" animBg="1" advAuto="0"/>
      <p:bldP spid="449" grpId="0" animBg="1" advAuto="0"/>
      <p:bldP spid="450"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le 1"/>
          <p:cNvSpPr txBox="1">
            <a:spLocks noGrp="1"/>
          </p:cNvSpPr>
          <p:nvPr>
            <p:ph type="title"/>
          </p:nvPr>
        </p:nvSpPr>
        <p:spPr>
          <a:xfrm>
            <a:off x="6305" y="191014"/>
            <a:ext cx="3264196" cy="160808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ملاحظات إلى المُيسِّرين:</a:t>
            </a:r>
          </a:p>
        </p:txBody>
      </p:sp>
      <p:sp>
        <p:nvSpPr>
          <p:cNvPr id="287" name="Google Shape;308;p8"/>
          <p:cNvSpPr txBox="1">
            <a:spLocks noGrp="1"/>
          </p:cNvSpPr>
          <p:nvPr>
            <p:ph type="body" idx="1"/>
          </p:nvPr>
        </p:nvSpPr>
        <p:spPr>
          <a:xfrm>
            <a:off x="4273551" y="1723697"/>
            <a:ext cx="7308851" cy="3771582"/>
          </a:xfrm>
          <a:prstGeom prst="rect">
            <a:avLst/>
          </a:prstGeom>
        </p:spPr>
        <p:txBody>
          <a:bodyPr lIns="0" tIns="0" rIns="0" bIns="0" rtlCol="1"/>
          <a:lstStyle/>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marL="0" indent="0" algn="just"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88" name="Rounded Rectangle 2"/>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Content Placeholder 1"/>
          <p:cNvSpPr txBox="1">
            <a:spLocks noGrp="1"/>
          </p:cNvSpPr>
          <p:nvPr>
            <p:ph type="body" idx="1"/>
          </p:nvPr>
        </p:nvSpPr>
        <p:spPr>
          <a:xfrm>
            <a:off x="550416" y="1247000"/>
            <a:ext cx="10466771" cy="4654072"/>
          </a:xfrm>
          <a:prstGeom prst="rect">
            <a:avLst/>
          </a:prstGeom>
          <a:ln w="9525">
            <a:solidFill>
              <a:srgbClr val="000000"/>
            </a:solidFill>
            <a:round/>
          </a:ln>
        </p:spPr>
        <p:txBody>
          <a:bodyPr rtlCol="1"/>
          <a:lstStyle/>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lang="ar-EG" dirty="0">
                <a:latin typeface="Sakkal Majalla" panose="02000000000000000000" pitchFamily="2" charset="-78"/>
                <a:cs typeface="Sakkal Majalla" panose="02000000000000000000" pitchFamily="2" charset="-78"/>
              </a:rPr>
              <a:t>: </a:t>
            </a:r>
            <a:r>
              <a:rPr lang="ar" sz="2400" dirty="0">
                <a:solidFill>
                  <a:srgbClr val="000000"/>
                </a:solidFill>
                <a:latin typeface="Sakkal Majalla" panose="02000000000000000000" pitchFamily="2" charset="-78"/>
                <a:cs typeface="Sakkal Majalla" panose="02000000000000000000" pitchFamily="2" charset="-78"/>
              </a:rPr>
              <a:t>الفترة الزمنية بين انتقال العامل المسبِّب للمرض وظهور أول أعراض المرض. </a:t>
            </a: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الكمون</a:t>
            </a:r>
            <a:r>
              <a:rPr lang="ar-EG" dirty="0">
                <a:latin typeface="Sakkal Majalla" panose="02000000000000000000" pitchFamily="2" charset="-78"/>
                <a:cs typeface="Sakkal Majalla" panose="02000000000000000000" pitchFamily="2" charset="-78"/>
              </a:rPr>
              <a:t>: </a:t>
            </a:r>
            <a:r>
              <a:rPr lang="ar" sz="2400" dirty="0">
                <a:solidFill>
                  <a:srgbClr val="000000"/>
                </a:solidFill>
                <a:latin typeface="Sakkal Majalla" panose="02000000000000000000" pitchFamily="2" charset="-78"/>
                <a:cs typeface="Sakkal Majalla" panose="02000000000000000000" pitchFamily="2" charset="-78"/>
              </a:rPr>
              <a:t>الفترة الزمنية بين انتقال العامل المسبِّب للمرض وبداية القدرة على نقل العدوى.</a:t>
            </a:r>
            <a:endParaRPr sz="2400" dirty="0">
              <a:latin typeface="Sakkal Majalla" panose="02000000000000000000" pitchFamily="2" charset="-78"/>
              <a:cs typeface="Sakkal Majalla" panose="02000000000000000000" pitchFamily="2" charset="-78"/>
            </a:endParaRP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lang="ar-EG" dirty="0">
                <a:latin typeface="Sakkal Majalla" panose="02000000000000000000" pitchFamily="2" charset="-78"/>
                <a:cs typeface="Sakkal Majalla" panose="02000000000000000000" pitchFamily="2" charset="-78"/>
              </a:rPr>
              <a:t>: </a:t>
            </a:r>
            <a:r>
              <a:rPr lang="ar" sz="2400" dirty="0">
                <a:solidFill>
                  <a:srgbClr val="000000"/>
                </a:solidFill>
                <a:latin typeface="Sakkal Majalla" panose="02000000000000000000" pitchFamily="2" charset="-78"/>
                <a:cs typeface="Sakkal Majalla" panose="02000000000000000000" pitchFamily="2" charset="-78"/>
              </a:rPr>
              <a:t>الفترة الزمنية التي يستطيع فيها المُضيف المصاب بالعدوى أن ينقل العامل المسبِّب للمرض إلى مُضيف آخر.</a:t>
            </a:r>
          </a:p>
        </p:txBody>
      </p:sp>
      <p:sp>
        <p:nvSpPr>
          <p:cNvPr id="459" name="Straight Arrow Connector 6"/>
          <p:cNvSpPr/>
          <p:nvPr/>
        </p:nvSpPr>
        <p:spPr>
          <a:xfrm>
            <a:off x="3000152" y="4809345"/>
            <a:ext cx="6336705" cy="1"/>
          </a:xfrm>
          <a:prstGeom prst="line">
            <a:avLst/>
          </a:prstGeom>
          <a:ln w="38100">
            <a:solidFill>
              <a:srgbClr val="000000"/>
            </a:solidFill>
            <a:prstDash val="dash"/>
            <a:miter/>
            <a:tailEnd type="triangle"/>
          </a:ln>
        </p:spPr>
        <p:txBody>
          <a:bodyPr lIns="45719" rIns="45719" rtlCol="1"/>
          <a:lstStyle/>
          <a:p>
            <a:pPr rtl="1"/>
            <a:endParaRPr dirty="0"/>
          </a:p>
        </p:txBody>
      </p:sp>
      <p:sp>
        <p:nvSpPr>
          <p:cNvPr id="460" name="TextBox 7"/>
          <p:cNvSpPr txBox="1"/>
          <p:nvPr/>
        </p:nvSpPr>
        <p:spPr>
          <a:xfrm>
            <a:off x="9308008" y="4560223"/>
            <a:ext cx="118214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a:latin typeface="+mj-lt"/>
                <a:ea typeface="+mj-ea"/>
                <a:cs typeface="+mj-cs"/>
                <a:sym typeface="Source Sans Pro Regular"/>
              </a:defRPr>
            </a:lvl1pPr>
          </a:lstStyle>
          <a:p>
            <a:pPr rtl="1"/>
            <a:r>
              <a:rPr lang="ar" sz="2400"/>
              <a:t>المدة الزمنية</a:t>
            </a:r>
          </a:p>
        </p:txBody>
      </p:sp>
      <p:sp>
        <p:nvSpPr>
          <p:cNvPr id="461" name="Straight Arrow Connector 8"/>
          <p:cNvSpPr/>
          <p:nvPr/>
        </p:nvSpPr>
        <p:spPr>
          <a:xfrm>
            <a:off x="3000152" y="3666128"/>
            <a:ext cx="1" cy="630650"/>
          </a:xfrm>
          <a:prstGeom prst="line">
            <a:avLst/>
          </a:prstGeom>
          <a:ln w="28575">
            <a:solidFill>
              <a:srgbClr val="C00000"/>
            </a:solidFill>
            <a:miter/>
            <a:tailEnd type="triangle"/>
          </a:ln>
        </p:spPr>
        <p:txBody>
          <a:bodyPr lIns="45719" rIns="45719" rtlCol="1"/>
          <a:lstStyle/>
          <a:p>
            <a:pPr rtl="1"/>
            <a:endParaRPr dirty="0"/>
          </a:p>
        </p:txBody>
      </p:sp>
      <p:sp>
        <p:nvSpPr>
          <p:cNvPr id="462" name="TextBox 10"/>
          <p:cNvSpPr txBox="1"/>
          <p:nvPr/>
        </p:nvSpPr>
        <p:spPr>
          <a:xfrm>
            <a:off x="1455940" y="3143475"/>
            <a:ext cx="1971842"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a:solidFill>
                  <a:srgbClr val="C00000"/>
                </a:solidFill>
                <a:latin typeface="+mj-lt"/>
                <a:ea typeface="+mj-ea"/>
                <a:cs typeface="+mj-cs"/>
                <a:sym typeface="Source Sans Pro Regular"/>
              </a:defRPr>
            </a:lvl1pPr>
          </a:lstStyle>
          <a:p>
            <a:pPr rtl="1"/>
            <a:r>
              <a:rPr lang="ar" sz="2400"/>
              <a:t>التعرض لعامل المرض</a:t>
            </a:r>
          </a:p>
        </p:txBody>
      </p:sp>
      <p:sp>
        <p:nvSpPr>
          <p:cNvPr id="463" name="Straight Arrow Connector 12"/>
          <p:cNvSpPr/>
          <p:nvPr/>
        </p:nvSpPr>
        <p:spPr>
          <a:xfrm>
            <a:off x="5088385" y="4336648"/>
            <a:ext cx="1" cy="304881"/>
          </a:xfrm>
          <a:prstGeom prst="line">
            <a:avLst/>
          </a:prstGeom>
          <a:ln w="28575">
            <a:solidFill>
              <a:srgbClr val="000000"/>
            </a:solidFill>
            <a:miter/>
          </a:ln>
        </p:spPr>
        <p:txBody>
          <a:bodyPr lIns="45719" rIns="45719" rtlCol="1"/>
          <a:lstStyle/>
          <a:p>
            <a:pPr rtl="1"/>
            <a:endParaRPr dirty="0"/>
          </a:p>
        </p:txBody>
      </p:sp>
      <p:sp>
        <p:nvSpPr>
          <p:cNvPr id="464" name="Straight Arrow Connector 22"/>
          <p:cNvSpPr/>
          <p:nvPr/>
        </p:nvSpPr>
        <p:spPr>
          <a:xfrm flipV="1">
            <a:off x="3000152" y="5118411"/>
            <a:ext cx="1728193" cy="6851"/>
          </a:xfrm>
          <a:prstGeom prst="line">
            <a:avLst/>
          </a:prstGeom>
          <a:ln w="28575">
            <a:solidFill>
              <a:srgbClr val="000000"/>
            </a:solidFill>
            <a:miter/>
            <a:headEnd type="triangle"/>
            <a:tailEnd type="triangle"/>
          </a:ln>
        </p:spPr>
        <p:txBody>
          <a:bodyPr lIns="45719" rIns="45719" rtlCol="1"/>
          <a:lstStyle/>
          <a:p>
            <a:pPr rtl="1"/>
            <a:endParaRPr dirty="0"/>
          </a:p>
        </p:txBody>
      </p:sp>
      <p:sp>
        <p:nvSpPr>
          <p:cNvPr id="465" name="Straight Arrow Connector 26"/>
          <p:cNvSpPr/>
          <p:nvPr/>
        </p:nvSpPr>
        <p:spPr>
          <a:xfrm>
            <a:off x="4770039" y="5106670"/>
            <a:ext cx="3846739" cy="11741"/>
          </a:xfrm>
          <a:prstGeom prst="line">
            <a:avLst/>
          </a:prstGeom>
          <a:ln w="28575">
            <a:solidFill>
              <a:srgbClr val="000000"/>
            </a:solidFill>
            <a:miter/>
            <a:headEnd type="triangle"/>
            <a:tailEnd type="triangle"/>
          </a:ln>
        </p:spPr>
        <p:txBody>
          <a:bodyPr lIns="45719" rIns="45719" rtlCol="1"/>
          <a:lstStyle/>
          <a:p>
            <a:pPr rtl="1"/>
            <a:endParaRPr dirty="0"/>
          </a:p>
        </p:txBody>
      </p:sp>
      <p:sp>
        <p:nvSpPr>
          <p:cNvPr id="466" name="Straight Arrow Connector 28"/>
          <p:cNvSpPr/>
          <p:nvPr/>
        </p:nvSpPr>
        <p:spPr>
          <a:xfrm>
            <a:off x="5088385" y="4506216"/>
            <a:ext cx="3096345" cy="1"/>
          </a:xfrm>
          <a:prstGeom prst="line">
            <a:avLst/>
          </a:prstGeom>
          <a:ln w="28575">
            <a:solidFill>
              <a:srgbClr val="000000"/>
            </a:solidFill>
            <a:miter/>
            <a:headEnd type="triangle"/>
            <a:tailEnd type="triangle"/>
          </a:ln>
        </p:spPr>
        <p:txBody>
          <a:bodyPr lIns="45719" rIns="45719" rtlCol="1"/>
          <a:lstStyle/>
          <a:p>
            <a:pPr rtl="1"/>
            <a:endParaRPr dirty="0"/>
          </a:p>
        </p:txBody>
      </p:sp>
      <p:sp>
        <p:nvSpPr>
          <p:cNvPr id="467" name="Straight Arrow Connector 30"/>
          <p:cNvSpPr/>
          <p:nvPr/>
        </p:nvSpPr>
        <p:spPr>
          <a:xfrm>
            <a:off x="8184729" y="4336648"/>
            <a:ext cx="1" cy="288033"/>
          </a:xfrm>
          <a:prstGeom prst="line">
            <a:avLst/>
          </a:prstGeom>
          <a:ln w="28575">
            <a:solidFill>
              <a:srgbClr val="000000"/>
            </a:solidFill>
            <a:miter/>
          </a:ln>
        </p:spPr>
        <p:txBody>
          <a:bodyPr lIns="45719" rIns="45719" rtlCol="1"/>
          <a:lstStyle/>
          <a:p>
            <a:pPr rtl="1"/>
            <a:endParaRPr dirty="0"/>
          </a:p>
        </p:txBody>
      </p:sp>
      <p:sp>
        <p:nvSpPr>
          <p:cNvPr id="468" name="Straight Arrow Connector 31"/>
          <p:cNvSpPr/>
          <p:nvPr/>
        </p:nvSpPr>
        <p:spPr>
          <a:xfrm flipH="1">
            <a:off x="8616777" y="4953361"/>
            <a:ext cx="7129" cy="369333"/>
          </a:xfrm>
          <a:prstGeom prst="line">
            <a:avLst/>
          </a:prstGeom>
          <a:ln w="28575">
            <a:solidFill>
              <a:srgbClr val="000000"/>
            </a:solidFill>
            <a:miter/>
          </a:ln>
        </p:spPr>
        <p:txBody>
          <a:bodyPr lIns="45719" rIns="45719" rtlCol="1"/>
          <a:lstStyle/>
          <a:p>
            <a:pPr rtl="1"/>
            <a:endParaRPr dirty="0"/>
          </a:p>
        </p:txBody>
      </p:sp>
      <p:sp>
        <p:nvSpPr>
          <p:cNvPr id="469" name="Straight Arrow Connector 33"/>
          <p:cNvSpPr/>
          <p:nvPr/>
        </p:nvSpPr>
        <p:spPr>
          <a:xfrm>
            <a:off x="3000152" y="4506216"/>
            <a:ext cx="2088233" cy="1"/>
          </a:xfrm>
          <a:prstGeom prst="line">
            <a:avLst/>
          </a:prstGeom>
          <a:ln w="28575">
            <a:solidFill>
              <a:srgbClr val="000000"/>
            </a:solidFill>
            <a:miter/>
            <a:headEnd type="triangle"/>
            <a:tailEnd type="triangle"/>
          </a:ln>
        </p:spPr>
        <p:txBody>
          <a:bodyPr lIns="45719" rIns="45719" rtlCol="1"/>
          <a:lstStyle/>
          <a:p>
            <a:pPr rtl="1"/>
            <a:endParaRPr dirty="0"/>
          </a:p>
        </p:txBody>
      </p:sp>
      <p:sp>
        <p:nvSpPr>
          <p:cNvPr id="470" name="TextBox 35"/>
          <p:cNvSpPr txBox="1"/>
          <p:nvPr/>
        </p:nvSpPr>
        <p:spPr>
          <a:xfrm>
            <a:off x="2957265" y="3483586"/>
            <a:ext cx="2266302"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1600">
                <a:latin typeface="+mj-lt"/>
                <a:ea typeface="+mj-ea"/>
                <a:cs typeface="+mj-cs"/>
                <a:sym typeface="Source Sans Pro Regular"/>
              </a:defRPr>
            </a:lvl1pPr>
          </a:lstStyle>
          <a:p>
            <a:pPr rtl="1"/>
            <a:r>
              <a:rPr lang="ar" sz="2400"/>
              <a:t>فترة الحضانة</a:t>
            </a:r>
          </a:p>
        </p:txBody>
      </p:sp>
      <p:sp>
        <p:nvSpPr>
          <p:cNvPr id="471" name="TextBox 36"/>
          <p:cNvSpPr txBox="1"/>
          <p:nvPr/>
        </p:nvSpPr>
        <p:spPr>
          <a:xfrm>
            <a:off x="2902567" y="5293523"/>
            <a:ext cx="1902037"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1600">
                <a:latin typeface="+mj-lt"/>
                <a:ea typeface="+mj-ea"/>
                <a:cs typeface="+mj-cs"/>
                <a:sym typeface="Source Sans Pro Regular"/>
              </a:defRPr>
            </a:lvl1pPr>
          </a:lstStyle>
          <a:p>
            <a:pPr rtl="1"/>
            <a:r>
              <a:rPr lang="ar" sz="2400"/>
              <a:t>فترة الكمون</a:t>
            </a:r>
          </a:p>
        </p:txBody>
      </p:sp>
      <p:sp>
        <p:nvSpPr>
          <p:cNvPr id="472" name="TextBox 37"/>
          <p:cNvSpPr txBox="1"/>
          <p:nvPr/>
        </p:nvSpPr>
        <p:spPr>
          <a:xfrm>
            <a:off x="5437039" y="5293523"/>
            <a:ext cx="2456573"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1600">
                <a:latin typeface="+mj-lt"/>
                <a:ea typeface="+mj-ea"/>
                <a:cs typeface="+mj-cs"/>
                <a:sym typeface="Source Sans Pro Regular"/>
              </a:defRPr>
            </a:lvl1pPr>
          </a:lstStyle>
          <a:p>
            <a:pPr rtl="1"/>
            <a:r>
              <a:rPr lang="ar" sz="2400"/>
              <a:t>فترة العدوى</a:t>
            </a:r>
          </a:p>
        </p:txBody>
      </p:sp>
      <p:sp>
        <p:nvSpPr>
          <p:cNvPr id="473" name="TextBox 38"/>
          <p:cNvSpPr txBox="1"/>
          <p:nvPr/>
        </p:nvSpPr>
        <p:spPr>
          <a:xfrm>
            <a:off x="5653998" y="3852918"/>
            <a:ext cx="207882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1600">
                <a:latin typeface="+mj-lt"/>
                <a:ea typeface="+mj-ea"/>
                <a:cs typeface="+mj-cs"/>
                <a:sym typeface="Source Sans Pro Regular"/>
              </a:defRPr>
            </a:lvl1pPr>
          </a:lstStyle>
          <a:p>
            <a:pPr rtl="1"/>
            <a:r>
              <a:rPr lang="ar" sz="2400"/>
              <a:t>المرض السريري</a:t>
            </a:r>
          </a:p>
        </p:txBody>
      </p:sp>
      <p:sp>
        <p:nvSpPr>
          <p:cNvPr id="474" name="Straight Arrow Connector 42"/>
          <p:cNvSpPr/>
          <p:nvPr/>
        </p:nvSpPr>
        <p:spPr>
          <a:xfrm flipH="1">
            <a:off x="3000152" y="4336648"/>
            <a:ext cx="7129" cy="278197"/>
          </a:xfrm>
          <a:prstGeom prst="line">
            <a:avLst/>
          </a:prstGeom>
          <a:ln w="28575">
            <a:solidFill>
              <a:srgbClr val="000000"/>
            </a:solidFill>
            <a:miter/>
          </a:ln>
        </p:spPr>
        <p:txBody>
          <a:bodyPr lIns="45719" rIns="45719" rtlCol="1"/>
          <a:lstStyle/>
          <a:p>
            <a:pPr rtl="1"/>
            <a:endParaRPr dirty="0"/>
          </a:p>
        </p:txBody>
      </p:sp>
      <p:sp>
        <p:nvSpPr>
          <p:cNvPr id="475" name="Straight Arrow Connector 29"/>
          <p:cNvSpPr/>
          <p:nvPr/>
        </p:nvSpPr>
        <p:spPr>
          <a:xfrm flipH="1">
            <a:off x="4762910" y="4969693"/>
            <a:ext cx="7129" cy="369333"/>
          </a:xfrm>
          <a:prstGeom prst="line">
            <a:avLst/>
          </a:prstGeom>
          <a:ln w="28575">
            <a:solidFill>
              <a:srgbClr val="000000"/>
            </a:solidFill>
            <a:miter/>
          </a:ln>
        </p:spPr>
        <p:txBody>
          <a:bodyPr lIns="45719" rIns="45719" rtlCol="1"/>
          <a:lstStyle/>
          <a:p>
            <a:pPr rtl="1"/>
            <a:endParaRPr dirty="0"/>
          </a:p>
        </p:txBody>
      </p:sp>
      <p:sp>
        <p:nvSpPr>
          <p:cNvPr id="476" name="Straight Arrow Connector 32"/>
          <p:cNvSpPr/>
          <p:nvPr/>
        </p:nvSpPr>
        <p:spPr>
          <a:xfrm flipH="1">
            <a:off x="3000152" y="4938479"/>
            <a:ext cx="7129" cy="369333"/>
          </a:xfrm>
          <a:prstGeom prst="line">
            <a:avLst/>
          </a:prstGeom>
          <a:ln w="28575">
            <a:solidFill>
              <a:srgbClr val="000000"/>
            </a:solidFill>
            <a:miter/>
          </a:ln>
        </p:spPr>
        <p:txBody>
          <a:bodyPr lIns="45719" rIns="45719" rtlCol="1"/>
          <a:lstStyle/>
          <a:p>
            <a:pPr rtl="1"/>
            <a:endParaRPr dirty="0"/>
          </a:p>
        </p:txBody>
      </p:sp>
      <p:sp>
        <p:nvSpPr>
          <p:cNvPr id="477" name="TextBox 5"/>
          <p:cNvSpPr txBox="1"/>
          <p:nvPr/>
        </p:nvSpPr>
        <p:spPr>
          <a:xfrm>
            <a:off x="198120" y="38330"/>
            <a:ext cx="5238919"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انتقال المرض</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itle 1"/>
          <p:cNvSpPr txBox="1">
            <a:spLocks noGrp="1"/>
          </p:cNvSpPr>
          <p:nvPr>
            <p:ph type="title"/>
          </p:nvPr>
        </p:nvSpPr>
        <p:spPr>
          <a:xfrm>
            <a:off x="2268" y="431376"/>
            <a:ext cx="3644403" cy="1271752"/>
          </a:xfrm>
          <a:prstGeom prst="rect">
            <a:avLst/>
          </a:prstGeom>
        </p:spPr>
        <p:txBody>
          <a:bodyPr rtlCol="1">
            <a:normAutofit/>
          </a:bodyPr>
          <a:lstStyle/>
          <a:p>
            <a:pPr rtl="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فترة الحضانة، فترة الكمون،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فترة العدوى</a:t>
            </a:r>
          </a:p>
        </p:txBody>
      </p:sp>
      <p:sp>
        <p:nvSpPr>
          <p:cNvPr id="483" name="Content Placeholder 13"/>
          <p:cNvSpPr txBox="1">
            <a:spLocks noGrp="1"/>
          </p:cNvSpPr>
          <p:nvPr>
            <p:ph type="body" idx="1"/>
          </p:nvPr>
        </p:nvSpPr>
        <p:spPr>
          <a:xfrm>
            <a:off x="4273550" y="1366344"/>
            <a:ext cx="7529514" cy="5023344"/>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تحدد مدة فترات الحضانة، والكمون، والعدوى مدى انتشار العدوى</a:t>
            </a:r>
          </a:p>
          <a:p>
            <a:pPr marL="0" indent="0" rtl="1">
              <a:buSzTx/>
              <a:buNone/>
              <a:defRPr sz="24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فترة</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الكمون</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أطول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فترة</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الكمون</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أقصر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قبل</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ظهور</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الأعراض</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484" name="Rounded Rectangle 5"/>
          <p:cNvSpPr/>
          <p:nvPr/>
        </p:nvSpPr>
        <p:spPr>
          <a:xfrm flipV="1">
            <a:off x="233916" y="1616212"/>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ontent Placeholder 13"/>
          <p:cNvSpPr txBox="1">
            <a:spLocks noGrp="1"/>
          </p:cNvSpPr>
          <p:nvPr>
            <p:ph type="body" idx="1"/>
          </p:nvPr>
        </p:nvSpPr>
        <p:spPr>
          <a:xfrm>
            <a:off x="4320050" y="1282261"/>
            <a:ext cx="7529514" cy="5107428"/>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أيٌّ من الحال</a:t>
            </a:r>
            <a:r>
              <a:rPr lang="ar-EG" b="1" dirty="0">
                <a:solidFill>
                  <a:srgbClr val="C00000"/>
                </a:solidFill>
                <a:latin typeface="Sakkal Majalla" panose="02000000000000000000" pitchFamily="2" charset="-78"/>
                <a:cs typeface="Sakkal Majalla" panose="02000000000000000000" pitchFamily="2" charset="-78"/>
              </a:rPr>
              <a:t>تين</a:t>
            </a:r>
            <a:r>
              <a:rPr lang="ar" b="1" dirty="0">
                <a:solidFill>
                  <a:srgbClr val="C00000"/>
                </a:solidFill>
                <a:latin typeface="Sakkal Majalla" panose="02000000000000000000" pitchFamily="2" charset="-78"/>
                <a:cs typeface="Sakkal Majalla" panose="02000000000000000000" pitchFamily="2" charset="-78"/>
              </a:rPr>
              <a:t> الآتي</a:t>
            </a:r>
            <a:r>
              <a:rPr lang="ar-EG" b="1" dirty="0">
                <a:solidFill>
                  <a:srgbClr val="C00000"/>
                </a:solidFill>
                <a:latin typeface="Sakkal Majalla" panose="02000000000000000000" pitchFamily="2" charset="-78"/>
                <a:cs typeface="Sakkal Majalla" panose="02000000000000000000" pitchFamily="2" charset="-78"/>
              </a:rPr>
              <a:t>تين</a:t>
            </a:r>
            <a:r>
              <a:rPr lang="ar" b="1" dirty="0">
                <a:solidFill>
                  <a:srgbClr val="C00000"/>
                </a:solidFill>
                <a:latin typeface="Sakkal Majalla" panose="02000000000000000000" pitchFamily="2" charset="-78"/>
                <a:cs typeface="Sakkal Majalla" panose="02000000000000000000" pitchFamily="2" charset="-78"/>
              </a:rPr>
              <a:t> يصف الإيبولا؟ </a:t>
            </a:r>
          </a:p>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أيٌّ منه</a:t>
            </a:r>
            <a:r>
              <a:rPr lang="ar-EG" b="1" dirty="0">
                <a:solidFill>
                  <a:srgbClr val="C00000"/>
                </a:solidFill>
                <a:latin typeface="Sakkal Majalla" panose="02000000000000000000" pitchFamily="2" charset="-78"/>
                <a:cs typeface="Sakkal Majalla" panose="02000000000000000000" pitchFamily="2" charset="-78"/>
              </a:rPr>
              <a:t>م</a:t>
            </a:r>
            <a:r>
              <a:rPr lang="ar" b="1" dirty="0">
                <a:solidFill>
                  <a:srgbClr val="C00000"/>
                </a:solidFill>
                <a:latin typeface="Sakkal Majalla" panose="02000000000000000000" pitchFamily="2" charset="-78"/>
                <a:cs typeface="Sakkal Majalla" panose="02000000000000000000" pitchFamily="2" charset="-78"/>
              </a:rPr>
              <a:t>ا يصف الحصبة؟</a:t>
            </a:r>
          </a:p>
          <a:p>
            <a:pPr marL="0" indent="0" rtl="1">
              <a:buSzTx/>
              <a:buNone/>
              <a:defRPr sz="24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فترة</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الكمون</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أطول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فترة</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الكمون</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أقصر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قبل</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ظهور</a:t>
            </a:r>
            <a:r>
              <a:rPr sz="2400" dirty="0">
                <a:solidFill>
                  <a:srgbClr val="951D19"/>
                </a:solidFill>
                <a:latin typeface="Sakkal Majalla" panose="02000000000000000000" pitchFamily="2" charset="-78"/>
                <a:cs typeface="Sakkal Majalla" panose="02000000000000000000" pitchFamily="2" charset="-78"/>
              </a:rPr>
              <a:t> </a:t>
            </a:r>
            <a:r>
              <a:rPr sz="2400" dirty="0" err="1">
                <a:solidFill>
                  <a:srgbClr val="951D19"/>
                </a:solidFill>
                <a:latin typeface="Sakkal Majalla" panose="02000000000000000000" pitchFamily="2" charset="-78"/>
                <a:cs typeface="Sakkal Majalla" panose="02000000000000000000" pitchFamily="2" charset="-78"/>
              </a:rPr>
              <a:t>الأعراض</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4" name="Title 1">
            <a:extLst>
              <a:ext uri="{FF2B5EF4-FFF2-40B4-BE49-F238E27FC236}">
                <a16:creationId xmlns:a16="http://schemas.microsoft.com/office/drawing/2014/main" id="{36CCE3C6-B4BD-E091-3571-7DF90B7A1323}"/>
              </a:ext>
            </a:extLst>
          </p:cNvPr>
          <p:cNvSpPr txBox="1">
            <a:spLocks noGrp="1"/>
          </p:cNvSpPr>
          <p:nvPr>
            <p:ph type="title"/>
          </p:nvPr>
        </p:nvSpPr>
        <p:spPr>
          <a:xfrm>
            <a:off x="0" y="502965"/>
            <a:ext cx="3644403" cy="1271752"/>
          </a:xfrm>
          <a:prstGeom prst="rect">
            <a:avLst/>
          </a:prstGeom>
        </p:spPr>
        <p:txBody>
          <a:bodyPr rtlCol="1">
            <a:normAutofit/>
          </a:bodyPr>
          <a:lstStyle/>
          <a:p>
            <a:pPr rtl="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فترة الحضانة، فترة الكمون،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فترة العدوى</a:t>
            </a:r>
          </a:p>
        </p:txBody>
      </p:sp>
      <p:sp>
        <p:nvSpPr>
          <p:cNvPr id="5" name="Rounded Rectangle 5">
            <a:extLst>
              <a:ext uri="{FF2B5EF4-FFF2-40B4-BE49-F238E27FC236}">
                <a16:creationId xmlns:a16="http://schemas.microsoft.com/office/drawing/2014/main" id="{36F3D5E1-ED49-5844-3EA0-3B2A0D928F92}"/>
              </a:ext>
            </a:extLst>
          </p:cNvPr>
          <p:cNvSpPr/>
          <p:nvPr/>
        </p:nvSpPr>
        <p:spPr>
          <a:xfrm flipV="1">
            <a:off x="233916" y="1616212"/>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 name="Title 1"/>
          <p:cNvSpPr txBox="1">
            <a:spLocks noGrp="1"/>
          </p:cNvSpPr>
          <p:nvPr>
            <p:ph type="title"/>
          </p:nvPr>
        </p:nvSpPr>
        <p:spPr>
          <a:xfrm>
            <a:off x="108525" y="-20444"/>
            <a:ext cx="8222168" cy="646113"/>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تقدير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a:t>
            </a:r>
          </a:p>
        </p:txBody>
      </p:sp>
      <p:sp>
        <p:nvSpPr>
          <p:cNvPr id="497" name="Content Placeholder 2"/>
          <p:cNvSpPr txBox="1">
            <a:spLocks noGrp="1"/>
          </p:cNvSpPr>
          <p:nvPr>
            <p:ph type="body" idx="1"/>
          </p:nvPr>
        </p:nvSpPr>
        <p:spPr>
          <a:xfrm>
            <a:off x="1984916" y="1247000"/>
            <a:ext cx="8222168" cy="4654072"/>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التكاثر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lang="en-US" dirty="0">
                <a:latin typeface="Sakkal Majalla" panose="02000000000000000000" pitchFamily="2" charset="-78"/>
                <a:cs typeface="Sakkal Majalla" panose="02000000000000000000" pitchFamily="2" charset="-78"/>
              </a:rPr>
              <a:t>R</a:t>
            </a:r>
            <a:r>
              <a:rPr lang="en-US" baseline="-25000" dirty="0">
                <a:latin typeface="Sakkal Majalla" panose="02000000000000000000" pitchFamily="2" charset="-78"/>
                <a:cs typeface="Sakkal Majalla" panose="02000000000000000000" pitchFamily="2" charset="-78"/>
              </a:rPr>
              <a:t>0</a:t>
            </a:r>
            <a:r>
              <a:rPr lang="ar-EG" dirty="0">
                <a:latin typeface="Sakkal Majalla" panose="02000000000000000000" pitchFamily="2" charset="-78"/>
                <a:cs typeface="Sakkal Majalla" panose="02000000000000000000" pitchFamily="2" charset="-78"/>
              </a:rPr>
              <a:t>):</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a:t>
            </a:r>
            <a:r>
              <a:rPr dirty="0" err="1">
                <a:latin typeface="Sakkal Majalla" panose="02000000000000000000" pitchFamily="2" charset="-78"/>
                <a:cs typeface="Sakkal Majalla" panose="02000000000000000000" pitchFamily="2" charset="-78"/>
              </a:rPr>
              <a:t>توسط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الوباء</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lumOff val="-6274"/>
                </a:schemeClr>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(R</a:t>
            </a:r>
            <a:r>
              <a:rPr lang="en-US" baseline="-25000" dirty="0">
                <a:latin typeface="Sakkal Majalla" panose="02000000000000000000" pitchFamily="2" charset="-78"/>
                <a:cs typeface="Sakkal Majalla" panose="02000000000000000000" pitchFamily="2" charset="-78"/>
              </a:rPr>
              <a:t>0</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&gt; 1</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lumOff val="-6274"/>
                </a:schemeClr>
              </a:buClr>
              <a:defRPr sz="2400"/>
            </a:pPr>
            <a:r>
              <a:rPr lang="ar-EG" dirty="0">
                <a:latin typeface="Sakkal Majalla" panose="02000000000000000000" pitchFamily="2" charset="-78"/>
                <a:cs typeface="Sakkal Majalla" panose="02000000000000000000" pitchFamily="2" charset="-78"/>
              </a:rPr>
              <a:t>إذا كان </a:t>
            </a:r>
            <a:r>
              <a:rPr lang="en-US" dirty="0">
                <a:latin typeface="Sakkal Majalla" panose="02000000000000000000" pitchFamily="2" charset="-78"/>
                <a:cs typeface="Sakkal Majalla" panose="02000000000000000000" pitchFamily="2" charset="-78"/>
              </a:rPr>
              <a:t>(R</a:t>
            </a:r>
            <a:r>
              <a:rPr lang="en-US" baseline="-25000" dirty="0">
                <a:latin typeface="Sakkal Majalla" panose="02000000000000000000" pitchFamily="2" charset="-78"/>
                <a:cs typeface="Sakkal Majalla" panose="02000000000000000000" pitchFamily="2" charset="-78"/>
              </a:rPr>
              <a:t>0</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 1</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مستقرة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lumOff val="-6274"/>
                </a:schemeClr>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(R</a:t>
            </a:r>
            <a:r>
              <a:rPr lang="en-US" baseline="-25000" dirty="0">
                <a:latin typeface="Sakkal Majalla" panose="02000000000000000000" pitchFamily="2" charset="-78"/>
                <a:cs typeface="Sakkal Majalla" panose="02000000000000000000" pitchFamily="2" charset="-78"/>
              </a:rPr>
              <a:t>0</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&lt; 1</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p>
        </p:txBody>
      </p:sp>
      <p:pic>
        <p:nvPicPr>
          <p:cNvPr id="498" name="Picture 2" descr="Picture 2"/>
          <p:cNvPicPr>
            <a:picLocks noChangeAspect="1"/>
          </p:cNvPicPr>
          <p:nvPr/>
        </p:nvPicPr>
        <p:blipFill>
          <a:blip r:embed="rId3"/>
          <a:stretch>
            <a:fillRect/>
          </a:stretch>
        </p:blipFill>
        <p:spPr>
          <a:xfrm>
            <a:off x="1406837" y="1907766"/>
            <a:ext cx="3431961" cy="3645127"/>
          </a:xfrm>
          <a:prstGeom prst="rect">
            <a:avLst/>
          </a:prstGeom>
          <a:ln w="12700">
            <a:miter lim="400000"/>
          </a:ln>
        </p:spPr>
      </p:pic>
      <p:sp>
        <p:nvSpPr>
          <p:cNvPr id="499" name="TextBox 7"/>
          <p:cNvSpPr txBox="1"/>
          <p:nvPr/>
        </p:nvSpPr>
        <p:spPr>
          <a:xfrm>
            <a:off x="2286459" y="5282724"/>
            <a:ext cx="8333497"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4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lang="en-US" dirty="0">
                <a:latin typeface="Sakkal Majalla" panose="02000000000000000000" pitchFamily="2" charset="-78"/>
                <a:cs typeface="Sakkal Majalla" panose="02000000000000000000" pitchFamily="2" charset="-78"/>
              </a:rPr>
              <a:t>(R</a:t>
            </a:r>
            <a:r>
              <a:rPr lang="en-US" baseline="-25000" dirty="0">
                <a:latin typeface="Sakkal Majalla" panose="02000000000000000000" pitchFamily="2" charset="-78"/>
                <a:cs typeface="Sakkal Majalla" panose="02000000000000000000" pitchFamily="2" charset="-78"/>
              </a:rPr>
              <a:t>0</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من 1.</a:t>
            </a:r>
            <a:endParaRPr dirty="0">
              <a:latin typeface="Sakkal Majalla" panose="02000000000000000000" pitchFamily="2" charset="-78"/>
              <a:ea typeface="Arial"/>
              <a:cs typeface="Sakkal Majalla" panose="02000000000000000000" pitchFamily="2" charset="-78"/>
              <a:sym typeface="Arial"/>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 name="Chart and Magnifying GlassPicture 4" descr="Chart and Magnifying GlassPicture 4"/>
          <p:cNvPicPr>
            <a:picLocks noChangeAspect="1"/>
          </p:cNvPicPr>
          <p:nvPr/>
        </p:nvPicPr>
        <p:blipFill>
          <a:blip r:embed="rId3"/>
          <a:stretch>
            <a:fillRect/>
          </a:stretch>
        </p:blipFill>
        <p:spPr>
          <a:xfrm>
            <a:off x="6248400" y="2023003"/>
            <a:ext cx="3200400" cy="2616201"/>
          </a:xfrm>
          <a:prstGeom prst="rect">
            <a:avLst/>
          </a:prstGeom>
          <a:ln w="12700">
            <a:miter lim="400000"/>
          </a:ln>
        </p:spPr>
      </p:pic>
      <p:sp>
        <p:nvSpPr>
          <p:cNvPr id="506" name="Rounded Rectangle 4"/>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3" name="Cím 2">
            <a:extLst>
              <a:ext uri="{FF2B5EF4-FFF2-40B4-BE49-F238E27FC236}">
                <a16:creationId xmlns:a16="http://schemas.microsoft.com/office/drawing/2014/main" id="{2100F94B-4230-F7FC-28F6-61A0D057307A}"/>
              </a:ext>
            </a:extLst>
          </p:cNvPr>
          <p:cNvSpPr>
            <a:spLocks noGrp="1"/>
          </p:cNvSpPr>
          <p:nvPr>
            <p:ph type="title"/>
          </p:nvPr>
        </p:nvSpPr>
        <p:spPr>
          <a:xfrm>
            <a:off x="388936" y="692668"/>
            <a:ext cx="3264195" cy="1028648"/>
          </a:xfrm>
        </p:spPr>
        <p:txBody>
          <a:bodyPr rtlCol="1">
            <a:normAutofit/>
          </a:bodyPr>
          <a:lstStyle/>
          <a:p>
            <a:pPr rtl="1"/>
            <a:r>
              <a:rPr lang="ar" b="1" dirty="0">
                <a:latin typeface="Sakkal Majalla" panose="02000000000000000000" pitchFamily="2" charset="-78"/>
                <a:cs typeface="Sakkal Majalla" panose="02000000000000000000" pitchFamily="2" charset="-78"/>
              </a:rPr>
              <a:t>3. الثالوث الوبائي</a:t>
            </a:r>
            <a:endParaRPr lang="hu-HU"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 name="Content Placeholder 3" descr="Content Placeholder 3"/>
          <p:cNvPicPr>
            <a:picLocks noChangeAspect="1"/>
          </p:cNvPicPr>
          <p:nvPr/>
        </p:nvPicPr>
        <p:blipFill>
          <a:blip r:embed="rId3"/>
          <a:stretch>
            <a:fillRect/>
          </a:stretch>
        </p:blipFill>
        <p:spPr>
          <a:xfrm>
            <a:off x="4124380" y="1268899"/>
            <a:ext cx="7495737" cy="4320203"/>
          </a:xfrm>
          <a:prstGeom prst="rect">
            <a:avLst/>
          </a:prstGeom>
          <a:ln w="12700">
            <a:miter lim="400000"/>
          </a:ln>
        </p:spPr>
      </p:pic>
      <p:sp>
        <p:nvSpPr>
          <p:cNvPr id="4" name="Rounded Rectangle 4">
            <a:extLst>
              <a:ext uri="{FF2B5EF4-FFF2-40B4-BE49-F238E27FC236}">
                <a16:creationId xmlns:a16="http://schemas.microsoft.com/office/drawing/2014/main" id="{ECC941F8-8FB3-3B8D-A098-DDF73969D915}"/>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5" name="Cím 2">
            <a:extLst>
              <a:ext uri="{FF2B5EF4-FFF2-40B4-BE49-F238E27FC236}">
                <a16:creationId xmlns:a16="http://schemas.microsoft.com/office/drawing/2014/main" id="{882BBEE0-C0FB-3D6B-84D1-25D4943926C6}"/>
              </a:ext>
            </a:extLst>
          </p:cNvPr>
          <p:cNvSpPr>
            <a:spLocks noGrp="1"/>
          </p:cNvSpPr>
          <p:nvPr>
            <p:ph type="title"/>
          </p:nvPr>
        </p:nvSpPr>
        <p:spPr>
          <a:xfrm>
            <a:off x="388936" y="735174"/>
            <a:ext cx="3264195" cy="1028648"/>
          </a:xfrm>
        </p:spPr>
        <p:txBody>
          <a:bodyPr rtlCol="1">
            <a:normAutofit/>
          </a:bodyPr>
          <a:lstStyle/>
          <a:p>
            <a:pPr rtl="1"/>
            <a:r>
              <a:rPr lang="ar" b="1" dirty="0">
                <a:latin typeface="Sakkal Majalla" panose="02000000000000000000" pitchFamily="2" charset="-78"/>
                <a:cs typeface="Sakkal Majalla" panose="02000000000000000000" pitchFamily="2" charset="-78"/>
              </a:rPr>
              <a:t>الثالوث الوبائي</a:t>
            </a:r>
            <a:endParaRPr lang="hu-HU"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3EB010BE-B472-02B5-9758-33329E51AA21}"/>
              </a:ext>
            </a:extLst>
          </p:cNvPr>
          <p:cNvSpPr txBox="1"/>
          <p:nvPr/>
        </p:nvSpPr>
        <p:spPr>
          <a:xfrm>
            <a:off x="7097485" y="1247071"/>
            <a:ext cx="1175657"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rPr>
              <a:t>المضيف</a:t>
            </a:r>
            <a:endParaRPr kumimoji="0" lang="en-US"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898640C2-D356-F04A-1F6B-DE28FEA5B142}"/>
              </a:ext>
            </a:extLst>
          </p:cNvPr>
          <p:cNvSpPr txBox="1"/>
          <p:nvPr/>
        </p:nvSpPr>
        <p:spPr>
          <a:xfrm>
            <a:off x="9786257" y="4861129"/>
            <a:ext cx="1578429"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rPr>
              <a:t>البيئة</a:t>
            </a:r>
            <a:endParaRPr kumimoji="0" lang="en-US"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59D36D04-8780-1D54-3C62-230505E83FCA}"/>
              </a:ext>
            </a:extLst>
          </p:cNvPr>
          <p:cNvSpPr txBox="1"/>
          <p:nvPr/>
        </p:nvSpPr>
        <p:spPr>
          <a:xfrm>
            <a:off x="3984173" y="4654174"/>
            <a:ext cx="1578429" cy="64632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rPr>
              <a:t>العامل المُسبب للمرض</a:t>
            </a:r>
            <a:endParaRPr kumimoji="0" lang="en-US" sz="1800" b="1" i="0" u="none" strike="noStrike" cap="none" spc="0" normalizeH="0" baseline="0" dirty="0">
              <a:ln>
                <a:noFill/>
              </a:ln>
              <a:solidFill>
                <a:schemeClr val="accent1">
                  <a:lumMod val="60000"/>
                  <a:lumOff val="40000"/>
                </a:schemeClr>
              </a:solidFill>
              <a:effectLst/>
              <a:uFillTx/>
              <a:latin typeface="Calibri"/>
              <a:ea typeface="Calibri"/>
              <a:cs typeface="Calibri"/>
              <a:sym typeface="Calibri"/>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Title 1"/>
          <p:cNvSpPr txBox="1">
            <a:spLocks noGrp="1"/>
          </p:cNvSpPr>
          <p:nvPr>
            <p:ph type="title"/>
          </p:nvPr>
        </p:nvSpPr>
        <p:spPr>
          <a:xfrm>
            <a:off x="157288" y="668605"/>
            <a:ext cx="3264195" cy="894215"/>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العامل المسبِّب للمرض: اعتبارات رئيسية</a:t>
            </a:r>
          </a:p>
        </p:txBody>
      </p:sp>
      <p:sp>
        <p:nvSpPr>
          <p:cNvPr id="519" name="Content Placeholder 2"/>
          <p:cNvSpPr txBox="1"/>
          <p:nvPr/>
        </p:nvSpPr>
        <p:spPr>
          <a:xfrm>
            <a:off x="4544147" y="1432551"/>
            <a:ext cx="7118658" cy="39928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marL="248920" indent="-248920" defTabSz="896111" rtl="1">
              <a:spcBef>
                <a:spcPts val="600"/>
              </a:spcBef>
              <a:buClr>
                <a:schemeClr val="accent3"/>
              </a:buClr>
              <a:buSzPct val="100000"/>
              <a:buChar char="•"/>
              <a:defRPr sz="274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الإمراضية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a:t>
            </a:r>
            <a:r>
              <a:rPr dirty="0">
                <a:latin typeface="Sakkal Majalla" panose="02000000000000000000" pitchFamily="2" charset="-78"/>
                <a:cs typeface="Sakkal Majalla" panose="02000000000000000000" pitchFamily="2" charset="-78"/>
              </a:rPr>
              <a:t>؟ </a:t>
            </a:r>
            <a:endParaRPr sz="3136" dirty="0">
              <a:latin typeface="Sakkal Majalla" panose="02000000000000000000" pitchFamily="2" charset="-78"/>
              <a:cs typeface="Sakkal Majalla" panose="02000000000000000000" pitchFamily="2" charset="-78"/>
            </a:endParaRPr>
          </a:p>
          <a:p>
            <a:pPr marL="248920" indent="-248920" defTabSz="896111" rtl="1">
              <a:spcBef>
                <a:spcPts val="700"/>
              </a:spcBef>
              <a:buClr>
                <a:schemeClr val="accent3"/>
              </a:buClr>
              <a:buSzPct val="100000"/>
              <a:buChar char="•"/>
              <a:defRPr sz="2744">
                <a:latin typeface="+mj-lt"/>
                <a:ea typeface="+mj-ea"/>
                <a:cs typeface="+mj-cs"/>
                <a:sym typeface="Source Sans Pro Regular"/>
              </a:defRPr>
            </a:pPr>
            <a:endParaRPr sz="3136" dirty="0">
              <a:latin typeface="Sakkal Majalla" panose="02000000000000000000" pitchFamily="2" charset="-78"/>
              <a:cs typeface="Sakkal Majalla" panose="02000000000000000000" pitchFamily="2" charset="-78"/>
            </a:endParaRPr>
          </a:p>
          <a:p>
            <a:pPr marL="248920" indent="-248920" defTabSz="896111" rtl="1">
              <a:spcBef>
                <a:spcPts val="600"/>
              </a:spcBef>
              <a:buClr>
                <a:schemeClr val="accent3"/>
              </a:buClr>
              <a:buSzPct val="100000"/>
              <a:buChar char="•"/>
              <a:defRPr sz="274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الفَوْعَة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وفاة</a:t>
            </a:r>
            <a:r>
              <a:rPr dirty="0">
                <a:latin typeface="Sakkal Majalla" panose="02000000000000000000" pitchFamily="2" charset="-78"/>
                <a:cs typeface="Sakkal Majalla" panose="02000000000000000000" pitchFamily="2" charset="-78"/>
              </a:rPr>
              <a:t>؟</a:t>
            </a:r>
            <a:endParaRPr sz="3136" dirty="0">
              <a:latin typeface="Sakkal Majalla" panose="02000000000000000000" pitchFamily="2" charset="-78"/>
              <a:cs typeface="Sakkal Majalla" panose="02000000000000000000" pitchFamily="2" charset="-78"/>
            </a:endParaRPr>
          </a:p>
          <a:p>
            <a:pPr marL="248920" indent="-248920" defTabSz="896111" rtl="1">
              <a:spcBef>
                <a:spcPts val="700"/>
              </a:spcBef>
              <a:buClr>
                <a:schemeClr val="accent3"/>
              </a:buClr>
              <a:buSzPct val="100000"/>
              <a:buChar char="•"/>
              <a:defRPr sz="2744">
                <a:latin typeface="+mj-lt"/>
                <a:ea typeface="+mj-ea"/>
                <a:cs typeface="+mj-cs"/>
                <a:sym typeface="Source Sans Pro Regular"/>
              </a:defRPr>
            </a:pPr>
            <a:endParaRPr sz="3136" dirty="0">
              <a:latin typeface="Sakkal Majalla" panose="02000000000000000000" pitchFamily="2" charset="-78"/>
              <a:cs typeface="Sakkal Majalla" panose="02000000000000000000" pitchFamily="2" charset="-78"/>
            </a:endParaRPr>
          </a:p>
          <a:p>
            <a:pPr marL="248920" indent="-248920" defTabSz="896111" rtl="1">
              <a:spcBef>
                <a:spcPts val="600"/>
              </a:spcBef>
              <a:buClr>
                <a:schemeClr val="accent3"/>
              </a:buClr>
              <a:buSzPct val="100000"/>
              <a:buChar char="•"/>
              <a:defRPr sz="274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ينتشر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r>
              <a:rPr dirty="0">
                <a:latin typeface="Sakkal Majalla" panose="02000000000000000000" pitchFamily="2" charset="-78"/>
                <a:cs typeface="Sakkal Majalla" panose="02000000000000000000" pitchFamily="2" charset="-78"/>
              </a:rPr>
              <a:t>؟</a:t>
            </a:r>
          </a:p>
        </p:txBody>
      </p:sp>
      <p:sp>
        <p:nvSpPr>
          <p:cNvPr id="2" name="Rounded Rectangle 4">
            <a:extLst>
              <a:ext uri="{FF2B5EF4-FFF2-40B4-BE49-F238E27FC236}">
                <a16:creationId xmlns:a16="http://schemas.microsoft.com/office/drawing/2014/main" id="{851F321F-58B3-1157-7C25-291AA480D0F4}"/>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Content Placeholder 2"/>
          <p:cNvSpPr txBox="1"/>
          <p:nvPr/>
        </p:nvSpPr>
        <p:spPr>
          <a:xfrm>
            <a:off x="4507571" y="1432551"/>
            <a:ext cx="7118658" cy="39928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marL="254000" indent="-254000" rtl="1">
              <a:spcBef>
                <a:spcPts val="600"/>
              </a:spcBef>
              <a:buClr>
                <a:schemeClr val="accent3"/>
              </a:buClr>
              <a:buSzPct val="100000"/>
              <a:buChar char="•"/>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المقاومة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a:t>
            </a:r>
            <a:r>
              <a:rPr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marL="254000" indent="-254000" rtl="1">
              <a:spcBef>
                <a:spcPts val="700"/>
              </a:spcBef>
              <a:buClr>
                <a:schemeClr val="accent3"/>
              </a:buClr>
              <a:buSzPct val="100000"/>
              <a:buChar char="•"/>
              <a:defRPr sz="28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الحماية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p>
        </p:txBody>
      </p:sp>
      <p:sp>
        <p:nvSpPr>
          <p:cNvPr id="529" name="Title 1"/>
          <p:cNvSpPr txBox="1">
            <a:spLocks noGrp="1"/>
          </p:cNvSpPr>
          <p:nvPr>
            <p:ph type="title"/>
          </p:nvPr>
        </p:nvSpPr>
        <p:spPr>
          <a:xfrm>
            <a:off x="352360" y="789160"/>
            <a:ext cx="3264195" cy="932156"/>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المضيف: اعتبارات رئيسية</a:t>
            </a:r>
          </a:p>
        </p:txBody>
      </p:sp>
      <p:sp>
        <p:nvSpPr>
          <p:cNvPr id="2" name="Rounded Rectangle 4">
            <a:extLst>
              <a:ext uri="{FF2B5EF4-FFF2-40B4-BE49-F238E27FC236}">
                <a16:creationId xmlns:a16="http://schemas.microsoft.com/office/drawing/2014/main" id="{D0EFE3D8-4371-B1DF-F00F-6333159F39EC}"/>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t Placeholder 2"/>
          <p:cNvSpPr txBox="1"/>
          <p:nvPr/>
        </p:nvSpPr>
        <p:spPr>
          <a:xfrm>
            <a:off x="4049682" y="1913334"/>
            <a:ext cx="7830943" cy="295163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spcBef>
                <a:spcPts val="700"/>
              </a:spcBef>
              <a:defRPr sz="2800" strike="sngStrike">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711200" lvl="1" indent="-254000" rtl="1">
              <a:spcBef>
                <a:spcPts val="500"/>
              </a:spcBef>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كذلك</a:t>
            </a:r>
            <a:r>
              <a:rPr dirty="0">
                <a:latin typeface="Sakkal Majalla" panose="02000000000000000000" pitchFamily="2" charset="-78"/>
                <a:cs typeface="Sakkal Majalla" panose="02000000000000000000" pitchFamily="2" charset="-78"/>
              </a:rPr>
              <a:t> ...</a:t>
            </a:r>
            <a:endParaRPr sz="2800" dirty="0">
              <a:latin typeface="Sakkal Majalla" panose="02000000000000000000" pitchFamily="2" charset="-78"/>
              <a:cs typeface="Sakkal Majalla" panose="02000000000000000000" pitchFamily="2" charset="-78"/>
            </a:endParaRPr>
          </a:p>
          <a:p>
            <a:pPr marL="711200" lvl="1" indent="-254000" rtl="1">
              <a:spcBef>
                <a:spcPts val="600"/>
              </a:spcBef>
              <a:buClr>
                <a:schemeClr val="accent3">
                  <a:lumMod val="75000"/>
                </a:schemeClr>
              </a:buClr>
              <a:buSzPct val="100000"/>
              <a:buFont typeface="Arial"/>
              <a:buChar char="•"/>
              <a:defRPr sz="2400">
                <a:latin typeface="+mj-lt"/>
                <a:ea typeface="+mj-ea"/>
                <a:cs typeface="+mj-cs"/>
                <a:sym typeface="Source Sans Pro Regular"/>
              </a:defRPr>
            </a:pPr>
            <a:endParaRPr sz="2800" dirty="0">
              <a:latin typeface="Sakkal Majalla" panose="02000000000000000000" pitchFamily="2" charset="-78"/>
              <a:cs typeface="Sakkal Majalla" panose="02000000000000000000" pitchFamily="2" charset="-78"/>
            </a:endParaRPr>
          </a:p>
          <a:p>
            <a:pPr marL="711200" lvl="1" indent="-254000" rtl="1">
              <a:spcBef>
                <a:spcPts val="500"/>
              </a:spcBef>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الظروف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p:txBody>
      </p:sp>
      <p:sp>
        <p:nvSpPr>
          <p:cNvPr id="3" name="Rounded Rectangle 4">
            <a:extLst>
              <a:ext uri="{FF2B5EF4-FFF2-40B4-BE49-F238E27FC236}">
                <a16:creationId xmlns:a16="http://schemas.microsoft.com/office/drawing/2014/main" id="{D4E38361-979B-DDA4-1A7F-C0F49DBE455C}"/>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6" name="Title 1">
            <a:extLst>
              <a:ext uri="{FF2B5EF4-FFF2-40B4-BE49-F238E27FC236}">
                <a16:creationId xmlns:a16="http://schemas.microsoft.com/office/drawing/2014/main" id="{716ECE3E-B64E-8EEF-E6A9-AE07560F1C6E}"/>
              </a:ext>
            </a:extLst>
          </p:cNvPr>
          <p:cNvSpPr txBox="1">
            <a:spLocks noGrp="1"/>
          </p:cNvSpPr>
          <p:nvPr>
            <p:ph type="title"/>
          </p:nvPr>
        </p:nvSpPr>
        <p:spPr>
          <a:xfrm>
            <a:off x="315784" y="465775"/>
            <a:ext cx="3264195" cy="932156"/>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البيئة: اعتبارات رئيسية</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itle 2"/>
          <p:cNvSpPr txBox="1">
            <a:spLocks noGrp="1"/>
          </p:cNvSpPr>
          <p:nvPr>
            <p:ph type="title"/>
          </p:nvPr>
        </p:nvSpPr>
        <p:spPr>
          <a:xfrm>
            <a:off x="388936" y="0"/>
            <a:ext cx="3264195" cy="1932378"/>
          </a:xfrm>
          <a:prstGeom prst="rect">
            <a:avLst/>
          </a:prstGeom>
        </p:spPr>
        <p:txBody>
          <a:bodyPr rtlCol="1"/>
          <a:lstStyle>
            <a:lvl1pPr algn="r" rtl="1">
              <a:defRPr sz="2800">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عوامل الخطر الشائعة لانتقال المرض في حالات الطوارئ</a:t>
            </a:r>
          </a:p>
        </p:txBody>
      </p:sp>
      <p:sp>
        <p:nvSpPr>
          <p:cNvPr id="547" name="Content Placeholder 2"/>
          <p:cNvSpPr txBox="1">
            <a:spLocks noGrp="1"/>
          </p:cNvSpPr>
          <p:nvPr>
            <p:ph type="body" idx="1"/>
          </p:nvPr>
        </p:nvSpPr>
        <p:spPr>
          <a:xfrm>
            <a:off x="4273550" y="1492468"/>
            <a:ext cx="7529514" cy="3754235"/>
          </a:xfrm>
          <a:prstGeom prst="rect">
            <a:avLst/>
          </a:prstGeom>
        </p:spPr>
        <p:txBody>
          <a:bodyPr rtlCol="1"/>
          <a:lstStyle/>
          <a:p>
            <a:pPr marL="254000" indent="-254000" rtl="1">
              <a:spcBef>
                <a:spcPts val="1400"/>
              </a:spcBef>
              <a:defRPr sz="2400"/>
            </a:pPr>
            <a:r>
              <a:rPr lang="ar-EG" dirty="0">
                <a:latin typeface="Sakkal Majalla" panose="02000000000000000000" pitchFamily="2" charset="-78"/>
                <a:cs typeface="Sakkal Majalla" panose="02000000000000000000" pitchFamily="2" charset="-78"/>
              </a:rPr>
              <a:t>الاكتظاظ.</a:t>
            </a:r>
            <a:endParaRPr dirty="0">
              <a:latin typeface="Sakkal Majalla" panose="02000000000000000000" pitchFamily="2" charset="-78"/>
              <a:cs typeface="Sakkal Majalla" panose="02000000000000000000" pitchFamily="2" charset="-78"/>
            </a:endParaRPr>
          </a:p>
          <a:p>
            <a:pPr marL="254000" indent="-254000" rtl="1">
              <a:spcBef>
                <a:spcPts val="1400"/>
              </a:spcBef>
              <a:defRPr sz="24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lang="ar-EG" dirty="0">
                <a:latin typeface="Sakkal Majalla" panose="02000000000000000000" pitchFamily="2" charset="-78"/>
                <a:cs typeface="Sakkal Majalla" panose="02000000000000000000" pitchFamily="2" charset="-78"/>
              </a:rPr>
              <a:t>).</a:t>
            </a:r>
          </a:p>
          <a:p>
            <a:pPr marL="254000" indent="-254000" rtl="1">
              <a:spcBef>
                <a:spcPts val="1400"/>
              </a:spcBef>
              <a:defRPr sz="2400"/>
            </a:pPr>
            <a:r>
              <a:rPr dirty="0" err="1">
                <a:latin typeface="Sakkal Majalla" panose="02000000000000000000" pitchFamily="2" charset="-78"/>
                <a:cs typeface="Sakkal Majalla" panose="02000000000000000000" pitchFamily="2" charset="-78"/>
              </a:rPr>
              <a:t>انخفاض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16992" lvl="1" indent="-72331" rtl="1">
              <a:spcBef>
                <a:spcPts val="100"/>
              </a:spcBef>
              <a:buFont typeface="Courier New"/>
              <a:buChar char="o"/>
              <a:defRPr sz="2400"/>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16992" lvl="1" indent="-72331" rtl="1">
              <a:spcBef>
                <a:spcPts val="100"/>
              </a:spcBef>
              <a:buFont typeface="Courier New"/>
              <a:buChar char="o"/>
              <a:defRPr sz="2400"/>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29047" lvl="1" indent="-84386" rtl="1">
              <a:spcBef>
                <a:spcPts val="100"/>
              </a:spcBef>
              <a:buFont typeface="Courier New"/>
              <a:buChar char="o"/>
              <a:defRPr sz="2400"/>
            </a:pPr>
            <a:r>
              <a:rPr lang="ar" sz="2800"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الحمل</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29047" lvl="1" indent="-84386" rtl="1">
              <a:spcBef>
                <a:spcPts val="100"/>
              </a:spcBef>
              <a:buFont typeface="Courier New"/>
              <a:buChar char="o"/>
              <a:defRPr sz="2400"/>
            </a:pPr>
            <a:r>
              <a:rPr lang="ar" sz="2800"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انخفاض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بالتطعيم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Rounded Rectangle 4">
            <a:extLst>
              <a:ext uri="{FF2B5EF4-FFF2-40B4-BE49-F238E27FC236}">
                <a16:creationId xmlns:a16="http://schemas.microsoft.com/office/drawing/2014/main" id="{96EC51F0-C25A-4A1E-6BC7-61161B529732}"/>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4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5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547">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iterate>
                                    <p:tmAbs val="0"/>
                                  </p:iterate>
                                  <p:childTnLst>
                                    <p:set>
                                      <p:cBhvr>
                                        <p:cTn id="18" fill="hold"/>
                                        <p:tgtEl>
                                          <p:spTgt spid="54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iterate>
                                    <p:tmAbs val="0"/>
                                  </p:iterate>
                                  <p:childTnLst>
                                    <p:set>
                                      <p:cBhvr>
                                        <p:cTn id="20" fill="hold"/>
                                        <p:tgtEl>
                                          <p:spTgt spid="547">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iterate>
                                    <p:tmAbs val="0"/>
                                  </p:iterate>
                                  <p:childTnLst>
                                    <p:set>
                                      <p:cBhvr>
                                        <p:cTn id="22" fill="hold"/>
                                        <p:tgtEl>
                                          <p:spTgt spid="547">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iterate>
                                    <p:tmAbs val="0"/>
                                  </p:iterate>
                                  <p:childTnLst>
                                    <p:set>
                                      <p:cBhvr>
                                        <p:cTn id="24" fill="hold"/>
                                        <p:tgtEl>
                                          <p:spTgt spid="5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 grpId="0"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Google Shape;307;p8"/>
          <p:cNvSpPr txBox="1">
            <a:spLocks noGrp="1"/>
          </p:cNvSpPr>
          <p:nvPr>
            <p:ph type="title"/>
          </p:nvPr>
        </p:nvSpPr>
        <p:spPr>
          <a:xfrm>
            <a:off x="-274635" y="928043"/>
            <a:ext cx="3264195" cy="492164"/>
          </a:xfrm>
          <a:prstGeom prst="rect">
            <a:avLst/>
          </a:prstGeom>
        </p:spPr>
        <p:txBody>
          <a:bodyPr lIns="0" tIns="0" rIns="0" bIns="0" rtlCol="1" anchor="t"/>
          <a:lstStyle/>
          <a:p>
            <a:pPr rtl="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مقدمة</a:t>
            </a:r>
          </a:p>
        </p:txBody>
      </p:sp>
      <p:sp>
        <p:nvSpPr>
          <p:cNvPr id="294" name="Google Shape;308;p8"/>
          <p:cNvSpPr txBox="1">
            <a:spLocks noGrp="1"/>
          </p:cNvSpPr>
          <p:nvPr>
            <p:ph type="body" idx="1"/>
          </p:nvPr>
        </p:nvSpPr>
        <p:spPr>
          <a:xfrm>
            <a:off x="4139438" y="1484783"/>
            <a:ext cx="7529514" cy="4214681"/>
          </a:xfrm>
          <a:prstGeom prst="rect">
            <a:avLst/>
          </a:prstGeom>
        </p:spPr>
        <p:txBody>
          <a:bodyPr lIns="0" tIns="0" rIns="0" bIns="0" rtlCol="1" anchor="t">
            <a:normAutofit/>
          </a:bodyP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 name="Rounded Rectangle 3">
            <a:extLst>
              <a:ext uri="{FF2B5EF4-FFF2-40B4-BE49-F238E27FC236}">
                <a16:creationId xmlns:a16="http://schemas.microsoft.com/office/drawing/2014/main" id="{30EF9F5D-011B-23AD-5EE5-FDAAB99E8DF3}"/>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Title 1"/>
          <p:cNvSpPr txBox="1">
            <a:spLocks noGrp="1"/>
          </p:cNvSpPr>
          <p:nvPr>
            <p:ph type="title"/>
          </p:nvPr>
        </p:nvSpPr>
        <p:spPr>
          <a:xfrm>
            <a:off x="388936" y="761728"/>
            <a:ext cx="2940637" cy="959588"/>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نهج الصحة الواحدة والثالوث الوبائي</a:t>
            </a:r>
          </a:p>
        </p:txBody>
      </p:sp>
      <p:sp>
        <p:nvSpPr>
          <p:cNvPr id="554" name="Content Placeholder 2"/>
          <p:cNvSpPr txBox="1"/>
          <p:nvPr/>
        </p:nvSpPr>
        <p:spPr>
          <a:xfrm>
            <a:off x="4260367" y="1332432"/>
            <a:ext cx="7536810" cy="302390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254000" indent="-254000" rtl="1">
              <a:spcBef>
                <a:spcPts val="600"/>
              </a:spcBef>
              <a:buClr>
                <a:schemeClr val="accent3"/>
              </a:buClr>
              <a:buSzPct val="100000"/>
              <a:buChar char="•"/>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«يُقر نهج الصحة الواحدة أن صحة الناس مرتبطة بصحة الحيوانات والبيئة». (مراكز مكافحة الأمراض والوقاية منها)</a:t>
            </a:r>
          </a:p>
          <a:p>
            <a:pPr marL="254000" indent="-254000" rtl="1">
              <a:spcBef>
                <a:spcPts val="700"/>
              </a:spcBef>
              <a:buClr>
                <a:schemeClr val="accent3">
                  <a:lumMod val="75000"/>
                </a:schemeClr>
              </a:buClr>
              <a:buSzPct val="100000"/>
              <a:buChar char="•"/>
              <a:defRPr sz="25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يُشجع نهج الصحة الواحدة على التواصل والتعاون بين قطاعي الصحة العامة وصحة الحيوان والقطاعات الأخرى لتحسين حصائل الصحة العامة.</a:t>
            </a:r>
          </a:p>
          <a:p>
            <a:pPr marL="254000" indent="-254000" rtl="1">
              <a:spcBef>
                <a:spcPts val="700"/>
              </a:spcBef>
              <a:buClr>
                <a:schemeClr val="accent3">
                  <a:lumOff val="-6274"/>
                </a:schemeClr>
              </a:buClr>
              <a:buSzPct val="100000"/>
              <a:buChar char="•"/>
              <a:defRPr sz="25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marL="254000" indent="-254000" rtl="1">
              <a:spcBef>
                <a:spcPts val="700"/>
              </a:spcBef>
              <a:buClr>
                <a:schemeClr val="accent3">
                  <a:lumOff val="-6274"/>
                </a:schemeClr>
              </a:buClr>
              <a:buSzPct val="100000"/>
              <a:buChar char="•"/>
              <a:defRPr sz="25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p:txBody>
      </p:sp>
      <p:sp>
        <p:nvSpPr>
          <p:cNvPr id="2" name="Rounded Rectangle 4">
            <a:extLst>
              <a:ext uri="{FF2B5EF4-FFF2-40B4-BE49-F238E27FC236}">
                <a16:creationId xmlns:a16="http://schemas.microsoft.com/office/drawing/2014/main" id="{A7401FBF-5FD9-A4D3-AA10-A840DC4A7A81}"/>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54">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54">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5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55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55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55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554">
                                            <p:txEl>
                                              <p:charRg st="234" end="23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 grpId="0" build="p" bldLvl="5"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4" name="Group 9"/>
          <p:cNvGrpSpPr/>
          <p:nvPr/>
        </p:nvGrpSpPr>
        <p:grpSpPr>
          <a:xfrm>
            <a:off x="1996532" y="1807508"/>
            <a:ext cx="8604425" cy="4131549"/>
            <a:chOff x="0" y="0"/>
            <a:chExt cx="8604424" cy="4131548"/>
          </a:xfrm>
        </p:grpSpPr>
        <p:pic>
          <p:nvPicPr>
            <p:cNvPr id="562" name="Picture 6" descr="Picture 6"/>
            <p:cNvPicPr>
              <a:picLocks noChangeAspect="1"/>
            </p:cNvPicPr>
            <p:nvPr/>
          </p:nvPicPr>
          <p:blipFill>
            <a:blip r:embed="rId3"/>
            <a:stretch>
              <a:fillRect/>
            </a:stretch>
          </p:blipFill>
          <p:spPr>
            <a:xfrm>
              <a:off x="0" y="0"/>
              <a:ext cx="7388384" cy="4131548"/>
            </a:xfrm>
            <a:prstGeom prst="rect">
              <a:avLst/>
            </a:prstGeom>
            <a:ln w="12700" cap="flat">
              <a:noFill/>
              <a:miter lim="400000"/>
            </a:ln>
            <a:effectLst/>
          </p:spPr>
        </p:pic>
        <p:sp>
          <p:nvSpPr>
            <p:cNvPr id="563" name="TextBox 7"/>
            <p:cNvSpPr txBox="1"/>
            <p:nvPr/>
          </p:nvSpPr>
          <p:spPr>
            <a:xfrm>
              <a:off x="6429857" y="2246246"/>
              <a:ext cx="2174567" cy="83099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defRPr sz="1200">
                  <a:latin typeface="+mj-lt"/>
                  <a:ea typeface="+mj-ea"/>
                  <a:cs typeface="+mj-cs"/>
                  <a:sym typeface="Source Sans Pro Regular"/>
                </a:defRPr>
              </a:lvl1pPr>
            </a:lstStyle>
            <a:p>
              <a:pPr rtl="1"/>
              <a:r>
                <a:rPr dirty="0" err="1"/>
                <a:t>من</a:t>
              </a:r>
              <a:r>
                <a:rPr lang="ar-EG" dirty="0"/>
                <a:t>:</a:t>
              </a:r>
            </a:p>
            <a:p>
              <a:pPr algn="l" rtl="0"/>
              <a:r>
                <a:rPr dirty="0" err="1"/>
                <a:t>P.Formenty</a:t>
              </a:r>
              <a:r>
                <a:rPr dirty="0"/>
                <a:t>, in </a:t>
              </a:r>
              <a:r>
                <a:rPr dirty="0" err="1"/>
                <a:t>Karesk</a:t>
              </a:r>
              <a:r>
                <a:rPr dirty="0"/>
                <a:t> and </a:t>
              </a:r>
              <a:r>
                <a:rPr dirty="0" err="1"/>
                <a:t>coll</a:t>
              </a:r>
              <a:r>
                <a:rPr dirty="0"/>
                <a:t>, 2012, Ecology of Zoonosis, The Lancet</a:t>
              </a:r>
            </a:p>
          </p:txBody>
        </p:sp>
      </p:grpSp>
      <p:sp>
        <p:nvSpPr>
          <p:cNvPr id="565" name="TextBox 1"/>
          <p:cNvSpPr txBox="1"/>
          <p:nvPr/>
        </p:nvSpPr>
        <p:spPr>
          <a:xfrm>
            <a:off x="5722620" y="5838295"/>
            <a:ext cx="435166" cy="3073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1300">
                <a:latin typeface="+mj-lt"/>
                <a:ea typeface="+mj-ea"/>
                <a:cs typeface="+mj-cs"/>
                <a:sym typeface="Source Sans Pro Regular"/>
              </a:defRPr>
            </a:lvl1pPr>
          </a:lstStyle>
          <a:p>
            <a:pPr rtl="1"/>
            <a:r>
              <a:t>الأيام</a:t>
            </a:r>
          </a:p>
        </p:txBody>
      </p:sp>
      <p:sp>
        <p:nvSpPr>
          <p:cNvPr id="566" name="ZoneTexte 2"/>
          <p:cNvSpPr txBox="1"/>
          <p:nvPr/>
        </p:nvSpPr>
        <p:spPr>
          <a:xfrm>
            <a:off x="703432" y="995393"/>
            <a:ext cx="10785135" cy="7078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algn="ct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الاشتراك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يصبح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قادرًا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التفاقم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بسهولة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a:t>
            </a:r>
          </a:p>
        </p:txBody>
      </p:sp>
      <p:sp>
        <p:nvSpPr>
          <p:cNvPr id="567" name="Title 7"/>
          <p:cNvSpPr txBox="1">
            <a:spLocks noGrp="1"/>
          </p:cNvSpPr>
          <p:nvPr>
            <p:ph type="title"/>
          </p:nvPr>
        </p:nvSpPr>
        <p:spPr>
          <a:xfrm>
            <a:off x="236538" y="0"/>
            <a:ext cx="7511475" cy="646113"/>
          </a:xfrm>
          <a:prstGeom prst="rect">
            <a:avLst/>
          </a:prstGeom>
        </p:spPr>
        <p:txBody>
          <a:bodyPr rtlCol="1"/>
          <a:lstStyle/>
          <a:p>
            <a:pPr rtl="1"/>
            <a:r>
              <a:rPr>
                <a:latin typeface="Sakkal Majalla" panose="02000000000000000000" pitchFamily="2" charset="-78"/>
                <a:cs typeface="Sakkal Majalla" panose="02000000000000000000" pitchFamily="2" charset="-78"/>
              </a:rPr>
              <a:t>التفاعل بين الإنسان والحيوان والبيئة </a:t>
            </a:r>
          </a:p>
        </p:txBody>
      </p:sp>
      <p:sp>
        <p:nvSpPr>
          <p:cNvPr id="3" name="TextBox 2">
            <a:extLst>
              <a:ext uri="{FF2B5EF4-FFF2-40B4-BE49-F238E27FC236}">
                <a16:creationId xmlns:a16="http://schemas.microsoft.com/office/drawing/2014/main" id="{05912D8B-FDCE-2EEC-C47D-990DA2D237AE}"/>
              </a:ext>
            </a:extLst>
          </p:cNvPr>
          <p:cNvSpPr txBox="1"/>
          <p:nvPr/>
        </p:nvSpPr>
        <p:spPr>
          <a:xfrm>
            <a:off x="2804433" y="1807508"/>
            <a:ext cx="157162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حالات بين الحيوانات البرية</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4" name="TextBox 3">
            <a:extLst>
              <a:ext uri="{FF2B5EF4-FFF2-40B4-BE49-F238E27FC236}">
                <a16:creationId xmlns:a16="http://schemas.microsoft.com/office/drawing/2014/main" id="{F247437F-0117-BF3C-091F-22995EC331BF}"/>
              </a:ext>
            </a:extLst>
          </p:cNvPr>
          <p:cNvSpPr txBox="1"/>
          <p:nvPr/>
        </p:nvSpPr>
        <p:spPr>
          <a:xfrm>
            <a:off x="2824014" y="2022207"/>
            <a:ext cx="157162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حالات بين الحيوانات الأليفة</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5" name="TextBox 4">
            <a:extLst>
              <a:ext uri="{FF2B5EF4-FFF2-40B4-BE49-F238E27FC236}">
                <a16:creationId xmlns:a16="http://schemas.microsoft.com/office/drawing/2014/main" id="{E97C2079-70C6-422F-6671-2EECC338A981}"/>
              </a:ext>
            </a:extLst>
          </p:cNvPr>
          <p:cNvSpPr txBox="1"/>
          <p:nvPr/>
        </p:nvSpPr>
        <p:spPr>
          <a:xfrm rot="16200000">
            <a:off x="1349219" y="4332225"/>
            <a:ext cx="157162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t>عدد الحالات</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6" name="TextBox 5">
            <a:extLst>
              <a:ext uri="{FF2B5EF4-FFF2-40B4-BE49-F238E27FC236}">
                <a16:creationId xmlns:a16="http://schemas.microsoft.com/office/drawing/2014/main" id="{ECAFFC50-188E-C0BC-A94A-3EB952E5EB73}"/>
              </a:ext>
            </a:extLst>
          </p:cNvPr>
          <p:cNvSpPr txBox="1"/>
          <p:nvPr/>
        </p:nvSpPr>
        <p:spPr>
          <a:xfrm>
            <a:off x="2804433" y="2261102"/>
            <a:ext cx="157162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حالات إصابة بشرية</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7" name="TextBox 6">
            <a:extLst>
              <a:ext uri="{FF2B5EF4-FFF2-40B4-BE49-F238E27FC236}">
                <a16:creationId xmlns:a16="http://schemas.microsoft.com/office/drawing/2014/main" id="{5CDCC3C6-5708-44A9-17B4-F3E904ADACAD}"/>
              </a:ext>
            </a:extLst>
          </p:cNvPr>
          <p:cNvSpPr txBox="1"/>
          <p:nvPr/>
        </p:nvSpPr>
        <p:spPr>
          <a:xfrm>
            <a:off x="3584122" y="2942010"/>
            <a:ext cx="113347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النواقل</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8" name="TextBox 7">
            <a:extLst>
              <a:ext uri="{FF2B5EF4-FFF2-40B4-BE49-F238E27FC236}">
                <a16:creationId xmlns:a16="http://schemas.microsoft.com/office/drawing/2014/main" id="{6064E9C9-2890-0D6C-002D-85C626F9EB96}"/>
              </a:ext>
            </a:extLst>
          </p:cNvPr>
          <p:cNvSpPr txBox="1"/>
          <p:nvPr/>
        </p:nvSpPr>
        <p:spPr>
          <a:xfrm>
            <a:off x="3327480" y="4469725"/>
            <a:ext cx="1133474"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الانتقال</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9" name="TextBox 8">
            <a:extLst>
              <a:ext uri="{FF2B5EF4-FFF2-40B4-BE49-F238E27FC236}">
                <a16:creationId xmlns:a16="http://schemas.microsoft.com/office/drawing/2014/main" id="{2E83A3EE-D9DA-0084-8542-3C1AEEE85710}"/>
              </a:ext>
            </a:extLst>
          </p:cNvPr>
          <p:cNvSpPr txBox="1"/>
          <p:nvPr/>
        </p:nvSpPr>
        <p:spPr>
          <a:xfrm>
            <a:off x="5165271" y="4460107"/>
            <a:ext cx="1133474" cy="276997"/>
          </a:xfrm>
          <a:prstGeom prst="rect">
            <a:avLst/>
          </a:prstGeom>
          <a:solidFill>
            <a:srgbClr val="F2F8E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الانتقال</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10" name="TextBox 9">
            <a:extLst>
              <a:ext uri="{FF2B5EF4-FFF2-40B4-BE49-F238E27FC236}">
                <a16:creationId xmlns:a16="http://schemas.microsoft.com/office/drawing/2014/main" id="{186DCBE4-11AE-AC9D-FFD0-F36678B131D1}"/>
              </a:ext>
            </a:extLst>
          </p:cNvPr>
          <p:cNvSpPr txBox="1"/>
          <p:nvPr/>
        </p:nvSpPr>
        <p:spPr>
          <a:xfrm>
            <a:off x="5485937" y="3299802"/>
            <a:ext cx="904873" cy="276997"/>
          </a:xfrm>
          <a:prstGeom prst="rect">
            <a:avLst/>
          </a:prstGeom>
          <a:solidFill>
            <a:srgbClr val="F2F8E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الانتقال</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11" name="TextBox 10">
            <a:extLst>
              <a:ext uri="{FF2B5EF4-FFF2-40B4-BE49-F238E27FC236}">
                <a16:creationId xmlns:a16="http://schemas.microsoft.com/office/drawing/2014/main" id="{DFFEF3AA-B394-66BD-F1EA-36C9C1D9868C}"/>
              </a:ext>
            </a:extLst>
          </p:cNvPr>
          <p:cNvSpPr txBox="1"/>
          <p:nvPr/>
        </p:nvSpPr>
        <p:spPr>
          <a:xfrm>
            <a:off x="5406472" y="2735573"/>
            <a:ext cx="1310013" cy="461663"/>
          </a:xfrm>
          <a:prstGeom prst="rect">
            <a:avLst/>
          </a:prstGeom>
          <a:solidFill>
            <a:srgbClr val="F2F8E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t>زيادة السريان بين </a:t>
            </a:r>
            <a:r>
              <a:rPr kumimoji="0" lang="ar-EG" sz="1200" b="0" i="0" u="none" strike="noStrike" cap="none" spc="0" normalizeH="0" baseline="0" dirty="0">
                <a:ln>
                  <a:noFill/>
                </a:ln>
                <a:solidFill>
                  <a:srgbClr val="000000"/>
                </a:solidFill>
                <a:effectLst/>
                <a:uFillTx/>
                <a:latin typeface="+mj-lt"/>
                <a:ea typeface="+mj-ea"/>
                <a:cs typeface="+mj-cs"/>
                <a:sym typeface="Calibri"/>
              </a:rPr>
              <a:t>الحيوانات الأليفة</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
        <p:nvSpPr>
          <p:cNvPr id="12" name="TextBox 11">
            <a:extLst>
              <a:ext uri="{FF2B5EF4-FFF2-40B4-BE49-F238E27FC236}">
                <a16:creationId xmlns:a16="http://schemas.microsoft.com/office/drawing/2014/main" id="{BF57E77D-08A9-7D20-238C-16BF3DF70FBD}"/>
              </a:ext>
            </a:extLst>
          </p:cNvPr>
          <p:cNvSpPr txBox="1"/>
          <p:nvPr/>
        </p:nvSpPr>
        <p:spPr>
          <a:xfrm>
            <a:off x="6479257" y="4829348"/>
            <a:ext cx="796837" cy="646329"/>
          </a:xfrm>
          <a:prstGeom prst="rect">
            <a:avLst/>
          </a:prstGeom>
          <a:solidFill>
            <a:schemeClr val="tx2">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زيادة السريان بين</a:t>
            </a:r>
          </a:p>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mj-lt"/>
                <a:ea typeface="+mj-ea"/>
                <a:cs typeface="+mj-cs"/>
                <a:sym typeface="Calibri"/>
              </a:rPr>
              <a:t>البشر</a:t>
            </a:r>
            <a:endParaRPr kumimoji="0" lang="en-US" sz="12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Rectangle 9"/>
          <p:cNvSpPr/>
          <p:nvPr/>
        </p:nvSpPr>
        <p:spPr>
          <a:xfrm>
            <a:off x="5748810" y="4510875"/>
            <a:ext cx="5384863" cy="617050"/>
          </a:xfrm>
          <a:prstGeom prst="rect">
            <a:avLst/>
          </a:prstGeom>
          <a:solidFill>
            <a:srgbClr val="FFFF00"/>
          </a:solidFill>
          <a:ln w="12700">
            <a:miter lim="400000"/>
          </a:ln>
        </p:spPr>
        <p:txBody>
          <a:bodyPr lIns="45719" rIns="45719" rtlCol="1" anchor="ctr"/>
          <a:lstStyle/>
          <a:p>
            <a:pPr>
              <a:defRPr sz="12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sym typeface="Source Sans Pro Regular"/>
              </a:rPr>
              <a:t>المضيف، والعامل المسبِّب للمرض، والبيئة.</a:t>
            </a:r>
            <a:endParaRPr sz="2400" dirty="0"/>
          </a:p>
        </p:txBody>
      </p:sp>
      <p:sp>
        <p:nvSpPr>
          <p:cNvPr id="573" name="Rectangle 5"/>
          <p:cNvSpPr txBox="1"/>
          <p:nvPr/>
        </p:nvSpPr>
        <p:spPr>
          <a:xfrm>
            <a:off x="4401674" y="1338387"/>
            <a:ext cx="7260567" cy="11079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200">
                <a:latin typeface="+mj-lt"/>
                <a:ea typeface="+mj-ea"/>
                <a:cs typeface="+mj-cs"/>
                <a:sym typeface="Source Sans Pro Regular"/>
              </a:defRPr>
            </a:lvl1pPr>
          </a:lstStyle>
          <a:p>
            <a:pPr rtl="1"/>
            <a:r>
              <a:rPr lang="ar" b="1" dirty="0">
                <a:solidFill>
                  <a:srgbClr val="C00000"/>
                </a:solidFill>
                <a:latin typeface="Sakkal Majalla" panose="02000000000000000000" pitchFamily="2" charset="-78"/>
                <a:cs typeface="Sakkal Majalla" panose="02000000000000000000" pitchFamily="2" charset="-78"/>
              </a:rPr>
              <a:t>يستخدم أخصائيو الوبائيات نموذجًا لدراسة الأمراض المعدية وانتشارها يشمل الميكروب الذي يُسبب المرض، والكائن الحي الذي ي</a:t>
            </a:r>
            <a:r>
              <a:rPr lang="ar-EG" b="1" dirty="0">
                <a:solidFill>
                  <a:srgbClr val="C00000"/>
                </a:solidFill>
                <a:latin typeface="Sakkal Majalla" panose="02000000000000000000" pitchFamily="2" charset="-78"/>
                <a:cs typeface="Sakkal Majalla" panose="02000000000000000000" pitchFamily="2" charset="-78"/>
              </a:rPr>
              <a:t>ُؤ</a:t>
            </a:r>
            <a:r>
              <a:rPr lang="ar" b="1" dirty="0">
                <a:solidFill>
                  <a:srgbClr val="C00000"/>
                </a:solidFill>
                <a:latin typeface="Sakkal Majalla" panose="02000000000000000000" pitchFamily="2" charset="-78"/>
                <a:cs typeface="Sakkal Majalla" panose="02000000000000000000" pitchFamily="2" charset="-78"/>
              </a:rPr>
              <a:t>وي المرض، والعوامل الخارجية التي تسبب المرض أو تسمح بانتقاله. ويُعرف ذلك أيضًا بأنه:</a:t>
            </a:r>
            <a:endParaRPr b="1" dirty="0">
              <a:solidFill>
                <a:srgbClr val="C00000"/>
              </a:solidFill>
              <a:latin typeface="Sakkal Majalla" panose="02000000000000000000" pitchFamily="2" charset="-78"/>
              <a:cs typeface="Sakkal Majalla" panose="02000000000000000000" pitchFamily="2" charset="-78"/>
            </a:endParaRPr>
          </a:p>
        </p:txBody>
      </p:sp>
      <p:sp>
        <p:nvSpPr>
          <p:cNvPr id="574" name="Rectangle 4"/>
          <p:cNvSpPr txBox="1"/>
          <p:nvPr/>
        </p:nvSpPr>
        <p:spPr>
          <a:xfrm>
            <a:off x="4669734" y="3144963"/>
            <a:ext cx="6918961" cy="281615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lnSpc>
                <a:spcPct val="150000"/>
              </a:lnSpc>
              <a:buSzPct val="100000"/>
              <a:defRPr sz="24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rPr>
              <a:t>أ.        </a:t>
            </a:r>
            <a:r>
              <a:rPr sz="2400" dirty="0" err="1">
                <a:latin typeface="Sakkal Majalla" panose="02000000000000000000" pitchFamily="2" charset="-78"/>
                <a:cs typeface="Sakkal Majalla" panose="02000000000000000000" pitchFamily="2" charset="-78"/>
              </a:rPr>
              <a:t>المضيف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والناقل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وانتقال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a:t>
            </a:r>
            <a:endParaRPr lang="ar-EG" sz="2400" dirty="0">
              <a:latin typeface="Sakkal Majalla" panose="02000000000000000000" pitchFamily="2" charset="-78"/>
              <a:cs typeface="Sakkal Majalla" panose="02000000000000000000" pitchFamily="2" charset="-78"/>
            </a:endParaRPr>
          </a:p>
          <a:p>
            <a:pPr rtl="1">
              <a:lnSpc>
                <a:spcPct val="150000"/>
              </a:lnSpc>
              <a:buSzPct val="100000"/>
              <a:defRPr sz="24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rPr>
              <a:t>ب.   </a:t>
            </a:r>
            <a:r>
              <a:rPr sz="2400" dirty="0" err="1">
                <a:latin typeface="Sakkal Majalla" panose="02000000000000000000" pitchFamily="2" charset="-78"/>
                <a:cs typeface="Sakkal Majalla" panose="02000000000000000000" pitchFamily="2" charset="-78"/>
              </a:rPr>
              <a:t>انتقال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والمضيف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والبيئة</a:t>
            </a:r>
            <a:r>
              <a:rPr sz="2400" dirty="0">
                <a:latin typeface="Sakkal Majalla" panose="02000000000000000000" pitchFamily="2" charset="-78"/>
                <a:cs typeface="Sakkal Majalla" panose="02000000000000000000" pitchFamily="2" charset="-78"/>
              </a:rPr>
              <a:t>.</a:t>
            </a:r>
          </a:p>
          <a:p>
            <a:pPr rtl="1">
              <a:lnSpc>
                <a:spcPct val="150000"/>
              </a:lnSpc>
              <a:buSzPct val="100000"/>
              <a:defRPr sz="24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rPr>
              <a:t>ج. </a:t>
            </a:r>
            <a:endParaRPr sz="2400" dirty="0">
              <a:latin typeface="Sakkal Majalla" panose="02000000000000000000" pitchFamily="2" charset="-78"/>
              <a:cs typeface="Sakkal Majalla" panose="02000000000000000000" pitchFamily="2" charset="-78"/>
            </a:endParaRPr>
          </a:p>
          <a:p>
            <a:pPr rtl="1">
              <a:lnSpc>
                <a:spcPct val="150000"/>
              </a:lnSpc>
              <a:buSzPct val="100000"/>
              <a:defRPr sz="2400">
                <a:latin typeface="+mj-lt"/>
                <a:ea typeface="+mj-ea"/>
                <a:cs typeface="+mj-cs"/>
                <a:sym typeface="Source Sans Pro Regular"/>
              </a:defRPr>
            </a:pPr>
            <a:endParaRPr lang="ar-EG" sz="2400" dirty="0">
              <a:latin typeface="Sakkal Majalla" panose="02000000000000000000" pitchFamily="2" charset="-78"/>
              <a:cs typeface="Sakkal Majalla" panose="02000000000000000000" pitchFamily="2" charset="-78"/>
            </a:endParaRPr>
          </a:p>
          <a:p>
            <a:pPr rtl="1">
              <a:lnSpc>
                <a:spcPct val="150000"/>
              </a:lnSpc>
              <a:buSzPct val="100000"/>
              <a:defRPr sz="2400">
                <a:latin typeface="+mj-lt"/>
                <a:ea typeface="+mj-ea"/>
                <a:cs typeface="+mj-cs"/>
                <a:sym typeface="Source Sans Pro Regular"/>
              </a:defRPr>
            </a:pPr>
            <a:r>
              <a:rPr lang="ar-EG" sz="2400" dirty="0">
                <a:latin typeface="Sakkal Majalla" panose="02000000000000000000" pitchFamily="2" charset="-78"/>
                <a:cs typeface="Sakkal Majalla" panose="02000000000000000000" pitchFamily="2" charset="-78"/>
              </a:rPr>
              <a:t>د.    </a:t>
            </a:r>
            <a:r>
              <a:rPr sz="2400" dirty="0" err="1">
                <a:latin typeface="Sakkal Majalla" panose="02000000000000000000" pitchFamily="2" charset="-78"/>
                <a:cs typeface="Sakkal Majalla" panose="02000000000000000000" pitchFamily="2" charset="-78"/>
              </a:rPr>
              <a:t>الكائن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وانتقال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والبيئة</a:t>
            </a:r>
            <a:r>
              <a:rPr sz="2400" dirty="0">
                <a:latin typeface="Sakkal Majalla" panose="02000000000000000000" pitchFamily="2" charset="-78"/>
                <a:cs typeface="Sakkal Majalla" panose="02000000000000000000" pitchFamily="2" charset="-78"/>
              </a:rPr>
              <a:t>.</a:t>
            </a:r>
          </a:p>
        </p:txBody>
      </p:sp>
      <p:pic>
        <p:nvPicPr>
          <p:cNvPr id="575" name="CheckmarkPicture 8" descr="CheckmarkPicture 8"/>
          <p:cNvPicPr>
            <a:picLocks noChangeAspect="1"/>
          </p:cNvPicPr>
          <p:nvPr/>
        </p:nvPicPr>
        <p:blipFill>
          <a:blip r:embed="rId3"/>
          <a:stretch>
            <a:fillRect/>
          </a:stretch>
        </p:blipFill>
        <p:spPr>
          <a:xfrm>
            <a:off x="5272766" y="4626430"/>
            <a:ext cx="628508" cy="469744"/>
          </a:xfrm>
          <a:prstGeom prst="rect">
            <a:avLst/>
          </a:prstGeom>
          <a:ln w="12700">
            <a:miter lim="400000"/>
          </a:ln>
        </p:spPr>
      </p:pic>
      <p:pic>
        <p:nvPicPr>
          <p:cNvPr id="576" name="Knowledge Check IconPicture 2" descr="Knowledge Check IconPicture 2"/>
          <p:cNvPicPr>
            <a:picLocks noChangeAspect="1"/>
          </p:cNvPicPr>
          <p:nvPr/>
        </p:nvPicPr>
        <p:blipFill>
          <a:blip r:embed="rId4"/>
          <a:stretch>
            <a:fillRect/>
          </a:stretch>
        </p:blipFill>
        <p:spPr>
          <a:xfrm>
            <a:off x="1120775" y="1765221"/>
            <a:ext cx="741363" cy="741364"/>
          </a:xfrm>
          <a:prstGeom prst="rect">
            <a:avLst/>
          </a:prstGeom>
          <a:ln w="12700">
            <a:miter lim="400000"/>
          </a:ln>
        </p:spPr>
      </p:pic>
      <p:sp>
        <p:nvSpPr>
          <p:cNvPr id="2" name="Title 2">
            <a:extLst>
              <a:ext uri="{FF2B5EF4-FFF2-40B4-BE49-F238E27FC236}">
                <a16:creationId xmlns:a16="http://schemas.microsoft.com/office/drawing/2014/main" id="{D1472251-899A-F9E9-82BE-2433E50674E1}"/>
              </a:ext>
            </a:extLst>
          </p:cNvPr>
          <p:cNvSpPr txBox="1">
            <a:spLocks noGrp="1"/>
          </p:cNvSpPr>
          <p:nvPr>
            <p:ph type="title"/>
          </p:nvPr>
        </p:nvSpPr>
        <p:spPr>
          <a:xfrm>
            <a:off x="384002" y="524341"/>
            <a:ext cx="2956272" cy="948250"/>
          </a:xfrm>
          <a:prstGeom prst="rect">
            <a:avLst/>
          </a:prstGeom>
        </p:spPr>
        <p:txBody>
          <a:bodyPr rtlCol="1" anchor="t">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التحقُّق من المعرفة</a:t>
            </a:r>
          </a:p>
        </p:txBody>
      </p:sp>
      <p:sp>
        <p:nvSpPr>
          <p:cNvPr id="3" name="Rounded Rectangle 3">
            <a:extLst>
              <a:ext uri="{FF2B5EF4-FFF2-40B4-BE49-F238E27FC236}">
                <a16:creationId xmlns:a16="http://schemas.microsoft.com/office/drawing/2014/main" id="{13C04172-29F6-3D6B-7E60-C699FD94B51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7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 grpId="0" animBg="1" advAuto="0"/>
      <p:bldP spid="575" grpId="0"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Title 1"/>
          <p:cNvSpPr txBox="1">
            <a:spLocks noGrp="1"/>
          </p:cNvSpPr>
          <p:nvPr>
            <p:ph type="title"/>
          </p:nvPr>
        </p:nvSpPr>
        <p:spPr>
          <a:xfrm>
            <a:off x="389002" y="171506"/>
            <a:ext cx="3264195" cy="1313277"/>
          </a:xfrm>
          <a:prstGeom prst="rect">
            <a:avLst/>
          </a:prstGeom>
        </p:spPr>
        <p:txBody>
          <a:bodyPr rtlCol="1">
            <a:noAutofit/>
          </a:bodyPr>
          <a:lstStyle>
            <a:lvl1pPr algn="r" rtl="1">
              <a:defRPr sz="3000">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4. المقاييس الرئيسية للخصائص الوبائية الوصفية</a:t>
            </a:r>
          </a:p>
        </p:txBody>
      </p:sp>
      <p:pic>
        <p:nvPicPr>
          <p:cNvPr id="584" name="Chart and Magnifying GlassPicture 4" descr="Chart and Magnifying GlassPicture 4"/>
          <p:cNvPicPr>
            <a:picLocks noChangeAspect="1"/>
          </p:cNvPicPr>
          <p:nvPr/>
        </p:nvPicPr>
        <p:blipFill>
          <a:blip r:embed="rId2"/>
          <a:stretch>
            <a:fillRect/>
          </a:stretch>
        </p:blipFill>
        <p:spPr>
          <a:xfrm>
            <a:off x="6248400" y="2196307"/>
            <a:ext cx="3200400" cy="2616201"/>
          </a:xfrm>
          <a:prstGeom prst="rect">
            <a:avLst/>
          </a:prstGeom>
          <a:ln w="12700">
            <a:miter lim="400000"/>
          </a:ln>
        </p:spPr>
      </p:pic>
      <p:sp>
        <p:nvSpPr>
          <p:cNvPr id="2" name="Rounded Rectangle 3">
            <a:extLst>
              <a:ext uri="{FF2B5EF4-FFF2-40B4-BE49-F238E27FC236}">
                <a16:creationId xmlns:a16="http://schemas.microsoft.com/office/drawing/2014/main" id="{8896BEE1-9BA4-B2A7-E900-0703C61C946D}"/>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itle 1"/>
          <p:cNvSpPr txBox="1">
            <a:spLocks noGrp="1"/>
          </p:cNvSpPr>
          <p:nvPr>
            <p:ph type="title"/>
          </p:nvPr>
        </p:nvSpPr>
        <p:spPr>
          <a:xfrm>
            <a:off x="389002" y="343411"/>
            <a:ext cx="3264195" cy="951801"/>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مقاييس وتيرة حدوث المرض </a:t>
            </a:r>
          </a:p>
        </p:txBody>
      </p:sp>
      <p:sp>
        <p:nvSpPr>
          <p:cNvPr id="589" name="TextBox 9"/>
          <p:cNvSpPr txBox="1"/>
          <p:nvPr/>
        </p:nvSpPr>
        <p:spPr>
          <a:xfrm>
            <a:off x="4120896" y="1628506"/>
            <a:ext cx="7663618" cy="298543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spcBef>
                <a:spcPts val="1200"/>
              </a:spcBef>
              <a:defRPr sz="24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spcBef>
                <a:spcPts val="1200"/>
              </a:spcBef>
              <a:defRPr sz="2800" u="sng">
                <a:latin typeface="+mj-lt"/>
                <a:ea typeface="+mj-ea"/>
                <a:cs typeface="+mj-cs"/>
                <a:sym typeface="Source Sans Pro Regular"/>
              </a:defRPr>
            </a:pPr>
            <a:r>
              <a:rPr lang="ar" sz="2400" dirty="0">
                <a:solidFill>
                  <a:schemeClr val="accent3"/>
                </a:solidFill>
                <a:latin typeface="Sakkal Majalla" panose="02000000000000000000" pitchFamily="2" charset="-78"/>
                <a:cs typeface="Sakkal Majalla" panose="02000000000000000000" pitchFamily="2" charset="-78"/>
              </a:rPr>
              <a:t>معدل الإصابة</a:t>
            </a:r>
            <a:r>
              <a:rPr lang="ar" sz="2400" u="none" dirty="0">
                <a:solidFill>
                  <a:schemeClr val="accent3"/>
                </a:solidFill>
                <a:latin typeface="Sakkal Majalla" panose="02000000000000000000" pitchFamily="2" charset="-78"/>
                <a:cs typeface="Sakkal Majalla" panose="02000000000000000000" pitchFamily="2" charset="-78"/>
              </a:rPr>
              <a:t>: </a:t>
            </a:r>
            <a:r>
              <a:rPr lang="ar" sz="2400" u="none" dirty="0">
                <a:latin typeface="Sakkal Majalla" panose="02000000000000000000" pitchFamily="2" charset="-78"/>
                <a:cs typeface="Sakkal Majalla" panose="02000000000000000000" pitchFamily="2" charset="-78"/>
              </a:rPr>
              <a:t>عدد الحالات الجديدة لمرضٍ ما في فئة سكانية معينة خلال وقت مُحدد</a:t>
            </a:r>
            <a:r>
              <a:rPr lang="ar-EG" sz="2400" u="none"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rtl="1">
              <a:spcBef>
                <a:spcPts val="1200"/>
              </a:spcBef>
              <a:defRPr sz="28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defRPr sz="2400" u="sng">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عدد الحالات الجديدة لفيروس العوز المناعي البشري في البلد «س» في عام 2017</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مجموع الفئات السكانية المعرضة لخطر الإصابة بفيروس العوز المناعي البشري في البلد «س» في عام 2017</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rtl="1">
              <a:defRPr sz="28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p:txBody>
      </p:sp>
      <p:sp>
        <p:nvSpPr>
          <p:cNvPr id="2" name="Rounded Rectangle 3">
            <a:extLst>
              <a:ext uri="{FF2B5EF4-FFF2-40B4-BE49-F238E27FC236}">
                <a16:creationId xmlns:a16="http://schemas.microsoft.com/office/drawing/2014/main" id="{FDB90867-BF38-3E9C-B724-E1F39960F69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TextBox 9"/>
          <p:cNvSpPr txBox="1"/>
          <p:nvPr/>
        </p:nvSpPr>
        <p:spPr>
          <a:xfrm>
            <a:off x="4269721" y="1559256"/>
            <a:ext cx="7583111" cy="26930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1200"/>
              </a:spcBef>
              <a:defRPr sz="2800" u="sng">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spcBef>
                <a:spcPts val="1200"/>
              </a:spcBef>
              <a:defRPr sz="2800" u="sng">
                <a:latin typeface="+mj-lt"/>
                <a:ea typeface="+mj-ea"/>
                <a:cs typeface="+mj-cs"/>
                <a:sym typeface="Source Sans Pro Regular"/>
              </a:defRPr>
            </a:pPr>
            <a:r>
              <a:rPr lang="ar" sz="2400" dirty="0">
                <a:solidFill>
                  <a:schemeClr val="accent3"/>
                </a:solidFill>
                <a:latin typeface="Sakkal Majalla" panose="02000000000000000000" pitchFamily="2" charset="-78"/>
                <a:cs typeface="Sakkal Majalla" panose="02000000000000000000" pitchFamily="2" charset="-78"/>
              </a:rPr>
              <a:t>معدل الانتشار</a:t>
            </a:r>
            <a:r>
              <a:rPr lang="ar" sz="2400" u="none" dirty="0">
                <a:solidFill>
                  <a:schemeClr val="accent3"/>
                </a:solidFill>
                <a:latin typeface="Sakkal Majalla" panose="02000000000000000000" pitchFamily="2" charset="-78"/>
                <a:cs typeface="Sakkal Majalla" panose="02000000000000000000" pitchFamily="2" charset="-78"/>
              </a:rPr>
              <a:t>:</a:t>
            </a:r>
            <a:r>
              <a:rPr lang="ar" sz="2400" u="none" dirty="0">
                <a:latin typeface="Sakkal Majalla" panose="02000000000000000000" pitchFamily="2" charset="-78"/>
                <a:cs typeface="Sakkal Majalla" panose="02000000000000000000" pitchFamily="2" charset="-78"/>
              </a:rPr>
              <a:t> نسبة الفئة السكانية المصابة بالمرض أو سمة معينة في وقت محدد أو خلال فترة زمنية محددة</a:t>
            </a:r>
            <a:r>
              <a:rPr lang="ar-EG" sz="2400" u="none"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rtl="1">
              <a:spcBef>
                <a:spcPts val="1200"/>
              </a:spcBef>
              <a:defRPr sz="28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spcBef>
                <a:spcPts val="600"/>
              </a:spcBef>
              <a:defRPr sz="24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 </a:t>
            </a:r>
            <a:r>
              <a:rPr lang="ar" sz="2400" u="sng" dirty="0">
                <a:latin typeface="Sakkal Majalla" panose="02000000000000000000" pitchFamily="2" charset="-78"/>
                <a:cs typeface="Sakkal Majalla" panose="02000000000000000000" pitchFamily="2" charset="-78"/>
              </a:rPr>
              <a:t>مجموع عدد الحالات المصابة بفيروس العوز المناعي البشري في البلد «س» في عام 2017</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  مجموع الفئات السكانية في البلد «س» في منتصف عام 2017</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55725636-AB3A-E81A-BC47-1F9B1BA74950}"/>
              </a:ext>
            </a:extLst>
          </p:cNvPr>
          <p:cNvSpPr txBox="1">
            <a:spLocks noGrp="1"/>
          </p:cNvSpPr>
          <p:nvPr>
            <p:ph type="title"/>
          </p:nvPr>
        </p:nvSpPr>
        <p:spPr>
          <a:xfrm>
            <a:off x="242698" y="276504"/>
            <a:ext cx="3264195" cy="951801"/>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مقاييس وتيرة حدوث المرض </a:t>
            </a:r>
          </a:p>
        </p:txBody>
      </p:sp>
      <p:sp>
        <p:nvSpPr>
          <p:cNvPr id="5" name="Rounded Rectangle 3">
            <a:extLst>
              <a:ext uri="{FF2B5EF4-FFF2-40B4-BE49-F238E27FC236}">
                <a16:creationId xmlns:a16="http://schemas.microsoft.com/office/drawing/2014/main" id="{067C4FEE-3BD7-FD8E-B147-AADFBEEABA38}"/>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TextBox 9"/>
          <p:cNvSpPr txBox="1"/>
          <p:nvPr/>
        </p:nvSpPr>
        <p:spPr>
          <a:xfrm>
            <a:off x="4145280" y="1861997"/>
            <a:ext cx="7616133" cy="24622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spcBef>
                <a:spcPts val="1200"/>
              </a:spcBef>
              <a:defRPr sz="24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spcBef>
                <a:spcPts val="600"/>
              </a:spcBef>
              <a:defRPr sz="2800" u="sng">
                <a:latin typeface="+mj-lt"/>
                <a:ea typeface="+mj-ea"/>
                <a:cs typeface="+mj-cs"/>
                <a:sym typeface="Source Sans Pro Regular"/>
              </a:defRPr>
            </a:pPr>
            <a:r>
              <a:rPr lang="ar" sz="2400" dirty="0">
                <a:solidFill>
                  <a:schemeClr val="accent3"/>
                </a:solidFill>
                <a:latin typeface="Sakkal Majalla" panose="02000000000000000000" pitchFamily="2" charset="-78"/>
                <a:cs typeface="Sakkal Majalla" panose="02000000000000000000" pitchFamily="2" charset="-78"/>
              </a:rPr>
              <a:t>معدل الهجمات</a:t>
            </a:r>
            <a:r>
              <a:rPr lang="ar" sz="2400" u="none" dirty="0">
                <a:solidFill>
                  <a:schemeClr val="accent3"/>
                </a:solidFill>
                <a:latin typeface="Sakkal Majalla" panose="02000000000000000000" pitchFamily="2" charset="-78"/>
                <a:cs typeface="Sakkal Majalla" panose="02000000000000000000" pitchFamily="2" charset="-78"/>
              </a:rPr>
              <a:t>:</a:t>
            </a:r>
            <a:r>
              <a:rPr lang="ar" sz="2400" u="none" dirty="0">
                <a:latin typeface="Sakkal Majalla" panose="02000000000000000000" pitchFamily="2" charset="-78"/>
                <a:cs typeface="Sakkal Majalla" panose="02000000000000000000" pitchFamily="2" charset="-78"/>
              </a:rPr>
              <a:t> نسبة الأشخاص المعرضين للعامل المسبِّب للمرض الذين أصابهم الاعتلال</a:t>
            </a:r>
            <a:r>
              <a:rPr lang="ar-EG" sz="2400" u="none"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rtl="1">
              <a:spcBef>
                <a:spcPts val="600"/>
              </a:spcBef>
              <a:defRPr sz="28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a:p>
            <a:pPr rtl="1">
              <a:defRPr sz="2400" u="sng">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عدد الأشخاص الذين تناولوا لحومًا وأصيبوا بإسهال دموي</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عدد الأشخاص الذين تناولوا لحومًا</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rtl="1">
              <a:defRPr sz="2800">
                <a:latin typeface="+mj-lt"/>
                <a:ea typeface="+mj-ea"/>
                <a:cs typeface="+mj-cs"/>
                <a:sym typeface="Source Sans Pro Regular"/>
              </a:defRPr>
            </a:pPr>
            <a:endParaRPr sz="2400"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941B955A-6951-CF76-5408-7B2AF4FC48B5}"/>
              </a:ext>
            </a:extLst>
          </p:cNvPr>
          <p:cNvSpPr txBox="1">
            <a:spLocks noGrp="1"/>
          </p:cNvSpPr>
          <p:nvPr>
            <p:ph type="title"/>
          </p:nvPr>
        </p:nvSpPr>
        <p:spPr>
          <a:xfrm>
            <a:off x="389002" y="343411"/>
            <a:ext cx="3264195" cy="951801"/>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مقاييس وتيرة حدوث المرض </a:t>
            </a:r>
          </a:p>
        </p:txBody>
      </p:sp>
      <p:sp>
        <p:nvSpPr>
          <p:cNvPr id="5" name="Rounded Rectangle 3">
            <a:extLst>
              <a:ext uri="{FF2B5EF4-FFF2-40B4-BE49-F238E27FC236}">
                <a16:creationId xmlns:a16="http://schemas.microsoft.com/office/drawing/2014/main" id="{5B158145-E6B9-5BE2-250B-B73CEF91F0B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Title 1"/>
          <p:cNvSpPr txBox="1">
            <a:spLocks noGrp="1"/>
          </p:cNvSpPr>
          <p:nvPr>
            <p:ph type="title" idx="4294967295"/>
          </p:nvPr>
        </p:nvSpPr>
        <p:spPr>
          <a:xfrm>
            <a:off x="236925" y="-30963"/>
            <a:ext cx="4274289"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لماذا تُستخدم النسب؟</a:t>
            </a:r>
          </a:p>
        </p:txBody>
      </p:sp>
      <p:sp>
        <p:nvSpPr>
          <p:cNvPr id="616" name="Content Placeholder 5"/>
          <p:cNvSpPr txBox="1">
            <a:spLocks noGrp="1"/>
          </p:cNvSpPr>
          <p:nvPr>
            <p:ph type="body" sz="quarter" idx="1"/>
          </p:nvPr>
        </p:nvSpPr>
        <p:spPr>
          <a:xfrm>
            <a:off x="6809408" y="1268776"/>
            <a:ext cx="4117653" cy="1900239"/>
          </a:xfrm>
          <a:prstGeom prst="rect">
            <a:avLst/>
          </a:prstGeom>
          <a:solidFill>
            <a:srgbClr val="DEEBF7"/>
          </a:solidFill>
        </p:spPr>
        <p:txBody>
          <a:bodyPr rtlCol="1"/>
          <a:lstStyle/>
          <a:p>
            <a:pPr marL="0" indent="0" algn="ctr" rtl="1">
              <a:buSzTx/>
              <a:buNone/>
              <a:defRPr sz="2400"/>
            </a:pPr>
            <a:r>
              <a:rPr dirty="0" err="1">
                <a:latin typeface="Sakkal Majalla" panose="02000000000000000000" pitchFamily="2" charset="-78"/>
                <a:cs typeface="Sakkal Majalla" panose="02000000000000000000" pitchFamily="2" charset="-78"/>
              </a:rPr>
              <a:t>القرية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أ</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algn="ctr" rtl="1">
              <a:buSzTx/>
              <a:buNone/>
            </a:pPr>
            <a:endParaRPr dirty="0">
              <a:latin typeface="Sakkal Majalla" panose="02000000000000000000" pitchFamily="2" charset="-78"/>
              <a:cs typeface="Sakkal Majalla" panose="02000000000000000000" pitchFamily="2" charset="-78"/>
            </a:endParaRPr>
          </a:p>
          <a:p>
            <a:pPr marL="0" indent="0" algn="ctr" rtl="1">
              <a:buSzTx/>
              <a:buNone/>
              <a:defRPr sz="2400"/>
            </a:pPr>
            <a:r>
              <a:rPr dirty="0">
                <a:latin typeface="Sakkal Majalla" panose="02000000000000000000" pitchFamily="2" charset="-78"/>
                <a:cs typeface="Sakkal Majalla" panose="02000000000000000000" pitchFamily="2" charset="-78"/>
              </a:rPr>
              <a:t>20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جديدة</a:t>
            </a:r>
            <a:endParaRPr dirty="0">
              <a:latin typeface="Sakkal Majalla" panose="02000000000000000000" pitchFamily="2" charset="-78"/>
              <a:cs typeface="Sakkal Majalla" panose="02000000000000000000" pitchFamily="2" charset="-78"/>
            </a:endParaRPr>
          </a:p>
        </p:txBody>
      </p:sp>
      <p:grpSp>
        <p:nvGrpSpPr>
          <p:cNvPr id="619" name="Content Placeholder 6"/>
          <p:cNvGrpSpPr/>
          <p:nvPr/>
        </p:nvGrpSpPr>
        <p:grpSpPr>
          <a:xfrm>
            <a:off x="2240868" y="1247000"/>
            <a:ext cx="4038601" cy="1900240"/>
            <a:chOff x="0" y="0"/>
            <a:chExt cx="4038600" cy="1900238"/>
          </a:xfrm>
        </p:grpSpPr>
        <p:sp>
          <p:nvSpPr>
            <p:cNvPr id="617" name="Rectangle"/>
            <p:cNvSpPr/>
            <p:nvPr/>
          </p:nvSpPr>
          <p:spPr>
            <a:xfrm>
              <a:off x="0" y="-1"/>
              <a:ext cx="4038600" cy="1900240"/>
            </a:xfrm>
            <a:prstGeom prst="rect">
              <a:avLst/>
            </a:prstGeom>
            <a:solidFill>
              <a:srgbClr val="E2F0D9"/>
            </a:solidFill>
            <a:ln w="12700" cap="flat">
              <a:noFill/>
              <a:miter lim="400000"/>
            </a:ln>
            <a:effectLst/>
          </p:spPr>
          <p:txBody>
            <a:bodyPr wrap="square" lIns="45719" tIns="45719" rIns="45719" bIns="45719" numCol="1" rtlCol="1" anchor="t">
              <a:noAutofit/>
            </a:bodyPr>
            <a:lstStyle/>
            <a:p>
              <a:pPr algn="ctr" defTabSz="289321" rtl="1">
                <a:lnSpc>
                  <a:spcPct val="90000"/>
                </a:lnSpc>
                <a:spcBef>
                  <a:spcPts val="300"/>
                </a:spcBef>
                <a:defRPr sz="32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618" name="Village B…"/>
            <p:cNvSpPr txBox="1"/>
            <p:nvPr/>
          </p:nvSpPr>
          <p:spPr>
            <a:xfrm>
              <a:off x="45719" y="-1"/>
              <a:ext cx="3947161" cy="190024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rmAutofit/>
            </a:bodyPr>
            <a:lstStyle/>
            <a:p>
              <a:pPr algn="ctr" defTabSz="289321" rtl="1">
                <a:lnSpc>
                  <a:spcPct val="90000"/>
                </a:lnSpc>
                <a:spcBef>
                  <a:spcPts val="300"/>
                </a:spcBef>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القرية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ب</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algn="ctr" defTabSz="289321" rtl="1">
                <a:lnSpc>
                  <a:spcPct val="90000"/>
                </a:lnSpc>
                <a:spcBef>
                  <a:spcPts val="300"/>
                </a:spcBef>
                <a:defRPr sz="32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algn="ctr" defTabSz="289321" rtl="1">
                <a:lnSpc>
                  <a:spcPct val="90000"/>
                </a:lnSpc>
                <a:spcBef>
                  <a:spcPts val="300"/>
                </a:spcBef>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50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جديدة</a:t>
              </a:r>
              <a:endParaRPr dirty="0">
                <a:latin typeface="Sakkal Majalla" panose="02000000000000000000" pitchFamily="2" charset="-78"/>
                <a:cs typeface="Sakkal Majalla" panose="02000000000000000000" pitchFamily="2" charset="-78"/>
              </a:endParaRPr>
            </a:p>
          </p:txBody>
        </p:sp>
      </p:grpSp>
      <p:sp>
        <p:nvSpPr>
          <p:cNvPr id="620" name="TextBox 7"/>
          <p:cNvSpPr txBox="1"/>
          <p:nvPr/>
        </p:nvSpPr>
        <p:spPr>
          <a:xfrm>
            <a:off x="3985951" y="3298273"/>
            <a:ext cx="53091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solidFill>
                  <a:schemeClr val="accent2"/>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أي القريتين الوضع فيها أكثر إثارة للقلق؟</a:t>
            </a:r>
          </a:p>
        </p:txBody>
      </p:sp>
      <p:grpSp>
        <p:nvGrpSpPr>
          <p:cNvPr id="623" name="Content Placeholder 5"/>
          <p:cNvGrpSpPr/>
          <p:nvPr/>
        </p:nvGrpSpPr>
        <p:grpSpPr>
          <a:xfrm>
            <a:off x="6875321" y="4022037"/>
            <a:ext cx="4051739" cy="1900809"/>
            <a:chOff x="0" y="0"/>
            <a:chExt cx="4051737" cy="1900808"/>
          </a:xfrm>
        </p:grpSpPr>
        <p:sp>
          <p:nvSpPr>
            <p:cNvPr id="621" name="Rectangle"/>
            <p:cNvSpPr/>
            <p:nvPr/>
          </p:nvSpPr>
          <p:spPr>
            <a:xfrm>
              <a:off x="-1" y="-1"/>
              <a:ext cx="4051739" cy="1900810"/>
            </a:xfrm>
            <a:prstGeom prst="rect">
              <a:avLst/>
            </a:prstGeom>
            <a:solidFill>
              <a:srgbClr val="DEEBF7"/>
            </a:solidFill>
            <a:ln w="12700" cap="flat">
              <a:noFill/>
              <a:miter lim="400000"/>
            </a:ln>
            <a:effectLst/>
          </p:spPr>
          <p:txBody>
            <a:bodyPr wrap="square" lIns="45719" tIns="45719" rIns="45719" bIns="45719" numCol="1" rtlCol="1" anchor="t">
              <a:noAutofit/>
            </a:bodyPr>
            <a:lstStyle/>
            <a:p>
              <a:pPr rtl="1">
                <a:spcBef>
                  <a:spcPts val="600"/>
                </a:spcBef>
                <a:defRPr sz="2800"/>
              </a:pPr>
              <a:endParaRPr dirty="0">
                <a:latin typeface="Sakkal Majalla" panose="02000000000000000000" pitchFamily="2" charset="-78"/>
                <a:cs typeface="Sakkal Majalla" panose="02000000000000000000" pitchFamily="2" charset="-78"/>
              </a:endParaRPr>
            </a:p>
          </p:txBody>
        </p:sp>
        <p:sp>
          <p:nvSpPr>
            <p:cNvPr id="622" name="Village population: 200…"/>
            <p:cNvSpPr txBox="1"/>
            <p:nvPr/>
          </p:nvSpPr>
          <p:spPr>
            <a:xfrm>
              <a:off x="45719" y="-1"/>
              <a:ext cx="3960298" cy="189788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rtl="1">
                <a:spcBef>
                  <a:spcPts val="500"/>
                </a:spcBef>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القرية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200</a:t>
              </a:r>
              <a:r>
                <a:rPr lang="ar-EG" dirty="0">
                  <a:latin typeface="Sakkal Majalla" panose="02000000000000000000" pitchFamily="2" charset="-78"/>
                  <a:cs typeface="Sakkal Majalla" panose="02000000000000000000" pitchFamily="2" charset="-78"/>
                </a:rPr>
                <a:t> نسمة</a:t>
              </a:r>
              <a:endParaRPr sz="2800" dirty="0">
                <a:latin typeface="Sakkal Majalla" panose="02000000000000000000" pitchFamily="2" charset="-78"/>
                <a:cs typeface="Sakkal Majalla" panose="02000000000000000000" pitchFamily="2" charset="-78"/>
              </a:endParaRPr>
            </a:p>
            <a:p>
              <a:pPr rtl="1">
                <a:spcBef>
                  <a:spcPts val="600"/>
                </a:spcBef>
                <a:defRPr sz="2400">
                  <a:latin typeface="+mj-lt"/>
                  <a:ea typeface="+mj-ea"/>
                  <a:cs typeface="+mj-cs"/>
                  <a:sym typeface="Source Sans Pro Regular"/>
                </a:defRPr>
              </a:pPr>
              <a:endParaRPr sz="2800" dirty="0">
                <a:latin typeface="Sakkal Majalla" panose="02000000000000000000" pitchFamily="2" charset="-78"/>
                <a:cs typeface="Sakkal Majalla" panose="02000000000000000000" pitchFamily="2" charset="-78"/>
              </a:endParaRPr>
            </a:p>
            <a:p>
              <a:pPr rtl="1">
                <a:spcBef>
                  <a:spcPts val="500"/>
                </a:spcBef>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 </a:t>
              </a:r>
              <a:r>
                <a:rPr lang="ar-EG" dirty="0">
                  <a:latin typeface="Sakkal Majalla" panose="02000000000000000000" pitchFamily="2" charset="-78"/>
                  <a:cs typeface="Sakkal Majalla" panose="02000000000000000000" pitchFamily="2" charset="-78"/>
                </a:rPr>
                <a:t>200/20</a:t>
              </a:r>
              <a:r>
                <a:rPr dirty="0">
                  <a:latin typeface="Sakkal Majalla" panose="02000000000000000000" pitchFamily="2" charset="-78"/>
                  <a:cs typeface="Sakkal Majalla" panose="02000000000000000000" pitchFamily="2" charset="-78"/>
                </a:rPr>
                <a:t> </a:t>
              </a:r>
              <a:endParaRPr sz="2800" dirty="0">
                <a:latin typeface="Sakkal Majalla" panose="02000000000000000000" pitchFamily="2" charset="-78"/>
                <a:cs typeface="Sakkal Majalla" panose="02000000000000000000" pitchFamily="2" charset="-78"/>
              </a:endParaRPr>
            </a:p>
            <a:p>
              <a:pPr rtl="1">
                <a:spcBef>
                  <a:spcPts val="500"/>
                </a:spcBef>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 0.1 </a:t>
              </a:r>
            </a:p>
          </p:txBody>
        </p:sp>
      </p:grpSp>
      <p:grpSp>
        <p:nvGrpSpPr>
          <p:cNvPr id="626" name="Content Placeholder 6"/>
          <p:cNvGrpSpPr/>
          <p:nvPr/>
        </p:nvGrpSpPr>
        <p:grpSpPr>
          <a:xfrm>
            <a:off x="2240868" y="4014563"/>
            <a:ext cx="4032510" cy="1900810"/>
            <a:chOff x="0" y="0"/>
            <a:chExt cx="4032508" cy="1900808"/>
          </a:xfrm>
        </p:grpSpPr>
        <p:sp>
          <p:nvSpPr>
            <p:cNvPr id="624" name="Rectangle"/>
            <p:cNvSpPr/>
            <p:nvPr/>
          </p:nvSpPr>
          <p:spPr>
            <a:xfrm>
              <a:off x="0" y="0"/>
              <a:ext cx="4032509" cy="1900809"/>
            </a:xfrm>
            <a:prstGeom prst="rect">
              <a:avLst/>
            </a:prstGeom>
            <a:solidFill>
              <a:srgbClr val="E2F0D9"/>
            </a:solidFill>
            <a:ln w="12700" cap="flat">
              <a:noFill/>
              <a:miter lim="400000"/>
            </a:ln>
            <a:effectLst/>
          </p:spPr>
          <p:txBody>
            <a:bodyPr wrap="square" lIns="45719" tIns="45719" rIns="45719" bIns="45719" numCol="1" rtlCol="1" anchor="t">
              <a:noAutofit/>
            </a:bodyPr>
            <a:lstStyle/>
            <a:p>
              <a:pPr rtl="1">
                <a:spcBef>
                  <a:spcPts val="600"/>
                </a:spcBef>
                <a:defRPr sz="2800"/>
              </a:pPr>
              <a:endParaRPr dirty="0">
                <a:latin typeface="Sakkal Majalla" panose="02000000000000000000" pitchFamily="2" charset="-78"/>
                <a:cs typeface="Sakkal Majalla" panose="02000000000000000000" pitchFamily="2" charset="-78"/>
              </a:endParaRPr>
            </a:p>
          </p:txBody>
        </p:sp>
        <p:sp>
          <p:nvSpPr>
            <p:cNvPr id="625" name="Village population: 1000…"/>
            <p:cNvSpPr txBox="1"/>
            <p:nvPr/>
          </p:nvSpPr>
          <p:spPr>
            <a:xfrm>
              <a:off x="45720" y="0"/>
              <a:ext cx="3941069" cy="189788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rtl="1">
                <a:spcBef>
                  <a:spcPts val="500"/>
                </a:spcBef>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القرية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1000</a:t>
              </a:r>
              <a:r>
                <a:rPr lang="ar-EG" dirty="0">
                  <a:latin typeface="Sakkal Majalla" panose="02000000000000000000" pitchFamily="2" charset="-78"/>
                  <a:cs typeface="Sakkal Majalla" panose="02000000000000000000" pitchFamily="2" charset="-78"/>
                </a:rPr>
                <a:t> نسمة</a:t>
              </a:r>
              <a:endParaRPr sz="2800" dirty="0">
                <a:latin typeface="Sakkal Majalla" panose="02000000000000000000" pitchFamily="2" charset="-78"/>
                <a:cs typeface="Sakkal Majalla" panose="02000000000000000000" pitchFamily="2" charset="-78"/>
              </a:endParaRPr>
            </a:p>
            <a:p>
              <a:pPr rtl="1">
                <a:spcBef>
                  <a:spcPts val="600"/>
                </a:spcBef>
                <a:defRPr sz="2400">
                  <a:latin typeface="+mj-lt"/>
                  <a:ea typeface="+mj-ea"/>
                  <a:cs typeface="+mj-cs"/>
                  <a:sym typeface="Source Sans Pro Regular"/>
                </a:defRPr>
              </a:pPr>
              <a:endParaRPr sz="2800" dirty="0">
                <a:latin typeface="Sakkal Majalla" panose="02000000000000000000" pitchFamily="2" charset="-78"/>
                <a:cs typeface="Sakkal Majalla" panose="02000000000000000000" pitchFamily="2" charset="-78"/>
              </a:endParaRPr>
            </a:p>
            <a:p>
              <a:pPr rtl="1">
                <a:spcBef>
                  <a:spcPts val="500"/>
                </a:spcBef>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 </a:t>
              </a:r>
              <a:r>
                <a:rPr lang="ar-EG" dirty="0">
                  <a:latin typeface="Sakkal Majalla" panose="02000000000000000000" pitchFamily="2" charset="-78"/>
                  <a:cs typeface="Sakkal Majalla" panose="02000000000000000000" pitchFamily="2" charset="-78"/>
                </a:rPr>
                <a:t>1000/50</a:t>
              </a:r>
              <a:endParaRPr sz="2800" dirty="0">
                <a:latin typeface="Sakkal Majalla" panose="02000000000000000000" pitchFamily="2" charset="-78"/>
                <a:cs typeface="Sakkal Majalla" panose="02000000000000000000" pitchFamily="2" charset="-78"/>
              </a:endParaRPr>
            </a:p>
            <a:p>
              <a:pPr rtl="1">
                <a:spcBef>
                  <a:spcPts val="500"/>
                </a:spcBef>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0.05</a:t>
              </a:r>
              <a:r>
                <a:rPr lang="en-US" dirty="0">
                  <a:latin typeface="Sakkal Majalla" panose="02000000000000000000" pitchFamily="2" charset="-78"/>
                  <a:cs typeface="Sakkal Majalla" panose="02000000000000000000" pitchFamily="2" charset="-78"/>
                </a:rPr>
                <a:t> = </a:t>
              </a:r>
              <a:endParaRPr dirty="0">
                <a:latin typeface="Sakkal Majalla" panose="02000000000000000000" pitchFamily="2" charset="-78"/>
                <a:cs typeface="Sakkal Majalla" panose="02000000000000000000" pitchFamily="2" charset="-78"/>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26"/>
                                        </p:tgtEl>
                                        <p:attrNameLst>
                                          <p:attrName>style.visibility</p:attrName>
                                        </p:attrNameLst>
                                      </p:cBhvr>
                                      <p:to>
                                        <p:strVal val="visible"/>
                                      </p:to>
                                    </p:set>
                                    <p:animEffect transition="in" filter="fade">
                                      <p:cBhvr>
                                        <p:cTn id="7" dur="500"/>
                                        <p:tgtEl>
                                          <p:spTgt spid="626"/>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623"/>
                                        </p:tgtEl>
                                        <p:attrNameLst>
                                          <p:attrName>style.visibility</p:attrName>
                                        </p:attrNameLst>
                                      </p:cBhvr>
                                      <p:to>
                                        <p:strVal val="visible"/>
                                      </p:to>
                                    </p:set>
                                    <p:animEffect transition="in" filter="fade">
                                      <p:cBhvr>
                                        <p:cTn id="11" dur="500"/>
                                        <p:tgtEl>
                                          <p:spTgt spid="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 grpId="0" animBg="1" advAuto="0"/>
      <p:bldP spid="626"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TextBox 4"/>
          <p:cNvSpPr txBox="1"/>
          <p:nvPr/>
        </p:nvSpPr>
        <p:spPr>
          <a:xfrm>
            <a:off x="4838436" y="2274838"/>
            <a:ext cx="6836548" cy="230832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بـ</a:t>
            </a:r>
            <a:r>
              <a:rPr lang="ar-EG" dirty="0">
                <a:latin typeface="Sakkal Majalla" panose="02000000000000000000" pitchFamily="2" charset="-78"/>
                <a:cs typeface="Sakkal Majalla" panose="02000000000000000000" pitchFamily="2" charset="-78"/>
              </a:rPr>
              <a:t>«س»</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4/</a:t>
            </a:r>
            <a:r>
              <a:rPr lang="en-US" dirty="0">
                <a:latin typeface="Sakkal Majalla" panose="02000000000000000000" pitchFamily="2" charset="-78"/>
                <a:cs typeface="Sakkal Majalla" panose="02000000000000000000" pitchFamily="2" charset="-78"/>
              </a:rPr>
              <a:t> 100000 </a:t>
            </a:r>
            <a:r>
              <a:rPr lang="ar-EG" dirty="0">
                <a:latin typeface="Sakkal Majalla" panose="02000000000000000000" pitchFamily="2" charset="-78"/>
                <a:cs typeface="Sakkal Majalla" panose="02000000000000000000" pitchFamily="2" charset="-78"/>
              </a:rPr>
              <a:t>في ت</a:t>
            </a:r>
            <a:r>
              <a:rPr dirty="0" err="1">
                <a:latin typeface="Sakkal Majalla" panose="02000000000000000000" pitchFamily="2" charset="-78"/>
                <a:cs typeface="Sakkal Majalla" panose="02000000000000000000" pitchFamily="2" charset="-78"/>
              </a:rPr>
              <a:t>شرين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أكتوبر</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17/</a:t>
            </a:r>
            <a:r>
              <a:rPr lang="en-US" dirty="0">
                <a:latin typeface="Sakkal Majalla" panose="02000000000000000000" pitchFamily="2" charset="-78"/>
                <a:cs typeface="Sakkal Majalla" panose="02000000000000000000" pitchFamily="2" charset="-78"/>
              </a:rPr>
              <a:t> 100000 </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الثاني</a:t>
            </a:r>
            <a:r>
              <a:rPr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نوفمبر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defRPr sz="2400">
                <a:latin typeface="+mj-lt"/>
                <a:ea typeface="+mj-ea"/>
                <a:cs typeface="+mj-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254000" indent="-254000" rtl="1">
              <a:buClr>
                <a:schemeClr val="accent3">
                  <a:lumMod val="75000"/>
                </a:schemeClr>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يعنيه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p>
          <a:p>
            <a:pPr marL="254000" indent="-254000" rtl="1">
              <a:buClr>
                <a:schemeClr val="accent3">
                  <a:lumMod val="75000"/>
                </a:schemeClr>
              </a:buClr>
              <a:buSzPct val="100000"/>
              <a:buFont typeface="Arial"/>
              <a:buChar char="•"/>
              <a:defRPr sz="24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chemeClr val="accent3">
                  <a:lumMod val="75000"/>
                </a:schemeClr>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نقلق</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60F26AD3-EFE4-2A81-F36C-3B22E5E31548}"/>
              </a:ext>
            </a:extLst>
          </p:cNvPr>
          <p:cNvSpPr txBox="1">
            <a:spLocks/>
          </p:cNvSpPr>
          <p:nvPr/>
        </p:nvSpPr>
        <p:spPr>
          <a:xfrm>
            <a:off x="389002" y="532982"/>
            <a:ext cx="3264195" cy="9518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تفسير معدل الإصابة</a:t>
            </a:r>
          </a:p>
        </p:txBody>
      </p:sp>
      <p:sp>
        <p:nvSpPr>
          <p:cNvPr id="3" name="Rounded Rectangle 3">
            <a:extLst>
              <a:ext uri="{FF2B5EF4-FFF2-40B4-BE49-F238E27FC236}">
                <a16:creationId xmlns:a16="http://schemas.microsoft.com/office/drawing/2014/main" id="{FA73778B-99E7-2209-EC2E-DE12FC74F30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TextBox 9"/>
          <p:cNvSpPr txBox="1"/>
          <p:nvPr/>
        </p:nvSpPr>
        <p:spPr>
          <a:xfrm>
            <a:off x="4303724" y="1583093"/>
            <a:ext cx="7264487" cy="338554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1200"/>
              </a:spcBef>
              <a:defRPr sz="2400">
                <a:latin typeface="+mj-lt"/>
                <a:ea typeface="+mj-ea"/>
                <a:cs typeface="+mj-cs"/>
                <a:sym typeface="Source Sans Pro Regular"/>
              </a:defRPr>
            </a:pPr>
            <a:r>
              <a:rPr sz="2400" dirty="0" err="1">
                <a:solidFill>
                  <a:schemeClr val="accent3"/>
                </a:solidFill>
                <a:latin typeface="Sakkal Majalla" panose="02000000000000000000" pitchFamily="2" charset="-78"/>
                <a:ea typeface="+mj-ea"/>
                <a:cs typeface="Sakkal Majalla" panose="02000000000000000000" pitchFamily="2" charset="-78"/>
              </a:rPr>
              <a:t>المراضة</a:t>
            </a:r>
            <a:r>
              <a:rPr lang="ar-EG" sz="2400" dirty="0">
                <a:solidFill>
                  <a:schemeClr val="accent3"/>
                </a:solidFill>
                <a:latin typeface="Sakkal Majalla" panose="02000000000000000000" pitchFamily="2" charset="-78"/>
                <a:ea typeface="+mj-ea"/>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الإعاقة</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rtl="1">
              <a:spcBef>
                <a:spcPts val="1200"/>
              </a:spcBef>
              <a:defRPr sz="2400">
                <a:latin typeface="+mj-lt"/>
                <a:ea typeface="+mj-ea"/>
                <a:cs typeface="+mj-cs"/>
                <a:sym typeface="Source Sans Pro Regular"/>
              </a:defRPr>
            </a:pPr>
            <a:r>
              <a:rPr sz="2400" dirty="0" err="1">
                <a:solidFill>
                  <a:schemeClr val="accent3"/>
                </a:solidFill>
                <a:latin typeface="Sakkal Majalla" panose="02000000000000000000" pitchFamily="2" charset="-78"/>
                <a:ea typeface="+mj-ea"/>
                <a:cs typeface="Sakkal Majalla" panose="02000000000000000000" pitchFamily="2" charset="-78"/>
              </a:rPr>
              <a:t>معدل</a:t>
            </a:r>
            <a:r>
              <a:rPr sz="2400" dirty="0">
                <a:solidFill>
                  <a:schemeClr val="accent3"/>
                </a:solidFill>
                <a:latin typeface="Sakkal Majalla" panose="02000000000000000000" pitchFamily="2" charset="-78"/>
                <a:ea typeface="+mj-ea"/>
                <a:cs typeface="Sakkal Majalla" panose="02000000000000000000" pitchFamily="2" charset="-78"/>
              </a:rPr>
              <a:t> </a:t>
            </a:r>
            <a:r>
              <a:rPr sz="2400" dirty="0" err="1">
                <a:solidFill>
                  <a:schemeClr val="accent3"/>
                </a:solidFill>
                <a:latin typeface="Sakkal Majalla" panose="02000000000000000000" pitchFamily="2" charset="-78"/>
                <a:ea typeface="+mj-ea"/>
                <a:cs typeface="Sakkal Majalla" panose="02000000000000000000" pitchFamily="2" charset="-78"/>
              </a:rPr>
              <a:t>الوفيات</a:t>
            </a:r>
            <a:r>
              <a:rPr lang="ar-EG" sz="2400" dirty="0">
                <a:solidFill>
                  <a:schemeClr val="accent3"/>
                </a:solidFill>
                <a:latin typeface="Sakkal Majalla" panose="02000000000000000000" pitchFamily="2" charset="-78"/>
                <a:ea typeface="+mj-ea"/>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rtl="1">
              <a:spcBef>
                <a:spcPts val="1200"/>
              </a:spcBef>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lang="ar" sz="2000" u="sng" dirty="0">
                <a:latin typeface="Sakkal Majalla" panose="02000000000000000000" pitchFamily="2" charset="-78"/>
                <a:cs typeface="Sakkal Majalla" panose="02000000000000000000" pitchFamily="2" charset="-78"/>
              </a:rPr>
              <a:t>عدد الوفيات بالكوليرا في المدينة «ج» في عام 2018</a:t>
            </a:r>
            <a:endParaRPr sz="3200" dirty="0">
              <a:latin typeface="Sakkal Majalla" panose="02000000000000000000" pitchFamily="2" charset="-78"/>
              <a:cs typeface="Sakkal Majalla" panose="02000000000000000000" pitchFamily="2" charset="-78"/>
            </a:endParaRPr>
          </a:p>
          <a:p>
            <a:pPr rtl="1">
              <a:defRPr sz="20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المدينة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ج</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a:t>
            </a:r>
            <a:r>
              <a:rPr dirty="0">
                <a:latin typeface="Sakkal Majalla" panose="02000000000000000000" pitchFamily="2" charset="-78"/>
                <a:cs typeface="Sakkal Majalla" panose="02000000000000000000" pitchFamily="2" charset="-78"/>
              </a:rPr>
              <a:t> 2018 </a:t>
            </a:r>
            <a:endParaRPr u="sng" dirty="0">
              <a:latin typeface="Sakkal Majalla" panose="02000000000000000000" pitchFamily="2" charset="-78"/>
              <a:cs typeface="Sakkal Majalla" panose="02000000000000000000" pitchFamily="2" charset="-78"/>
            </a:endParaRPr>
          </a:p>
          <a:p>
            <a:pPr rtl="1">
              <a:spcBef>
                <a:spcPts val="1200"/>
              </a:spcBef>
              <a:defRPr sz="2400">
                <a:latin typeface="+mj-lt"/>
                <a:ea typeface="+mj-ea"/>
                <a:cs typeface="+mj-cs"/>
                <a:sym typeface="Source Sans Pro Regular"/>
              </a:defRPr>
            </a:pPr>
            <a:endParaRPr u="sng"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sz="2400" dirty="0" err="1">
                <a:solidFill>
                  <a:schemeClr val="accent3"/>
                </a:solidFill>
                <a:latin typeface="Sakkal Majalla" panose="02000000000000000000" pitchFamily="2" charset="-78"/>
                <a:ea typeface="+mj-ea"/>
                <a:cs typeface="Sakkal Majalla" panose="02000000000000000000" pitchFamily="2" charset="-78"/>
              </a:rPr>
              <a:t>معدل</a:t>
            </a:r>
            <a:r>
              <a:rPr sz="2400" dirty="0">
                <a:solidFill>
                  <a:schemeClr val="accent3"/>
                </a:solidFill>
                <a:latin typeface="Sakkal Majalla" panose="02000000000000000000" pitchFamily="2" charset="-78"/>
                <a:ea typeface="+mj-ea"/>
                <a:cs typeface="Sakkal Majalla" panose="02000000000000000000" pitchFamily="2" charset="-78"/>
              </a:rPr>
              <a:t> </a:t>
            </a:r>
            <a:r>
              <a:rPr sz="2400" dirty="0" err="1">
                <a:solidFill>
                  <a:schemeClr val="accent3"/>
                </a:solidFill>
                <a:latin typeface="Sakkal Majalla" panose="02000000000000000000" pitchFamily="2" charset="-78"/>
                <a:ea typeface="+mj-ea"/>
                <a:cs typeface="Sakkal Majalla" panose="02000000000000000000" pitchFamily="2" charset="-78"/>
              </a:rPr>
              <a:t>إماتة</a:t>
            </a:r>
            <a:r>
              <a:rPr sz="2400" dirty="0">
                <a:solidFill>
                  <a:schemeClr val="accent3"/>
                </a:solidFill>
                <a:latin typeface="Sakkal Majalla" panose="02000000000000000000" pitchFamily="2" charset="-78"/>
                <a:ea typeface="+mj-ea"/>
                <a:cs typeface="Sakkal Majalla" panose="02000000000000000000" pitchFamily="2" charset="-78"/>
              </a:rPr>
              <a:t> </a:t>
            </a:r>
            <a:r>
              <a:rPr sz="2400" dirty="0" err="1">
                <a:solidFill>
                  <a:schemeClr val="accent3"/>
                </a:solidFill>
                <a:latin typeface="Sakkal Majalla" panose="02000000000000000000" pitchFamily="2" charset="-78"/>
                <a:ea typeface="+mj-ea"/>
                <a:cs typeface="Sakkal Majalla" panose="02000000000000000000" pitchFamily="2" charset="-78"/>
              </a:rPr>
              <a:t>الحالات</a:t>
            </a:r>
            <a:r>
              <a:rPr lang="ar-EG" sz="2400" dirty="0">
                <a:solidFill>
                  <a:schemeClr val="accent3"/>
                </a:solidFill>
                <a:latin typeface="Sakkal Majalla" panose="02000000000000000000" pitchFamily="2" charset="-78"/>
                <a:ea typeface="+mj-ea"/>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endParaRPr sz="3200"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lang="ar" sz="2000" u="sng" dirty="0">
                <a:latin typeface="Sakkal Majalla" panose="02000000000000000000" pitchFamily="2" charset="-78"/>
                <a:cs typeface="Sakkal Majalla" panose="02000000000000000000" pitchFamily="2" charset="-78"/>
              </a:rPr>
              <a:t>عدد الوفيات بالكوليرا في المدينة «ج» في عام 2018</a:t>
            </a:r>
            <a:endParaRPr sz="3200" dirty="0">
              <a:latin typeface="Sakkal Majalla" panose="02000000000000000000" pitchFamily="2" charset="-78"/>
              <a:cs typeface="Sakkal Majalla" panose="02000000000000000000" pitchFamily="2" charset="-78"/>
            </a:endParaRPr>
          </a:p>
          <a:p>
            <a:pPr rtl="1">
              <a:defRPr sz="20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المدينة</a:t>
            </a:r>
            <a:r>
              <a:rPr lang="ar" sz="2000" dirty="0">
                <a:latin typeface="Sakkal Majalla" panose="02000000000000000000" pitchFamily="2" charset="-78"/>
                <a:cs typeface="Sakkal Majalla" panose="02000000000000000000" pitchFamily="2" charset="-78"/>
              </a:rPr>
              <a:t> «ج»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a:t>
            </a:r>
            <a:r>
              <a:rPr dirty="0">
                <a:latin typeface="Sakkal Majalla" panose="02000000000000000000" pitchFamily="2" charset="-78"/>
                <a:cs typeface="Sakkal Majalla" panose="02000000000000000000" pitchFamily="2" charset="-78"/>
              </a:rPr>
              <a:t> 2018</a:t>
            </a:r>
            <a:endParaRPr u="sng"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D14B93DE-57C1-E1C2-5E50-73EB921AE3B0}"/>
              </a:ext>
            </a:extLst>
          </p:cNvPr>
          <p:cNvSpPr txBox="1">
            <a:spLocks/>
          </p:cNvSpPr>
          <p:nvPr/>
        </p:nvSpPr>
        <p:spPr>
          <a:xfrm>
            <a:off x="389002" y="532982"/>
            <a:ext cx="3264195" cy="9518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مقاييس وخامة المرض </a:t>
            </a:r>
          </a:p>
        </p:txBody>
      </p:sp>
      <p:sp>
        <p:nvSpPr>
          <p:cNvPr id="3" name="Rounded Rectangle 3">
            <a:extLst>
              <a:ext uri="{FF2B5EF4-FFF2-40B4-BE49-F238E27FC236}">
                <a16:creationId xmlns:a16="http://schemas.microsoft.com/office/drawing/2014/main" id="{E6EC4AF4-27EC-16E2-F2DB-F4BB7D803B0A}"/>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itle 1"/>
          <p:cNvSpPr txBox="1">
            <a:spLocks noGrp="1"/>
          </p:cNvSpPr>
          <p:nvPr>
            <p:ph type="title"/>
          </p:nvPr>
        </p:nvSpPr>
        <p:spPr>
          <a:xfrm>
            <a:off x="-210847" y="388882"/>
            <a:ext cx="3264195" cy="1182817"/>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أهداف التعلُّم</a:t>
            </a:r>
          </a:p>
        </p:txBody>
      </p:sp>
      <p:sp>
        <p:nvSpPr>
          <p:cNvPr id="301" name="Content Placeholder 2"/>
          <p:cNvSpPr txBox="1">
            <a:spLocks noGrp="1"/>
          </p:cNvSpPr>
          <p:nvPr>
            <p:ph type="body" idx="1"/>
          </p:nvPr>
        </p:nvSpPr>
        <p:spPr>
          <a:xfrm>
            <a:off x="4151630" y="956441"/>
            <a:ext cx="7529514" cy="5195784"/>
          </a:xfrm>
          <a:prstGeom prst="rect">
            <a:avLst/>
          </a:prstGeom>
        </p:spPr>
        <p:txBody>
          <a:bodyPr rtlCol="1"/>
          <a:lstStyle/>
          <a:p>
            <a:pPr marL="0" indent="0" rtl="1">
              <a:spcBef>
                <a:spcPts val="1200"/>
              </a:spcBef>
              <a:buSzTx/>
              <a:buNone/>
              <a:defRPr sz="2400"/>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endParaRPr lang="hu-HU" b="1" dirty="0">
              <a:solidFill>
                <a:schemeClr val="tx1"/>
              </a:solidFill>
              <a:latin typeface="Sakkal Majalla" panose="02000000000000000000" pitchFamily="2" charset="-78"/>
              <a:cs typeface="Sakkal Majalla" panose="02000000000000000000" pitchFamily="2" charset="-78"/>
            </a:endParaRPr>
          </a:p>
          <a:p>
            <a:pPr marL="0" indent="0" rtl="1">
              <a:spcBef>
                <a:spcPts val="1200"/>
              </a:spcBef>
              <a:buSzTx/>
              <a:buNone/>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المصطلحات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مفهوم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الواحدة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4000" indent="-254000" rtl="1">
              <a:spcBef>
                <a:spcPts val="120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p:txBody>
      </p:sp>
      <p:sp>
        <p:nvSpPr>
          <p:cNvPr id="302" name="Rounded Rectangle 3"/>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Rectangle 3"/>
          <p:cNvSpPr txBox="1"/>
          <p:nvPr/>
        </p:nvSpPr>
        <p:spPr>
          <a:xfrm>
            <a:off x="4323429" y="1712474"/>
            <a:ext cx="7255291" cy="30469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514350" indent="-514350" rtl="1">
              <a:buClr>
                <a:schemeClr val="accent3"/>
              </a:buClr>
              <a:buSzPct val="100000"/>
              <a:buAutoNum type="arabicPeriod"/>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أفضل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توصيف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514350" indent="-514350" rtl="1">
              <a:buClr>
                <a:schemeClr val="accent3"/>
              </a:buClr>
              <a:buSzPct val="100000"/>
              <a:buAutoNum type="arabicPeriod"/>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يكتسب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endParaRPr dirty="0">
              <a:latin typeface="Sakkal Majalla" panose="02000000000000000000" pitchFamily="2" charset="-78"/>
              <a:ea typeface="Arial"/>
              <a:cs typeface="Sakkal Majalla" panose="02000000000000000000" pitchFamily="2" charset="-78"/>
              <a:sym typeface="Arial"/>
            </a:endParaRPr>
          </a:p>
          <a:p>
            <a:pPr marL="514350" indent="-514350" rtl="1">
              <a:buClr>
                <a:schemeClr val="accent3"/>
              </a:buClr>
              <a:buSzPct val="100000"/>
              <a:buAutoNum type="arabicPeriod"/>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ومعالجتها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514350" indent="-514350" rtl="1">
              <a:buClr>
                <a:schemeClr val="accent3"/>
              </a:buClr>
              <a:buSzPct val="100000"/>
              <a:buAutoNum type="arabicPeriod"/>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التفاعل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p:txBody>
      </p:sp>
      <p:sp>
        <p:nvSpPr>
          <p:cNvPr id="2" name="TextBox 1">
            <a:extLst>
              <a:ext uri="{FF2B5EF4-FFF2-40B4-BE49-F238E27FC236}">
                <a16:creationId xmlns:a16="http://schemas.microsoft.com/office/drawing/2014/main" id="{F22F57A3-641A-1956-6457-0B9FA63B5ECE}"/>
              </a:ext>
            </a:extLst>
          </p:cNvPr>
          <p:cNvSpPr txBox="1"/>
          <p:nvPr/>
        </p:nvSpPr>
        <p:spPr>
          <a:xfrm>
            <a:off x="779963" y="921803"/>
            <a:ext cx="2914650"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mj-lt"/>
                <a:ea typeface="+mj-ea"/>
                <a:cs typeface="+mj-cs"/>
                <a:sym typeface="Calibri"/>
              </a:rPr>
              <a:t>الرسائل الرئيسية</a:t>
            </a:r>
            <a:endParaRPr kumimoji="0" lang="en-US" sz="28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4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6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6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64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64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647">
                                            <p:txEl>
                                              <p:charRg st="390" end="39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7" grpId="0" build="p" bldLvl="5"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Content Placeholder 2"/>
          <p:cNvSpPr txBox="1">
            <a:spLocks noGrp="1"/>
          </p:cNvSpPr>
          <p:nvPr>
            <p:ph type="body" idx="1"/>
          </p:nvPr>
        </p:nvSpPr>
        <p:spPr>
          <a:xfrm>
            <a:off x="4288971" y="1101952"/>
            <a:ext cx="7041182" cy="5364162"/>
          </a:xfrm>
          <a:prstGeom prst="rect">
            <a:avLst/>
          </a:prstGeom>
        </p:spPr>
        <p:txBody>
          <a:bodyPr rtlCol="1">
            <a:normAutofit/>
          </a:bodyPr>
          <a:lstStyle/>
          <a:p>
            <a:pPr marL="0" indent="0" rtl="1">
              <a:buSzTx/>
              <a:buNone/>
              <a:defRPr sz="2000">
                <a:solidFill>
                  <a:schemeClr val="accent3">
                    <a:lumOff val="-6274"/>
                  </a:schemeClr>
                </a:solidFill>
              </a:defRPr>
            </a:pPr>
            <a:r>
              <a:rPr lang="ar" sz="2000" dirty="0">
                <a:solidFill>
                  <a:schemeClr val="accent3"/>
                </a:solidFill>
                <a:latin typeface="Sakkal Majalla" panose="02000000000000000000" pitchFamily="2" charset="-78"/>
                <a:cs typeface="Sakkal Majalla" panose="02000000000000000000" pitchFamily="2" charset="-78"/>
              </a:rPr>
              <a:t>اقتبس هذا العرض التقديمي بتصرف من المواد التدريبية التي أعدتها المراكز الأمريكية لمكافحة الأمراض والوقاية منها والبرنامج الميداني للتدريب في مجال الوبائيات للعاملين في الخطوط الأمامية. </a:t>
            </a:r>
          </a:p>
          <a:p>
            <a:pPr marL="0" indent="0" algn="l" rtl="0">
              <a:buSzTx/>
              <a:buNone/>
              <a:defRPr sz="2000">
                <a:solidFill>
                  <a:srgbClr val="002060"/>
                </a:solidFill>
              </a:defRPr>
            </a:pPr>
            <a:endParaRPr sz="2000" dirty="0">
              <a:solidFill>
                <a:srgbClr val="002060"/>
              </a:solidFill>
              <a:latin typeface="Sakkal Majalla" panose="02000000000000000000" pitchFamily="2" charset="-78"/>
              <a:cs typeface="Sakkal Majalla" panose="02000000000000000000" pitchFamily="2" charset="-78"/>
            </a:endParaRPr>
          </a:p>
          <a:p>
            <a:pPr marL="0" indent="0" algn="l" rtl="0">
              <a:buSzTx/>
              <a:buNone/>
              <a:defRPr sz="2000"/>
            </a:pPr>
            <a:r>
              <a:rPr lang="ar" sz="2000"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a:t>
            </a:r>
            <a:r>
              <a:rPr lang="en-US" sz="2000" dirty="0">
                <a:latin typeface="Sakkal Majalla" panose="02000000000000000000" pitchFamily="2" charset="-78"/>
                <a:cs typeface="Sakkal Majalla" panose="02000000000000000000" pitchFamily="2" charset="-78"/>
              </a:rPr>
              <a:t> 2014. </a:t>
            </a:r>
            <a:r>
              <a:rPr lang="ar" sz="2000" dirty="0">
                <a:latin typeface="Sakkal Majalla" panose="02000000000000000000" pitchFamily="2" charset="-78"/>
                <a:cs typeface="Sakkal Majalla" panose="02000000000000000000" pitchFamily="2" charset="-78"/>
              </a:rPr>
              <a:t>Available:</a:t>
            </a:r>
            <a:endParaRPr lang="ar-EG" sz="2000" dirty="0">
              <a:latin typeface="Sakkal Majalla" panose="02000000000000000000" pitchFamily="2" charset="-78"/>
              <a:cs typeface="Sakkal Majalla" panose="02000000000000000000" pitchFamily="2" charset="-78"/>
            </a:endParaRPr>
          </a:p>
          <a:p>
            <a:pPr marL="0" indent="0" algn="l" rtl="0">
              <a:buSzTx/>
              <a:buNone/>
              <a:defRPr sz="2000"/>
            </a:pPr>
            <a:r>
              <a:rPr lang="ar" sz="2000" dirty="0">
                <a:latin typeface="Sakkal Majalla" panose="02000000000000000000" pitchFamily="2" charset="-78"/>
                <a:cs typeface="Sakkal Majalla" panose="02000000000000000000" pitchFamily="2" charset="-78"/>
              </a:rPr>
              <a:t> </a:t>
            </a: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https://www.cdc.gov/publichealth101/epidemiology.html</a:t>
            </a:r>
            <a:r>
              <a:rPr lang="ar" sz="2000" dirty="0">
                <a:latin typeface="Sakkal Majalla" panose="02000000000000000000" pitchFamily="2" charset="-78"/>
                <a:cs typeface="Sakkal Majalla" panose="02000000000000000000" pitchFamily="2" charset="-78"/>
              </a:rPr>
              <a:t> </a:t>
            </a:r>
          </a:p>
          <a:p>
            <a:pPr marL="0" indent="0" algn="l" rtl="0">
              <a:buSzTx/>
              <a:buNone/>
              <a:defRPr sz="2000"/>
            </a:pPr>
            <a:endParaRPr sz="2000" dirty="0">
              <a:latin typeface="Sakkal Majalla" panose="02000000000000000000" pitchFamily="2" charset="-78"/>
              <a:cs typeface="Sakkal Majalla" panose="02000000000000000000" pitchFamily="2" charset="-78"/>
            </a:endParaRPr>
          </a:p>
          <a:p>
            <a:pPr marL="0" indent="0" algn="l" rtl="0">
              <a:buSzTx/>
              <a:buNone/>
              <a:defRPr sz="2000"/>
            </a:pPr>
            <a:r>
              <a:rPr lang="ar" sz="2000" dirty="0">
                <a:latin typeface="Sakkal Majalla" panose="02000000000000000000" pitchFamily="2" charset="-78"/>
                <a:cs typeface="Sakkal Majalla" panose="02000000000000000000" pitchFamily="2" charset="-78"/>
              </a:rPr>
              <a:t>Centers for Disease Control and Prevention (CDC). Principles of Epidemiology in Public Health Practice, Third Edition: An Introduction to Applied Epidemiology and Biostatistics. Atlanta, GA: U.S. Department of Health and Human Services, CDC; 2011. Available: </a:t>
            </a: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https://www.cdc.gov/ophss/csels/dsepd/ss1978/index.html</a:t>
            </a:r>
            <a:r>
              <a:rPr lang="ar" sz="2000" dirty="0">
                <a:latin typeface="Sakkal Majalla" panose="02000000000000000000" pitchFamily="2" charset="-78"/>
                <a:cs typeface="Sakkal Majalla" panose="02000000000000000000" pitchFamily="2" charset="-78"/>
              </a:rPr>
              <a:t> </a:t>
            </a:r>
          </a:p>
          <a:p>
            <a:pPr marL="0" indent="0" algn="l" rtl="0">
              <a:buSzTx/>
              <a:buNone/>
              <a:defRPr sz="2000"/>
            </a:pPr>
            <a:endParaRPr sz="2000" dirty="0">
              <a:latin typeface="Sakkal Majalla" panose="02000000000000000000" pitchFamily="2" charset="-78"/>
              <a:cs typeface="Sakkal Majalla" panose="02000000000000000000" pitchFamily="2" charset="-78"/>
            </a:endParaRPr>
          </a:p>
          <a:p>
            <a:pPr marL="0" indent="0" algn="l" rtl="0">
              <a:buSzTx/>
              <a:buNone/>
              <a:defRPr sz="2000"/>
            </a:pPr>
            <a:r>
              <a:rPr lang="ar" sz="2000" dirty="0">
                <a:latin typeface="Sakkal Majalla" panose="02000000000000000000" pitchFamily="2" charset="-78"/>
                <a:cs typeface="Sakkal Majalla" panose="02000000000000000000" pitchFamily="2" charset="-78"/>
              </a:rPr>
              <a:t>Introduction to Epidemiology</a:t>
            </a:r>
          </a:p>
          <a:p>
            <a:pPr marL="0" indent="0" algn="l" rtl="0">
              <a:buSzTx/>
              <a:buNone/>
              <a:defRPr sz="2000"/>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https://www.cdc.gov/eis/request-services/epiresources.html</a:t>
            </a:r>
            <a:r>
              <a:rPr lang="ar" sz="2000"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45601B2A-7A16-DFD1-BE44-64C0582AE789}"/>
              </a:ext>
            </a:extLst>
          </p:cNvPr>
          <p:cNvSpPr txBox="1"/>
          <p:nvPr/>
        </p:nvSpPr>
        <p:spPr>
          <a:xfrm>
            <a:off x="359775" y="483143"/>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 name="Content Placeholder 2"/>
          <p:cNvSpPr txBox="1">
            <a:spLocks noGrp="1"/>
          </p:cNvSpPr>
          <p:nvPr>
            <p:ph type="body" idx="1"/>
          </p:nvPr>
        </p:nvSpPr>
        <p:spPr>
          <a:xfrm>
            <a:off x="4273550" y="655637"/>
            <a:ext cx="7214258" cy="5546726"/>
          </a:xfrm>
          <a:prstGeom prst="rect">
            <a:avLst/>
          </a:prstGeom>
        </p:spPr>
        <p:txBody>
          <a:bodyPr rtlCol="1"/>
          <a:lstStyle/>
          <a:p>
            <a:pPr marL="0" indent="0" algn="l" rtl="0">
              <a:buSzTx/>
              <a:buNone/>
              <a:defRPr sz="2000"/>
            </a:pPr>
            <a:r>
              <a:rPr dirty="0">
                <a:latin typeface="Sakkal Majalla" panose="02000000000000000000" pitchFamily="2" charset="-78"/>
                <a:cs typeface="Sakkal Majalla" panose="02000000000000000000" pitchFamily="2" charset="-78"/>
              </a:rPr>
              <a:t>Anderson, R.M., May, R.M., 1991. Infectious Diseases of Humans. Oxford University Press, Oxford.</a:t>
            </a:r>
          </a:p>
          <a:p>
            <a:pPr marL="0" indent="0" algn="l" rtl="0">
              <a:buSzTx/>
              <a:buNone/>
              <a:defRPr sz="2000"/>
            </a:pPr>
            <a:endParaRPr dirty="0">
              <a:latin typeface="Sakkal Majalla" panose="02000000000000000000" pitchFamily="2" charset="-78"/>
              <a:cs typeface="Sakkal Majalla" panose="02000000000000000000" pitchFamily="2" charset="-78"/>
            </a:endParaRPr>
          </a:p>
          <a:p>
            <a:pPr marL="0" indent="0" algn="l" rtl="0">
              <a:buSzTx/>
              <a:buNone/>
              <a:defRPr sz="2000"/>
            </a:pPr>
            <a:r>
              <a:rPr dirty="0">
                <a:latin typeface="Sakkal Majalla" panose="02000000000000000000" pitchFamily="2" charset="-78"/>
                <a:cs typeface="Sakkal Majalla" panose="02000000000000000000" pitchFamily="2" charset="-78"/>
              </a:rPr>
              <a:t>Castillo-Chavez, C., Velasco-Hernandez, J.X., </a:t>
            </a:r>
            <a:r>
              <a:rPr dirty="0" err="1">
                <a:latin typeface="Sakkal Majalla" panose="02000000000000000000" pitchFamily="2" charset="-78"/>
                <a:cs typeface="Sakkal Majalla" panose="02000000000000000000" pitchFamily="2" charset="-78"/>
              </a:rPr>
              <a:t>Fridman</a:t>
            </a:r>
            <a:r>
              <a:rPr dirty="0">
                <a:latin typeface="Sakkal Majalla" panose="02000000000000000000" pitchFamily="2" charset="-78"/>
                <a:cs typeface="Sakkal Majalla" panose="02000000000000000000" pitchFamily="2" charset="-78"/>
              </a:rPr>
              <a:t>, S., 1994.Modeling contact structures in biology. In: Levin, S.A. (Ed.), Frontiers of Theoretical Biology, Lecture Notes in Biomathematics, Vol.100.Springer, Berlin, Heidelberg, New York, pp.454–491.</a:t>
            </a:r>
          </a:p>
          <a:p>
            <a:pPr marL="0" indent="0" algn="l" rtl="0">
              <a:buSzTx/>
              <a:buNone/>
              <a:defRPr sz="2000"/>
            </a:pPr>
            <a:endParaRPr dirty="0">
              <a:latin typeface="Sakkal Majalla" panose="02000000000000000000" pitchFamily="2" charset="-78"/>
              <a:cs typeface="Sakkal Majalla" panose="02000000000000000000" pitchFamily="2" charset="-78"/>
            </a:endParaRPr>
          </a:p>
          <a:p>
            <a:pPr marL="0" indent="0" algn="l" rtl="0">
              <a:spcBef>
                <a:spcPts val="700"/>
              </a:spcBef>
              <a:buSzTx/>
              <a:buNone/>
              <a:defRPr sz="2000"/>
            </a:pPr>
            <a:r>
              <a:rPr dirty="0">
                <a:latin typeface="Sakkal Majalla" panose="02000000000000000000" pitchFamily="2" charset="-78"/>
                <a:cs typeface="Sakkal Majalla" panose="02000000000000000000" pitchFamily="2" charset="-78"/>
              </a:rPr>
              <a:t>Centers for Disease Control and Prevention (CDC). One Health. Atlanta, GA: U.S. Department of Health and Human Services, CDC; 2018. Available at: </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https://www.cdc.gov/onehealth/index.html</a:t>
            </a:r>
            <a:r>
              <a:rPr dirty="0">
                <a:latin typeface="Sakkal Majalla" panose="02000000000000000000" pitchFamily="2" charset="-78"/>
                <a:cs typeface="Sakkal Majalla" panose="02000000000000000000" pitchFamily="2" charset="-78"/>
              </a:rPr>
              <a:t> </a:t>
            </a:r>
          </a:p>
          <a:p>
            <a:pPr marL="0" indent="0" algn="l" rtl="0">
              <a:spcBef>
                <a:spcPts val="1100"/>
              </a:spcBef>
              <a:buSzTx/>
              <a:buNone/>
              <a:defRPr sz="2000"/>
            </a:pPr>
            <a:endParaRPr dirty="0">
              <a:latin typeface="Sakkal Majalla" panose="02000000000000000000" pitchFamily="2" charset="-78"/>
              <a:cs typeface="Sakkal Majalla" panose="02000000000000000000" pitchFamily="2" charset="-78"/>
            </a:endParaRPr>
          </a:p>
          <a:p>
            <a:pPr marL="0" indent="0" algn="l" rtl="0">
              <a:spcBef>
                <a:spcPts val="700"/>
              </a:spcBef>
              <a:buSzTx/>
              <a:buNone/>
              <a:defRPr sz="2000"/>
            </a:pPr>
            <a:r>
              <a:rPr dirty="0">
                <a:latin typeface="Sakkal Majalla" panose="02000000000000000000" pitchFamily="2" charset="-78"/>
                <a:cs typeface="Sakkal Majalla" panose="02000000000000000000" pitchFamily="2" charset="-78"/>
              </a:rPr>
              <a:t>World Health Organization (WHO). One Health. Geneva, Switzerland; 2018. Available at:</a:t>
            </a:r>
          </a:p>
          <a:p>
            <a:pPr marL="0" indent="0" algn="l" rtl="0">
              <a:spcBef>
                <a:spcPts val="700"/>
              </a:spcBef>
              <a:buSzTx/>
              <a:buNone/>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http://www.who.int/features/qa/one-health/en/</a:t>
            </a:r>
            <a:r>
              <a:rPr dirty="0">
                <a:latin typeface="Sakkal Majalla" panose="02000000000000000000" pitchFamily="2" charset="-78"/>
                <a:cs typeface="Sakkal Majalla" panose="02000000000000000000" pitchFamily="2" charset="-78"/>
              </a:rPr>
              <a:t> </a:t>
            </a:r>
          </a:p>
        </p:txBody>
      </p:sp>
      <p:sp>
        <p:nvSpPr>
          <p:cNvPr id="3" name="TextBox 2">
            <a:extLst>
              <a:ext uri="{FF2B5EF4-FFF2-40B4-BE49-F238E27FC236}">
                <a16:creationId xmlns:a16="http://schemas.microsoft.com/office/drawing/2014/main" id="{866C52A0-A4EB-569B-8792-CA0AC46801E2}"/>
              </a:ext>
            </a:extLst>
          </p:cNvPr>
          <p:cNvSpPr txBox="1"/>
          <p:nvPr/>
        </p:nvSpPr>
        <p:spPr>
          <a:xfrm>
            <a:off x="359775" y="495335"/>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Content Placeholder 2"/>
          <p:cNvSpPr txBox="1">
            <a:spLocks noGrp="1"/>
          </p:cNvSpPr>
          <p:nvPr>
            <p:ph type="body" sz="half" idx="1"/>
          </p:nvPr>
        </p:nvSpPr>
        <p:spPr>
          <a:xfrm>
            <a:off x="4273550" y="2280745"/>
            <a:ext cx="7529514" cy="4108944"/>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تتاح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الإنترنت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أعدتها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آخرون</a:t>
            </a:r>
            <a:r>
              <a:rPr dirty="0">
                <a:latin typeface="Sakkal Majalla" panose="02000000000000000000" pitchFamily="2" charset="-78"/>
                <a:cs typeface="Sakkal Majalla" panose="02000000000000000000" pitchFamily="2" charset="-78"/>
              </a:rPr>
              <a:t>.</a:t>
            </a:r>
          </a:p>
          <a:p>
            <a:pPr rtl="1">
              <a:defRPr sz="2400"/>
            </a:pPr>
            <a:endParaRPr dirty="0">
              <a:latin typeface="Sakkal Majalla" panose="02000000000000000000" pitchFamily="2" charset="-78"/>
              <a:cs typeface="Sakkal Majalla" panose="02000000000000000000" pitchFamily="2" charset="-78"/>
            </a:endParaRPr>
          </a:p>
          <a:p>
            <a:pPr marL="0" indent="0" algn="l" rtl="1">
              <a:buSzTx/>
              <a:buNone/>
              <a:defRPr sz="2400"/>
            </a:pPr>
            <a:r>
              <a:rPr dirty="0">
                <a:latin typeface="Sakkal Majalla" panose="02000000000000000000" pitchFamily="2" charset="-78"/>
                <a:cs typeface="Sakkal Majalla" panose="02000000000000000000" pitchFamily="2" charset="-78"/>
              </a:rPr>
              <a:t>Introduction to Epidemiology, CDC e-learning course </a:t>
            </a:r>
          </a:p>
          <a:p>
            <a:pPr marL="0" indent="0" algn="l" rtl="1">
              <a:buSzTx/>
              <a:buNone/>
              <a:defRPr sz="24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https://www.train.org/cdctrain/search?query=epidemiology&amp;type=course</a:t>
            </a:r>
            <a:r>
              <a:rPr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6013D822-CF38-7E43-6744-B67A2956210C}"/>
              </a:ext>
            </a:extLst>
          </p:cNvPr>
          <p:cNvSpPr txBox="1"/>
          <p:nvPr/>
        </p:nvSpPr>
        <p:spPr>
          <a:xfrm>
            <a:off x="391892" y="21772"/>
            <a:ext cx="3354705" cy="144654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4400" b="0" i="0" u="none" strike="noStrike" cap="none" spc="0" normalizeH="0" baseline="0" dirty="0">
                <a:ln>
                  <a:noFill/>
                </a:ln>
                <a:solidFill>
                  <a:schemeClr val="bg1"/>
                </a:solidFill>
                <a:effectLst/>
                <a:uFillTx/>
                <a:latin typeface="+mj-lt"/>
                <a:ea typeface="+mj-ea"/>
                <a:cs typeface="+mj-cs"/>
                <a:sym typeface="Calibri"/>
              </a:rPr>
              <a:t>موارد</a:t>
            </a:r>
          </a:p>
          <a:p>
            <a:pPr marL="0" marR="0" indent="0" defTabSz="914400" fontAlgn="auto" latinLnBrk="0" hangingPunct="0">
              <a:lnSpc>
                <a:spcPct val="100000"/>
              </a:lnSpc>
              <a:spcBef>
                <a:spcPts val="0"/>
              </a:spcBef>
              <a:spcAft>
                <a:spcPts val="0"/>
              </a:spcAft>
              <a:buClrTx/>
              <a:buSzTx/>
              <a:buFontTx/>
              <a:buNone/>
              <a:tabLst/>
            </a:pPr>
            <a:r>
              <a:rPr kumimoji="0" lang="ar-EG" sz="4400" b="0" i="0" u="none" strike="noStrike" cap="none" spc="0" normalizeH="0" baseline="0" dirty="0">
                <a:ln>
                  <a:noFill/>
                </a:ln>
                <a:solidFill>
                  <a:schemeClr val="bg1"/>
                </a:solidFill>
                <a:effectLst/>
                <a:uFillTx/>
                <a:latin typeface="+mj-lt"/>
                <a:ea typeface="+mj-ea"/>
                <a:cs typeface="+mj-cs"/>
                <a:sym typeface="Calibri"/>
              </a:rPr>
              <a:t>تعلُّم إضافية</a:t>
            </a:r>
            <a:endParaRPr kumimoji="0" lang="en-US" sz="44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7605E3-182C-2B12-0571-EEEC3293448A}"/>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 name="Content Placeholder 2"/>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gn="r">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lgn="r">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2" name="TextBox 1">
            <a:extLst>
              <a:ext uri="{FF2B5EF4-FFF2-40B4-BE49-F238E27FC236}">
                <a16:creationId xmlns:a16="http://schemas.microsoft.com/office/drawing/2014/main" id="{9BFE66A8-798B-8E28-372C-65EBFC87CAE0}"/>
              </a:ext>
            </a:extLst>
          </p:cNvPr>
          <p:cNvSpPr txBox="1"/>
          <p:nvPr/>
        </p:nvSpPr>
        <p:spPr>
          <a:xfrm>
            <a:off x="921690" y="104504"/>
            <a:ext cx="2375131"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Content Placeholder 2"/>
          <p:cNvSpPr txBox="1"/>
          <p:nvPr/>
        </p:nvSpPr>
        <p:spPr>
          <a:xfrm>
            <a:off x="4171658" y="1474247"/>
            <a:ext cx="7605813" cy="34470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المصطلحات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الثالوث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المقاييس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1200"/>
              </a:spcBef>
              <a:buClr>
                <a:schemeClr val="accent3"/>
              </a:buClr>
              <a:buSzPct val="100000"/>
              <a:buAutoNum type="arabicPeriod"/>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itle 2">
            <a:extLst>
              <a:ext uri="{FF2B5EF4-FFF2-40B4-BE49-F238E27FC236}">
                <a16:creationId xmlns:a16="http://schemas.microsoft.com/office/drawing/2014/main" id="{BEB3A001-62E3-C4E6-E8C6-89F1BB518818}"/>
              </a:ext>
            </a:extLst>
          </p:cNvPr>
          <p:cNvSpPr txBox="1">
            <a:spLocks/>
          </p:cNvSpPr>
          <p:nvPr/>
        </p:nvSpPr>
        <p:spPr>
          <a:xfrm>
            <a:off x="-25526" y="1000383"/>
            <a:ext cx="2956272" cy="4843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t">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عناصر العرض</a:t>
            </a:r>
          </a:p>
        </p:txBody>
      </p:sp>
      <p:sp>
        <p:nvSpPr>
          <p:cNvPr id="6" name="Rounded Rectangle 3">
            <a:extLst>
              <a:ext uri="{FF2B5EF4-FFF2-40B4-BE49-F238E27FC236}">
                <a16:creationId xmlns:a16="http://schemas.microsoft.com/office/drawing/2014/main" id="{A1240213-F453-C0DF-F96E-9A597083ED51}"/>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 name="Chart and Magnifying GlassPicture 4" descr="Chart and Magnifying GlassPicture 4"/>
          <p:cNvPicPr>
            <a:picLocks noChangeAspect="1"/>
          </p:cNvPicPr>
          <p:nvPr/>
        </p:nvPicPr>
        <p:blipFill>
          <a:blip r:embed="rId2"/>
          <a:stretch>
            <a:fillRect/>
          </a:stretch>
        </p:blipFill>
        <p:spPr>
          <a:xfrm>
            <a:off x="6096000" y="1932376"/>
            <a:ext cx="3200400" cy="2616201"/>
          </a:xfrm>
          <a:prstGeom prst="rect">
            <a:avLst/>
          </a:prstGeom>
          <a:ln w="12700">
            <a:miter lim="400000"/>
          </a:ln>
        </p:spPr>
      </p:pic>
      <p:sp>
        <p:nvSpPr>
          <p:cNvPr id="2" name="Title 2">
            <a:extLst>
              <a:ext uri="{FF2B5EF4-FFF2-40B4-BE49-F238E27FC236}">
                <a16:creationId xmlns:a16="http://schemas.microsoft.com/office/drawing/2014/main" id="{2F233D93-47FA-BB1B-18FE-039E9498B32F}"/>
              </a:ext>
            </a:extLst>
          </p:cNvPr>
          <p:cNvSpPr txBox="1">
            <a:spLocks/>
          </p:cNvSpPr>
          <p:nvPr/>
        </p:nvSpPr>
        <p:spPr>
          <a:xfrm>
            <a:off x="389002" y="536532"/>
            <a:ext cx="2956272" cy="9482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t">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1. ما علم الأوبئة؟</a:t>
            </a:r>
          </a:p>
        </p:txBody>
      </p:sp>
      <p:sp>
        <p:nvSpPr>
          <p:cNvPr id="3" name="Rounded Rectangle 3">
            <a:extLst>
              <a:ext uri="{FF2B5EF4-FFF2-40B4-BE49-F238E27FC236}">
                <a16:creationId xmlns:a16="http://schemas.microsoft.com/office/drawing/2014/main" id="{AA74E28F-AA80-1583-2AA1-BE5D9704E2BB}"/>
              </a:ext>
            </a:extLst>
          </p:cNvPr>
          <p:cNvSpPr/>
          <p:nvPr/>
        </p:nvSpPr>
        <p:spPr>
          <a:xfrm flipV="1">
            <a:off x="389002" y="1484782"/>
            <a:ext cx="2682672" cy="113198"/>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ext Box 10"/>
          <p:cNvSpPr txBox="1"/>
          <p:nvPr/>
        </p:nvSpPr>
        <p:spPr>
          <a:xfrm>
            <a:off x="2722562" y="5685934"/>
            <a:ext cx="6746876"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spAutoFit/>
          </a:bodyPr>
          <a:lstStyle/>
          <a:p>
            <a:pPr algn="ctr" rtl="0">
              <a:spcBef>
                <a:spcPts val="200"/>
              </a:spcBef>
              <a:defRPr sz="1000">
                <a:solidFill>
                  <a:srgbClr val="0536C6"/>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مُقتبَس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بتصرف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a:t>
            </a:r>
            <a:br>
              <a:rPr lang="ar-EG" dirty="0">
                <a:latin typeface="Sakkal Majalla" panose="02000000000000000000" pitchFamily="2" charset="-78"/>
                <a:cs typeface="Sakkal Majalla" panose="02000000000000000000" pitchFamily="2" charset="-78"/>
              </a:rPr>
            </a:br>
            <a:r>
              <a:rPr dirty="0">
                <a:latin typeface="Sakkal Majalla" panose="02000000000000000000" pitchFamily="2" charset="-78"/>
                <a:cs typeface="Sakkal Majalla" panose="02000000000000000000" pitchFamily="2" charset="-78"/>
              </a:rPr>
              <a:t>Last JM, ed. A dictionary of epidemiology. 2</a:t>
            </a:r>
            <a:r>
              <a:rPr lang="ar" baseline="30000" dirty="0">
                <a:latin typeface="Sakkal Majalla" panose="02000000000000000000" pitchFamily="2" charset="-78"/>
                <a:cs typeface="Sakkal Majalla" panose="02000000000000000000" pitchFamily="2" charset="-78"/>
              </a:rPr>
              <a:t>nd</a:t>
            </a:r>
            <a:r>
              <a:rPr dirty="0">
                <a:latin typeface="Sakkal Majalla" panose="02000000000000000000" pitchFamily="2" charset="-78"/>
                <a:cs typeface="Sakkal Majalla" panose="02000000000000000000" pitchFamily="2" charset="-78"/>
              </a:rPr>
              <a:t> ed. Toronto, Canada: Oxford University Press; 1988.</a:t>
            </a:r>
          </a:p>
        </p:txBody>
      </p:sp>
      <p:pic>
        <p:nvPicPr>
          <p:cNvPr id="328" name="Chart and Magnifying GlassPicture 9" descr="Chart and Magnifying GlassPicture 9"/>
          <p:cNvPicPr>
            <a:picLocks noChangeAspect="1"/>
          </p:cNvPicPr>
          <p:nvPr/>
        </p:nvPicPr>
        <p:blipFill>
          <a:blip r:embed="rId3"/>
          <a:stretch>
            <a:fillRect/>
          </a:stretch>
        </p:blipFill>
        <p:spPr>
          <a:xfrm>
            <a:off x="2133600" y="1752600"/>
            <a:ext cx="3200400" cy="2616200"/>
          </a:xfrm>
          <a:prstGeom prst="rect">
            <a:avLst/>
          </a:prstGeom>
          <a:ln w="12700">
            <a:miter lim="400000"/>
          </a:ln>
        </p:spPr>
      </p:pic>
      <p:sp>
        <p:nvSpPr>
          <p:cNvPr id="329" name="Content Placeholder 2"/>
          <p:cNvSpPr txBox="1"/>
          <p:nvPr/>
        </p:nvSpPr>
        <p:spPr>
          <a:xfrm>
            <a:off x="5827724" y="1267349"/>
            <a:ext cx="5414667" cy="31470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279400" indent="-279400" rtl="1">
              <a:spcBef>
                <a:spcPts val="500"/>
              </a:spcBef>
              <a:buClr>
                <a:srgbClr val="C00000"/>
              </a:buClr>
              <a:buSzPct val="100000"/>
              <a:buAutoNum type="arabicPeriod"/>
              <a:defRPr sz="24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دراسة </a:t>
            </a:r>
            <a:endParaRPr sz="3200" b="1" dirty="0">
              <a:solidFill>
                <a:srgbClr val="C00000"/>
              </a:solidFill>
              <a:latin typeface="Sakkal Majalla" panose="02000000000000000000" pitchFamily="2" charset="-78"/>
              <a:cs typeface="Sakkal Majalla" panose="02000000000000000000" pitchFamily="2" charset="-78"/>
            </a:endParaRPr>
          </a:p>
          <a:p>
            <a:pPr marL="596900"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الوتيرة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والأنماط</a:t>
            </a:r>
            <a:endParaRPr sz="3200" dirty="0">
              <a:latin typeface="Sakkal Majalla" panose="02000000000000000000" pitchFamily="2" charset="-78"/>
              <a:cs typeface="Sakkal Majalla" panose="02000000000000000000" pitchFamily="2" charset="-78"/>
            </a:endParaRPr>
          </a:p>
          <a:p>
            <a:pPr marL="596900" indent="-254000" rtl="1">
              <a:spcBef>
                <a:spcPts val="5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محدِّدات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الأسباب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شديد</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marL="342900" indent="-342900" rtl="1">
              <a:spcBef>
                <a:spcPts val="700"/>
              </a:spcBef>
              <a:buClr>
                <a:schemeClr val="accent3"/>
              </a:buClr>
              <a:buSzPct val="100000"/>
              <a:buFont typeface="Arial"/>
              <a:buChar char="•"/>
              <a:defRPr sz="24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457200" indent="-457200" rtl="1">
              <a:spcBef>
                <a:spcPts val="500"/>
              </a:spcBef>
              <a:buClr>
                <a:srgbClr val="C00000"/>
              </a:buClr>
              <a:buSzPct val="100000"/>
              <a:buAutoNum type="arabicPeriod" startAt="2"/>
              <a:defRPr sz="24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تطبيق هذه الدراسة للسيطرة على المشاكل الصحية.</a:t>
            </a:r>
            <a:endParaRPr b="1" dirty="0">
              <a:solidFill>
                <a:srgbClr val="C00000"/>
              </a:solidFill>
              <a:latin typeface="Sakkal Majalla" panose="02000000000000000000" pitchFamily="2" charset="-78"/>
              <a:cs typeface="Sakkal Majalla" panose="02000000000000000000" pitchFamily="2" charset="-78"/>
            </a:endParaRPr>
          </a:p>
        </p:txBody>
      </p:sp>
      <p:sp>
        <p:nvSpPr>
          <p:cNvPr id="330" name="Title 2"/>
          <p:cNvSpPr txBox="1">
            <a:spLocks noGrp="1"/>
          </p:cNvSpPr>
          <p:nvPr>
            <p:ph type="title" idx="4294967295"/>
          </p:nvPr>
        </p:nvSpPr>
        <p:spPr>
          <a:xfrm>
            <a:off x="114625" y="0"/>
            <a:ext cx="5219375" cy="751114"/>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علم الأوبئة - التعريف</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Text Placeholder 4"/>
          <p:cNvSpPr txBox="1">
            <a:spLocks noGrp="1"/>
          </p:cNvSpPr>
          <p:nvPr>
            <p:ph type="body" sz="half" idx="1"/>
          </p:nvPr>
        </p:nvSpPr>
        <p:spPr>
          <a:xfrm>
            <a:off x="4273550" y="2103303"/>
            <a:ext cx="7529514" cy="4286385"/>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لتوصيف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a:t>
            </a: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فعاليتها</a:t>
            </a:r>
            <a:r>
              <a:rPr dirty="0">
                <a:latin typeface="Sakkal Majalla" panose="02000000000000000000" pitchFamily="2" charset="-78"/>
                <a:cs typeface="Sakkal Majalla" panose="02000000000000000000" pitchFamily="2" charset="-78"/>
              </a:rPr>
              <a:t>.</a:t>
            </a:r>
          </a:p>
        </p:txBody>
      </p:sp>
      <p:sp>
        <p:nvSpPr>
          <p:cNvPr id="2" name="Title 2">
            <a:extLst>
              <a:ext uri="{FF2B5EF4-FFF2-40B4-BE49-F238E27FC236}">
                <a16:creationId xmlns:a16="http://schemas.microsoft.com/office/drawing/2014/main" id="{942F943B-F686-275E-5139-6DA02D98501A}"/>
              </a:ext>
            </a:extLst>
          </p:cNvPr>
          <p:cNvSpPr txBox="1">
            <a:spLocks/>
          </p:cNvSpPr>
          <p:nvPr/>
        </p:nvSpPr>
        <p:spPr>
          <a:xfrm>
            <a:off x="384002" y="536533"/>
            <a:ext cx="2956272" cy="9482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t">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علم الأوبئة هو ...</a:t>
            </a:r>
          </a:p>
        </p:txBody>
      </p:sp>
      <p:sp>
        <p:nvSpPr>
          <p:cNvPr id="3" name="Rounded Rectangle 3">
            <a:extLst>
              <a:ext uri="{FF2B5EF4-FFF2-40B4-BE49-F238E27FC236}">
                <a16:creationId xmlns:a16="http://schemas.microsoft.com/office/drawing/2014/main" id="{F21FC714-F288-6E62-A11A-479980FBB211}"/>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le 1"/>
          <p:cNvSpPr txBox="1">
            <a:spLocks noGrp="1"/>
          </p:cNvSpPr>
          <p:nvPr>
            <p:ph type="title"/>
          </p:nvPr>
        </p:nvSpPr>
        <p:spPr>
          <a:xfrm>
            <a:off x="236925" y="-20443"/>
            <a:ext cx="6870343" cy="502850"/>
          </a:xfrm>
          <a:prstGeom prst="rect">
            <a:avLst/>
          </a:prstGeom>
        </p:spPr>
        <p:txBody>
          <a:bodyPr rtlCol="1">
            <a:normAutofit fontScale="90000"/>
          </a:bodyPr>
          <a:lstStyle/>
          <a:p>
            <a:pPr rtl="1"/>
            <a:r>
              <a:rPr dirty="0" err="1">
                <a:latin typeface="Sakkal Majalla" panose="02000000000000000000" pitchFamily="2" charset="-78"/>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endParaRPr dirty="0">
              <a:latin typeface="Sakkal Majalla" panose="02000000000000000000" pitchFamily="2" charset="-78"/>
              <a:cs typeface="Sakkal Majalla" panose="02000000000000000000" pitchFamily="2" charset="-78"/>
            </a:endParaRPr>
          </a:p>
        </p:txBody>
      </p:sp>
      <p:pic>
        <p:nvPicPr>
          <p:cNvPr id="346" name="Picture 3" descr="Picture 3"/>
          <p:cNvPicPr>
            <a:picLocks noChangeAspect="1"/>
          </p:cNvPicPr>
          <p:nvPr/>
        </p:nvPicPr>
        <p:blipFill>
          <a:blip r:embed="rId3"/>
          <a:stretch>
            <a:fillRect/>
          </a:stretch>
        </p:blipFill>
        <p:spPr>
          <a:xfrm>
            <a:off x="2671465" y="1268761"/>
            <a:ext cx="6849071" cy="3732571"/>
          </a:xfrm>
          <a:prstGeom prst="rect">
            <a:avLst/>
          </a:prstGeom>
          <a:ln w="12700">
            <a:miter lim="400000"/>
          </a:ln>
        </p:spPr>
      </p:pic>
      <p:sp>
        <p:nvSpPr>
          <p:cNvPr id="2" name="TextBox 1">
            <a:extLst>
              <a:ext uri="{FF2B5EF4-FFF2-40B4-BE49-F238E27FC236}">
                <a16:creationId xmlns:a16="http://schemas.microsoft.com/office/drawing/2014/main" id="{92E8A9E6-39CE-034F-583F-8E80EFF95F21}"/>
              </a:ext>
            </a:extLst>
          </p:cNvPr>
          <p:cNvSpPr txBox="1"/>
          <p:nvPr/>
        </p:nvSpPr>
        <p:spPr>
          <a:xfrm>
            <a:off x="2671465" y="1210886"/>
            <a:ext cx="5349792" cy="584773"/>
          </a:xfrm>
          <a:prstGeom prst="rect">
            <a:avLst/>
          </a:prstGeom>
          <a:solidFill>
            <a:schemeClr val="accent4">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600" dirty="0">
                <a:solidFill>
                  <a:schemeClr val="bg1"/>
                </a:solidFill>
                <a:effectLst/>
                <a:latin typeface="Calibri" panose="020F0502020204030204" pitchFamily="34" charset="0"/>
                <a:ea typeface="Calibri" panose="020F0502020204030204" pitchFamily="34" charset="0"/>
                <a:cs typeface="Arial" panose="020B0604020202020204" pitchFamily="34" charset="0"/>
              </a:rPr>
              <a:t>حالات الكوليرا المُبلغ عنها إلى منظمة الصحة العالمية حسب السنة والقارة، 1989-2016</a:t>
            </a:r>
            <a:endParaRPr kumimoji="0" lang="en-US" sz="16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45247318-9E4D-6CA8-8C7E-55FB05693848}"/>
              </a:ext>
            </a:extLst>
          </p:cNvPr>
          <p:cNvSpPr txBox="1"/>
          <p:nvPr/>
        </p:nvSpPr>
        <p:spPr>
          <a:xfrm rot="16200000">
            <a:off x="2566807" y="3158134"/>
            <a:ext cx="630575" cy="4616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ar-EG" sz="1200" b="1" i="0" u="none" strike="noStrike" cap="none" spc="0" normalizeH="0" baseline="0" dirty="0">
                <a:ln>
                  <a:noFill/>
                </a:ln>
                <a:solidFill>
                  <a:schemeClr val="tx1"/>
                </a:solidFill>
                <a:effectLst/>
                <a:uFillTx/>
                <a:latin typeface="Calibri"/>
                <a:ea typeface="Calibri"/>
                <a:cs typeface="Calibri"/>
                <a:sym typeface="Calibri"/>
              </a:rPr>
              <a:t>عدد الحالات</a:t>
            </a:r>
            <a:endParaRPr kumimoji="0" lang="en-US" sz="1200" b="1" i="0" u="none" strike="noStrike" cap="none" spc="0" normalizeH="0" baseline="0" dirty="0">
              <a:ln>
                <a:noFill/>
              </a:ln>
              <a:solidFill>
                <a:schemeClr val="tx1"/>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E6AE846A-A082-943A-1098-9E1A5F0BA0EC}"/>
              </a:ext>
            </a:extLst>
          </p:cNvPr>
          <p:cNvSpPr txBox="1"/>
          <p:nvPr/>
        </p:nvSpPr>
        <p:spPr>
          <a:xfrm>
            <a:off x="3090434" y="4618297"/>
            <a:ext cx="590308" cy="246219"/>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lang="ar-SA" sz="1000" dirty="0">
                <a:effectLst/>
                <a:latin typeface="Calibri" panose="020F0502020204030204" pitchFamily="34" charset="0"/>
                <a:ea typeface="Calibri" panose="020F0502020204030204" pitchFamily="34" charset="0"/>
                <a:cs typeface="Arial" panose="020B0604020202020204" pitchFamily="34" charset="0"/>
              </a:rPr>
              <a:t>أوقيانوسيا</a:t>
            </a:r>
            <a:endParaRPr kumimoji="0" lang="en-US" sz="10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BE360C4C-2F21-8F40-23C8-DED7C4DBE7DD}"/>
              </a:ext>
            </a:extLst>
          </p:cNvPr>
          <p:cNvSpPr txBox="1"/>
          <p:nvPr/>
        </p:nvSpPr>
        <p:spPr>
          <a:xfrm>
            <a:off x="4097430" y="4619897"/>
            <a:ext cx="601883" cy="246219"/>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lang="ar-EG" sz="1000" dirty="0" err="1">
                <a:effectLst/>
                <a:latin typeface="Calibri" panose="020F0502020204030204" pitchFamily="34" charset="0"/>
                <a:ea typeface="Calibri" panose="020F0502020204030204" pitchFamily="34" charset="0"/>
                <a:cs typeface="Arial" panose="020B0604020202020204" pitchFamily="34" charset="0"/>
              </a:rPr>
              <a:t>الأمريكتان</a:t>
            </a:r>
            <a:endParaRPr kumimoji="0" lang="en-US" sz="10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E3F58F77-DD4C-DC03-A275-9B7598AAF0F8}"/>
              </a:ext>
            </a:extLst>
          </p:cNvPr>
          <p:cNvSpPr txBox="1"/>
          <p:nvPr/>
        </p:nvSpPr>
        <p:spPr>
          <a:xfrm>
            <a:off x="5092852" y="4567589"/>
            <a:ext cx="351216" cy="246219"/>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ar-EG" sz="1000" dirty="0">
                <a:effectLst/>
                <a:latin typeface="Calibri" panose="020F0502020204030204" pitchFamily="34" charset="0"/>
                <a:ea typeface="Calibri" panose="020F0502020204030204" pitchFamily="34" charset="0"/>
                <a:cs typeface="Arial" panose="020B0604020202020204" pitchFamily="34" charset="0"/>
              </a:rPr>
              <a:t>آسيا</a:t>
            </a:r>
            <a:endParaRPr kumimoji="0" lang="en-US" sz="10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DC732639-8483-6883-9D54-96D0106A0B1B}"/>
              </a:ext>
            </a:extLst>
          </p:cNvPr>
          <p:cNvSpPr txBox="1"/>
          <p:nvPr/>
        </p:nvSpPr>
        <p:spPr>
          <a:xfrm>
            <a:off x="6052054" y="4537907"/>
            <a:ext cx="551726" cy="246219"/>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000" dirty="0">
                <a:effectLst/>
                <a:latin typeface="Calibri" panose="020F0502020204030204" pitchFamily="34" charset="0"/>
                <a:ea typeface="Calibri" panose="020F0502020204030204" pitchFamily="34" charset="0"/>
                <a:cs typeface="Arial" panose="020B0604020202020204" pitchFamily="34" charset="0"/>
              </a:rPr>
              <a:t>أفريقيا</a:t>
            </a:r>
            <a:endParaRPr kumimoji="0" lang="en-US" sz="10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41D3C37D-E40B-0C83-C061-1CA2A346B578}"/>
              </a:ext>
            </a:extLst>
          </p:cNvPr>
          <p:cNvSpPr txBox="1"/>
          <p:nvPr/>
        </p:nvSpPr>
        <p:spPr>
          <a:xfrm>
            <a:off x="4988688" y="4813808"/>
            <a:ext cx="2053363" cy="230830"/>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900"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 منظمة الصحة العالمية. جميع الحقوق محفوظة.</a:t>
            </a:r>
            <a:endParaRPr kumimoji="0" lang="en-US" sz="900" b="0" i="0" u="none" strike="noStrike" cap="none" spc="0" normalizeH="0" baseline="0" dirty="0">
              <a:ln>
                <a:noFill/>
              </a:ln>
              <a:solidFill>
                <a:schemeClr val="accent4">
                  <a:lumMod val="75000"/>
                </a:schemeClr>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63C8CD99-D03E-AFEE-CB1A-68252FDFB7F4}"/>
              </a:ext>
            </a:extLst>
          </p:cNvPr>
          <p:cNvSpPr txBox="1"/>
          <p:nvPr/>
        </p:nvSpPr>
        <p:spPr>
          <a:xfrm>
            <a:off x="2802915" y="4430678"/>
            <a:ext cx="2641153" cy="184664"/>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fontAlgn="auto" latinLnBrk="0" hangingPunct="0">
              <a:lnSpc>
                <a:spcPct val="100000"/>
              </a:lnSpc>
              <a:spcBef>
                <a:spcPts val="0"/>
              </a:spcBef>
              <a:spcAft>
                <a:spcPts val="0"/>
              </a:spcAft>
              <a:buClrTx/>
              <a:buSzTx/>
              <a:buFontTx/>
              <a:buNone/>
              <a:tabLst/>
            </a:pPr>
            <a:r>
              <a:rPr lang="ar-EG" sz="600" dirty="0">
                <a:effectLst/>
                <a:latin typeface="Calibri" panose="020F0502020204030204" pitchFamily="34" charset="0"/>
                <a:ea typeface="Calibri" panose="020F0502020204030204" pitchFamily="34" charset="0"/>
                <a:cs typeface="Arial" panose="020B0604020202020204" pitchFamily="34" charset="0"/>
              </a:rPr>
              <a:t>المصدر: السجل الوبائي الأسبوعي، 2017، 92 (35).</a:t>
            </a:r>
            <a:endParaRPr kumimoji="0" lang="en-US" sz="6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3907F8D-1442-45F1-AFDD-23502DB227AD}"/>
</file>

<file path=customXml/itemProps2.xml><?xml version="1.0" encoding="utf-8"?>
<ds:datastoreItem xmlns:ds="http://schemas.openxmlformats.org/officeDocument/2006/customXml" ds:itemID="{277B0DDD-E745-4B48-AD8B-221A778E4003}">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AB653B0A-D8DF-4184-86BD-E47787234F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5354</TotalTime>
  <Words>3816</Words>
  <Application>Microsoft Office PowerPoint</Application>
  <PresentationFormat>Widescreen</PresentationFormat>
  <Paragraphs>547</Paragraphs>
  <Slides>45</Slides>
  <Notes>35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1_RRT_Theme1</vt:lpstr>
      <vt:lpstr>الخصائص الوبائية الأساسية لممارسات الصحة العامة </vt:lpstr>
      <vt:lpstr>ملاحظات إلى المُيسِّرين:</vt:lpstr>
      <vt:lpstr>مقدمة</vt:lpstr>
      <vt:lpstr>أهداف التعلُّم</vt:lpstr>
      <vt:lpstr>PowerPoint Presentation</vt:lpstr>
      <vt:lpstr>PowerPoint Presentation</vt:lpstr>
      <vt:lpstr>علم الأوبئة - التعريف</vt:lpstr>
      <vt:lpstr>PowerPoint Presentation</vt:lpstr>
      <vt:lpstr>مثال: الكوليرا حسب الزمان والمكان</vt:lpstr>
      <vt:lpstr>التحقُّق من المعرفة</vt:lpstr>
      <vt:lpstr>علم الأوبئة في أثناء طوارئ الصحة العامة</vt:lpstr>
      <vt:lpstr>2. المصطلحات الرئيسية في مجال علم الأوبئة</vt:lpstr>
      <vt:lpstr>المصطلحات الرئيسية في مجال علم الأوبئة</vt:lpstr>
      <vt:lpstr>PowerPoint Presentation</vt:lpstr>
      <vt:lpstr>التحقُّق من المعرفة</vt:lpstr>
      <vt:lpstr>التحقُّق من المعرفة</vt:lpstr>
      <vt:lpstr>انتقال المرض</vt:lpstr>
      <vt:lpstr>طرق أخرى لانتقال المرض</vt:lpstr>
      <vt:lpstr>التحقُّق من المعرفة</vt:lpstr>
      <vt:lpstr>PowerPoint Presentation</vt:lpstr>
      <vt:lpstr>فترة الحضانة، فترة الكمون،  فترة العدوى</vt:lpstr>
      <vt:lpstr>فترة الحضانة، فترة الكمون،  فترة العدوى</vt:lpstr>
      <vt:lpstr>تقدير خصائص انتقال المرض:</vt:lpstr>
      <vt:lpstr>3. الثالوث الوبائي</vt:lpstr>
      <vt:lpstr>الثالوث الوبائي</vt:lpstr>
      <vt:lpstr>العامل المسبِّب للمرض: اعتبارات رئيسية</vt:lpstr>
      <vt:lpstr>المضيف: اعتبارات رئيسية</vt:lpstr>
      <vt:lpstr>البيئة: اعتبارات رئيسية</vt:lpstr>
      <vt:lpstr>عوامل الخطر الشائعة لانتقال المرض في حالات الطوارئ</vt:lpstr>
      <vt:lpstr>نهج الصحة الواحدة والثالوث الوبائي</vt:lpstr>
      <vt:lpstr>التفاعل بين الإنسان والحيوان والبيئة </vt:lpstr>
      <vt:lpstr>التحقُّق من المعرفة</vt:lpstr>
      <vt:lpstr>4. المقاييس الرئيسية للخصائص الوبائية الوصفية</vt:lpstr>
      <vt:lpstr>مقاييس وتيرة حدوث المرض </vt:lpstr>
      <vt:lpstr>مقاييس وتيرة حدوث المرض </vt:lpstr>
      <vt:lpstr>مقاييس وتيرة حدوث المرض </vt:lpstr>
      <vt:lpstr>لماذا تُستخدم النسب؟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الخصائص الوبائية الأساسية لممارسات الصحة العامة </dc:title>
  <dc:creator>Hp</dc:creator>
  <cp:lastModifiedBy>Hind</cp:lastModifiedBy>
  <cp:revision>213</cp:revision>
  <dcterms:modified xsi:type="dcterms:W3CDTF">2024-07-11T11:28:58Z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3329400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