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2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1" clrIdx="0">
    <p:extLst>
      <p:ext uri="{19B8F6BF-5375-455C-9EA6-DF929625EA0E}">
        <p15:presenceInfo xmlns:p15="http://schemas.microsoft.com/office/powerpoint/2012/main" userId="Walaa" providerId="None"/>
      </p:ext>
    </p:extLst>
  </p:cmAuthor>
  <p:cmAuthor id="2" name="hindezzine3 (hindezzine3@gmail.com)" initials="h(" lastIdx="1" clrIdx="1">
    <p:extLst>
      <p:ext uri="{19B8F6BF-5375-455C-9EA6-DF929625EA0E}">
        <p15:presenceInfo xmlns:p15="http://schemas.microsoft.com/office/powerpoint/2012/main" userId="S::hindezzine3_gmail.com#ext#@worldhealthorg.onmicrosoft.com::a0e1327b-9ea3-4c75-a998-a68700beed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CAED24-3BC1-6876-F9C3-32F197A5AC26}" v="1" dt="2024-07-11T11:22:30.67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632" autoAdjust="0"/>
    <p:restoredTop sz="94660"/>
  </p:normalViewPr>
  <p:slideViewPr>
    <p:cSldViewPr snapToGrid="0">
      <p:cViewPr varScale="1">
        <p:scale>
          <a:sx n="63" d="100"/>
          <a:sy n="63" d="100"/>
        </p:scale>
        <p:origin x="106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CA1EE389-5F11-4EFD-BAD7-09EE37CBBC7C}"/>
    <pc:docChg chg="">
      <pc:chgData name="hindezzine3 (hindezzine3@gmail.com)" userId="S::hindezzine3_gmail.com#ext#@worldhealthorg.onmicrosoft.com::a0e1327b-9ea3-4c75-a998-a68700beedf6" providerId="AD" clId="Web-{CA1EE389-5F11-4EFD-BAD7-09EE37CBBC7C}" dt="2024-03-12T22:00:10.704" v="0"/>
      <pc:docMkLst>
        <pc:docMk/>
      </pc:docMkLst>
      <pc:sldChg chg="addCm">
        <pc:chgData name="hindezzine3 (hindezzine3@gmail.com)" userId="S::hindezzine3_gmail.com#ext#@worldhealthorg.onmicrosoft.com::a0e1327b-9ea3-4c75-a998-a68700beedf6" providerId="AD" clId="Web-{CA1EE389-5F11-4EFD-BAD7-09EE37CBBC7C}" dt="2024-03-12T22:00:10.704" v="0"/>
        <pc:sldMkLst>
          <pc:docMk/>
          <pc:sldMk cId="0" sldId="261"/>
        </pc:sldMkLst>
      </pc:sldChg>
    </pc:docChg>
  </pc:docChgLst>
  <pc:docChgLst>
    <pc:chgData name="GOMEZ, Paula" userId="S::gomezp@who.int::c93cf399-3ed7-4230-9282-8831e3fe5ae7" providerId="AD" clId="Web-{F8CAED24-3BC1-6876-F9C3-32F197A5AC26}"/>
    <pc:docChg chg="">
      <pc:chgData name="GOMEZ, Paula" userId="S::gomezp@who.int::c93cf399-3ed7-4230-9282-8831e3fe5ae7" providerId="AD" clId="Web-{F8CAED24-3BC1-6876-F9C3-32F197A5AC26}" dt="2024-07-11T11:22:30.679" v="0"/>
      <pc:docMkLst>
        <pc:docMk/>
      </pc:docMkLst>
      <pc:sldChg chg="delCm">
        <pc:chgData name="GOMEZ, Paula" userId="S::gomezp@who.int::c93cf399-3ed7-4230-9282-8831e3fe5ae7" providerId="AD" clId="Web-{F8CAED24-3BC1-6876-F9C3-32F197A5AC26}" dt="2024-07-11T11:22:30.679" v="0"/>
        <pc:sldMkLst>
          <pc:docMk/>
          <pc:sldMk cId="0" sldId="26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7" name="Shape 297"/>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98" name="Shape 298"/>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295779616"/>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Calibri"/>
      </a:defRPr>
    </a:lvl1pPr>
    <a:lvl2pPr indent="228600" algn="r" rtl="1" latinLnBrk="0">
      <a:defRPr sz="1200">
        <a:latin typeface="+mj-lt"/>
        <a:ea typeface="+mj-ea"/>
        <a:cs typeface="+mj-cs"/>
        <a:sym typeface="Calibri"/>
      </a:defRPr>
    </a:lvl2pPr>
    <a:lvl3pPr indent="457200" algn="r" rtl="1" latinLnBrk="0">
      <a:defRPr sz="1200">
        <a:latin typeface="+mj-lt"/>
        <a:ea typeface="+mj-ea"/>
        <a:cs typeface="+mj-cs"/>
        <a:sym typeface="Calibri"/>
      </a:defRPr>
    </a:lvl3pPr>
    <a:lvl4pPr indent="685800" algn="r" rtl="1" latinLnBrk="0">
      <a:defRPr sz="1200">
        <a:latin typeface="+mj-lt"/>
        <a:ea typeface="+mj-ea"/>
        <a:cs typeface="+mj-cs"/>
        <a:sym typeface="Calibri"/>
      </a:defRPr>
    </a:lvl4pPr>
    <a:lvl5pPr indent="914400" algn="r" rtl="1" latinLnBrk="0">
      <a:defRPr sz="1200">
        <a:latin typeface="+mj-lt"/>
        <a:ea typeface="+mj-ea"/>
        <a:cs typeface="+mj-cs"/>
        <a:sym typeface="Calibri"/>
      </a:defRPr>
    </a:lvl5pPr>
    <a:lvl6pPr indent="1143000" algn="r" rtl="1" latinLnBrk="0">
      <a:defRPr sz="1200">
        <a:latin typeface="+mj-lt"/>
        <a:ea typeface="+mj-ea"/>
        <a:cs typeface="+mj-cs"/>
        <a:sym typeface="Calibri"/>
      </a:defRPr>
    </a:lvl6pPr>
    <a:lvl7pPr indent="1371600" algn="r" rtl="1" latinLnBrk="0">
      <a:defRPr sz="1200">
        <a:latin typeface="+mj-lt"/>
        <a:ea typeface="+mj-ea"/>
        <a:cs typeface="+mj-cs"/>
        <a:sym typeface="Calibri"/>
      </a:defRPr>
    </a:lvl7pPr>
    <a:lvl8pPr indent="1600200" algn="r" rtl="1" latinLnBrk="0">
      <a:defRPr sz="1200">
        <a:latin typeface="+mj-lt"/>
        <a:ea typeface="+mj-ea"/>
        <a:cs typeface="+mj-cs"/>
        <a:sym typeface="Calibri"/>
      </a:defRPr>
    </a:lvl8pPr>
    <a:lvl9pPr indent="1828800" algn="r" rtl="1"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Shape 37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73" name="Shape 373"/>
          <p:cNvSpPr>
            <a:spLocks noGrp="1"/>
          </p:cNvSpPr>
          <p:nvPr>
            <p:ph type="body" sz="quarter" idx="1"/>
          </p:nvPr>
        </p:nvSpPr>
        <p:spPr>
          <a:prstGeom prst="rect">
            <a:avLst/>
          </a:prstGeom>
        </p:spPr>
        <p:txBody>
          <a:bodyPr rtlCol="1"/>
          <a:lstStyle/>
          <a:p>
            <a:pPr algn="just" rtl="1">
              <a:defRPr b="1"/>
            </a:pPr>
            <a:r>
              <a:t>Full debriefing by each group</a:t>
            </a:r>
            <a:r>
              <a:rPr lang="ar" b="0"/>
              <a:t>. Comparison between the different needs depending on syndrome.</a:t>
            </a:r>
          </a:p>
          <a:p>
            <a:pPr algn="just" rtl="1">
              <a:defRPr b="1"/>
            </a:pPr>
            <a:endParaRPr b="0"/>
          </a:p>
          <a:p>
            <a:pPr algn="just" rtl="1">
              <a:defRPr b="1"/>
            </a:pPr>
            <a:r>
              <a:t>Training tips:</a:t>
            </a:r>
            <a:r>
              <a:rPr lang="ar" b="0"/>
              <a:t> Identify what critical materials/equipment/supplies is </a:t>
            </a:r>
            <a:r>
              <a:rPr lang="ar" b="0" u="sng"/>
              <a:t>always</a:t>
            </a:r>
            <a:r>
              <a:rPr lang="ar" b="0"/>
              <a:t> required for the RRT, independently of the type of event to be investigated, and highlight them. </a:t>
            </a:r>
          </a:p>
          <a:p>
            <a:pPr algn="just" rtl="1"/>
            <a:endParaRPr b="0"/>
          </a:p>
          <a:p>
            <a:pPr algn="just" rtl="1"/>
            <a:r>
              <a:t>Highlight the materials/equipment/supplies that are disease and/or context specific.</a:t>
            </a:r>
          </a:p>
          <a:p>
            <a:pPr algn="just" rtl="1"/>
            <a:endParaRPr/>
          </a:p>
          <a:p>
            <a:pPr algn="just" rtl="1"/>
            <a:r>
              <a:t>Also discuss what the RRT should do in the field if they need to source further or get new materials/equipment when they are already deployed.</a:t>
            </a:r>
          </a:p>
        </p:txBody>
      </p:sp>
    </p:spTree>
    <p:extLst>
      <p:ext uri="{BB962C8B-B14F-4D97-AF65-F5344CB8AC3E}">
        <p14:creationId xmlns:p14="http://schemas.microsoft.com/office/powerpoint/2010/main" val="32217332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5"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6"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pic>
        <p:nvPicPr>
          <p:cNvPr id="27"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162744" indent="-54248" algn="r" rtl="1">
              <a:defRPr>
                <a:latin typeface="Source Sans Pro Bold"/>
                <a:ea typeface="Source Sans Pro Bold"/>
                <a:cs typeface="Source Sans Pro Bold"/>
                <a:sym typeface="Source Sans Pro Bold"/>
              </a:defRPr>
            </a:lvl2pPr>
            <a:lvl3pPr marL="271240" indent="-54247" algn="r" rtl="1">
              <a:defRPr>
                <a:latin typeface="Source Sans Pro Bold"/>
                <a:ea typeface="Source Sans Pro Bold"/>
                <a:cs typeface="Source Sans Pro Bold"/>
                <a:sym typeface="Source Sans Pro Bold"/>
              </a:defRPr>
            </a:lvl3pPr>
            <a:lvl4pPr marL="379736" indent="-54247" algn="r" rtl="1">
              <a:defRPr>
                <a:latin typeface="Source Sans Pro Bold"/>
                <a:ea typeface="Source Sans Pro Bold"/>
                <a:cs typeface="Source Sans Pro Bold"/>
                <a:sym typeface="Source Sans Pro Bold"/>
              </a:defRPr>
            </a:lvl4pPr>
            <a:lvl5pPr marL="488231" indent="-54247"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5"/>
            <a:ext cx="4490141" cy="2410277"/>
          </a:xfrm>
          <a:prstGeom prst="rect">
            <a:avLst/>
          </a:prstGeom>
        </p:spPr>
        <p:txBody>
          <a:bodyPr rtlCol="1"/>
          <a:lstStyle/>
          <a:p>
            <a:pPr rtl="1"/>
            <a:r>
              <a:t>Title Text</a:t>
            </a:r>
          </a:p>
        </p:txBody>
      </p:sp>
      <p:pic>
        <p:nvPicPr>
          <p:cNvPr id="14" name="Image 13"/>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7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81"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8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83"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84"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185"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86" name="Body Level One…"/>
          <p:cNvSpPr txBox="1">
            <a:spLocks noGrp="1"/>
          </p:cNvSpPr>
          <p:nvPr>
            <p:ph type="body" sz="half" idx="1" hasCustomPrompt="1"/>
          </p:nvPr>
        </p:nvSpPr>
        <p:spPr>
          <a:xfrm>
            <a:off x="587203" y="1971021"/>
            <a:ext cx="11347452"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B56B7551-86F5-48F0-C2A6-D1BAB95BAB9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sp>
        <p:nvSpPr>
          <p:cNvPr id="194"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9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96"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97"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pic>
        <p:nvPicPr>
          <p:cNvPr id="19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891BCB54-59B8-66E2-AA2B-1A3064B406DD}"/>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8"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0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10"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11"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212"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pic>
        <p:nvPicPr>
          <p:cNvPr id="213"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14" name="TextBox 4"/>
          <p:cNvSpPr txBox="1"/>
          <p:nvPr/>
        </p:nvSpPr>
        <p:spPr>
          <a:xfrm>
            <a:off x="275896" y="11104"/>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Disclaimer</a:t>
            </a:r>
          </a:p>
        </p:txBody>
      </p:sp>
      <p:pic>
        <p:nvPicPr>
          <p:cNvPr id="215"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6" name="Body Level One…"/>
          <p:cNvSpPr txBox="1">
            <a:spLocks noGrp="1"/>
          </p:cNvSpPr>
          <p:nvPr>
            <p:ph type="body" idx="1"/>
          </p:nvPr>
        </p:nvSpPr>
        <p:spPr>
          <a:xfrm>
            <a:off x="797442" y="842965"/>
            <a:ext cx="10450423" cy="5206964"/>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E685882-73C7-FEED-BBF8-C52488B53F1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2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6"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2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28"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29"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230" name="Rectangle 2"/>
          <p:cNvSpPr txBox="1"/>
          <p:nvPr/>
        </p:nvSpPr>
        <p:spPr>
          <a:xfrm>
            <a:off x="176764" y="-14288"/>
            <a:ext cx="813816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Learning objectives</a:t>
            </a:r>
          </a:p>
        </p:txBody>
      </p:sp>
      <p:sp>
        <p:nvSpPr>
          <p:cNvPr id="231" name="Body Level One…"/>
          <p:cNvSpPr txBox="1">
            <a:spLocks noGrp="1"/>
          </p:cNvSpPr>
          <p:nvPr>
            <p:ph type="body" idx="1"/>
          </p:nvPr>
        </p:nvSpPr>
        <p:spPr>
          <a:xfrm>
            <a:off x="2207940" y="861001"/>
            <a:ext cx="7915007" cy="517506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6F3F27F-F906-4C2A-AB02-82E1C604EE5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3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1"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4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43"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44"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245" name="Title Text"/>
          <p:cNvSpPr txBox="1">
            <a:spLocks noGrp="1"/>
          </p:cNvSpPr>
          <p:nvPr>
            <p:ph type="title"/>
          </p:nvPr>
        </p:nvSpPr>
        <p:spPr>
          <a:xfrm>
            <a:off x="200020" y="-43663"/>
            <a:ext cx="3571876" cy="646113"/>
          </a:xfrm>
          <a:prstGeom prst="rect">
            <a:avLst/>
          </a:prstGeom>
        </p:spPr>
        <p:txBody>
          <a:bodyPr rtlCol="1"/>
          <a:lstStyle/>
          <a:p>
            <a:pPr rtl="1"/>
            <a:r>
              <a:t>Title Text</a:t>
            </a:r>
          </a:p>
        </p:txBody>
      </p:sp>
      <p:sp>
        <p:nvSpPr>
          <p:cNvPr id="246" name="Body Level One…"/>
          <p:cNvSpPr txBox="1">
            <a:spLocks noGrp="1"/>
          </p:cNvSpPr>
          <p:nvPr>
            <p:ph type="body" idx="1"/>
          </p:nvPr>
        </p:nvSpPr>
        <p:spPr>
          <a:xfrm>
            <a:off x="2438401" y="1247001"/>
            <a:ext cx="805861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C28752A5-CA47-B004-2534-83D4CC49A481}"/>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6"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5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58"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59"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26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61" name="Outline"/>
          <p:cNvSpPr txBox="1">
            <a:spLocks noGrp="1"/>
          </p:cNvSpPr>
          <p:nvPr>
            <p:ph type="title" hasCustomPrompt="1"/>
          </p:nvPr>
        </p:nvSpPr>
        <p:spPr>
          <a:xfrm>
            <a:off x="163877" y="-23486"/>
            <a:ext cx="4766298" cy="655777"/>
          </a:xfrm>
          <a:prstGeom prst="rect">
            <a:avLst/>
          </a:prstGeom>
        </p:spPr>
        <p:txBody>
          <a:bodyPr rtlCol="1"/>
          <a:lstStyle/>
          <a:p>
            <a:pPr rtl="1"/>
            <a:r>
              <a:t>Outline</a:t>
            </a:r>
          </a:p>
        </p:txBody>
      </p:sp>
      <p:sp>
        <p:nvSpPr>
          <p:cNvPr id="2" name="Slide Number">
            <a:extLst>
              <a:ext uri="{FF2B5EF4-FFF2-40B4-BE49-F238E27FC236}">
                <a16:creationId xmlns:a16="http://schemas.microsoft.com/office/drawing/2014/main" id="{EF886898-21AD-703F-6F70-9030671161D7}"/>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6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1"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7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73"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74"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27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76" name="Outline"/>
          <p:cNvSpPr txBox="1">
            <a:spLocks noGrp="1"/>
          </p:cNvSpPr>
          <p:nvPr>
            <p:ph type="title" hasCustomPrompt="1"/>
          </p:nvPr>
        </p:nvSpPr>
        <p:spPr>
          <a:xfrm>
            <a:off x="204736" y="-90255"/>
            <a:ext cx="9061226" cy="785734"/>
          </a:xfrm>
          <a:prstGeom prst="rect">
            <a:avLst/>
          </a:prstGeom>
        </p:spPr>
        <p:txBody>
          <a:bodyPr rtlCol="1"/>
          <a:lstStyle/>
          <a:p>
            <a:pPr rtl="1"/>
            <a:r>
              <a:t>Outline</a:t>
            </a:r>
          </a:p>
        </p:txBody>
      </p:sp>
      <p:sp>
        <p:nvSpPr>
          <p:cNvPr id="2" name="Slide Number">
            <a:extLst>
              <a:ext uri="{FF2B5EF4-FFF2-40B4-BE49-F238E27FC236}">
                <a16:creationId xmlns:a16="http://schemas.microsoft.com/office/drawing/2014/main" id="{30658AA6-E242-82F8-B319-7ED35A0B0C8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3_Section Header copy">
    <p:spTree>
      <p:nvGrpSpPr>
        <p:cNvPr id="1" name=""/>
        <p:cNvGrpSpPr/>
        <p:nvPr/>
      </p:nvGrpSpPr>
      <p:grpSpPr>
        <a:xfrm>
          <a:off x="0" y="0"/>
          <a:ext cx="0" cy="0"/>
          <a:chOff x="0" y="0"/>
          <a:chExt cx="0" cy="0"/>
        </a:xfrm>
      </p:grpSpPr>
      <p:pic>
        <p:nvPicPr>
          <p:cNvPr id="28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86"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28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88"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89"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29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91" name="Outline"/>
          <p:cNvSpPr txBox="1">
            <a:spLocks noGrp="1"/>
          </p:cNvSpPr>
          <p:nvPr>
            <p:ph type="title" hasCustomPrompt="1"/>
          </p:nvPr>
        </p:nvSpPr>
        <p:spPr>
          <a:xfrm>
            <a:off x="243813" y="-16066"/>
            <a:ext cx="6176787" cy="889538"/>
          </a:xfrm>
          <a:prstGeom prst="rect">
            <a:avLst/>
          </a:prstGeom>
        </p:spPr>
        <p:txBody>
          <a:bodyPr rtlCol="1"/>
          <a:lstStyle/>
          <a:p>
            <a:pPr rtl="1"/>
            <a:r>
              <a:t>Outline</a:t>
            </a:r>
          </a:p>
        </p:txBody>
      </p:sp>
      <p:sp>
        <p:nvSpPr>
          <p:cNvPr id="2" name="Slide Number">
            <a:extLst>
              <a:ext uri="{FF2B5EF4-FFF2-40B4-BE49-F238E27FC236}">
                <a16:creationId xmlns:a16="http://schemas.microsoft.com/office/drawing/2014/main" id="{CD27B3F5-4EBF-845A-E1EA-E69D1B5F85D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9"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4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41"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42"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43" name="Click to edit Subtitle"/>
          <p:cNvSpPr txBox="1">
            <a:spLocks noGrp="1"/>
          </p:cNvSpPr>
          <p:nvPr>
            <p:ph type="title" hasCustomPrompt="1"/>
          </p:nvPr>
        </p:nvSpPr>
        <p:spPr>
          <a:xfrm>
            <a:off x="190765" y="2"/>
            <a:ext cx="6241934"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CCF5C62-A878-5097-6347-598B9849595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5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55"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56"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57" name="Click to edit Subtitle"/>
          <p:cNvSpPr txBox="1">
            <a:spLocks noGrp="1"/>
          </p:cNvSpPr>
          <p:nvPr>
            <p:ph type="title" hasCustomPrompt="1"/>
          </p:nvPr>
        </p:nvSpPr>
        <p:spPr>
          <a:xfrm>
            <a:off x="190765" y="801826"/>
            <a:ext cx="5543940" cy="645664"/>
          </a:xfrm>
          <a:prstGeom prst="rect">
            <a:avLst/>
          </a:prstGeom>
        </p:spPr>
        <p:txBody>
          <a:bodyPr rtlCol="1"/>
          <a:lstStyle>
            <a:lvl1pPr algn="r" rtl="1">
              <a:defRPr sz="2100">
                <a:solidFill>
                  <a:srgbClr val="A2010C"/>
                </a:solidFill>
              </a:defRPr>
            </a:lvl1pPr>
          </a:lstStyle>
          <a:p>
            <a:pPr rtl="1"/>
            <a:r>
              <a:t>Click to edit Subtitle</a:t>
            </a:r>
          </a:p>
        </p:txBody>
      </p:sp>
      <p:sp>
        <p:nvSpPr>
          <p:cNvPr id="58" name="Body Level One…"/>
          <p:cNvSpPr txBox="1">
            <a:spLocks noGrp="1"/>
          </p:cNvSpPr>
          <p:nvPr>
            <p:ph type="body" idx="1"/>
          </p:nvPr>
        </p:nvSpPr>
        <p:spPr>
          <a:xfrm>
            <a:off x="1739590"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25056" y="1"/>
            <a:ext cx="6173354"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nchor="ctr">
            <a:normAutofit/>
          </a:bodyPr>
          <a:lstStyle>
            <a:lvl1pPr algn="r" defTabSz="289321"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60" name="Title 1"/>
          <p:cNvSpPr txBox="1"/>
          <p:nvPr/>
        </p:nvSpPr>
        <p:spPr>
          <a:xfrm>
            <a:off x="225056" y="87781"/>
            <a:ext cx="6173354"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nchor="ctr">
            <a:normAutofit/>
          </a:bodyPr>
          <a:lstStyle>
            <a:lvl1pPr algn="r" defTabSz="289321"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368890CD-77E9-CBD8-5C44-FFF53246CA4E}"/>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70"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7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72"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73"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75" name="Title Text"/>
          <p:cNvSpPr txBox="1">
            <a:spLocks noGrp="1"/>
          </p:cNvSpPr>
          <p:nvPr>
            <p:ph type="title"/>
          </p:nvPr>
        </p:nvSpPr>
        <p:spPr>
          <a:xfrm>
            <a:off x="233916" y="276974"/>
            <a:ext cx="3264196" cy="1932377"/>
          </a:xfrm>
          <a:prstGeom prst="rect">
            <a:avLst/>
          </a:prstGeom>
        </p:spPr>
        <p:txBody>
          <a:bodyPr rtlCol="1"/>
          <a:lstStyle/>
          <a:p>
            <a:pPr rtl="1"/>
            <a:r>
              <a:t>Title Text</a:t>
            </a:r>
          </a:p>
        </p:txBody>
      </p:sp>
      <p:sp>
        <p:nvSpPr>
          <p:cNvPr id="76"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A2DFC56-2E86-6A8B-7512-64FCEC6C56E1}"/>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6"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8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88"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89"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90"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91" name="Title Text"/>
          <p:cNvSpPr txBox="1">
            <a:spLocks noGrp="1"/>
          </p:cNvSpPr>
          <p:nvPr>
            <p:ph type="title"/>
          </p:nvPr>
        </p:nvSpPr>
        <p:spPr>
          <a:xfrm>
            <a:off x="321840" y="276974"/>
            <a:ext cx="3264196" cy="1932377"/>
          </a:xfrm>
          <a:prstGeom prst="rect">
            <a:avLst/>
          </a:prstGeom>
        </p:spPr>
        <p:txBody>
          <a:bodyPr rtlCol="1"/>
          <a:lstStyle/>
          <a:p>
            <a:pPr rtl="1"/>
            <a:r>
              <a:t>Title Text</a:t>
            </a:r>
          </a:p>
        </p:txBody>
      </p:sp>
      <p:sp>
        <p:nvSpPr>
          <p:cNvPr id="92"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93" name="Rounded Rectangle 7"/>
          <p:cNvSpPr/>
          <p:nvPr/>
        </p:nvSpPr>
        <p:spPr>
          <a:xfrm flipV="1">
            <a:off x="389002" y="1628226"/>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18721A5F-3D75-AFD6-9700-07404D73FC6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3"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0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05"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06"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107" name="TextBox 4"/>
          <p:cNvSpPr txBox="1"/>
          <p:nvPr/>
        </p:nvSpPr>
        <p:spPr>
          <a:xfrm>
            <a:off x="357075" y="550575"/>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dirty="0"/>
          </a:p>
        </p:txBody>
      </p:sp>
      <p:sp>
        <p:nvSpPr>
          <p:cNvPr id="108"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10"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D9BFB2F-95FC-AA21-14C4-C54338362784}"/>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0"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2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22"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23"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124"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25" name="TextBox 5"/>
          <p:cNvSpPr txBox="1"/>
          <p:nvPr/>
        </p:nvSpPr>
        <p:spPr>
          <a:xfrm>
            <a:off x="403462" y="66822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2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27" name="Title Text"/>
          <p:cNvSpPr txBox="1">
            <a:spLocks noGrp="1"/>
          </p:cNvSpPr>
          <p:nvPr>
            <p:ph type="title"/>
          </p:nvPr>
        </p:nvSpPr>
        <p:spPr>
          <a:xfrm>
            <a:off x="145940" y="4125636"/>
            <a:ext cx="3609077" cy="645664"/>
          </a:xfrm>
          <a:prstGeom prst="rect">
            <a:avLst/>
          </a:prstGeom>
        </p:spPr>
        <p:txBody>
          <a:bodyPr rtlCol="1"/>
          <a:lstStyle>
            <a:lvl1pPr algn="r" rtl="1">
              <a:defRPr sz="8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28"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B29F650-1296-9092-ED7C-703A6F978CC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3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8"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3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40"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41"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142"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0" y="4125636"/>
            <a:ext cx="3609077" cy="645664"/>
          </a:xfrm>
          <a:prstGeom prst="rect">
            <a:avLst/>
          </a:prstGeom>
        </p:spPr>
        <p:txBody>
          <a:bodyPr rtlCol="1"/>
          <a:lstStyle>
            <a:lvl1pPr algn="r" rtl="1">
              <a:defRPr sz="8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44" name="TextBox 6"/>
          <p:cNvSpPr txBox="1"/>
          <p:nvPr/>
        </p:nvSpPr>
        <p:spPr>
          <a:xfrm>
            <a:off x="403462" y="668223"/>
            <a:ext cx="2803026"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4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146"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8E514BB-9AF0-7A99-AFC3-83270EA121D2}"/>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5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sp>
        <p:nvSpPr>
          <p:cNvPr id="154" name="Body Level One…"/>
          <p:cNvSpPr txBox="1">
            <a:spLocks noGrp="1"/>
          </p:cNvSpPr>
          <p:nvPr>
            <p:ph type="body" idx="1"/>
          </p:nvPr>
        </p:nvSpPr>
        <p:spPr>
          <a:xfrm>
            <a:off x="4273551" y="842962"/>
            <a:ext cx="7529515"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15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57"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15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59"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60"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161"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62" name="Title Text"/>
          <p:cNvSpPr txBox="1">
            <a:spLocks noGrp="1"/>
          </p:cNvSpPr>
          <p:nvPr>
            <p:ph type="title"/>
          </p:nvPr>
        </p:nvSpPr>
        <p:spPr>
          <a:xfrm>
            <a:off x="318328" y="4440623"/>
            <a:ext cx="3572957" cy="645664"/>
          </a:xfrm>
          <a:prstGeom prst="rect">
            <a:avLst/>
          </a:prstGeom>
        </p:spPr>
        <p:txBody>
          <a:bodyPr rtlCol="1"/>
          <a:lstStyle>
            <a:lvl1pPr algn="r" rtl="1">
              <a:defRPr sz="8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63" name="TextBox 6"/>
          <p:cNvSpPr txBox="1"/>
          <p:nvPr/>
        </p:nvSpPr>
        <p:spPr>
          <a:xfrm>
            <a:off x="403462"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16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AEA92723-24E2-DC49-8E22-56F8A038411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5" name="Subtitle 2"/>
          <p:cNvSpPr txBox="1"/>
          <p:nvPr/>
        </p:nvSpPr>
        <p:spPr>
          <a:xfrm>
            <a:off x="2992120" y="6176962"/>
            <a:ext cx="5598160"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200"/>
              </a:spcBef>
              <a:defRPr sz="900">
                <a:solidFill>
                  <a:srgbClr val="FFFFFF"/>
                </a:solidFill>
                <a:latin typeface="Source Sans Pro Regular"/>
                <a:ea typeface="Source Sans Pro Regular"/>
                <a:cs typeface="Source Sans Pro Regular"/>
                <a:sym typeface="Source Sans Pro Regular"/>
              </a:defRPr>
            </a:lvl1pPr>
          </a:lstStyle>
          <a:p>
            <a:pPr rtl="1"/>
            <a:r>
              <a:t>Rapid Response Teams Training</a:t>
            </a:r>
          </a:p>
        </p:txBody>
      </p:sp>
      <p:sp>
        <p:nvSpPr>
          <p:cNvPr id="6" name="Slide Number"/>
          <p:cNvSpPr txBox="1">
            <a:spLocks noGrp="1"/>
          </p:cNvSpPr>
          <p:nvPr>
            <p:ph type="sldNum" sz="quarter" idx="2"/>
          </p:nvPr>
        </p:nvSpPr>
        <p:spPr>
          <a:xfrm>
            <a:off x="11480800" y="6330332"/>
            <a:ext cx="230378" cy="256541"/>
          </a:xfrm>
          <a:prstGeom prst="rect">
            <a:avLst/>
          </a:prstGeom>
          <a:ln w="12700">
            <a:miter lim="400000"/>
          </a:ln>
        </p:spPr>
        <p:txBody>
          <a:bodyPr wrap="none" lIns="45719" rIns="45719" rtlCol="1">
            <a:spAutoFit/>
          </a:bodyPr>
          <a:lstStyle>
            <a:lvl1pPr algn="r" rtl="1">
              <a:defRPr sz="1000">
                <a:solidFill>
                  <a:srgbClr val="FFFFFF"/>
                </a:solidFill>
                <a:latin typeface="Source Sans Pro Regular"/>
                <a:ea typeface="Source Sans Pro Regular"/>
                <a:cs typeface="Source Sans Pro Regular"/>
                <a:sym typeface="Source Sans Pro Regular"/>
              </a:defRPr>
            </a:lvl1pPr>
          </a:lstStyle>
          <a:p>
            <a:pPr rtl="1"/>
            <a:fld id="{86CB4B4D-7CA3-9044-876B-883B54F8677D}" type="slidenum">
              <a:t>‹#›</a:t>
            </a:fld>
            <a:endParaRPr/>
          </a:p>
        </p:txBody>
      </p:sp>
      <p:sp>
        <p:nvSpPr>
          <p:cNvPr id="7" name="Subtitle 5"/>
          <p:cNvSpPr txBox="1"/>
          <p:nvPr/>
        </p:nvSpPr>
        <p:spPr>
          <a:xfrm>
            <a:off x="8013927" y="651578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8" name="Subtitle 5"/>
          <p:cNvSpPr txBox="1"/>
          <p:nvPr/>
        </p:nvSpPr>
        <p:spPr>
          <a:xfrm>
            <a:off x="8013927" y="6655793"/>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A3.2 Logistics</a:t>
            </a:r>
          </a:p>
        </p:txBody>
      </p:sp>
      <p:sp>
        <p:nvSpPr>
          <p:cNvPr id="9"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10" name="TextBox 5"/>
          <p:cNvSpPr txBox="1"/>
          <p:nvPr/>
        </p:nvSpPr>
        <p:spPr>
          <a:xfrm>
            <a:off x="4326292" y="2325452"/>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4" name="Slide Number">
            <a:extLst>
              <a:ext uri="{FF2B5EF4-FFF2-40B4-BE49-F238E27FC236}">
                <a16:creationId xmlns:a16="http://schemas.microsoft.com/office/drawing/2014/main" id="{2A861E03-8673-A549-27A5-72E404D8409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22"/>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70493" marR="0" indent="-6199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89322"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97818"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506313" marR="0" indent="-72330"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867966" marR="0" indent="-32548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976462" marR="0" indent="-32548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084958" marR="0" indent="-325487"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193454" marR="0" indent="-325488" algn="r" defTabSz="216992" rtl="1"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301" name="Title 2"/>
          <p:cNvSpPr txBox="1">
            <a:spLocks noGrp="1"/>
          </p:cNvSpPr>
          <p:nvPr>
            <p:ph type="title"/>
          </p:nvPr>
        </p:nvSpPr>
        <p:spPr>
          <a:xfrm>
            <a:off x="479376" y="1295178"/>
            <a:ext cx="4490140" cy="2410276"/>
          </a:xfrm>
          <a:prstGeom prst="rect">
            <a:avLst/>
          </a:prstGeom>
        </p:spPr>
        <p:txBody>
          <a:bodyPr rtlCol="1">
            <a:normAutofit/>
          </a:bodyPr>
          <a:lstStyle/>
          <a:p>
            <a:pPr rtl="1">
              <a:spcBef>
                <a:spcPts val="900"/>
              </a:spcBef>
              <a:defRPr sz="3300"/>
            </a:pPr>
            <a:r>
              <a:rPr lang="fr-FR" sz="3600" b="1" dirty="0">
                <a:latin typeface="Sakkal Majalla" panose="02000000000000000000" pitchFamily="2" charset="-78"/>
                <a:cs typeface="Sakkal Majalla" panose="02000000000000000000" pitchFamily="2" charset="-78"/>
              </a:rPr>
              <a:t>A3.2b</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تمرين: القائمة المرجعية اللوجستية</a:t>
            </a:r>
          </a:p>
        </p:txBody>
      </p:sp>
      <p:sp>
        <p:nvSpPr>
          <p:cNvPr id="302" name="TextBox 1"/>
          <p:cNvSpPr txBox="1"/>
          <p:nvPr/>
        </p:nvSpPr>
        <p:spPr>
          <a:xfrm>
            <a:off x="4909787" y="3705454"/>
            <a:ext cx="3910804"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sz="2800">
                <a:latin typeface="Sakkal Majalla" panose="02000000000000000000" pitchFamily="2" charset="-78"/>
                <a:cs typeface="Sakkal Majalla" panose="02000000000000000000" pitchFamily="2" charset="-78"/>
              </a:rPr>
              <a:t>المدة الزمنية: 30 - 45 دقيقة</a:t>
            </a:r>
          </a:p>
        </p:txBody>
      </p:sp>
      <p:sp>
        <p:nvSpPr>
          <p:cNvPr id="2" name="TextBox 1">
            <a:extLst>
              <a:ext uri="{FF2B5EF4-FFF2-40B4-BE49-F238E27FC236}">
                <a16:creationId xmlns:a16="http://schemas.microsoft.com/office/drawing/2014/main" id="{555BE6F6-8B17-DF27-35AA-E1AD9082B54F}"/>
              </a:ext>
            </a:extLst>
          </p:cNvPr>
          <p:cNvSpPr txBox="1"/>
          <p:nvPr/>
        </p:nvSpPr>
        <p:spPr>
          <a:xfrm>
            <a:off x="147484" y="3782398"/>
            <a:ext cx="2239320"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lang="ar" sz="1800" b="1">
                <a:solidFill>
                  <a:schemeClr val="bg1"/>
                </a:solidFill>
                <a:latin typeface="Sakkal Majalla" panose="02000000000000000000" pitchFamily="2" charset="-78"/>
                <a:cs typeface="Sakkal Majalla" panose="02000000000000000000" pitchFamily="2" charset="-78"/>
              </a:rPr>
              <a:t>اسم المتحدث</a:t>
            </a:r>
            <a:endParaRPr sz="1800" b="1" dirty="0">
              <a:solidFill>
                <a:schemeClr val="bg1"/>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42" name="Google Shape;360;p4"/>
          <p:cNvSpPr txBox="1">
            <a:spLocks noGrp="1"/>
          </p:cNvSpPr>
          <p:nvPr>
            <p:ph type="body" idx="1"/>
          </p:nvPr>
        </p:nvSpPr>
        <p:spPr>
          <a:xfrm>
            <a:off x="1089706" y="1214842"/>
            <a:ext cx="10032908" cy="5243760"/>
          </a:xfrm>
          <a:prstGeom prst="rect">
            <a:avLst/>
          </a:prstGeom>
        </p:spPr>
        <p:txBody>
          <a:bodyPr lIns="45699" tIns="45699" rIns="45699" bIns="45699" rtlCol="1"/>
          <a:lstStyle/>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هي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عدوى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فيروسية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تنتقل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الإنسان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طريق</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لدغات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البعوض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المصاب</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والنواقل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الرئيسية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التي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تنقل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المرض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هي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بعوض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الزاعجة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المصرية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وبدرجة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بعوض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الزاعجة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المنقطة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بالأبيض</a:t>
            </a:r>
            <a:r>
              <a:rPr sz="2200" dirty="0">
                <a:latin typeface="Sakkal Majalla" panose="02000000000000000000" pitchFamily="2" charset="-78"/>
                <a:cs typeface="Sakkal Majalla" panose="02000000000000000000" pitchFamily="2" charset="-78"/>
              </a:rPr>
              <a:t>.</a:t>
            </a:r>
          </a:p>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يُعرف</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المسؤول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التسبب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باسم</a:t>
            </a:r>
            <a:r>
              <a:rPr sz="2200" dirty="0">
                <a:latin typeface="Sakkal Majalla" panose="02000000000000000000" pitchFamily="2" charset="-78"/>
                <a:cs typeface="Sakkal Majalla" panose="02000000000000000000" pitchFamily="2" charset="-78"/>
              </a:rPr>
              <a:t> </a:t>
            </a:r>
            <a:r>
              <a:rPr lang="ar-EG" sz="2200" dirty="0">
                <a:latin typeface="Sakkal Majalla" panose="02000000000000000000" pitchFamily="2" charset="-78"/>
                <a:cs typeface="Sakkal Majalla" panose="02000000000000000000" pitchFamily="2" charset="-78"/>
              </a:rPr>
              <a:t>«</a:t>
            </a:r>
            <a:r>
              <a:rPr sz="2200" dirty="0" err="1">
                <a:latin typeface="Sakkal Majalla" panose="02000000000000000000" pitchFamily="2" charset="-78"/>
                <a:cs typeface="Sakkal Majalla" panose="02000000000000000000" pitchFamily="2" charset="-78"/>
              </a:rPr>
              <a:t>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وهناك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أربعة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أنماط</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مصلية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الممكن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الإصابة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به</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أربع</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مرات</a:t>
            </a:r>
            <a:r>
              <a:rPr sz="2200" dirty="0">
                <a:latin typeface="Sakkal Majalla" panose="02000000000000000000" pitchFamily="2" charset="-78"/>
                <a:cs typeface="Sakkal Majalla" panose="02000000000000000000" pitchFamily="2" charset="-78"/>
              </a:rPr>
              <a:t>.</a:t>
            </a:r>
          </a:p>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تُعدّ</a:t>
            </a:r>
            <a:r>
              <a:rPr lang="ar-EG" sz="2200" dirty="0">
                <a:latin typeface="Sakkal Majalla" panose="02000000000000000000" pitchFamily="2" charset="-78"/>
                <a:cs typeface="Sakkal Majalla" panose="02000000000000000000" pitchFamily="2" charset="-78"/>
              </a:rPr>
              <a:t>ُ</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الوخيمة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سببًا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رئيسيً</a:t>
            </a:r>
            <a:r>
              <a:rPr lang="ar-EG" sz="2200" dirty="0">
                <a:latin typeface="Sakkal Majalla" panose="02000000000000000000" pitchFamily="2" charset="-78"/>
                <a:cs typeface="Sakkal Majalla" panose="02000000000000000000" pitchFamily="2" charset="-78"/>
              </a:rPr>
              <a:t>ّ</a:t>
            </a:r>
            <a:r>
              <a:rPr sz="2200" dirty="0">
                <a:latin typeface="Sakkal Majalla" panose="02000000000000000000" pitchFamily="2" charset="-78"/>
                <a:cs typeface="Sakkal Majalla" panose="02000000000000000000" pitchFamily="2" charset="-78"/>
              </a:rPr>
              <a:t>ا </a:t>
            </a:r>
            <a:r>
              <a:rPr sz="2200" dirty="0" err="1">
                <a:latin typeface="Sakkal Majalla" panose="02000000000000000000" pitchFamily="2" charset="-78"/>
                <a:cs typeface="Sakkal Majalla" panose="02000000000000000000" pitchFamily="2" charset="-78"/>
              </a:rPr>
              <a:t>للاعتلال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الوخيم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والوفاة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بعض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بلدان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آسيا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وأمريكا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اللاتينية</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وتتطلب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يقدم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التدبير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العلاجي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مهنيون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طبيون</a:t>
            </a:r>
            <a:r>
              <a:rPr sz="2200" dirty="0">
                <a:latin typeface="Sakkal Majalla" panose="02000000000000000000" pitchFamily="2" charset="-78"/>
                <a:cs typeface="Sakkal Majalla" panose="02000000000000000000" pitchFamily="2" charset="-78"/>
              </a:rPr>
              <a:t>.</a:t>
            </a:r>
          </a:p>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يوجد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علاج</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محدد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الوخيمة</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ويؤدي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الكشف</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المبكر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تفاقم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المرض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الذي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يكون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مصحوبًا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الوخيمة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والحصول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الرعاية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الطبية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المناسبة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تخفيض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معدلات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الوفيات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الناجمة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عنها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lang="ar-EG" sz="2200" dirty="0">
                <a:latin typeface="Sakkal Majalla" panose="02000000000000000000" pitchFamily="2" charset="-78"/>
                <a:cs typeface="Sakkal Majalla" panose="02000000000000000000" pitchFamily="2" charset="-78"/>
              </a:rPr>
              <a:t>1%.</a:t>
            </a:r>
          </a:p>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تنتشر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المناخات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المدارية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وشبه</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المدارية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جميع</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أنحاء</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العالم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ويتركز</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معظمها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المناطق</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الحضرية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وشبه</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الحضرية</a:t>
            </a:r>
            <a:r>
              <a:rPr sz="2200" dirty="0">
                <a:latin typeface="Sakkal Majalla" panose="02000000000000000000" pitchFamily="2" charset="-78"/>
                <a:cs typeface="Sakkal Majalla" panose="02000000000000000000" pitchFamily="2" charset="-78"/>
              </a:rPr>
              <a:t>.</a:t>
            </a:r>
          </a:p>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تعتمد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الوقاية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ومكافحتها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التدابير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الفعالة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لمكافحة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النواقل</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ويمكن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تساهم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المشاركة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المجتمعية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المستمرة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تحسين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استدامة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جهود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مكافحة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النواقل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كبير</a:t>
            </a:r>
            <a:r>
              <a:rPr sz="2200" dirty="0">
                <a:latin typeface="Sakkal Majalla" panose="02000000000000000000" pitchFamily="2" charset="-78"/>
                <a:cs typeface="Sakkal Majalla" panose="02000000000000000000" pitchFamily="2" charset="-78"/>
              </a:rPr>
              <a:t>.</a:t>
            </a:r>
          </a:p>
          <a:p>
            <a:pPr marL="210820" indent="-210820" defTabSz="180103" rtl="1">
              <a:spcBef>
                <a:spcPts val="100"/>
              </a:spcBef>
              <a:defRPr sz="1992"/>
            </a:pP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حالات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العدوى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تُسفر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الغالب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اعتلالات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خفيفة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فإن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يمكن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يتسبب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اعتلال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حادّ</a:t>
            </a:r>
            <a:r>
              <a:rPr lang="ar-EG" sz="2200" dirty="0">
                <a:latin typeface="Sakkal Majalla" panose="02000000000000000000" pitchFamily="2" charset="-78"/>
                <a:cs typeface="Sakkal Majalla" panose="02000000000000000000" pitchFamily="2" charset="-78"/>
              </a:rPr>
              <a:t>ٍ</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شبيه</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بال</a:t>
            </a:r>
            <a:r>
              <a:rPr lang="ar-EG" sz="2200" dirty="0">
                <a:latin typeface="Sakkal Majalla" panose="02000000000000000000" pitchFamily="2" charset="-78"/>
                <a:cs typeface="Sakkal Majalla" panose="02000000000000000000" pitchFamily="2" charset="-78"/>
              </a:rPr>
              <a:t>إ</a:t>
            </a:r>
            <a:r>
              <a:rPr sz="2200" dirty="0" err="1">
                <a:latin typeface="Sakkal Majalla" panose="02000000000000000000" pitchFamily="2" charset="-78"/>
                <a:cs typeface="Sakkal Majalla" panose="02000000000000000000" pitchFamily="2" charset="-78"/>
              </a:rPr>
              <a:t>نفلونزا</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ويتفاقم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هذا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أحيانًا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مضاعفات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قد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تكون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مميتة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تُعرف</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باسم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الضنك</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الوخيمة</a:t>
            </a:r>
            <a:r>
              <a:rPr sz="2200" dirty="0">
                <a:latin typeface="Sakkal Majalla" panose="02000000000000000000" pitchFamily="2" charset="-78"/>
                <a:cs typeface="Sakkal Majalla" panose="02000000000000000000" pitchFamily="2" charset="-78"/>
              </a:rPr>
              <a:t>.</a:t>
            </a:r>
          </a:p>
        </p:txBody>
      </p:sp>
      <p:sp>
        <p:nvSpPr>
          <p:cNvPr id="343" name="Google Shape;359;p4"/>
          <p:cNvSpPr txBox="1">
            <a:spLocks noGrp="1"/>
          </p:cNvSpPr>
          <p:nvPr>
            <p:ph type="title"/>
          </p:nvPr>
        </p:nvSpPr>
        <p:spPr>
          <a:xfrm>
            <a:off x="216000" y="-10800"/>
            <a:ext cx="4766298" cy="655777"/>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حُمَّى الضنك</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11</a:t>
            </a:fld>
            <a:endParaRPr/>
          </a:p>
        </p:txBody>
      </p:sp>
      <p:sp>
        <p:nvSpPr>
          <p:cNvPr id="346" name="Google Shape;360;p4"/>
          <p:cNvSpPr txBox="1">
            <a:spLocks noGrp="1"/>
          </p:cNvSpPr>
          <p:nvPr>
            <p:ph type="body" idx="1"/>
          </p:nvPr>
        </p:nvSpPr>
        <p:spPr>
          <a:xfrm>
            <a:off x="1288946" y="1568974"/>
            <a:ext cx="9724553" cy="5017899"/>
          </a:xfrm>
          <a:prstGeom prst="rect">
            <a:avLst/>
          </a:prstGeom>
        </p:spPr>
        <p:txBody>
          <a:bodyPr lIns="45699" tIns="45699" rIns="45699" bIns="45699" rtlCol="1"/>
          <a:lstStyle/>
          <a:p>
            <a:pPr marL="246380" indent="-246380" defTabSz="210482" rtl="1">
              <a:spcBef>
                <a:spcPts val="100"/>
              </a:spcBef>
              <a:defRPr sz="2328"/>
            </a:pP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إسهالية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تنجم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ببكتيريا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ة </a:t>
            </a:r>
            <a:r>
              <a:rPr dirty="0" err="1">
                <a:latin typeface="Sakkal Majalla" panose="02000000000000000000" pitchFamily="2" charset="-78"/>
                <a:cs typeface="Sakkal Majalla" panose="02000000000000000000" pitchFamily="2" charset="-78"/>
              </a:rPr>
              <a:t>الكوليرا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تهديدًا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عالميً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مؤشرًا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انعدام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المساواة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والافتقار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a:t>
            </a:r>
          </a:p>
          <a:p>
            <a:pPr marL="246380" indent="-246380" defTabSz="210482" rtl="1">
              <a:spcBef>
                <a:spcPts val="100"/>
              </a:spcBef>
              <a:defRPr sz="2328"/>
            </a:pP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الضراوة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إسهال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ويستغرق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lang="ar-EG" dirty="0">
                <a:latin typeface="Sakkal Majalla" panose="02000000000000000000" pitchFamily="2" charset="-78"/>
                <a:cs typeface="Sakkal Majalla" panose="02000000000000000000" pitchFamily="2" charset="-78"/>
              </a:rPr>
              <a:t> 12 ساعةً و5 أيام. </a:t>
            </a:r>
            <a:r>
              <a:rPr dirty="0" err="1">
                <a:latin typeface="Sakkal Majalla" panose="02000000000000000000" pitchFamily="2" charset="-78"/>
                <a:cs typeface="Sakkal Majalla" panose="02000000000000000000" pitchFamily="2" charset="-78"/>
              </a:rPr>
              <a:t>وتصيب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والبالغين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الوفاة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غضون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تُعالج</a:t>
            </a:r>
            <a:r>
              <a:rPr dirty="0">
                <a:latin typeface="Sakkal Majalla" panose="02000000000000000000" pitchFamily="2" charset="-78"/>
                <a:cs typeface="Sakkal Majalla" panose="02000000000000000000" pitchFamily="2" charset="-78"/>
              </a:rPr>
              <a:t>.</a:t>
            </a:r>
          </a:p>
          <a:p>
            <a:pPr marL="246380" indent="-246380" defTabSz="210482" rtl="1">
              <a:spcBef>
                <a:spcPts val="100"/>
              </a:spcBef>
              <a:defRPr sz="2328"/>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حوالي</a:t>
            </a:r>
            <a:r>
              <a:rPr lang="ar-EG" dirty="0">
                <a:latin typeface="Sakkal Majalla" panose="02000000000000000000" pitchFamily="2" charset="-78"/>
                <a:cs typeface="Sakkal Majalla" panose="02000000000000000000" pitchFamily="2" charset="-78"/>
              </a:rPr>
              <a:t> 1-10%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ببكتيريا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الرغم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البكتيريا</a:t>
            </a:r>
            <a:r>
              <a:rPr lang="ar-EG" dirty="0">
                <a:latin typeface="Sakkal Majalla" panose="02000000000000000000" pitchFamily="2" charset="-78"/>
                <a:cs typeface="Sakkal Majalla" panose="02000000000000000000" pitchFamily="2" charset="-78"/>
              </a:rPr>
              <a:t> تكون موجودة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برازهم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تتراوح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lang="ar-EG" dirty="0">
                <a:latin typeface="Sakkal Majalla" panose="02000000000000000000" pitchFamily="2" charset="-78"/>
                <a:cs typeface="Sakkal Majalla" panose="02000000000000000000" pitchFamily="2" charset="-78"/>
              </a:rPr>
              <a:t> 10 </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lang="ar-EG" dirty="0">
                <a:latin typeface="Sakkal Majalla" panose="02000000000000000000" pitchFamily="2" charset="-78"/>
                <a:cs typeface="Sakkal Majalla" panose="02000000000000000000" pitchFamily="2" charset="-78"/>
              </a:rPr>
              <a:t>، </a:t>
            </a:r>
            <a:r>
              <a:rPr lang="ar-EG" dirty="0" err="1">
                <a:latin typeface="Sakkal Majalla" panose="02000000000000000000" pitchFamily="2" charset="-78"/>
                <a:cs typeface="Sakkal Majalla" panose="02000000000000000000" pitchFamily="2" charset="-78"/>
              </a:rPr>
              <a:t>وت</a:t>
            </a:r>
            <a:r>
              <a:rPr dirty="0" err="1">
                <a:latin typeface="Sakkal Majalla" panose="02000000000000000000" pitchFamily="2" charset="-78"/>
                <a:cs typeface="Sakkal Majalla" panose="02000000000000000000" pitchFamily="2" charset="-78"/>
              </a:rPr>
              <a:t>عود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p>
          <a:p>
            <a:pPr marL="246380" indent="-246380" defTabSz="210482" rtl="1">
              <a:spcBef>
                <a:spcPts val="100"/>
              </a:spcBef>
              <a:defRPr sz="2328"/>
            </a:pPr>
            <a:r>
              <a:rPr lang="ar-EG" dirty="0">
                <a:latin typeface="Sakkal Majalla" panose="02000000000000000000" pitchFamily="2" charset="-78"/>
                <a:cs typeface="Sakkal Majalla" panose="02000000000000000000" pitchFamily="2" charset="-78"/>
              </a:rPr>
              <a:t>يعاني أغلب الأشخاص الذين تظهر عليهم الأعراض من أعراض خفيفة أو متوسطة، في حين يعاني قليلٌ منهم من الإسهال المائي الحاد مع جفاف شديد.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الوفاة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يُعالَج</a:t>
            </a:r>
            <a:r>
              <a:rPr dirty="0">
                <a:latin typeface="Sakkal Majalla" panose="02000000000000000000" pitchFamily="2" charset="-78"/>
                <a:cs typeface="Sakkal Majalla" panose="02000000000000000000" pitchFamily="2" charset="-78"/>
              </a:rPr>
              <a:t>.</a:t>
            </a:r>
          </a:p>
        </p:txBody>
      </p:sp>
      <p:sp>
        <p:nvSpPr>
          <p:cNvPr id="347" name="Google Shape;359;p4"/>
          <p:cNvSpPr txBox="1">
            <a:spLocks noGrp="1"/>
          </p:cNvSpPr>
          <p:nvPr>
            <p:ph type="title"/>
          </p:nvPr>
        </p:nvSpPr>
        <p:spPr>
          <a:xfrm>
            <a:off x="0" y="0"/>
            <a:ext cx="4766298" cy="655777"/>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الكوليرا</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12</a:t>
            </a:fld>
            <a:endParaRPr/>
          </a:p>
        </p:txBody>
      </p:sp>
      <p:sp>
        <p:nvSpPr>
          <p:cNvPr id="350" name="Content Placeholder 2"/>
          <p:cNvSpPr txBox="1">
            <a:spLocks noGrp="1"/>
          </p:cNvSpPr>
          <p:nvPr>
            <p:ph type="body" idx="1"/>
          </p:nvPr>
        </p:nvSpPr>
        <p:spPr>
          <a:xfrm>
            <a:off x="2339850" y="958367"/>
            <a:ext cx="8222168" cy="5044369"/>
          </a:xfrm>
          <a:prstGeom prst="rect">
            <a:avLst/>
          </a:prstGeom>
        </p:spPr>
        <p:txBody>
          <a:bodyPr rtlCol="1">
            <a:normAutofit/>
          </a:bodyPr>
          <a:lstStyle/>
          <a:p>
            <a:pPr marL="0" indent="0" rtl="1">
              <a:buSzTx/>
              <a:buNone/>
              <a:defRPr sz="2000"/>
            </a:pPr>
            <a:r>
              <a:rPr lang="ar" b="1" dirty="0">
                <a:solidFill>
                  <a:srgbClr val="C00000"/>
                </a:solidFill>
                <a:latin typeface="Sakkal Majalla" panose="02000000000000000000" pitchFamily="2" charset="-78"/>
                <a:cs typeface="Sakkal Majalla" panose="02000000000000000000" pitchFamily="2" charset="-78"/>
              </a:rPr>
              <a:t>بالنسبة لجميع أنواع أحداث الصحة العامة، ستحتاج فِرَق الاستجابة السريعة إلى معدات ومواد وإمدادات في المجالات الآتية:</a:t>
            </a:r>
            <a:endParaRPr lang="hu-HU" b="1" dirty="0">
              <a:solidFill>
                <a:srgbClr val="C00000"/>
              </a:solidFill>
              <a:latin typeface="Sakkal Majalla" panose="02000000000000000000" pitchFamily="2" charset="-78"/>
              <a:cs typeface="Sakkal Majalla" panose="02000000000000000000" pitchFamily="2" charset="-78"/>
            </a:endParaRPr>
          </a:p>
          <a:p>
            <a:pPr marL="254000" indent="-254000">
              <a:buClr>
                <a:srgbClr val="C00000"/>
              </a:buClr>
              <a:defRPr sz="2000"/>
            </a:pPr>
            <a:endParaRPr lang="ar-EG" dirty="0">
              <a:latin typeface="Sakkal Majalla" panose="02000000000000000000" pitchFamily="2" charset="-78"/>
              <a:cs typeface="Sakkal Majalla" panose="02000000000000000000" pitchFamily="2" charset="-78"/>
            </a:endParaRPr>
          </a:p>
          <a:p>
            <a:pPr marL="254000" indent="-254000">
              <a:buClr>
                <a:srgbClr val="C00000"/>
              </a:buClr>
              <a:defRPr sz="2000"/>
            </a:pPr>
            <a:endParaRPr lang="ar-EG" dirty="0">
              <a:latin typeface="Sakkal Majalla" panose="02000000000000000000" pitchFamily="2" charset="-78"/>
              <a:cs typeface="Sakkal Majalla" panose="02000000000000000000" pitchFamily="2" charset="-78"/>
            </a:endParaRPr>
          </a:p>
          <a:p>
            <a:pPr marL="254000" indent="-254000">
              <a:buClr>
                <a:srgbClr val="C00000"/>
              </a:buClr>
              <a:defRPr sz="2000"/>
            </a:pPr>
            <a:endParaRPr lang="ar-EG" dirty="0">
              <a:latin typeface="Sakkal Majalla" panose="02000000000000000000" pitchFamily="2" charset="-78"/>
              <a:cs typeface="Sakkal Majalla" panose="02000000000000000000" pitchFamily="2" charset="-78"/>
            </a:endParaRPr>
          </a:p>
          <a:p>
            <a:pPr marL="0" indent="0">
              <a:buClr>
                <a:srgbClr val="C00000"/>
              </a:buClr>
              <a:buNone/>
              <a:defRPr sz="2000"/>
            </a:pPr>
            <a:endParaRPr lang="ar-EG" dirty="0">
              <a:latin typeface="Sakkal Majalla" panose="02000000000000000000" pitchFamily="2" charset="-78"/>
              <a:cs typeface="Sakkal Majalla" panose="02000000000000000000" pitchFamily="2" charset="-78"/>
            </a:endParaRPr>
          </a:p>
          <a:p>
            <a:pPr marL="254000" indent="-254000">
              <a:buClr>
                <a:srgbClr val="C00000"/>
              </a:buClr>
              <a:defRPr sz="2000"/>
            </a:pPr>
            <a:endParaRPr lang="ar-EG" dirty="0">
              <a:latin typeface="Sakkal Majalla" panose="02000000000000000000" pitchFamily="2" charset="-78"/>
              <a:cs typeface="Sakkal Majalla" panose="02000000000000000000" pitchFamily="2" charset="-78"/>
            </a:endParaRPr>
          </a:p>
          <a:p>
            <a:pPr algn="ctr">
              <a:defRPr>
                <a:solidFill>
                  <a:srgbClr val="FFFFFF"/>
                </a:solidFill>
              </a:defRPr>
            </a:pPr>
            <a:endParaRPr lang="ar-EG" dirty="0"/>
          </a:p>
          <a:p>
            <a:pPr marL="0" indent="0" rtl="1">
              <a:buSzTx/>
              <a:buNone/>
              <a:defRPr sz="2000"/>
            </a:pPr>
            <a:endParaRPr b="1" dirty="0">
              <a:solidFill>
                <a:srgbClr val="C00000"/>
              </a:solidFill>
              <a:latin typeface="Sakkal Majalla" panose="02000000000000000000" pitchFamily="2" charset="-78"/>
              <a:cs typeface="Sakkal Majalla" panose="02000000000000000000" pitchFamily="2" charset="-78"/>
            </a:endParaRPr>
          </a:p>
        </p:txBody>
      </p:sp>
      <p:sp>
        <p:nvSpPr>
          <p:cNvPr id="351" name="Title 1"/>
          <p:cNvSpPr txBox="1">
            <a:spLocks noGrp="1"/>
          </p:cNvSpPr>
          <p:nvPr>
            <p:ph type="title"/>
          </p:nvPr>
        </p:nvSpPr>
        <p:spPr>
          <a:xfrm>
            <a:off x="216000" y="-6160"/>
            <a:ext cx="4766298" cy="6557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استخلاص المعلومات</a:t>
            </a:r>
          </a:p>
        </p:txBody>
      </p:sp>
      <p:grpSp>
        <p:nvGrpSpPr>
          <p:cNvPr id="354" name="Rounded Rectangle 3"/>
          <p:cNvGrpSpPr/>
          <p:nvPr/>
        </p:nvGrpSpPr>
        <p:grpSpPr>
          <a:xfrm>
            <a:off x="3304481" y="1721572"/>
            <a:ext cx="2448274" cy="2808313"/>
            <a:chOff x="0" y="0"/>
            <a:chExt cx="2448273" cy="2808312"/>
          </a:xfrm>
        </p:grpSpPr>
        <p:sp>
          <p:nvSpPr>
            <p:cNvPr id="352" name="Rounded Rectangle"/>
            <p:cNvSpPr/>
            <p:nvPr/>
          </p:nvSpPr>
          <p:spPr>
            <a:xfrm>
              <a:off x="0" y="0"/>
              <a:ext cx="2448273" cy="2808312"/>
            </a:xfrm>
            <a:prstGeom prst="roundRect">
              <a:avLst>
                <a:gd name="adj" fmla="val 16667"/>
              </a:avLst>
            </a:prstGeom>
            <a:noFill/>
            <a:ln w="12700" cap="flat">
              <a:solidFill>
                <a:srgbClr val="FF0000"/>
              </a:solidFill>
              <a:prstDash val="solid"/>
              <a:miter lim="800000"/>
            </a:ln>
            <a:effectLst/>
          </p:spPr>
          <p:txBody>
            <a:bodyPr wrap="square" lIns="45719" tIns="45719" rIns="45719" bIns="45719" numCol="1" rtlCol="1" anchor="ctr">
              <a:noAutofit/>
            </a:bodyPr>
            <a:lstStyle/>
            <a:p>
              <a:pPr algn="ctr" rtl="1">
                <a:defRPr i="1">
                  <a:solidFill>
                    <a:srgbClr val="002060"/>
                  </a:solidFill>
                </a:defRPr>
              </a:pPr>
              <a:endParaRPr>
                <a:latin typeface="Sakkal Majalla" panose="02000000000000000000" pitchFamily="2" charset="-78"/>
                <a:cs typeface="Sakkal Majalla" panose="02000000000000000000" pitchFamily="2" charset="-78"/>
              </a:endParaRPr>
            </a:p>
          </p:txBody>
        </p:sp>
        <p:sp>
          <p:nvSpPr>
            <p:cNvPr id="353" name="The  specific equipment, materials and supplies on some of these areas  will  vary depending on the type of event and the context of intervention."/>
            <p:cNvSpPr txBox="1"/>
            <p:nvPr/>
          </p:nvSpPr>
          <p:spPr>
            <a:xfrm>
              <a:off x="171584" y="803993"/>
              <a:ext cx="2105104" cy="1200327"/>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i="1">
                  <a:solidFill>
                    <a:srgbClr val="002060"/>
                  </a:solidFill>
                </a:defRPr>
              </a:pPr>
              <a:r>
                <a:rPr dirty="0" err="1">
                  <a:solidFill>
                    <a:srgbClr val="FF0000"/>
                  </a:solidFill>
                  <a:latin typeface="Sakkal Majalla" panose="02000000000000000000" pitchFamily="2" charset="-78"/>
                  <a:cs typeface="Sakkal Majalla" panose="02000000000000000000" pitchFamily="2" charset="-78"/>
                </a:rPr>
                <a:t>ستتباين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والإمدادات</a:t>
              </a:r>
              <a:r>
                <a:rPr dirty="0">
                  <a:latin typeface="Sakkal Majalla" panose="02000000000000000000" pitchFamily="2" charset="-78"/>
                  <a:cs typeface="Sakkal Majalla" panose="02000000000000000000" pitchFamily="2" charset="-78"/>
                </a:rPr>
                <a:t> </a:t>
              </a:r>
              <a:r>
                <a:rPr dirty="0" err="1">
                  <a:solidFill>
                    <a:srgbClr val="FF0000"/>
                  </a:solidFill>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التدخل</a:t>
              </a:r>
              <a:r>
                <a:rPr dirty="0">
                  <a:latin typeface="Sakkal Majalla" panose="02000000000000000000" pitchFamily="2" charset="-78"/>
                  <a:cs typeface="Sakkal Majalla" panose="02000000000000000000" pitchFamily="2" charset="-78"/>
                </a:rPr>
                <a:t>. </a:t>
              </a:r>
            </a:p>
          </p:txBody>
        </p:sp>
      </p:grpSp>
      <p:grpSp>
        <p:nvGrpSpPr>
          <p:cNvPr id="357" name="Rounded Rectangle 4"/>
          <p:cNvGrpSpPr/>
          <p:nvPr/>
        </p:nvGrpSpPr>
        <p:grpSpPr>
          <a:xfrm>
            <a:off x="1703511" y="5068798"/>
            <a:ext cx="8856987" cy="933938"/>
            <a:chOff x="0" y="24561"/>
            <a:chExt cx="8856985" cy="576065"/>
          </a:xfrm>
        </p:grpSpPr>
        <p:sp>
          <p:nvSpPr>
            <p:cNvPr id="355" name="Rounded Rectangle"/>
            <p:cNvSpPr/>
            <p:nvPr/>
          </p:nvSpPr>
          <p:spPr>
            <a:xfrm>
              <a:off x="0" y="24561"/>
              <a:ext cx="8856985" cy="576065"/>
            </a:xfrm>
            <a:prstGeom prst="roundRect">
              <a:avLst>
                <a:gd name="adj" fmla="val 16667"/>
              </a:avLst>
            </a:prstGeom>
            <a:solidFill>
              <a:schemeClr val="accent2"/>
            </a:solidFill>
            <a:ln w="12700" cap="flat">
              <a:noFill/>
              <a:miter lim="400000"/>
            </a:ln>
            <a:effectLst/>
          </p:spPr>
          <p:txBody>
            <a:bodyPr wrap="square" lIns="45719" tIns="45719" rIns="45719" bIns="45719" numCol="1" rtlCol="1" anchor="ctr">
              <a:noAutofit/>
            </a:bodyPr>
            <a:lstStyle/>
            <a:p>
              <a:pPr algn="ct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356" name="The  equipment, materials and supplies on other areas such as ICT, Transport and Finances may be more “standard”."/>
            <p:cNvSpPr txBox="1"/>
            <p:nvPr/>
          </p:nvSpPr>
          <p:spPr>
            <a:xfrm>
              <a:off x="73841" y="94278"/>
              <a:ext cx="8709302" cy="43663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i="1">
                  <a:solidFill>
                    <a:srgbClr val="FFFFFF"/>
                  </a:solidFill>
                </a:defRPr>
              </a:pPr>
              <a:r>
                <a:rPr lang="ar" sz="2000" i="0" dirty="0">
                  <a:latin typeface="Sakkal Majalla" panose="02000000000000000000" pitchFamily="2" charset="-78"/>
                  <a:cs typeface="Sakkal Majalla" panose="02000000000000000000" pitchFamily="2" charset="-78"/>
                </a:rPr>
                <a:t>قد تكون المعدات والمواد والإمدادات في بعض المجاﻻت</a:t>
              </a:r>
              <a:r>
                <a:rPr lang="ar-EG" sz="2000" i="0" dirty="0">
                  <a:latin typeface="Sakkal Majalla" panose="02000000000000000000" pitchFamily="2" charset="-78"/>
                  <a:cs typeface="Sakkal Majalla" panose="02000000000000000000" pitchFamily="2" charset="-78"/>
                </a:rPr>
                <a:t>، </a:t>
              </a:r>
              <a:r>
                <a:rPr lang="ar" sz="2000" i="0" dirty="0">
                  <a:latin typeface="Sakkal Majalla" panose="02000000000000000000" pitchFamily="2" charset="-78"/>
                  <a:cs typeface="Sakkal Majalla" panose="02000000000000000000" pitchFamily="2" charset="-78"/>
                </a:rPr>
                <a:t>مثل تكنولوجيا المعلومات واﻻتصال والنقل والشؤون المالية</a:t>
              </a:r>
              <a:r>
                <a:rPr lang="ar-EG" sz="2000" i="0" dirty="0">
                  <a:latin typeface="Sakkal Majalla" panose="02000000000000000000" pitchFamily="2" charset="-78"/>
                  <a:cs typeface="Sakkal Majalla" panose="02000000000000000000" pitchFamily="2" charset="-78"/>
                </a:rPr>
                <a:t>،</a:t>
              </a:r>
              <a:r>
                <a:rPr lang="ar" sz="2000" i="0" dirty="0">
                  <a:latin typeface="Sakkal Majalla" panose="02000000000000000000" pitchFamily="2" charset="-78"/>
                  <a:cs typeface="Sakkal Majalla" panose="02000000000000000000" pitchFamily="2" charset="-78"/>
                </a:rPr>
                <a:t> أكثر «معيارية». </a:t>
              </a:r>
            </a:p>
          </p:txBody>
        </p:sp>
      </p:grpSp>
      <p:sp>
        <p:nvSpPr>
          <p:cNvPr id="8" name="TextBox 7">
            <a:extLst>
              <a:ext uri="{FF2B5EF4-FFF2-40B4-BE49-F238E27FC236}">
                <a16:creationId xmlns:a16="http://schemas.microsoft.com/office/drawing/2014/main" id="{D0D83854-6E79-B013-E6F5-EE44167EA941}"/>
              </a:ext>
            </a:extLst>
          </p:cNvPr>
          <p:cNvSpPr txBox="1"/>
          <p:nvPr/>
        </p:nvSpPr>
        <p:spPr>
          <a:xfrm>
            <a:off x="7320343" y="1630370"/>
            <a:ext cx="3126242" cy="400108"/>
          </a:xfrm>
          <a:prstGeom prst="rect">
            <a:avLst/>
          </a:prstGeom>
          <a:noFill/>
          <a:ln w="12700" cap="flat">
            <a:solidFill>
              <a:schemeClr val="accent2">
                <a:lumMod val="60000"/>
                <a:lumOff val="4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الصحة الشخصية وصحة الفريق</a:t>
            </a:r>
          </a:p>
        </p:txBody>
      </p:sp>
      <p:sp>
        <p:nvSpPr>
          <p:cNvPr id="9" name="TextBox 8">
            <a:extLst>
              <a:ext uri="{FF2B5EF4-FFF2-40B4-BE49-F238E27FC236}">
                <a16:creationId xmlns:a16="http://schemas.microsoft.com/office/drawing/2014/main" id="{371C9B8A-B828-5A9D-EE49-754895601AB8}"/>
              </a:ext>
            </a:extLst>
          </p:cNvPr>
          <p:cNvSpPr txBox="1"/>
          <p:nvPr/>
        </p:nvSpPr>
        <p:spPr>
          <a:xfrm>
            <a:off x="7320343" y="2060610"/>
            <a:ext cx="3126242" cy="400108"/>
          </a:xfrm>
          <a:prstGeom prst="rect">
            <a:avLst/>
          </a:prstGeom>
          <a:noFill/>
          <a:ln w="12700" cap="flat">
            <a:solidFill>
              <a:schemeClr val="accent2">
                <a:lumMod val="60000"/>
                <a:lumOff val="4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المواد المطبوعة</a:t>
            </a:r>
          </a:p>
        </p:txBody>
      </p:sp>
      <p:sp>
        <p:nvSpPr>
          <p:cNvPr id="11" name="TextBox 10">
            <a:extLst>
              <a:ext uri="{FF2B5EF4-FFF2-40B4-BE49-F238E27FC236}">
                <a16:creationId xmlns:a16="http://schemas.microsoft.com/office/drawing/2014/main" id="{027AD486-D1BF-7C65-80A8-EC7887385A1E}"/>
              </a:ext>
            </a:extLst>
          </p:cNvPr>
          <p:cNvSpPr txBox="1"/>
          <p:nvPr/>
        </p:nvSpPr>
        <p:spPr>
          <a:xfrm>
            <a:off x="7320343" y="2539282"/>
            <a:ext cx="312624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تكنولوجيا المعلومات والاتصالات</a:t>
            </a:r>
          </a:p>
        </p:txBody>
      </p:sp>
      <p:sp>
        <p:nvSpPr>
          <p:cNvPr id="12" name="TextBox 11">
            <a:extLst>
              <a:ext uri="{FF2B5EF4-FFF2-40B4-BE49-F238E27FC236}">
                <a16:creationId xmlns:a16="http://schemas.microsoft.com/office/drawing/2014/main" id="{77F97A44-D258-584A-CD55-432FD287DEE4}"/>
              </a:ext>
            </a:extLst>
          </p:cNvPr>
          <p:cNvSpPr txBox="1"/>
          <p:nvPr/>
        </p:nvSpPr>
        <p:spPr>
          <a:xfrm>
            <a:off x="7328239" y="2925260"/>
            <a:ext cx="3126242" cy="400108"/>
          </a:xfrm>
          <a:prstGeom prst="rect">
            <a:avLst/>
          </a:prstGeom>
          <a:noFill/>
          <a:ln w="12700" cap="flat">
            <a:solidFill>
              <a:schemeClr val="accent2">
                <a:lumMod val="60000"/>
                <a:lumOff val="4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الإمدادات الطبية</a:t>
            </a:r>
          </a:p>
        </p:txBody>
      </p:sp>
      <p:sp>
        <p:nvSpPr>
          <p:cNvPr id="13" name="TextBox 12">
            <a:extLst>
              <a:ext uri="{FF2B5EF4-FFF2-40B4-BE49-F238E27FC236}">
                <a16:creationId xmlns:a16="http://schemas.microsoft.com/office/drawing/2014/main" id="{5F86187A-BBA0-7C89-0924-BBA3D7F839B6}"/>
              </a:ext>
            </a:extLst>
          </p:cNvPr>
          <p:cNvSpPr txBox="1"/>
          <p:nvPr/>
        </p:nvSpPr>
        <p:spPr>
          <a:xfrm>
            <a:off x="7315005" y="3348238"/>
            <a:ext cx="3126242" cy="707884"/>
          </a:xfrm>
          <a:prstGeom prst="rect">
            <a:avLst/>
          </a:prstGeom>
          <a:noFill/>
          <a:ln w="12700" cap="flat">
            <a:solidFill>
              <a:schemeClr val="accent2">
                <a:lumMod val="60000"/>
                <a:lumOff val="4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المعدات الميدانية ومعدات الوقاية الشخصية</a:t>
            </a:r>
          </a:p>
        </p:txBody>
      </p:sp>
      <p:sp>
        <p:nvSpPr>
          <p:cNvPr id="14" name="TextBox 13">
            <a:extLst>
              <a:ext uri="{FF2B5EF4-FFF2-40B4-BE49-F238E27FC236}">
                <a16:creationId xmlns:a16="http://schemas.microsoft.com/office/drawing/2014/main" id="{CC85BF30-93DD-3312-967B-61B0C232525E}"/>
              </a:ext>
            </a:extLst>
          </p:cNvPr>
          <p:cNvSpPr txBox="1"/>
          <p:nvPr/>
        </p:nvSpPr>
        <p:spPr>
          <a:xfrm>
            <a:off x="7303992" y="4064799"/>
            <a:ext cx="312624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النقل</a:t>
            </a:r>
          </a:p>
        </p:txBody>
      </p:sp>
      <p:sp>
        <p:nvSpPr>
          <p:cNvPr id="15" name="TextBox 14">
            <a:extLst>
              <a:ext uri="{FF2B5EF4-FFF2-40B4-BE49-F238E27FC236}">
                <a16:creationId xmlns:a16="http://schemas.microsoft.com/office/drawing/2014/main" id="{E6D2AD6F-969D-6ACF-3A64-2C77A5378EA2}"/>
              </a:ext>
            </a:extLst>
          </p:cNvPr>
          <p:cNvSpPr txBox="1"/>
          <p:nvPr/>
        </p:nvSpPr>
        <p:spPr>
          <a:xfrm>
            <a:off x="7314383" y="4501218"/>
            <a:ext cx="3126242"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a:buClr>
                <a:srgbClr val="C00000"/>
              </a:buClr>
              <a:buFont typeface="Arial" panose="020B0604020202020204" pitchFamily="34" charset="0"/>
              <a:buChar char="•"/>
              <a:defRPr sz="2000"/>
            </a:pPr>
            <a:r>
              <a:rPr lang="ar-EG" dirty="0">
                <a:latin typeface="Sakkal Majalla" panose="02000000000000000000" pitchFamily="2" charset="-78"/>
                <a:cs typeface="Sakkal Majalla" panose="02000000000000000000" pitchFamily="2" charset="-78"/>
              </a:rPr>
              <a:t>الشؤون المالية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iterate>
                                    <p:tmAbs val="0"/>
                                  </p:iterate>
                                  <p:childTnLst>
                                    <p:set>
                                      <p:cBhvr>
                                        <p:cTn id="10" fill="hold"/>
                                        <p:tgtEl>
                                          <p:spTgt spid="357"/>
                                        </p:tgtEl>
                                        <p:attrNameLst>
                                          <p:attrName>style.visibility</p:attrName>
                                        </p:attrNameLst>
                                      </p:cBhvr>
                                      <p:to>
                                        <p:strVal val="visible"/>
                                      </p:to>
                                    </p:set>
                                    <p:anim calcmode="lin" valueType="num">
                                      <p:cBhvr>
                                        <p:cTn id="11" dur="500" fill="hold"/>
                                        <p:tgtEl>
                                          <p:spTgt spid="357"/>
                                        </p:tgtEl>
                                        <p:attrNameLst>
                                          <p:attrName>ppt_x</p:attrName>
                                        </p:attrNameLst>
                                      </p:cBhvr>
                                      <p:tavLst>
                                        <p:tav tm="0">
                                          <p:val>
                                            <p:strVal val="#ppt_x"/>
                                          </p:val>
                                        </p:tav>
                                        <p:tav tm="100000">
                                          <p:val>
                                            <p:strVal val="#ppt_x"/>
                                          </p:val>
                                        </p:tav>
                                      </p:tavLst>
                                    </p:anim>
                                    <p:anim calcmode="lin" valueType="num">
                                      <p:cBhvr>
                                        <p:cTn id="12" dur="500" fill="hold"/>
                                        <p:tgtEl>
                                          <p:spTgt spid="3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animBg="1" advAuto="0"/>
      <p:bldP spid="357"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13</a:t>
            </a:fld>
            <a:endParaRPr/>
          </a:p>
        </p:txBody>
      </p:sp>
      <p:sp>
        <p:nvSpPr>
          <p:cNvPr id="364" name="Title 1"/>
          <p:cNvSpPr txBox="1">
            <a:spLocks noGrp="1"/>
          </p:cNvSpPr>
          <p:nvPr>
            <p:ph type="title"/>
          </p:nvPr>
        </p:nvSpPr>
        <p:spPr>
          <a:xfrm>
            <a:off x="263352" y="332655"/>
            <a:ext cx="3264195" cy="1932378"/>
          </a:xfrm>
          <a:prstGeom prst="rect">
            <a:avLst/>
          </a:prstGeom>
        </p:spPr>
        <p:txBody>
          <a:bodyPr rtlCol="1"/>
          <a:lstStyle>
            <a:lvl1pPr algn="r" rtl="1">
              <a:defRPr sz="3600"/>
            </a:lvl1pPr>
          </a:lstStyle>
          <a:p>
            <a:pPr rtl="1"/>
            <a:r>
              <a:rPr lang="ar" b="1" dirty="0">
                <a:latin typeface="Sakkal Majalla" panose="02000000000000000000" pitchFamily="2" charset="-78"/>
                <a:cs typeface="Sakkal Majalla" panose="02000000000000000000" pitchFamily="2" charset="-78"/>
              </a:rPr>
              <a:t>استخلاص المعلومات</a:t>
            </a:r>
          </a:p>
        </p:txBody>
      </p:sp>
      <p:sp>
        <p:nvSpPr>
          <p:cNvPr id="365" name="Content Placeholder 2"/>
          <p:cNvSpPr txBox="1">
            <a:spLocks noGrp="1"/>
          </p:cNvSpPr>
          <p:nvPr>
            <p:ph type="body" idx="1"/>
          </p:nvPr>
        </p:nvSpPr>
        <p:spPr>
          <a:xfrm>
            <a:off x="4273551" y="1916832"/>
            <a:ext cx="7529515" cy="4472857"/>
          </a:xfrm>
          <a:prstGeom prst="rect">
            <a:avLst/>
          </a:prstGeom>
        </p:spPr>
        <p:txBody>
          <a:bodyPr rtlCol="1"/>
          <a:lstStyle/>
          <a:p>
            <a:pPr marL="0" indent="0" rtl="1">
              <a:buSzTx/>
              <a:buNone/>
              <a:defRPr sz="2000">
                <a:solidFill>
                  <a:srgbClr val="002060"/>
                </a:solidFill>
              </a:defRPr>
            </a:pPr>
            <a:endParaRPr dirty="0">
              <a:latin typeface="Sakkal Majalla" panose="02000000000000000000" pitchFamily="2" charset="-78"/>
              <a:cs typeface="Sakkal Majalla" panose="02000000000000000000" pitchFamily="2" charset="-78"/>
            </a:endParaRPr>
          </a:p>
          <a:p>
            <a:pPr marL="0" indent="0" rtl="1">
              <a:buSzTx/>
              <a:buNone/>
              <a:defRPr>
                <a:solidFill>
                  <a:srgbClr val="FF0000"/>
                </a:solidFill>
              </a:defRPr>
            </a:pPr>
            <a:r>
              <a:rPr lang="ar" b="1" dirty="0">
                <a:solidFill>
                  <a:srgbClr val="C00000"/>
                </a:solidFill>
                <a:latin typeface="Sakkal Majalla" panose="02000000000000000000" pitchFamily="2" charset="-78"/>
                <a:cs typeface="Sakkal Majalla" panose="02000000000000000000" pitchFamily="2" charset="-78"/>
              </a:rPr>
              <a:t>ملاحظة إلى المُيسِّرين:</a:t>
            </a:r>
          </a:p>
          <a:p>
            <a:pPr marL="0" indent="0" rtl="1">
              <a:buSzTx/>
              <a:buNone/>
              <a:defRPr>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marL="0" indent="0" rtl="1">
              <a:buSzTx/>
              <a:buNone/>
              <a:defRPr>
                <a:solidFill>
                  <a:srgbClr val="FF0000"/>
                </a:solidFill>
              </a:defRPr>
            </a:pPr>
            <a:r>
              <a:rPr dirty="0" err="1">
                <a:latin typeface="Sakkal Majalla" panose="02000000000000000000" pitchFamily="2" charset="-78"/>
                <a:cs typeface="Sakkal Majalla" panose="02000000000000000000" pitchFamily="2" charset="-78"/>
              </a:rPr>
              <a:t>أضف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باستخلاص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اللوجستية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متاحة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67" name="Rounded Rectangle 4"/>
          <p:cNvSpPr/>
          <p:nvPr/>
        </p:nvSpPr>
        <p:spPr>
          <a:xfrm rot="10800000" flipH="1">
            <a:off x="1091600" y="1711513"/>
            <a:ext cx="2029083"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370" name="Content Placeholder 2"/>
          <p:cNvSpPr txBox="1">
            <a:spLocks noGrp="1"/>
          </p:cNvSpPr>
          <p:nvPr>
            <p:ph type="body" idx="1"/>
          </p:nvPr>
        </p:nvSpPr>
        <p:spPr>
          <a:xfrm>
            <a:off x="1187616" y="865572"/>
            <a:ext cx="9658885" cy="5464760"/>
          </a:xfrm>
          <a:prstGeom prst="rect">
            <a:avLst/>
          </a:prstGeom>
        </p:spPr>
        <p:txBody>
          <a:bodyPr rtlCol="1"/>
          <a:lstStyle/>
          <a:p>
            <a:pPr marL="0" indent="0" defTabSz="208312" rtl="1">
              <a:spcBef>
                <a:spcPts val="100"/>
              </a:spcBef>
              <a:buSzTx/>
              <a:buNone/>
              <a:defRPr sz="1727">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الصحة الشخصية وصحة الفريق</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الحصول على التطعيمات المناسبة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مجموعة الأدوات الصحية الشخصية والوصفات الطبية الروتينية، وعلاج وقائي مضاد للملاريا، ومطهر كحولي لفرك اليدين، ومجموعة الإسعافات الأولية، وميزان حرارة بالأشعة تحت الحمراء، وخطة للإجلاء الطبي.</a:t>
            </a:r>
          </a:p>
          <a:p>
            <a:pPr marL="39058" indent="-39058" defTabSz="208312" rtl="1">
              <a:spcBef>
                <a:spcPts val="100"/>
              </a:spcBef>
              <a:defRPr sz="1727">
                <a:solidFill>
                  <a:srgbClr val="0070C0"/>
                </a:solidFill>
                <a:latin typeface="Source Sans Pro Bold"/>
                <a:ea typeface="Source Sans Pro Bold"/>
                <a:cs typeface="Source Sans Pro Bold"/>
                <a:sym typeface="Source Sans Pro Bold"/>
              </a:defRPr>
            </a:pPr>
            <a:endParaRPr sz="1800" dirty="0">
              <a:latin typeface="Sakkal Majalla" panose="02000000000000000000" pitchFamily="2" charset="-78"/>
              <a:cs typeface="Sakkal Majalla" panose="02000000000000000000" pitchFamily="2" charset="-78"/>
            </a:endParaRPr>
          </a:p>
          <a:p>
            <a:pPr marL="0" indent="0" defTabSz="208312" rtl="1">
              <a:spcBef>
                <a:spcPts val="100"/>
              </a:spcBef>
              <a:buSzTx/>
              <a:buNone/>
              <a:defRPr sz="1727">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المواد المطبوعة</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اختصاصات الاستقصاء وجميع المعلومات المتاحة عن الحدث.</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الخطط الوطنية للطوارئ</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إجراءات التشغيل المعيارية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قائمة الاتصال بالمسؤولين على المستويين المركزي والمتوسط وعلى مستوى المناطق، ومنسق الحدث بشكلٍ عام، وأصحاب المصلحة.</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نسخ مطبوعة من استمارات استقصاء الحالات، واستمارات القائمة الخطية، واستبيان المقابلات، وتعاريف الحالات، واستمارات الشحن المختبري، ونموذج تقرير الحالة، واستمارات تحديد هوية المخالطين وتتبعهم، واستمارات الموافقة على أخذ العينات، وغيرها.</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مواد تدريبية للتدريب السريع.</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نسخ مطبوعة من الإرشادات التقنية، والملصقات، ومواد التواصل بشأن المخاطر. </a:t>
            </a:r>
          </a:p>
          <a:p>
            <a:pPr marL="0" indent="0" defTabSz="208312" rtl="1">
              <a:spcBef>
                <a:spcPts val="100"/>
              </a:spcBef>
              <a:buSzTx/>
              <a:buNone/>
              <a:defRPr sz="1727">
                <a:solidFill>
                  <a:srgbClr val="0070C0"/>
                </a:solidFill>
                <a:latin typeface="Source Sans Pro Bold"/>
                <a:ea typeface="Source Sans Pro Bold"/>
                <a:cs typeface="Source Sans Pro Bold"/>
                <a:sym typeface="Source Sans Pro Bold"/>
              </a:defRPr>
            </a:pPr>
            <a:endParaRPr sz="1800" dirty="0">
              <a:latin typeface="Sakkal Majalla" panose="02000000000000000000" pitchFamily="2" charset="-78"/>
              <a:cs typeface="Sakkal Majalla" panose="02000000000000000000" pitchFamily="2" charset="-78"/>
            </a:endParaRPr>
          </a:p>
          <a:p>
            <a:pPr marL="0" indent="0" defTabSz="208312" rtl="1">
              <a:spcBef>
                <a:spcPts val="100"/>
              </a:spcBef>
              <a:buSzTx/>
              <a:buNone/>
              <a:defRPr sz="1727">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تكنولوجيا المعلومات والاتصالات</a:t>
            </a: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حواسيب محمولة وطابعة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وصلات الإنترنت (Internet tokens)</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47996" lvl="1" indent="-243839" defTabSz="208312" rtl="1">
              <a:spcBef>
                <a:spcPts val="0"/>
              </a:spcBef>
              <a:buClr>
                <a:srgbClr val="C00000"/>
              </a:buClr>
              <a:defRPr sz="1727"/>
            </a:pPr>
            <a:r>
              <a:rPr lang="ar" sz="1800" dirty="0">
                <a:latin typeface="Sakkal Majalla" panose="02000000000000000000" pitchFamily="2" charset="-78"/>
                <a:cs typeface="Sakkal Majalla" panose="02000000000000000000" pitchFamily="2" charset="-78"/>
              </a:rPr>
              <a:t>هواتف محمولة وأرصدة إضافية للهواتف المحمولة، وأجهزة اللاسلكي، وغيرها حسب الاقتضاء</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p:txBody>
      </p:sp>
      <p:sp>
        <p:nvSpPr>
          <p:cNvPr id="371" name="Title 1"/>
          <p:cNvSpPr txBox="1">
            <a:spLocks noGrp="1"/>
          </p:cNvSpPr>
          <p:nvPr>
            <p:ph type="title"/>
          </p:nvPr>
        </p:nvSpPr>
        <p:spPr>
          <a:xfrm>
            <a:off x="-460285" y="-70767"/>
            <a:ext cx="9061226" cy="78573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مثال: القائمة المرجعية اللوجستية الخاص بمرض فيروس الإيبولا</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15</a:t>
            </a:fld>
            <a:endParaRPr/>
          </a:p>
        </p:txBody>
      </p:sp>
      <p:sp>
        <p:nvSpPr>
          <p:cNvPr id="376" name="Content Placeholder 2"/>
          <p:cNvSpPr txBox="1">
            <a:spLocks noGrp="1"/>
          </p:cNvSpPr>
          <p:nvPr>
            <p:ph type="body" idx="1"/>
          </p:nvPr>
        </p:nvSpPr>
        <p:spPr>
          <a:xfrm>
            <a:off x="1191099" y="812051"/>
            <a:ext cx="9974577" cy="5381681"/>
          </a:xfrm>
          <a:prstGeom prst="rect">
            <a:avLst/>
          </a:prstGeom>
        </p:spPr>
        <p:txBody>
          <a:bodyPr rtlCol="1"/>
          <a:lstStyle/>
          <a:p>
            <a:pPr marL="0" indent="0" defTabSz="201802" rtl="1">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الإمدادات الطبية</a:t>
            </a: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مجموعة ضخ محلول الإمهاء</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محلول إمهاء فموي</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المقررات العلاجية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0" indent="0" defTabSz="201802" rtl="1">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المعدات الميدانية ومعدات الوقاية الشخصية</a:t>
            </a: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مطهر كحولي لفرك اليدين، وصابون، والكلور المحتوي على الهيبوكلوريت سريع التطاير/ مُبَيض</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a:spcBef>
                <a:spcPts val="0"/>
              </a:spcBef>
              <a:buClr>
                <a:srgbClr val="C00000"/>
              </a:buClr>
              <a:defRPr sz="1674"/>
            </a:pPr>
            <a:r>
              <a:rPr lang="ar" sz="1800" dirty="0">
                <a:latin typeface="Sakkal Majalla" panose="02000000000000000000" pitchFamily="2" charset="-78"/>
                <a:cs typeface="Sakkal Majalla" panose="02000000000000000000" pitchFamily="2" charset="-78"/>
              </a:rPr>
              <a:t>معدات الوقاية الشخصية، وتشمل ملابس العمل (سكرابز) غير المعقمة، وقفازات النتريل غير القابلة للاستعمال مرةً أخرى، وقفازات قوية الاحتمال، وكمامة </a:t>
            </a:r>
            <a:r>
              <a:rPr lang="ar" sz="1800">
                <a:latin typeface="Sakkal Majalla" panose="02000000000000000000" pitchFamily="2" charset="-78"/>
                <a:cs typeface="Sakkal Majalla" panose="02000000000000000000" pitchFamily="2" charset="-78"/>
              </a:rPr>
              <a:t>مرشحة </a:t>
            </a:r>
            <a:r>
              <a:rPr lang="ar-EG" sz="1800">
                <a:latin typeface="Sakkal Majalla" panose="02000000000000000000" pitchFamily="2" charset="-78"/>
                <a:cs typeface="Sakkal Majalla" panose="02000000000000000000" pitchFamily="2" charset="-78"/>
              </a:rPr>
              <a:t>للجسيمات </a:t>
            </a:r>
            <a:r>
              <a:rPr lang="en-US" sz="1800">
                <a:latin typeface="Sakkal Majalla" panose="02000000000000000000" pitchFamily="2" charset="-78"/>
                <a:cs typeface="Sakkal Majalla" panose="02000000000000000000" pitchFamily="2" charset="-78"/>
              </a:rPr>
              <a:t>N95)</a:t>
            </a:r>
            <a:r>
              <a:rPr lang="ar-EG" sz="1800">
                <a:latin typeface="Sakkal Majalla" panose="02000000000000000000" pitchFamily="2" charset="-78"/>
                <a:cs typeface="Sakkal Majalla" panose="02000000000000000000" pitchFamily="2" charset="-78"/>
              </a:rPr>
              <a:t>)</a:t>
            </a:r>
            <a:r>
              <a:rPr lang="en-US" sz="1800">
                <a:latin typeface="Sakkal Majalla" panose="02000000000000000000" pitchFamily="2" charset="-78"/>
                <a:cs typeface="Sakkal Majalla" panose="02000000000000000000" pitchFamily="2" charset="-78"/>
              </a:rPr>
              <a:t>،</a:t>
            </a:r>
            <a:r>
              <a:rPr lang="ar" sz="1800">
                <a:latin typeface="Sakkal Majalla" panose="02000000000000000000" pitchFamily="2" charset="-78"/>
                <a:cs typeface="Sakkal Majalla" panose="02000000000000000000" pitchFamily="2" charset="-78"/>
              </a:rPr>
              <a:t> والب</a:t>
            </a:r>
            <a:r>
              <a:rPr lang="ar-EG" sz="1800">
                <a:latin typeface="Sakkal Majalla" panose="02000000000000000000" pitchFamily="2" charset="-78"/>
                <a:cs typeface="Sakkal Majalla" panose="02000000000000000000" pitchFamily="2" charset="-78"/>
              </a:rPr>
              <a:t>ذ</a:t>
            </a:r>
            <a:r>
              <a:rPr lang="ar" sz="1800">
                <a:latin typeface="Sakkal Majalla" panose="02000000000000000000" pitchFamily="2" charset="-78"/>
                <a:cs typeface="Sakkal Majalla" panose="02000000000000000000" pitchFamily="2" charset="-78"/>
              </a:rPr>
              <a:t>لة </a:t>
            </a:r>
            <a:r>
              <a:rPr lang="ar" sz="1800" dirty="0">
                <a:latin typeface="Sakkal Majalla" panose="02000000000000000000" pitchFamily="2" charset="-78"/>
                <a:cs typeface="Sakkal Majalla" panose="02000000000000000000" pitchFamily="2" charset="-78"/>
              </a:rPr>
              <a:t>الواقية و/ أو الرداء الواقي، وأحذية مطاطية طويلة الساق، ومئزر قوي الاحتمال، وواقي الوجه و/ أو النظارات الواقية، والأقنعة الجراحية.</a:t>
            </a: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موازين حرارة بالأشعة تحت الحمراء</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أكياس الجثامين</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مِرَشّ</a:t>
            </a:r>
            <a:r>
              <a:rPr lang="ar-EG" sz="1800" dirty="0">
                <a:latin typeface="Sakkal Majalla" panose="02000000000000000000" pitchFamily="2" charset="-78"/>
                <a:cs typeface="Sakkal Majalla" panose="02000000000000000000" pitchFamily="2" charset="-78"/>
              </a:rPr>
              <a:t>َ</a:t>
            </a:r>
            <a:r>
              <a:rPr lang="ar" sz="1800" dirty="0">
                <a:latin typeface="Sakkal Majalla" panose="02000000000000000000" pitchFamily="2" charset="-78"/>
                <a:cs typeface="Sakkal Majalla" panose="02000000000000000000" pitchFamily="2" charset="-78"/>
              </a:rPr>
              <a:t>ات محمولة على الظهر</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أكياس غير قابلة للاستعمال مرة أخرى للنفايات البيولوجية الخطرة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مجموعة أدوات جمع العينات </a:t>
            </a:r>
            <a:r>
              <a:rPr lang="ar-EG" sz="1800" dirty="0">
                <a:latin typeface="Sakkal Majalla" panose="02000000000000000000" pitchFamily="2" charset="-78"/>
                <a:cs typeface="Sakkal Majalla" panose="02000000000000000000" pitchFamily="2" charset="-78"/>
              </a:rPr>
              <a:t>(</a:t>
            </a:r>
            <a:r>
              <a:rPr lang="en-US" sz="1800" dirty="0">
                <a:latin typeface="Sakkal Majalla" panose="02000000000000000000" pitchFamily="2" charset="-78"/>
                <a:cs typeface="Sakkal Majalla" panose="02000000000000000000" pitchFamily="2" charset="-78"/>
              </a:rPr>
              <a:t>"UN 2814"، </a:t>
            </a:r>
            <a:r>
              <a:rPr lang="ar-EG" sz="1800" dirty="0">
                <a:latin typeface="Sakkal Majalla" panose="02000000000000000000" pitchFamily="2" charset="-78"/>
                <a:cs typeface="Sakkal Majalla" panose="02000000000000000000" pitchFamily="2" charset="-78"/>
              </a:rPr>
              <a:t>مجموعة عينات الدم، مسحات العينات الفموية، قفازات، مسحات كحولية).</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التعبئة الثلاثية</a:t>
            </a:r>
            <a:r>
              <a:rPr lang="ar-EG" sz="1800" dirty="0">
                <a:latin typeface="Sakkal Majalla" panose="02000000000000000000" pitchFamily="2" charset="-78"/>
                <a:cs typeface="Sakkal Majalla" panose="02000000000000000000" pitchFamily="2" charset="-78"/>
              </a:rPr>
              <a:t>.</a:t>
            </a:r>
            <a:r>
              <a:rPr lang="ar" sz="1800" dirty="0">
                <a:latin typeface="Sakkal Majalla" panose="02000000000000000000" pitchFamily="2" charset="-78"/>
                <a:cs typeface="Sakkal Majalla" panose="02000000000000000000" pitchFamily="2" charset="-78"/>
              </a:rPr>
              <a:t> </a:t>
            </a: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صندوق الأمان/ حاوية الأدوات الحادة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0" indent="0" defTabSz="201802" rtl="1">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النقل</a:t>
            </a: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إمكانية الحصول على سيارات أو دراجات التنقُّل المزودة بمحرك (سكوتر) والوقود</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0" indent="0" defTabSz="201802" rtl="1">
              <a:spcBef>
                <a:spcPts val="100"/>
              </a:spcBef>
              <a:buSzTx/>
              <a:buNone/>
              <a:defRPr sz="1674">
                <a:solidFill>
                  <a:schemeClr val="accent3">
                    <a:lumOff val="-6274"/>
                  </a:schemeClr>
                </a:solidFill>
                <a:latin typeface="Source Sans Pro Bold"/>
                <a:ea typeface="Source Sans Pro Bold"/>
                <a:cs typeface="Source Sans Pro Bold"/>
                <a:sym typeface="Source Sans Pro Bold"/>
              </a:defRPr>
            </a:pPr>
            <a:r>
              <a:rPr lang="ar" sz="1800" b="1" dirty="0">
                <a:solidFill>
                  <a:srgbClr val="C00000"/>
                </a:solidFill>
                <a:latin typeface="Sakkal Majalla" panose="02000000000000000000" pitchFamily="2" charset="-78"/>
                <a:cs typeface="Sakkal Majalla" panose="02000000000000000000" pitchFamily="2" charset="-78"/>
              </a:rPr>
              <a:t>الشؤون المالية</a:t>
            </a: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البدل اليومي، والمصروفات النثرية</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a:p>
            <a:pPr marL="337121" lvl="1" indent="-236220" defTabSz="201802" rtl="1">
              <a:spcBef>
                <a:spcPts val="0"/>
              </a:spcBef>
              <a:buClr>
                <a:srgbClr val="C00000"/>
              </a:buClr>
              <a:defRPr sz="1674"/>
            </a:pPr>
            <a:r>
              <a:rPr lang="ar" sz="1800" dirty="0">
                <a:latin typeface="Sakkal Majalla" panose="02000000000000000000" pitchFamily="2" charset="-78"/>
                <a:cs typeface="Sakkal Majalla" panose="02000000000000000000" pitchFamily="2" charset="-78"/>
              </a:rPr>
              <a:t>إتاحة ميزانيات صناديق الطوارئ وآلية صرفها</a:t>
            </a:r>
            <a:r>
              <a:rPr lang="ar-EG" sz="1800" dirty="0">
                <a:latin typeface="Sakkal Majalla" panose="02000000000000000000" pitchFamily="2" charset="-78"/>
                <a:cs typeface="Sakkal Majalla" panose="02000000000000000000" pitchFamily="2" charset="-78"/>
              </a:rPr>
              <a:t>.</a:t>
            </a:r>
            <a:endParaRPr lang="ar" sz="1800" dirty="0">
              <a:latin typeface="Sakkal Majalla" panose="02000000000000000000" pitchFamily="2" charset="-78"/>
              <a:cs typeface="Sakkal Majalla" panose="02000000000000000000" pitchFamily="2" charset="-78"/>
            </a:endParaRPr>
          </a:p>
        </p:txBody>
      </p:sp>
      <p:sp>
        <p:nvSpPr>
          <p:cNvPr id="377" name="Title 1"/>
          <p:cNvSpPr txBox="1">
            <a:spLocks noGrp="1"/>
          </p:cNvSpPr>
          <p:nvPr>
            <p:ph type="title"/>
          </p:nvPr>
        </p:nvSpPr>
        <p:spPr>
          <a:xfrm>
            <a:off x="-335595" y="-90255"/>
            <a:ext cx="9061226" cy="785734"/>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مثال: القائمة المرجعية اللوجستية الخاصة بفيروس مرض الإيبولا (2)</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16</a:t>
            </a:fld>
            <a:endParaRPr/>
          </a:p>
        </p:txBody>
      </p:sp>
      <p:sp>
        <p:nvSpPr>
          <p:cNvPr id="2" name="TextBox 1">
            <a:extLst>
              <a:ext uri="{FF2B5EF4-FFF2-40B4-BE49-F238E27FC236}">
                <a16:creationId xmlns:a16="http://schemas.microsoft.com/office/drawing/2014/main" id="{CBC20C88-6B59-5306-B581-69202D50A65A}"/>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17</a:t>
            </a:fld>
            <a:endParaRPr/>
          </a:p>
        </p:txBody>
      </p:sp>
      <p:sp>
        <p:nvSpPr>
          <p:cNvPr id="382" name="Content Placeholder 2"/>
          <p:cNvSpPr txBox="1">
            <a:spLocks noGrp="1"/>
          </p:cNvSpPr>
          <p:nvPr>
            <p:ph type="body" idx="1"/>
          </p:nvPr>
        </p:nvSpPr>
        <p:spPr>
          <a:xfrm>
            <a:off x="951957" y="825517"/>
            <a:ext cx="10040148"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p:txBody>
      </p:sp>
      <p:sp>
        <p:nvSpPr>
          <p:cNvPr id="2" name="TextBox 1">
            <a:extLst>
              <a:ext uri="{FF2B5EF4-FFF2-40B4-BE49-F238E27FC236}">
                <a16:creationId xmlns:a16="http://schemas.microsoft.com/office/drawing/2014/main" id="{9E0479A3-C70B-EAD6-67B7-A3634A8F3765}"/>
              </a:ext>
            </a:extLst>
          </p:cNvPr>
          <p:cNvSpPr txBox="1"/>
          <p:nvPr/>
        </p:nvSpPr>
        <p:spPr>
          <a:xfrm>
            <a:off x="951957" y="72737"/>
            <a:ext cx="2438400"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2</a:t>
            </a:fld>
            <a:endParaRPr/>
          </a:p>
        </p:txBody>
      </p:sp>
      <p:sp>
        <p:nvSpPr>
          <p:cNvPr id="306" name="Title 1"/>
          <p:cNvSpPr txBox="1">
            <a:spLocks noGrp="1"/>
          </p:cNvSpPr>
          <p:nvPr>
            <p:ph type="title"/>
          </p:nvPr>
        </p:nvSpPr>
        <p:spPr>
          <a:xfrm>
            <a:off x="233917" y="157466"/>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ملاحظة إلى المُيسِّرين:</a:t>
            </a:r>
          </a:p>
        </p:txBody>
      </p:sp>
      <p:sp>
        <p:nvSpPr>
          <p:cNvPr id="307" name="Content Placeholder 2"/>
          <p:cNvSpPr txBox="1">
            <a:spLocks noGrp="1"/>
          </p:cNvSpPr>
          <p:nvPr>
            <p:ph type="body" idx="1"/>
          </p:nvPr>
        </p:nvSpPr>
        <p:spPr>
          <a:xfrm>
            <a:off x="4209984" y="2450856"/>
            <a:ext cx="7529515" cy="3879476"/>
          </a:xfrm>
          <a:prstGeom prst="rect">
            <a:avLst/>
          </a:prstGeom>
        </p:spPr>
        <p:txBody>
          <a:bodyPr lIns="91440" tIns="45720" rIns="91440" bIns="45720" rtlCol="1" anchor="t"/>
          <a:lstStyle/>
          <a:p>
            <a:pPr marL="0" indent="0" rtl="1">
              <a:buSzTx/>
              <a:buNone/>
              <a:defRPr>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marL="0" indent="0" rtl="1">
              <a:buSzTx/>
              <a:buNone/>
              <a:defRPr>
                <a:solidFill>
                  <a:srgbClr val="FF0000"/>
                </a:solidFill>
              </a:defRPr>
            </a:pPr>
            <a:r>
              <a:rPr lang="ar" dirty="0">
                <a:solidFill>
                  <a:srgbClr val="C00000"/>
                </a:solidFill>
                <a:latin typeface="Sakkal Majalla" panose="02000000000000000000" pitchFamily="2" charset="-78"/>
                <a:cs typeface="Sakkal Majalla" panose="02000000000000000000" pitchFamily="2" charset="-78"/>
              </a:rPr>
              <a:t>تحتوي هذه الشرائح على وصف لمتلازمة 7 أمراض، وننصحك باختيار </a:t>
            </a:r>
            <a:r>
              <a:rPr lang="ar" u="sng" dirty="0">
                <a:solidFill>
                  <a:srgbClr val="C00000"/>
                </a:solidFill>
                <a:latin typeface="Sakkal Majalla" panose="02000000000000000000" pitchFamily="2" charset="-78"/>
                <a:cs typeface="Sakkal Majalla" panose="02000000000000000000" pitchFamily="2" charset="-78"/>
              </a:rPr>
              <a:t>4 منها فقط</a:t>
            </a:r>
            <a:r>
              <a:rPr lang="ar" dirty="0">
                <a:solidFill>
                  <a:srgbClr val="C00000"/>
                </a:solidFill>
                <a:latin typeface="Sakkal Majalla" panose="02000000000000000000" pitchFamily="2" charset="-78"/>
                <a:cs typeface="Sakkal Majalla" panose="02000000000000000000" pitchFamily="2" charset="-78"/>
              </a:rPr>
              <a:t>. </a:t>
            </a:r>
          </a:p>
          <a:p>
            <a:pPr marL="0" indent="0" rtl="1">
              <a:buSzTx/>
              <a:buNone/>
              <a:defRPr>
                <a:solidFill>
                  <a:srgbClr val="FF0000"/>
                </a:solidFill>
              </a:defRPr>
            </a:pPr>
            <a:endParaRPr lang="en-US" u="sng" dirty="0">
              <a:solidFill>
                <a:srgbClr val="C00000"/>
              </a:solidFill>
              <a:latin typeface="Sakkal Majalla" panose="02000000000000000000" pitchFamily="2" charset="-78"/>
              <a:cs typeface="Sakkal Majalla" panose="02000000000000000000" pitchFamily="2" charset="-78"/>
            </a:endParaRPr>
          </a:p>
          <a:p>
            <a:pPr marL="0" indent="0" rtl="1">
              <a:buSzTx/>
              <a:buNone/>
              <a:defRPr>
                <a:solidFill>
                  <a:srgbClr val="FF0000"/>
                </a:solidFill>
              </a:defRPr>
            </a:pPr>
            <a:r>
              <a:rPr lang="ar" dirty="0">
                <a:solidFill>
                  <a:srgbClr val="C00000"/>
                </a:solidFill>
                <a:latin typeface="Sakkal Majalla" panose="02000000000000000000" pitchFamily="2" charset="-78"/>
                <a:cs typeface="Sakkal Majalla" panose="02000000000000000000" pitchFamily="2" charset="-78"/>
              </a:rPr>
              <a:t>إذا لم يكن أي من الأمراض المذكورة ذات صلة بالسياق الخاص بك، يمكنك استبدال الأمراض الموجودة</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بأخرى</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ذات</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صلة</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أكبر</a:t>
            </a:r>
            <a:r>
              <a:rPr dirty="0">
                <a:solidFill>
                  <a:srgbClr val="C00000"/>
                </a:solidFill>
                <a:latin typeface="Sakkal Majalla" panose="02000000000000000000" pitchFamily="2" charset="-78"/>
                <a:cs typeface="Sakkal Majalla" panose="02000000000000000000" pitchFamily="2" charset="-78"/>
              </a:rPr>
              <a:t>/</a:t>
            </a:r>
            <a:r>
              <a:rPr lang="ar" dirty="0">
                <a:solidFill>
                  <a:srgbClr val="C00000"/>
                </a:solidFill>
                <a:latin typeface="Sakkal Majalla" panose="02000000000000000000" pitchFamily="2" charset="-78"/>
                <a:cs typeface="Sakkal Majalla" panose="02000000000000000000" pitchFamily="2" charset="-78"/>
              </a:rPr>
              <a:t> يُرجح أكثر</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ظهورها</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في</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البلد</a:t>
            </a:r>
            <a:r>
              <a:rPr lang="ar-EG"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الإقليم</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الذي</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تُقد</a:t>
            </a:r>
            <a:r>
              <a:rPr lang="ar-EG" dirty="0">
                <a:solidFill>
                  <a:srgbClr val="C00000"/>
                </a:solidFill>
                <a:latin typeface="Sakkal Majalla" panose="02000000000000000000" pitchFamily="2" charset="-78"/>
                <a:cs typeface="Sakkal Majalla" panose="02000000000000000000" pitchFamily="2" charset="-78"/>
              </a:rPr>
              <a:t>ِّ</a:t>
            </a:r>
            <a:r>
              <a:rPr dirty="0">
                <a:solidFill>
                  <a:srgbClr val="C00000"/>
                </a:solidFill>
                <a:latin typeface="Sakkal Majalla" panose="02000000000000000000" pitchFamily="2" charset="-78"/>
                <a:cs typeface="Sakkal Majalla" panose="02000000000000000000" pitchFamily="2" charset="-78"/>
              </a:rPr>
              <a:t>م </a:t>
            </a:r>
            <a:r>
              <a:rPr dirty="0" err="1">
                <a:solidFill>
                  <a:srgbClr val="C00000"/>
                </a:solidFill>
                <a:latin typeface="Sakkal Majalla" panose="02000000000000000000" pitchFamily="2" charset="-78"/>
                <a:cs typeface="Sakkal Majalla" panose="02000000000000000000" pitchFamily="2" charset="-78"/>
              </a:rPr>
              <a:t>فيه</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تدريب</a:t>
            </a:r>
            <a:r>
              <a:rPr lang="ar-EG" dirty="0">
                <a:solidFill>
                  <a:srgbClr val="C00000"/>
                </a:solidFill>
                <a:latin typeface="Sakkal Majalla" panose="02000000000000000000" pitchFamily="2" charset="-78"/>
                <a:cs typeface="Sakkal Majalla" panose="02000000000000000000" pitchFamily="2" charset="-78"/>
              </a:rPr>
              <a:t>َ</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فِرَق</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الاستجابة</a:t>
            </a:r>
            <a:r>
              <a:rPr dirty="0">
                <a:solidFill>
                  <a:srgbClr val="C00000"/>
                </a:solidFill>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cs typeface="Sakkal Majalla" panose="02000000000000000000" pitchFamily="2" charset="-78"/>
              </a:rPr>
              <a:t>السريعة</a:t>
            </a:r>
            <a:r>
              <a:rPr dirty="0">
                <a:solidFill>
                  <a:srgbClr val="C00000"/>
                </a:solidFill>
                <a:latin typeface="Sakkal Majalla" panose="02000000000000000000" pitchFamily="2" charset="-78"/>
                <a:cs typeface="Sakkal Majalla" panose="02000000000000000000" pitchFamily="2" charset="-78"/>
              </a:rPr>
              <a:t>.</a:t>
            </a:r>
            <a:endParaRPr lang="hu-HU" dirty="0">
              <a:solidFill>
                <a:srgbClr val="C00000"/>
              </a:solidFill>
              <a:latin typeface="Sakkal Majalla" panose="02000000000000000000" pitchFamily="2" charset="-78"/>
              <a:cs typeface="Sakkal Majalla" panose="02000000000000000000" pitchFamily="2" charset="-78"/>
            </a:endParaRPr>
          </a:p>
          <a:p>
            <a:pPr marL="0" indent="0" rtl="1">
              <a:buSzTx/>
              <a:buNone/>
              <a:defRPr>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p:txBody>
      </p:sp>
      <p:sp>
        <p:nvSpPr>
          <p:cNvPr id="308" name="Rounded Rectangle 4"/>
          <p:cNvSpPr/>
          <p:nvPr/>
        </p:nvSpPr>
        <p:spPr>
          <a:xfrm rot="10800000" flipH="1">
            <a:off x="1033766" y="1688849"/>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311" name="Title 3"/>
          <p:cNvSpPr txBox="1">
            <a:spLocks noGrp="1"/>
          </p:cNvSpPr>
          <p:nvPr>
            <p:ph type="title"/>
          </p:nvPr>
        </p:nvSpPr>
        <p:spPr>
          <a:xfrm>
            <a:off x="0" y="114832"/>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312" name="Content Placeholder 2"/>
          <p:cNvSpPr txBox="1">
            <a:spLocks noGrp="1"/>
          </p:cNvSpPr>
          <p:nvPr>
            <p:ph type="body" idx="1"/>
          </p:nvPr>
        </p:nvSpPr>
        <p:spPr>
          <a:xfrm>
            <a:off x="4034914" y="2146049"/>
            <a:ext cx="7529515" cy="2801871"/>
          </a:xfrm>
          <a:prstGeom prst="rect">
            <a:avLst/>
          </a:prstGeom>
        </p:spPr>
        <p:txBody>
          <a:bodyPr rtlCol="1"/>
          <a:lstStyle/>
          <a:p>
            <a:pPr marL="0" indent="0" rtl="1">
              <a:lnSpc>
                <a:spcPct val="150000"/>
              </a:lnSpc>
              <a:buSzTx/>
              <a:buNone/>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254000" indent="-254000" rtl="1">
              <a:lnSpc>
                <a:spcPct val="110000"/>
              </a:lnSpc>
              <a:buClr>
                <a:srgbClr val="C00000"/>
              </a:buCl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والإمدادات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p:txBody>
      </p:sp>
      <p:sp>
        <p:nvSpPr>
          <p:cNvPr id="314" name="Rounded Rectangle 4"/>
          <p:cNvSpPr/>
          <p:nvPr/>
        </p:nvSpPr>
        <p:spPr>
          <a:xfrm rot="10800000" flipH="1">
            <a:off x="1235111" y="1609859"/>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317" name="Title 1"/>
          <p:cNvSpPr txBox="1">
            <a:spLocks noGrp="1"/>
          </p:cNvSpPr>
          <p:nvPr>
            <p:ph type="title"/>
          </p:nvPr>
        </p:nvSpPr>
        <p:spPr>
          <a:xfrm>
            <a:off x="387064" y="278664"/>
            <a:ext cx="2614320" cy="1932377"/>
          </a:xfrm>
          <a:prstGeom prst="rect">
            <a:avLst/>
          </a:prstGeom>
        </p:spPr>
        <p:txBody>
          <a:bodyPr rtlCol="1"/>
          <a:lstStyle>
            <a:lvl1pPr algn="r" rtl="1">
              <a:defRPr sz="3600"/>
            </a:lvl1pPr>
          </a:lstStyle>
          <a:p>
            <a:pPr rtl="1"/>
            <a:r>
              <a:rPr lang="ar" sz="3200" b="1" dirty="0">
                <a:latin typeface="Sakkal Majalla" panose="02000000000000000000" pitchFamily="2" charset="-78"/>
                <a:cs typeface="Sakkal Majalla" panose="02000000000000000000" pitchFamily="2" charset="-78"/>
              </a:rPr>
              <a:t>التعليمات</a:t>
            </a:r>
            <a:endParaRPr b="1" dirty="0">
              <a:latin typeface="Sakkal Majalla" panose="02000000000000000000" pitchFamily="2" charset="-78"/>
              <a:cs typeface="Sakkal Majalla" panose="02000000000000000000" pitchFamily="2" charset="-78"/>
            </a:endParaRPr>
          </a:p>
        </p:txBody>
      </p:sp>
      <p:sp>
        <p:nvSpPr>
          <p:cNvPr id="318" name="Content Placeholder 2"/>
          <p:cNvSpPr txBox="1">
            <a:spLocks noGrp="1"/>
          </p:cNvSpPr>
          <p:nvPr>
            <p:ph type="body" idx="1"/>
          </p:nvPr>
        </p:nvSpPr>
        <p:spPr>
          <a:xfrm>
            <a:off x="4118544" y="1777638"/>
            <a:ext cx="7529515" cy="5120929"/>
          </a:xfrm>
          <a:prstGeom prst="rect">
            <a:avLst/>
          </a:prstGeom>
        </p:spPr>
        <p:txBody>
          <a:bodyPr rtlCol="1">
            <a:normAutofit/>
          </a:bodyPr>
          <a:lstStyle/>
          <a:p>
            <a:pPr marL="265113" indent="-265113" rtl="1">
              <a:buSzTx/>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يستجيبون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a:t>
            </a:r>
          </a:p>
          <a:p>
            <a:pPr marL="630238" lvl="1" indent="-342900" rtl="1">
              <a:spcBef>
                <a:spcPts val="100"/>
              </a:spcBef>
              <a:buSzPct val="82000"/>
              <a:buFont typeface="Courier New" panose="02070309020205020404" pitchFamily="49" charset="0"/>
              <a:buChar char="o"/>
            </a:pPr>
            <a:r>
              <a:rPr dirty="0" err="1">
                <a:latin typeface="Sakkal Majalla" panose="02000000000000000000" pitchFamily="2" charset="-78"/>
                <a:cs typeface="Sakkal Majalla" panose="02000000000000000000" pitchFamily="2" charset="-78"/>
              </a:rPr>
              <a:t>الاشتباه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الإيبولا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630238" lvl="1" indent="-342900" rtl="1">
              <a:spcBef>
                <a:spcPts val="100"/>
              </a:spcBef>
              <a:buSzPct val="82000"/>
              <a:buFont typeface="Courier New" panose="02070309020205020404" pitchFamily="49" charset="0"/>
              <a:buChar char="o"/>
            </a:pPr>
            <a:r>
              <a:rPr dirty="0" err="1">
                <a:latin typeface="Sakkal Majalla" panose="02000000000000000000" pitchFamily="2" charset="-78"/>
                <a:cs typeface="Sakkal Majalla" panose="02000000000000000000" pitchFamily="2" charset="-78"/>
              </a:rPr>
              <a:t>الاشتباه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المتصدع</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630238" lvl="1" indent="-342900" rtl="1">
              <a:spcBef>
                <a:spcPts val="100"/>
              </a:spcBef>
              <a:buSzPct val="82000"/>
              <a:buFont typeface="Courier New" panose="02070309020205020404" pitchFamily="49" charset="0"/>
              <a:buChar char="o"/>
            </a:pPr>
            <a:r>
              <a:rPr dirty="0" err="1">
                <a:latin typeface="Sakkal Majalla" panose="02000000000000000000" pitchFamily="2" charset="-78"/>
                <a:cs typeface="Sakkal Majalla" panose="02000000000000000000" pitchFamily="2" charset="-78"/>
              </a:rPr>
              <a:t>الاشتباه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بالجمرة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الخبيثة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630238" lvl="1" indent="-342900" rtl="1">
              <a:spcBef>
                <a:spcPts val="100"/>
              </a:spcBef>
              <a:buSzPct val="82000"/>
              <a:buFont typeface="Courier New" panose="02070309020205020404" pitchFamily="49" charset="0"/>
              <a:buChar char="o"/>
            </a:pPr>
            <a:r>
              <a:rPr dirty="0" err="1">
                <a:latin typeface="Sakkal Majalla" panose="02000000000000000000" pitchFamily="2" charset="-78"/>
                <a:cs typeface="Sakkal Majalla" panose="02000000000000000000" pitchFamily="2" charset="-78"/>
              </a:rPr>
              <a:t>الاشتباه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الوخيم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سارس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marL="265113" indent="-265113" rtl="1">
              <a:buSzTx/>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مرجعية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إحضارها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a:p>
            <a:pPr marL="0" indent="0" rtl="1">
              <a:buSzTx/>
              <a:buNone/>
            </a:pPr>
            <a:endParaRPr dirty="0">
              <a:latin typeface="Sakkal Majalla" panose="02000000000000000000" pitchFamily="2" charset="-78"/>
              <a:cs typeface="Sakkal Majalla" panose="02000000000000000000" pitchFamily="2" charset="-78"/>
            </a:endParaRPr>
          </a:p>
          <a:p>
            <a:pPr marL="265113" indent="-265113" rtl="1">
              <a:buSzTx/>
            </a:pPr>
            <a:r>
              <a:rPr dirty="0" err="1">
                <a:latin typeface="Sakkal Majalla" panose="02000000000000000000" pitchFamily="2" charset="-78"/>
                <a:cs typeface="Sakkal Majalla" panose="02000000000000000000" pitchFamily="2" charset="-78"/>
              </a:rPr>
              <a:t>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تعقيباتهم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بشأنها</a:t>
            </a:r>
            <a:r>
              <a:rPr dirty="0">
                <a:latin typeface="Sakkal Majalla" panose="02000000000000000000" pitchFamily="2" charset="-78"/>
                <a:cs typeface="Sakkal Majalla" panose="02000000000000000000" pitchFamily="2" charset="-78"/>
              </a:rPr>
              <a:t>.</a:t>
            </a:r>
          </a:p>
        </p:txBody>
      </p:sp>
      <p:sp>
        <p:nvSpPr>
          <p:cNvPr id="319" name="Rounded Rectangle 4"/>
          <p:cNvSpPr/>
          <p:nvPr/>
        </p:nvSpPr>
        <p:spPr>
          <a:xfrm rot="10800000" flipH="1">
            <a:off x="515606" y="1701660"/>
            <a:ext cx="2485778" cy="75978"/>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322" name="Google Shape;360;p4"/>
          <p:cNvSpPr txBox="1">
            <a:spLocks noGrp="1"/>
          </p:cNvSpPr>
          <p:nvPr>
            <p:ph type="body" idx="1"/>
          </p:nvPr>
        </p:nvSpPr>
        <p:spPr>
          <a:xfrm>
            <a:off x="1210013" y="1444360"/>
            <a:ext cx="9711013" cy="3950600"/>
          </a:xfrm>
          <a:prstGeom prst="rect">
            <a:avLst/>
          </a:prstGeom>
        </p:spPr>
        <p:txBody>
          <a:bodyPr lIns="45699" tIns="45699" rIns="45699" bIns="45699" rtlCol="1">
            <a:noAutofit/>
          </a:bodyPr>
          <a:lstStyle/>
          <a:p>
            <a:pPr marL="254000" indent="-254000" algn="just" rtl="1">
              <a:spcBef>
                <a:spcPts val="0"/>
              </a:spcBef>
              <a:defRPr sz="2000"/>
            </a:pPr>
            <a:r>
              <a:rPr sz="2200" dirty="0" err="1">
                <a:latin typeface="Sakkal Majalla" panose="02000000000000000000" pitchFamily="2" charset="-78"/>
                <a:cs typeface="Sakkal Majalla" panose="02000000000000000000" pitchFamily="2" charset="-78"/>
              </a:rPr>
              <a:t>مرض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الإيبولا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المعروف</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سابقًا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باسم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حمى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الإيبولا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النزفية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هو</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مرضٌ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وخيمٌ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يُصيب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البشر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ويكون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مميتًا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أغلب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الأحيان</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وتنتقل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العدوى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بالفيروس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البشر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الحيوانات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البرية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وتنتشر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البشر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خلال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انتقال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إنسان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آخر</a:t>
            </a:r>
            <a:r>
              <a:rPr sz="2200" dirty="0">
                <a:latin typeface="Sakkal Majalla" panose="02000000000000000000" pitchFamily="2" charset="-78"/>
                <a:cs typeface="Sakkal Majalla" panose="02000000000000000000" pitchFamily="2" charset="-78"/>
              </a:rPr>
              <a:t>.</a:t>
            </a:r>
          </a:p>
          <a:p>
            <a:pPr marL="254000" indent="-254000" algn="just" rtl="1">
              <a:spcBef>
                <a:spcPts val="0"/>
              </a:spcBef>
              <a:defRPr sz="2000"/>
            </a:pPr>
            <a:r>
              <a:rPr sz="2200" dirty="0" err="1">
                <a:latin typeface="Sakkal Majalla" panose="02000000000000000000" pitchFamily="2" charset="-78"/>
                <a:cs typeface="Sakkal Majalla" panose="02000000000000000000" pitchFamily="2" charset="-78"/>
              </a:rPr>
              <a:t>يبلغ</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متوسط</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معدل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إماتة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الحالات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حوالي</a:t>
            </a:r>
            <a:r>
              <a:rPr lang="ar-EG" sz="2200" dirty="0">
                <a:latin typeface="Sakkal Majalla" panose="02000000000000000000" pitchFamily="2" charset="-78"/>
                <a:cs typeface="Sakkal Majalla" panose="02000000000000000000" pitchFamily="2" charset="-78"/>
              </a:rPr>
              <a:t> 50%. </a:t>
            </a:r>
            <a:r>
              <a:rPr sz="2200" dirty="0" err="1">
                <a:latin typeface="Sakkal Majalla" panose="02000000000000000000" pitchFamily="2" charset="-78"/>
                <a:cs typeface="Sakkal Majalla" panose="02000000000000000000" pitchFamily="2" charset="-78"/>
              </a:rPr>
              <a:t>وتراوحت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معدلات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إماتة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الحالات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بين</a:t>
            </a:r>
            <a:r>
              <a:rPr lang="ar-EG" sz="2200" dirty="0">
                <a:latin typeface="Sakkal Majalla" panose="02000000000000000000" pitchFamily="2" charset="-78"/>
                <a:cs typeface="Sakkal Majalla" panose="02000000000000000000" pitchFamily="2" charset="-78"/>
              </a:rPr>
              <a:t> 25% </a:t>
            </a:r>
            <a:r>
              <a:rPr sz="2200" dirty="0">
                <a:latin typeface="Sakkal Majalla" panose="02000000000000000000" pitchFamily="2" charset="-78"/>
                <a:cs typeface="Sakkal Majalla" panose="02000000000000000000" pitchFamily="2" charset="-78"/>
              </a:rPr>
              <a:t>و</a:t>
            </a:r>
            <a:r>
              <a:rPr lang="ar-EG" sz="2200" dirty="0">
                <a:latin typeface="Sakkal Majalla" panose="02000000000000000000" pitchFamily="2" charset="-78"/>
                <a:cs typeface="Sakkal Majalla" panose="02000000000000000000" pitchFamily="2" charset="-78"/>
              </a:rPr>
              <a:t> 90%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الفاشيات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السابقة</a:t>
            </a:r>
            <a:r>
              <a:rPr sz="2200" dirty="0">
                <a:latin typeface="Sakkal Majalla" panose="02000000000000000000" pitchFamily="2" charset="-78"/>
                <a:cs typeface="Sakkal Majalla" panose="02000000000000000000" pitchFamily="2" charset="-78"/>
              </a:rPr>
              <a:t>.</a:t>
            </a:r>
          </a:p>
          <a:p>
            <a:pPr marL="254000" indent="-254000" algn="just" rtl="1">
              <a:spcBef>
                <a:spcPts val="0"/>
              </a:spcBef>
              <a:defRPr sz="2000"/>
            </a:pPr>
            <a:r>
              <a:rPr sz="2200" dirty="0" err="1">
                <a:latin typeface="Sakkal Majalla" panose="02000000000000000000" pitchFamily="2" charset="-78"/>
                <a:cs typeface="Sakkal Majalla" panose="02000000000000000000" pitchFamily="2" charset="-78"/>
              </a:rPr>
              <a:t>حدثت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أول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فاشية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لمرض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الإيبولا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القرى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النائية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وسط</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أفريقيا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بالقرب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الغابات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المدارية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المطيرة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ولكن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آخر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فاشية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غرب</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أفريقيا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شملت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مناطق</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حضرية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وريفية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كبرى</a:t>
            </a:r>
            <a:r>
              <a:rPr sz="2200" dirty="0">
                <a:latin typeface="Sakkal Majalla" panose="02000000000000000000" pitchFamily="2" charset="-78"/>
                <a:cs typeface="Sakkal Majalla" panose="02000000000000000000" pitchFamily="2" charset="-78"/>
              </a:rPr>
              <a:t>.</a:t>
            </a:r>
          </a:p>
          <a:p>
            <a:pPr marL="254000" indent="-254000" algn="just" rtl="1">
              <a:spcBef>
                <a:spcPts val="0"/>
              </a:spcBef>
              <a:defRPr sz="2000"/>
            </a:pPr>
            <a:r>
              <a:rPr sz="2200" dirty="0" err="1">
                <a:latin typeface="Sakkal Majalla" panose="02000000000000000000" pitchFamily="2" charset="-78"/>
                <a:cs typeface="Sakkal Majalla" panose="02000000000000000000" pitchFamily="2" charset="-78"/>
              </a:rPr>
              <a:t>تُع</a:t>
            </a:r>
            <a:r>
              <a:rPr lang="ar-EG" sz="2200" dirty="0">
                <a:latin typeface="Sakkal Majalla" panose="02000000000000000000" pitchFamily="2" charset="-78"/>
                <a:cs typeface="Sakkal Majalla" panose="02000000000000000000" pitchFamily="2" charset="-78"/>
              </a:rPr>
              <a:t>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المشاركة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المجتمعية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أمرًا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أساسيًّا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لمكافحة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الفاشيات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بنجاح</a:t>
            </a:r>
            <a:r>
              <a:rPr lang="ar-EG"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وتعتمد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المكافحة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الجيدة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للفاشيات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استخدام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حزمة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التدخلات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مثل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التدبير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العلاجي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للحالات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والترصُّد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وتتبع</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المخالطين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وتوفير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خدمة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مختبرية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جيدة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ودفن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آمن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والتعبئة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المجتمعية</a:t>
            </a:r>
            <a:r>
              <a:rPr lang="ar-EG" sz="2200" dirty="0">
                <a:latin typeface="Sakkal Majalla" panose="02000000000000000000" pitchFamily="2" charset="-78"/>
                <a:cs typeface="Sakkal Majalla" panose="02000000000000000000" pitchFamily="2" charset="-78"/>
              </a:rPr>
              <a:t>.</a:t>
            </a:r>
            <a:endParaRPr sz="2200" dirty="0">
              <a:latin typeface="Sakkal Majalla" panose="02000000000000000000" pitchFamily="2" charset="-78"/>
              <a:cs typeface="Sakkal Majalla" panose="02000000000000000000" pitchFamily="2" charset="-78"/>
            </a:endParaRPr>
          </a:p>
          <a:p>
            <a:pPr marL="254000" indent="-254000" algn="just" rtl="1">
              <a:spcBef>
                <a:spcPts val="0"/>
              </a:spcBef>
              <a:defRPr sz="2000"/>
            </a:pPr>
            <a:r>
              <a:rPr sz="2200" dirty="0" err="1">
                <a:latin typeface="Sakkal Majalla" panose="02000000000000000000" pitchFamily="2" charset="-78"/>
                <a:cs typeface="Sakkal Majalla" panose="02000000000000000000" pitchFamily="2" charset="-78"/>
              </a:rPr>
              <a:t>تُسهم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الرعاية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الداعمة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وقت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مبكر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مع</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تعويض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السوائل</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ومعالجة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الأعراض</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تحسين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فرص</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البقاء</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قيد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الحياة</a:t>
            </a:r>
            <a:r>
              <a:rPr lang="ar-EG" sz="2200" dirty="0">
                <a:latin typeface="Sakkal Majalla" panose="02000000000000000000" pitchFamily="2" charset="-78"/>
                <a:cs typeface="Sakkal Majalla" panose="02000000000000000000" pitchFamily="2" charset="-78"/>
              </a:rPr>
              <a:t>. و</a:t>
            </a:r>
            <a:r>
              <a:rPr sz="2200" dirty="0" err="1">
                <a:latin typeface="Sakkal Majalla" panose="02000000000000000000" pitchFamily="2" charset="-78"/>
                <a:cs typeface="Sakkal Majalla" panose="02000000000000000000" pitchFamily="2" charset="-78"/>
              </a:rPr>
              <a:t>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يوجد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حتى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الآن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علاج</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مُرخص</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أثبت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قدرته</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على</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تحييد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ولكن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جار</a:t>
            </a:r>
            <a:r>
              <a:rPr lang="ar-EG" sz="2200" dirty="0">
                <a:latin typeface="Sakkal Majalla" panose="02000000000000000000" pitchFamily="2" charset="-78"/>
                <a:cs typeface="Sakkal Majalla" panose="02000000000000000000" pitchFamily="2" charset="-78"/>
              </a:rPr>
              <a:t>ٍ</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تطوير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مجموعة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العلاجات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عن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طريق</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الدم</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والمناعة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والأدوية</a:t>
            </a:r>
            <a:r>
              <a:rPr lang="ar-EG" sz="2200" dirty="0">
                <a:latin typeface="Sakkal Majalla" panose="02000000000000000000" pitchFamily="2" charset="-78"/>
                <a:cs typeface="Sakkal Majalla" panose="02000000000000000000" pitchFamily="2" charset="-78"/>
              </a:rPr>
              <a:t>.</a:t>
            </a:r>
            <a:endParaRPr sz="2200" dirty="0">
              <a:latin typeface="Sakkal Majalla" panose="02000000000000000000" pitchFamily="2" charset="-78"/>
              <a:cs typeface="Sakkal Majalla" panose="02000000000000000000" pitchFamily="2" charset="-78"/>
            </a:endParaRPr>
          </a:p>
          <a:p>
            <a:pPr marL="254000" indent="-254000" algn="just" rtl="1">
              <a:spcBef>
                <a:spcPts val="0"/>
              </a:spcBef>
              <a:defRPr sz="2000"/>
            </a:pPr>
            <a:r>
              <a:rPr sz="2200" dirty="0" err="1">
                <a:latin typeface="Sakkal Majalla" panose="02000000000000000000" pitchFamily="2" charset="-78"/>
                <a:cs typeface="Sakkal Majalla" panose="02000000000000000000" pitchFamily="2" charset="-78"/>
              </a:rPr>
              <a:t>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توجد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حاليً</a:t>
            </a:r>
            <a:r>
              <a:rPr lang="ar-EG" sz="2200" dirty="0">
                <a:latin typeface="Sakkal Majalla" panose="02000000000000000000" pitchFamily="2" charset="-78"/>
                <a:cs typeface="Sakkal Majalla" panose="02000000000000000000" pitchFamily="2" charset="-78"/>
              </a:rPr>
              <a:t>ّ</a:t>
            </a:r>
            <a:r>
              <a:rPr sz="2200" dirty="0">
                <a:latin typeface="Sakkal Majalla" panose="02000000000000000000" pitchFamily="2" charset="-78"/>
                <a:cs typeface="Sakkal Majalla" panose="02000000000000000000" pitchFamily="2" charset="-78"/>
              </a:rPr>
              <a:t>ا </a:t>
            </a:r>
            <a:r>
              <a:rPr sz="2200" dirty="0" err="1">
                <a:latin typeface="Sakkal Majalla" panose="02000000000000000000" pitchFamily="2" charset="-78"/>
                <a:cs typeface="Sakkal Majalla" panose="02000000000000000000" pitchFamily="2" charset="-78"/>
              </a:rPr>
              <a:t>أي</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تطعيمات</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مُرخصة</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ضد</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فيروس</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الإيبولا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إلا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أنه</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جار</a:t>
            </a:r>
            <a:r>
              <a:rPr lang="ar-EG" sz="2200" dirty="0">
                <a:latin typeface="Sakkal Majalla" panose="02000000000000000000" pitchFamily="2" charset="-78"/>
                <a:cs typeface="Sakkal Majalla" panose="02000000000000000000" pitchFamily="2" charset="-78"/>
              </a:rPr>
              <a:t>ٍ</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تطوير</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لقاحين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مُرشحين</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لهذا</a:t>
            </a:r>
            <a:r>
              <a:rPr sz="2200" dirty="0">
                <a:latin typeface="Sakkal Majalla" panose="02000000000000000000" pitchFamily="2" charset="-78"/>
                <a:cs typeface="Sakkal Majalla" panose="02000000000000000000" pitchFamily="2" charset="-78"/>
              </a:rPr>
              <a:t> </a:t>
            </a:r>
            <a:r>
              <a:rPr sz="2200" dirty="0" err="1">
                <a:latin typeface="Sakkal Majalla" panose="02000000000000000000" pitchFamily="2" charset="-78"/>
                <a:cs typeface="Sakkal Majalla" panose="02000000000000000000" pitchFamily="2" charset="-78"/>
              </a:rPr>
              <a:t>الغرض</a:t>
            </a:r>
            <a:r>
              <a:rPr sz="2200" dirty="0">
                <a:latin typeface="Sakkal Majalla" panose="02000000000000000000" pitchFamily="2" charset="-78"/>
                <a:cs typeface="Sakkal Majalla" panose="02000000000000000000" pitchFamily="2" charset="-78"/>
              </a:rPr>
              <a:t>.</a:t>
            </a:r>
          </a:p>
        </p:txBody>
      </p:sp>
      <p:sp>
        <p:nvSpPr>
          <p:cNvPr id="323" name="Google Shape;359;p4"/>
          <p:cNvSpPr txBox="1">
            <a:spLocks noGrp="1"/>
          </p:cNvSpPr>
          <p:nvPr>
            <p:ph type="title"/>
          </p:nvPr>
        </p:nvSpPr>
        <p:spPr>
          <a:xfrm>
            <a:off x="-594493" y="0"/>
            <a:ext cx="9061226" cy="785734"/>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الاشتباه في الإصابة بمرض فيروس الإيبولا</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326" name="Google Shape;360;p4"/>
          <p:cNvSpPr txBox="1">
            <a:spLocks noGrp="1"/>
          </p:cNvSpPr>
          <p:nvPr>
            <p:ph type="body" idx="1"/>
          </p:nvPr>
        </p:nvSpPr>
        <p:spPr>
          <a:xfrm>
            <a:off x="1384649" y="1546958"/>
            <a:ext cx="9328206" cy="3045362"/>
          </a:xfrm>
          <a:prstGeom prst="rect">
            <a:avLst/>
          </a:prstGeom>
        </p:spPr>
        <p:txBody>
          <a:bodyPr lIns="45699" tIns="45699" rIns="45699" bIns="45699" rtlCol="1"/>
          <a:lstStyle/>
          <a:p>
            <a:pPr marL="251459" indent="-251459" algn="just" defTabSz="214822" rtl="1">
              <a:spcBef>
                <a:spcPts val="100"/>
              </a:spcBef>
              <a:defRPr sz="2376"/>
            </a:pPr>
            <a:r>
              <a:rPr dirty="0" err="1">
                <a:latin typeface="Sakkal Majalla" panose="02000000000000000000" pitchFamily="2" charset="-78"/>
                <a:cs typeface="Sakkal Majalla" panose="02000000000000000000" pitchFamily="2" charset="-78"/>
              </a:rPr>
              <a:t>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الوادي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المتصدع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اكتُشف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كينيا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1931.</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البعوض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القدرة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وتنجم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التلامس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أعضائها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التلامس</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ذبحها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حليب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تنجم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لدغات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البعوض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p>
          <a:p>
            <a:pPr marL="251459" indent="-251459" algn="just" defTabSz="214822" rtl="1">
              <a:spcBef>
                <a:spcPts val="100"/>
              </a:spcBef>
              <a:defRPr sz="2376"/>
            </a:pPr>
            <a:endParaRPr dirty="0">
              <a:latin typeface="Sakkal Majalla" panose="02000000000000000000" pitchFamily="2" charset="-78"/>
              <a:cs typeface="Sakkal Majalla" panose="02000000000000000000" pitchFamily="2" charset="-78"/>
            </a:endParaRPr>
          </a:p>
          <a:p>
            <a:pPr marL="251459" indent="-251459" algn="just" defTabSz="214822" rtl="1">
              <a:spcBef>
                <a:spcPts val="100"/>
              </a:spcBef>
              <a:defRPr sz="2376"/>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خفيفة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فإن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صغيرة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وخامة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يظهر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كواحد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ثلاث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متلازمات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والدماغ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الفيروسية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لمعظم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الوخيمة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المُعالَجَة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الداعِمَة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a:t>
            </a:r>
            <a:r>
              <a:rPr dirty="0">
                <a:latin typeface="Sakkal Majalla" panose="02000000000000000000" pitchFamily="2" charset="-78"/>
                <a:cs typeface="Sakkal Majalla" panose="02000000000000000000" pitchFamily="2" charset="-78"/>
              </a:rPr>
              <a:t>.</a:t>
            </a:r>
          </a:p>
        </p:txBody>
      </p:sp>
      <p:sp>
        <p:nvSpPr>
          <p:cNvPr id="327" name="Suspected Ebola Virus Disease (EVD)"/>
          <p:cNvSpPr txBox="1">
            <a:spLocks noGrp="1"/>
          </p:cNvSpPr>
          <p:nvPr>
            <p:ph type="title"/>
          </p:nvPr>
        </p:nvSpPr>
        <p:spPr>
          <a:xfrm>
            <a:off x="-168467" y="-72000"/>
            <a:ext cx="9061226" cy="785734"/>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الاشتباه في الإصابة بحمى الوادي المتصدع</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330" name="Google Shape;360;p4"/>
          <p:cNvSpPr txBox="1">
            <a:spLocks noGrp="1"/>
          </p:cNvSpPr>
          <p:nvPr>
            <p:ph type="body" idx="1"/>
          </p:nvPr>
        </p:nvSpPr>
        <p:spPr>
          <a:xfrm>
            <a:off x="1406648" y="1422194"/>
            <a:ext cx="9358384" cy="5036408"/>
          </a:xfrm>
          <a:prstGeom prst="rect">
            <a:avLst/>
          </a:prstGeom>
        </p:spPr>
        <p:txBody>
          <a:bodyPr lIns="45699" tIns="45699" rIns="45699" bIns="45699" rtlCol="1"/>
          <a:lstStyle/>
          <a:p>
            <a:pPr marL="251459" indent="-251459" algn="just" defTabSz="214822" rtl="1">
              <a:spcBef>
                <a:spcPts val="100"/>
              </a:spcBef>
              <a:defRPr sz="2376"/>
            </a:pPr>
            <a:r>
              <a:rPr dirty="0" err="1">
                <a:latin typeface="Sakkal Majalla" panose="02000000000000000000" pitchFamily="2" charset="-78"/>
                <a:cs typeface="Sakkal Majalla" panose="02000000000000000000" pitchFamily="2" charset="-78"/>
              </a:rPr>
              <a:t>الجمرة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الخبيثة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الثدييات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العاشبة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الرغم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أنواع</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الثدييات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أنواع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الطيور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طُرحت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اللقاحات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البيطرية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واستُعملت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نطاق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الخبيثة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رئيسيً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الأبقار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والأغنام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والماعز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والخيول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والخنازير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أنحاء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يزال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الجمرة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الخبيثة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الأليفة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العاشبة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تطعيم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مُعطلة</a:t>
            </a:r>
            <a:r>
              <a:rPr dirty="0">
                <a:latin typeface="Sakkal Majalla" panose="02000000000000000000" pitchFamily="2" charset="-78"/>
                <a:cs typeface="Sakkal Majalla" panose="02000000000000000000" pitchFamily="2" charset="-78"/>
              </a:rPr>
              <a:t>.</a:t>
            </a:r>
          </a:p>
          <a:p>
            <a:pPr marL="251459" indent="-251459" algn="just" defTabSz="214822" rtl="1">
              <a:spcBef>
                <a:spcPts val="100"/>
              </a:spcBef>
              <a:defRPr sz="2376"/>
            </a:pPr>
            <a:endParaRPr dirty="0">
              <a:latin typeface="Sakkal Majalla" panose="02000000000000000000" pitchFamily="2" charset="-78"/>
              <a:cs typeface="Sakkal Majalla" panose="02000000000000000000" pitchFamily="2" charset="-78"/>
            </a:endParaRPr>
          </a:p>
          <a:p>
            <a:pPr marL="251459" indent="-251459" algn="just" defTabSz="214822" rtl="1">
              <a:spcBef>
                <a:spcPts val="100"/>
              </a:spcBef>
              <a:defRPr sz="2376"/>
            </a:pPr>
            <a:r>
              <a:rPr dirty="0" err="1">
                <a:latin typeface="Sakkal Majalla" panose="02000000000000000000" pitchFamily="2" charset="-78"/>
                <a:cs typeface="Sakkal Majalla" panose="02000000000000000000" pitchFamily="2" charset="-78"/>
              </a:rPr>
              <a:t>يُصابُ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نتيجة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بحُكم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لمنتجات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ملوثة</a:t>
            </a:r>
            <a:r>
              <a:rPr lang="ar-EG" dirty="0">
                <a:latin typeface="Sakkal Majalla" panose="02000000000000000000" pitchFamily="2" charset="-78"/>
                <a:cs typeface="Sakkal Majalla" panose="02000000000000000000" pitchFamily="2" charset="-78"/>
              </a:rPr>
              <a:t>. ومن 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a:t>
            </a:r>
            <a:r>
              <a:rPr lang="ar-EG" dirty="0">
                <a:latin typeface="Sakkal Majalla" panose="02000000000000000000" pitchFamily="2" charset="-78"/>
                <a:cs typeface="Sakkal Majalla" panose="02000000000000000000" pitchFamily="2" charset="-78"/>
              </a:rPr>
              <a:t>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a:t>
            </a:r>
            <a:r>
              <a:rPr lang="ar-EG" dirty="0">
                <a:latin typeface="Sakkal Majalla" panose="02000000000000000000" pitchFamily="2" charset="-78"/>
                <a:cs typeface="Sakkal Majalla" panose="02000000000000000000" pitchFamily="2" charset="-78"/>
              </a:rPr>
              <a:t>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مُسجلة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نادرة</a:t>
            </a:r>
            <a:r>
              <a:rPr dirty="0">
                <a:latin typeface="Sakkal Majalla" panose="02000000000000000000" pitchFamily="2" charset="-78"/>
                <a:cs typeface="Sakkal Majalla" panose="02000000000000000000" pitchFamily="2" charset="-78"/>
              </a:rPr>
              <a:t>.</a:t>
            </a:r>
          </a:p>
        </p:txBody>
      </p:sp>
      <p:sp>
        <p:nvSpPr>
          <p:cNvPr id="331" name="Google Shape;359;p4"/>
          <p:cNvSpPr txBox="1">
            <a:spLocks noGrp="1"/>
          </p:cNvSpPr>
          <p:nvPr>
            <p:ph type="title"/>
          </p:nvPr>
        </p:nvSpPr>
        <p:spPr>
          <a:xfrm>
            <a:off x="174436" y="0"/>
            <a:ext cx="4766298" cy="655777"/>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الاشتباه في الإصابة بالجمرة الخبيثة</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34" name="Google Shape;360;p4"/>
          <p:cNvSpPr txBox="1">
            <a:spLocks noGrp="1"/>
          </p:cNvSpPr>
          <p:nvPr>
            <p:ph type="body" idx="1"/>
          </p:nvPr>
        </p:nvSpPr>
        <p:spPr>
          <a:xfrm>
            <a:off x="1187616" y="1507198"/>
            <a:ext cx="9930776" cy="5282268"/>
          </a:xfrm>
          <a:prstGeom prst="rect">
            <a:avLst/>
          </a:prstGeom>
        </p:spPr>
        <p:txBody>
          <a:bodyPr lIns="45699" tIns="45699" rIns="45699" bIns="45699" rtlCol="1"/>
          <a:lstStyle/>
          <a:p>
            <a:pPr marL="246380" indent="-246380" algn="just" defTabSz="210482" rtl="1">
              <a:spcBef>
                <a:spcPts val="100"/>
              </a:spcBef>
              <a:defRPr sz="2328"/>
            </a:pPr>
            <a:r>
              <a:rPr dirty="0" err="1">
                <a:latin typeface="Sakkal Majalla" panose="02000000000000000000" pitchFamily="2" charset="-78"/>
                <a:cs typeface="Sakkal Majalla" panose="02000000000000000000" pitchFamily="2" charset="-78"/>
              </a:rPr>
              <a:t>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a:t>
            </a:r>
            <a:r>
              <a:rPr dirty="0">
                <a:latin typeface="Sakkal Majalla" panose="02000000000000000000" pitchFamily="2" charset="-78"/>
                <a:cs typeface="Sakkal Majalla" panose="02000000000000000000" pitchFamily="2" charset="-78"/>
              </a:rPr>
              <a:t> </a:t>
            </a:r>
            <a:r>
              <a:rPr lang="ar" sz="2376" dirty="0">
                <a:latin typeface="Sakkal Majalla" panose="02000000000000000000" pitchFamily="2" charset="-78"/>
                <a:cs typeface="Sakkal Majalla" panose="02000000000000000000" pitchFamily="2" charset="-78"/>
              </a:rPr>
              <a:t>الوخيم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مسبباته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معروفة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ووُصفت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آسيا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وأمريكا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الشمالية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وأوروبا</a:t>
            </a:r>
            <a:r>
              <a:rPr dirty="0">
                <a:latin typeface="Sakkal Majalla" panose="02000000000000000000" pitchFamily="2" charset="-78"/>
                <a:cs typeface="Sakkal Majalla" panose="02000000000000000000" pitchFamily="2" charset="-78"/>
              </a:rPr>
              <a:t>. </a:t>
            </a:r>
          </a:p>
          <a:p>
            <a:pPr marL="246380" indent="-246380" algn="just" defTabSz="210482" rtl="1">
              <a:spcBef>
                <a:spcPts val="100"/>
              </a:spcBef>
              <a:defRPr sz="2328"/>
            </a:pPr>
            <a:r>
              <a:rPr lang="ar" sz="2376" dirty="0">
                <a:latin typeface="Sakkal Majalla" panose="02000000000000000000" pitchFamily="2" charset="-78"/>
                <a:cs typeface="Sakkal Majalla" panose="02000000000000000000" pitchFamily="2" charset="-78"/>
              </a:rPr>
              <a:t>تتراوح عادةً فترة حضانة متلازمة الالتهاب الرئوي الحاد الوخيم بين يومين إلى سبعة أيام، لكنها قد تمتد إلى 10 أيام. ويبدأ الاعتلال عمومًا بالحمى (أكثر من 38 درجةً مئوية)، ويصاحبها أحيانًا قشعريرة ونوافض، وقد يصاحبها أعراضٌ أخرى في بعض الأحيان، ومنها الصداع، والتوعك، والألم العضلي. وفي بداية الاعتلال، ظهرت على بعض الحالات أعراض تنفسية. وعادةً، لا يظهر طفح جلدي وأعراض عصبية أو مَعِدية معوية، على الرغم من أن عددًا قليلًا من المرضى قد أبلغوا عن إصابتهم بالإسهال</a:t>
            </a:r>
            <a:r>
              <a:rPr lang="ar-EG" sz="2376" dirty="0">
                <a:latin typeface="Sakkal Majalla" panose="02000000000000000000" pitchFamily="2" charset="-78"/>
                <a:cs typeface="Sakkal Majalla" panose="02000000000000000000" pitchFamily="2" charset="-78"/>
              </a:rPr>
              <a:t> في</a:t>
            </a:r>
            <a:r>
              <a:rPr lang="ar" sz="2376" dirty="0">
                <a:latin typeface="Sakkal Majalla" panose="02000000000000000000" pitchFamily="2" charset="-78"/>
                <a:cs typeface="Sakkal Majalla" panose="02000000000000000000" pitchFamily="2" charset="-78"/>
              </a:rPr>
              <a:t> أثناء البادرة الحُمَّوية.</a:t>
            </a:r>
          </a:p>
          <a:p>
            <a:pPr marL="246380" indent="-246380" algn="just" defTabSz="210482" rtl="1">
              <a:spcBef>
                <a:spcPts val="100"/>
              </a:spcBef>
              <a:defRPr sz="2328"/>
            </a:pPr>
            <a:r>
              <a:rPr lang="ar" sz="2376" dirty="0">
                <a:latin typeface="Sakkal Majalla" panose="02000000000000000000" pitchFamily="2" charset="-78"/>
                <a:cs typeface="Sakkal Majalla" panose="02000000000000000000" pitchFamily="2" charset="-78"/>
              </a:rPr>
              <a:t>بعد مرور ما يتراوح بين 3-7 أيام، تبدأ مرحلة عدوى الجهاز التنفسي السفلي مع بداية السعال الجاف غير المصحوب ببلغم أو الشعور بضيق النفس، وقد يكون ذلك مصحوبًا بنقص الأكسجة أو يتفاقم إليه. وفي 10% - 20% من الحالات، يكون الاعتلال التنفسي وخيمًا لدرجة تتطلب التنبيب والتهوية الميكانيكية. ويبلغ معدل إماتة الحالات بين الأشخاص المُصابين بهذا الاعتلال نحو 3%، وهو ما يتطابق مع تعريف منظمة الصحة العالمية للحالات المحتمل والمشتبه في إصابتها بسارس.</a:t>
            </a:r>
          </a:p>
        </p:txBody>
      </p:sp>
      <p:sp>
        <p:nvSpPr>
          <p:cNvPr id="335" name="Google Shape;359;p4"/>
          <p:cNvSpPr txBox="1">
            <a:spLocks noGrp="1"/>
          </p:cNvSpPr>
          <p:nvPr>
            <p:ph type="title"/>
          </p:nvPr>
        </p:nvSpPr>
        <p:spPr>
          <a:xfrm>
            <a:off x="-293159" y="0"/>
            <a:ext cx="9061227" cy="785734"/>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الاشتباه في الإصابة بمتلازمة الالتهاب الرئوي الحاد الوخيم (سارس)</a:t>
            </a:r>
            <a:r>
              <a:rPr lang="en-US" b="1" dirty="0">
                <a:latin typeface="Sakkal Majalla" panose="02000000000000000000" pitchFamily="2" charset="-78"/>
                <a:cs typeface="Sakkal Majalla" panose="02000000000000000000" pitchFamily="2" charset="-78"/>
              </a:rPr>
              <a:t>            </a:t>
            </a:r>
            <a:endParaRPr lang="a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38" name="Google Shape;360;p4"/>
          <p:cNvSpPr txBox="1">
            <a:spLocks noGrp="1"/>
          </p:cNvSpPr>
          <p:nvPr>
            <p:ph type="body" idx="1"/>
          </p:nvPr>
        </p:nvSpPr>
        <p:spPr>
          <a:xfrm>
            <a:off x="1193607" y="1325510"/>
            <a:ext cx="9886065" cy="5410790"/>
          </a:xfrm>
          <a:prstGeom prst="rect">
            <a:avLst/>
          </a:prstGeom>
        </p:spPr>
        <p:txBody>
          <a:bodyPr lIns="45699" tIns="45699" rIns="45699" bIns="45699" rtlCol="1"/>
          <a:lstStyle/>
          <a:p>
            <a:pPr marL="246380" indent="-246380" algn="just" defTabSz="210482" rtl="1">
              <a:spcBef>
                <a:spcPts val="100"/>
              </a:spcBef>
              <a:defRPr sz="2328"/>
            </a:pPr>
            <a:r>
              <a:rPr lang="ar" sz="2376" dirty="0">
                <a:latin typeface="Sakkal Majalla" panose="02000000000000000000" pitchFamily="2" charset="-78"/>
                <a:cs typeface="Sakkal Majalla" panose="02000000000000000000" pitchFamily="2" charset="-78"/>
              </a:rPr>
              <a:t>هو مرضٌ شديد العدوى يُسببه فيروس كورونا الجديد (كوفيد-19) ويمكن أن ينتقل من شخص إلى آخر من خلال الرذاذ المتطاير من العطس والسعال. ولهذا الفيروس علامات وأعراض مشابهة لنزلة الزكام العادي، </a:t>
            </a:r>
            <a:r>
              <a:rPr lang="ar-EG" sz="2376" dirty="0">
                <a:latin typeface="Sakkal Majalla" panose="02000000000000000000" pitchFamily="2" charset="-78"/>
                <a:cs typeface="Sakkal Majalla" panose="02000000000000000000" pitchFamily="2" charset="-78"/>
              </a:rPr>
              <a:t>لك</a:t>
            </a:r>
            <a:r>
              <a:rPr lang="ar" sz="2376" dirty="0">
                <a:latin typeface="Sakkal Majalla" panose="02000000000000000000" pitchFamily="2" charset="-78"/>
                <a:cs typeface="Sakkal Majalla" panose="02000000000000000000" pitchFamily="2" charset="-78"/>
              </a:rPr>
              <a:t>نه خطير وإذا لم يُبلّ</a:t>
            </a:r>
            <a:r>
              <a:rPr lang="ar-EG" sz="2376" dirty="0">
                <a:latin typeface="Sakkal Majalla" panose="02000000000000000000" pitchFamily="2" charset="-78"/>
                <a:cs typeface="Sakkal Majalla" panose="02000000000000000000" pitchFamily="2" charset="-78"/>
              </a:rPr>
              <a:t>َ</a:t>
            </a:r>
            <a:r>
              <a:rPr lang="ar" sz="2376" dirty="0">
                <a:latin typeface="Sakkal Majalla" panose="02000000000000000000" pitchFamily="2" charset="-78"/>
                <a:cs typeface="Sakkal Majalla" panose="02000000000000000000" pitchFamily="2" charset="-78"/>
              </a:rPr>
              <a:t>غ به مبكرًا ويوفر العاملون الصحيون التدبير العلاجي اللازم له، فقد يتسبب في اعتلال وخيم بين البشر وقد يؤدي إلى الوفاة. </a:t>
            </a:r>
          </a:p>
          <a:p>
            <a:pPr marL="246380" indent="-246380" algn="just" defTabSz="210482" rtl="1">
              <a:spcBef>
                <a:spcPts val="100"/>
              </a:spcBef>
              <a:defRPr sz="2328"/>
            </a:pPr>
            <a:r>
              <a:rPr lang="ar" sz="2376" dirty="0">
                <a:latin typeface="Sakkal Majalla" panose="02000000000000000000" pitchFamily="2" charset="-78"/>
                <a:cs typeface="Sakkal Majalla" panose="02000000000000000000" pitchFamily="2" charset="-78"/>
              </a:rPr>
              <a:t>وتُجرى حاليً</a:t>
            </a:r>
            <a:r>
              <a:rPr lang="ar-EG" sz="2376" dirty="0">
                <a:latin typeface="Sakkal Majalla" panose="02000000000000000000" pitchFamily="2" charset="-78"/>
                <a:cs typeface="Sakkal Majalla" panose="02000000000000000000" pitchFamily="2" charset="-78"/>
              </a:rPr>
              <a:t>ّ</a:t>
            </a:r>
            <a:r>
              <a:rPr lang="ar" sz="2376" dirty="0">
                <a:latin typeface="Sakkal Majalla" panose="02000000000000000000" pitchFamily="2" charset="-78"/>
                <a:cs typeface="Sakkal Majalla" panose="02000000000000000000" pitchFamily="2" charset="-78"/>
              </a:rPr>
              <a:t>ا دراسات حول منشأ فيروس كورونا. ولكن الفاشية الحالية بدأت في سوق كبير لبيع الحيوانات والمأكولات البحرية في الصين، في مدينة تُسمى ووهان. </a:t>
            </a:r>
          </a:p>
          <a:p>
            <a:pPr marL="246380" indent="-246380" algn="just" defTabSz="210482" rtl="1">
              <a:spcBef>
                <a:spcPts val="100"/>
              </a:spcBef>
              <a:defRPr sz="2328"/>
            </a:pPr>
            <a:r>
              <a:rPr lang="ar" sz="2376" dirty="0">
                <a:latin typeface="Sakkal Majalla" panose="02000000000000000000" pitchFamily="2" charset="-78"/>
                <a:cs typeface="Sakkal Majalla" panose="02000000000000000000" pitchFamily="2" charset="-78"/>
              </a:rPr>
              <a:t>ينتقل فيروس كورونا من إنسان إلى آخر عند تطاير الرذاذ من العطس أو السعال من شخص مصاب بالعدوى وملامسته لعيني شخص آخر أو أنفه و/ أو فمه. ويمكن أن ينتقل أيضًا عندما يلمس الشخص سطحًا ملوثًا، مثل المكتب والكرسي ومقبض الباب والهواتف وما إلى ذلك، ثم يلمس عينيه أو أنفه و/أو فمه.</a:t>
            </a:r>
          </a:p>
          <a:p>
            <a:pPr marL="246380" indent="-246380" algn="just" defTabSz="210482" rtl="1">
              <a:spcBef>
                <a:spcPts val="100"/>
              </a:spcBef>
              <a:defRPr sz="2328"/>
            </a:pPr>
            <a:r>
              <a:rPr lang="ar" sz="2376" dirty="0">
                <a:latin typeface="Sakkal Majalla" panose="02000000000000000000" pitchFamily="2" charset="-78"/>
                <a:cs typeface="Sakkal Majalla" panose="02000000000000000000" pitchFamily="2" charset="-78"/>
              </a:rPr>
              <a:t>معظم المرضى الذين فُحصوا حتى الآن كانوا مُصابين بالأعراض الآتية: الحمى، والسعال، والتهاب الحلق، وصعوبة في التنفس، وأعراض أخرى شبيهة بأعراض ال</a:t>
            </a:r>
            <a:r>
              <a:rPr lang="ar-EG" sz="2376" dirty="0">
                <a:latin typeface="Sakkal Majalla" panose="02000000000000000000" pitchFamily="2" charset="-78"/>
                <a:cs typeface="Sakkal Majalla" panose="02000000000000000000" pitchFamily="2" charset="-78"/>
              </a:rPr>
              <a:t>إ</a:t>
            </a:r>
            <a:r>
              <a:rPr lang="ar" sz="2376" dirty="0">
                <a:latin typeface="Sakkal Majalla" panose="02000000000000000000" pitchFamily="2" charset="-78"/>
                <a:cs typeface="Sakkal Majalla" panose="02000000000000000000" pitchFamily="2" charset="-78"/>
              </a:rPr>
              <a:t>نفلونزا، مثل رشح الأنف، والعطس، وضعف الجسم.</a:t>
            </a:r>
          </a:p>
        </p:txBody>
      </p:sp>
      <p:sp>
        <p:nvSpPr>
          <p:cNvPr id="339" name="Google Shape;359;p4"/>
          <p:cNvSpPr txBox="1">
            <a:spLocks noGrp="1"/>
          </p:cNvSpPr>
          <p:nvPr>
            <p:ph type="title"/>
          </p:nvPr>
        </p:nvSpPr>
        <p:spPr>
          <a:xfrm>
            <a:off x="178881" y="-10800"/>
            <a:ext cx="4766298" cy="655777"/>
          </a:xfrm>
          <a:prstGeom prst="rect">
            <a:avLst/>
          </a:prstGeom>
        </p:spPr>
        <p:txBody>
          <a:bodyPr lIns="45699" tIns="45699" rIns="45699" bIns="45699" rtlCol="1"/>
          <a:lstStyle/>
          <a:p>
            <a:pPr rtl="1"/>
            <a:r>
              <a:rPr lang="ar" b="1" dirty="0">
                <a:latin typeface="Sakkal Majalla" panose="02000000000000000000" pitchFamily="2" charset="-78"/>
                <a:cs typeface="Sakkal Majalla" panose="02000000000000000000" pitchFamily="2" charset="-78"/>
              </a:rPr>
              <a:t>كوفيد-19</a:t>
            </a: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BB21441-D4CC-4FDE-8693-672D27002A5A}">
  <ds:schemaRefs>
    <ds:schemaRef ds:uri="http://purl.org/dc/elements/1.1/"/>
    <ds:schemaRef ds:uri="http://schemas.microsoft.com/office/2006/metadata/properties"/>
    <ds:schemaRef ds:uri="450f158c-397a-4a9d-b005-a44c92e0fccb"/>
    <ds:schemaRef ds:uri="http://schemas.openxmlformats.org/package/2006/metadata/core-properties"/>
    <ds:schemaRef ds:uri="e2a64997-203d-4655-a595-383c2eb1e865"/>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A103CA90-3F16-4347-BF47-69860D300FE9}"/>
</file>

<file path=customXml/itemProps3.xml><?xml version="1.0" encoding="utf-8"?>
<ds:datastoreItem xmlns:ds="http://schemas.openxmlformats.org/officeDocument/2006/customXml" ds:itemID="{D025A9EA-4DE3-4EDE-936D-E0EA5D56D2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173</TotalTime>
  <Words>2288</Words>
  <Application>Microsoft Office PowerPoint</Application>
  <PresentationFormat>Widescreen</PresentationFormat>
  <Paragraphs>149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1_RRT_Theme1</vt:lpstr>
      <vt:lpstr>A3.2b تمرين: القائمة المرجعية اللوجستية</vt:lpstr>
      <vt:lpstr>ملاحظة إلى المُيسِّرين:</vt:lpstr>
      <vt:lpstr>أهداف التعلُّم</vt:lpstr>
      <vt:lpstr>التعليمات</vt:lpstr>
      <vt:lpstr>الاشتباه في الإصابة بمرض فيروس الإيبولا</vt:lpstr>
      <vt:lpstr>الاشتباه في الإصابة بحمى الوادي المتصدع</vt:lpstr>
      <vt:lpstr>الاشتباه في الإصابة بالجمرة الخبيثة</vt:lpstr>
      <vt:lpstr>الاشتباه في الإصابة بمتلازمة الالتهاب الرئوي الحاد الوخيم (سارس)            </vt:lpstr>
      <vt:lpstr>كوفيد-19</vt:lpstr>
      <vt:lpstr>حُمَّى الضنك</vt:lpstr>
      <vt:lpstr>الكوليرا</vt:lpstr>
      <vt:lpstr>استخلاص المعلومات</vt:lpstr>
      <vt:lpstr>استخلاص المعلومات</vt:lpstr>
      <vt:lpstr>مثال: القائمة المرجعية اللوجستية الخاص بمرض فيروس الإيبولا</vt:lpstr>
      <vt:lpstr>مثال: القائمة المرجعية اللوجستية الخاصة بفيروس مرض الإيبولا (2)</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A3.2b تمرين: القائمة المرجعية اللوجستية</dc:title>
  <dc:creator>Szilvia Horváth</dc:creator>
  <cp:lastModifiedBy>Hind</cp:lastModifiedBy>
  <cp:revision>94</cp:revision>
  <dcterms:modified xsi:type="dcterms:W3CDTF">2024-07-11T11:22:31Z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3323200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