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aa" initials="W" lastIdx="1" clrIdx="0">
    <p:extLst>
      <p:ext uri="{19B8F6BF-5375-455C-9EA6-DF929625EA0E}">
        <p15:presenceInfo xmlns:p15="http://schemas.microsoft.com/office/powerpoint/2012/main" userId="Wala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41F76B-18FE-654D-94DA-843B0B7F77D9}" v="1" dt="2024-07-11T11:19:32.86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268" autoAdjust="0"/>
    <p:restoredTop sz="87316" autoAdjust="0"/>
  </p:normalViewPr>
  <p:slideViewPr>
    <p:cSldViewPr snapToGrid="0">
      <p:cViewPr varScale="1">
        <p:scale>
          <a:sx n="58" d="100"/>
          <a:sy n="58" d="100"/>
        </p:scale>
        <p:origin x="119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20AEFB03-35AA-8D34-D507-016B19175C79}"/>
    <pc:docChg chg="modSld">
      <pc:chgData name="hindezzine3 (hindezzine3@gmail.com)" userId="S::hindezzine3_gmail.com#ext#@worldhealthorg.onmicrosoft.com::a0e1327b-9ea3-4c75-a998-a68700beedf6" providerId="AD" clId="Web-{20AEFB03-35AA-8D34-D507-016B19175C79}" dt="2024-03-12T21:10:54.583" v="7" actId="1076"/>
      <pc:docMkLst>
        <pc:docMk/>
      </pc:docMkLst>
      <pc:sldChg chg="modSp">
        <pc:chgData name="hindezzine3 (hindezzine3@gmail.com)" userId="S::hindezzine3_gmail.com#ext#@worldhealthorg.onmicrosoft.com::a0e1327b-9ea3-4c75-a998-a68700beedf6" providerId="AD" clId="Web-{20AEFB03-35AA-8D34-D507-016B19175C79}" dt="2024-03-12T21:10:54.583" v="7" actId="1076"/>
        <pc:sldMkLst>
          <pc:docMk/>
          <pc:sldMk cId="0" sldId="287"/>
        </pc:sldMkLst>
        <pc:spChg chg="mod">
          <ac:chgData name="hindezzine3 (hindezzine3@gmail.com)" userId="S::hindezzine3_gmail.com#ext#@worldhealthorg.onmicrosoft.com::a0e1327b-9ea3-4c75-a998-a68700beedf6" providerId="AD" clId="Web-{20AEFB03-35AA-8D34-D507-016B19175C79}" dt="2024-03-12T21:10:15.113" v="4" actId="14100"/>
          <ac:spMkLst>
            <pc:docMk/>
            <pc:sldMk cId="0" sldId="287"/>
            <ac:spMk id="5" creationId="{B7019400-7D21-4B8A-DCBF-34FBD686B859}"/>
          </ac:spMkLst>
        </pc:spChg>
        <pc:spChg chg="mod">
          <ac:chgData name="hindezzine3 (hindezzine3@gmail.com)" userId="S::hindezzine3_gmail.com#ext#@worldhealthorg.onmicrosoft.com::a0e1327b-9ea3-4c75-a998-a68700beedf6" providerId="AD" clId="Web-{20AEFB03-35AA-8D34-D507-016B19175C79}" dt="2024-03-12T21:10:09.019" v="3" actId="1076"/>
          <ac:spMkLst>
            <pc:docMk/>
            <pc:sldMk cId="0" sldId="287"/>
            <ac:spMk id="7" creationId="{9905E96B-8DB4-2ADE-23E2-FE9B9B3A1792}"/>
          </ac:spMkLst>
        </pc:spChg>
        <pc:spChg chg="mod">
          <ac:chgData name="hindezzine3 (hindezzine3@gmail.com)" userId="S::hindezzine3_gmail.com#ext#@worldhealthorg.onmicrosoft.com::a0e1327b-9ea3-4c75-a998-a68700beedf6" providerId="AD" clId="Web-{20AEFB03-35AA-8D34-D507-016B19175C79}" dt="2024-03-12T21:10:37.379" v="5" actId="1076"/>
          <ac:spMkLst>
            <pc:docMk/>
            <pc:sldMk cId="0" sldId="287"/>
            <ac:spMk id="9" creationId="{7DD3B7D6-3D5E-516E-518E-7DAD1604412A}"/>
          </ac:spMkLst>
        </pc:spChg>
        <pc:spChg chg="mod">
          <ac:chgData name="hindezzine3 (hindezzine3@gmail.com)" userId="S::hindezzine3_gmail.com#ext#@worldhealthorg.onmicrosoft.com::a0e1327b-9ea3-4c75-a998-a68700beedf6" providerId="AD" clId="Web-{20AEFB03-35AA-8D34-D507-016B19175C79}" dt="2024-03-12T21:10:54.583" v="7" actId="1076"/>
          <ac:spMkLst>
            <pc:docMk/>
            <pc:sldMk cId="0" sldId="287"/>
            <ac:spMk id="22" creationId="{9A943444-F926-C821-C866-07AC11EE7B8F}"/>
          </ac:spMkLst>
        </pc:spChg>
      </pc:sldChg>
    </pc:docChg>
  </pc:docChgLst>
  <pc:docChgLst>
    <pc:chgData name="EZZINE, Hind" userId="S::ezzineh@who.int::edcab00f-6318-46e5-a4a9-188b01ee222f" providerId="AD" clId="Web-{3BA3C815-CB75-E3D2-3A9D-C2FEDC8D5A71}"/>
    <pc:docChg chg="modSld">
      <pc:chgData name="EZZINE, Hind" userId="S::ezzineh@who.int::edcab00f-6318-46e5-a4a9-188b01ee222f" providerId="AD" clId="Web-{3BA3C815-CB75-E3D2-3A9D-C2FEDC8D5A71}" dt="2024-03-20T10:22:10.790" v="0" actId="1076"/>
      <pc:docMkLst>
        <pc:docMk/>
      </pc:docMkLst>
      <pc:sldChg chg="modSp">
        <pc:chgData name="EZZINE, Hind" userId="S::ezzineh@who.int::edcab00f-6318-46e5-a4a9-188b01ee222f" providerId="AD" clId="Web-{3BA3C815-CB75-E3D2-3A9D-C2FEDC8D5A71}" dt="2024-03-20T10:22:10.790" v="0" actId="1076"/>
        <pc:sldMkLst>
          <pc:docMk/>
          <pc:sldMk cId="0" sldId="290"/>
        </pc:sldMkLst>
        <pc:spChg chg="mod">
          <ac:chgData name="EZZINE, Hind" userId="S::ezzineh@who.int::edcab00f-6318-46e5-a4a9-188b01ee222f" providerId="AD" clId="Web-{3BA3C815-CB75-E3D2-3A9D-C2FEDC8D5A71}" dt="2024-03-20T10:22:10.790" v="0" actId="1076"/>
          <ac:spMkLst>
            <pc:docMk/>
            <pc:sldMk cId="0" sldId="290"/>
            <ac:spMk id="2" creationId="{C8A96C1A-2628-59CF-3EB6-F6C648950336}"/>
          </ac:spMkLst>
        </pc:spChg>
      </pc:sldChg>
    </pc:docChg>
  </pc:docChgLst>
  <pc:docChgLst>
    <pc:chgData name="GOMEZ, Paula" userId="S::gomezp@who.int::c93cf399-3ed7-4230-9282-8831e3fe5ae7" providerId="AD" clId="Web-{C541F76B-18FE-654D-94DA-843B0B7F77D9}"/>
    <pc:docChg chg="">
      <pc:chgData name="GOMEZ, Paula" userId="S::gomezp@who.int::c93cf399-3ed7-4230-9282-8831e3fe5ae7" providerId="AD" clId="Web-{C541F76B-18FE-654D-94DA-843B0B7F77D9}" dt="2024-07-11T11:19:32.860" v="0"/>
      <pc:docMkLst>
        <pc:docMk/>
      </pc:docMkLst>
      <pc:sldChg chg="delCm">
        <pc:chgData name="GOMEZ, Paula" userId="S::gomezp@who.int::c93cf399-3ed7-4230-9282-8831e3fe5ae7" providerId="AD" clId="Web-{C541F76B-18FE-654D-94DA-843B0B7F77D9}" dt="2024-07-11T11:19:32.860" v="0"/>
        <pc:sldMkLst>
          <pc:docMk/>
          <pc:sldMk cId="0" sldId="307"/>
        </pc:sldMkLst>
      </pc:sldChg>
    </pc:docChg>
  </pc:docChgLst>
  <pc:docChgLst>
    <pc:chgData name="hindezzine3 (hindezzine3@gmail.com)" userId="S::hindezzine3_gmail.com#ext#@worldhealthorg.onmicrosoft.com::a0e1327b-9ea3-4c75-a998-a68700beedf6" providerId="AD" clId="Web-{F3CC33A0-ECC6-9025-A24B-5F27CA903799}"/>
    <pc:docChg chg="modSld">
      <pc:chgData name="hindezzine3 (hindezzine3@gmail.com)" userId="S::hindezzine3_gmail.com#ext#@worldhealthorg.onmicrosoft.com::a0e1327b-9ea3-4c75-a998-a68700beedf6" providerId="AD" clId="Web-{F3CC33A0-ECC6-9025-A24B-5F27CA903799}" dt="2024-03-12T21:04:44.578" v="10" actId="20577"/>
      <pc:docMkLst>
        <pc:docMk/>
      </pc:docMkLst>
      <pc:sldChg chg="modSp">
        <pc:chgData name="hindezzine3 (hindezzine3@gmail.com)" userId="S::hindezzine3_gmail.com#ext#@worldhealthorg.onmicrosoft.com::a0e1327b-9ea3-4c75-a998-a68700beedf6" providerId="AD" clId="Web-{F3CC33A0-ECC6-9025-A24B-5F27CA903799}" dt="2024-03-12T21:04:44.578" v="10" actId="20577"/>
        <pc:sldMkLst>
          <pc:docMk/>
          <pc:sldMk cId="0" sldId="256"/>
        </pc:sldMkLst>
        <pc:spChg chg="mod">
          <ac:chgData name="hindezzine3 (hindezzine3@gmail.com)" userId="S::hindezzine3_gmail.com#ext#@worldhealthorg.onmicrosoft.com::a0e1327b-9ea3-4c75-a998-a68700beedf6" providerId="AD" clId="Web-{F3CC33A0-ECC6-9025-A24B-5F27CA903799}" dt="2024-03-12T21:04:44.578" v="10" actId="20577"/>
          <ac:spMkLst>
            <pc:docMk/>
            <pc:sldMk cId="0" sldId="256"/>
            <ac:spMk id="26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61" name="Shape 261"/>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77133319"/>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2882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 name="Shape 92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28" name="Shape 92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1418231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 name="Shape 93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40" name="Shape 940"/>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13332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 name="Shape 94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949" name="Shape 94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015697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2" name="Shape 272"/>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763870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8" name="Shape 27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667985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52486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Shape 29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6" name="Shape 296"/>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210729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6" name="Shape 306"/>
          <p:cNvSpPr>
            <a:spLocks noGrp="1"/>
          </p:cNvSpPr>
          <p:nvPr>
            <p:ph type="body" sz="quarter" idx="1"/>
          </p:nvPr>
        </p:nvSpPr>
        <p:spPr>
          <a:prstGeom prst="rect">
            <a:avLst/>
          </a:prstGeom>
        </p:spPr>
        <p:txBody>
          <a:bodyPr rtlCol="1"/>
          <a:lstStyle/>
          <a:p>
            <a:pPr rtl="1"/>
            <a:r>
              <a:rPr dirty="0"/>
              <a:t>An RRT is defined as multidisciplinary team, trained and equipped, with the capacity to deploy rapidly to efficiently and effectively respond to a public health emergency in coordination with other response efforts</a:t>
            </a:r>
          </a:p>
        </p:txBody>
      </p:sp>
    </p:spTree>
    <p:extLst>
      <p:ext uri="{BB962C8B-B14F-4D97-AF65-F5344CB8AC3E}">
        <p14:creationId xmlns:p14="http://schemas.microsoft.com/office/powerpoint/2010/main" val="3228410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hape 32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6" name="Shape 326"/>
          <p:cNvSpPr>
            <a:spLocks noGrp="1"/>
          </p:cNvSpPr>
          <p:nvPr>
            <p:ph type="body" sz="quarter" idx="1"/>
          </p:nvPr>
        </p:nvSpPr>
        <p:spPr>
          <a:prstGeom prst="rect">
            <a:avLst/>
          </a:prstGeom>
        </p:spPr>
        <p:txBody>
          <a:bodyPr rtlCol="1"/>
          <a:lstStyle/>
          <a:p>
            <a:pPr defTabSz="881389" rtl="1"/>
            <a:r>
              <a:t>The general composition of an RRT follows the rules of basic Incident Management wherein a Team Lead coordinates the team’s movements, actions, and collaborations with external partners. Team members can fill or serve in any variety of roles. </a:t>
            </a:r>
          </a:p>
          <a:p>
            <a:pPr rtl="1"/>
            <a:endParaRPr/>
          </a:p>
        </p:txBody>
      </p:sp>
    </p:spTree>
    <p:extLst>
      <p:ext uri="{BB962C8B-B14F-4D97-AF65-F5344CB8AC3E}">
        <p14:creationId xmlns:p14="http://schemas.microsoft.com/office/powerpoint/2010/main" val="4098836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2" name="Shape 332"/>
          <p:cNvSpPr>
            <a:spLocks noGrp="1"/>
          </p:cNvSpPr>
          <p:nvPr>
            <p:ph type="body" sz="quarter" idx="1"/>
          </p:nvPr>
        </p:nvSpPr>
        <p:spPr>
          <a:prstGeom prst="rect">
            <a:avLst/>
          </a:prstGeom>
        </p:spPr>
        <p:txBody>
          <a:bodyPr rtlCol="1"/>
          <a:lstStyle/>
          <a:p>
            <a:pPr rtl="1"/>
            <a:r>
              <a:t>RRT members can be mobilized individually or as a team as dictated by the needs of the given emergency. </a:t>
            </a:r>
          </a:p>
          <a:p>
            <a:pPr rtl="1"/>
            <a:endParaRPr/>
          </a:p>
          <a:p>
            <a:pPr rtl="1"/>
            <a:r>
              <a:t>The setup of a RRT is flexible. </a:t>
            </a:r>
          </a:p>
          <a:p>
            <a:pPr rtl="1"/>
            <a:endParaRPr/>
          </a:p>
          <a:p>
            <a:pPr rtl="1"/>
            <a:r>
              <a:t>There is a long list of possible subject matter experts that may be needed in a public health emergency. </a:t>
            </a:r>
          </a:p>
          <a:p>
            <a:pPr rtl="1"/>
            <a:endParaRPr/>
          </a:p>
          <a:p>
            <a:pPr rtl="1"/>
            <a:r>
              <a:t>Some roles, such as IPC experts or Case Management specialists, may be asked to crossover into another domain depending on the needs in the field. </a:t>
            </a:r>
          </a:p>
          <a:p>
            <a:pPr rtl="1"/>
            <a:endParaRPr/>
          </a:p>
        </p:txBody>
      </p:sp>
    </p:spTree>
    <p:extLst>
      <p:ext uri="{BB962C8B-B14F-4D97-AF65-F5344CB8AC3E}">
        <p14:creationId xmlns:p14="http://schemas.microsoft.com/office/powerpoint/2010/main" val="1723805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0" name="Shape 340"/>
          <p:cNvSpPr>
            <a:spLocks noGrp="1"/>
          </p:cNvSpPr>
          <p:nvPr>
            <p:ph type="body" sz="quarter" idx="1"/>
          </p:nvPr>
        </p:nvSpPr>
        <p:spPr>
          <a:prstGeom prst="rect">
            <a:avLst/>
          </a:prstGeom>
        </p:spPr>
        <p:txBody>
          <a:bodyPr rtlCol="1"/>
          <a:lstStyle/>
          <a:p>
            <a:pPr rtl="1"/>
            <a:r>
              <a:t>RRT members can be mobilized individually or as a team as dictated by the needs of the given emergency. </a:t>
            </a:r>
          </a:p>
          <a:p>
            <a:pPr rtl="1"/>
            <a:endParaRPr/>
          </a:p>
          <a:p>
            <a:pPr rtl="1"/>
            <a:r>
              <a:t>The setup of a RRT is flexible. </a:t>
            </a:r>
          </a:p>
          <a:p>
            <a:pPr rtl="1"/>
            <a:endParaRPr/>
          </a:p>
          <a:p>
            <a:pPr rtl="1"/>
            <a:r>
              <a:t>There is a long list of possible subject matter experts that may be needed in a public health emergency. </a:t>
            </a:r>
          </a:p>
          <a:p>
            <a:pPr rtl="1"/>
            <a:endParaRPr/>
          </a:p>
          <a:p>
            <a:pPr rtl="1"/>
            <a:r>
              <a:t>Some roles, such as IPC experts or Case Management specialists, may be asked to crossover into another domain depending on the needs in the field. </a:t>
            </a:r>
          </a:p>
          <a:p>
            <a:pPr rtl="1"/>
            <a:endParaRPr/>
          </a:p>
        </p:txBody>
      </p:sp>
    </p:spTree>
    <p:extLst>
      <p:ext uri="{BB962C8B-B14F-4D97-AF65-F5344CB8AC3E}">
        <p14:creationId xmlns:p14="http://schemas.microsoft.com/office/powerpoint/2010/main" val="777364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hyperlink" Target="mailto:ihrhrt@who.int" TargetMode="External"/><Relationship Id="rId5" Type="http://schemas.openxmlformats.org/officeDocument/2006/relationships/hyperlink" Target="https://extranet.who.int/hslp" TargetMode="External"/><Relationship Id="rId4" Type="http://schemas.openxmlformats.org/officeDocument/2006/relationships/hyperlink" Target="https://extranet.who.int/hslp/?q=content/terms-use"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 name="Subtitle 5"/>
          <p:cNvSpPr txBox="1"/>
          <p:nvPr/>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24" name="Subtitle 5"/>
          <p:cNvSpPr txBox="1"/>
          <p:nvPr/>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pic>
        <p:nvPicPr>
          <p:cNvPr id="25" name="Picture 18" descr="Picture 18"/>
          <p:cNvPicPr>
            <a:picLocks noChangeAspect="1"/>
          </p:cNvPicPr>
          <p:nvPr/>
        </p:nvPicPr>
        <p:blipFill>
          <a:blip r:embed="rId4"/>
          <a:stretch>
            <a:fillRect/>
          </a:stretch>
        </p:blipFill>
        <p:spPr>
          <a:xfrm>
            <a:off x="9002490" y="5116964"/>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8" y="3491867"/>
            <a:ext cx="5925539" cy="91440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1pPr>
            <a:lvl2pPr marL="162744" indent="-54248"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2pPr>
            <a:lvl3pPr marL="271240" indent="-54247" algn="r" defTabSz="216992" rtl="1">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3pPr>
            <a:lvl4pPr marL="379736" indent="-54247"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4pPr>
            <a:lvl5pPr marL="488231" indent="-54247" algn="r" defTabSz="216992" rtl="1">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1" cy="2410277"/>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Title Text</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55"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6" y="1979184"/>
            <a:ext cx="11347451" cy="1870076"/>
          </a:xfrm>
          <a:prstGeom prst="rect">
            <a:avLst/>
          </a:prstGeom>
        </p:spPr>
        <p:txBody>
          <a:bodyPr rtlCol="1" anchor="ctr">
            <a:normAutofit/>
          </a:bodyPr>
          <a:lstStyle>
            <a:lvl1pPr marL="0" indent="0" algn="ctr" defTabSz="216992" rtl="1">
              <a:lnSpc>
                <a:spcPct val="90000"/>
              </a:lnSpc>
              <a:spcBef>
                <a:spcPts val="200"/>
              </a:spcBef>
              <a:buSzTx/>
              <a:buFontTx/>
              <a:buNone/>
              <a:defRPr>
                <a:solidFill>
                  <a:srgbClr val="FFFFFF"/>
                </a:solidFill>
                <a:latin typeface="Source Sans Pro Bold"/>
                <a:ea typeface="Source Sans Pro Bold"/>
                <a:cs typeface="Source Sans Pro Bold"/>
                <a:sym typeface="Source Sans Pro Bold"/>
              </a:defRPr>
            </a:lvl1pPr>
            <a:lvl2pPr marL="170493" indent="-61997" algn="ctr" defTabSz="216992" rtl="1">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2pPr>
            <a:lvl3pPr marL="289322" indent="-72330" algn="ctr" defTabSz="216992" rtl="1">
              <a:lnSpc>
                <a:spcPct val="90000"/>
              </a:lnSpc>
              <a:spcBef>
                <a:spcPts val="200"/>
              </a:spcBef>
              <a:buFontTx/>
              <a:defRPr>
                <a:solidFill>
                  <a:srgbClr val="FFFFFF"/>
                </a:solidFill>
                <a:latin typeface="Source Sans Pro Bold"/>
                <a:ea typeface="Source Sans Pro Bold"/>
                <a:cs typeface="Source Sans Pro Bold"/>
                <a:sym typeface="Source Sans Pro Bold"/>
              </a:defRPr>
            </a:lvl3pPr>
            <a:lvl4pPr marL="397818" indent="-72330" algn="ctr" defTabSz="216992" rtl="1">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4pPr>
            <a:lvl5pPr marL="506313" indent="-72330" algn="ctr" defTabSz="216992" rtl="1">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ubtitle 5">
            <a:extLst>
              <a:ext uri="{FF2B5EF4-FFF2-40B4-BE49-F238E27FC236}">
                <a16:creationId xmlns:a16="http://schemas.microsoft.com/office/drawing/2014/main" id="{B2419A10-1A3D-29B6-D32F-F33C54F74C1A}"/>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5EA62751-F49D-91CF-3AEA-6212DDC585B2}"/>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B78F4768-B567-0DE1-853C-3DEF68F8A23F}"/>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 name="Subtitle 5">
            <a:extLst>
              <a:ext uri="{FF2B5EF4-FFF2-40B4-BE49-F238E27FC236}">
                <a16:creationId xmlns:a16="http://schemas.microsoft.com/office/drawing/2014/main" id="{8C11259E-C99E-EB27-00DF-19CD69D37969}"/>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CA86EB72-40C5-9DE0-5A5C-896EACBD86E9}"/>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B1215BD3-5990-48D4-9F2F-9C2EF38E5852}"/>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pic>
        <p:nvPicPr>
          <p:cNvPr id="17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7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82" name="TextBox 4"/>
          <p:cNvSpPr txBox="1"/>
          <p:nvPr/>
        </p:nvSpPr>
        <p:spPr>
          <a:xfrm>
            <a:off x="275896" y="11104"/>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83"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4" name="Content Placeholder 2"/>
          <p:cNvSpPr txBox="1"/>
          <p:nvPr/>
        </p:nvSpPr>
        <p:spPr>
          <a:xfrm>
            <a:off x="948401" y="857656"/>
            <a:ext cx="10148977" cy="533201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ormAutofit lnSpcReduction="10000"/>
          </a:bodyPr>
          <a:lstStyle/>
          <a:p>
            <a:pPr algn="just" defTabSz="286428" rtl="1">
              <a:lnSpc>
                <a:spcPct val="90000"/>
              </a:lnSpc>
              <a:spcBef>
                <a:spcPts val="200"/>
              </a:spcBef>
              <a:buClr>
                <a:srgbClr val="65A000"/>
              </a:buClr>
              <a:buFont typeface="Arial"/>
              <a:defRPr sz="1979">
                <a:latin typeface="+mj-lt"/>
                <a:ea typeface="+mj-ea"/>
                <a:cs typeface="+mj-cs"/>
                <a:sym typeface="Source Sans Pro Regular"/>
              </a:defRPr>
            </a:pPr>
            <a:r>
              <a:t>WHO Health Security Learning Platform - Training Materials</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These WHO Training Materials are © World Health Organization (WHO) 2022. All rights reserved.</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Your use of these materials is subject to the “</a:t>
            </a:r>
            <a:r>
              <a:rPr lang="ar" u="sng">
                <a:solidFill>
                  <a:srgbClr val="0563C1"/>
                </a:solidFill>
                <a:uFill>
                  <a:solidFill>
                    <a:srgbClr val="0563C1"/>
                  </a:solidFill>
                </a:uFill>
                <a:hlinkClick r:id="rId4"/>
              </a:rPr>
              <a:t>WHO Health Security Learning Platform, Training Materials – Terms of Use</a:t>
            </a:r>
            <a:r>
              <a:t>”, which you accepted when downloading them and which are available on the Health Security Learning Platform at: </a:t>
            </a:r>
            <a:r>
              <a:rPr lang="ar" u="sng">
                <a:solidFill>
                  <a:srgbClr val="0563C1"/>
                </a:solidFill>
                <a:uFill>
                  <a:solidFill>
                    <a:srgbClr val="0563C1"/>
                  </a:solidFill>
                </a:uFill>
                <a:hlinkClick r:id="rId5"/>
              </a:rPr>
              <a:t>https://extranet.who.int/hslp</a:t>
            </a:r>
            <a:r>
              <a:t>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rtl="1">
              <a:lnSpc>
                <a:spcPct val="90000"/>
              </a:lnSpc>
              <a:spcBef>
                <a:spcPts val="200"/>
              </a:spcBef>
              <a:buClr>
                <a:srgbClr val="65A000"/>
              </a:buClr>
              <a:buFont typeface="Arial"/>
              <a:defRPr sz="1979">
                <a:latin typeface="+mj-lt"/>
                <a:ea typeface="+mj-ea"/>
                <a:cs typeface="+mj-cs"/>
                <a:sym typeface="Source Sans Pro Regular"/>
              </a:defRPr>
            </a:pPr>
            <a:r>
              <a:t>Further, please inform WHO of any modifications of these materials that you use publicly, for record-keeping purposes and continued development, by emailing </a:t>
            </a:r>
            <a:r>
              <a:rPr lang="ar" u="sng">
                <a:solidFill>
                  <a:srgbClr val="0563C1"/>
                </a:solidFill>
                <a:uFill>
                  <a:solidFill>
                    <a:srgbClr val="0563C1"/>
                  </a:solidFill>
                </a:uFill>
                <a:hlinkClick r:id="rId6"/>
              </a:rPr>
              <a:t>ihrhrt@who.int</a:t>
            </a:r>
          </a:p>
        </p:txBody>
      </p:sp>
      <p:sp>
        <p:nvSpPr>
          <p:cNvPr id="2" name="Subtitle 5">
            <a:extLst>
              <a:ext uri="{FF2B5EF4-FFF2-40B4-BE49-F238E27FC236}">
                <a16:creationId xmlns:a16="http://schemas.microsoft.com/office/drawing/2014/main" id="{0FFE82BE-43EC-D3EB-72B9-264321CDB913}"/>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834568EA-A2BE-AFCF-0F98-779F5A9C8A7F}"/>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9B51606E-5119-1E8E-BB9B-95DF9436D83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7"/>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97" name="Rectangle 2"/>
          <p:cNvSpPr txBox="1"/>
          <p:nvPr/>
        </p:nvSpPr>
        <p:spPr>
          <a:xfrm>
            <a:off x="196302" y="-7627"/>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98" name="Content Placeholder 2"/>
          <p:cNvSpPr txBox="1"/>
          <p:nvPr/>
        </p:nvSpPr>
        <p:spPr>
          <a:xfrm>
            <a:off x="1864523" y="1247000"/>
            <a:ext cx="8583425" cy="4654072"/>
          </a:xfrm>
          <a:prstGeom prst="rect">
            <a:avLst/>
          </a:prstGeom>
          <a:ln w="12700">
            <a:miter lim="400000"/>
          </a:ln>
        </p:spPr>
        <p:txBody>
          <a:bodyPr lIns="45719" rIns="45719" rtlCol="1">
            <a:normAutofit/>
          </a:bodyPr>
          <a:lstStyle/>
          <a:p>
            <a:pPr defTabSz="216992" rtl="1">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08C0D367-6FAC-60B3-259D-3C3E17152553}"/>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6535CA27-A247-B4A0-4C01-48ACA75889AE}"/>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858B1E03-5FAE-E566-AB7E-47E5F340630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11" name="Title Text"/>
          <p:cNvSpPr txBox="1">
            <a:spLocks noGrp="1"/>
          </p:cNvSpPr>
          <p:nvPr>
            <p:ph type="title"/>
          </p:nvPr>
        </p:nvSpPr>
        <p:spPr>
          <a:xfrm>
            <a:off x="248866" y="-30963"/>
            <a:ext cx="3571876" cy="64611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Title Text</a:t>
            </a:r>
          </a:p>
        </p:txBody>
      </p:sp>
      <p:sp>
        <p:nvSpPr>
          <p:cNvPr id="212" name="Content Placeholder 2"/>
          <p:cNvSpPr txBox="1"/>
          <p:nvPr/>
        </p:nvSpPr>
        <p:spPr>
          <a:xfrm>
            <a:off x="1864523" y="1247000"/>
            <a:ext cx="8583425" cy="4654072"/>
          </a:xfrm>
          <a:prstGeom prst="rect">
            <a:avLst/>
          </a:prstGeom>
          <a:ln w="12700">
            <a:miter lim="400000"/>
          </a:ln>
        </p:spPr>
        <p:txBody>
          <a:bodyPr lIns="45719" rIns="45719" rtlCol="1">
            <a:normAutofit/>
          </a:bodyPr>
          <a:lstStyle/>
          <a:p>
            <a:pPr defTabSz="216992" rtl="1">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B0303642-ED0A-EC89-98E1-60056F8BDF05}"/>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68876B88-19DC-E1DC-1286-1F4881248508}"/>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87110DE1-57D3-4F10-4EBC-6A90F8E3267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95018"/>
            <a:ext cx="6058516" cy="774224"/>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25" name="Outline"/>
          <p:cNvSpPr txBox="1">
            <a:spLocks noGrp="1"/>
          </p:cNvSpPr>
          <p:nvPr>
            <p:ph type="title" hasCustomPrompt="1"/>
          </p:nvPr>
        </p:nvSpPr>
        <p:spPr>
          <a:xfrm>
            <a:off x="248866" y="-30963"/>
            <a:ext cx="3571876" cy="64611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Outline</a:t>
            </a:r>
          </a:p>
        </p:txBody>
      </p:sp>
      <p:sp>
        <p:nvSpPr>
          <p:cNvPr id="226" name="Body Level One…"/>
          <p:cNvSpPr txBox="1">
            <a:spLocks noGrp="1"/>
          </p:cNvSpPr>
          <p:nvPr>
            <p:ph type="body" idx="1"/>
          </p:nvPr>
        </p:nvSpPr>
        <p:spPr>
          <a:xfrm>
            <a:off x="1866549" y="1247001"/>
            <a:ext cx="8579371"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F98639A8-2220-640D-8E08-C2D164159F91}"/>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8E88EB7F-C1AC-F556-CF6E-5B8F9816B562}"/>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BB43D438-05E6-A0FB-B902-9C03A4B38C4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39" name="Outline"/>
          <p:cNvSpPr txBox="1">
            <a:spLocks noGrp="1"/>
          </p:cNvSpPr>
          <p:nvPr>
            <p:ph type="title" hasCustomPrompt="1"/>
          </p:nvPr>
        </p:nvSpPr>
        <p:spPr>
          <a:xfrm>
            <a:off x="248866" y="-30963"/>
            <a:ext cx="8669168" cy="646113"/>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Outline</a:t>
            </a:r>
          </a:p>
        </p:txBody>
      </p:sp>
      <p:sp>
        <p:nvSpPr>
          <p:cNvPr id="240" name="Content Placeholder 2"/>
          <p:cNvSpPr txBox="1"/>
          <p:nvPr/>
        </p:nvSpPr>
        <p:spPr>
          <a:xfrm>
            <a:off x="1864523" y="1247000"/>
            <a:ext cx="8583425" cy="4654072"/>
          </a:xfrm>
          <a:prstGeom prst="rect">
            <a:avLst/>
          </a:prstGeom>
          <a:ln w="12700">
            <a:miter lim="400000"/>
          </a:ln>
        </p:spPr>
        <p:txBody>
          <a:bodyPr lIns="45719" rIns="45719" rtlCol="1">
            <a:normAutofit/>
          </a:bodyPr>
          <a:lstStyle/>
          <a:p>
            <a:pPr defTabSz="216992" rtl="1">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E22A65B8-3423-74C0-28AF-2B8268738657}"/>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25E1200D-B293-A85C-4F7A-088485C5832E}"/>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79554D68-6F74-77FF-AA88-973F2D8A6609}"/>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tretch>
            <a:fillRect/>
          </a:stretch>
        </p:blipFill>
        <p:spPr>
          <a:xfrm>
            <a:off x="-423007" y="-11679"/>
            <a:ext cx="7684232" cy="981975"/>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253" name="Outline"/>
          <p:cNvSpPr txBox="1">
            <a:spLocks noGrp="1"/>
          </p:cNvSpPr>
          <p:nvPr>
            <p:ph type="title" hasCustomPrompt="1"/>
          </p:nvPr>
        </p:nvSpPr>
        <p:spPr>
          <a:xfrm>
            <a:off x="248866" y="-30963"/>
            <a:ext cx="6145606" cy="880764"/>
          </a:xfrm>
          <a:prstGeom prst="rect">
            <a:avLst/>
          </a:prstGeom>
        </p:spPr>
        <p:txBody>
          <a:bodyPr rtlCol="1">
            <a:normAutofit/>
          </a:bodyPr>
          <a:lstStyle>
            <a:lvl1pPr algn="r" defTabSz="216992" rtl="1">
              <a:lnSpc>
                <a:spcPct val="90000"/>
              </a:lnSpc>
              <a:defRPr sz="3200">
                <a:solidFill>
                  <a:srgbClr val="FFFFFF"/>
                </a:solidFill>
                <a:latin typeface="Source Sans Pro Bold"/>
                <a:ea typeface="Source Sans Pro Bold"/>
                <a:cs typeface="Source Sans Pro Bold"/>
                <a:sym typeface="Source Sans Pro Bold"/>
              </a:defRPr>
            </a:lvl1pPr>
          </a:lstStyle>
          <a:p>
            <a:pPr rtl="1"/>
            <a:r>
              <a:t>Outline</a:t>
            </a:r>
          </a:p>
        </p:txBody>
      </p:sp>
      <p:sp>
        <p:nvSpPr>
          <p:cNvPr id="254" name="Body Level One…"/>
          <p:cNvSpPr txBox="1">
            <a:spLocks noGrp="1"/>
          </p:cNvSpPr>
          <p:nvPr>
            <p:ph type="body" idx="1"/>
          </p:nvPr>
        </p:nvSpPr>
        <p:spPr>
          <a:xfrm>
            <a:off x="1858423" y="1247000"/>
            <a:ext cx="8595624" cy="4654072"/>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0BCF9C9E-9434-8B47-8C43-020454245141}"/>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B2CAFBCB-4A41-DA12-7CDC-528A6D889DD0}"/>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516AFBF4-9F85-EEF4-BAE5-C6D20B4899D0}"/>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40" name="Click to edit Subtitle"/>
          <p:cNvSpPr txBox="1">
            <a:spLocks noGrp="1"/>
          </p:cNvSpPr>
          <p:nvPr>
            <p:ph type="title" hasCustomPrompt="1"/>
          </p:nvPr>
        </p:nvSpPr>
        <p:spPr>
          <a:xfrm>
            <a:off x="190765" y="2"/>
            <a:ext cx="6241934" cy="645664"/>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8D4E675-2693-31D2-8567-57B440C91611}"/>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B8636F8A-6B7E-6E87-C304-F01B2AC8711F}"/>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8D38C614-3ADB-2944-4512-028A7A5DF1B8}"/>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53" name="Click to edit Subtitle"/>
          <p:cNvSpPr txBox="1">
            <a:spLocks noGrp="1"/>
          </p:cNvSpPr>
          <p:nvPr>
            <p:ph type="title" hasCustomPrompt="1"/>
          </p:nvPr>
        </p:nvSpPr>
        <p:spPr>
          <a:xfrm>
            <a:off x="190765" y="801826"/>
            <a:ext cx="5543940" cy="645664"/>
          </a:xfrm>
          <a:prstGeom prst="rect">
            <a:avLst/>
          </a:prstGeom>
        </p:spPr>
        <p:txBody>
          <a:bodyPr rtlCol="1">
            <a:normAutofit/>
          </a:bodyPr>
          <a:lstStyle>
            <a:lvl1pPr algn="r" defTabSz="216992" rtl="1">
              <a:lnSpc>
                <a:spcPct val="90000"/>
              </a:lnSpc>
              <a:defRPr sz="2100">
                <a:solidFill>
                  <a:srgbClr val="A2010C"/>
                </a:solidFill>
                <a:latin typeface="Source Sans Pro Bold"/>
                <a:ea typeface="Source Sans Pro Bold"/>
                <a:cs typeface="Source Sans Pro Bold"/>
                <a:sym typeface="Source Sans Pro Bold"/>
              </a:defRPr>
            </a:lvl1pPr>
          </a:lstStyle>
          <a:p>
            <a:pPr rtl="1"/>
            <a:r>
              <a:t>Click to edit Subtitle</a:t>
            </a:r>
          </a:p>
        </p:txBody>
      </p:sp>
      <p:sp>
        <p:nvSpPr>
          <p:cNvPr id="54" name="Body Level One…"/>
          <p:cNvSpPr txBox="1">
            <a:spLocks noGrp="1"/>
          </p:cNvSpPr>
          <p:nvPr>
            <p:ph type="body" idx="1"/>
          </p:nvPr>
        </p:nvSpPr>
        <p:spPr>
          <a:xfrm>
            <a:off x="648587" y="1584250"/>
            <a:ext cx="11143844" cy="4471925"/>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25056" y="1"/>
            <a:ext cx="6173354"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nchor="ctr">
            <a:normAutofit/>
          </a:bodyPr>
          <a:lstStyle>
            <a:lvl1pPr algn="r" defTabSz="289321" rtl="1">
              <a:lnSpc>
                <a:spcPct val="90000"/>
              </a:lnSpc>
              <a:defRPr sz="24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ubtitle 5">
            <a:extLst>
              <a:ext uri="{FF2B5EF4-FFF2-40B4-BE49-F238E27FC236}">
                <a16:creationId xmlns:a16="http://schemas.microsoft.com/office/drawing/2014/main" id="{9762EB83-7C05-C05E-6238-9775128580FC}"/>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CF31C828-B7B7-0FCC-5335-3C5041E37296}"/>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34487A76-0824-E157-53DF-C95C7388DD6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1" name="Image 10"/>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6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69" name="Title Text"/>
          <p:cNvSpPr txBox="1">
            <a:spLocks noGrp="1"/>
          </p:cNvSpPr>
          <p:nvPr>
            <p:ph type="title"/>
          </p:nvPr>
        </p:nvSpPr>
        <p:spPr>
          <a:xfrm>
            <a:off x="233916" y="843589"/>
            <a:ext cx="3264196" cy="1932378"/>
          </a:xfrm>
          <a:prstGeom prst="rect">
            <a:avLst/>
          </a:prstGeom>
        </p:spPr>
        <p:txBody>
          <a:bodyPr rtlCol="1">
            <a:normAutofit/>
          </a:bodyPr>
          <a:lstStyle>
            <a:lvl1pPr algn="r" defTabSz="216992" rtl="1">
              <a:lnSpc>
                <a:spcPct val="90000"/>
              </a:lnSpc>
              <a:defRPr sz="2400">
                <a:solidFill>
                  <a:srgbClr val="FFFFFF"/>
                </a:solidFill>
                <a:latin typeface="Source Sans Pro Bold"/>
                <a:ea typeface="Source Sans Pro Bold"/>
                <a:cs typeface="Source Sans Pro Bold"/>
                <a:sym typeface="Source Sans Pro Bold"/>
              </a:defRPr>
            </a:lvl1pPr>
          </a:lstStyle>
          <a:p>
            <a:pPr rtl="1"/>
            <a:r>
              <a:t>Title Text</a:t>
            </a:r>
          </a:p>
        </p:txBody>
      </p:sp>
      <p:sp>
        <p:nvSpPr>
          <p:cNvPr id="70"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E1F36916-8821-A681-40A7-2F4EC5F376B3}"/>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A1CEFFC3-6E4F-EFC2-D213-1F44356033A9}"/>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2E12CC9F-3229-729A-F331-E68A36C2256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83" name="TextBox 4"/>
          <p:cNvSpPr txBox="1"/>
          <p:nvPr/>
        </p:nvSpPr>
        <p:spPr>
          <a:xfrm>
            <a:off x="403462"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Key messages</a:t>
            </a:r>
          </a:p>
        </p:txBody>
      </p:sp>
      <p:sp>
        <p:nvSpPr>
          <p:cNvPr id="84"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86"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B0E5DE90-A22F-26FD-9097-A53292672A8C}"/>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66B79FD9-0EC8-1AEF-E807-03E104170FCC}"/>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AC95055D-C273-2676-F4B1-63124BE7F646}"/>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6"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99"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00" name="TextBox 5"/>
          <p:cNvSpPr txBox="1"/>
          <p:nvPr/>
        </p:nvSpPr>
        <p:spPr>
          <a:xfrm>
            <a:off x="403462" y="668222"/>
            <a:ext cx="2803026"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References and guidelines</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02" name="Title Text"/>
          <p:cNvSpPr txBox="1">
            <a:spLocks noGrp="1"/>
          </p:cNvSpPr>
          <p:nvPr>
            <p:ph type="title"/>
          </p:nvPr>
        </p:nvSpPr>
        <p:spPr>
          <a:xfrm>
            <a:off x="145940" y="4125636"/>
            <a:ext cx="3609077" cy="645664"/>
          </a:xfrm>
          <a:prstGeom prst="rect">
            <a:avLst/>
          </a:prstGeom>
        </p:spPr>
        <p:txBody>
          <a:bodyPr rtlCol="1">
            <a:normAutofit/>
          </a:bodyPr>
          <a:lstStyle>
            <a:lvl1pPr algn="r" defTabSz="216992" rtl="1">
              <a:lnSpc>
                <a:spcPct val="90000"/>
              </a:lnSpc>
              <a:defRPr sz="800">
                <a:solidFill>
                  <a:srgbClr val="A2010C"/>
                </a:solidFill>
              </a:defRPr>
            </a:lvl1pPr>
          </a:lstStyle>
          <a:p>
            <a:pPr rtl="1"/>
            <a:r>
              <a:t>Title Text</a:t>
            </a:r>
          </a:p>
        </p:txBody>
      </p:sp>
      <p:sp>
        <p:nvSpPr>
          <p:cNvPr id="103"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34F85276-FBF8-6EFB-969C-6B2A34D3F2EC}"/>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3C0D78ED-A4B9-2D86-C059-7FF302760553}"/>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E638BA98-5447-C48C-28D8-DE203965944E}"/>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4" name="Image 13"/>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16"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17" name="TextBox 6"/>
          <p:cNvSpPr txBox="1"/>
          <p:nvPr/>
        </p:nvSpPr>
        <p:spPr>
          <a:xfrm>
            <a:off x="403462" y="668223"/>
            <a:ext cx="2803026" cy="1615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Additional learning resources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28221A86-79D4-19FC-6B2C-66B1E9C6F158}"/>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1D098624-1AD6-4C78-5C9E-88B96B97D725}"/>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3ED7B8F5-C015-FCE8-BD37-B05E2A84392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
        <p:nvSpPr>
          <p:cNvPr id="132"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133" name="TextBox 6"/>
          <p:cNvSpPr txBox="1"/>
          <p:nvPr/>
        </p:nvSpPr>
        <p:spPr>
          <a:xfrm>
            <a:off x="403462"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1" y="842962"/>
            <a:ext cx="7529515" cy="5546726"/>
          </a:xfrm>
          <a:prstGeom prst="rect">
            <a:avLst/>
          </a:prstGeom>
        </p:spPr>
        <p:txBody>
          <a:bodyPr rtlCol="1">
            <a:normAutofit/>
          </a:bodyPr>
          <a:lstStyle>
            <a:lvl1pPr marL="54248" indent="-54248" algn="r" defTabSz="216992" rtl="1">
              <a:lnSpc>
                <a:spcPct val="90000"/>
              </a:lnSpc>
              <a:spcBef>
                <a:spcPts val="200"/>
              </a:spcBef>
              <a:buClr>
                <a:srgbClr val="65A000"/>
              </a:buClr>
              <a:defRPr>
                <a:solidFill>
                  <a:srgbClr val="000000"/>
                </a:solidFill>
              </a:defRPr>
            </a:lvl1pPr>
            <a:lvl2pPr marL="170493" indent="-61997" algn="r" defTabSz="216992" rtl="1">
              <a:lnSpc>
                <a:spcPct val="90000"/>
              </a:lnSpc>
              <a:spcBef>
                <a:spcPts val="200"/>
              </a:spcBef>
              <a:buClr>
                <a:srgbClr val="65A000"/>
              </a:buClr>
              <a:buChar char="•"/>
              <a:defRPr>
                <a:solidFill>
                  <a:srgbClr val="000000"/>
                </a:solidFill>
              </a:defRPr>
            </a:lvl2pPr>
            <a:lvl3pPr marL="289322" indent="-72330" algn="r" defTabSz="216992" rtl="1">
              <a:lnSpc>
                <a:spcPct val="90000"/>
              </a:lnSpc>
              <a:spcBef>
                <a:spcPts val="200"/>
              </a:spcBef>
              <a:buClr>
                <a:srgbClr val="65A000"/>
              </a:buClr>
              <a:defRPr>
                <a:solidFill>
                  <a:srgbClr val="000000"/>
                </a:solidFill>
              </a:defRPr>
            </a:lvl3pPr>
            <a:lvl4pPr marL="397818" indent="-72330" algn="r" defTabSz="216992" rtl="1">
              <a:lnSpc>
                <a:spcPct val="90000"/>
              </a:lnSpc>
              <a:spcBef>
                <a:spcPts val="200"/>
              </a:spcBef>
              <a:buClr>
                <a:srgbClr val="65A000"/>
              </a:buClr>
              <a:buChar char="•"/>
              <a:defRPr>
                <a:solidFill>
                  <a:srgbClr val="000000"/>
                </a:solidFill>
              </a:defRPr>
            </a:lvl4pPr>
            <a:lvl5pPr marL="506313" indent="-72330" algn="r" defTabSz="216992" rtl="1">
              <a:lnSpc>
                <a:spcPct val="90000"/>
              </a:lnSpc>
              <a:spcBef>
                <a:spcPts val="200"/>
              </a:spcBef>
              <a:buClr>
                <a:srgbClr val="65A000"/>
              </a:buClr>
              <a:buChar char="•"/>
              <a:defRPr>
                <a:solidFill>
                  <a:srgbClr val="000000"/>
                </a:solidFill>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ubtitle 5">
            <a:extLst>
              <a:ext uri="{FF2B5EF4-FFF2-40B4-BE49-F238E27FC236}">
                <a16:creationId xmlns:a16="http://schemas.microsoft.com/office/drawing/2014/main" id="{C6EADFDA-783F-02D5-050A-B6C403B95929}"/>
              </a:ext>
            </a:extLst>
          </p:cNvPr>
          <p:cNvSpPr txBox="1"/>
          <p:nvPr userDrawn="1"/>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3" name="Subtitle 5">
            <a:extLst>
              <a:ext uri="{FF2B5EF4-FFF2-40B4-BE49-F238E27FC236}">
                <a16:creationId xmlns:a16="http://schemas.microsoft.com/office/drawing/2014/main" id="{115F8338-A59A-049E-F11F-BE63E4B94C29}"/>
              </a:ext>
            </a:extLst>
          </p:cNvPr>
          <p:cNvSpPr txBox="1"/>
          <p:nvPr userDrawn="1"/>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4" name="Slide Number">
            <a:extLst>
              <a:ext uri="{FF2B5EF4-FFF2-40B4-BE49-F238E27FC236}">
                <a16:creationId xmlns:a16="http://schemas.microsoft.com/office/drawing/2014/main" id="{8E0000B2-80E5-0F7A-F27D-5555DB38F193}"/>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rtlCol="1"/>
          <a:lstStyle/>
          <a:p>
            <a:pPr rtl="1"/>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2" descr="Picture 2"/>
          <p:cNvPicPr>
            <a:picLocks noChangeAspect="1"/>
          </p:cNvPicPr>
          <p:nvPr/>
        </p:nvPicPr>
        <p:blipFill>
          <a:blip r:embed="rId20"/>
          <a:stretch>
            <a:fillRect/>
          </a:stretch>
        </p:blipFill>
        <p:spPr>
          <a:xfrm>
            <a:off x="74344" y="6310303"/>
            <a:ext cx="1548718" cy="474296"/>
          </a:xfrm>
          <a:prstGeom prst="rect">
            <a:avLst/>
          </a:prstGeom>
          <a:ln w="12700">
            <a:miter lim="400000"/>
          </a:ln>
        </p:spPr>
      </p:pic>
      <p:sp>
        <p:nvSpPr>
          <p:cNvPr id="4"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rtlCol="1">
            <a:spAutoFit/>
          </a:bodyPr>
          <a:lstStyle>
            <a:lvl1pPr algn="r" rtl="1">
              <a:defRPr sz="1000">
                <a:solidFill>
                  <a:srgbClr val="FFFFFF"/>
                </a:solidFill>
                <a:latin typeface="+mj-lt"/>
                <a:ea typeface="+mj-ea"/>
                <a:cs typeface="+mj-cs"/>
                <a:sym typeface="Source Sans Pro Regular"/>
              </a:defRPr>
            </a:lvl1pPr>
          </a:lstStyle>
          <a:p>
            <a:pPr rtl="1"/>
            <a:fld id="{86CB4B4D-7CA3-9044-876B-883B54F8677D}" type="slidenum">
              <a:t>‹#›</a:t>
            </a:fld>
            <a:endParaRPr/>
          </a:p>
        </p:txBody>
      </p:sp>
      <p:sp>
        <p:nvSpPr>
          <p:cNvPr id="5" name="Subtitle 5"/>
          <p:cNvSpPr txBox="1"/>
          <p:nvPr/>
        </p:nvSpPr>
        <p:spPr>
          <a:xfrm>
            <a:off x="8089200" y="6496739"/>
            <a:ext cx="3794759"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rPr lang="ar"/>
              <a:t>RRT Advanced Training Package</a:t>
            </a:r>
          </a:p>
        </p:txBody>
      </p:sp>
      <p:sp>
        <p:nvSpPr>
          <p:cNvPr id="6" name="Subtitle 5"/>
          <p:cNvSpPr txBox="1"/>
          <p:nvPr/>
        </p:nvSpPr>
        <p:spPr>
          <a:xfrm>
            <a:off x="808920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A2.1 RRT composition</a:t>
            </a:r>
          </a:p>
        </p:txBody>
      </p:sp>
      <p:sp>
        <p:nvSpPr>
          <p:cNvPr id="7"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8" name="TextBox 5"/>
          <p:cNvSpPr txBox="1"/>
          <p:nvPr/>
        </p:nvSpPr>
        <p:spPr>
          <a:xfrm>
            <a:off x="4400182" y="2325452"/>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pic>
        <p:nvPicPr>
          <p:cNvPr id="9"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lstStyle/>
          <a:p>
            <a:pPr rtl="1"/>
            <a:r>
              <a:t>Title Text</a:t>
            </a:r>
          </a:p>
        </p:txBody>
      </p:sp>
      <p:sp>
        <p:nvSpPr>
          <p:cNvPr id="12" name="Slide Number">
            <a:extLst>
              <a:ext uri="{FF2B5EF4-FFF2-40B4-BE49-F238E27FC236}">
                <a16:creationId xmlns:a16="http://schemas.microsoft.com/office/drawing/2014/main" id="{D0FF8CE1-55E1-7263-7B52-C59F35E4F81D}"/>
              </a:ext>
            </a:extLst>
          </p:cNvPr>
          <p:cNvSpPr txBox="1">
            <a:spLocks/>
          </p:cNvSpPr>
          <p:nvPr userDrawn="1"/>
        </p:nvSpPr>
        <p:spPr>
          <a:xfrm>
            <a:off x="11836401" y="6561216"/>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bg2">
                    <a:lumMod val="75000"/>
                  </a:schemeClr>
                </a:solidFill>
                <a:latin typeface="+mj-lt"/>
              </a:rPr>
              <a:pPr rtl="1"/>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p:titleStyle>
    <p:bodyStyle>
      <a:lvl1pPr marL="411480" marR="0" indent="-411480"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1pPr>
      <a:lvl2pPr marL="940525" marR="0" indent="-391885"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2pPr>
      <a:lvl3pPr marL="1410788" marR="0" indent="-313508"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3pPr>
      <a:lvl4pPr marL="1992429" marR="0" indent="-346509"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4pPr>
      <a:lvl5pPr marL="2541069" marR="0" indent="-346509"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5pPr>
      <a:lvl6pPr marL="3017520" marR="0" indent="-274320"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6pPr>
      <a:lvl7pPr marL="3566159" marR="0" indent="-274320"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7pPr>
      <a:lvl8pPr marL="4114800" marR="0" indent="-274320"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8pPr>
      <a:lvl9pPr marL="4663440" marR="0" indent="-274320" algn="r" defTabSz="914400" rtl="1"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21.png"/><Relationship Id="rId18" Type="http://schemas.openxmlformats.org/officeDocument/2006/relationships/image" Target="../media/image19.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17.png"/><Relationship Id="rId2" Type="http://schemas.openxmlformats.org/officeDocument/2006/relationships/image" Target="../media/image25.png"/><Relationship Id="rId16"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15.png"/><Relationship Id="rId10" Type="http://schemas.openxmlformats.org/officeDocument/2006/relationships/image" Target="../media/image33.png"/><Relationship Id="rId19" Type="http://schemas.openxmlformats.org/officeDocument/2006/relationships/image" Target="../media/image20.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17.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16.png"/><Relationship Id="rId2" Type="http://schemas.openxmlformats.org/officeDocument/2006/relationships/image" Target="../media/image25.png"/><Relationship Id="rId16" Type="http://schemas.openxmlformats.org/officeDocument/2006/relationships/image" Target="../media/image15.png"/><Relationship Id="rId20"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14.png"/><Relationship Id="rId10" Type="http://schemas.openxmlformats.org/officeDocument/2006/relationships/image" Target="../media/image33.png"/><Relationship Id="rId19" Type="http://schemas.openxmlformats.org/officeDocument/2006/relationships/image" Target="../media/image19.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21.png"/></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17.png"/><Relationship Id="rId3" Type="http://schemas.openxmlformats.org/officeDocument/2006/relationships/image" Target="../media/image26.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16.png"/><Relationship Id="rId2" Type="http://schemas.openxmlformats.org/officeDocument/2006/relationships/image" Target="../media/image25.png"/><Relationship Id="rId16" Type="http://schemas.openxmlformats.org/officeDocument/2006/relationships/image" Target="../media/image15.png"/><Relationship Id="rId20" Type="http://schemas.openxmlformats.org/officeDocument/2006/relationships/image" Target="../media/image20.png"/><Relationship Id="rId1" Type="http://schemas.openxmlformats.org/officeDocument/2006/relationships/slideLayout" Target="../slideLayouts/slideLayout15.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14.png"/><Relationship Id="rId10" Type="http://schemas.openxmlformats.org/officeDocument/2006/relationships/image" Target="../media/image33.png"/><Relationship Id="rId19" Type="http://schemas.openxmlformats.org/officeDocument/2006/relationships/image" Target="../media/image19.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2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s://apps.who.int/iris/handle/10665/325015" TargetMode="External"/><Relationship Id="rId2" Type="http://schemas.openxmlformats.org/officeDocument/2006/relationships/hyperlink" Target="https://www.who.int/publications/i/item/emergency-response-framework-(-erf)-2nd-ed" TargetMode="External"/><Relationship Id="rId1" Type="http://schemas.openxmlformats.org/officeDocument/2006/relationships/slideLayout" Target="../slideLayouts/slideLayout6.xml"/><Relationship Id="rId4" Type="http://schemas.openxmlformats.org/officeDocument/2006/relationships/hyperlink" Target="https://www.cdc.gov/globalhealth/healthprotection/errb/pdf/RRTManagementGuidance-508.pdf"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8" Type="http://schemas.openxmlformats.org/officeDocument/2006/relationships/hyperlink" Target="https://extranet.who.int/hslp/content/evd-rrt-training-package" TargetMode="External"/><Relationship Id="rId3" Type="http://schemas.openxmlformats.org/officeDocument/2006/relationships/hyperlink" Target="https://extranet.who.int/hslp/training/enrol/index.php?id=385" TargetMode="External"/><Relationship Id="rId7" Type="http://schemas.openxmlformats.org/officeDocument/2006/relationships/hyperlink" Target="https://extranet.who.int/hslp/package/block-5-rrt-continuous-learning"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hyperlink" Target="https://extranet.who.int/hslp/content/all-hazard-rrt-training-package-version-20" TargetMode="External"/><Relationship Id="rId5" Type="http://schemas.openxmlformats.org/officeDocument/2006/relationships/hyperlink" Target="https://extranet.who.int/hslp/content/training-trainers-rapid-response-teams-training" TargetMode="External"/><Relationship Id="rId4" Type="http://schemas.openxmlformats.org/officeDocument/2006/relationships/hyperlink" Target="https://extranet.who.int/hslp/training/enrol/index.php?id=386" TargetMode="External"/><Relationship Id="rId9" Type="http://schemas.openxmlformats.org/officeDocument/2006/relationships/hyperlink" Target="https://extranet.who.int/hslp/training/course/index.php?categoryid=6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264" name="Title 2"/>
          <p:cNvSpPr txBox="1">
            <a:spLocks noGrp="1"/>
          </p:cNvSpPr>
          <p:nvPr>
            <p:ph type="title"/>
          </p:nvPr>
        </p:nvSpPr>
        <p:spPr>
          <a:xfrm>
            <a:off x="370668" y="1593240"/>
            <a:ext cx="4490140" cy="1117614"/>
          </a:xfrm>
          <a:prstGeom prst="rect">
            <a:avLst/>
          </a:prstGeom>
        </p:spPr>
        <p:txBody>
          <a:bodyPr rtlCol="1"/>
          <a:lstStyle/>
          <a:p>
            <a:pPr rtl="1">
              <a:defRPr sz="3200"/>
            </a:pPr>
            <a:r>
              <a:rPr lang="ar" b="1" dirty="0">
                <a:latin typeface="Sakkal Majalla" panose="02000000000000000000" pitchFamily="2" charset="-78"/>
                <a:cs typeface="Sakkal Majalla" panose="02000000000000000000" pitchFamily="2" charset="-78"/>
              </a:rPr>
              <a:t>تشكيل فِرَق الاستجابة السريعة </a:t>
            </a:r>
            <a:br>
              <a:rPr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وأدوارها</a:t>
            </a:r>
          </a:p>
        </p:txBody>
      </p:sp>
      <p:sp>
        <p:nvSpPr>
          <p:cNvPr id="265" name="TextBox 4"/>
          <p:cNvSpPr txBox="1"/>
          <p:nvPr/>
        </p:nvSpPr>
        <p:spPr>
          <a:xfrm>
            <a:off x="176645" y="946909"/>
            <a:ext cx="5775026"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rtlCol="1" anchor="t">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3600" b="1" dirty="0">
                <a:latin typeface="Sakkal Majalla"/>
                <a:cs typeface="Sakkal Majalla"/>
              </a:rPr>
              <a:t>A2.1a</a:t>
            </a:r>
            <a:endParaRPr lang="ar" sz="3600" b="1" dirty="0">
              <a:latin typeface="Sakkal Majalla" panose="02000000000000000000" pitchFamily="2" charset="-78"/>
              <a:cs typeface="Sakkal Majalla" panose="02000000000000000000" pitchFamily="2" charset="-78"/>
            </a:endParaRPr>
          </a:p>
        </p:txBody>
      </p:sp>
      <p:sp>
        <p:nvSpPr>
          <p:cNvPr id="266" name="TextBox 9"/>
          <p:cNvSpPr txBox="1"/>
          <p:nvPr/>
        </p:nvSpPr>
        <p:spPr>
          <a:xfrm>
            <a:off x="318325" y="4147146"/>
            <a:ext cx="2333564" cy="33855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lang="ar" sz="1600">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30" name="Title 1"/>
          <p:cNvSpPr txBox="1">
            <a:spLocks noGrp="1"/>
          </p:cNvSpPr>
          <p:nvPr>
            <p:ph type="title" idx="4294967295"/>
          </p:nvPr>
        </p:nvSpPr>
        <p:spPr>
          <a:xfrm>
            <a:off x="4465876" y="2843204"/>
            <a:ext cx="7014924" cy="1171592"/>
          </a:xfrm>
          <a:prstGeom prst="rect">
            <a:avLst/>
          </a:prstGeom>
        </p:spPr>
        <p:txBody>
          <a:bodyPr lIns="45719" tIns="45720" rIns="45719" bIns="45720" rtlCol="1" anchor="ctr">
            <a:normAutofit/>
          </a:bodyPr>
          <a:lstStyle>
            <a:lvl1pPr algn="r" defTabSz="216992" rtl="1">
              <a:lnSpc>
                <a:spcPct val="90000"/>
              </a:lnSpc>
              <a:defRPr sz="3200">
                <a:solidFill>
                  <a:srgbClr val="C00000"/>
                </a:solidFill>
                <a:latin typeface="Source Sans Pro Bold"/>
                <a:ea typeface="Source Sans Pro Bold"/>
                <a:cs typeface="Source Sans Pro Bold"/>
                <a:sym typeface="Source Sans Pro Bold"/>
              </a:defRPr>
            </a:lvl1pPr>
          </a:lstStyle>
          <a:p>
            <a:pPr rtl="1"/>
            <a:r>
              <a:rPr lang="ar" sz="2800" b="1" dirty="0">
                <a:latin typeface="Sakkal Majalla" panose="02000000000000000000" pitchFamily="2" charset="-78"/>
                <a:cs typeface="Sakkal Majalla" panose="02000000000000000000" pitchFamily="2" charset="-78"/>
              </a:rPr>
              <a:t>ما الأدوار التي قد تكون مطلوبة في فريق الاستجابة السريعة، بوجهٍ عام؟</a:t>
            </a:r>
          </a:p>
        </p:txBody>
      </p:sp>
      <p:sp>
        <p:nvSpPr>
          <p:cNvPr id="2" name="TextBox 1">
            <a:extLst>
              <a:ext uri="{FF2B5EF4-FFF2-40B4-BE49-F238E27FC236}">
                <a16:creationId xmlns:a16="http://schemas.microsoft.com/office/drawing/2014/main" id="{55131930-35A0-C866-C6B1-BFBCD02093D4}"/>
              </a:ext>
            </a:extLst>
          </p:cNvPr>
          <p:cNvSpPr txBox="1"/>
          <p:nvPr/>
        </p:nvSpPr>
        <p:spPr>
          <a:xfrm>
            <a:off x="361950" y="781050"/>
            <a:ext cx="2305050" cy="46166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400" b="1" i="0" u="none" strike="noStrike" cap="none" spc="0" normalizeH="0" baseline="0">
                <a:ln>
                  <a:noFill/>
                </a:ln>
                <a:solidFill>
                  <a:schemeClr val="bg1"/>
                </a:solidFill>
                <a:effectLst/>
                <a:uFillTx/>
                <a:latin typeface="Calibri"/>
                <a:ea typeface="Calibri"/>
                <a:cs typeface="Calibri"/>
                <a:sym typeface="Calibri"/>
              </a:rPr>
              <a:t>أسئلة</a:t>
            </a:r>
            <a:r>
              <a:rPr lang="ar-EG" sz="2400" b="1">
                <a:solidFill>
                  <a:schemeClr val="bg1"/>
                </a:solidFill>
              </a:rPr>
              <a:t> ؟</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pic>
        <p:nvPicPr>
          <p:cNvPr id="335" name="Picture 4" descr="Picture 4"/>
          <p:cNvPicPr>
            <a:picLocks noChangeAspect="1"/>
          </p:cNvPicPr>
          <p:nvPr/>
        </p:nvPicPr>
        <p:blipFill>
          <a:blip r:embed="rId3"/>
          <a:stretch>
            <a:fillRect/>
          </a:stretch>
        </p:blipFill>
        <p:spPr>
          <a:xfrm>
            <a:off x="-3" y="0"/>
            <a:ext cx="6455233" cy="946169"/>
          </a:xfrm>
          <a:prstGeom prst="rect">
            <a:avLst/>
          </a:prstGeom>
          <a:ln w="12700">
            <a:miter lim="400000"/>
          </a:ln>
        </p:spPr>
      </p:pic>
      <p:sp>
        <p:nvSpPr>
          <p:cNvPr id="336" name="Title 1"/>
          <p:cNvSpPr txBox="1">
            <a:spLocks noGrp="1"/>
          </p:cNvSpPr>
          <p:nvPr>
            <p:ph type="title"/>
          </p:nvPr>
        </p:nvSpPr>
        <p:spPr>
          <a:xfrm>
            <a:off x="-561975" y="-78361"/>
            <a:ext cx="7439025" cy="1142416"/>
          </a:xfrm>
          <a:prstGeom prst="rect">
            <a:avLst/>
          </a:prstGeom>
        </p:spPr>
        <p:txBody>
          <a:bodyPr rtlCol="1">
            <a:normAutofit/>
          </a:bodyPr>
          <a:lstStyle/>
          <a:p>
            <a:pPr rtl="1"/>
            <a:r>
              <a:rPr lang="ar" sz="2800" b="1" dirty="0">
                <a:latin typeface="Sakkal Majalla" panose="02000000000000000000" pitchFamily="2" charset="-78"/>
                <a:cs typeface="Sakkal Majalla" panose="02000000000000000000" pitchFamily="2" charset="-78"/>
              </a:rPr>
              <a:t>ما الأدوار التي قد تكون مطلوبة في فريق الاستجابة السريعة، بوجهٍ عام؟</a:t>
            </a:r>
          </a:p>
        </p:txBody>
      </p:sp>
      <p:sp>
        <p:nvSpPr>
          <p:cNvPr id="337" name="TextBox 59"/>
          <p:cNvSpPr txBox="1"/>
          <p:nvPr/>
        </p:nvSpPr>
        <p:spPr>
          <a:xfrm>
            <a:off x="2787026" y="5557593"/>
            <a:ext cx="6121678" cy="400110"/>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rtl="1">
              <a:defRPr sz="2000">
                <a:solidFill>
                  <a:srgbClr val="FFFFFF"/>
                </a:solidFill>
                <a:latin typeface="+mj-lt"/>
                <a:ea typeface="+mj-ea"/>
                <a:cs typeface="+mj-cs"/>
                <a:sym typeface="Source Sans Pro Regular"/>
              </a:defRPr>
            </a:lvl1pPr>
          </a:lstStyle>
          <a:p>
            <a:pPr algn="r" rtl="1"/>
            <a:r>
              <a:rPr dirty="0" err="1">
                <a:latin typeface="Sakkal Majalla" panose="02000000000000000000" pitchFamily="2" charset="-78"/>
                <a:cs typeface="Sakkal Majalla" panose="02000000000000000000" pitchFamily="2" charset="-78"/>
              </a:rPr>
              <a:t>تذكَّر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ذوو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قادرين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a:t>
            </a:r>
          </a:p>
        </p:txBody>
      </p:sp>
      <p:sp>
        <p:nvSpPr>
          <p:cNvPr id="338" name="Rectangle 2"/>
          <p:cNvSpPr txBox="1"/>
          <p:nvPr/>
        </p:nvSpPr>
        <p:spPr>
          <a:xfrm>
            <a:off x="2787026" y="1064055"/>
            <a:ext cx="7799544" cy="449353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2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 بوجهٍ عام، تتمثل الأدوار المطلوبة في فريق الاستجابة السريعة في الآتي:</a:t>
            </a:r>
          </a:p>
          <a:p>
            <a:pPr marL="254000" indent="-254000" rtl="1">
              <a:buClr>
                <a:srgbClr val="65A000"/>
              </a:buClr>
              <a:buSzPct val="100000"/>
              <a:buFont typeface="Arial"/>
              <a:buChar char="•"/>
              <a:defRPr sz="2200">
                <a:latin typeface="+mj-lt"/>
                <a:ea typeface="+mj-ea"/>
                <a:cs typeface="+mj-cs"/>
                <a:sym typeface="Source Sans Pro Regular"/>
              </a:defRPr>
            </a:pPr>
            <a:endParaRPr sz="2000"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طبيب</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طاقم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التمريض</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وبائيات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لوجستيات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إحصائي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اختصاصي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طبيب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بيطري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buSzPct val="100000"/>
              <a:buFont typeface="Arial"/>
              <a:buChar char="•"/>
              <a:defRPr sz="2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اختصاصي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12</a:t>
            </a:fld>
            <a:endParaRPr>
              <a:latin typeface="Sakkal Majalla" panose="02000000000000000000" pitchFamily="2" charset="-78"/>
              <a:cs typeface="Sakkal Majalla" panose="02000000000000000000" pitchFamily="2" charset="-78"/>
            </a:endParaRPr>
          </a:p>
        </p:txBody>
      </p:sp>
      <p:sp>
        <p:nvSpPr>
          <p:cNvPr id="343" name="Title 1"/>
          <p:cNvSpPr txBox="1">
            <a:spLocks noGrp="1"/>
          </p:cNvSpPr>
          <p:nvPr>
            <p:ph type="title"/>
          </p:nvPr>
        </p:nvSpPr>
        <p:spPr>
          <a:xfrm>
            <a:off x="400924" y="-31610"/>
            <a:ext cx="10050459" cy="1428147"/>
          </a:xfrm>
          <a:prstGeom prst="rect">
            <a:avLst/>
          </a:prstGeom>
        </p:spPr>
        <p:txBody>
          <a:bodyPr lIns="45719" tIns="45720" rIns="45719" bIns="45720" rtlCol="1" anchor="ctr">
            <a:normAutofit/>
          </a:bodyPr>
          <a:lstStyle/>
          <a:p>
            <a:pPr rtl="1">
              <a:defRPr sz="2800">
                <a:solidFill>
                  <a:srgbClr val="C00000"/>
                </a:solidFill>
              </a:defRPr>
            </a:pPr>
            <a:r>
              <a:rPr lang="ar" sz="3200" b="1" dirty="0">
                <a:solidFill>
                  <a:srgbClr val="002060"/>
                </a:solidFill>
                <a:latin typeface="Sakkal Majalla" panose="02000000000000000000" pitchFamily="2" charset="-78"/>
                <a:cs typeface="Sakkal Majalla" panose="02000000000000000000" pitchFamily="2" charset="-78"/>
              </a:rPr>
              <a:t>أمثلة على أدوار أعضاء فريق الاستجابة السريعة وتشكيلهم في سياق فاشية أحد الأمراض المنقولة بالأغذية</a:t>
            </a:r>
          </a:p>
        </p:txBody>
      </p:sp>
      <p:sp>
        <p:nvSpPr>
          <p:cNvPr id="363" name="Rectangle 12"/>
          <p:cNvSpPr/>
          <p:nvPr/>
        </p:nvSpPr>
        <p:spPr>
          <a:xfrm>
            <a:off x="1841348"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64" name="Rectangle 64"/>
          <p:cNvSpPr/>
          <p:nvPr/>
        </p:nvSpPr>
        <p:spPr>
          <a:xfrm>
            <a:off x="4869701"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65" name="Rectangle 90"/>
          <p:cNvSpPr/>
          <p:nvPr/>
        </p:nvSpPr>
        <p:spPr>
          <a:xfrm>
            <a:off x="8083553"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rtlCol="1" anchor="ctr">
            <a:noAutofit/>
          </a:bodyPr>
          <a:lstStyle/>
          <a:p>
            <a:pPr algn="ctr" rtl="1">
              <a:defRPr>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66" name="Rectangle 2"/>
          <p:cNvSpPr txBox="1"/>
          <p:nvPr/>
        </p:nvSpPr>
        <p:spPr>
          <a:xfrm>
            <a:off x="508271" y="2571587"/>
            <a:ext cx="11114046" cy="8309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rtl="1">
              <a:defRPr>
                <a:solidFill>
                  <a:srgbClr val="C00000"/>
                </a:solidFill>
                <a:latin typeface="+mj-lt"/>
                <a:ea typeface="+mj-ea"/>
                <a:cs typeface="+mj-cs"/>
                <a:sym typeface="Source Sans Pro Regular"/>
              </a:defRPr>
            </a:pPr>
            <a:r>
              <a:rPr lang="ar" sz="2400" b="1">
                <a:latin typeface="Sakkal Majalla" panose="02000000000000000000" pitchFamily="2" charset="-78"/>
                <a:cs typeface="Sakkal Majalla" panose="02000000000000000000" pitchFamily="2" charset="-78"/>
              </a:rPr>
              <a:t>سؤال: </a:t>
            </a:r>
            <a:endParaRPr lang="en-US" sz="2400" b="1" dirty="0">
              <a:latin typeface="Sakkal Majalla" panose="02000000000000000000" pitchFamily="2" charset="-78"/>
              <a:cs typeface="Sakkal Majalla" panose="02000000000000000000" pitchFamily="2" charset="-78"/>
            </a:endParaRPr>
          </a:p>
          <a:p>
            <a:pPr rtl="1">
              <a:defRPr>
                <a:latin typeface="+mj-lt"/>
                <a:ea typeface="+mj-ea"/>
                <a:cs typeface="+mj-cs"/>
                <a:sym typeface="Source Sans Pro Regular"/>
              </a:defRPr>
            </a:pPr>
            <a:r>
              <a:rPr lang="ar" sz="2400">
                <a:latin typeface="Sakkal Majalla" panose="02000000000000000000" pitchFamily="2" charset="-78"/>
                <a:cs typeface="Sakkal Majalla" panose="02000000000000000000" pitchFamily="2" charset="-78"/>
              </a:rPr>
              <a:t>ما الأدوار المناسبة لأعضاء فريق الاستجابة السريعة في المواقف المعروضة أدناه؟ </a:t>
            </a:r>
          </a:p>
        </p:txBody>
      </p:sp>
      <p:grpSp>
        <p:nvGrpSpPr>
          <p:cNvPr id="2" name="Group 70">
            <a:extLst>
              <a:ext uri="{FF2B5EF4-FFF2-40B4-BE49-F238E27FC236}">
                <a16:creationId xmlns:a16="http://schemas.microsoft.com/office/drawing/2014/main" id="{0398380F-589F-D065-AB51-748CC88FFCA9}"/>
              </a:ext>
            </a:extLst>
          </p:cNvPr>
          <p:cNvGrpSpPr/>
          <p:nvPr/>
        </p:nvGrpSpPr>
        <p:grpSpPr>
          <a:xfrm>
            <a:off x="1642945" y="1740737"/>
            <a:ext cx="1377021" cy="492053"/>
            <a:chOff x="0" y="0"/>
            <a:chExt cx="1377020" cy="492052"/>
          </a:xfrm>
        </p:grpSpPr>
        <p:pic>
          <p:nvPicPr>
            <p:cNvPr id="3" name="Picture 71" descr="Picture 71">
              <a:extLst>
                <a:ext uri="{FF2B5EF4-FFF2-40B4-BE49-F238E27FC236}">
                  <a16:creationId xmlns:a16="http://schemas.microsoft.com/office/drawing/2014/main" id="{8659FB60-2EFB-9676-6859-D4507CCFFBE0}"/>
                </a:ext>
              </a:extLst>
            </p:cNvPr>
            <p:cNvPicPr>
              <a:picLocks noChangeAspect="1"/>
            </p:cNvPicPr>
            <p:nvPr/>
          </p:nvPicPr>
          <p:blipFill>
            <a:blip r:embed="rId2"/>
            <a:stretch>
              <a:fillRect/>
            </a:stretch>
          </p:blipFill>
          <p:spPr>
            <a:xfrm>
              <a:off x="0" y="0"/>
              <a:ext cx="347895" cy="492052"/>
            </a:xfrm>
            <a:prstGeom prst="rect">
              <a:avLst/>
            </a:prstGeom>
            <a:ln w="12700" cap="flat">
              <a:noFill/>
              <a:miter lim="400000"/>
            </a:ln>
            <a:effectLst/>
          </p:spPr>
        </p:pic>
        <p:sp>
          <p:nvSpPr>
            <p:cNvPr id="4" name="TextBox 72">
              <a:extLst>
                <a:ext uri="{FF2B5EF4-FFF2-40B4-BE49-F238E27FC236}">
                  <a16:creationId xmlns:a16="http://schemas.microsoft.com/office/drawing/2014/main" id="{C4EC1A63-D768-92D8-AC6A-02CBE4737D56}"/>
                </a:ext>
              </a:extLst>
            </p:cNvPr>
            <p:cNvSpPr txBox="1"/>
            <p:nvPr/>
          </p:nvSpPr>
          <p:spPr>
            <a:xfrm>
              <a:off x="352601" y="110988"/>
              <a:ext cx="1024419"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الخصائص الوبائية</a:t>
              </a:r>
            </a:p>
          </p:txBody>
        </p:sp>
      </p:grpSp>
      <p:grpSp>
        <p:nvGrpSpPr>
          <p:cNvPr id="5" name="Group 73">
            <a:extLst>
              <a:ext uri="{FF2B5EF4-FFF2-40B4-BE49-F238E27FC236}">
                <a16:creationId xmlns:a16="http://schemas.microsoft.com/office/drawing/2014/main" id="{B3361F61-48E6-E090-FD82-12E2A4B69859}"/>
              </a:ext>
            </a:extLst>
          </p:cNvPr>
          <p:cNvGrpSpPr/>
          <p:nvPr/>
        </p:nvGrpSpPr>
        <p:grpSpPr>
          <a:xfrm>
            <a:off x="7344164" y="1740729"/>
            <a:ext cx="1429978" cy="492052"/>
            <a:chOff x="0" y="0"/>
            <a:chExt cx="1429976" cy="492051"/>
          </a:xfrm>
        </p:grpSpPr>
        <p:pic>
          <p:nvPicPr>
            <p:cNvPr id="6" name="Picture 74" descr="Picture 74">
              <a:extLst>
                <a:ext uri="{FF2B5EF4-FFF2-40B4-BE49-F238E27FC236}">
                  <a16:creationId xmlns:a16="http://schemas.microsoft.com/office/drawing/2014/main" id="{485E82A1-4CC7-6C2D-BDFF-AA361F50E58D}"/>
                </a:ext>
              </a:extLst>
            </p:cNvPr>
            <p:cNvPicPr>
              <a:picLocks noChangeAspect="1"/>
            </p:cNvPicPr>
            <p:nvPr/>
          </p:nvPicPr>
          <p:blipFill>
            <a:blip r:embed="rId3"/>
            <a:stretch>
              <a:fillRect/>
            </a:stretch>
          </p:blipFill>
          <p:spPr>
            <a:xfrm>
              <a:off x="0" y="0"/>
              <a:ext cx="347895" cy="492051"/>
            </a:xfrm>
            <a:prstGeom prst="rect">
              <a:avLst/>
            </a:prstGeom>
            <a:ln w="12700" cap="flat">
              <a:noFill/>
              <a:miter lim="400000"/>
            </a:ln>
            <a:effectLst/>
          </p:spPr>
        </p:pic>
        <p:sp>
          <p:nvSpPr>
            <p:cNvPr id="7" name="TextBox 75">
              <a:extLst>
                <a:ext uri="{FF2B5EF4-FFF2-40B4-BE49-F238E27FC236}">
                  <a16:creationId xmlns:a16="http://schemas.microsoft.com/office/drawing/2014/main" id="{605A362B-B6E5-F3DD-7161-D658968E3EA6}"/>
                </a:ext>
              </a:extLst>
            </p:cNvPr>
            <p:cNvSpPr txBox="1"/>
            <p:nvPr/>
          </p:nvSpPr>
          <p:spPr>
            <a:xfrm>
              <a:off x="393614" y="3573"/>
              <a:ext cx="1036362"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التعبئة المجتمعية</a:t>
              </a:r>
            </a:p>
          </p:txBody>
        </p:sp>
      </p:grpSp>
      <p:grpSp>
        <p:nvGrpSpPr>
          <p:cNvPr id="8" name="Group 76">
            <a:extLst>
              <a:ext uri="{FF2B5EF4-FFF2-40B4-BE49-F238E27FC236}">
                <a16:creationId xmlns:a16="http://schemas.microsoft.com/office/drawing/2014/main" id="{CC524A5B-F9F5-A866-D431-F219ED6F07D2}"/>
              </a:ext>
            </a:extLst>
          </p:cNvPr>
          <p:cNvGrpSpPr/>
          <p:nvPr/>
        </p:nvGrpSpPr>
        <p:grpSpPr>
          <a:xfrm>
            <a:off x="3035057" y="1740737"/>
            <a:ext cx="1235425" cy="492053"/>
            <a:chOff x="0" y="0"/>
            <a:chExt cx="1235423" cy="492052"/>
          </a:xfrm>
        </p:grpSpPr>
        <p:pic>
          <p:nvPicPr>
            <p:cNvPr id="9" name="Picture 77" descr="Picture 77">
              <a:extLst>
                <a:ext uri="{FF2B5EF4-FFF2-40B4-BE49-F238E27FC236}">
                  <a16:creationId xmlns:a16="http://schemas.microsoft.com/office/drawing/2014/main" id="{4BEF3177-578E-0FE4-48A7-B5FD5FA644C0}"/>
                </a:ext>
              </a:extLst>
            </p:cNvPr>
            <p:cNvPicPr>
              <a:picLocks noChangeAspect="1"/>
            </p:cNvPicPr>
            <p:nvPr/>
          </p:nvPicPr>
          <p:blipFill>
            <a:blip r:embed="rId4"/>
            <a:stretch>
              <a:fillRect/>
            </a:stretch>
          </p:blipFill>
          <p:spPr>
            <a:xfrm>
              <a:off x="0" y="0"/>
              <a:ext cx="347895" cy="492052"/>
            </a:xfrm>
            <a:prstGeom prst="rect">
              <a:avLst/>
            </a:prstGeom>
            <a:ln w="12700" cap="flat">
              <a:noFill/>
              <a:miter lim="400000"/>
            </a:ln>
            <a:effectLst/>
          </p:spPr>
        </p:pic>
        <p:sp>
          <p:nvSpPr>
            <p:cNvPr id="10" name="TextBox 78">
              <a:extLst>
                <a:ext uri="{FF2B5EF4-FFF2-40B4-BE49-F238E27FC236}">
                  <a16:creationId xmlns:a16="http://schemas.microsoft.com/office/drawing/2014/main" id="{DB4D6CFE-4E2C-3FEF-BA38-34D4EF18DF83}"/>
                </a:ext>
              </a:extLst>
            </p:cNvPr>
            <p:cNvSpPr txBox="1"/>
            <p:nvPr/>
          </p:nvSpPr>
          <p:spPr>
            <a:xfrm>
              <a:off x="348789" y="110988"/>
              <a:ext cx="8866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المختبر</a:t>
              </a:r>
            </a:p>
          </p:txBody>
        </p:sp>
      </p:grpSp>
      <p:grpSp>
        <p:nvGrpSpPr>
          <p:cNvPr id="11" name="Group 79">
            <a:extLst>
              <a:ext uri="{FF2B5EF4-FFF2-40B4-BE49-F238E27FC236}">
                <a16:creationId xmlns:a16="http://schemas.microsoft.com/office/drawing/2014/main" id="{707B6B81-0286-B4C3-1CF6-9F98A8E40DFC}"/>
              </a:ext>
            </a:extLst>
          </p:cNvPr>
          <p:cNvGrpSpPr/>
          <p:nvPr/>
        </p:nvGrpSpPr>
        <p:grpSpPr>
          <a:xfrm>
            <a:off x="5961610" y="1740741"/>
            <a:ext cx="1429980" cy="492053"/>
            <a:chOff x="0" y="0"/>
            <a:chExt cx="1429979" cy="492052"/>
          </a:xfrm>
        </p:grpSpPr>
        <p:pic>
          <p:nvPicPr>
            <p:cNvPr id="12" name="Picture 80" descr="Picture 80">
              <a:extLst>
                <a:ext uri="{FF2B5EF4-FFF2-40B4-BE49-F238E27FC236}">
                  <a16:creationId xmlns:a16="http://schemas.microsoft.com/office/drawing/2014/main" id="{8FFFAF69-5360-FD97-ED32-AF7CA0724056}"/>
                </a:ext>
              </a:extLst>
            </p:cNvPr>
            <p:cNvPicPr>
              <a:picLocks noChangeAspect="1"/>
            </p:cNvPicPr>
            <p:nvPr/>
          </p:nvPicPr>
          <p:blipFill>
            <a:blip r:embed="rId5"/>
            <a:stretch>
              <a:fillRect/>
            </a:stretch>
          </p:blipFill>
          <p:spPr>
            <a:xfrm>
              <a:off x="0" y="0"/>
              <a:ext cx="347895" cy="492052"/>
            </a:xfrm>
            <a:prstGeom prst="rect">
              <a:avLst/>
            </a:prstGeom>
            <a:ln w="12700" cap="flat">
              <a:noFill/>
              <a:miter lim="400000"/>
            </a:ln>
            <a:effectLst/>
          </p:spPr>
        </p:pic>
        <p:sp>
          <p:nvSpPr>
            <p:cNvPr id="13" name="TextBox 81">
              <a:extLst>
                <a:ext uri="{FF2B5EF4-FFF2-40B4-BE49-F238E27FC236}">
                  <a16:creationId xmlns:a16="http://schemas.microsoft.com/office/drawing/2014/main" id="{3CA37D3C-2720-189F-8618-6F49D34426E7}"/>
                </a:ext>
              </a:extLst>
            </p:cNvPr>
            <p:cNvSpPr txBox="1"/>
            <p:nvPr/>
          </p:nvSpPr>
          <p:spPr>
            <a:xfrm>
              <a:off x="393616" y="3575"/>
              <a:ext cx="1036363" cy="46166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التدبير العلاجي للحالات‬</a:t>
              </a:r>
            </a:p>
          </p:txBody>
        </p:sp>
      </p:grpSp>
      <p:grpSp>
        <p:nvGrpSpPr>
          <p:cNvPr id="14" name="Group 82">
            <a:extLst>
              <a:ext uri="{FF2B5EF4-FFF2-40B4-BE49-F238E27FC236}">
                <a16:creationId xmlns:a16="http://schemas.microsoft.com/office/drawing/2014/main" id="{26C216A0-561F-1830-FD62-19CA36BB06D5}"/>
              </a:ext>
            </a:extLst>
          </p:cNvPr>
          <p:cNvGrpSpPr/>
          <p:nvPr/>
        </p:nvGrpSpPr>
        <p:grpSpPr>
          <a:xfrm>
            <a:off x="8761363" y="1740730"/>
            <a:ext cx="1573831" cy="492052"/>
            <a:chOff x="0" y="0"/>
            <a:chExt cx="1573829" cy="492051"/>
          </a:xfrm>
        </p:grpSpPr>
        <p:pic>
          <p:nvPicPr>
            <p:cNvPr id="15" name="Picture 83" descr="Picture 83">
              <a:extLst>
                <a:ext uri="{FF2B5EF4-FFF2-40B4-BE49-F238E27FC236}">
                  <a16:creationId xmlns:a16="http://schemas.microsoft.com/office/drawing/2014/main" id="{133C1E14-04CF-FFDE-086F-1E60DFB8A8FB}"/>
                </a:ext>
              </a:extLst>
            </p:cNvPr>
            <p:cNvPicPr>
              <a:picLocks noChangeAspect="1"/>
            </p:cNvPicPr>
            <p:nvPr/>
          </p:nvPicPr>
          <p:blipFill>
            <a:blip r:embed="rId6"/>
            <a:stretch>
              <a:fillRect/>
            </a:stretch>
          </p:blipFill>
          <p:spPr>
            <a:xfrm>
              <a:off x="0" y="0"/>
              <a:ext cx="347895" cy="492051"/>
            </a:xfrm>
            <a:prstGeom prst="rect">
              <a:avLst/>
            </a:prstGeom>
            <a:ln w="12700" cap="flat">
              <a:noFill/>
              <a:miter lim="400000"/>
            </a:ln>
            <a:effectLst/>
          </p:spPr>
        </p:pic>
        <p:sp>
          <p:nvSpPr>
            <p:cNvPr id="16" name="TextBox 84">
              <a:extLst>
                <a:ext uri="{FF2B5EF4-FFF2-40B4-BE49-F238E27FC236}">
                  <a16:creationId xmlns:a16="http://schemas.microsoft.com/office/drawing/2014/main" id="{79421DA2-56E4-898B-3CF3-1F5D797D3D32}"/>
                </a:ext>
              </a:extLst>
            </p:cNvPr>
            <p:cNvSpPr txBox="1"/>
            <p:nvPr/>
          </p:nvSpPr>
          <p:spPr>
            <a:xfrm>
              <a:off x="393614" y="3574"/>
              <a:ext cx="1180215"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التواصل بشأن المخاطر</a:t>
              </a:r>
            </a:p>
          </p:txBody>
        </p:sp>
      </p:grpSp>
      <p:pic>
        <p:nvPicPr>
          <p:cNvPr id="18" name="Picture 87" descr="Picture 87">
            <a:extLst>
              <a:ext uri="{FF2B5EF4-FFF2-40B4-BE49-F238E27FC236}">
                <a16:creationId xmlns:a16="http://schemas.microsoft.com/office/drawing/2014/main" id="{F8C9EB0B-EC01-9B9E-AB2F-A641D87B8F95}"/>
              </a:ext>
            </a:extLst>
          </p:cNvPr>
          <p:cNvPicPr>
            <a:picLocks noChangeAspect="1"/>
          </p:cNvPicPr>
          <p:nvPr/>
        </p:nvPicPr>
        <p:blipFill>
          <a:blip r:embed="rId7"/>
          <a:stretch>
            <a:fillRect/>
          </a:stretch>
        </p:blipFill>
        <p:spPr>
          <a:xfrm>
            <a:off x="4283488" y="1717980"/>
            <a:ext cx="347895" cy="492050"/>
          </a:xfrm>
          <a:prstGeom prst="rect">
            <a:avLst/>
          </a:prstGeom>
          <a:ln w="12700">
            <a:miter lim="400000"/>
          </a:ln>
        </p:spPr>
      </p:pic>
      <p:sp>
        <p:nvSpPr>
          <p:cNvPr id="19" name="Connector: Curved 33">
            <a:extLst>
              <a:ext uri="{FF2B5EF4-FFF2-40B4-BE49-F238E27FC236}">
                <a16:creationId xmlns:a16="http://schemas.microsoft.com/office/drawing/2014/main" id="{854439C8-9DDF-F911-9BBD-B92CEBCE361A}"/>
              </a:ext>
            </a:extLst>
          </p:cNvPr>
          <p:cNvSpPr/>
          <p:nvPr/>
        </p:nvSpPr>
        <p:spPr>
          <a:xfrm rot="5400000" flipH="1" flipV="1">
            <a:off x="8852837" y="1501319"/>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rtlCol="1" anchor="ctr"/>
          <a:lstStyle/>
          <a:p>
            <a:pPr rtl="1"/>
            <a:endParaRPr>
              <a:latin typeface="Sakkal Majalla" panose="02000000000000000000" pitchFamily="2" charset="-78"/>
              <a:cs typeface="Sakkal Majalla" panose="02000000000000000000" pitchFamily="2" charset="-78"/>
            </a:endParaRPr>
          </a:p>
        </p:txBody>
      </p:sp>
      <p:sp>
        <p:nvSpPr>
          <p:cNvPr id="20" name="TextBox 42">
            <a:extLst>
              <a:ext uri="{FF2B5EF4-FFF2-40B4-BE49-F238E27FC236}">
                <a16:creationId xmlns:a16="http://schemas.microsoft.com/office/drawing/2014/main" id="{11FC1B4E-B1EB-76AC-F2BC-D8780DFFAC79}"/>
              </a:ext>
            </a:extLst>
          </p:cNvPr>
          <p:cNvSpPr txBox="1"/>
          <p:nvPr/>
        </p:nvSpPr>
        <p:spPr>
          <a:xfrm>
            <a:off x="1796880" y="5136584"/>
            <a:ext cx="2016633" cy="7010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متنقل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22" name="Picture 4" descr="Picture 4">
            <a:extLst>
              <a:ext uri="{FF2B5EF4-FFF2-40B4-BE49-F238E27FC236}">
                <a16:creationId xmlns:a16="http://schemas.microsoft.com/office/drawing/2014/main" id="{5F390982-9D49-E8B3-6D5C-99A2779E61EC}"/>
              </a:ext>
            </a:extLst>
          </p:cNvPr>
          <p:cNvPicPr>
            <a:picLocks noChangeAspect="1"/>
          </p:cNvPicPr>
          <p:nvPr/>
        </p:nvPicPr>
        <p:blipFill>
          <a:blip r:embed="rId8"/>
          <a:stretch>
            <a:fillRect/>
          </a:stretch>
        </p:blipFill>
        <p:spPr>
          <a:xfrm>
            <a:off x="8862186" y="1753876"/>
            <a:ext cx="181813" cy="481168"/>
          </a:xfrm>
          <a:prstGeom prst="rect">
            <a:avLst/>
          </a:prstGeom>
          <a:ln w="12700">
            <a:miter lim="400000"/>
          </a:ln>
        </p:spPr>
      </p:pic>
      <p:sp>
        <p:nvSpPr>
          <p:cNvPr id="23" name="TextBox 88">
            <a:extLst>
              <a:ext uri="{FF2B5EF4-FFF2-40B4-BE49-F238E27FC236}">
                <a16:creationId xmlns:a16="http://schemas.microsoft.com/office/drawing/2014/main" id="{05EAC8FA-92AD-50EE-65EF-53B177A735F6}"/>
              </a:ext>
            </a:extLst>
          </p:cNvPr>
          <p:cNvSpPr txBox="1"/>
          <p:nvPr/>
        </p:nvSpPr>
        <p:spPr>
          <a:xfrm>
            <a:off x="4551996" y="1790867"/>
            <a:ext cx="1457185"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الوقاية من العدوى ومكافحتها</a:t>
            </a:r>
          </a:p>
        </p:txBody>
      </p:sp>
      <p:sp>
        <p:nvSpPr>
          <p:cNvPr id="24" name="Connector: Curved 89">
            <a:extLst>
              <a:ext uri="{FF2B5EF4-FFF2-40B4-BE49-F238E27FC236}">
                <a16:creationId xmlns:a16="http://schemas.microsoft.com/office/drawing/2014/main" id="{2926F9A0-993A-D2F6-36DC-D26F83AEBE91}"/>
              </a:ext>
            </a:extLst>
          </p:cNvPr>
          <p:cNvSpPr/>
          <p:nvPr/>
        </p:nvSpPr>
        <p:spPr>
          <a:xfrm rot="5400000" flipH="1" flipV="1">
            <a:off x="5355875" y="1549892"/>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rtlCol="1" anchor="ctr"/>
          <a:lstStyle/>
          <a:p>
            <a:pPr rtl="1"/>
            <a:endParaRPr>
              <a:latin typeface="Sakkal Majalla" panose="02000000000000000000" pitchFamily="2" charset="-78"/>
              <a:cs typeface="Sakkal Majalla" panose="02000000000000000000" pitchFamily="2" charset="-78"/>
            </a:endParaRPr>
          </a:p>
        </p:txBody>
      </p:sp>
      <p:sp>
        <p:nvSpPr>
          <p:cNvPr id="25" name="TextBox 50">
            <a:extLst>
              <a:ext uri="{FF2B5EF4-FFF2-40B4-BE49-F238E27FC236}">
                <a16:creationId xmlns:a16="http://schemas.microsoft.com/office/drawing/2014/main" id="{EFA7BA11-DA41-D07A-1213-D6C80F0F82FE}"/>
              </a:ext>
            </a:extLst>
          </p:cNvPr>
          <p:cNvSpPr txBox="1"/>
          <p:nvPr/>
        </p:nvSpPr>
        <p:spPr>
          <a:xfrm>
            <a:off x="4072674" y="5193734"/>
            <a:ext cx="3309821" cy="701041"/>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الريفية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6" name="TextBox 56">
            <a:extLst>
              <a:ext uri="{FF2B5EF4-FFF2-40B4-BE49-F238E27FC236}">
                <a16:creationId xmlns:a16="http://schemas.microsoft.com/office/drawing/2014/main" id="{2B53509F-98C0-9B40-D9EA-15664B72519A}"/>
              </a:ext>
            </a:extLst>
          </p:cNvPr>
          <p:cNvSpPr txBox="1"/>
          <p:nvPr/>
        </p:nvSpPr>
        <p:spPr>
          <a:xfrm>
            <a:off x="7706844" y="5193734"/>
            <a:ext cx="3327214" cy="701041"/>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المنتشرة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العثور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صعبًا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7" name="TextBox 81">
            <a:extLst>
              <a:ext uri="{FF2B5EF4-FFF2-40B4-BE49-F238E27FC236}">
                <a16:creationId xmlns:a16="http://schemas.microsoft.com/office/drawing/2014/main" id="{060C3B78-E318-2980-B81F-3C5DE6A6D85E}"/>
              </a:ext>
            </a:extLst>
          </p:cNvPr>
          <p:cNvSpPr txBox="1"/>
          <p:nvPr/>
        </p:nvSpPr>
        <p:spPr>
          <a:xfrm>
            <a:off x="10699763" y="1756758"/>
            <a:ext cx="1150095"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defTabSz="617219" rtl="1">
              <a:defRPr sz="1200">
                <a:latin typeface="Myriad Web Pro"/>
                <a:ea typeface="Myriad Web Pro"/>
                <a:cs typeface="Myriad Web Pro"/>
                <a:sym typeface="Myriad Web Pro"/>
              </a:defRPr>
            </a:pPr>
            <a:r>
              <a:rPr dirty="0" err="1">
                <a:latin typeface="Sakkal Majalla" panose="02000000000000000000" pitchFamily="2" charset="-78"/>
                <a:cs typeface="Sakkal Majalla" panose="02000000000000000000" pitchFamily="2" charset="-78"/>
              </a:rPr>
              <a:t>اختصاصي</a:t>
            </a:r>
            <a:endParaRPr dirty="0">
              <a:latin typeface="Sakkal Majalla" panose="02000000000000000000" pitchFamily="2" charset="-78"/>
              <a:cs typeface="Sakkal Majalla" panose="02000000000000000000" pitchFamily="2" charset="-78"/>
            </a:endParaRPr>
          </a:p>
          <a:p>
            <a:pPr defTabSz="617219" rtl="1">
              <a:defRPr sz="1200">
                <a:latin typeface="Myriad Web Pro"/>
                <a:ea typeface="Myriad Web Pro"/>
                <a:cs typeface="Myriad Web Pro"/>
                <a:sym typeface="Myriad Web Pro"/>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endParaRPr dirty="0">
              <a:latin typeface="Sakkal Majalla" panose="02000000000000000000" pitchFamily="2" charset="-78"/>
              <a:cs typeface="Sakkal Majalla" panose="02000000000000000000" pitchFamily="2" charset="-78"/>
            </a:endParaRPr>
          </a:p>
        </p:txBody>
      </p:sp>
      <p:pic>
        <p:nvPicPr>
          <p:cNvPr id="28" name="Graphic 88" descr="Graphic 88">
            <a:extLst>
              <a:ext uri="{FF2B5EF4-FFF2-40B4-BE49-F238E27FC236}">
                <a16:creationId xmlns:a16="http://schemas.microsoft.com/office/drawing/2014/main" id="{3B43965A-E50D-B9CC-4434-3543126DD35D}"/>
              </a:ext>
            </a:extLst>
          </p:cNvPr>
          <p:cNvPicPr>
            <a:picLocks noChangeAspect="1"/>
          </p:cNvPicPr>
          <p:nvPr/>
        </p:nvPicPr>
        <p:blipFill>
          <a:blip r:embed="rId9"/>
          <a:stretch>
            <a:fillRect/>
          </a:stretch>
        </p:blipFill>
        <p:spPr>
          <a:xfrm>
            <a:off x="10317480" y="1729586"/>
            <a:ext cx="377644" cy="491378"/>
          </a:xfrm>
          <a:prstGeom prst="rect">
            <a:avLst/>
          </a:prstGeom>
          <a:ln w="12700">
            <a:miter lim="400000"/>
          </a:ln>
        </p:spPr>
      </p:pic>
      <p:sp>
        <p:nvSpPr>
          <p:cNvPr id="29" name="TextBox 85">
            <a:extLst>
              <a:ext uri="{FF2B5EF4-FFF2-40B4-BE49-F238E27FC236}">
                <a16:creationId xmlns:a16="http://schemas.microsoft.com/office/drawing/2014/main" id="{BA6E00D3-C4FA-5C54-B756-DCF43C64B4E2}"/>
              </a:ext>
            </a:extLst>
          </p:cNvPr>
          <p:cNvSpPr txBox="1"/>
          <p:nvPr/>
        </p:nvSpPr>
        <p:spPr>
          <a:xfrm>
            <a:off x="530825" y="1779408"/>
            <a:ext cx="108390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2100">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الأدوار:</a:t>
            </a:r>
          </a:p>
        </p:txBody>
      </p:sp>
      <p:sp>
        <p:nvSpPr>
          <p:cNvPr id="30" name="TextBox 64">
            <a:extLst>
              <a:ext uri="{FF2B5EF4-FFF2-40B4-BE49-F238E27FC236}">
                <a16:creationId xmlns:a16="http://schemas.microsoft.com/office/drawing/2014/main" id="{189889D4-D873-7782-322B-BD0632528518}"/>
              </a:ext>
            </a:extLst>
          </p:cNvPr>
          <p:cNvSpPr txBox="1"/>
          <p:nvPr/>
        </p:nvSpPr>
        <p:spPr>
          <a:xfrm>
            <a:off x="10885941" y="4577633"/>
            <a:ext cx="1150095" cy="461665"/>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2000">
                <a:latin typeface="+mj-lt"/>
                <a:ea typeface="+mj-ea"/>
                <a:cs typeface="+mj-cs"/>
                <a:sym typeface="Source Sans Pro Regular"/>
              </a:defRPr>
            </a:lvl1pPr>
          </a:lstStyle>
          <a:p>
            <a:pPr rtl="1"/>
            <a:r>
              <a:rPr lang="ar" sz="2400" dirty="0">
                <a:latin typeface="Sakkal Majalla" panose="02000000000000000000" pitchFamily="2" charset="-78"/>
                <a:cs typeface="Sakkal Majalla" panose="02000000000000000000" pitchFamily="2" charset="-78"/>
              </a:rPr>
              <a:t>الموقف:</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13</a:t>
            </a:fld>
            <a:endParaRPr>
              <a:latin typeface="Sakkal Majalla" panose="02000000000000000000" pitchFamily="2" charset="-78"/>
              <a:cs typeface="Sakkal Majalla" panose="02000000000000000000" pitchFamily="2" charset="-78"/>
            </a:endParaRPr>
          </a:p>
        </p:txBody>
      </p:sp>
      <p:grpSp>
        <p:nvGrpSpPr>
          <p:cNvPr id="376" name="Group 70"/>
          <p:cNvGrpSpPr/>
          <p:nvPr/>
        </p:nvGrpSpPr>
        <p:grpSpPr>
          <a:xfrm>
            <a:off x="1642945" y="1740737"/>
            <a:ext cx="1377021" cy="492053"/>
            <a:chOff x="0" y="0"/>
            <a:chExt cx="1377020" cy="492052"/>
          </a:xfrm>
        </p:grpSpPr>
        <p:pic>
          <p:nvPicPr>
            <p:cNvPr id="374" name="Picture 71" descr="Picture 71"/>
            <p:cNvPicPr>
              <a:picLocks noChangeAspect="1"/>
            </p:cNvPicPr>
            <p:nvPr/>
          </p:nvPicPr>
          <p:blipFill>
            <a:blip r:embed="rId2"/>
            <a:stretch>
              <a:fillRect/>
            </a:stretch>
          </p:blipFill>
          <p:spPr>
            <a:xfrm>
              <a:off x="0" y="0"/>
              <a:ext cx="347895" cy="492052"/>
            </a:xfrm>
            <a:prstGeom prst="rect">
              <a:avLst/>
            </a:prstGeom>
            <a:ln w="12700" cap="flat">
              <a:noFill/>
              <a:miter lim="400000"/>
            </a:ln>
            <a:effectLst/>
          </p:spPr>
        </p:pic>
        <p:sp>
          <p:nvSpPr>
            <p:cNvPr id="375" name="TextBox 72"/>
            <p:cNvSpPr txBox="1"/>
            <p:nvPr/>
          </p:nvSpPr>
          <p:spPr>
            <a:xfrm>
              <a:off x="352601" y="110988"/>
              <a:ext cx="1024419"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الخصائص الوبائية</a:t>
              </a:r>
            </a:p>
          </p:txBody>
        </p:sp>
      </p:grpSp>
      <p:grpSp>
        <p:nvGrpSpPr>
          <p:cNvPr id="379" name="Group 73"/>
          <p:cNvGrpSpPr/>
          <p:nvPr/>
        </p:nvGrpSpPr>
        <p:grpSpPr>
          <a:xfrm>
            <a:off x="7331386" y="1740729"/>
            <a:ext cx="1429978" cy="492052"/>
            <a:chOff x="0" y="0"/>
            <a:chExt cx="1429976" cy="492051"/>
          </a:xfrm>
        </p:grpSpPr>
        <p:pic>
          <p:nvPicPr>
            <p:cNvPr id="377" name="Picture 74" descr="Picture 74"/>
            <p:cNvPicPr>
              <a:picLocks noChangeAspect="1"/>
            </p:cNvPicPr>
            <p:nvPr/>
          </p:nvPicPr>
          <p:blipFill>
            <a:blip r:embed="rId3"/>
            <a:stretch>
              <a:fillRect/>
            </a:stretch>
          </p:blipFill>
          <p:spPr>
            <a:xfrm>
              <a:off x="0" y="0"/>
              <a:ext cx="347895" cy="492051"/>
            </a:xfrm>
            <a:prstGeom prst="rect">
              <a:avLst/>
            </a:prstGeom>
            <a:ln w="12700" cap="flat">
              <a:noFill/>
              <a:miter lim="400000"/>
            </a:ln>
            <a:effectLst/>
          </p:spPr>
        </p:pic>
        <p:sp>
          <p:nvSpPr>
            <p:cNvPr id="378" name="TextBox 75"/>
            <p:cNvSpPr txBox="1"/>
            <p:nvPr/>
          </p:nvSpPr>
          <p:spPr>
            <a:xfrm>
              <a:off x="393614" y="3573"/>
              <a:ext cx="1036362"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التعبئة المجتمعية</a:t>
              </a:r>
            </a:p>
          </p:txBody>
        </p:sp>
      </p:grpSp>
      <p:grpSp>
        <p:nvGrpSpPr>
          <p:cNvPr id="382" name="Group 76"/>
          <p:cNvGrpSpPr/>
          <p:nvPr/>
        </p:nvGrpSpPr>
        <p:grpSpPr>
          <a:xfrm>
            <a:off x="3035057" y="1740737"/>
            <a:ext cx="1235425" cy="492053"/>
            <a:chOff x="0" y="0"/>
            <a:chExt cx="1235423" cy="492052"/>
          </a:xfrm>
        </p:grpSpPr>
        <p:pic>
          <p:nvPicPr>
            <p:cNvPr id="380" name="Picture 77" descr="Picture 77"/>
            <p:cNvPicPr>
              <a:picLocks noChangeAspect="1"/>
            </p:cNvPicPr>
            <p:nvPr/>
          </p:nvPicPr>
          <p:blipFill>
            <a:blip r:embed="rId4"/>
            <a:stretch>
              <a:fillRect/>
            </a:stretch>
          </p:blipFill>
          <p:spPr>
            <a:xfrm>
              <a:off x="0" y="0"/>
              <a:ext cx="347895" cy="492052"/>
            </a:xfrm>
            <a:prstGeom prst="rect">
              <a:avLst/>
            </a:prstGeom>
            <a:ln w="12700" cap="flat">
              <a:noFill/>
              <a:miter lim="400000"/>
            </a:ln>
            <a:effectLst/>
          </p:spPr>
        </p:pic>
        <p:sp>
          <p:nvSpPr>
            <p:cNvPr id="381" name="TextBox 78"/>
            <p:cNvSpPr txBox="1"/>
            <p:nvPr/>
          </p:nvSpPr>
          <p:spPr>
            <a:xfrm>
              <a:off x="348789" y="110988"/>
              <a:ext cx="8866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المختبر</a:t>
              </a:r>
            </a:p>
          </p:txBody>
        </p:sp>
      </p:grpSp>
      <p:grpSp>
        <p:nvGrpSpPr>
          <p:cNvPr id="385" name="Group 79"/>
          <p:cNvGrpSpPr/>
          <p:nvPr/>
        </p:nvGrpSpPr>
        <p:grpSpPr>
          <a:xfrm>
            <a:off x="5961610" y="1740741"/>
            <a:ext cx="1429980" cy="492053"/>
            <a:chOff x="0" y="0"/>
            <a:chExt cx="1429979" cy="492052"/>
          </a:xfrm>
        </p:grpSpPr>
        <p:pic>
          <p:nvPicPr>
            <p:cNvPr id="383" name="Picture 80" descr="Picture 80"/>
            <p:cNvPicPr>
              <a:picLocks noChangeAspect="1"/>
            </p:cNvPicPr>
            <p:nvPr/>
          </p:nvPicPr>
          <p:blipFill>
            <a:blip r:embed="rId5"/>
            <a:stretch>
              <a:fillRect/>
            </a:stretch>
          </p:blipFill>
          <p:spPr>
            <a:xfrm>
              <a:off x="0" y="0"/>
              <a:ext cx="347895" cy="492052"/>
            </a:xfrm>
            <a:prstGeom prst="rect">
              <a:avLst/>
            </a:prstGeom>
            <a:ln w="12700" cap="flat">
              <a:noFill/>
              <a:miter lim="400000"/>
            </a:ln>
            <a:effectLst/>
          </p:spPr>
        </p:pic>
        <p:sp>
          <p:nvSpPr>
            <p:cNvPr id="384" name="TextBox 81"/>
            <p:cNvSpPr txBox="1"/>
            <p:nvPr/>
          </p:nvSpPr>
          <p:spPr>
            <a:xfrm>
              <a:off x="393616" y="3575"/>
              <a:ext cx="1036363" cy="46166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التدبير العلاجي للحالات‬</a:t>
              </a:r>
            </a:p>
          </p:txBody>
        </p:sp>
      </p:grpSp>
      <p:grpSp>
        <p:nvGrpSpPr>
          <p:cNvPr id="388" name="Group 82"/>
          <p:cNvGrpSpPr/>
          <p:nvPr/>
        </p:nvGrpSpPr>
        <p:grpSpPr>
          <a:xfrm>
            <a:off x="8761363" y="1740730"/>
            <a:ext cx="1573831" cy="492052"/>
            <a:chOff x="0" y="0"/>
            <a:chExt cx="1573829" cy="492051"/>
          </a:xfrm>
        </p:grpSpPr>
        <p:pic>
          <p:nvPicPr>
            <p:cNvPr id="386" name="Picture 83" descr="Picture 83"/>
            <p:cNvPicPr>
              <a:picLocks noChangeAspect="1"/>
            </p:cNvPicPr>
            <p:nvPr/>
          </p:nvPicPr>
          <p:blipFill>
            <a:blip r:embed="rId6"/>
            <a:stretch>
              <a:fillRect/>
            </a:stretch>
          </p:blipFill>
          <p:spPr>
            <a:xfrm>
              <a:off x="0" y="0"/>
              <a:ext cx="347895" cy="492051"/>
            </a:xfrm>
            <a:prstGeom prst="rect">
              <a:avLst/>
            </a:prstGeom>
            <a:ln w="12700" cap="flat">
              <a:noFill/>
              <a:miter lim="400000"/>
            </a:ln>
            <a:effectLst/>
          </p:spPr>
        </p:pic>
        <p:sp>
          <p:nvSpPr>
            <p:cNvPr id="387" name="TextBox 84"/>
            <p:cNvSpPr txBox="1"/>
            <p:nvPr/>
          </p:nvSpPr>
          <p:spPr>
            <a:xfrm>
              <a:off x="393614" y="3574"/>
              <a:ext cx="1180215"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التواصل بشأن المخاطر</a:t>
              </a:r>
            </a:p>
          </p:txBody>
        </p:sp>
      </p:grpSp>
      <p:sp>
        <p:nvSpPr>
          <p:cNvPr id="389" name="TextBox 85"/>
          <p:cNvSpPr txBox="1"/>
          <p:nvPr/>
        </p:nvSpPr>
        <p:spPr>
          <a:xfrm>
            <a:off x="530825" y="1779408"/>
            <a:ext cx="108390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2100">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الأدوار:</a:t>
            </a:r>
          </a:p>
        </p:txBody>
      </p:sp>
      <p:pic>
        <p:nvPicPr>
          <p:cNvPr id="390" name="Picture 87" descr="Picture 87"/>
          <p:cNvPicPr>
            <a:picLocks noChangeAspect="1"/>
          </p:cNvPicPr>
          <p:nvPr/>
        </p:nvPicPr>
        <p:blipFill>
          <a:blip r:embed="rId7"/>
          <a:stretch>
            <a:fillRect/>
          </a:stretch>
        </p:blipFill>
        <p:spPr>
          <a:xfrm>
            <a:off x="4283488" y="1717980"/>
            <a:ext cx="347895" cy="492050"/>
          </a:xfrm>
          <a:prstGeom prst="rect">
            <a:avLst/>
          </a:prstGeom>
          <a:ln w="12700">
            <a:miter lim="400000"/>
          </a:ln>
        </p:spPr>
      </p:pic>
      <p:sp>
        <p:nvSpPr>
          <p:cNvPr id="391" name="Connector: Curved 33"/>
          <p:cNvSpPr/>
          <p:nvPr/>
        </p:nvSpPr>
        <p:spPr>
          <a:xfrm rot="5400000" flipH="1" flipV="1">
            <a:off x="8852837" y="1501319"/>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rtlCol="1" anchor="ctr"/>
          <a:lstStyle/>
          <a:p>
            <a:pPr rtl="1"/>
            <a:endParaRPr>
              <a:latin typeface="Sakkal Majalla" panose="02000000000000000000" pitchFamily="2" charset="-78"/>
              <a:cs typeface="Sakkal Majalla" panose="02000000000000000000" pitchFamily="2" charset="-78"/>
            </a:endParaRPr>
          </a:p>
        </p:txBody>
      </p:sp>
      <p:sp>
        <p:nvSpPr>
          <p:cNvPr id="392" name="TextBox 34"/>
          <p:cNvSpPr txBox="1"/>
          <p:nvPr/>
        </p:nvSpPr>
        <p:spPr>
          <a:xfrm>
            <a:off x="530825" y="2792580"/>
            <a:ext cx="2534771"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2100">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أمثلة على تشكيل فريق الاستجابة السريعة:</a:t>
            </a:r>
          </a:p>
        </p:txBody>
      </p:sp>
      <p:grpSp>
        <p:nvGrpSpPr>
          <p:cNvPr id="402" name="Group 15"/>
          <p:cNvGrpSpPr/>
          <p:nvPr/>
        </p:nvGrpSpPr>
        <p:grpSpPr>
          <a:xfrm>
            <a:off x="2417091" y="3174427"/>
            <a:ext cx="1557881" cy="1758376"/>
            <a:chOff x="0" y="0"/>
            <a:chExt cx="1557879" cy="1758374"/>
          </a:xfrm>
        </p:grpSpPr>
        <p:pic>
          <p:nvPicPr>
            <p:cNvPr id="394" name="Picture 51" descr="Picture 51"/>
            <p:cNvPicPr>
              <a:picLocks noChangeAspect="1"/>
            </p:cNvPicPr>
            <p:nvPr/>
          </p:nvPicPr>
          <p:blipFill>
            <a:blip r:embed="rId8"/>
            <a:stretch>
              <a:fillRect/>
            </a:stretch>
          </p:blipFill>
          <p:spPr>
            <a:xfrm>
              <a:off x="543753" y="0"/>
              <a:ext cx="465487" cy="658368"/>
            </a:xfrm>
            <a:prstGeom prst="rect">
              <a:avLst/>
            </a:prstGeom>
            <a:ln w="12700" cap="flat">
              <a:noFill/>
              <a:miter lim="400000"/>
            </a:ln>
            <a:effectLst/>
          </p:spPr>
        </p:pic>
        <p:pic>
          <p:nvPicPr>
            <p:cNvPr id="395" name="Picture 52" descr="Picture 52"/>
            <p:cNvPicPr>
              <a:picLocks noChangeAspect="1"/>
            </p:cNvPicPr>
            <p:nvPr/>
          </p:nvPicPr>
          <p:blipFill>
            <a:blip r:embed="rId4"/>
            <a:stretch>
              <a:fillRect/>
            </a:stretch>
          </p:blipFill>
          <p:spPr>
            <a:xfrm>
              <a:off x="0" y="1100006"/>
              <a:ext cx="465487" cy="658369"/>
            </a:xfrm>
            <a:prstGeom prst="rect">
              <a:avLst/>
            </a:prstGeom>
            <a:ln w="12700" cap="flat">
              <a:noFill/>
              <a:miter lim="400000"/>
            </a:ln>
            <a:effectLst/>
          </p:spPr>
        </p:pic>
        <p:pic>
          <p:nvPicPr>
            <p:cNvPr id="396" name="Picture 53" descr="Picture 53"/>
            <p:cNvPicPr>
              <a:picLocks noChangeAspect="1"/>
            </p:cNvPicPr>
            <p:nvPr/>
          </p:nvPicPr>
          <p:blipFill>
            <a:blip r:embed="rId9"/>
            <a:stretch>
              <a:fillRect/>
            </a:stretch>
          </p:blipFill>
          <p:spPr>
            <a:xfrm>
              <a:off x="1092393" y="1100006"/>
              <a:ext cx="465488" cy="658369"/>
            </a:xfrm>
            <a:prstGeom prst="rect">
              <a:avLst/>
            </a:prstGeom>
            <a:ln w="12700" cap="flat">
              <a:noFill/>
              <a:miter lim="400000"/>
            </a:ln>
            <a:effectLst/>
          </p:spPr>
        </p:pic>
        <p:grpSp>
          <p:nvGrpSpPr>
            <p:cNvPr id="401" name="Group 11"/>
            <p:cNvGrpSpPr/>
            <p:nvPr/>
          </p:nvGrpSpPr>
          <p:grpSpPr>
            <a:xfrm>
              <a:off x="227857" y="661094"/>
              <a:ext cx="1099329" cy="438912"/>
              <a:chOff x="0" y="0"/>
              <a:chExt cx="1099327" cy="438910"/>
            </a:xfrm>
          </p:grpSpPr>
          <p:sp>
            <p:nvSpPr>
              <p:cNvPr id="397" name="Straight Connector 57"/>
              <p:cNvSpPr/>
              <p:nvPr/>
            </p:nvSpPr>
            <p:spPr>
              <a:xfrm>
                <a:off x="549909" y="0"/>
                <a:ext cx="1" cy="219455"/>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98" name="Straight Connector 58"/>
              <p:cNvSpPr/>
              <p:nvPr/>
            </p:nvSpPr>
            <p:spPr>
              <a:xfrm flipH="1" flipV="1">
                <a:off x="0" y="219455"/>
                <a:ext cx="1097281" cy="1"/>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399" name="Straight Connector 59"/>
              <p:cNvSpPr/>
              <p:nvPr/>
            </p:nvSpPr>
            <p:spPr>
              <a:xfrm flipH="1">
                <a:off x="1269" y="219455"/>
                <a:ext cx="1" cy="219456"/>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00" name="Straight Connector 60"/>
              <p:cNvSpPr/>
              <p:nvPr/>
            </p:nvSpPr>
            <p:spPr>
              <a:xfrm>
                <a:off x="1099327" y="219455"/>
                <a:ext cx="1" cy="219456"/>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grpSp>
      <p:sp>
        <p:nvSpPr>
          <p:cNvPr id="403" name="TextBox 64"/>
          <p:cNvSpPr txBox="1"/>
          <p:nvPr/>
        </p:nvSpPr>
        <p:spPr>
          <a:xfrm>
            <a:off x="10900252" y="4857044"/>
            <a:ext cx="1083434" cy="461665"/>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2000">
                <a:latin typeface="+mj-lt"/>
                <a:ea typeface="+mj-ea"/>
                <a:cs typeface="+mj-cs"/>
                <a:sym typeface="Source Sans Pro Regular"/>
              </a:defRPr>
            </a:lvl1pPr>
          </a:lstStyle>
          <a:p>
            <a:pPr rtl="1"/>
            <a:r>
              <a:rPr lang="ar" sz="2400">
                <a:latin typeface="Sakkal Majalla" panose="02000000000000000000" pitchFamily="2" charset="-78"/>
                <a:cs typeface="Sakkal Majalla" panose="02000000000000000000" pitchFamily="2" charset="-78"/>
              </a:rPr>
              <a:t>الموقف:</a:t>
            </a:r>
          </a:p>
        </p:txBody>
      </p:sp>
      <p:grpSp>
        <p:nvGrpSpPr>
          <p:cNvPr id="412" name="Group 2"/>
          <p:cNvGrpSpPr/>
          <p:nvPr/>
        </p:nvGrpSpPr>
        <p:grpSpPr>
          <a:xfrm>
            <a:off x="9008428" y="3221566"/>
            <a:ext cx="1568592" cy="1744061"/>
            <a:chOff x="0" y="0"/>
            <a:chExt cx="1568591" cy="1744060"/>
          </a:xfrm>
        </p:grpSpPr>
        <p:pic>
          <p:nvPicPr>
            <p:cNvPr id="404" name="Picture 35" descr="Picture 35"/>
            <p:cNvPicPr>
              <a:picLocks noChangeAspect="1"/>
            </p:cNvPicPr>
            <p:nvPr/>
          </p:nvPicPr>
          <p:blipFill>
            <a:blip r:embed="rId3"/>
            <a:stretch>
              <a:fillRect/>
            </a:stretch>
          </p:blipFill>
          <p:spPr>
            <a:xfrm>
              <a:off x="545859" y="-1"/>
              <a:ext cx="465488" cy="658370"/>
            </a:xfrm>
            <a:prstGeom prst="rect">
              <a:avLst/>
            </a:prstGeom>
            <a:ln w="12700" cap="flat">
              <a:noFill/>
              <a:miter lim="400000"/>
            </a:ln>
            <a:effectLst/>
          </p:spPr>
        </p:pic>
        <p:pic>
          <p:nvPicPr>
            <p:cNvPr id="405" name="Picture 36" descr="Picture 36"/>
            <p:cNvPicPr>
              <a:picLocks noChangeAspect="1"/>
            </p:cNvPicPr>
            <p:nvPr/>
          </p:nvPicPr>
          <p:blipFill>
            <a:blip r:embed="rId2"/>
            <a:stretch>
              <a:fillRect/>
            </a:stretch>
          </p:blipFill>
          <p:spPr>
            <a:xfrm>
              <a:off x="-1" y="1085692"/>
              <a:ext cx="465487" cy="658369"/>
            </a:xfrm>
            <a:prstGeom prst="rect">
              <a:avLst/>
            </a:prstGeom>
            <a:ln w="12700" cap="flat">
              <a:noFill/>
              <a:miter lim="400000"/>
            </a:ln>
            <a:effectLst/>
          </p:spPr>
        </p:pic>
        <p:pic>
          <p:nvPicPr>
            <p:cNvPr id="406" name="Picture 38" descr="Picture 38"/>
            <p:cNvPicPr>
              <a:picLocks noChangeAspect="1"/>
            </p:cNvPicPr>
            <p:nvPr/>
          </p:nvPicPr>
          <p:blipFill>
            <a:blip r:embed="rId3"/>
            <a:stretch>
              <a:fillRect/>
            </a:stretch>
          </p:blipFill>
          <p:spPr>
            <a:xfrm>
              <a:off x="1103104" y="1085692"/>
              <a:ext cx="465487" cy="658369"/>
            </a:xfrm>
            <a:prstGeom prst="rect">
              <a:avLst/>
            </a:prstGeom>
            <a:ln w="12700" cap="flat">
              <a:noFill/>
              <a:miter lim="400000"/>
            </a:ln>
            <a:effectLst/>
          </p:spPr>
        </p:pic>
        <p:sp>
          <p:nvSpPr>
            <p:cNvPr id="407" name="Straight Connector 66"/>
            <p:cNvSpPr/>
            <p:nvPr/>
          </p:nvSpPr>
          <p:spPr>
            <a:xfrm flipH="1">
              <a:off x="779872" y="648395"/>
              <a:ext cx="1" cy="438912"/>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08" name="Straight Connector 67"/>
            <p:cNvSpPr/>
            <p:nvPr/>
          </p:nvSpPr>
          <p:spPr>
            <a:xfrm flipH="1" flipV="1">
              <a:off x="229962" y="867851"/>
              <a:ext cx="1097282" cy="1"/>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09" name="Straight Connector 68"/>
            <p:cNvSpPr/>
            <p:nvPr/>
          </p:nvSpPr>
          <p:spPr>
            <a:xfrm flipH="1">
              <a:off x="231232" y="867851"/>
              <a:ext cx="1" cy="219456"/>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10" name="Straight Connector 69"/>
            <p:cNvSpPr/>
            <p:nvPr/>
          </p:nvSpPr>
          <p:spPr>
            <a:xfrm>
              <a:off x="1329290" y="867851"/>
              <a:ext cx="1" cy="219456"/>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pic>
          <p:nvPicPr>
            <p:cNvPr id="411" name="Picture 4" descr="Picture 4"/>
            <p:cNvPicPr>
              <a:picLocks noChangeAspect="1"/>
            </p:cNvPicPr>
            <p:nvPr/>
          </p:nvPicPr>
          <p:blipFill>
            <a:blip r:embed="rId10"/>
            <a:stretch>
              <a:fillRect/>
            </a:stretch>
          </p:blipFill>
          <p:spPr>
            <a:xfrm>
              <a:off x="663921" y="1091329"/>
              <a:ext cx="268623" cy="635497"/>
            </a:xfrm>
            <a:prstGeom prst="rect">
              <a:avLst/>
            </a:prstGeom>
            <a:ln w="12700" cap="flat">
              <a:noFill/>
              <a:miter lim="400000"/>
            </a:ln>
            <a:effectLst/>
          </p:spPr>
        </p:pic>
      </p:grpSp>
      <p:pic>
        <p:nvPicPr>
          <p:cNvPr id="413" name="Picture 4" descr="Picture 4"/>
          <p:cNvPicPr>
            <a:picLocks noChangeAspect="1"/>
          </p:cNvPicPr>
          <p:nvPr/>
        </p:nvPicPr>
        <p:blipFill>
          <a:blip r:embed="rId10"/>
          <a:stretch>
            <a:fillRect/>
          </a:stretch>
        </p:blipFill>
        <p:spPr>
          <a:xfrm>
            <a:off x="8862186" y="1753876"/>
            <a:ext cx="181813" cy="481168"/>
          </a:xfrm>
          <a:prstGeom prst="rect">
            <a:avLst/>
          </a:prstGeom>
          <a:ln w="12700">
            <a:miter lim="400000"/>
          </a:ln>
        </p:spPr>
      </p:pic>
      <p:sp>
        <p:nvSpPr>
          <p:cNvPr id="414" name="TextBox 88"/>
          <p:cNvSpPr txBox="1"/>
          <p:nvPr/>
        </p:nvSpPr>
        <p:spPr>
          <a:xfrm>
            <a:off x="4551996" y="1790867"/>
            <a:ext cx="1457185"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617219" rtl="1">
              <a:defRPr sz="1200">
                <a:latin typeface="Myriad Web Pro"/>
                <a:ea typeface="Myriad Web Pro"/>
                <a:cs typeface="Myriad Web Pro"/>
                <a:sym typeface="Myriad Web Pro"/>
              </a:defRPr>
            </a:lvl1pPr>
          </a:lstStyle>
          <a:p>
            <a:pPr rtl="1"/>
            <a:r>
              <a:rPr>
                <a:latin typeface="Sakkal Majalla" panose="02000000000000000000" pitchFamily="2" charset="-78"/>
                <a:cs typeface="Sakkal Majalla" panose="02000000000000000000" pitchFamily="2" charset="-78"/>
              </a:rPr>
              <a:t>الوقاية من العدوى ومكافحتها</a:t>
            </a:r>
          </a:p>
        </p:txBody>
      </p:sp>
      <p:sp>
        <p:nvSpPr>
          <p:cNvPr id="415" name="Connector: Curved 89"/>
          <p:cNvSpPr/>
          <p:nvPr/>
        </p:nvSpPr>
        <p:spPr>
          <a:xfrm rot="5400000" flipH="1" flipV="1">
            <a:off x="5355875" y="1549892"/>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rtlCol="1" anchor="ctr"/>
          <a:lstStyle/>
          <a:p>
            <a:pPr rtl="1"/>
            <a:endParaRPr>
              <a:latin typeface="Sakkal Majalla" panose="02000000000000000000" pitchFamily="2" charset="-78"/>
              <a:cs typeface="Sakkal Majalla" panose="02000000000000000000" pitchFamily="2" charset="-78"/>
            </a:endParaRPr>
          </a:p>
        </p:txBody>
      </p:sp>
      <p:grpSp>
        <p:nvGrpSpPr>
          <p:cNvPr id="424" name="Group 3"/>
          <p:cNvGrpSpPr/>
          <p:nvPr/>
        </p:nvGrpSpPr>
        <p:grpSpPr>
          <a:xfrm>
            <a:off x="5370323" y="3207370"/>
            <a:ext cx="1586818" cy="1741023"/>
            <a:chOff x="0" y="0"/>
            <a:chExt cx="1586817" cy="1741022"/>
          </a:xfrm>
        </p:grpSpPr>
        <p:pic>
          <p:nvPicPr>
            <p:cNvPr id="416" name="Picture 43" descr="Picture 43"/>
            <p:cNvPicPr>
              <a:picLocks noChangeAspect="1"/>
            </p:cNvPicPr>
            <p:nvPr/>
          </p:nvPicPr>
          <p:blipFill>
            <a:blip r:embed="rId2"/>
            <a:stretch>
              <a:fillRect/>
            </a:stretch>
          </p:blipFill>
          <p:spPr>
            <a:xfrm>
              <a:off x="569223" y="0"/>
              <a:ext cx="465488" cy="658369"/>
            </a:xfrm>
            <a:prstGeom prst="rect">
              <a:avLst/>
            </a:prstGeom>
            <a:ln w="12700" cap="flat">
              <a:noFill/>
              <a:miter lim="400000"/>
            </a:ln>
            <a:effectLst/>
          </p:spPr>
        </p:pic>
        <p:pic>
          <p:nvPicPr>
            <p:cNvPr id="417" name="Picture 45" descr="Picture 45"/>
            <p:cNvPicPr>
              <a:picLocks noChangeAspect="1"/>
            </p:cNvPicPr>
            <p:nvPr/>
          </p:nvPicPr>
          <p:blipFill>
            <a:blip r:embed="rId5"/>
            <a:stretch>
              <a:fillRect/>
            </a:stretch>
          </p:blipFill>
          <p:spPr>
            <a:xfrm>
              <a:off x="569777" y="1073037"/>
              <a:ext cx="465487" cy="658369"/>
            </a:xfrm>
            <a:prstGeom prst="rect">
              <a:avLst/>
            </a:prstGeom>
            <a:ln w="12700" cap="flat">
              <a:noFill/>
              <a:miter lim="400000"/>
            </a:ln>
            <a:effectLst/>
          </p:spPr>
        </p:pic>
        <p:pic>
          <p:nvPicPr>
            <p:cNvPr id="418" name="Picture 46" descr="Picture 46"/>
            <p:cNvPicPr>
              <a:picLocks noChangeAspect="1"/>
            </p:cNvPicPr>
            <p:nvPr/>
          </p:nvPicPr>
          <p:blipFill>
            <a:blip r:embed="rId4"/>
            <a:stretch>
              <a:fillRect/>
            </a:stretch>
          </p:blipFill>
          <p:spPr>
            <a:xfrm>
              <a:off x="1121330" y="1073037"/>
              <a:ext cx="465487" cy="658369"/>
            </a:xfrm>
            <a:prstGeom prst="rect">
              <a:avLst/>
            </a:prstGeom>
            <a:ln w="12700" cap="flat">
              <a:noFill/>
              <a:miter lim="400000"/>
            </a:ln>
            <a:effectLst/>
          </p:spPr>
        </p:pic>
        <p:sp>
          <p:nvSpPr>
            <p:cNvPr id="419" name="Straight Connector 61"/>
            <p:cNvSpPr/>
            <p:nvPr/>
          </p:nvSpPr>
          <p:spPr>
            <a:xfrm flipH="1">
              <a:off x="803236" y="634531"/>
              <a:ext cx="1" cy="438913"/>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0" name="Straight Connector 62"/>
            <p:cNvSpPr/>
            <p:nvPr/>
          </p:nvSpPr>
          <p:spPr>
            <a:xfrm flipH="1" flipV="1">
              <a:off x="253326" y="853987"/>
              <a:ext cx="1097281" cy="1"/>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1" name="Straight Connector 63"/>
            <p:cNvSpPr/>
            <p:nvPr/>
          </p:nvSpPr>
          <p:spPr>
            <a:xfrm flipH="1">
              <a:off x="254595" y="853987"/>
              <a:ext cx="1" cy="219457"/>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422" name="Straight Connector 65"/>
            <p:cNvSpPr/>
            <p:nvPr/>
          </p:nvSpPr>
          <p:spPr>
            <a:xfrm>
              <a:off x="1352653" y="853987"/>
              <a:ext cx="1" cy="219457"/>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pic>
          <p:nvPicPr>
            <p:cNvPr id="423" name="Graphic 88" descr="Graphic 88"/>
            <p:cNvPicPr>
              <a:picLocks noChangeAspect="1"/>
            </p:cNvPicPr>
            <p:nvPr/>
          </p:nvPicPr>
          <p:blipFill>
            <a:blip r:embed="rId11"/>
            <a:stretch>
              <a:fillRect/>
            </a:stretch>
          </p:blipFill>
          <p:spPr>
            <a:xfrm>
              <a:off x="-1" y="1079050"/>
              <a:ext cx="502749" cy="661973"/>
            </a:xfrm>
            <a:prstGeom prst="rect">
              <a:avLst/>
            </a:prstGeom>
            <a:ln w="12700" cap="flat">
              <a:noFill/>
              <a:miter lim="400000"/>
            </a:ln>
            <a:effectLst/>
          </p:spPr>
        </p:pic>
      </p:grpSp>
      <p:sp>
        <p:nvSpPr>
          <p:cNvPr id="427" name="TextBox 81"/>
          <p:cNvSpPr txBox="1"/>
          <p:nvPr/>
        </p:nvSpPr>
        <p:spPr>
          <a:xfrm>
            <a:off x="10699763" y="1756758"/>
            <a:ext cx="1150095"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اختصاصي</a:t>
            </a:r>
          </a:p>
          <a:p>
            <a:pP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 المياه والإصحاح والنظافة الشخصية</a:t>
            </a:r>
          </a:p>
        </p:txBody>
      </p:sp>
      <p:pic>
        <p:nvPicPr>
          <p:cNvPr id="428" name="Graphic 88" descr="Graphic 88"/>
          <p:cNvPicPr>
            <a:picLocks noChangeAspect="1"/>
          </p:cNvPicPr>
          <p:nvPr/>
        </p:nvPicPr>
        <p:blipFill>
          <a:blip r:embed="rId11"/>
          <a:stretch>
            <a:fillRect/>
          </a:stretch>
        </p:blipFill>
        <p:spPr>
          <a:xfrm>
            <a:off x="10317480" y="1729586"/>
            <a:ext cx="377644" cy="491378"/>
          </a:xfrm>
          <a:prstGeom prst="rect">
            <a:avLst/>
          </a:prstGeom>
          <a:ln w="12700">
            <a:miter lim="400000"/>
          </a:ln>
        </p:spPr>
      </p:pic>
      <p:sp>
        <p:nvSpPr>
          <p:cNvPr id="430" name="Title 8"/>
          <p:cNvSpPr txBox="1">
            <a:spLocks noGrp="1"/>
          </p:cNvSpPr>
          <p:nvPr>
            <p:ph type="title"/>
          </p:nvPr>
        </p:nvSpPr>
        <p:spPr>
          <a:xfrm>
            <a:off x="378622" y="-81767"/>
            <a:ext cx="10610898" cy="1428147"/>
          </a:xfrm>
          <a:prstGeom prst="rect">
            <a:avLst/>
          </a:prstGeom>
          <a:ln w="12700">
            <a:miter lim="400000"/>
          </a:ln>
        </p:spPr>
        <p:txBody>
          <a:bodyPr lIns="45719" tIns="45720" rIns="45719" bIns="45720" rtlCol="1" anchor="ctr">
            <a:normAutofit/>
          </a:bodyPr>
          <a:lstStyle/>
          <a:p>
            <a:pPr rtl="1"/>
            <a:r>
              <a:rPr lang="ar" sz="3200" b="1" dirty="0">
                <a:solidFill>
                  <a:srgbClr val="002060"/>
                </a:solidFill>
                <a:latin typeface="Sakkal Majalla" panose="02000000000000000000" pitchFamily="2" charset="-78"/>
                <a:cs typeface="Sakkal Majalla" panose="02000000000000000000" pitchFamily="2" charset="-78"/>
              </a:rPr>
              <a:t>أمثلة على أدوار أعضاء فريق الاستجابة السريعة وتشكيلهم في سياق فاشية أحد الأمراض المنقولة بالأغذية</a:t>
            </a:r>
          </a:p>
        </p:txBody>
      </p:sp>
      <p:sp>
        <p:nvSpPr>
          <p:cNvPr id="2" name="TextBox 42">
            <a:extLst>
              <a:ext uri="{FF2B5EF4-FFF2-40B4-BE49-F238E27FC236}">
                <a16:creationId xmlns:a16="http://schemas.microsoft.com/office/drawing/2014/main" id="{EF2D6AAB-9E31-03E4-931D-C25B6592FF3D}"/>
              </a:ext>
            </a:extLst>
          </p:cNvPr>
          <p:cNvSpPr txBox="1"/>
          <p:nvPr/>
        </p:nvSpPr>
        <p:spPr>
          <a:xfrm>
            <a:off x="2133342" y="5136584"/>
            <a:ext cx="2016633" cy="7010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نحتاج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متنقل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 name="TextBox 50">
            <a:extLst>
              <a:ext uri="{FF2B5EF4-FFF2-40B4-BE49-F238E27FC236}">
                <a16:creationId xmlns:a16="http://schemas.microsoft.com/office/drawing/2014/main" id="{34C534B4-588A-B2DB-6007-06A5EAB0979D}"/>
              </a:ext>
            </a:extLst>
          </p:cNvPr>
          <p:cNvSpPr txBox="1"/>
          <p:nvPr/>
        </p:nvSpPr>
        <p:spPr>
          <a:xfrm>
            <a:off x="4409136" y="5136584"/>
            <a:ext cx="3309821" cy="701041"/>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اشتباه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الريفية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 name="TextBox 56">
            <a:extLst>
              <a:ext uri="{FF2B5EF4-FFF2-40B4-BE49-F238E27FC236}">
                <a16:creationId xmlns:a16="http://schemas.microsoft.com/office/drawing/2014/main" id="{61612FE2-DEB8-EC6D-04B4-02BB07B5A575}"/>
              </a:ext>
            </a:extLst>
          </p:cNvPr>
          <p:cNvSpPr txBox="1"/>
          <p:nvPr/>
        </p:nvSpPr>
        <p:spPr>
          <a:xfrm>
            <a:off x="8043306" y="5136584"/>
            <a:ext cx="3327214" cy="701041"/>
          </a:xfrm>
          <a:prstGeom prst="rect">
            <a:avLst/>
          </a:prstGeom>
          <a:solidFill>
            <a:srgbClr val="FFFFFF"/>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9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الشائعات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المنتشرة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العثور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صعبًا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4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fill="hold" grpId="3" nodeType="clickEffect">
                                  <p:stCondLst>
                                    <p:cond delay="0"/>
                                  </p:stCondLst>
                                  <p:iterate>
                                    <p:tmAbs val="0"/>
                                  </p:iterate>
                                  <p:childTnLst>
                                    <p:set>
                                      <p:cBhvr>
                                        <p:cTn id="14" fill="hold"/>
                                        <p:tgtEl>
                                          <p:spTgt spid="412"/>
                                        </p:tgtEl>
                                        <p:attrNameLst>
                                          <p:attrName>style.visibility</p:attrName>
                                        </p:attrNameLst>
                                      </p:cBhvr>
                                      <p:to>
                                        <p:strVal val="visible"/>
                                      </p:to>
                                    </p:set>
                                    <p:animEffect transition="in" filter="fade">
                                      <p:cBhvr>
                                        <p:cTn id="15" dur="500"/>
                                        <p:tgtEl>
                                          <p:spTgt spid="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 grpId="1" animBg="1" advAuto="0"/>
      <p:bldP spid="412" grpId="3" animBg="1" advAuto="0"/>
      <p:bldP spid="424"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433" name="Title 1"/>
          <p:cNvSpPr txBox="1">
            <a:spLocks noGrp="1"/>
          </p:cNvSpPr>
          <p:nvPr>
            <p:ph type="title"/>
          </p:nvPr>
        </p:nvSpPr>
        <p:spPr>
          <a:xfrm>
            <a:off x="218265" y="-287182"/>
            <a:ext cx="4766299" cy="774224"/>
          </a:xfrm>
          <a:prstGeom prst="rect">
            <a:avLst/>
          </a:prstGeom>
        </p:spPr>
        <p:txBody>
          <a:bodyPr rtlCol="1">
            <a:normAutofit/>
          </a:bodyPr>
          <a:lstStyle/>
          <a:p>
            <a:pPr rtl="1"/>
            <a:r>
              <a:rPr lang="ar" b="1">
                <a:latin typeface="Sakkal Majalla" panose="02000000000000000000" pitchFamily="2" charset="-78"/>
                <a:cs typeface="Sakkal Majalla" panose="02000000000000000000" pitchFamily="2" charset="-78"/>
              </a:rPr>
              <a:t>فِرَق الاستجابة السريعة قابلة للتكيُّف</a:t>
            </a:r>
          </a:p>
        </p:txBody>
      </p:sp>
      <p:sp>
        <p:nvSpPr>
          <p:cNvPr id="434" name="Content Placeholder 2"/>
          <p:cNvSpPr txBox="1">
            <a:spLocks noGrp="1"/>
          </p:cNvSpPr>
          <p:nvPr>
            <p:ph type="body" idx="1"/>
          </p:nvPr>
        </p:nvSpPr>
        <p:spPr>
          <a:xfrm>
            <a:off x="1129024" y="606891"/>
            <a:ext cx="9910804" cy="51183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rtl="1" hangingPunct="0">
              <a:buSzTx/>
              <a:buNone/>
            </a:pPr>
            <a:r>
              <a:rPr lang="ar" b="1" dirty="0">
                <a:solidFill>
                  <a:srgbClr val="C00000"/>
                </a:solidFill>
                <a:latin typeface="Sakkal Majalla" panose="02000000000000000000" pitchFamily="2" charset="-78"/>
                <a:cs typeface="Sakkal Majalla" panose="02000000000000000000" pitchFamily="2" charset="-78"/>
                <a:sym typeface="Calibri"/>
              </a:rPr>
              <a:t>تذكَّر:</a:t>
            </a:r>
            <a:br>
              <a:rPr lang="hu-HU" dirty="0">
                <a:latin typeface="Sakkal Majalla" panose="02000000000000000000" pitchFamily="2" charset="-78"/>
                <a:cs typeface="Sakkal Majalla" panose="02000000000000000000" pitchFamily="2" charset="-78"/>
                <a:sym typeface="Calibri"/>
              </a:rPr>
            </a:b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يضم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يعتمد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حجم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وتشكيله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والتغطية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الجغرافية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hangingPunct="0">
              <a:buSzTx/>
              <a:buNone/>
            </a:pPr>
            <a:endParaRPr dirty="0">
              <a:latin typeface="Sakkal Majalla" panose="02000000000000000000" pitchFamily="2" charset="-78"/>
              <a:cs typeface="Sakkal Majalla" panose="02000000000000000000" pitchFamily="2" charset="-78"/>
              <a:sym typeface="Calibri"/>
            </a:endParaRPr>
          </a:p>
          <a:p>
            <a:pPr marL="0" indent="0" rtl="1" hangingPunct="0">
              <a:buSzTx/>
              <a:buNone/>
            </a:pPr>
            <a:r>
              <a:rPr lang="ar" b="1" dirty="0">
                <a:solidFill>
                  <a:srgbClr val="C00000"/>
                </a:solidFill>
                <a:latin typeface="Sakkal Majalla" panose="02000000000000000000" pitchFamily="2" charset="-78"/>
                <a:cs typeface="Sakkal Majalla" panose="02000000000000000000" pitchFamily="2" charset="-78"/>
                <a:sym typeface="Calibri"/>
              </a:rPr>
              <a:t>يمكن دعم الفِرَق الموجودة في الميدان من خلال التعاون مع فِرَق متخصصة/ فِرَق من الخبراء في المقر الرئيسي، مثل:</a:t>
            </a:r>
            <a:endParaRPr dirty="0">
              <a:latin typeface="Sakkal Majalla" panose="02000000000000000000" pitchFamily="2" charset="-78"/>
              <a:cs typeface="Sakkal Majalla" panose="02000000000000000000" pitchFamily="2" charset="-78"/>
              <a:sym typeface="Calibri"/>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خبراء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خبراء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النواقل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إعلامي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البحث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والإنقاذ</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اختصاصيِّي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التغذية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342900" lvl="1" indent="-342900" defTabSz="914400" rtl="1" hangingPunct="0">
              <a:lnSpc>
                <a:spcPct val="100000"/>
              </a:lnSpc>
              <a:spcBef>
                <a:spcPts val="0"/>
              </a:spcBef>
              <a:buClr>
                <a:srgbClr val="C00000"/>
              </a:buClr>
              <a:buSzTx/>
            </a:pP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438" name="Google Shape;300;p7"/>
          <p:cNvSpPr txBox="1">
            <a:spLocks noGrp="1"/>
          </p:cNvSpPr>
          <p:nvPr>
            <p:ph type="body" sz="half" idx="1"/>
          </p:nvPr>
        </p:nvSpPr>
        <p:spPr>
          <a:xfrm>
            <a:off x="538044" y="1743209"/>
            <a:ext cx="11347453" cy="1870076"/>
          </a:xfrm>
          <a:prstGeom prst="rect">
            <a:avLst/>
          </a:prstGeom>
        </p:spPr>
        <p:txBody>
          <a:bodyPr lIns="179999" tIns="179999" rIns="179999" bIns="179999"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3. التمرين باستخدام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السيناريو</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16</a:t>
            </a:fld>
            <a:endParaRPr/>
          </a:p>
        </p:txBody>
      </p:sp>
      <p:sp>
        <p:nvSpPr>
          <p:cNvPr id="441" name="Google Shape;300;p7"/>
          <p:cNvSpPr txBox="1">
            <a:spLocks noGrp="1"/>
          </p:cNvSpPr>
          <p:nvPr>
            <p:ph type="body" sz="half" idx="1"/>
          </p:nvPr>
        </p:nvSpPr>
        <p:spPr>
          <a:xfrm>
            <a:off x="4273551" y="1529296"/>
            <a:ext cx="7529515" cy="3238648"/>
          </a:xfrm>
          <a:prstGeom prst="rect">
            <a:avLst/>
          </a:prstGeom>
        </p:spPr>
        <p:txBody>
          <a:bodyPr lIns="179999" tIns="179999" rIns="179999" bIns="179999" rtlCol="1" anchor="ctr"/>
          <a:lstStyle/>
          <a:p>
            <a:pPr marL="0" indent="0" rtl="1">
              <a:buSzTx/>
              <a:buNone/>
              <a:defRPr sz="2700">
                <a:solidFill>
                  <a:srgbClr val="951D19"/>
                </a:solidFill>
              </a:defRPr>
            </a:pPr>
            <a:endParaRPr dirty="0">
              <a:solidFill>
                <a:srgbClr val="C00000"/>
              </a:solidFill>
              <a:latin typeface="Sakkal Majalla" panose="02000000000000000000" pitchFamily="2" charset="-78"/>
              <a:cs typeface="Sakkal Majalla" panose="02000000000000000000" pitchFamily="2" charset="-78"/>
            </a:endParaRPr>
          </a:p>
          <a:p>
            <a:pPr marL="0" indent="0" rtl="1">
              <a:buSzTx/>
              <a:buNone/>
              <a:defRPr sz="2700">
                <a:solidFill>
                  <a:srgbClr val="951D19"/>
                </a:solidFill>
              </a:defRPr>
            </a:pPr>
            <a:r>
              <a:rPr lang="ar" b="1" dirty="0">
                <a:solidFill>
                  <a:srgbClr val="C00000"/>
                </a:solidFill>
                <a:latin typeface="Sakkal Majalla" panose="02000000000000000000" pitchFamily="2" charset="-78"/>
                <a:cs typeface="Sakkal Majalla" panose="02000000000000000000" pitchFamily="2" charset="-78"/>
              </a:rPr>
              <a:t>حسب الوقت المتاح لديك، قد تختار تغطية جميع السيناريوهات الثلاثة الواردة أدناه أو بعضٍ منها.</a:t>
            </a:r>
          </a:p>
        </p:txBody>
      </p:sp>
      <p:sp>
        <p:nvSpPr>
          <p:cNvPr id="442" name="TextBox 5"/>
          <p:cNvSpPr txBox="1"/>
          <p:nvPr/>
        </p:nvSpPr>
        <p:spPr>
          <a:xfrm>
            <a:off x="-221510" y="452078"/>
            <a:ext cx="3353890"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ملاحظة إلى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الميسِّرين:</a:t>
            </a:r>
          </a:p>
        </p:txBody>
      </p:sp>
      <p:sp>
        <p:nvSpPr>
          <p:cNvPr id="444" name="Rounded Rectangle 3"/>
          <p:cNvSpPr/>
          <p:nvPr/>
        </p:nvSpPr>
        <p:spPr>
          <a:xfrm flipV="1">
            <a:off x="388935" y="1681727"/>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17</a:t>
            </a:fld>
            <a:endParaRPr/>
          </a:p>
        </p:txBody>
      </p:sp>
      <p:sp>
        <p:nvSpPr>
          <p:cNvPr id="447" name="Title 1"/>
          <p:cNvSpPr txBox="1">
            <a:spLocks noGrp="1"/>
          </p:cNvSpPr>
          <p:nvPr>
            <p:ph type="title"/>
          </p:nvPr>
        </p:nvSpPr>
        <p:spPr>
          <a:xfrm>
            <a:off x="248866" y="0"/>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السيناريو 1</a:t>
            </a:r>
          </a:p>
        </p:txBody>
      </p:sp>
      <p:pic>
        <p:nvPicPr>
          <p:cNvPr id="448" name="Picture 2" descr="Picture 2"/>
          <p:cNvPicPr>
            <a:picLocks noChangeAspect="1"/>
          </p:cNvPicPr>
          <p:nvPr/>
        </p:nvPicPr>
        <p:blipFill>
          <a:blip r:embed="rId2"/>
          <a:srcRect l="31481" t="4011" r="28395" b="57406"/>
          <a:stretch>
            <a:fillRect/>
          </a:stretch>
        </p:blipFill>
        <p:spPr>
          <a:xfrm>
            <a:off x="8154696" y="2205632"/>
            <a:ext cx="2548473" cy="2446870"/>
          </a:xfrm>
          <a:prstGeom prst="rect">
            <a:avLst/>
          </a:prstGeom>
          <a:ln w="12700">
            <a:miter lim="400000"/>
          </a:ln>
        </p:spPr>
      </p:pic>
      <p:sp>
        <p:nvSpPr>
          <p:cNvPr id="2" name="Szövegdoboz 1">
            <a:extLst>
              <a:ext uri="{FF2B5EF4-FFF2-40B4-BE49-F238E27FC236}">
                <a16:creationId xmlns:a16="http://schemas.microsoft.com/office/drawing/2014/main" id="{8F459B7E-05E4-8A41-7432-47404292225F}"/>
              </a:ext>
            </a:extLst>
          </p:cNvPr>
          <p:cNvSpPr txBox="1"/>
          <p:nvPr/>
        </p:nvSpPr>
        <p:spPr>
          <a:xfrm>
            <a:off x="1488830" y="1718179"/>
            <a:ext cx="6303889" cy="35199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algn="just" defTabSz="216992" rtl="1">
              <a:lnSpc>
                <a:spcPct val="90000"/>
              </a:lnSpc>
              <a:spcBef>
                <a:spcPts val="200"/>
              </a:spcBef>
              <a:buClr>
                <a:srgbClr val="65A000"/>
              </a:buClr>
              <a:buSzTx/>
              <a:buNone/>
              <a:defRPr sz="2000">
                <a:solidFill>
                  <a:srgbClr val="000000"/>
                </a:solidFill>
              </a:defRPr>
            </a:pPr>
            <a:r>
              <a:rPr lang="ar" sz="2400" dirty="0">
                <a:latin typeface="Sakkal Majalla" panose="02000000000000000000" pitchFamily="2" charset="-78"/>
                <a:cs typeface="Sakkal Majalla" panose="02000000000000000000" pitchFamily="2" charset="-78"/>
              </a:rPr>
              <a:t>في 20 آذار/ مارس، تلقت الحكومة الوطنية بلاغًا بوجود حالة يُشتبه في إصابتها بكوفيد-19 في بلدة صغيرة خارج العاصمة. </a:t>
            </a:r>
          </a:p>
          <a:p>
            <a:pPr marL="0" indent="0" algn="just" defTabSz="216992" rtl="1">
              <a:lnSpc>
                <a:spcPct val="90000"/>
              </a:lnSpc>
              <a:spcBef>
                <a:spcPts val="200"/>
              </a:spcBef>
              <a:buClr>
                <a:srgbClr val="65A000"/>
              </a:buClr>
              <a:buSzTx/>
              <a:buNone/>
              <a:defRPr sz="2000">
                <a:solidFill>
                  <a:srgbClr val="000000"/>
                </a:solidFill>
              </a:defRPr>
            </a:pPr>
            <a:endParaRPr lang="en-US" sz="2400" dirty="0">
              <a:latin typeface="Sakkal Majalla" panose="02000000000000000000" pitchFamily="2" charset="-78"/>
              <a:cs typeface="Sakkal Majalla" panose="02000000000000000000" pitchFamily="2" charset="-78"/>
            </a:endParaRPr>
          </a:p>
          <a:p>
            <a:pPr marL="0" indent="0" algn="just" defTabSz="216992" rtl="1">
              <a:lnSpc>
                <a:spcPct val="90000"/>
              </a:lnSpc>
              <a:spcBef>
                <a:spcPts val="200"/>
              </a:spcBef>
              <a:buClr>
                <a:srgbClr val="65A000"/>
              </a:buClr>
              <a:buSzTx/>
              <a:buNone/>
              <a:defRPr sz="2000">
                <a:solidFill>
                  <a:srgbClr val="000000"/>
                </a:solidFill>
              </a:defRPr>
            </a:pPr>
            <a:r>
              <a:rPr lang="ar" sz="2400" dirty="0">
                <a:latin typeface="Sakkal Majalla" panose="02000000000000000000" pitchFamily="2" charset="-78"/>
                <a:cs typeface="Sakkal Majalla" panose="02000000000000000000" pitchFamily="2" charset="-78"/>
              </a:rPr>
              <a:t>وعبّ</a:t>
            </a:r>
            <a:r>
              <a:rPr lang="ar-EG" sz="2400" dirty="0">
                <a:latin typeface="Sakkal Majalla" panose="02000000000000000000" pitchFamily="2" charset="-78"/>
                <a:cs typeface="Sakkal Majalla" panose="02000000000000000000" pitchFamily="2" charset="-78"/>
              </a:rPr>
              <a:t>َ</a:t>
            </a:r>
            <a:r>
              <a:rPr lang="ar" sz="2400" dirty="0">
                <a:latin typeface="Sakkal Majalla" panose="02000000000000000000" pitchFamily="2" charset="-78"/>
                <a:cs typeface="Sakkal Majalla" panose="02000000000000000000" pitchFamily="2" charset="-78"/>
              </a:rPr>
              <a:t>أ المسؤولون المحليون موظفيهم،</a:t>
            </a:r>
            <a:r>
              <a:rPr lang="ar-EG" sz="2400" dirty="0">
                <a:latin typeface="Sakkal Majalla" panose="02000000000000000000" pitchFamily="2" charset="-78"/>
                <a:cs typeface="Sakkal Majalla" panose="02000000000000000000" pitchFamily="2" charset="-78"/>
              </a:rPr>
              <a:t> </a:t>
            </a:r>
            <a:r>
              <a:rPr lang="ar" sz="2400" dirty="0">
                <a:latin typeface="Sakkal Majalla" panose="02000000000000000000" pitchFamily="2" charset="-78"/>
                <a:cs typeface="Sakkal Majalla" panose="02000000000000000000" pitchFamily="2" charset="-78"/>
              </a:rPr>
              <a:t>ولكنهم حدَّدوا عدة احتياجات للاستجابة، وهم يطلبون الآن المساعدة من فريق الاستجابة السريعة الوطني. </a:t>
            </a:r>
          </a:p>
          <a:p>
            <a:pPr marL="0" indent="0" algn="just" defTabSz="216992" rtl="1">
              <a:lnSpc>
                <a:spcPct val="90000"/>
              </a:lnSpc>
              <a:spcBef>
                <a:spcPts val="200"/>
              </a:spcBef>
              <a:buClr>
                <a:srgbClr val="65A000"/>
              </a:buClr>
              <a:buSzTx/>
              <a:buNone/>
              <a:defRPr sz="2000">
                <a:solidFill>
                  <a:srgbClr val="000000"/>
                </a:solidFill>
              </a:defRPr>
            </a:pPr>
            <a:endParaRPr lang="en-US" sz="2400" dirty="0">
              <a:latin typeface="Sakkal Majalla" panose="02000000000000000000" pitchFamily="2" charset="-78"/>
              <a:cs typeface="Sakkal Majalla" panose="02000000000000000000" pitchFamily="2" charset="-78"/>
            </a:endParaRPr>
          </a:p>
          <a:p>
            <a:pPr marL="0" indent="0" algn="just" defTabSz="216992" rtl="1">
              <a:lnSpc>
                <a:spcPct val="90000"/>
              </a:lnSpc>
              <a:spcBef>
                <a:spcPts val="200"/>
              </a:spcBef>
              <a:buClr>
                <a:srgbClr val="65A000"/>
              </a:buClr>
              <a:buSzTx/>
              <a:buNone/>
              <a:defRPr sz="2000">
                <a:solidFill>
                  <a:srgbClr val="000000"/>
                </a:solidFill>
              </a:defRPr>
            </a:pPr>
            <a:r>
              <a:rPr lang="ar" sz="2400" dirty="0">
                <a:latin typeface="Sakkal Majalla" panose="02000000000000000000" pitchFamily="2" charset="-78"/>
                <a:cs typeface="Sakkal Majalla" panose="02000000000000000000" pitchFamily="2" charset="-78"/>
              </a:rPr>
              <a:t>لكن الموارد محدودة جدًّا، ويمكن نشر اثنين فقط من أعضاء الفريق الوطني إلى الميدان. </a:t>
            </a: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18</a:t>
            </a:fld>
            <a:endParaRPr>
              <a:latin typeface="Sakkal Majalla" panose="02000000000000000000" pitchFamily="2" charset="-78"/>
              <a:cs typeface="Sakkal Majalla" panose="02000000000000000000" pitchFamily="2" charset="-78"/>
            </a:endParaRPr>
          </a:p>
        </p:txBody>
      </p:sp>
      <p:sp>
        <p:nvSpPr>
          <p:cNvPr id="453" name="Content Placeholder 2"/>
          <p:cNvSpPr txBox="1">
            <a:spLocks noGrp="1"/>
          </p:cNvSpPr>
          <p:nvPr>
            <p:ph type="body" sz="half" idx="1"/>
          </p:nvPr>
        </p:nvSpPr>
        <p:spPr>
          <a:xfrm>
            <a:off x="872965" y="1874061"/>
            <a:ext cx="5079832" cy="4654071"/>
          </a:xfrm>
          <a:prstGeom prst="rect">
            <a:avLst/>
          </a:prstGeom>
        </p:spPr>
        <p:txBody>
          <a:bodyPr rtlCol="1"/>
          <a:lstStyle/>
          <a:p>
            <a:pPr marL="0" indent="0" rtl="1">
              <a:buSzTx/>
              <a:buNone/>
            </a:pPr>
            <a:r>
              <a:rPr lang="ar" b="1" dirty="0">
                <a:solidFill>
                  <a:srgbClr val="C00000"/>
                </a:solidFill>
                <a:latin typeface="Sakkal Majalla" panose="02000000000000000000" pitchFamily="2" charset="-78"/>
                <a:cs typeface="Sakkal Majalla" panose="02000000000000000000" pitchFamily="2" charset="-78"/>
              </a:rPr>
              <a:t>مع النظر بعين الاعتبار إلى الموقف الموضَّح في السيناريو واحتياجات الاستجابة المحلية الواردة هنا، أجب عن الأسئلة الآتية:</a:t>
            </a:r>
          </a:p>
          <a:p>
            <a:pPr marL="0" indent="0" rtl="1">
              <a:buSzTx/>
              <a:buNone/>
            </a:pP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r>
              <a:rPr dirty="0" err="1">
                <a:latin typeface="Sakkal Majalla" panose="02000000000000000000" pitchFamily="2" charset="-78"/>
                <a:cs typeface="Sakkal Majalla" panose="02000000000000000000" pitchFamily="2" charset="-78"/>
              </a:rPr>
              <a:t>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سيُعَبَّأُ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a:t>
            </a:r>
          </a:p>
        </p:txBody>
      </p:sp>
      <p:grpSp>
        <p:nvGrpSpPr>
          <p:cNvPr id="456" name="Content Placeholder 2"/>
          <p:cNvGrpSpPr/>
          <p:nvPr/>
        </p:nvGrpSpPr>
        <p:grpSpPr>
          <a:xfrm>
            <a:off x="6096000" y="1158529"/>
            <a:ext cx="4678532" cy="4680002"/>
            <a:chOff x="-212494" y="-403758"/>
            <a:chExt cx="4678531" cy="4680000"/>
          </a:xfrm>
        </p:grpSpPr>
        <p:sp>
          <p:nvSpPr>
            <p:cNvPr id="454" name="Rectangle"/>
            <p:cNvSpPr/>
            <p:nvPr/>
          </p:nvSpPr>
          <p:spPr>
            <a:xfrm>
              <a:off x="-212494" y="-403758"/>
              <a:ext cx="4678531" cy="4680000"/>
            </a:xfrm>
            <a:prstGeom prst="rect">
              <a:avLst/>
            </a:prstGeom>
            <a:solidFill>
              <a:schemeClr val="accent3">
                <a:lumMod val="20000"/>
                <a:lumOff val="80000"/>
              </a:schemeClr>
            </a:solidFill>
            <a:ln w="38100" cap="flat">
              <a:solidFill>
                <a:srgbClr val="002060"/>
              </a:solidFill>
              <a:prstDash val="solid"/>
              <a:round/>
            </a:ln>
            <a:effectLst/>
          </p:spPr>
          <p:txBody>
            <a:bodyPr wrap="square" lIns="45719" tIns="45719" rIns="45719" bIns="45719" numCol="1" rtlCol="1" anchor="t">
              <a:noAutofit/>
            </a:bodyPr>
            <a:lstStyle/>
            <a:p>
              <a:pPr rtl="1">
                <a:spcBef>
                  <a:spcPts val="400"/>
                </a:spcBef>
                <a:defRPr strike="sngStrike">
                  <a:solidFill>
                    <a:srgbClr val="10253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455" name="Local response needs:…"/>
            <p:cNvSpPr txBox="1"/>
            <p:nvPr/>
          </p:nvSpPr>
          <p:spPr>
            <a:xfrm>
              <a:off x="-138580" y="-197260"/>
              <a:ext cx="4530702" cy="3085972"/>
            </a:xfrm>
            <a:prstGeom prst="rect">
              <a:avLst/>
            </a:prstGeom>
            <a:solidFill>
              <a:schemeClr val="accent3">
                <a:lumMod val="20000"/>
                <a:lumOff val="80000"/>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4864" tIns="54864" rIns="54864" bIns="54864" numCol="1" rtlCol="1" anchor="t">
              <a:spAutoFit/>
            </a:bodyPr>
            <a:lstStyle/>
            <a:p>
              <a:pPr rtl="1">
                <a:spcBef>
                  <a:spcPts val="400"/>
                </a:spcBef>
                <a:defRPr>
                  <a:solidFill>
                    <a:srgbClr val="10253F"/>
                  </a:solidFill>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تتطلب الاستجابة المحلية:</a:t>
              </a:r>
              <a:endParaRPr sz="2400"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دعمًا إضافيً</a:t>
              </a:r>
              <a:r>
                <a:rPr lang="ar-EG" sz="2000" dirty="0">
                  <a:latin typeface="Sakkal Majalla" panose="02000000000000000000" pitchFamily="2" charset="-78"/>
                  <a:cs typeface="Sakkal Majalla" panose="02000000000000000000" pitchFamily="2" charset="-78"/>
                </a:rPr>
                <a:t>ّ</a:t>
              </a:r>
              <a:r>
                <a:rPr lang="ar" sz="2000" dirty="0">
                  <a:latin typeface="Sakkal Majalla" panose="02000000000000000000" pitchFamily="2" charset="-78"/>
                  <a:cs typeface="Sakkal Majalla" panose="02000000000000000000" pitchFamily="2" charset="-78"/>
                </a:rPr>
                <a:t>ا لإجراء استقصاء الحالات وتتبُّع المُخالِطين.</a:t>
              </a:r>
              <a:endParaRPr sz="2400"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دعم تقييم الوقاية من العدوى ومكافحتها في مراكز الرعاية الصحية، وتطبيق تدابير الوقاية من العدوى ومكافحتها.</a:t>
              </a:r>
              <a:endParaRPr sz="2400"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التأكُّد من تنفيذ البروتوكولات المختبرية ومعايير الوقاية من العدوى ومكافحتها والالتزام بها في المختبر المحلي، وإجراء تقييم لمراقبة الجودة.</a:t>
              </a:r>
              <a:endParaRPr sz="2400"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000" dirty="0">
                  <a:latin typeface="Sakkal Majalla" panose="02000000000000000000" pitchFamily="2" charset="-78"/>
                  <a:cs typeface="Sakkal Majalla" panose="02000000000000000000" pitchFamily="2" charset="-78"/>
                </a:rPr>
                <a:t>تدريب العاملين المحليين على إدارة البيانات والإشراف عليهم.</a:t>
              </a:r>
            </a:p>
          </p:txBody>
        </p:sp>
      </p:grpSp>
      <p:sp>
        <p:nvSpPr>
          <p:cNvPr id="3" name="Title 1">
            <a:extLst>
              <a:ext uri="{FF2B5EF4-FFF2-40B4-BE49-F238E27FC236}">
                <a16:creationId xmlns:a16="http://schemas.microsoft.com/office/drawing/2014/main" id="{BB83C7B8-BA95-8267-66C4-9CEA0FE0BF31}"/>
              </a:ext>
            </a:extLst>
          </p:cNvPr>
          <p:cNvSpPr txBox="1">
            <a:spLocks/>
          </p:cNvSpPr>
          <p:nvPr/>
        </p:nvSpPr>
        <p:spPr>
          <a:xfrm>
            <a:off x="248866" y="-11299"/>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a:latin typeface="Sakkal Majalla" panose="02000000000000000000" pitchFamily="2" charset="-78"/>
                <a:cs typeface="Sakkal Majalla" panose="02000000000000000000" pitchFamily="2" charset="-78"/>
              </a:rPr>
              <a:t>السيناريو 1</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19</a:t>
            </a:fld>
            <a:endParaRPr>
              <a:latin typeface="Sakkal Majalla" panose="02000000000000000000" pitchFamily="2" charset="-78"/>
              <a:cs typeface="Sakkal Majalla" panose="02000000000000000000" pitchFamily="2" charset="-78"/>
            </a:endParaRPr>
          </a:p>
        </p:txBody>
      </p:sp>
      <p:sp>
        <p:nvSpPr>
          <p:cNvPr id="459" name="Rectangle 3"/>
          <p:cNvSpPr/>
          <p:nvPr/>
        </p:nvSpPr>
        <p:spPr>
          <a:xfrm>
            <a:off x="8496917" y="3479194"/>
            <a:ext cx="2493369" cy="1538659"/>
          </a:xfrm>
          <a:prstGeom prst="rect">
            <a:avLst/>
          </a:prstGeom>
          <a:solidFill>
            <a:srgbClr val="D9D9D9"/>
          </a:solidFill>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460"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461"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462" name="TextBox 7"/>
          <p:cNvSpPr txBox="1"/>
          <p:nvPr/>
        </p:nvSpPr>
        <p:spPr>
          <a:xfrm>
            <a:off x="2440869" y="1393921"/>
            <a:ext cx="119922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الخصائص الوبائية</a:t>
            </a:r>
          </a:p>
        </p:txBody>
      </p:sp>
      <p:sp>
        <p:nvSpPr>
          <p:cNvPr id="463" name="TextBox 17"/>
          <p:cNvSpPr txBox="1"/>
          <p:nvPr/>
        </p:nvSpPr>
        <p:spPr>
          <a:xfrm>
            <a:off x="3983164" y="1400028"/>
            <a:ext cx="155448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التدبير العلاجي للحالات‬</a:t>
            </a:r>
          </a:p>
        </p:txBody>
      </p:sp>
      <p:sp>
        <p:nvSpPr>
          <p:cNvPr id="464" name="TextBox 19"/>
          <p:cNvSpPr txBox="1"/>
          <p:nvPr/>
        </p:nvSpPr>
        <p:spPr>
          <a:xfrm>
            <a:off x="5554054" y="1197476"/>
            <a:ext cx="120529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defTabSz="1097280" rtl="1">
              <a:defRPr sz="12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endParaRPr dirty="0">
              <a:latin typeface="Sakkal Majalla" panose="02000000000000000000" pitchFamily="2" charset="-78"/>
              <a:cs typeface="Sakkal Majalla" panose="02000000000000000000" pitchFamily="2" charset="-78"/>
            </a:endParaRPr>
          </a:p>
        </p:txBody>
      </p:sp>
      <p:sp>
        <p:nvSpPr>
          <p:cNvPr id="465" name="TextBox 32"/>
          <p:cNvSpPr txBox="1"/>
          <p:nvPr/>
        </p:nvSpPr>
        <p:spPr>
          <a:xfrm>
            <a:off x="447041" y="1716526"/>
            <a:ext cx="1572442"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فِرَق الاستجابة المحلية الحالية وأدوار الدعم المطلوبة</a:t>
            </a:r>
          </a:p>
        </p:txBody>
      </p:sp>
      <p:sp>
        <p:nvSpPr>
          <p:cNvPr id="466" name="Title 33"/>
          <p:cNvSpPr txBox="1">
            <a:spLocks noGrp="1"/>
          </p:cNvSpPr>
          <p:nvPr>
            <p:ph type="title"/>
          </p:nvPr>
        </p:nvSpPr>
        <p:spPr>
          <a:xfrm>
            <a:off x="525585" y="252461"/>
            <a:ext cx="10590172" cy="914320"/>
          </a:xfrm>
          <a:prstGeom prst="rect">
            <a:avLst/>
          </a:prstGeom>
        </p:spPr>
        <p:txBody>
          <a:bodyPr rtlCol="1">
            <a:normAutofit/>
          </a:bodyPr>
          <a:lstStyle>
            <a:lvl1pPr algn="r" defTabSz="184443" rtl="1">
              <a:defRPr sz="2720"/>
            </a:lvl1pPr>
          </a:lstStyle>
          <a:p>
            <a:pPr rtl="1"/>
            <a:r>
              <a:rPr lang="ar" sz="2800" b="1" dirty="0">
                <a:solidFill>
                  <a:srgbClr val="C00000"/>
                </a:solidFill>
                <a:latin typeface="Sakkal Majalla" panose="02000000000000000000" pitchFamily="2" charset="-78"/>
                <a:cs typeface="Sakkal Majalla" panose="02000000000000000000" pitchFamily="2" charset="-78"/>
              </a:rPr>
              <a:t>كيف ستُشَكِّلُ فريقَ الاستجابة السريعة؟ ومن سيُعَبَّأُ في الميدان؟</a:t>
            </a:r>
          </a:p>
        </p:txBody>
      </p:sp>
      <p:sp>
        <p:nvSpPr>
          <p:cNvPr id="467" name="TextBox 15"/>
          <p:cNvSpPr txBox="1"/>
          <p:nvPr/>
        </p:nvSpPr>
        <p:spPr>
          <a:xfrm>
            <a:off x="447040" y="3548913"/>
            <a:ext cx="1572442" cy="1169551"/>
          </a:xfrm>
          <a:prstGeom prst="rect">
            <a:avLst/>
          </a:prstGeom>
          <a:ln w="28575">
            <a:solidFill>
              <a:srgbClr val="C00000"/>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اختر اثنين من أعضاء فريق الاستجابة السريعة من قائمتك وانقلهما إلى المربعين المقابلين على الجانب الأيمن لسد الثغرات.</a:t>
            </a:r>
          </a:p>
        </p:txBody>
      </p:sp>
      <p:pic>
        <p:nvPicPr>
          <p:cNvPr id="469"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470"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471"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472"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473"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474"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475"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476"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477"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478"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479"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480" name="TextBox 86"/>
          <p:cNvSpPr txBox="1"/>
          <p:nvPr/>
        </p:nvSpPr>
        <p:spPr>
          <a:xfrm>
            <a:off x="6947303" y="1223210"/>
            <a:ext cx="1224566"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التعبئة المجتمعية</a:t>
            </a:r>
          </a:p>
        </p:txBody>
      </p:sp>
      <p:pic>
        <p:nvPicPr>
          <p:cNvPr id="481"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482"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483"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484" name="TextBox 91"/>
          <p:cNvSpPr txBox="1"/>
          <p:nvPr/>
        </p:nvSpPr>
        <p:spPr>
          <a:xfrm>
            <a:off x="9113238" y="1412977"/>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المختبر</a:t>
            </a:r>
          </a:p>
        </p:txBody>
      </p:sp>
      <p:pic>
        <p:nvPicPr>
          <p:cNvPr id="485"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486"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487" name="Rectangle 96"/>
          <p:cNvSpPr/>
          <p:nvPr/>
        </p:nvSpPr>
        <p:spPr>
          <a:xfrm>
            <a:off x="2079211" y="3553097"/>
            <a:ext cx="3744210" cy="1464900"/>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488"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489"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490"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491"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492"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493"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494"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495"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496"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497"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498"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499"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500" name="TextBox 114"/>
          <p:cNvSpPr txBox="1"/>
          <p:nvPr/>
        </p:nvSpPr>
        <p:spPr>
          <a:xfrm>
            <a:off x="8233357" y="1226785"/>
            <a:ext cx="788442" cy="472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lang="ar-EG" dirty="0">
                <a:latin typeface="Sakkal Majalla" panose="02000000000000000000" pitchFamily="2" charset="-78"/>
                <a:cs typeface="Sakkal Majalla" panose="02000000000000000000" pitchFamily="2" charset="-78"/>
              </a:rPr>
              <a:t>التواصل بشأن المخاطر</a:t>
            </a:r>
            <a:endParaRPr dirty="0">
              <a:latin typeface="Sakkal Majalla" panose="02000000000000000000" pitchFamily="2" charset="-78"/>
              <a:cs typeface="Sakkal Majalla" panose="02000000000000000000" pitchFamily="2" charset="-78"/>
            </a:endParaRPr>
          </a:p>
        </p:txBody>
      </p:sp>
      <p:pic>
        <p:nvPicPr>
          <p:cNvPr id="501"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502"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503" name="TextBox 118"/>
          <p:cNvSpPr txBox="1"/>
          <p:nvPr/>
        </p:nvSpPr>
        <p:spPr>
          <a:xfrm>
            <a:off x="2053683" y="3157925"/>
            <a:ext cx="2620597"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قائمة فريق الاستجابة السريعة الوطني</a:t>
            </a:r>
          </a:p>
        </p:txBody>
      </p:sp>
      <p:grpSp>
        <p:nvGrpSpPr>
          <p:cNvPr id="506" name="Group 124"/>
          <p:cNvGrpSpPr/>
          <p:nvPr/>
        </p:nvGrpSpPr>
        <p:grpSpPr>
          <a:xfrm>
            <a:off x="5381349" y="3650403"/>
            <a:ext cx="324528" cy="563321"/>
            <a:chOff x="0" y="0"/>
            <a:chExt cx="324527" cy="563319"/>
          </a:xfrm>
        </p:grpSpPr>
        <p:pic>
          <p:nvPicPr>
            <p:cNvPr id="504"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505"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509" name="Group 125"/>
          <p:cNvGrpSpPr/>
          <p:nvPr/>
        </p:nvGrpSpPr>
        <p:grpSpPr>
          <a:xfrm>
            <a:off x="3986486" y="3650403"/>
            <a:ext cx="324528" cy="563321"/>
            <a:chOff x="0" y="0"/>
            <a:chExt cx="324527" cy="563319"/>
          </a:xfrm>
        </p:grpSpPr>
        <p:pic>
          <p:nvPicPr>
            <p:cNvPr id="507"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508"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510" name="TextBox 163"/>
          <p:cNvSpPr txBox="1"/>
          <p:nvPr/>
        </p:nvSpPr>
        <p:spPr>
          <a:xfrm>
            <a:off x="6713215" y="3076990"/>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الميدان</a:t>
            </a:r>
          </a:p>
        </p:txBody>
      </p:sp>
      <p:pic>
        <p:nvPicPr>
          <p:cNvPr id="511"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518" name="Group 2"/>
          <p:cNvGrpSpPr/>
          <p:nvPr/>
        </p:nvGrpSpPr>
        <p:grpSpPr>
          <a:xfrm>
            <a:off x="9509259" y="4205125"/>
            <a:ext cx="1844540" cy="1020002"/>
            <a:chOff x="0" y="0"/>
            <a:chExt cx="1844538" cy="1020000"/>
          </a:xfrm>
        </p:grpSpPr>
        <p:sp>
          <p:nvSpPr>
            <p:cNvPr id="512"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515" name="Trapezoid 94"/>
            <p:cNvGrpSpPr/>
            <p:nvPr/>
          </p:nvGrpSpPr>
          <p:grpSpPr>
            <a:xfrm>
              <a:off x="0" y="0"/>
              <a:ext cx="1844539" cy="599441"/>
              <a:chOff x="0" y="0"/>
              <a:chExt cx="1844538" cy="599440"/>
            </a:xfrm>
          </p:grpSpPr>
          <p:sp>
            <p:nvSpPr>
              <p:cNvPr id="513"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endParaRPr>
                  <a:latin typeface="Sakkal Majalla" panose="02000000000000000000" pitchFamily="2" charset="-78"/>
                  <a:cs typeface="Sakkal Majalla" panose="02000000000000000000" pitchFamily="2" charset="-78"/>
                </a:endParaRPr>
              </a:p>
            </p:txBody>
          </p:sp>
          <p:sp>
            <p:nvSpPr>
              <p:cNvPr id="514"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defTabSz="1097280" rtl="1">
                  <a:defRPr sz="16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 للاستجابة</a:t>
                </a:r>
              </a:p>
            </p:txBody>
          </p:sp>
        </p:grpSp>
        <p:sp>
          <p:nvSpPr>
            <p:cNvPr id="516"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517"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sp>
        <p:nvSpPr>
          <p:cNvPr id="519" name="TextBox 121"/>
          <p:cNvSpPr txBox="1"/>
          <p:nvPr/>
        </p:nvSpPr>
        <p:spPr>
          <a:xfrm>
            <a:off x="8529116" y="3071212"/>
            <a:ext cx="241545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a:t>
            </a:r>
          </a:p>
        </p:txBody>
      </p:sp>
      <p:sp>
        <p:nvSpPr>
          <p:cNvPr id="520" name="Rectangle 130"/>
          <p:cNvSpPr/>
          <p:nvPr/>
        </p:nvSpPr>
        <p:spPr>
          <a:xfrm>
            <a:off x="6285957" y="3477707"/>
            <a:ext cx="1680017" cy="1538658"/>
          </a:xfrm>
          <a:prstGeom prst="rect">
            <a:avLst/>
          </a:prstGeom>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521" name="Graphic 88" descr="Graphic 88"/>
          <p:cNvPicPr>
            <a:picLocks noChangeAspect="1"/>
          </p:cNvPicPr>
          <p:nvPr/>
        </p:nvPicPr>
        <p:blipFill>
          <a:blip r:embed="rId13"/>
          <a:stretch>
            <a:fillRect/>
          </a:stretch>
        </p:blipFill>
        <p:spPr>
          <a:xfrm>
            <a:off x="9956468" y="1796120"/>
            <a:ext cx="559614" cy="559614"/>
          </a:xfrm>
          <a:prstGeom prst="rect">
            <a:avLst/>
          </a:prstGeom>
          <a:ln w="12700">
            <a:miter lim="400000"/>
          </a:ln>
        </p:spPr>
      </p:pic>
      <p:sp>
        <p:nvSpPr>
          <p:cNvPr id="522" name="TextBox 81"/>
          <p:cNvSpPr txBox="1"/>
          <p:nvPr/>
        </p:nvSpPr>
        <p:spPr>
          <a:xfrm>
            <a:off x="9861076" y="1104364"/>
            <a:ext cx="1150095"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اختصاصي</a:t>
            </a:r>
            <a:endParaRPr dirty="0">
              <a:latin typeface="Sakkal Majalla" panose="02000000000000000000" pitchFamily="2" charset="-78"/>
              <a:cs typeface="Sakkal Majalla" panose="02000000000000000000" pitchFamily="2" charset="-78"/>
            </a:endParaRPr>
          </a:p>
          <a:p>
            <a:pPr algn="ctr" defTabSz="617219" rtl="1">
              <a:defRPr sz="12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endParaRPr dirty="0">
              <a:latin typeface="Sakkal Majalla" panose="02000000000000000000" pitchFamily="2" charset="-78"/>
              <a:cs typeface="Sakkal Majalla" panose="02000000000000000000" pitchFamily="2" charset="-78"/>
            </a:endParaRPr>
          </a:p>
        </p:txBody>
      </p:sp>
      <p:grpSp>
        <p:nvGrpSpPr>
          <p:cNvPr id="543" name="Group 5"/>
          <p:cNvGrpSpPr/>
          <p:nvPr/>
        </p:nvGrpSpPr>
        <p:grpSpPr>
          <a:xfrm>
            <a:off x="1601225" y="5576545"/>
            <a:ext cx="9847428" cy="735038"/>
            <a:chOff x="-1" y="0"/>
            <a:chExt cx="9847426" cy="735036"/>
          </a:xfrm>
        </p:grpSpPr>
        <p:sp>
          <p:nvSpPr>
            <p:cNvPr id="523" name="Rectangle 109"/>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rtlCol="1" anchor="ctr">
              <a:noAutofit/>
            </a:bodyPr>
            <a:lstStyle/>
            <a:p>
              <a:pPr algn="l"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526" name="Group 119"/>
            <p:cNvGrpSpPr/>
            <p:nvPr/>
          </p:nvGrpSpPr>
          <p:grpSpPr>
            <a:xfrm>
              <a:off x="1052848" y="135829"/>
              <a:ext cx="1250903" cy="498679"/>
              <a:chOff x="0" y="0"/>
              <a:chExt cx="1250901" cy="498678"/>
            </a:xfrm>
          </p:grpSpPr>
          <p:pic>
            <p:nvPicPr>
              <p:cNvPr id="524" name="Picture 148" descr="Picture 148"/>
              <p:cNvPicPr>
                <a:picLocks noChangeAspect="1"/>
              </p:cNvPicPr>
              <p:nvPr/>
            </p:nvPicPr>
            <p:blipFill>
              <a:blip r:embed="rId14"/>
              <a:stretch>
                <a:fillRect/>
              </a:stretch>
            </p:blipFill>
            <p:spPr>
              <a:xfrm>
                <a:off x="0" y="0"/>
                <a:ext cx="345156" cy="498678"/>
              </a:xfrm>
              <a:prstGeom prst="rect">
                <a:avLst/>
              </a:prstGeom>
              <a:ln w="12700" cap="flat">
                <a:noFill/>
                <a:miter lim="400000"/>
              </a:ln>
              <a:effectLst/>
            </p:spPr>
          </p:pic>
          <p:sp>
            <p:nvSpPr>
              <p:cNvPr id="525" name="TextBox 149"/>
              <p:cNvSpPr txBox="1"/>
              <p:nvPr/>
            </p:nvSpPr>
            <p:spPr>
              <a:xfrm>
                <a:off x="235267" y="112482"/>
                <a:ext cx="10156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الخصائص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الوبائية</a:t>
                </a:r>
                <a:endParaRPr dirty="0">
                  <a:latin typeface="Sakkal Majalla" panose="02000000000000000000" pitchFamily="2" charset="-78"/>
                  <a:cs typeface="Sakkal Majalla" panose="02000000000000000000" pitchFamily="2" charset="-78"/>
                </a:endParaRPr>
              </a:p>
            </p:txBody>
          </p:sp>
        </p:grpSp>
        <p:grpSp>
          <p:nvGrpSpPr>
            <p:cNvPr id="529" name="Group 131"/>
            <p:cNvGrpSpPr/>
            <p:nvPr/>
          </p:nvGrpSpPr>
          <p:grpSpPr>
            <a:xfrm>
              <a:off x="4903518" y="135829"/>
              <a:ext cx="1264552" cy="498679"/>
              <a:chOff x="0" y="0"/>
              <a:chExt cx="1264550" cy="498678"/>
            </a:xfrm>
          </p:grpSpPr>
          <p:pic>
            <p:nvPicPr>
              <p:cNvPr id="527" name="Picture 146" descr="Picture 146"/>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528" name="TextBox 147"/>
              <p:cNvSpPr txBox="1"/>
              <p:nvPr/>
            </p:nvSpPr>
            <p:spPr>
              <a:xfrm>
                <a:off x="237066" y="3622"/>
                <a:ext cx="102748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التعبئة المجتمعية</a:t>
                </a:r>
              </a:p>
            </p:txBody>
          </p:sp>
        </p:grpSp>
        <p:grpSp>
          <p:nvGrpSpPr>
            <p:cNvPr id="532" name="Group 133"/>
            <p:cNvGrpSpPr/>
            <p:nvPr/>
          </p:nvGrpSpPr>
          <p:grpSpPr>
            <a:xfrm>
              <a:off x="7342423" y="135829"/>
              <a:ext cx="1116001" cy="498679"/>
              <a:chOff x="0" y="0"/>
              <a:chExt cx="1115999" cy="498678"/>
            </a:xfrm>
          </p:grpSpPr>
          <p:pic>
            <p:nvPicPr>
              <p:cNvPr id="530" name="Picture 144" descr="Picture 144"/>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531" name="TextBox 145"/>
              <p:cNvSpPr txBox="1"/>
              <p:nvPr/>
            </p:nvSpPr>
            <p:spPr>
              <a:xfrm>
                <a:off x="237065" y="112482"/>
                <a:ext cx="8789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المختبر</a:t>
                </a:r>
              </a:p>
            </p:txBody>
          </p:sp>
        </p:grpSp>
        <p:grpSp>
          <p:nvGrpSpPr>
            <p:cNvPr id="535" name="Group 134"/>
            <p:cNvGrpSpPr/>
            <p:nvPr/>
          </p:nvGrpSpPr>
          <p:grpSpPr>
            <a:xfrm>
              <a:off x="2195717" y="135829"/>
              <a:ext cx="1264553" cy="498679"/>
              <a:chOff x="0" y="0"/>
              <a:chExt cx="1264552" cy="498678"/>
            </a:xfrm>
          </p:grpSpPr>
          <p:pic>
            <p:nvPicPr>
              <p:cNvPr id="533" name="Picture 142" descr="Picture 142"/>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534" name="TextBox 143"/>
              <p:cNvSpPr txBox="1"/>
              <p:nvPr/>
            </p:nvSpPr>
            <p:spPr>
              <a:xfrm>
                <a:off x="237068" y="3623"/>
                <a:ext cx="1027484" cy="46166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a:t>
                </a:r>
              </a:p>
            </p:txBody>
          </p:sp>
        </p:grpSp>
        <p:sp>
          <p:nvSpPr>
            <p:cNvPr id="537" name="TextBox 141"/>
            <p:cNvSpPr txBox="1"/>
            <p:nvPr/>
          </p:nvSpPr>
          <p:spPr>
            <a:xfrm>
              <a:off x="6328935" y="185615"/>
              <a:ext cx="1072137" cy="18466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endParaRPr dirty="0">
                <a:latin typeface="Sakkal Majalla" panose="02000000000000000000" pitchFamily="2" charset="-78"/>
                <a:cs typeface="Sakkal Majalla" panose="02000000000000000000" pitchFamily="2" charset="-78"/>
              </a:endParaRPr>
            </a:p>
          </p:txBody>
        </p:sp>
        <p:sp>
          <p:nvSpPr>
            <p:cNvPr id="539" name="TextBox 136"/>
            <p:cNvSpPr txBox="1"/>
            <p:nvPr/>
          </p:nvSpPr>
          <p:spPr>
            <a:xfrm>
              <a:off x="45720" y="150216"/>
              <a:ext cx="979497" cy="4154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1097280" rtl="1">
                <a:defRPr sz="21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الأدوار:</a:t>
              </a:r>
            </a:p>
          </p:txBody>
        </p:sp>
        <p:grpSp>
          <p:nvGrpSpPr>
            <p:cNvPr id="542" name="Group 137"/>
            <p:cNvGrpSpPr/>
            <p:nvPr/>
          </p:nvGrpSpPr>
          <p:grpSpPr>
            <a:xfrm>
              <a:off x="3318480" y="135829"/>
              <a:ext cx="1682062" cy="498679"/>
              <a:chOff x="0" y="0"/>
              <a:chExt cx="1682060" cy="498678"/>
            </a:xfrm>
          </p:grpSpPr>
          <p:pic>
            <p:nvPicPr>
              <p:cNvPr id="540" name="Picture 138" descr="Picture 138"/>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541" name="TextBox 139"/>
              <p:cNvSpPr txBox="1"/>
              <p:nvPr/>
            </p:nvSpPr>
            <p:spPr>
              <a:xfrm>
                <a:off x="237066" y="3622"/>
                <a:ext cx="144499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الوقاية من العدوى ومكافحتها</a:t>
                </a:r>
              </a:p>
            </p:txBody>
          </p:sp>
        </p:grpSp>
      </p:grpSp>
      <p:pic>
        <p:nvPicPr>
          <p:cNvPr id="544" name="Picture 9" descr="Picture 9"/>
          <p:cNvPicPr>
            <a:picLocks noChangeAspect="1"/>
          </p:cNvPicPr>
          <p:nvPr/>
        </p:nvPicPr>
        <p:blipFill>
          <a:blip r:embed="rId19"/>
          <a:stretch>
            <a:fillRect/>
          </a:stretch>
        </p:blipFill>
        <p:spPr>
          <a:xfrm>
            <a:off x="7691697" y="5698759"/>
            <a:ext cx="190279" cy="481168"/>
          </a:xfrm>
          <a:prstGeom prst="rect">
            <a:avLst/>
          </a:prstGeom>
          <a:ln w="12700">
            <a:miter lim="400000"/>
          </a:ln>
        </p:spPr>
      </p:pic>
      <p:pic>
        <p:nvPicPr>
          <p:cNvPr id="545" name="Graphic 88" descr="Graphic 88"/>
          <p:cNvPicPr>
            <a:picLocks noChangeAspect="1"/>
          </p:cNvPicPr>
          <p:nvPr/>
        </p:nvPicPr>
        <p:blipFill>
          <a:blip r:embed="rId13"/>
          <a:stretch>
            <a:fillRect/>
          </a:stretch>
        </p:blipFill>
        <p:spPr>
          <a:xfrm>
            <a:off x="9962483" y="5677584"/>
            <a:ext cx="559614" cy="559614"/>
          </a:xfrm>
          <a:prstGeom prst="rect">
            <a:avLst/>
          </a:prstGeom>
          <a:ln w="12700">
            <a:miter lim="400000"/>
          </a:ln>
        </p:spPr>
      </p:pic>
      <p:sp>
        <p:nvSpPr>
          <p:cNvPr id="546" name="TextBox 81"/>
          <p:cNvSpPr txBox="1"/>
          <p:nvPr/>
        </p:nvSpPr>
        <p:spPr>
          <a:xfrm>
            <a:off x="10277399" y="5725605"/>
            <a:ext cx="954711"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اختصاصي</a:t>
            </a:r>
          </a:p>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 المياه والإصحاح والنظافة الشخصية</a:t>
            </a:r>
          </a:p>
        </p:txBody>
      </p:sp>
      <p:pic>
        <p:nvPicPr>
          <p:cNvPr id="547" name="Graphic 88" descr="Graphic 88"/>
          <p:cNvPicPr>
            <a:picLocks noChangeAspect="1"/>
          </p:cNvPicPr>
          <p:nvPr/>
        </p:nvPicPr>
        <p:blipFill>
          <a:blip r:embed="rId13"/>
          <a:stretch>
            <a:fillRect/>
          </a:stretch>
        </p:blipFill>
        <p:spPr>
          <a:xfrm>
            <a:off x="10333002" y="1787745"/>
            <a:ext cx="559614" cy="559614"/>
          </a:xfrm>
          <a:prstGeom prst="rect">
            <a:avLst/>
          </a:prstGeom>
          <a:ln w="12700">
            <a:miter lim="400000"/>
          </a:ln>
        </p:spPr>
      </p:pic>
      <p:pic>
        <p:nvPicPr>
          <p:cNvPr id="548" name="Graphic 88" descr="Graphic 88"/>
          <p:cNvPicPr>
            <a:picLocks noChangeAspect="1"/>
          </p:cNvPicPr>
          <p:nvPr/>
        </p:nvPicPr>
        <p:blipFill>
          <a:blip r:embed="rId13"/>
          <a:stretch>
            <a:fillRect/>
          </a:stretch>
        </p:blipFill>
        <p:spPr>
          <a:xfrm>
            <a:off x="2006082" y="4332104"/>
            <a:ext cx="559614" cy="559614"/>
          </a:xfrm>
          <a:prstGeom prst="rect">
            <a:avLst/>
          </a:prstGeom>
          <a:ln w="12700">
            <a:miter lim="400000"/>
          </a:ln>
        </p:spPr>
      </p:pic>
      <p:sp>
        <p:nvSpPr>
          <p:cNvPr id="2" name="Rectangle 14">
            <a:extLst>
              <a:ext uri="{FF2B5EF4-FFF2-40B4-BE49-F238E27FC236}">
                <a16:creationId xmlns:a16="http://schemas.microsoft.com/office/drawing/2014/main" id="{2D0D5528-E39A-20FC-53EE-62F8F11942F5}"/>
              </a:ext>
            </a:extLst>
          </p:cNvPr>
          <p:cNvSpPr/>
          <p:nvPr/>
        </p:nvSpPr>
        <p:spPr>
          <a:xfrm>
            <a:off x="2073046" y="1702723"/>
            <a:ext cx="9375607" cy="770208"/>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69" name="Google Shape;308;p8"/>
          <p:cNvSpPr txBox="1"/>
          <p:nvPr/>
        </p:nvSpPr>
        <p:spPr>
          <a:xfrm>
            <a:off x="2207739" y="1330695"/>
            <a:ext cx="7776521" cy="205492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p>
            <a:pPr algn="just" defTabSz="216992" rtl="1">
              <a:lnSpc>
                <a:spcPct val="90000"/>
              </a:lnSpc>
              <a:spcBef>
                <a:spcPts val="200"/>
              </a:spcBef>
              <a:defRPr sz="2400">
                <a:solidFill>
                  <a:srgbClr val="FB25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algn="just" defTabSz="216992" rtl="1">
              <a:lnSpc>
                <a:spcPct val="90000"/>
              </a:lnSpc>
              <a:spcBef>
                <a:spcPts val="200"/>
              </a:spcBef>
              <a:defRPr sz="2400">
                <a:solidFill>
                  <a:srgbClr val="FB2500"/>
                </a:solidFill>
                <a:latin typeface="+mj-lt"/>
                <a:ea typeface="+mj-ea"/>
                <a:cs typeface="+mj-cs"/>
                <a:sym typeface="Source Sans Pro Regular"/>
              </a:defRPr>
            </a:pPr>
            <a:endParaRPr dirty="0">
              <a:solidFill>
                <a:srgbClr val="C00000"/>
              </a:solidFill>
              <a:latin typeface="Sakkal Majalla" panose="02000000000000000000" pitchFamily="2" charset="-78"/>
              <a:cs typeface="Sakkal Majalla" panose="02000000000000000000" pitchFamily="2" charset="-78"/>
            </a:endParaRPr>
          </a:p>
          <a:p>
            <a:pPr algn="just" defTabSz="216992" rtl="1">
              <a:lnSpc>
                <a:spcPct val="90000"/>
              </a:lnSpc>
              <a:spcBef>
                <a:spcPts val="200"/>
              </a:spcBef>
              <a:defRPr sz="2400">
                <a:solidFill>
                  <a:srgbClr val="FB2500"/>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70" name="TextBox 5"/>
          <p:cNvSpPr txBox="1"/>
          <p:nvPr/>
        </p:nvSpPr>
        <p:spPr>
          <a:xfrm>
            <a:off x="124691" y="11910"/>
            <a:ext cx="5542652" cy="5907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ملاحظات إلى المُيسِّرين</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20</a:t>
            </a:fld>
            <a:endParaRPr>
              <a:latin typeface="Sakkal Majalla" panose="02000000000000000000" pitchFamily="2" charset="-78"/>
              <a:cs typeface="Sakkal Majalla" panose="02000000000000000000" pitchFamily="2" charset="-78"/>
            </a:endParaRPr>
          </a:p>
        </p:txBody>
      </p:sp>
      <p:sp>
        <p:nvSpPr>
          <p:cNvPr id="552" name="Rectangle 3"/>
          <p:cNvSpPr/>
          <p:nvPr/>
        </p:nvSpPr>
        <p:spPr>
          <a:xfrm>
            <a:off x="8496917" y="3479194"/>
            <a:ext cx="2493369" cy="1579190"/>
          </a:xfrm>
          <a:prstGeom prst="rect">
            <a:avLst/>
          </a:prstGeom>
          <a:solidFill>
            <a:srgbClr val="D9D9D9"/>
          </a:solidFill>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553"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554"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555" name="TextBox 7"/>
          <p:cNvSpPr txBox="1"/>
          <p:nvPr/>
        </p:nvSpPr>
        <p:spPr>
          <a:xfrm>
            <a:off x="2440869" y="1393921"/>
            <a:ext cx="119922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الخصائص الوبائية</a:t>
            </a:r>
          </a:p>
        </p:txBody>
      </p:sp>
      <p:sp>
        <p:nvSpPr>
          <p:cNvPr id="556" name="TextBox 17"/>
          <p:cNvSpPr txBox="1"/>
          <p:nvPr/>
        </p:nvSpPr>
        <p:spPr>
          <a:xfrm>
            <a:off x="3983164" y="1400028"/>
            <a:ext cx="155448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التدبير العلاجي للحالات‬</a:t>
            </a:r>
          </a:p>
        </p:txBody>
      </p:sp>
      <p:sp>
        <p:nvSpPr>
          <p:cNvPr id="557" name="TextBox 19"/>
          <p:cNvSpPr txBox="1"/>
          <p:nvPr/>
        </p:nvSpPr>
        <p:spPr>
          <a:xfrm>
            <a:off x="5554053" y="1226051"/>
            <a:ext cx="1225297"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endParaRPr dirty="0">
              <a:latin typeface="Sakkal Majalla" panose="02000000000000000000" pitchFamily="2" charset="-78"/>
              <a:cs typeface="Sakkal Majalla" panose="02000000000000000000" pitchFamily="2" charset="-78"/>
            </a:endParaRPr>
          </a:p>
        </p:txBody>
      </p:sp>
      <p:sp>
        <p:nvSpPr>
          <p:cNvPr id="558" name="TextBox 32"/>
          <p:cNvSpPr txBox="1"/>
          <p:nvPr/>
        </p:nvSpPr>
        <p:spPr>
          <a:xfrm>
            <a:off x="445761" y="1716204"/>
            <a:ext cx="1612527"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فِرَق الاستجابة المحلية الحالية وأدوار الدعم المطلوبة</a:t>
            </a:r>
          </a:p>
        </p:txBody>
      </p:sp>
      <p:sp>
        <p:nvSpPr>
          <p:cNvPr id="559" name="Title 33"/>
          <p:cNvSpPr txBox="1">
            <a:spLocks noGrp="1"/>
          </p:cNvSpPr>
          <p:nvPr>
            <p:ph type="title"/>
          </p:nvPr>
        </p:nvSpPr>
        <p:spPr>
          <a:xfrm>
            <a:off x="269186" y="19837"/>
            <a:ext cx="3571876"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الإجابات المحتملة</a:t>
            </a:r>
          </a:p>
        </p:txBody>
      </p:sp>
      <p:sp>
        <p:nvSpPr>
          <p:cNvPr id="560" name="Rectangle 14"/>
          <p:cNvSpPr/>
          <p:nvPr/>
        </p:nvSpPr>
        <p:spPr>
          <a:xfrm>
            <a:off x="2073046" y="1702723"/>
            <a:ext cx="9375607" cy="770208"/>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561"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562"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563"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564"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565"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566"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567"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568"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569"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570"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571"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572" name="TextBox 86"/>
          <p:cNvSpPr txBox="1"/>
          <p:nvPr/>
        </p:nvSpPr>
        <p:spPr>
          <a:xfrm>
            <a:off x="6966145" y="1223210"/>
            <a:ext cx="1224566"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التعبئة المجتمعية</a:t>
            </a:r>
          </a:p>
        </p:txBody>
      </p:sp>
      <p:pic>
        <p:nvPicPr>
          <p:cNvPr id="573"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574"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575"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576" name="TextBox 91"/>
          <p:cNvSpPr txBox="1"/>
          <p:nvPr/>
        </p:nvSpPr>
        <p:spPr>
          <a:xfrm>
            <a:off x="9113238" y="1412977"/>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المختبر</a:t>
            </a:r>
          </a:p>
        </p:txBody>
      </p:sp>
      <p:pic>
        <p:nvPicPr>
          <p:cNvPr id="577"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578"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579" name="Rectangle 96"/>
          <p:cNvSpPr/>
          <p:nvPr/>
        </p:nvSpPr>
        <p:spPr>
          <a:xfrm>
            <a:off x="2079211" y="3553097"/>
            <a:ext cx="3744210" cy="1464900"/>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580"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581"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582"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583"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584"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585"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586"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587"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588"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589"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590"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591"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592" name="TextBox 114"/>
          <p:cNvSpPr txBox="1"/>
          <p:nvPr/>
        </p:nvSpPr>
        <p:spPr>
          <a:xfrm>
            <a:off x="8233357" y="1226785"/>
            <a:ext cx="788442" cy="472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التواصل بشأن المخاطر</a:t>
            </a:r>
          </a:p>
        </p:txBody>
      </p:sp>
      <p:pic>
        <p:nvPicPr>
          <p:cNvPr id="593"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594"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595" name="TextBox 118"/>
          <p:cNvSpPr txBox="1"/>
          <p:nvPr/>
        </p:nvSpPr>
        <p:spPr>
          <a:xfrm>
            <a:off x="2053683" y="3157925"/>
            <a:ext cx="2620597"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قائمة فريق الاستجابة السريعة الوطني</a:t>
            </a:r>
          </a:p>
        </p:txBody>
      </p:sp>
      <p:grpSp>
        <p:nvGrpSpPr>
          <p:cNvPr id="598" name="Group 124"/>
          <p:cNvGrpSpPr/>
          <p:nvPr/>
        </p:nvGrpSpPr>
        <p:grpSpPr>
          <a:xfrm>
            <a:off x="5381349" y="3650403"/>
            <a:ext cx="324528" cy="563321"/>
            <a:chOff x="0" y="0"/>
            <a:chExt cx="324527" cy="563319"/>
          </a:xfrm>
        </p:grpSpPr>
        <p:pic>
          <p:nvPicPr>
            <p:cNvPr id="596"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597"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601" name="Group 125"/>
          <p:cNvGrpSpPr/>
          <p:nvPr/>
        </p:nvGrpSpPr>
        <p:grpSpPr>
          <a:xfrm>
            <a:off x="3986486" y="3650403"/>
            <a:ext cx="324528" cy="563321"/>
            <a:chOff x="0" y="0"/>
            <a:chExt cx="324527" cy="563319"/>
          </a:xfrm>
        </p:grpSpPr>
        <p:pic>
          <p:nvPicPr>
            <p:cNvPr id="599"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600"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602" name="Straight Arrow Connector 131"/>
          <p:cNvSpPr/>
          <p:nvPr/>
        </p:nvSpPr>
        <p:spPr>
          <a:xfrm flipV="1">
            <a:off x="5823420" y="3895214"/>
            <a:ext cx="1010893" cy="390335"/>
          </a:xfrm>
          <a:prstGeom prst="line">
            <a:avLst/>
          </a:prstGeom>
          <a:ln w="38100">
            <a:solidFill>
              <a:srgbClr val="000000"/>
            </a:solidFill>
            <a:miter/>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sp>
        <p:nvSpPr>
          <p:cNvPr id="603" name="Straight Arrow Connector 133"/>
          <p:cNvSpPr/>
          <p:nvPr/>
        </p:nvSpPr>
        <p:spPr>
          <a:xfrm>
            <a:off x="5823419" y="4285548"/>
            <a:ext cx="1019992" cy="439557"/>
          </a:xfrm>
          <a:prstGeom prst="line">
            <a:avLst/>
          </a:prstGeom>
          <a:ln w="38100">
            <a:solidFill>
              <a:srgbClr val="000000"/>
            </a:solidFill>
            <a:miter/>
            <a:tailEnd type="triangle"/>
          </a:ln>
        </p:spPr>
        <p:txBody>
          <a:bodyPr lIns="45719" rIns="45719" rtlCol="1"/>
          <a:lstStyle/>
          <a:p>
            <a:pPr rtl="1"/>
            <a:endParaRPr>
              <a:latin typeface="Sakkal Majalla" panose="02000000000000000000" pitchFamily="2" charset="-78"/>
              <a:cs typeface="Sakkal Majalla" panose="02000000000000000000" pitchFamily="2" charset="-78"/>
            </a:endParaRPr>
          </a:p>
        </p:txBody>
      </p:sp>
      <p:pic>
        <p:nvPicPr>
          <p:cNvPr id="604" name="Picture 160" descr="Picture 160"/>
          <p:cNvPicPr>
            <a:picLocks noChangeAspect="1"/>
          </p:cNvPicPr>
          <p:nvPr/>
        </p:nvPicPr>
        <p:blipFill>
          <a:blip r:embed="rId13"/>
          <a:stretch>
            <a:fillRect/>
          </a:stretch>
        </p:blipFill>
        <p:spPr>
          <a:xfrm>
            <a:off x="8141599" y="3739684"/>
            <a:ext cx="306326" cy="306326"/>
          </a:xfrm>
          <a:prstGeom prst="rect">
            <a:avLst/>
          </a:prstGeom>
          <a:ln w="12700">
            <a:miter lim="400000"/>
          </a:ln>
        </p:spPr>
      </p:pic>
      <p:pic>
        <p:nvPicPr>
          <p:cNvPr id="605" name="Picture 162" descr="Picture 162"/>
          <p:cNvPicPr>
            <a:picLocks noChangeAspect="1"/>
          </p:cNvPicPr>
          <p:nvPr/>
        </p:nvPicPr>
        <p:blipFill>
          <a:blip r:embed="rId13"/>
          <a:stretch>
            <a:fillRect/>
          </a:stretch>
        </p:blipFill>
        <p:spPr>
          <a:xfrm>
            <a:off x="8141599" y="4585103"/>
            <a:ext cx="306326" cy="306326"/>
          </a:xfrm>
          <a:prstGeom prst="rect">
            <a:avLst/>
          </a:prstGeom>
          <a:ln w="12700">
            <a:miter lim="400000"/>
          </a:ln>
        </p:spPr>
      </p:pic>
      <p:sp>
        <p:nvSpPr>
          <p:cNvPr id="606" name="TextBox 163"/>
          <p:cNvSpPr txBox="1"/>
          <p:nvPr/>
        </p:nvSpPr>
        <p:spPr>
          <a:xfrm>
            <a:off x="6713215" y="3076990"/>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defTabSz="1097280" rtl="1">
              <a:defRPr sz="12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الميدان</a:t>
            </a:r>
            <a:endParaRPr dirty="0">
              <a:latin typeface="Sakkal Majalla" panose="02000000000000000000" pitchFamily="2" charset="-78"/>
              <a:cs typeface="Sakkal Majalla" panose="02000000000000000000" pitchFamily="2" charset="-78"/>
            </a:endParaRPr>
          </a:p>
        </p:txBody>
      </p:sp>
      <p:pic>
        <p:nvPicPr>
          <p:cNvPr id="607"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614" name="Group 2"/>
          <p:cNvGrpSpPr/>
          <p:nvPr/>
        </p:nvGrpSpPr>
        <p:grpSpPr>
          <a:xfrm>
            <a:off x="9509259" y="4205125"/>
            <a:ext cx="1844540" cy="1020002"/>
            <a:chOff x="0" y="0"/>
            <a:chExt cx="1844538" cy="1020000"/>
          </a:xfrm>
        </p:grpSpPr>
        <p:sp>
          <p:nvSpPr>
            <p:cNvPr id="608"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611" name="Trapezoid 94"/>
            <p:cNvGrpSpPr/>
            <p:nvPr/>
          </p:nvGrpSpPr>
          <p:grpSpPr>
            <a:xfrm>
              <a:off x="0" y="0"/>
              <a:ext cx="1844539" cy="599441"/>
              <a:chOff x="0" y="0"/>
              <a:chExt cx="1844538" cy="599440"/>
            </a:xfrm>
          </p:grpSpPr>
          <p:sp>
            <p:nvSpPr>
              <p:cNvPr id="609"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endParaRPr>
                  <a:latin typeface="Sakkal Majalla" panose="02000000000000000000" pitchFamily="2" charset="-78"/>
                  <a:cs typeface="Sakkal Majalla" panose="02000000000000000000" pitchFamily="2" charset="-78"/>
                </a:endParaRPr>
              </a:p>
            </p:txBody>
          </p:sp>
          <p:sp>
            <p:nvSpPr>
              <p:cNvPr id="610"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defTabSz="1097280" rtl="1">
                  <a:defRPr sz="16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 للاستجابة</a:t>
                </a:r>
              </a:p>
            </p:txBody>
          </p:sp>
        </p:grpSp>
        <p:sp>
          <p:nvSpPr>
            <p:cNvPr id="612"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613"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sp>
        <p:nvSpPr>
          <p:cNvPr id="615" name="TextBox 121"/>
          <p:cNvSpPr txBox="1"/>
          <p:nvPr/>
        </p:nvSpPr>
        <p:spPr>
          <a:xfrm>
            <a:off x="8529116" y="3071212"/>
            <a:ext cx="241545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a:t>
            </a:r>
          </a:p>
        </p:txBody>
      </p:sp>
      <p:sp>
        <p:nvSpPr>
          <p:cNvPr id="616" name="Rectangle 130"/>
          <p:cNvSpPr/>
          <p:nvPr/>
        </p:nvSpPr>
        <p:spPr>
          <a:xfrm>
            <a:off x="6285957" y="3477707"/>
            <a:ext cx="1680017" cy="1538658"/>
          </a:xfrm>
          <a:prstGeom prst="rect">
            <a:avLst/>
          </a:prstGeom>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642" name="Group 6"/>
          <p:cNvGrpSpPr/>
          <p:nvPr/>
        </p:nvGrpSpPr>
        <p:grpSpPr>
          <a:xfrm>
            <a:off x="6839098" y="3660280"/>
            <a:ext cx="559614" cy="559614"/>
            <a:chOff x="0" y="0"/>
            <a:chExt cx="559613" cy="559613"/>
          </a:xfrm>
        </p:grpSpPr>
        <p:pic>
          <p:nvPicPr>
            <p:cNvPr id="640" name="Graphic 134" descr="Graphic 134"/>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1" name="TextBox 5"/>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45" name="Group 136"/>
          <p:cNvGrpSpPr/>
          <p:nvPr/>
        </p:nvGrpSpPr>
        <p:grpSpPr>
          <a:xfrm>
            <a:off x="7236310" y="3652173"/>
            <a:ext cx="559614" cy="559614"/>
            <a:chOff x="0" y="0"/>
            <a:chExt cx="559613" cy="559613"/>
          </a:xfrm>
        </p:grpSpPr>
        <p:pic>
          <p:nvPicPr>
            <p:cNvPr id="643" name="Graphic 137" descr="Graphic 137"/>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4" name="TextBox 138"/>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48" name="Group 139"/>
          <p:cNvGrpSpPr/>
          <p:nvPr/>
        </p:nvGrpSpPr>
        <p:grpSpPr>
          <a:xfrm>
            <a:off x="6839097" y="4325003"/>
            <a:ext cx="559614" cy="559614"/>
            <a:chOff x="0" y="0"/>
            <a:chExt cx="559613" cy="559613"/>
          </a:xfrm>
        </p:grpSpPr>
        <p:pic>
          <p:nvPicPr>
            <p:cNvPr id="646" name="Graphic 141" descr="Graphic 141"/>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7" name="TextBox 143"/>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51" name="Group 144"/>
          <p:cNvGrpSpPr/>
          <p:nvPr/>
        </p:nvGrpSpPr>
        <p:grpSpPr>
          <a:xfrm>
            <a:off x="7236310" y="4333109"/>
            <a:ext cx="559614" cy="559614"/>
            <a:chOff x="0" y="0"/>
            <a:chExt cx="559613" cy="559613"/>
          </a:xfrm>
        </p:grpSpPr>
        <p:pic>
          <p:nvPicPr>
            <p:cNvPr id="649" name="Graphic 145" descr="Graphic 14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0" name="TextBox 146"/>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54" name="Group 147"/>
          <p:cNvGrpSpPr/>
          <p:nvPr/>
        </p:nvGrpSpPr>
        <p:grpSpPr>
          <a:xfrm>
            <a:off x="8573862" y="3652173"/>
            <a:ext cx="559614" cy="559614"/>
            <a:chOff x="0" y="0"/>
            <a:chExt cx="559613" cy="559613"/>
          </a:xfrm>
        </p:grpSpPr>
        <p:pic>
          <p:nvPicPr>
            <p:cNvPr id="652" name="Graphic 148" descr="Graphic 148"/>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3" name="TextBox 150"/>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57" name="Group 151"/>
          <p:cNvGrpSpPr/>
          <p:nvPr/>
        </p:nvGrpSpPr>
        <p:grpSpPr>
          <a:xfrm>
            <a:off x="9068352" y="3660280"/>
            <a:ext cx="559614" cy="559614"/>
            <a:chOff x="0" y="0"/>
            <a:chExt cx="559613" cy="559613"/>
          </a:xfrm>
        </p:grpSpPr>
        <p:pic>
          <p:nvPicPr>
            <p:cNvPr id="655" name="Graphic 152" descr="Graphic 152"/>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6" name="TextBox 153"/>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60" name="Group 154"/>
          <p:cNvGrpSpPr/>
          <p:nvPr/>
        </p:nvGrpSpPr>
        <p:grpSpPr>
          <a:xfrm>
            <a:off x="9570949" y="3652173"/>
            <a:ext cx="559614" cy="559614"/>
            <a:chOff x="0" y="0"/>
            <a:chExt cx="559613" cy="559613"/>
          </a:xfrm>
        </p:grpSpPr>
        <p:pic>
          <p:nvPicPr>
            <p:cNvPr id="658" name="Graphic 155" descr="Graphic 15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9" name="TextBox 156"/>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63" name="Group 157"/>
          <p:cNvGrpSpPr/>
          <p:nvPr/>
        </p:nvGrpSpPr>
        <p:grpSpPr>
          <a:xfrm>
            <a:off x="8630608" y="4333111"/>
            <a:ext cx="559614" cy="559614"/>
            <a:chOff x="0" y="0"/>
            <a:chExt cx="559613" cy="559613"/>
          </a:xfrm>
        </p:grpSpPr>
        <p:pic>
          <p:nvPicPr>
            <p:cNvPr id="661" name="Graphic 158" descr="Graphic 158"/>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62" name="TextBox 159"/>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grpSp>
        <p:nvGrpSpPr>
          <p:cNvPr id="666" name="Group 161"/>
          <p:cNvGrpSpPr/>
          <p:nvPr/>
        </p:nvGrpSpPr>
        <p:grpSpPr>
          <a:xfrm>
            <a:off x="9068352" y="4333111"/>
            <a:ext cx="559614" cy="559614"/>
            <a:chOff x="0" y="0"/>
            <a:chExt cx="559613" cy="559613"/>
          </a:xfrm>
        </p:grpSpPr>
        <p:pic>
          <p:nvPicPr>
            <p:cNvPr id="664" name="Graphic 165" descr="Graphic 16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65" name="TextBox 167"/>
            <p:cNvSpPr txBox="1"/>
            <p:nvPr/>
          </p:nvSpPr>
          <p:spPr>
            <a:xfrm>
              <a:off x="192702" y="50820"/>
              <a:ext cx="146888" cy="3835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rtl="1">
                <a:defRPr>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a:t>
              </a:r>
            </a:p>
          </p:txBody>
        </p:sp>
      </p:grpSp>
      <p:sp>
        <p:nvSpPr>
          <p:cNvPr id="667" name="TextBox 9"/>
          <p:cNvSpPr txBox="1"/>
          <p:nvPr/>
        </p:nvSpPr>
        <p:spPr>
          <a:xfrm>
            <a:off x="447040" y="3548913"/>
            <a:ext cx="1572442" cy="1169551"/>
          </a:xfrm>
          <a:prstGeom prst="rect">
            <a:avLst/>
          </a:prstGeom>
          <a:solidFill>
            <a:srgbClr val="FFFF00"/>
          </a:solidFill>
          <a:ln w="28575">
            <a:solidFill>
              <a:srgbClr val="C00000"/>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اختر اثنين من أعضاء فريق الاستجابة السريعة من قائمتك وانقلهما إلى المربعين المقابلين على الجانب الأيمن لسد الثغرات.</a:t>
            </a:r>
          </a:p>
        </p:txBody>
      </p:sp>
      <p:sp>
        <p:nvSpPr>
          <p:cNvPr id="668" name="TextBox 81"/>
          <p:cNvSpPr txBox="1"/>
          <p:nvPr/>
        </p:nvSpPr>
        <p:spPr>
          <a:xfrm>
            <a:off x="9858224" y="1027268"/>
            <a:ext cx="1150095"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اختصاصي</a:t>
            </a:r>
            <a:endParaRPr dirty="0">
              <a:latin typeface="Sakkal Majalla" panose="02000000000000000000" pitchFamily="2" charset="-78"/>
              <a:cs typeface="Sakkal Majalla" panose="02000000000000000000" pitchFamily="2" charset="-78"/>
            </a:endParaRPr>
          </a:p>
          <a:p>
            <a:pPr algn="ctr" defTabSz="617219" rtl="1">
              <a:defRPr sz="1200">
                <a:latin typeface="+mj-lt"/>
                <a:ea typeface="+mj-ea"/>
                <a:cs typeface="+mj-cs"/>
                <a:sym typeface="Source Sans Pro Regular"/>
              </a:defRPr>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endParaRPr dirty="0">
              <a:latin typeface="Sakkal Majalla" panose="02000000000000000000" pitchFamily="2" charset="-78"/>
              <a:cs typeface="Sakkal Majalla" panose="02000000000000000000" pitchFamily="2" charset="-78"/>
            </a:endParaRPr>
          </a:p>
        </p:txBody>
      </p:sp>
      <p:pic>
        <p:nvPicPr>
          <p:cNvPr id="669" name="Graphic 88" descr="Graphic 88"/>
          <p:cNvPicPr>
            <a:picLocks noChangeAspect="1"/>
          </p:cNvPicPr>
          <p:nvPr/>
        </p:nvPicPr>
        <p:blipFill>
          <a:blip r:embed="rId14"/>
          <a:stretch>
            <a:fillRect/>
          </a:stretch>
        </p:blipFill>
        <p:spPr>
          <a:xfrm>
            <a:off x="9956468" y="1796120"/>
            <a:ext cx="559614" cy="559614"/>
          </a:xfrm>
          <a:prstGeom prst="rect">
            <a:avLst/>
          </a:prstGeom>
          <a:ln w="12700">
            <a:miter lim="400000"/>
          </a:ln>
        </p:spPr>
      </p:pic>
      <p:pic>
        <p:nvPicPr>
          <p:cNvPr id="672" name="Graphic 88" descr="Graphic 88"/>
          <p:cNvPicPr>
            <a:picLocks noChangeAspect="1"/>
          </p:cNvPicPr>
          <p:nvPr/>
        </p:nvPicPr>
        <p:blipFill>
          <a:blip r:embed="rId14"/>
          <a:stretch>
            <a:fillRect/>
          </a:stretch>
        </p:blipFill>
        <p:spPr>
          <a:xfrm>
            <a:off x="10333002" y="1787745"/>
            <a:ext cx="559614" cy="559614"/>
          </a:xfrm>
          <a:prstGeom prst="rect">
            <a:avLst/>
          </a:prstGeom>
          <a:ln w="12700">
            <a:miter lim="400000"/>
          </a:ln>
        </p:spPr>
      </p:pic>
      <p:pic>
        <p:nvPicPr>
          <p:cNvPr id="673" name="Graphic 88" descr="Graphic 88"/>
          <p:cNvPicPr>
            <a:picLocks noChangeAspect="1"/>
          </p:cNvPicPr>
          <p:nvPr/>
        </p:nvPicPr>
        <p:blipFill>
          <a:blip r:embed="rId14"/>
          <a:stretch>
            <a:fillRect/>
          </a:stretch>
        </p:blipFill>
        <p:spPr>
          <a:xfrm>
            <a:off x="2012418" y="4351251"/>
            <a:ext cx="559614" cy="559614"/>
          </a:xfrm>
          <a:prstGeom prst="rect">
            <a:avLst/>
          </a:prstGeom>
          <a:ln w="12700">
            <a:miter lim="400000"/>
          </a:ln>
        </p:spPr>
      </p:pic>
      <p:sp>
        <p:nvSpPr>
          <p:cNvPr id="2" name="Slide Number Placeholder 5">
            <a:extLst>
              <a:ext uri="{FF2B5EF4-FFF2-40B4-BE49-F238E27FC236}">
                <a16:creationId xmlns:a16="http://schemas.microsoft.com/office/drawing/2014/main" id="{D18299B5-BFE3-DBA5-B7D3-15C4C221F676}"/>
              </a:ext>
            </a:extLst>
          </p:cNvPr>
          <p:cNvSpPr txBox="1">
            <a:spLocks/>
          </p:cNvSpPr>
          <p:nvPr/>
        </p:nvSpPr>
        <p:spPr>
          <a:xfrm>
            <a:off x="11516255" y="6330332"/>
            <a:ext cx="194923" cy="24622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rgbClr val="FFFFFF"/>
                </a:solidFill>
                <a:effectLst/>
                <a:uFillTx/>
                <a:latin typeface="+mj-lt"/>
                <a:ea typeface="+mj-ea"/>
                <a:cs typeface="+mj-cs"/>
                <a:sym typeface="Source Sans Pro Regular"/>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mtClean="0">
                <a:latin typeface="Sakkal Majalla" panose="02000000000000000000" pitchFamily="2" charset="-78"/>
                <a:cs typeface="Sakkal Majalla" panose="02000000000000000000" pitchFamily="2" charset="-78"/>
              </a:rPr>
              <a:pPr/>
              <a:t>20</a:t>
            </a:fld>
            <a:endParaRPr lang="hu-HU">
              <a:latin typeface="Sakkal Majalla" panose="02000000000000000000" pitchFamily="2" charset="-78"/>
              <a:cs typeface="Sakkal Majalla" panose="02000000000000000000" pitchFamily="2" charset="-78"/>
            </a:endParaRPr>
          </a:p>
        </p:txBody>
      </p:sp>
      <p:grpSp>
        <p:nvGrpSpPr>
          <p:cNvPr id="3" name="Group 5">
            <a:extLst>
              <a:ext uri="{FF2B5EF4-FFF2-40B4-BE49-F238E27FC236}">
                <a16:creationId xmlns:a16="http://schemas.microsoft.com/office/drawing/2014/main" id="{05FA8AA6-95A7-5CD9-325B-7794A6D09FEA}"/>
              </a:ext>
            </a:extLst>
          </p:cNvPr>
          <p:cNvGrpSpPr/>
          <p:nvPr/>
        </p:nvGrpSpPr>
        <p:grpSpPr>
          <a:xfrm>
            <a:off x="1618765" y="5574112"/>
            <a:ext cx="9847428" cy="735038"/>
            <a:chOff x="-1" y="0"/>
            <a:chExt cx="9847426" cy="735036"/>
          </a:xfrm>
        </p:grpSpPr>
        <p:sp>
          <p:nvSpPr>
            <p:cNvPr id="4" name="Rectangle 109">
              <a:extLst>
                <a:ext uri="{FF2B5EF4-FFF2-40B4-BE49-F238E27FC236}">
                  <a16:creationId xmlns:a16="http://schemas.microsoft.com/office/drawing/2014/main" id="{C826DD09-D6C8-0D63-3A67-C9D0E7A30255}"/>
                </a:ext>
              </a:extLst>
            </p:cNvPr>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5" name="Group 119">
              <a:extLst>
                <a:ext uri="{FF2B5EF4-FFF2-40B4-BE49-F238E27FC236}">
                  <a16:creationId xmlns:a16="http://schemas.microsoft.com/office/drawing/2014/main" id="{784279D5-4814-CC86-4B45-2A09E7D5AC91}"/>
                </a:ext>
              </a:extLst>
            </p:cNvPr>
            <p:cNvGrpSpPr/>
            <p:nvPr/>
          </p:nvGrpSpPr>
          <p:grpSpPr>
            <a:xfrm>
              <a:off x="1052848" y="135829"/>
              <a:ext cx="1250903" cy="498679"/>
              <a:chOff x="0" y="0"/>
              <a:chExt cx="1250901" cy="498678"/>
            </a:xfrm>
          </p:grpSpPr>
          <p:pic>
            <p:nvPicPr>
              <p:cNvPr id="20" name="Picture 148" descr="Picture 148">
                <a:extLst>
                  <a:ext uri="{FF2B5EF4-FFF2-40B4-BE49-F238E27FC236}">
                    <a16:creationId xmlns:a16="http://schemas.microsoft.com/office/drawing/2014/main" id="{61B07BA7-D83D-074E-FB5B-E3766C3884CD}"/>
                  </a:ext>
                </a:extLst>
              </p:cNvPr>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21" name="TextBox 149">
                <a:extLst>
                  <a:ext uri="{FF2B5EF4-FFF2-40B4-BE49-F238E27FC236}">
                    <a16:creationId xmlns:a16="http://schemas.microsoft.com/office/drawing/2014/main" id="{260E02F8-3E8D-BA77-CCAE-6783FED2209F}"/>
                  </a:ext>
                </a:extLst>
              </p:cNvPr>
              <p:cNvSpPr txBox="1"/>
              <p:nvPr/>
            </p:nvSpPr>
            <p:spPr>
              <a:xfrm>
                <a:off x="235267" y="112482"/>
                <a:ext cx="10156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الخصائص الوبائية</a:t>
                </a:r>
              </a:p>
            </p:txBody>
          </p:sp>
        </p:grpSp>
        <p:grpSp>
          <p:nvGrpSpPr>
            <p:cNvPr id="6" name="Group 131">
              <a:extLst>
                <a:ext uri="{FF2B5EF4-FFF2-40B4-BE49-F238E27FC236}">
                  <a16:creationId xmlns:a16="http://schemas.microsoft.com/office/drawing/2014/main" id="{ACF3F08D-FF7A-DF3D-03D9-AFEE85901CA6}"/>
                </a:ext>
              </a:extLst>
            </p:cNvPr>
            <p:cNvGrpSpPr/>
            <p:nvPr/>
          </p:nvGrpSpPr>
          <p:grpSpPr>
            <a:xfrm>
              <a:off x="4903518" y="135829"/>
              <a:ext cx="1264552" cy="498679"/>
              <a:chOff x="0" y="0"/>
              <a:chExt cx="1264550" cy="498678"/>
            </a:xfrm>
          </p:grpSpPr>
          <p:pic>
            <p:nvPicPr>
              <p:cNvPr id="18" name="Picture 146" descr="Picture 146">
                <a:extLst>
                  <a:ext uri="{FF2B5EF4-FFF2-40B4-BE49-F238E27FC236}">
                    <a16:creationId xmlns:a16="http://schemas.microsoft.com/office/drawing/2014/main" id="{39E060D1-A657-B2DE-F2B1-F5F153A187D5}"/>
                  </a:ext>
                </a:extLst>
              </p:cNvPr>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19" name="TextBox 147">
                <a:extLst>
                  <a:ext uri="{FF2B5EF4-FFF2-40B4-BE49-F238E27FC236}">
                    <a16:creationId xmlns:a16="http://schemas.microsoft.com/office/drawing/2014/main" id="{79496AE6-DD93-A4C5-848C-6AA05B3F05D4}"/>
                  </a:ext>
                </a:extLst>
              </p:cNvPr>
              <p:cNvSpPr txBox="1"/>
              <p:nvPr/>
            </p:nvSpPr>
            <p:spPr>
              <a:xfrm>
                <a:off x="237066" y="3622"/>
                <a:ext cx="102748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التعبئة المجتمعية</a:t>
                </a:r>
              </a:p>
            </p:txBody>
          </p:sp>
        </p:grpSp>
        <p:grpSp>
          <p:nvGrpSpPr>
            <p:cNvPr id="7" name="Group 133">
              <a:extLst>
                <a:ext uri="{FF2B5EF4-FFF2-40B4-BE49-F238E27FC236}">
                  <a16:creationId xmlns:a16="http://schemas.microsoft.com/office/drawing/2014/main" id="{CE1B6130-C97C-9C3D-F8A4-43EBB0DB1EB5}"/>
                </a:ext>
              </a:extLst>
            </p:cNvPr>
            <p:cNvGrpSpPr/>
            <p:nvPr/>
          </p:nvGrpSpPr>
          <p:grpSpPr>
            <a:xfrm>
              <a:off x="7342423" y="135829"/>
              <a:ext cx="1116001" cy="498679"/>
              <a:chOff x="0" y="0"/>
              <a:chExt cx="1115999" cy="498678"/>
            </a:xfrm>
          </p:grpSpPr>
          <p:pic>
            <p:nvPicPr>
              <p:cNvPr id="16" name="Picture 144" descr="Picture 144">
                <a:extLst>
                  <a:ext uri="{FF2B5EF4-FFF2-40B4-BE49-F238E27FC236}">
                    <a16:creationId xmlns:a16="http://schemas.microsoft.com/office/drawing/2014/main" id="{CCCB287F-E8FF-56D1-57A0-454682F90F99}"/>
                  </a:ext>
                </a:extLst>
              </p:cNvPr>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17" name="TextBox 145">
                <a:extLst>
                  <a:ext uri="{FF2B5EF4-FFF2-40B4-BE49-F238E27FC236}">
                    <a16:creationId xmlns:a16="http://schemas.microsoft.com/office/drawing/2014/main" id="{A2055105-D5DE-FF53-1BFD-FC8046F0C7EF}"/>
                  </a:ext>
                </a:extLst>
              </p:cNvPr>
              <p:cNvSpPr txBox="1"/>
              <p:nvPr/>
            </p:nvSpPr>
            <p:spPr>
              <a:xfrm>
                <a:off x="237065" y="112482"/>
                <a:ext cx="8789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المختبر</a:t>
                </a:r>
                <a:endParaRPr dirty="0">
                  <a:latin typeface="Sakkal Majalla" panose="02000000000000000000" pitchFamily="2" charset="-78"/>
                  <a:cs typeface="Sakkal Majalla" panose="02000000000000000000" pitchFamily="2" charset="-78"/>
                </a:endParaRPr>
              </a:p>
            </p:txBody>
          </p:sp>
        </p:grpSp>
        <p:grpSp>
          <p:nvGrpSpPr>
            <p:cNvPr id="8" name="Group 134">
              <a:extLst>
                <a:ext uri="{FF2B5EF4-FFF2-40B4-BE49-F238E27FC236}">
                  <a16:creationId xmlns:a16="http://schemas.microsoft.com/office/drawing/2014/main" id="{42B5C913-721F-5060-6817-C3314E7FF600}"/>
                </a:ext>
              </a:extLst>
            </p:cNvPr>
            <p:cNvGrpSpPr/>
            <p:nvPr/>
          </p:nvGrpSpPr>
          <p:grpSpPr>
            <a:xfrm>
              <a:off x="2195717" y="135829"/>
              <a:ext cx="1264553" cy="498679"/>
              <a:chOff x="0" y="0"/>
              <a:chExt cx="1264552" cy="498678"/>
            </a:xfrm>
          </p:grpSpPr>
          <p:pic>
            <p:nvPicPr>
              <p:cNvPr id="14" name="Picture 142" descr="Picture 142">
                <a:extLst>
                  <a:ext uri="{FF2B5EF4-FFF2-40B4-BE49-F238E27FC236}">
                    <a16:creationId xmlns:a16="http://schemas.microsoft.com/office/drawing/2014/main" id="{8A33644B-BB93-3CA7-6385-35C983AD2F83}"/>
                  </a:ext>
                </a:extLst>
              </p:cNvPr>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15" name="TextBox 143">
                <a:extLst>
                  <a:ext uri="{FF2B5EF4-FFF2-40B4-BE49-F238E27FC236}">
                    <a16:creationId xmlns:a16="http://schemas.microsoft.com/office/drawing/2014/main" id="{63F05970-3A48-8B5D-8D41-34C0C1F85CDC}"/>
                  </a:ext>
                </a:extLst>
              </p:cNvPr>
              <p:cNvSpPr txBox="1"/>
              <p:nvPr/>
            </p:nvSpPr>
            <p:spPr>
              <a:xfrm>
                <a:off x="237068" y="3623"/>
                <a:ext cx="1027484" cy="46166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التدبير العلاجي للحالات‬</a:t>
                </a:r>
              </a:p>
            </p:txBody>
          </p:sp>
        </p:grpSp>
        <p:sp>
          <p:nvSpPr>
            <p:cNvPr id="9" name="TextBox 141">
              <a:extLst>
                <a:ext uri="{FF2B5EF4-FFF2-40B4-BE49-F238E27FC236}">
                  <a16:creationId xmlns:a16="http://schemas.microsoft.com/office/drawing/2014/main" id="{8ACDBB42-91D7-97AF-3A84-6C71C16702F1}"/>
                </a:ext>
              </a:extLst>
            </p:cNvPr>
            <p:cNvSpPr txBox="1"/>
            <p:nvPr/>
          </p:nvSpPr>
          <p:spPr>
            <a:xfrm>
              <a:off x="6403249" y="185170"/>
              <a:ext cx="1072137" cy="18466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endParaRPr dirty="0">
                <a:latin typeface="Sakkal Majalla" panose="02000000000000000000" pitchFamily="2" charset="-78"/>
                <a:cs typeface="Sakkal Majalla" panose="02000000000000000000" pitchFamily="2" charset="-78"/>
              </a:endParaRPr>
            </a:p>
          </p:txBody>
        </p:sp>
        <p:sp>
          <p:nvSpPr>
            <p:cNvPr id="10" name="TextBox 136">
              <a:extLst>
                <a:ext uri="{FF2B5EF4-FFF2-40B4-BE49-F238E27FC236}">
                  <a16:creationId xmlns:a16="http://schemas.microsoft.com/office/drawing/2014/main" id="{F01B5761-3F59-6CC7-7154-32171BC5C1BC}"/>
                </a:ext>
              </a:extLst>
            </p:cNvPr>
            <p:cNvSpPr txBox="1"/>
            <p:nvPr/>
          </p:nvSpPr>
          <p:spPr>
            <a:xfrm>
              <a:off x="45720" y="150216"/>
              <a:ext cx="979497" cy="4154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1097280" rtl="1">
                <a:defRPr sz="21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الأدوار:</a:t>
              </a:r>
            </a:p>
          </p:txBody>
        </p:sp>
        <p:grpSp>
          <p:nvGrpSpPr>
            <p:cNvPr id="11" name="Group 137">
              <a:extLst>
                <a:ext uri="{FF2B5EF4-FFF2-40B4-BE49-F238E27FC236}">
                  <a16:creationId xmlns:a16="http://schemas.microsoft.com/office/drawing/2014/main" id="{C7C57EEE-2EB2-EF81-0DF5-A8E5D3171FA0}"/>
                </a:ext>
              </a:extLst>
            </p:cNvPr>
            <p:cNvGrpSpPr/>
            <p:nvPr/>
          </p:nvGrpSpPr>
          <p:grpSpPr>
            <a:xfrm>
              <a:off x="3318480" y="135829"/>
              <a:ext cx="1682062" cy="498679"/>
              <a:chOff x="0" y="0"/>
              <a:chExt cx="1682060" cy="498678"/>
            </a:xfrm>
          </p:grpSpPr>
          <p:pic>
            <p:nvPicPr>
              <p:cNvPr id="12" name="Picture 138" descr="Picture 138">
                <a:extLst>
                  <a:ext uri="{FF2B5EF4-FFF2-40B4-BE49-F238E27FC236}">
                    <a16:creationId xmlns:a16="http://schemas.microsoft.com/office/drawing/2014/main" id="{3F9B5CBD-A720-3E6D-8E4A-73A235AEC429}"/>
                  </a:ext>
                </a:extLst>
              </p:cNvPr>
              <p:cNvPicPr>
                <a:picLocks noChangeAspect="1"/>
              </p:cNvPicPr>
              <p:nvPr/>
            </p:nvPicPr>
            <p:blipFill>
              <a:blip r:embed="rId19"/>
              <a:stretch>
                <a:fillRect/>
              </a:stretch>
            </p:blipFill>
            <p:spPr>
              <a:xfrm>
                <a:off x="0" y="0"/>
                <a:ext cx="345156" cy="498678"/>
              </a:xfrm>
              <a:prstGeom prst="rect">
                <a:avLst/>
              </a:prstGeom>
              <a:ln w="12700" cap="flat">
                <a:noFill/>
                <a:miter lim="400000"/>
              </a:ln>
              <a:effectLst/>
            </p:spPr>
          </p:pic>
          <p:sp>
            <p:nvSpPr>
              <p:cNvPr id="13" name="TextBox 139">
                <a:extLst>
                  <a:ext uri="{FF2B5EF4-FFF2-40B4-BE49-F238E27FC236}">
                    <a16:creationId xmlns:a16="http://schemas.microsoft.com/office/drawing/2014/main" id="{09F22A7A-ABFB-DD08-E8A8-FA8A82249630}"/>
                  </a:ext>
                </a:extLst>
              </p:cNvPr>
              <p:cNvSpPr txBox="1"/>
              <p:nvPr/>
            </p:nvSpPr>
            <p:spPr>
              <a:xfrm>
                <a:off x="237066" y="3622"/>
                <a:ext cx="144499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الوقاية من العدوى ومكافحتها</a:t>
                </a:r>
              </a:p>
            </p:txBody>
          </p:sp>
        </p:grpSp>
      </p:grpSp>
      <p:pic>
        <p:nvPicPr>
          <p:cNvPr id="22" name="Picture 9" descr="Picture 9">
            <a:extLst>
              <a:ext uri="{FF2B5EF4-FFF2-40B4-BE49-F238E27FC236}">
                <a16:creationId xmlns:a16="http://schemas.microsoft.com/office/drawing/2014/main" id="{216C485D-548E-F4F5-8FA2-40FCDB78BD82}"/>
              </a:ext>
            </a:extLst>
          </p:cNvPr>
          <p:cNvPicPr>
            <a:picLocks noChangeAspect="1"/>
          </p:cNvPicPr>
          <p:nvPr/>
        </p:nvPicPr>
        <p:blipFill>
          <a:blip r:embed="rId20"/>
          <a:stretch>
            <a:fillRect/>
          </a:stretch>
        </p:blipFill>
        <p:spPr>
          <a:xfrm>
            <a:off x="7691697" y="5698759"/>
            <a:ext cx="190279" cy="481168"/>
          </a:xfrm>
          <a:prstGeom prst="rect">
            <a:avLst/>
          </a:prstGeom>
          <a:ln w="12700">
            <a:miter lim="400000"/>
          </a:ln>
        </p:spPr>
      </p:pic>
      <p:pic>
        <p:nvPicPr>
          <p:cNvPr id="23" name="Graphic 88" descr="Graphic 88">
            <a:extLst>
              <a:ext uri="{FF2B5EF4-FFF2-40B4-BE49-F238E27FC236}">
                <a16:creationId xmlns:a16="http://schemas.microsoft.com/office/drawing/2014/main" id="{4CE19ABC-ABB6-8A8C-7DF8-F0BA4069572C}"/>
              </a:ext>
            </a:extLst>
          </p:cNvPr>
          <p:cNvPicPr>
            <a:picLocks noChangeAspect="1"/>
          </p:cNvPicPr>
          <p:nvPr/>
        </p:nvPicPr>
        <p:blipFill>
          <a:blip r:embed="rId14"/>
          <a:stretch>
            <a:fillRect/>
          </a:stretch>
        </p:blipFill>
        <p:spPr>
          <a:xfrm>
            <a:off x="9962483" y="5677584"/>
            <a:ext cx="559614" cy="559614"/>
          </a:xfrm>
          <a:prstGeom prst="rect">
            <a:avLst/>
          </a:prstGeom>
          <a:ln w="12700">
            <a:miter lim="400000"/>
          </a:ln>
        </p:spPr>
      </p:pic>
      <p:sp>
        <p:nvSpPr>
          <p:cNvPr id="24" name="TextBox 81">
            <a:extLst>
              <a:ext uri="{FF2B5EF4-FFF2-40B4-BE49-F238E27FC236}">
                <a16:creationId xmlns:a16="http://schemas.microsoft.com/office/drawing/2014/main" id="{89D48F0A-0D6B-323E-4DA2-D6E08D448FD0}"/>
              </a:ext>
            </a:extLst>
          </p:cNvPr>
          <p:cNvSpPr txBox="1"/>
          <p:nvPr/>
        </p:nvSpPr>
        <p:spPr>
          <a:xfrm>
            <a:off x="10277399" y="5725605"/>
            <a:ext cx="954711"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اختصاصي</a:t>
            </a:r>
          </a:p>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 المياه والإصحاح والنظافة الشخصية</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iterate>
                                    <p:tmAbs val="0"/>
                                  </p:iterate>
                                  <p:childTnLst>
                                    <p:set>
                                      <p:cBhvr>
                                        <p:cTn id="6" fill="hold"/>
                                        <p:tgtEl>
                                          <p:spTgt spid="60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60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iterate>
                                    <p:tmAbs val="0"/>
                                  </p:iterate>
                                  <p:childTnLst>
                                    <p:set>
                                      <p:cBhvr>
                                        <p:cTn id="12" fill="hold"/>
                                        <p:tgtEl>
                                          <p:spTgt spid="60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4" nodeType="clickEffect">
                                  <p:stCondLst>
                                    <p:cond delay="0"/>
                                  </p:stCondLst>
                                  <p:iterate>
                                    <p:tmAbs val="0"/>
                                  </p:iterate>
                                  <p:childTnLst>
                                    <p:set>
                                      <p:cBhvr>
                                        <p:cTn id="16" fill="hold"/>
                                        <p:tgtEl>
                                          <p:spTgt spid="601"/>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5" nodeType="afterEffect">
                                  <p:stCondLst>
                                    <p:cond delay="0"/>
                                  </p:stCondLst>
                                  <p:iterate>
                                    <p:tmAbs val="0"/>
                                  </p:iterate>
                                  <p:childTnLst>
                                    <p:set>
                                      <p:cBhvr>
                                        <p:cTn id="19" fill="hold"/>
                                        <p:tgtEl>
                                          <p:spTgt spid="598"/>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6" nodeType="afterEffect">
                                  <p:stCondLst>
                                    <p:cond delay="0"/>
                                  </p:stCondLst>
                                  <p:iterate>
                                    <p:tmAbs val="0"/>
                                  </p:iterate>
                                  <p:childTnLst>
                                    <p:set>
                                      <p:cBhvr>
                                        <p:cTn id="22" fill="hold"/>
                                        <p:tgtEl>
                                          <p:spTgt spid="605"/>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7" nodeType="afterEffect">
                                  <p:stCondLst>
                                    <p:cond delay="0"/>
                                  </p:stCondLst>
                                  <p:iterate>
                                    <p:tmAbs val="0"/>
                                  </p:iterate>
                                  <p:childTnLst>
                                    <p:set>
                                      <p:cBhvr>
                                        <p:cTn id="25" fill="hold"/>
                                        <p:tgtEl>
                                          <p:spTgt spid="603"/>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8" nodeType="afterEffect">
                                  <p:stCondLst>
                                    <p:cond delay="0"/>
                                  </p:stCondLst>
                                  <p:iterate>
                                    <p:tmAbs val="0"/>
                                  </p:iterate>
                                  <p:childTnLst>
                                    <p:set>
                                      <p:cBhvr>
                                        <p:cTn id="28" fill="hold"/>
                                        <p:tgtEl>
                                          <p:spTgt spid="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8" grpId="5" animBg="1" advAuto="0"/>
      <p:bldP spid="601" grpId="4" animBg="1" advAuto="0"/>
      <p:bldP spid="602" grpId="2" animBg="1" advAuto="0"/>
      <p:bldP spid="603" grpId="7" animBg="1" advAuto="0"/>
      <p:bldP spid="604" grpId="1" animBg="1" advAuto="0"/>
      <p:bldP spid="605" grpId="6" animBg="1" advAuto="0"/>
      <p:bldP spid="606" grpId="3" animBg="1" advAuto="0"/>
      <p:bldP spid="615" grpId="8"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
            <a:extLst>
              <a:ext uri="{FF2B5EF4-FFF2-40B4-BE49-F238E27FC236}">
                <a16:creationId xmlns:a16="http://schemas.microsoft.com/office/drawing/2014/main" id="{EACEC603-59AA-2838-C934-242AAD7E4515}"/>
              </a:ext>
            </a:extLst>
          </p:cNvPr>
          <p:cNvSpPr/>
          <p:nvPr/>
        </p:nvSpPr>
        <p:spPr>
          <a:xfrm>
            <a:off x="8496917" y="3479194"/>
            <a:ext cx="2493369" cy="1579190"/>
          </a:xfrm>
          <a:prstGeom prst="rect">
            <a:avLst/>
          </a:prstGeom>
          <a:solidFill>
            <a:srgbClr val="D9D9D9"/>
          </a:solidFill>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677"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678"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679" name="TextBox 7"/>
          <p:cNvSpPr txBox="1"/>
          <p:nvPr/>
        </p:nvSpPr>
        <p:spPr>
          <a:xfrm>
            <a:off x="2440869" y="1393921"/>
            <a:ext cx="119922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الخصائص الوبائية</a:t>
            </a:r>
          </a:p>
        </p:txBody>
      </p:sp>
      <p:sp>
        <p:nvSpPr>
          <p:cNvPr id="680" name="TextBox 17"/>
          <p:cNvSpPr txBox="1"/>
          <p:nvPr/>
        </p:nvSpPr>
        <p:spPr>
          <a:xfrm>
            <a:off x="3983164" y="1393921"/>
            <a:ext cx="155448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التدبير العلاجي للحالات‬</a:t>
            </a:r>
          </a:p>
        </p:txBody>
      </p:sp>
      <p:sp>
        <p:nvSpPr>
          <p:cNvPr id="681" name="TextBox 19"/>
          <p:cNvSpPr txBox="1"/>
          <p:nvPr/>
        </p:nvSpPr>
        <p:spPr>
          <a:xfrm>
            <a:off x="5546079" y="1207990"/>
            <a:ext cx="1225297"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الوقاية من العدوى ومكافحتها</a:t>
            </a:r>
          </a:p>
        </p:txBody>
      </p:sp>
      <p:sp>
        <p:nvSpPr>
          <p:cNvPr id="682" name="TextBox 32"/>
          <p:cNvSpPr txBox="1"/>
          <p:nvPr/>
        </p:nvSpPr>
        <p:spPr>
          <a:xfrm>
            <a:off x="445762" y="1716204"/>
            <a:ext cx="1612526"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فِرَق الاستجابة المحلية الحالية وأدوار الدعم المطلوبة</a:t>
            </a:r>
          </a:p>
        </p:txBody>
      </p:sp>
      <p:sp>
        <p:nvSpPr>
          <p:cNvPr id="684" name="TextBox 15"/>
          <p:cNvSpPr txBox="1"/>
          <p:nvPr/>
        </p:nvSpPr>
        <p:spPr>
          <a:xfrm>
            <a:off x="510945" y="3559450"/>
            <a:ext cx="1494409" cy="307777"/>
          </a:xfrm>
          <a:prstGeom prst="rect">
            <a:avLst/>
          </a:prstGeom>
          <a:ln w="28575">
            <a:solidFill>
              <a:srgbClr val="C00000"/>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1097280" rtl="1">
              <a:defRPr sz="1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انظر الخيارين المُحتملين</a:t>
            </a:r>
          </a:p>
        </p:txBody>
      </p:sp>
      <p:sp>
        <p:nvSpPr>
          <p:cNvPr id="685" name="Rectangle 14"/>
          <p:cNvSpPr/>
          <p:nvPr/>
        </p:nvSpPr>
        <p:spPr>
          <a:xfrm>
            <a:off x="2073047" y="1702723"/>
            <a:ext cx="9091278" cy="770208"/>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686"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687"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688"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689"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690"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691"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692"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693"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694"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695"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696"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697" name="TextBox 86"/>
          <p:cNvSpPr txBox="1"/>
          <p:nvPr/>
        </p:nvSpPr>
        <p:spPr>
          <a:xfrm>
            <a:off x="6966145" y="1223210"/>
            <a:ext cx="1224566" cy="27699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التعبئة المجتمعية</a:t>
            </a:r>
          </a:p>
        </p:txBody>
      </p:sp>
      <p:pic>
        <p:nvPicPr>
          <p:cNvPr id="698"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699"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700"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701" name="TextBox 91"/>
          <p:cNvSpPr txBox="1"/>
          <p:nvPr/>
        </p:nvSpPr>
        <p:spPr>
          <a:xfrm>
            <a:off x="9113238" y="1412977"/>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المختبر</a:t>
            </a:r>
          </a:p>
        </p:txBody>
      </p:sp>
      <p:pic>
        <p:nvPicPr>
          <p:cNvPr id="702"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703"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704" name="Rectangle 96"/>
          <p:cNvSpPr/>
          <p:nvPr/>
        </p:nvSpPr>
        <p:spPr>
          <a:xfrm>
            <a:off x="2079211" y="3553097"/>
            <a:ext cx="3744210" cy="1464900"/>
          </a:xfrm>
          <a:prstGeom prst="rect">
            <a:avLst/>
          </a:prstGeom>
          <a:ln w="12700">
            <a:solidFill>
              <a:srgbClr val="002060"/>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pic>
        <p:nvPicPr>
          <p:cNvPr id="705"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706"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707"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708"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709"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710"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711"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712"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713"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714"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715"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716"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717" name="TextBox 114"/>
          <p:cNvSpPr txBox="1"/>
          <p:nvPr/>
        </p:nvSpPr>
        <p:spPr>
          <a:xfrm>
            <a:off x="8233357" y="1226785"/>
            <a:ext cx="788442" cy="472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التواصل بشأن المخاطر</a:t>
            </a:r>
          </a:p>
        </p:txBody>
      </p:sp>
      <p:pic>
        <p:nvPicPr>
          <p:cNvPr id="718"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719"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720" name="TextBox 118"/>
          <p:cNvSpPr txBox="1"/>
          <p:nvPr/>
        </p:nvSpPr>
        <p:spPr>
          <a:xfrm>
            <a:off x="2053683" y="3157925"/>
            <a:ext cx="2620597"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قائمة فريق الاستجابة السريعة الوطني</a:t>
            </a:r>
          </a:p>
        </p:txBody>
      </p:sp>
      <p:grpSp>
        <p:nvGrpSpPr>
          <p:cNvPr id="723" name="Group 124"/>
          <p:cNvGrpSpPr/>
          <p:nvPr/>
        </p:nvGrpSpPr>
        <p:grpSpPr>
          <a:xfrm>
            <a:off x="5381349" y="3650403"/>
            <a:ext cx="324528" cy="563321"/>
            <a:chOff x="0" y="0"/>
            <a:chExt cx="324527" cy="563319"/>
          </a:xfrm>
        </p:grpSpPr>
        <p:pic>
          <p:nvPicPr>
            <p:cNvPr id="721"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722"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726" name="Group 125"/>
          <p:cNvGrpSpPr/>
          <p:nvPr/>
        </p:nvGrpSpPr>
        <p:grpSpPr>
          <a:xfrm>
            <a:off x="3986486" y="3650403"/>
            <a:ext cx="324528" cy="563321"/>
            <a:chOff x="0" y="0"/>
            <a:chExt cx="324527" cy="563319"/>
          </a:xfrm>
        </p:grpSpPr>
        <p:pic>
          <p:nvPicPr>
            <p:cNvPr id="724"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725"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781" name="Straight Arrow Connector 131"/>
          <p:cNvSpPr/>
          <p:nvPr/>
        </p:nvSpPr>
        <p:spPr>
          <a:xfrm>
            <a:off x="5829679" y="3902551"/>
            <a:ext cx="1224978" cy="1511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path>
            </a:pathLst>
          </a:custGeom>
          <a:ln w="38100">
            <a:solidFill>
              <a:srgbClr val="000000"/>
            </a:solidFill>
            <a:miter/>
            <a:tailEnd type="triangle"/>
          </a:ln>
        </p:spPr>
        <p:txBody>
          <a:bodyPr rtlCol="1"/>
          <a:lstStyle/>
          <a:p>
            <a:pPr rtl="1"/>
            <a:endParaRPr>
              <a:latin typeface="Sakkal Majalla" panose="02000000000000000000" pitchFamily="2" charset="-78"/>
              <a:cs typeface="Sakkal Majalla" panose="02000000000000000000" pitchFamily="2" charset="-78"/>
            </a:endParaRPr>
          </a:p>
        </p:txBody>
      </p:sp>
      <p:sp>
        <p:nvSpPr>
          <p:cNvPr id="782" name="Straight Arrow Connector 133"/>
          <p:cNvSpPr/>
          <p:nvPr/>
        </p:nvSpPr>
        <p:spPr>
          <a:xfrm>
            <a:off x="5829679" y="4545848"/>
            <a:ext cx="1234005" cy="1710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38100">
            <a:solidFill>
              <a:srgbClr val="000000"/>
            </a:solidFill>
            <a:miter/>
            <a:tailEnd type="triangle"/>
          </a:ln>
        </p:spPr>
        <p:txBody>
          <a:bodyPr rtlCol="1"/>
          <a:lstStyle/>
          <a:p>
            <a:pPr rtl="1"/>
            <a:endParaRPr>
              <a:latin typeface="Sakkal Majalla" panose="02000000000000000000" pitchFamily="2" charset="-78"/>
              <a:cs typeface="Sakkal Majalla" panose="02000000000000000000" pitchFamily="2" charset="-78"/>
            </a:endParaRPr>
          </a:p>
        </p:txBody>
      </p:sp>
      <p:pic>
        <p:nvPicPr>
          <p:cNvPr id="729" name="Graphic 140" descr="Graphic 140"/>
          <p:cNvPicPr>
            <a:picLocks noChangeAspect="1"/>
          </p:cNvPicPr>
          <p:nvPr/>
        </p:nvPicPr>
        <p:blipFill>
          <a:blip r:embed="rId4"/>
          <a:stretch>
            <a:fillRect/>
          </a:stretch>
        </p:blipFill>
        <p:spPr>
          <a:xfrm>
            <a:off x="6940883" y="3645483"/>
            <a:ext cx="559614" cy="559614"/>
          </a:xfrm>
          <a:prstGeom prst="rect">
            <a:avLst/>
          </a:prstGeom>
          <a:ln w="12700">
            <a:miter lim="400000"/>
          </a:ln>
        </p:spPr>
      </p:pic>
      <p:pic>
        <p:nvPicPr>
          <p:cNvPr id="730" name="Graphic 142" descr="Graphic 142"/>
          <p:cNvPicPr>
            <a:picLocks noChangeAspect="1"/>
          </p:cNvPicPr>
          <p:nvPr/>
        </p:nvPicPr>
        <p:blipFill>
          <a:blip r:embed="rId2"/>
          <a:stretch>
            <a:fillRect/>
          </a:stretch>
        </p:blipFill>
        <p:spPr>
          <a:xfrm>
            <a:off x="7358455" y="3656936"/>
            <a:ext cx="559614" cy="559614"/>
          </a:xfrm>
          <a:prstGeom prst="rect">
            <a:avLst/>
          </a:prstGeom>
          <a:ln w="12700">
            <a:miter lim="400000"/>
          </a:ln>
        </p:spPr>
      </p:pic>
      <p:pic>
        <p:nvPicPr>
          <p:cNvPr id="731" name="Graphic 149" descr="Graphic 149"/>
          <p:cNvPicPr>
            <a:picLocks noChangeAspect="1"/>
          </p:cNvPicPr>
          <p:nvPr/>
        </p:nvPicPr>
        <p:blipFill>
          <a:blip r:embed="rId4"/>
          <a:stretch>
            <a:fillRect/>
          </a:stretch>
        </p:blipFill>
        <p:spPr>
          <a:xfrm>
            <a:off x="6940883" y="4316361"/>
            <a:ext cx="559614" cy="559614"/>
          </a:xfrm>
          <a:prstGeom prst="rect">
            <a:avLst/>
          </a:prstGeom>
          <a:ln w="12700">
            <a:miter lim="400000"/>
          </a:ln>
        </p:spPr>
      </p:pic>
      <p:pic>
        <p:nvPicPr>
          <p:cNvPr id="732" name="Picture 160" descr="Picture 160"/>
          <p:cNvPicPr>
            <a:picLocks noChangeAspect="1"/>
          </p:cNvPicPr>
          <p:nvPr/>
        </p:nvPicPr>
        <p:blipFill>
          <a:blip r:embed="rId13"/>
          <a:stretch>
            <a:fillRect/>
          </a:stretch>
        </p:blipFill>
        <p:spPr>
          <a:xfrm>
            <a:off x="8141599" y="3739684"/>
            <a:ext cx="306326" cy="306326"/>
          </a:xfrm>
          <a:prstGeom prst="rect">
            <a:avLst/>
          </a:prstGeom>
          <a:ln w="12700">
            <a:miter lim="400000"/>
          </a:ln>
        </p:spPr>
      </p:pic>
      <p:pic>
        <p:nvPicPr>
          <p:cNvPr id="733" name="Picture 162" descr="Picture 162"/>
          <p:cNvPicPr>
            <a:picLocks noChangeAspect="1"/>
          </p:cNvPicPr>
          <p:nvPr/>
        </p:nvPicPr>
        <p:blipFill>
          <a:blip r:embed="rId13"/>
          <a:stretch>
            <a:fillRect/>
          </a:stretch>
        </p:blipFill>
        <p:spPr>
          <a:xfrm>
            <a:off x="8141599" y="4585103"/>
            <a:ext cx="306326" cy="306326"/>
          </a:xfrm>
          <a:prstGeom prst="rect">
            <a:avLst/>
          </a:prstGeom>
          <a:ln w="12700">
            <a:miter lim="400000"/>
          </a:ln>
        </p:spPr>
      </p:pic>
      <p:sp>
        <p:nvSpPr>
          <p:cNvPr id="734" name="TextBox 163"/>
          <p:cNvSpPr txBox="1"/>
          <p:nvPr/>
        </p:nvSpPr>
        <p:spPr>
          <a:xfrm>
            <a:off x="6713215" y="3076990"/>
            <a:ext cx="788442"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الميدان</a:t>
            </a:r>
          </a:p>
        </p:txBody>
      </p:sp>
      <p:pic>
        <p:nvPicPr>
          <p:cNvPr id="735" name="Graphic 164" descr="Graphic 164"/>
          <p:cNvPicPr>
            <a:picLocks noChangeAspect="1"/>
          </p:cNvPicPr>
          <p:nvPr/>
        </p:nvPicPr>
        <p:blipFill>
          <a:blip r:embed="rId7"/>
          <a:stretch>
            <a:fillRect/>
          </a:stretch>
        </p:blipFill>
        <p:spPr>
          <a:xfrm>
            <a:off x="8474298" y="3622750"/>
            <a:ext cx="559614" cy="559614"/>
          </a:xfrm>
          <a:prstGeom prst="rect">
            <a:avLst/>
          </a:prstGeom>
          <a:ln w="12700">
            <a:miter lim="400000"/>
          </a:ln>
        </p:spPr>
      </p:pic>
      <p:pic>
        <p:nvPicPr>
          <p:cNvPr id="736" name="Graphic 166" descr="Graphic 166"/>
          <p:cNvPicPr>
            <a:picLocks noChangeAspect="1"/>
          </p:cNvPicPr>
          <p:nvPr/>
        </p:nvPicPr>
        <p:blipFill>
          <a:blip r:embed="rId4"/>
          <a:stretch>
            <a:fillRect/>
          </a:stretch>
        </p:blipFill>
        <p:spPr>
          <a:xfrm>
            <a:off x="8928972" y="3622750"/>
            <a:ext cx="559614" cy="559614"/>
          </a:xfrm>
          <a:prstGeom prst="rect">
            <a:avLst/>
          </a:prstGeom>
          <a:ln w="12700">
            <a:miter lim="400000"/>
          </a:ln>
        </p:spPr>
      </p:pic>
      <p:pic>
        <p:nvPicPr>
          <p:cNvPr id="737" name="Graphic 170" descr="Graphic 170"/>
          <p:cNvPicPr>
            <a:picLocks noChangeAspect="1"/>
          </p:cNvPicPr>
          <p:nvPr/>
        </p:nvPicPr>
        <p:blipFill>
          <a:blip r:embed="rId2"/>
          <a:stretch>
            <a:fillRect/>
          </a:stretch>
        </p:blipFill>
        <p:spPr>
          <a:xfrm>
            <a:off x="8483396" y="4416376"/>
            <a:ext cx="559614" cy="559614"/>
          </a:xfrm>
          <a:prstGeom prst="rect">
            <a:avLst/>
          </a:prstGeom>
          <a:ln w="12700">
            <a:miter lim="400000"/>
          </a:ln>
        </p:spPr>
      </p:pic>
      <p:pic>
        <p:nvPicPr>
          <p:cNvPr id="738" name="Graphic 172" descr="Graphic 172"/>
          <p:cNvPicPr>
            <a:picLocks noChangeAspect="1"/>
          </p:cNvPicPr>
          <p:nvPr/>
        </p:nvPicPr>
        <p:blipFill>
          <a:blip r:embed="rId4"/>
          <a:stretch>
            <a:fillRect/>
          </a:stretch>
        </p:blipFill>
        <p:spPr>
          <a:xfrm>
            <a:off x="8938072" y="4413313"/>
            <a:ext cx="559614" cy="559613"/>
          </a:xfrm>
          <a:prstGeom prst="rect">
            <a:avLst/>
          </a:prstGeom>
          <a:ln w="12700">
            <a:miter lim="400000"/>
          </a:ln>
        </p:spPr>
      </p:pic>
      <p:grpSp>
        <p:nvGrpSpPr>
          <p:cNvPr id="741" name="Group 105"/>
          <p:cNvGrpSpPr/>
          <p:nvPr/>
        </p:nvGrpSpPr>
        <p:grpSpPr>
          <a:xfrm>
            <a:off x="7481865" y="4323344"/>
            <a:ext cx="324528" cy="563321"/>
            <a:chOff x="0" y="0"/>
            <a:chExt cx="324527" cy="563319"/>
          </a:xfrm>
        </p:grpSpPr>
        <p:pic>
          <p:nvPicPr>
            <p:cNvPr id="739" name="Picture 109" descr="Picture 109"/>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740" name="Picture 111" descr="Picture 111"/>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pic>
        <p:nvPicPr>
          <p:cNvPr id="742" name="Graphic 119" descr="Graphic 119"/>
          <p:cNvPicPr>
            <a:picLocks noChangeAspect="1"/>
          </p:cNvPicPr>
          <p:nvPr/>
        </p:nvPicPr>
        <p:blipFill>
          <a:blip r:embed="rId2"/>
          <a:stretch>
            <a:fillRect/>
          </a:stretch>
        </p:blipFill>
        <p:spPr>
          <a:xfrm>
            <a:off x="9374812" y="3630705"/>
            <a:ext cx="559614" cy="559614"/>
          </a:xfrm>
          <a:prstGeom prst="rect">
            <a:avLst/>
          </a:prstGeom>
          <a:ln w="12700">
            <a:miter lim="400000"/>
          </a:ln>
        </p:spPr>
      </p:pic>
      <p:pic>
        <p:nvPicPr>
          <p:cNvPr id="743"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750" name="Group 2"/>
          <p:cNvGrpSpPr/>
          <p:nvPr/>
        </p:nvGrpSpPr>
        <p:grpSpPr>
          <a:xfrm>
            <a:off x="9509259" y="4205125"/>
            <a:ext cx="1844540" cy="1020002"/>
            <a:chOff x="0" y="0"/>
            <a:chExt cx="1844538" cy="1020000"/>
          </a:xfrm>
        </p:grpSpPr>
        <p:sp>
          <p:nvSpPr>
            <p:cNvPr id="744"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747" name="Trapezoid 94"/>
            <p:cNvGrpSpPr/>
            <p:nvPr/>
          </p:nvGrpSpPr>
          <p:grpSpPr>
            <a:xfrm>
              <a:off x="0" y="0"/>
              <a:ext cx="1844539" cy="599441"/>
              <a:chOff x="0" y="0"/>
              <a:chExt cx="1844538" cy="599440"/>
            </a:xfrm>
          </p:grpSpPr>
          <p:sp>
            <p:nvSpPr>
              <p:cNvPr id="745"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endParaRPr>
                  <a:latin typeface="Sakkal Majalla" panose="02000000000000000000" pitchFamily="2" charset="-78"/>
                  <a:cs typeface="Sakkal Majalla" panose="02000000000000000000" pitchFamily="2" charset="-78"/>
                </a:endParaRPr>
              </a:p>
            </p:txBody>
          </p:sp>
          <p:sp>
            <p:nvSpPr>
              <p:cNvPr id="746"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defTabSz="1097280" rtl="1">
                  <a:defRPr sz="16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 للاستجابة</a:t>
                </a:r>
              </a:p>
            </p:txBody>
          </p:sp>
        </p:grpSp>
        <p:sp>
          <p:nvSpPr>
            <p:cNvPr id="748"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749"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sp>
        <p:nvSpPr>
          <p:cNvPr id="751" name="TextBox 121"/>
          <p:cNvSpPr txBox="1"/>
          <p:nvPr/>
        </p:nvSpPr>
        <p:spPr>
          <a:xfrm>
            <a:off x="8529116" y="3071212"/>
            <a:ext cx="2415450"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1097280" rtl="1">
              <a:defRPr sz="12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a:t>
            </a:r>
          </a:p>
        </p:txBody>
      </p:sp>
      <p:sp>
        <p:nvSpPr>
          <p:cNvPr id="753" name="TextBox 81"/>
          <p:cNvSpPr txBox="1"/>
          <p:nvPr/>
        </p:nvSpPr>
        <p:spPr>
          <a:xfrm>
            <a:off x="9851868" y="999589"/>
            <a:ext cx="1150095"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اختصاصي</a:t>
            </a:r>
          </a:p>
          <a:p>
            <a:pPr algn="ctr" defTabSz="617219" rtl="1">
              <a:defRPr sz="1200">
                <a:latin typeface="+mj-lt"/>
                <a:ea typeface="+mj-ea"/>
                <a:cs typeface="+mj-cs"/>
                <a:sym typeface="Source Sans Pro Regular"/>
              </a:defRPr>
            </a:pPr>
            <a:r>
              <a:rPr>
                <a:latin typeface="Sakkal Majalla" panose="02000000000000000000" pitchFamily="2" charset="-78"/>
                <a:cs typeface="Sakkal Majalla" panose="02000000000000000000" pitchFamily="2" charset="-78"/>
              </a:rPr>
              <a:t> المياه والإصحاح والنظافة الشخصية</a:t>
            </a:r>
          </a:p>
        </p:txBody>
      </p:sp>
      <p:pic>
        <p:nvPicPr>
          <p:cNvPr id="754" name="Graphic 88" descr="Graphic 88"/>
          <p:cNvPicPr>
            <a:picLocks noChangeAspect="1"/>
          </p:cNvPicPr>
          <p:nvPr/>
        </p:nvPicPr>
        <p:blipFill>
          <a:blip r:embed="rId14"/>
          <a:stretch>
            <a:fillRect/>
          </a:stretch>
        </p:blipFill>
        <p:spPr>
          <a:xfrm>
            <a:off x="9956468" y="1796120"/>
            <a:ext cx="559614" cy="559614"/>
          </a:xfrm>
          <a:prstGeom prst="rect">
            <a:avLst/>
          </a:prstGeom>
          <a:ln w="12700">
            <a:miter lim="400000"/>
          </a:ln>
        </p:spPr>
      </p:pic>
      <p:pic>
        <p:nvPicPr>
          <p:cNvPr id="779" name="Graphic 88" descr="Graphic 88"/>
          <p:cNvPicPr>
            <a:picLocks noChangeAspect="1"/>
          </p:cNvPicPr>
          <p:nvPr/>
        </p:nvPicPr>
        <p:blipFill>
          <a:blip r:embed="rId14"/>
          <a:stretch>
            <a:fillRect/>
          </a:stretch>
        </p:blipFill>
        <p:spPr>
          <a:xfrm>
            <a:off x="2006082" y="4332104"/>
            <a:ext cx="559614" cy="559614"/>
          </a:xfrm>
          <a:prstGeom prst="rect">
            <a:avLst/>
          </a:prstGeom>
          <a:ln w="12700">
            <a:miter lim="400000"/>
          </a:ln>
        </p:spPr>
      </p:pic>
      <p:pic>
        <p:nvPicPr>
          <p:cNvPr id="780" name="Graphic 88" descr="Graphic 88"/>
          <p:cNvPicPr>
            <a:picLocks noChangeAspect="1"/>
          </p:cNvPicPr>
          <p:nvPr/>
        </p:nvPicPr>
        <p:blipFill>
          <a:blip r:embed="rId14"/>
          <a:stretch>
            <a:fillRect/>
          </a:stretch>
        </p:blipFill>
        <p:spPr>
          <a:xfrm>
            <a:off x="10324106" y="1794858"/>
            <a:ext cx="559614" cy="559614"/>
          </a:xfrm>
          <a:prstGeom prst="rect">
            <a:avLst/>
          </a:prstGeom>
          <a:ln w="12700">
            <a:miter lim="400000"/>
          </a:ln>
        </p:spPr>
      </p:pic>
      <p:sp>
        <p:nvSpPr>
          <p:cNvPr id="4" name="Title 33">
            <a:extLst>
              <a:ext uri="{FF2B5EF4-FFF2-40B4-BE49-F238E27FC236}">
                <a16:creationId xmlns:a16="http://schemas.microsoft.com/office/drawing/2014/main" id="{AA7E0460-1E13-B5AC-80A7-EDD590C5908C}"/>
              </a:ext>
            </a:extLst>
          </p:cNvPr>
          <p:cNvSpPr txBox="1">
            <a:spLocks noGrp="1"/>
          </p:cNvSpPr>
          <p:nvPr>
            <p:ph type="title"/>
          </p:nvPr>
        </p:nvSpPr>
        <p:spPr>
          <a:xfrm>
            <a:off x="269186" y="13730"/>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الإجابات المحتملة</a:t>
            </a:r>
          </a:p>
        </p:txBody>
      </p:sp>
      <p:sp>
        <p:nvSpPr>
          <p:cNvPr id="2" name="Slide Number Placeholder 5">
            <a:extLst>
              <a:ext uri="{FF2B5EF4-FFF2-40B4-BE49-F238E27FC236}">
                <a16:creationId xmlns:a16="http://schemas.microsoft.com/office/drawing/2014/main" id="{488823B3-1FE0-4B9D-EA0A-DC7B4FF2725B}"/>
              </a:ext>
            </a:extLst>
          </p:cNvPr>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21</a:t>
            </a:fld>
            <a:endParaRPr>
              <a:latin typeface="Sakkal Majalla" panose="02000000000000000000" pitchFamily="2" charset="-78"/>
              <a:cs typeface="Sakkal Majalla" panose="02000000000000000000" pitchFamily="2" charset="-78"/>
            </a:endParaRPr>
          </a:p>
        </p:txBody>
      </p:sp>
      <p:grpSp>
        <p:nvGrpSpPr>
          <p:cNvPr id="3" name="Group 5">
            <a:extLst>
              <a:ext uri="{FF2B5EF4-FFF2-40B4-BE49-F238E27FC236}">
                <a16:creationId xmlns:a16="http://schemas.microsoft.com/office/drawing/2014/main" id="{7B279EB3-A3C5-62B5-D5F7-1C94ED6356FB}"/>
              </a:ext>
            </a:extLst>
          </p:cNvPr>
          <p:cNvGrpSpPr/>
          <p:nvPr/>
        </p:nvGrpSpPr>
        <p:grpSpPr>
          <a:xfrm>
            <a:off x="1618765" y="5574112"/>
            <a:ext cx="9847428" cy="735038"/>
            <a:chOff x="-1" y="0"/>
            <a:chExt cx="9847426" cy="735036"/>
          </a:xfrm>
        </p:grpSpPr>
        <p:sp>
          <p:nvSpPr>
            <p:cNvPr id="5" name="Rectangle 109">
              <a:extLst>
                <a:ext uri="{FF2B5EF4-FFF2-40B4-BE49-F238E27FC236}">
                  <a16:creationId xmlns:a16="http://schemas.microsoft.com/office/drawing/2014/main" id="{30B144AA-5253-1BE1-54E4-2C2CB3B662EB}"/>
                </a:ext>
              </a:extLst>
            </p:cNvPr>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rtlCol="1" anchor="ctr">
              <a:noAutofit/>
            </a:bodyP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6" name="Group 119">
              <a:extLst>
                <a:ext uri="{FF2B5EF4-FFF2-40B4-BE49-F238E27FC236}">
                  <a16:creationId xmlns:a16="http://schemas.microsoft.com/office/drawing/2014/main" id="{D9D1D7DB-9A4E-ADC2-8117-D80D18106420}"/>
                </a:ext>
              </a:extLst>
            </p:cNvPr>
            <p:cNvGrpSpPr/>
            <p:nvPr/>
          </p:nvGrpSpPr>
          <p:grpSpPr>
            <a:xfrm>
              <a:off x="1052848" y="135829"/>
              <a:ext cx="1250903" cy="498679"/>
              <a:chOff x="0" y="0"/>
              <a:chExt cx="1250901" cy="498678"/>
            </a:xfrm>
          </p:grpSpPr>
          <p:pic>
            <p:nvPicPr>
              <p:cNvPr id="21" name="Picture 148" descr="Picture 148">
                <a:extLst>
                  <a:ext uri="{FF2B5EF4-FFF2-40B4-BE49-F238E27FC236}">
                    <a16:creationId xmlns:a16="http://schemas.microsoft.com/office/drawing/2014/main" id="{AD56F58C-9612-2333-B37C-E7842D324CFB}"/>
                  </a:ext>
                </a:extLst>
              </p:cNvPr>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22" name="TextBox 149">
                <a:extLst>
                  <a:ext uri="{FF2B5EF4-FFF2-40B4-BE49-F238E27FC236}">
                    <a16:creationId xmlns:a16="http://schemas.microsoft.com/office/drawing/2014/main" id="{BAD79D4D-3A3E-21F9-405D-130B1305DB28}"/>
                  </a:ext>
                </a:extLst>
              </p:cNvPr>
              <p:cNvSpPr txBox="1"/>
              <p:nvPr/>
            </p:nvSpPr>
            <p:spPr>
              <a:xfrm>
                <a:off x="235267" y="112482"/>
                <a:ext cx="10156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الخصائص الوبائية</a:t>
                </a:r>
              </a:p>
            </p:txBody>
          </p:sp>
        </p:grpSp>
        <p:grpSp>
          <p:nvGrpSpPr>
            <p:cNvPr id="7" name="Group 131">
              <a:extLst>
                <a:ext uri="{FF2B5EF4-FFF2-40B4-BE49-F238E27FC236}">
                  <a16:creationId xmlns:a16="http://schemas.microsoft.com/office/drawing/2014/main" id="{E67A3517-8937-33A4-3AB9-2A1AB13DE40B}"/>
                </a:ext>
              </a:extLst>
            </p:cNvPr>
            <p:cNvGrpSpPr/>
            <p:nvPr/>
          </p:nvGrpSpPr>
          <p:grpSpPr>
            <a:xfrm>
              <a:off x="4903518" y="135829"/>
              <a:ext cx="1259588" cy="498679"/>
              <a:chOff x="0" y="0"/>
              <a:chExt cx="1259586" cy="498678"/>
            </a:xfrm>
          </p:grpSpPr>
          <p:pic>
            <p:nvPicPr>
              <p:cNvPr id="19" name="Picture 146" descr="Picture 146">
                <a:extLst>
                  <a:ext uri="{FF2B5EF4-FFF2-40B4-BE49-F238E27FC236}">
                    <a16:creationId xmlns:a16="http://schemas.microsoft.com/office/drawing/2014/main" id="{CAA2188E-1D31-0D64-FE1C-40D9938CEA1C}"/>
                  </a:ext>
                </a:extLst>
              </p:cNvPr>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20" name="TextBox 147">
                <a:extLst>
                  <a:ext uri="{FF2B5EF4-FFF2-40B4-BE49-F238E27FC236}">
                    <a16:creationId xmlns:a16="http://schemas.microsoft.com/office/drawing/2014/main" id="{61BF002F-1C96-AF83-C382-A9428286AF98}"/>
                  </a:ext>
                </a:extLst>
              </p:cNvPr>
              <p:cNvSpPr txBox="1"/>
              <p:nvPr/>
            </p:nvSpPr>
            <p:spPr>
              <a:xfrm>
                <a:off x="232102" y="3622"/>
                <a:ext cx="102748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التعبئة المجتمعية</a:t>
                </a:r>
              </a:p>
            </p:txBody>
          </p:sp>
        </p:grpSp>
        <p:grpSp>
          <p:nvGrpSpPr>
            <p:cNvPr id="8" name="Group 133">
              <a:extLst>
                <a:ext uri="{FF2B5EF4-FFF2-40B4-BE49-F238E27FC236}">
                  <a16:creationId xmlns:a16="http://schemas.microsoft.com/office/drawing/2014/main" id="{90B92F6F-7067-CCB5-532A-5EDFD600DB16}"/>
                </a:ext>
              </a:extLst>
            </p:cNvPr>
            <p:cNvGrpSpPr/>
            <p:nvPr/>
          </p:nvGrpSpPr>
          <p:grpSpPr>
            <a:xfrm>
              <a:off x="7342423" y="135829"/>
              <a:ext cx="1111037" cy="498679"/>
              <a:chOff x="0" y="0"/>
              <a:chExt cx="1111035" cy="498678"/>
            </a:xfrm>
          </p:grpSpPr>
          <p:pic>
            <p:nvPicPr>
              <p:cNvPr id="17" name="Picture 144" descr="Picture 144">
                <a:extLst>
                  <a:ext uri="{FF2B5EF4-FFF2-40B4-BE49-F238E27FC236}">
                    <a16:creationId xmlns:a16="http://schemas.microsoft.com/office/drawing/2014/main" id="{631C1DC0-F6B3-BE25-00F6-94A094F7E46F}"/>
                  </a:ext>
                </a:extLst>
              </p:cNvPr>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18" name="TextBox 145">
                <a:extLst>
                  <a:ext uri="{FF2B5EF4-FFF2-40B4-BE49-F238E27FC236}">
                    <a16:creationId xmlns:a16="http://schemas.microsoft.com/office/drawing/2014/main" id="{D54159E0-C883-5290-0030-4B70AFDAAC64}"/>
                  </a:ext>
                </a:extLst>
              </p:cNvPr>
              <p:cNvSpPr txBox="1"/>
              <p:nvPr/>
            </p:nvSpPr>
            <p:spPr>
              <a:xfrm>
                <a:off x="232101" y="112482"/>
                <a:ext cx="87893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dirty="0" err="1">
                    <a:latin typeface="Sakkal Majalla" panose="02000000000000000000" pitchFamily="2" charset="-78"/>
                    <a:cs typeface="Sakkal Majalla" panose="02000000000000000000" pitchFamily="2" charset="-78"/>
                  </a:rPr>
                  <a:t>المختبر</a:t>
                </a:r>
                <a:endParaRPr dirty="0">
                  <a:latin typeface="Sakkal Majalla" panose="02000000000000000000" pitchFamily="2" charset="-78"/>
                  <a:cs typeface="Sakkal Majalla" panose="02000000000000000000" pitchFamily="2" charset="-78"/>
                </a:endParaRPr>
              </a:p>
            </p:txBody>
          </p:sp>
        </p:grpSp>
        <p:grpSp>
          <p:nvGrpSpPr>
            <p:cNvPr id="9" name="Group 134">
              <a:extLst>
                <a:ext uri="{FF2B5EF4-FFF2-40B4-BE49-F238E27FC236}">
                  <a16:creationId xmlns:a16="http://schemas.microsoft.com/office/drawing/2014/main" id="{E827D6C0-35D6-3E23-DEA8-39607EC4EA8E}"/>
                </a:ext>
              </a:extLst>
            </p:cNvPr>
            <p:cNvGrpSpPr/>
            <p:nvPr/>
          </p:nvGrpSpPr>
          <p:grpSpPr>
            <a:xfrm>
              <a:off x="2195717" y="135829"/>
              <a:ext cx="1262898" cy="498679"/>
              <a:chOff x="0" y="0"/>
              <a:chExt cx="1262897" cy="498678"/>
            </a:xfrm>
          </p:grpSpPr>
          <p:pic>
            <p:nvPicPr>
              <p:cNvPr id="15" name="Picture 142" descr="Picture 142">
                <a:extLst>
                  <a:ext uri="{FF2B5EF4-FFF2-40B4-BE49-F238E27FC236}">
                    <a16:creationId xmlns:a16="http://schemas.microsoft.com/office/drawing/2014/main" id="{2A984F9C-33EE-33AF-91E9-3885B4FBF1DE}"/>
                  </a:ext>
                </a:extLst>
              </p:cNvPr>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16" name="TextBox 143">
                <a:extLst>
                  <a:ext uri="{FF2B5EF4-FFF2-40B4-BE49-F238E27FC236}">
                    <a16:creationId xmlns:a16="http://schemas.microsoft.com/office/drawing/2014/main" id="{B4F2F295-AACE-233A-9F64-91E568A5196E}"/>
                  </a:ext>
                </a:extLst>
              </p:cNvPr>
              <p:cNvSpPr txBox="1"/>
              <p:nvPr/>
            </p:nvSpPr>
            <p:spPr>
              <a:xfrm>
                <a:off x="235413" y="3623"/>
                <a:ext cx="1027484" cy="46166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التدبير العلاجي للحالات‬</a:t>
                </a:r>
              </a:p>
            </p:txBody>
          </p:sp>
        </p:grpSp>
        <p:sp>
          <p:nvSpPr>
            <p:cNvPr id="10" name="TextBox 141">
              <a:extLst>
                <a:ext uri="{FF2B5EF4-FFF2-40B4-BE49-F238E27FC236}">
                  <a16:creationId xmlns:a16="http://schemas.microsoft.com/office/drawing/2014/main" id="{B30F67FB-7835-A614-669D-9D5C26612492}"/>
                </a:ext>
              </a:extLst>
            </p:cNvPr>
            <p:cNvSpPr txBox="1"/>
            <p:nvPr/>
          </p:nvSpPr>
          <p:spPr>
            <a:xfrm>
              <a:off x="6398285" y="185170"/>
              <a:ext cx="1072137" cy="18466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التواصل بشأن المخاطر</a:t>
              </a:r>
            </a:p>
          </p:txBody>
        </p:sp>
        <p:sp>
          <p:nvSpPr>
            <p:cNvPr id="11" name="TextBox 136">
              <a:extLst>
                <a:ext uri="{FF2B5EF4-FFF2-40B4-BE49-F238E27FC236}">
                  <a16:creationId xmlns:a16="http://schemas.microsoft.com/office/drawing/2014/main" id="{43CBECB4-201A-542D-A039-4EC1EE7EA285}"/>
                </a:ext>
              </a:extLst>
            </p:cNvPr>
            <p:cNvSpPr txBox="1"/>
            <p:nvPr/>
          </p:nvSpPr>
          <p:spPr>
            <a:xfrm>
              <a:off x="45720" y="150216"/>
              <a:ext cx="979497" cy="4154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1097280" rtl="1">
                <a:defRPr sz="21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الأدوار:</a:t>
              </a:r>
            </a:p>
          </p:txBody>
        </p:sp>
        <p:grpSp>
          <p:nvGrpSpPr>
            <p:cNvPr id="12" name="Group 137">
              <a:extLst>
                <a:ext uri="{FF2B5EF4-FFF2-40B4-BE49-F238E27FC236}">
                  <a16:creationId xmlns:a16="http://schemas.microsoft.com/office/drawing/2014/main" id="{16F63292-3422-F531-A815-FD66767F588F}"/>
                </a:ext>
              </a:extLst>
            </p:cNvPr>
            <p:cNvGrpSpPr/>
            <p:nvPr/>
          </p:nvGrpSpPr>
          <p:grpSpPr>
            <a:xfrm>
              <a:off x="3318480" y="135829"/>
              <a:ext cx="1677098" cy="498679"/>
              <a:chOff x="0" y="0"/>
              <a:chExt cx="1677096" cy="498678"/>
            </a:xfrm>
          </p:grpSpPr>
          <p:pic>
            <p:nvPicPr>
              <p:cNvPr id="13" name="Picture 138" descr="Picture 138">
                <a:extLst>
                  <a:ext uri="{FF2B5EF4-FFF2-40B4-BE49-F238E27FC236}">
                    <a16:creationId xmlns:a16="http://schemas.microsoft.com/office/drawing/2014/main" id="{9CA3C2F0-757E-35BE-CA69-B3839309981D}"/>
                  </a:ext>
                </a:extLst>
              </p:cNvPr>
              <p:cNvPicPr>
                <a:picLocks noChangeAspect="1"/>
              </p:cNvPicPr>
              <p:nvPr/>
            </p:nvPicPr>
            <p:blipFill>
              <a:blip r:embed="rId19"/>
              <a:stretch>
                <a:fillRect/>
              </a:stretch>
            </p:blipFill>
            <p:spPr>
              <a:xfrm>
                <a:off x="0" y="0"/>
                <a:ext cx="345156" cy="498678"/>
              </a:xfrm>
              <a:prstGeom prst="rect">
                <a:avLst/>
              </a:prstGeom>
              <a:ln w="12700" cap="flat">
                <a:noFill/>
                <a:miter lim="400000"/>
              </a:ln>
              <a:effectLst/>
            </p:spPr>
          </p:pic>
          <p:sp>
            <p:nvSpPr>
              <p:cNvPr id="14" name="TextBox 139">
                <a:extLst>
                  <a:ext uri="{FF2B5EF4-FFF2-40B4-BE49-F238E27FC236}">
                    <a16:creationId xmlns:a16="http://schemas.microsoft.com/office/drawing/2014/main" id="{DF3EF353-EEDF-A00C-DEAF-2547B81637C5}"/>
                  </a:ext>
                </a:extLst>
              </p:cNvPr>
              <p:cNvSpPr txBox="1"/>
              <p:nvPr/>
            </p:nvSpPr>
            <p:spPr>
              <a:xfrm>
                <a:off x="232102" y="3622"/>
                <a:ext cx="1444994" cy="27699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r" defTabSz="617219" rtl="1">
                  <a:defRPr sz="1200">
                    <a:latin typeface="Myriad Web Pro"/>
                    <a:ea typeface="Myriad Web Pro"/>
                    <a:cs typeface="Myriad Web Pro"/>
                    <a:sym typeface="Myriad Web Pro"/>
                  </a:defRPr>
                </a:lvl1pPr>
              </a:lstStyle>
              <a:p>
                <a:pPr algn="l" rtl="1"/>
                <a:r>
                  <a:rPr>
                    <a:latin typeface="Sakkal Majalla" panose="02000000000000000000" pitchFamily="2" charset="-78"/>
                    <a:cs typeface="Sakkal Majalla" panose="02000000000000000000" pitchFamily="2" charset="-78"/>
                  </a:rPr>
                  <a:t>الوقاية من العدوى ومكافحتها</a:t>
                </a:r>
              </a:p>
            </p:txBody>
          </p:sp>
        </p:grpSp>
      </p:grpSp>
      <p:pic>
        <p:nvPicPr>
          <p:cNvPr id="23" name="Picture 9" descr="Picture 9">
            <a:extLst>
              <a:ext uri="{FF2B5EF4-FFF2-40B4-BE49-F238E27FC236}">
                <a16:creationId xmlns:a16="http://schemas.microsoft.com/office/drawing/2014/main" id="{84140D00-640D-1228-C7EC-3EBF5FC57197}"/>
              </a:ext>
            </a:extLst>
          </p:cNvPr>
          <p:cNvPicPr>
            <a:picLocks noChangeAspect="1"/>
          </p:cNvPicPr>
          <p:nvPr/>
        </p:nvPicPr>
        <p:blipFill>
          <a:blip r:embed="rId20"/>
          <a:stretch>
            <a:fillRect/>
          </a:stretch>
        </p:blipFill>
        <p:spPr>
          <a:xfrm>
            <a:off x="7691697" y="5698759"/>
            <a:ext cx="190279" cy="481168"/>
          </a:xfrm>
          <a:prstGeom prst="rect">
            <a:avLst/>
          </a:prstGeom>
          <a:ln w="12700">
            <a:miter lim="400000"/>
          </a:ln>
        </p:spPr>
      </p:pic>
      <p:pic>
        <p:nvPicPr>
          <p:cNvPr id="24" name="Graphic 88" descr="Graphic 88">
            <a:extLst>
              <a:ext uri="{FF2B5EF4-FFF2-40B4-BE49-F238E27FC236}">
                <a16:creationId xmlns:a16="http://schemas.microsoft.com/office/drawing/2014/main" id="{C31FBE3E-2555-8B12-329D-33F514B2677F}"/>
              </a:ext>
            </a:extLst>
          </p:cNvPr>
          <p:cNvPicPr>
            <a:picLocks noChangeAspect="1"/>
          </p:cNvPicPr>
          <p:nvPr/>
        </p:nvPicPr>
        <p:blipFill>
          <a:blip r:embed="rId14"/>
          <a:stretch>
            <a:fillRect/>
          </a:stretch>
        </p:blipFill>
        <p:spPr>
          <a:xfrm>
            <a:off x="9962483" y="5677584"/>
            <a:ext cx="559614" cy="559614"/>
          </a:xfrm>
          <a:prstGeom prst="rect">
            <a:avLst/>
          </a:prstGeom>
          <a:ln w="12700">
            <a:miter lim="400000"/>
          </a:ln>
        </p:spPr>
      </p:pic>
      <p:sp>
        <p:nvSpPr>
          <p:cNvPr id="25" name="TextBox 81">
            <a:extLst>
              <a:ext uri="{FF2B5EF4-FFF2-40B4-BE49-F238E27FC236}">
                <a16:creationId xmlns:a16="http://schemas.microsoft.com/office/drawing/2014/main" id="{81F62695-E106-3E82-3BFD-88FE759B9744}"/>
              </a:ext>
            </a:extLst>
          </p:cNvPr>
          <p:cNvSpPr txBox="1"/>
          <p:nvPr/>
        </p:nvSpPr>
        <p:spPr>
          <a:xfrm>
            <a:off x="10277399" y="5725605"/>
            <a:ext cx="954711" cy="6463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اختصاصي</a:t>
            </a:r>
          </a:p>
          <a:p>
            <a:pPr algn="ctr" defTabSz="617219" rtl="1">
              <a:defRPr sz="1200">
                <a:latin typeface="Myriad Web Pro"/>
                <a:ea typeface="Myriad Web Pro"/>
                <a:cs typeface="Myriad Web Pro"/>
                <a:sym typeface="Myriad Web Pro"/>
              </a:defRPr>
            </a:pPr>
            <a:r>
              <a:rPr>
                <a:latin typeface="Sakkal Majalla" panose="02000000000000000000" pitchFamily="2" charset="-78"/>
                <a:cs typeface="Sakkal Majalla" panose="02000000000000000000" pitchFamily="2" charset="-78"/>
              </a:rPr>
              <a:t> المياه والإصحاح والنظافة الشخصية</a:t>
            </a:r>
          </a:p>
        </p:txBody>
      </p:sp>
      <p:sp>
        <p:nvSpPr>
          <p:cNvPr id="27" name="Rectangle 130">
            <a:extLst>
              <a:ext uri="{FF2B5EF4-FFF2-40B4-BE49-F238E27FC236}">
                <a16:creationId xmlns:a16="http://schemas.microsoft.com/office/drawing/2014/main" id="{6410E942-E8AA-B5B7-CCDD-7706310FECE1}"/>
              </a:ext>
            </a:extLst>
          </p:cNvPr>
          <p:cNvSpPr/>
          <p:nvPr/>
        </p:nvSpPr>
        <p:spPr>
          <a:xfrm>
            <a:off x="6285957" y="3477707"/>
            <a:ext cx="1680017" cy="1538658"/>
          </a:xfrm>
          <a:prstGeom prst="rect">
            <a:avLst/>
          </a:prstGeom>
          <a:ln w="12700">
            <a:solidFill>
              <a:srgbClr val="011749"/>
            </a:solidFill>
            <a:miter/>
          </a:ln>
        </p:spPr>
        <p:txBody>
          <a:bodyPr lIns="45719" rIns="45719" rtlCol="1" anchor="ctr"/>
          <a:lstStyle/>
          <a:p>
            <a:pPr algn="ctr" defTabSz="1097280"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2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73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iterate>
                                    <p:tmAbs val="0"/>
                                  </p:iterate>
                                  <p:childTnLst>
                                    <p:set>
                                      <p:cBhvr>
                                        <p:cTn id="12" fill="hold"/>
                                        <p:tgtEl>
                                          <p:spTgt spid="732"/>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4" nodeType="afterEffect">
                                  <p:stCondLst>
                                    <p:cond delay="0"/>
                                  </p:stCondLst>
                                  <p:iterate>
                                    <p:tmAbs val="0"/>
                                  </p:iterate>
                                  <p:childTnLst>
                                    <p:set>
                                      <p:cBhvr>
                                        <p:cTn id="15" fill="hold"/>
                                        <p:tgtEl>
                                          <p:spTgt spid="735"/>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5" nodeType="afterEffect">
                                  <p:stCondLst>
                                    <p:cond delay="0"/>
                                  </p:stCondLst>
                                  <p:iterate>
                                    <p:tmAbs val="0"/>
                                  </p:iterate>
                                  <p:childTnLst>
                                    <p:set>
                                      <p:cBhvr>
                                        <p:cTn id="18" fill="hold"/>
                                        <p:tgtEl>
                                          <p:spTgt spid="736"/>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6" nodeType="afterEffect">
                                  <p:stCondLst>
                                    <p:cond delay="0"/>
                                  </p:stCondLst>
                                  <p:iterate>
                                    <p:tmAbs val="0"/>
                                  </p:iterate>
                                  <p:childTnLst>
                                    <p:set>
                                      <p:cBhvr>
                                        <p:cTn id="21" fill="hold"/>
                                        <p:tgtEl>
                                          <p:spTgt spid="781"/>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7" nodeType="afterEffect">
                                  <p:stCondLst>
                                    <p:cond delay="0"/>
                                  </p:stCondLst>
                                  <p:iterate>
                                    <p:tmAbs val="0"/>
                                  </p:iterate>
                                  <p:childTnLst>
                                    <p:set>
                                      <p:cBhvr>
                                        <p:cTn id="24" fill="hold"/>
                                        <p:tgtEl>
                                          <p:spTgt spid="7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8" nodeType="clickEffect">
                                  <p:stCondLst>
                                    <p:cond delay="0"/>
                                  </p:stCondLst>
                                  <p:iterate>
                                    <p:tmAbs val="0"/>
                                  </p:iterate>
                                  <p:childTnLst>
                                    <p:set>
                                      <p:cBhvr>
                                        <p:cTn id="28" fill="hold"/>
                                        <p:tgtEl>
                                          <p:spTgt spid="726"/>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9" nodeType="afterEffect">
                                  <p:stCondLst>
                                    <p:cond delay="0"/>
                                  </p:stCondLst>
                                  <p:iterate>
                                    <p:tmAbs val="0"/>
                                  </p:iterate>
                                  <p:childTnLst>
                                    <p:set>
                                      <p:cBhvr>
                                        <p:cTn id="31" fill="hold"/>
                                        <p:tgtEl>
                                          <p:spTgt spid="72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10" nodeType="clickEffect">
                                  <p:stCondLst>
                                    <p:cond delay="0"/>
                                  </p:stCondLst>
                                  <p:iterate>
                                    <p:tmAbs val="0"/>
                                  </p:iterate>
                                  <p:childTnLst>
                                    <p:set>
                                      <p:cBhvr>
                                        <p:cTn id="35" fill="hold"/>
                                        <p:tgtEl>
                                          <p:spTgt spid="731"/>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11" nodeType="afterEffect">
                                  <p:stCondLst>
                                    <p:cond delay="0"/>
                                  </p:stCondLst>
                                  <p:iterate>
                                    <p:tmAbs val="0"/>
                                  </p:iterate>
                                  <p:childTnLst>
                                    <p:set>
                                      <p:cBhvr>
                                        <p:cTn id="38" fill="hold"/>
                                        <p:tgtEl>
                                          <p:spTgt spid="741"/>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12" nodeType="afterEffect">
                                  <p:stCondLst>
                                    <p:cond delay="0"/>
                                  </p:stCondLst>
                                  <p:iterate>
                                    <p:tmAbs val="0"/>
                                  </p:iterate>
                                  <p:childTnLst>
                                    <p:set>
                                      <p:cBhvr>
                                        <p:cTn id="41" fill="hold"/>
                                        <p:tgtEl>
                                          <p:spTgt spid="733"/>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13" nodeType="afterEffect">
                                  <p:stCondLst>
                                    <p:cond delay="0"/>
                                  </p:stCondLst>
                                  <p:iterate>
                                    <p:tmAbs val="0"/>
                                  </p:iterate>
                                  <p:childTnLst>
                                    <p:set>
                                      <p:cBhvr>
                                        <p:cTn id="44" fill="hold"/>
                                        <p:tgtEl>
                                          <p:spTgt spid="737"/>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grpId="14" nodeType="afterEffect">
                                  <p:stCondLst>
                                    <p:cond delay="0"/>
                                  </p:stCondLst>
                                  <p:iterate>
                                    <p:tmAbs val="0"/>
                                  </p:iterate>
                                  <p:childTnLst>
                                    <p:set>
                                      <p:cBhvr>
                                        <p:cTn id="47" fill="hold"/>
                                        <p:tgtEl>
                                          <p:spTgt spid="738"/>
                                        </p:tgtEl>
                                        <p:attrNameLst>
                                          <p:attrName>style.visibility</p:attrName>
                                        </p:attrNameLst>
                                      </p:cBhvr>
                                      <p:to>
                                        <p:strVal val="visible"/>
                                      </p:to>
                                    </p:set>
                                  </p:childTnLst>
                                </p:cTn>
                              </p:par>
                            </p:childTnLst>
                          </p:cTn>
                        </p:par>
                        <p:par>
                          <p:cTn id="48" fill="hold">
                            <p:stCondLst>
                              <p:cond delay="0"/>
                            </p:stCondLst>
                            <p:childTnLst>
                              <p:par>
                                <p:cTn id="49" presetID="1" presetClass="entr" presetSubtype="0" fill="hold" grpId="15" nodeType="afterEffect">
                                  <p:stCondLst>
                                    <p:cond delay="0"/>
                                  </p:stCondLst>
                                  <p:iterate>
                                    <p:tmAbs val="0"/>
                                  </p:iterate>
                                  <p:childTnLst>
                                    <p:set>
                                      <p:cBhvr>
                                        <p:cTn id="50" fill="hold"/>
                                        <p:tgtEl>
                                          <p:spTgt spid="782"/>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16" nodeType="afterEffect">
                                  <p:stCondLst>
                                    <p:cond delay="0"/>
                                  </p:stCondLst>
                                  <p:iterate>
                                    <p:tmAbs val="0"/>
                                  </p:iterate>
                                  <p:childTnLst>
                                    <p:set>
                                      <p:cBhvr>
                                        <p:cTn id="53" fill="hold"/>
                                        <p:tgtEl>
                                          <p:spTgt spid="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 grpId="9" animBg="1" advAuto="0"/>
      <p:bldP spid="726" grpId="8" animBg="1" advAuto="0"/>
      <p:bldP spid="781" grpId="6" animBg="1" advAuto="0"/>
      <p:bldP spid="782" grpId="15" animBg="1" advAuto="0"/>
      <p:bldP spid="729" grpId="1" animBg="1" advAuto="0"/>
      <p:bldP spid="730" grpId="2" animBg="1" advAuto="0"/>
      <p:bldP spid="731" grpId="10" animBg="1" advAuto="0"/>
      <p:bldP spid="732" grpId="3" animBg="1" advAuto="0"/>
      <p:bldP spid="733" grpId="12" animBg="1" advAuto="0"/>
      <p:bldP spid="734" grpId="7" animBg="1" advAuto="0"/>
      <p:bldP spid="735" grpId="4" animBg="1" advAuto="0"/>
      <p:bldP spid="736" grpId="5" animBg="1" advAuto="0"/>
      <p:bldP spid="737" grpId="13" animBg="1" advAuto="0"/>
      <p:bldP spid="738" grpId="14" animBg="1" advAuto="0"/>
      <p:bldP spid="741" grpId="11" animBg="1" advAuto="0"/>
      <p:bldP spid="751" grpId="16"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22</a:t>
            </a:fld>
            <a:endParaRPr/>
          </a:p>
        </p:txBody>
      </p:sp>
      <p:sp>
        <p:nvSpPr>
          <p:cNvPr id="785" name="Title 1"/>
          <p:cNvSpPr txBox="1">
            <a:spLocks noGrp="1"/>
          </p:cNvSpPr>
          <p:nvPr>
            <p:ph type="title"/>
          </p:nvPr>
        </p:nvSpPr>
        <p:spPr>
          <a:xfrm>
            <a:off x="248866" y="-100409"/>
            <a:ext cx="5624080"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استخلاص المعلومات من التمرين</a:t>
            </a:r>
          </a:p>
        </p:txBody>
      </p:sp>
      <p:sp>
        <p:nvSpPr>
          <p:cNvPr id="2" name="TextBox 1">
            <a:extLst>
              <a:ext uri="{FF2B5EF4-FFF2-40B4-BE49-F238E27FC236}">
                <a16:creationId xmlns:a16="http://schemas.microsoft.com/office/drawing/2014/main" id="{62384DA9-24D8-C11F-6FAF-A21AE0FD9610}"/>
              </a:ext>
            </a:extLst>
          </p:cNvPr>
          <p:cNvSpPr txBox="1"/>
          <p:nvPr/>
        </p:nvSpPr>
        <p:spPr>
          <a:xfrm>
            <a:off x="1142035" y="796650"/>
            <a:ext cx="10039109" cy="53501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452627" indent="-452627" defTabSz="214822" rtl="1">
              <a:spcBef>
                <a:spcPts val="100"/>
              </a:spcBef>
              <a:buClr>
                <a:srgbClr val="C00000"/>
              </a:buClr>
              <a:buFontTx/>
              <a:buAutoNum type="arabicPeriod"/>
              <a:defRPr sz="2178"/>
            </a:pPr>
            <a:r>
              <a:rPr lang="ar" sz="2000" b="1" dirty="0">
                <a:solidFill>
                  <a:srgbClr val="C00000"/>
                </a:solidFill>
                <a:latin typeface="Sakkal Majalla" panose="02000000000000000000" pitchFamily="2" charset="-78"/>
                <a:cs typeface="Sakkal Majalla" panose="02000000000000000000" pitchFamily="2" charset="-78"/>
              </a:rPr>
              <a:t>كيف ستُشَكِّلُ فريقَ الاستجابة السريعة؟ ومن سيُعَبَّأُ في الميدان؟</a:t>
            </a:r>
            <a:br>
              <a:rPr lang="en-US" sz="2000" dirty="0">
                <a:latin typeface="Sakkal Majalla" panose="02000000000000000000" pitchFamily="2" charset="-78"/>
                <a:cs typeface="Sakkal Majalla" panose="02000000000000000000" pitchFamily="2" charset="-78"/>
              </a:rPr>
            </a:br>
            <a:endParaRPr lang="en-US" sz="2000" dirty="0">
              <a:latin typeface="Sakkal Majalla" panose="02000000000000000000" pitchFamily="2" charset="-78"/>
              <a:cs typeface="Sakkal Majalla" panose="02000000000000000000" pitchFamily="2" charset="-78"/>
            </a:endParaRPr>
          </a:p>
          <a:p>
            <a:pPr marL="609600" lvl="2" indent="-342900" defTabSz="214822" rtl="1">
              <a:spcBef>
                <a:spcPts val="0"/>
              </a:spcBef>
              <a:buClr>
                <a:srgbClr val="C00000"/>
              </a:buClr>
              <a:buFont typeface="Arial" panose="020B0604020202020204" pitchFamily="34" charset="0"/>
              <a:buChar char="•"/>
              <a:defRPr sz="2178"/>
            </a:pPr>
            <a:r>
              <a:rPr lang="ar" sz="2000" dirty="0">
                <a:latin typeface="Sakkal Majalla" panose="02000000000000000000" pitchFamily="2" charset="-78"/>
                <a:cs typeface="Sakkal Majalla" panose="02000000000000000000" pitchFamily="2" charset="-78"/>
              </a:rPr>
              <a:t>قد يتمثل الخيار 1 في إرسال أخصائي الوبائيات واختصاصي الوقاية من العدوى ومكافحتها إلى الميدان، مع مواصلة تقديم الدعم من المقر الرئيسي في مجالات المختبر، والوقاية من العدوى ومكافحتها، والوبائيات. </a:t>
            </a:r>
            <a:endParaRPr lang="hu-HU" sz="2000" dirty="0">
              <a:latin typeface="Sakkal Majalla" panose="02000000000000000000" pitchFamily="2" charset="-78"/>
              <a:cs typeface="Sakkal Majalla" panose="02000000000000000000" pitchFamily="2" charset="-78"/>
            </a:endParaRPr>
          </a:p>
          <a:p>
            <a:pPr marL="609600" lvl="2" indent="-342900" defTabSz="214822" rtl="1">
              <a:spcBef>
                <a:spcPts val="0"/>
              </a:spcBef>
              <a:buClr>
                <a:srgbClr val="C00000"/>
              </a:buClr>
              <a:buFont typeface="Arial" panose="020B0604020202020204" pitchFamily="34" charset="0"/>
              <a:buChar char="•"/>
              <a:defRPr sz="2178"/>
            </a:pPr>
            <a:r>
              <a:rPr lang="ar" sz="2000" dirty="0">
                <a:latin typeface="Sakkal Majalla" panose="02000000000000000000" pitchFamily="2" charset="-78"/>
                <a:cs typeface="Sakkal Majalla" panose="02000000000000000000" pitchFamily="2" charset="-78"/>
              </a:rPr>
              <a:t>قد يتمثل الخيار 2 في إرسال أخصائي الوبائيات وأحد العاملين إلى الميدان لتغطية مجالَي الوقاية من العدوى ومكافحتها والمختبر، مع مواصلة تقديم الدعم من المقر الرئيسي في هذين المجالين. </a:t>
            </a:r>
          </a:p>
          <a:p>
            <a:pPr marL="818502" lvl="2" indent="-53705" defTabSz="214822" rtl="1">
              <a:spcBef>
                <a:spcPts val="0"/>
              </a:spcBef>
              <a:defRPr sz="2178"/>
            </a:pPr>
            <a:endParaRPr lang="en-US" sz="2000" dirty="0">
              <a:latin typeface="Sakkal Majalla" panose="02000000000000000000" pitchFamily="2" charset="-78"/>
              <a:cs typeface="Sakkal Majalla" panose="02000000000000000000" pitchFamily="2" charset="-78"/>
            </a:endParaRPr>
          </a:p>
          <a:p>
            <a:pPr marL="0" lvl="2" indent="0" defTabSz="214822" rtl="1">
              <a:spcBef>
                <a:spcPts val="0"/>
              </a:spcBef>
              <a:buSzTx/>
              <a:buNone/>
              <a:defRPr sz="2178">
                <a:solidFill>
                  <a:srgbClr val="C00000"/>
                </a:solidFill>
              </a:defRPr>
            </a:pPr>
            <a:r>
              <a:rPr lang="ar" sz="2000" b="1" dirty="0">
                <a:latin typeface="Sakkal Majalla" panose="02000000000000000000" pitchFamily="2" charset="-78"/>
                <a:cs typeface="Sakkal Majalla" panose="02000000000000000000" pitchFamily="2" charset="-78"/>
              </a:rPr>
              <a:t>من المهم أن نتذكر أن أعضاء فريق الاستجابة السريعة يجب أن يكونوا قادرين على أداء أدوار متعددة. وبهذه الطريقة</a:t>
            </a:r>
            <a:r>
              <a:rPr lang="ar-EG" sz="2000" b="1" dirty="0">
                <a:latin typeface="Sakkal Majalla" panose="02000000000000000000" pitchFamily="2" charset="-78"/>
                <a:cs typeface="Sakkal Majalla" panose="02000000000000000000" pitchFamily="2" charset="-78"/>
              </a:rPr>
              <a:t>،</a:t>
            </a:r>
            <a:r>
              <a:rPr lang="ar" sz="2000" b="1" dirty="0">
                <a:latin typeface="Sakkal Majalla" panose="02000000000000000000" pitchFamily="2" charset="-78"/>
                <a:cs typeface="Sakkal Majalla" panose="02000000000000000000" pitchFamily="2" charset="-78"/>
              </a:rPr>
              <a:t> يمكنك الاستفادة من وجود مستجيب متعدد المهارات لتلبية احتياجات متعددة في الميدان.</a:t>
            </a:r>
          </a:p>
          <a:p>
            <a:pPr marL="0" lvl="2" indent="535609" defTabSz="214822" rtl="1">
              <a:spcBef>
                <a:spcPts val="0"/>
              </a:spcBef>
              <a:buSzTx/>
              <a:buNone/>
              <a:defRPr sz="2178"/>
            </a:pPr>
            <a:endParaRPr lang="en-US" sz="2000" dirty="0">
              <a:latin typeface="Sakkal Majalla" panose="02000000000000000000" pitchFamily="2" charset="-78"/>
              <a:cs typeface="Sakkal Majalla" panose="02000000000000000000" pitchFamily="2" charset="-78"/>
            </a:endParaRPr>
          </a:p>
          <a:p>
            <a:pPr marL="452627" indent="-452627" defTabSz="214822" rtl="1">
              <a:spcBef>
                <a:spcPts val="100"/>
              </a:spcBef>
              <a:buClr>
                <a:srgbClr val="C00000"/>
              </a:buClr>
              <a:buFontTx/>
              <a:buAutoNum type="arabicPeriod"/>
              <a:defRPr sz="2178"/>
            </a:pPr>
            <a:r>
              <a:rPr lang="ar" sz="2000" b="1" dirty="0">
                <a:solidFill>
                  <a:srgbClr val="C00000"/>
                </a:solidFill>
                <a:latin typeface="Sakkal Majalla" panose="02000000000000000000" pitchFamily="2" charset="-78"/>
                <a:cs typeface="Sakkal Majalla" panose="02000000000000000000" pitchFamily="2" charset="-78"/>
              </a:rPr>
              <a:t>ما الذي يمكن فعله أيضًا دعمًا للاستجابة المحلية؟</a:t>
            </a:r>
            <a:br>
              <a:rPr lang="en-US" sz="2000" b="1" dirty="0">
                <a:solidFill>
                  <a:srgbClr val="C00000"/>
                </a:solidFill>
                <a:latin typeface="Sakkal Majalla" panose="02000000000000000000" pitchFamily="2" charset="-78"/>
                <a:cs typeface="Sakkal Majalla" panose="02000000000000000000" pitchFamily="2" charset="-78"/>
              </a:rPr>
            </a:br>
            <a:endParaRPr lang="en-US" sz="2000" b="1" dirty="0">
              <a:solidFill>
                <a:srgbClr val="C00000"/>
              </a:solidFill>
              <a:latin typeface="Sakkal Majalla" panose="02000000000000000000" pitchFamily="2" charset="-78"/>
              <a:cs typeface="Sakkal Majalla" panose="02000000000000000000" pitchFamily="2" charset="-78"/>
            </a:endParaRPr>
          </a:p>
          <a:p>
            <a:pPr marL="598487" lvl="2" indent="-342900" defTabSz="214822" rtl="1">
              <a:spcBef>
                <a:spcPts val="0"/>
              </a:spcBef>
              <a:buClr>
                <a:srgbClr val="C00000"/>
              </a:buClr>
              <a:buFont typeface="Arial" panose="020B0604020202020204" pitchFamily="34" charset="0"/>
              <a:buChar char="•"/>
              <a:defRPr sz="2178"/>
            </a:pPr>
            <a:r>
              <a:rPr lang="ar" sz="2000" dirty="0">
                <a:latin typeface="Sakkal Majalla" panose="02000000000000000000" pitchFamily="2" charset="-78"/>
                <a:cs typeface="Sakkal Majalla" panose="02000000000000000000" pitchFamily="2" charset="-78"/>
              </a:rPr>
              <a:t>تدريب أعضاء فريق الاستجابة السريعة قبل التعبئة، مثل تدريب اختصاصي الوقاية من العدوى ومكافحتها على التدابير المختبرية الأساسية للوقاية من العدوى ومكافحتها، وإرسالهم إلى الميدان بمواد التدريب المناسبة.</a:t>
            </a:r>
            <a:endParaRPr lang="hu-HU" sz="2000" dirty="0">
              <a:latin typeface="Sakkal Majalla" panose="02000000000000000000" pitchFamily="2" charset="-78"/>
              <a:cs typeface="Sakkal Majalla" panose="02000000000000000000" pitchFamily="2" charset="-78"/>
            </a:endParaRPr>
          </a:p>
          <a:p>
            <a:pPr marL="598487" lvl="2" indent="-342900" defTabSz="214822" rtl="1">
              <a:spcBef>
                <a:spcPts val="0"/>
              </a:spcBef>
              <a:buClr>
                <a:srgbClr val="C00000"/>
              </a:buClr>
              <a:buFont typeface="Arial" panose="020B0604020202020204" pitchFamily="34" charset="0"/>
              <a:buChar char="•"/>
              <a:defRPr sz="2178"/>
            </a:pPr>
            <a:r>
              <a:rPr lang="ar" sz="2000" dirty="0">
                <a:latin typeface="Sakkal Majalla" panose="02000000000000000000" pitchFamily="2" charset="-78"/>
                <a:cs typeface="Sakkal Majalla" panose="02000000000000000000" pitchFamily="2" charset="-78"/>
              </a:rPr>
              <a:t>تقديم الدعم عن بُعد لأعضاء فريق الاستجابة السريعة من المقر الرئيسي، مثل إجراء مكالمات هاتفية منتظمة مع خبراء إدارة البيانات لتقديم المشورة بشأن المسائل المتعلقة بإدارة المعلومات. </a:t>
            </a: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23</a:t>
            </a:fld>
            <a:endParaRPr>
              <a:latin typeface="Sakkal Majalla" panose="02000000000000000000" pitchFamily="2" charset="-78"/>
              <a:cs typeface="Sakkal Majalla" panose="02000000000000000000" pitchFamily="2" charset="-78"/>
            </a:endParaRPr>
          </a:p>
        </p:txBody>
      </p:sp>
      <p:sp>
        <p:nvSpPr>
          <p:cNvPr id="789" name="Title 1"/>
          <p:cNvSpPr txBox="1">
            <a:spLocks noGrp="1"/>
          </p:cNvSpPr>
          <p:nvPr>
            <p:ph type="title"/>
          </p:nvPr>
        </p:nvSpPr>
        <p:spPr>
          <a:xfrm>
            <a:off x="515726" y="545440"/>
            <a:ext cx="9399551" cy="645664"/>
          </a:xfrm>
          <a:prstGeom prst="rect">
            <a:avLst/>
          </a:prstGeom>
        </p:spPr>
        <p:txBody>
          <a:bodyPr rtlCol="1"/>
          <a:lstStyle>
            <a:lvl1pPr algn="r" rtl="1">
              <a:defRPr sz="2800"/>
            </a:lvl1pPr>
          </a:lstStyle>
          <a:p>
            <a:pPr rtl="1"/>
            <a:r>
              <a:rPr lang="ar" b="1">
                <a:solidFill>
                  <a:srgbClr val="C00000"/>
                </a:solidFill>
                <a:latin typeface="Sakkal Majalla" panose="02000000000000000000" pitchFamily="2" charset="-78"/>
                <a:cs typeface="Sakkal Majalla" panose="02000000000000000000" pitchFamily="2" charset="-78"/>
              </a:rPr>
              <a:t>ما الذي يمكن فعله أيضًا دعمًا للاستجابة المحلية؟</a:t>
            </a:r>
          </a:p>
        </p:txBody>
      </p:sp>
      <p:sp>
        <p:nvSpPr>
          <p:cNvPr id="790" name="Content Placeholder 2"/>
          <p:cNvSpPr txBox="1">
            <a:spLocks noGrp="1"/>
          </p:cNvSpPr>
          <p:nvPr>
            <p:ph type="body" idx="1"/>
          </p:nvPr>
        </p:nvSpPr>
        <p:spPr>
          <a:xfrm>
            <a:off x="923071" y="1385552"/>
            <a:ext cx="10165475" cy="4471924"/>
          </a:xfrm>
          <a:prstGeom prst="rect">
            <a:avLst/>
          </a:prstGeom>
        </p:spPr>
        <p:txBody>
          <a:bodyPr lIns="0" tIns="0" rIns="0" bIns="0" rtlCol="1"/>
          <a:lstStyle/>
          <a:p>
            <a:pPr marL="0" indent="0" rtl="1">
              <a:buSzTx/>
              <a:buNone/>
            </a:pPr>
            <a:r>
              <a:rPr lang="ar" b="1" dirty="0">
                <a:solidFill>
                  <a:srgbClr val="C00000"/>
                </a:solidFill>
                <a:latin typeface="Sakkal Majalla" panose="02000000000000000000" pitchFamily="2" charset="-78"/>
                <a:cs typeface="Sakkal Majalla" panose="02000000000000000000" pitchFamily="2" charset="-78"/>
              </a:rPr>
              <a:t>قد لا يمتلك أعضاء فريق الاستجابة السريعة الخبرة المناسبة للاستجابة لحالة طوارئ معينة. ولإعداد أعضاء الفريق ودعمهم، يمكنك النظر في:</a:t>
            </a:r>
          </a:p>
          <a:p>
            <a:pPr marL="360045" lvl="1" indent="-179070" rtl="1">
              <a:spcBef>
                <a:spcPts val="100"/>
              </a:spcBef>
              <a:buClr>
                <a:srgbClr val="C00000"/>
              </a:buClr>
              <a:defRPr>
                <a:solidFill>
                  <a:srgbClr val="C00000"/>
                </a:solidFill>
              </a:defRPr>
            </a:pP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تدريب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أعضاء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فريق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الاستجابة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السريعة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قبل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التعبئة</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(ا</a:t>
            </a:r>
            <a:r>
              <a:rPr dirty="0" err="1">
                <a:solidFill>
                  <a:schemeClr val="tx1"/>
                </a:solidFill>
                <a:latin typeface="Sakkal Majalla" panose="02000000000000000000" pitchFamily="2" charset="-78"/>
                <a:cs typeface="Sakkal Majalla" panose="02000000000000000000" pitchFamily="2" charset="-78"/>
              </a:rPr>
              <a:t>لتدريب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الوقت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المناسب</a:t>
            </a:r>
            <a:r>
              <a:rPr lang="ar-EG" dirty="0">
                <a:solidFill>
                  <a:schemeClr val="tx1"/>
                </a:solidFill>
                <a:latin typeface="Sakkal Majalla" panose="02000000000000000000" pitchFamily="2" charset="-78"/>
                <a:cs typeface="Sakkal Majalla" panose="02000000000000000000" pitchFamily="2" charset="-78"/>
              </a:rPr>
              <a:t>)</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مثل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تدريب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اختصاصي</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الوقاية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العدوى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ومكافحتها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التدابير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المختبرية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الأساسية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للوقاية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العدوى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ومكافحتها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وإرسالهم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إلى</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الميدان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بمواد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التدريب</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المناسبة</a:t>
            </a:r>
            <a:r>
              <a:rPr dirty="0">
                <a:solidFill>
                  <a:schemeClr val="tx1"/>
                </a:solidFill>
                <a:latin typeface="Sakkal Majalla" panose="02000000000000000000" pitchFamily="2" charset="-78"/>
                <a:cs typeface="Sakkal Majalla" panose="02000000000000000000" pitchFamily="2" charset="-78"/>
              </a:rPr>
              <a:t>.</a:t>
            </a:r>
            <a:endParaRPr sz="2100" dirty="0">
              <a:solidFill>
                <a:schemeClr val="tx1"/>
              </a:solidFill>
              <a:latin typeface="Sakkal Majalla" panose="02000000000000000000" pitchFamily="2" charset="-78"/>
              <a:cs typeface="Sakkal Majalla" panose="02000000000000000000" pitchFamily="2" charset="-78"/>
            </a:endParaRPr>
          </a:p>
          <a:p>
            <a:pPr marL="0" lvl="1" indent="180975" rtl="1">
              <a:spcBef>
                <a:spcPts val="100"/>
              </a:spcBef>
              <a:buSzTx/>
              <a:buNone/>
            </a:pPr>
            <a:endParaRPr sz="2100" dirty="0">
              <a:solidFill>
                <a:schemeClr val="tx1"/>
              </a:solidFill>
              <a:latin typeface="Sakkal Majalla" panose="02000000000000000000" pitchFamily="2" charset="-78"/>
              <a:cs typeface="Sakkal Majalla" panose="02000000000000000000" pitchFamily="2" charset="-78"/>
            </a:endParaRPr>
          </a:p>
          <a:p>
            <a:pPr marL="0" indent="0" rtl="1">
              <a:buSzTx/>
              <a:buNone/>
            </a:pPr>
            <a:r>
              <a:rPr lang="ar" b="1" dirty="0">
                <a:solidFill>
                  <a:srgbClr val="C00000"/>
                </a:solidFill>
                <a:latin typeface="Sakkal Majalla" panose="02000000000000000000" pitchFamily="2" charset="-78"/>
                <a:cs typeface="Sakkal Majalla" panose="02000000000000000000" pitchFamily="2" charset="-78"/>
              </a:rPr>
              <a:t>ليس بالضرورة تقديم كل الدعم في الميدان</a:t>
            </a:r>
            <a:r>
              <a:rPr lang="ar-EG" b="1" dirty="0">
                <a:solidFill>
                  <a:srgbClr val="C00000"/>
                </a:solidFill>
                <a:latin typeface="Sakkal Majalla" panose="02000000000000000000" pitchFamily="2" charset="-78"/>
                <a:cs typeface="Sakkal Majalla" panose="02000000000000000000" pitchFamily="2" charset="-78"/>
              </a:rPr>
              <a:t>؛</a:t>
            </a:r>
            <a:r>
              <a:rPr lang="ar" b="1" dirty="0">
                <a:solidFill>
                  <a:srgbClr val="C00000"/>
                </a:solidFill>
                <a:latin typeface="Sakkal Majalla" panose="02000000000000000000" pitchFamily="2" charset="-78"/>
                <a:cs typeface="Sakkal Majalla" panose="02000000000000000000" pitchFamily="2" charset="-78"/>
              </a:rPr>
              <a:t> إذ يمكن تقديم الدعم بواسطة الموظفين في المقر الرئيسي:</a:t>
            </a:r>
          </a:p>
          <a:p>
            <a:pPr marL="360045" lvl="1" indent="-179070" rtl="1">
              <a:spcBef>
                <a:spcPts val="100"/>
              </a:spcBef>
              <a:buClr>
                <a:srgbClr val="C00000"/>
              </a:buClr>
              <a:defRPr>
                <a:solidFill>
                  <a:srgbClr val="C00000"/>
                </a:solidFill>
              </a:defRPr>
            </a:pP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تقديم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الدعم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بُعد</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لأعضاء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فريق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الاستجابة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السريعة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مثل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إجراء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مكالمات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هاتفية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منتظمة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خبراء</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إدارة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البيانات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لتقديم</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المشورة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بشأن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المسائل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المتعلقة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بإدارة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المعلومات</a:t>
            </a:r>
            <a:r>
              <a:rPr dirty="0">
                <a:solidFill>
                  <a:schemeClr val="tx1"/>
                </a:solidFill>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24</a:t>
            </a:fld>
            <a:endParaRPr/>
          </a:p>
        </p:txBody>
      </p:sp>
      <p:sp>
        <p:nvSpPr>
          <p:cNvPr id="795" name="Content Placeholder 2"/>
          <p:cNvSpPr txBox="1">
            <a:spLocks noGrp="1"/>
          </p:cNvSpPr>
          <p:nvPr>
            <p:ph type="body" sz="half" idx="1"/>
          </p:nvPr>
        </p:nvSpPr>
        <p:spPr>
          <a:xfrm>
            <a:off x="2023773" y="1920556"/>
            <a:ext cx="5207928" cy="4654071"/>
          </a:xfrm>
          <a:prstGeom prst="rect">
            <a:avLst/>
          </a:prstGeom>
        </p:spPr>
        <p:txBody>
          <a:bodyPr lIns="0" tIns="0" rIns="0" bIns="0" rtlCol="1"/>
          <a:lstStyle>
            <a:lvl1pPr marL="0" indent="0" algn="r" rtl="1">
              <a:buSzTx/>
              <a:buNone/>
            </a:lvl1pPr>
          </a:lstStyle>
          <a:p>
            <a:pPr rtl="1"/>
            <a:r>
              <a:rPr>
                <a:latin typeface="Sakkal Majalla" panose="02000000000000000000" pitchFamily="2" charset="-78"/>
                <a:cs typeface="Sakkal Majalla" panose="02000000000000000000" pitchFamily="2" charset="-78"/>
              </a:rPr>
              <a:t>اكْتُشِف فجأةً عددٌ كبيرٌ من حالات الكوليرا في بلدة صغيرة نائية. </a:t>
            </a:r>
            <a:endParaRPr lang="hu-HU" dirty="0">
              <a:latin typeface="Sakkal Majalla" panose="02000000000000000000" pitchFamily="2" charset="-78"/>
              <a:cs typeface="Sakkal Majalla" panose="02000000000000000000" pitchFamily="2" charset="-78"/>
            </a:endParaRPr>
          </a:p>
          <a:p>
            <a:pPr rtl="1"/>
            <a:endParaRPr lang="hu-HU" dirty="0">
              <a:latin typeface="Sakkal Majalla" panose="02000000000000000000" pitchFamily="2" charset="-78"/>
              <a:cs typeface="Sakkal Majalla" panose="02000000000000000000" pitchFamily="2" charset="-78"/>
            </a:endParaRPr>
          </a:p>
          <a:p>
            <a:pPr rtl="1"/>
            <a:r>
              <a:rPr>
                <a:latin typeface="Sakkal Majalla" panose="02000000000000000000" pitchFamily="2" charset="-78"/>
                <a:cs typeface="Sakkal Majalla" panose="02000000000000000000" pitchFamily="2" charset="-78"/>
              </a:rPr>
              <a:t>أُوقِفَ فريق الاستجابة السريعة الأول الذي نُشر عند حدود البلدة، ولم يسمح له المجتمع المحلي بالدخول، خشيةَ أن يكون مستجيبو فريق الاستجابة السريعة قد أتَوْا لتسميم مياه البئر.</a:t>
            </a:r>
          </a:p>
        </p:txBody>
      </p:sp>
      <p:pic>
        <p:nvPicPr>
          <p:cNvPr id="796" name="Picture 2" descr="Picture 2"/>
          <p:cNvPicPr>
            <a:picLocks noChangeAspect="1"/>
          </p:cNvPicPr>
          <p:nvPr/>
        </p:nvPicPr>
        <p:blipFill>
          <a:blip r:embed="rId2"/>
          <a:srcRect l="19624" t="16320" r="16711" b="20774"/>
          <a:stretch>
            <a:fillRect/>
          </a:stretch>
        </p:blipFill>
        <p:spPr>
          <a:xfrm>
            <a:off x="7564264" y="1920556"/>
            <a:ext cx="3044953" cy="3016888"/>
          </a:xfrm>
          <a:prstGeom prst="rect">
            <a:avLst/>
          </a:prstGeom>
          <a:ln w="12700">
            <a:miter lim="400000"/>
          </a:ln>
        </p:spPr>
      </p:pic>
      <p:sp>
        <p:nvSpPr>
          <p:cNvPr id="5" name="Title 1">
            <a:extLst>
              <a:ext uri="{FF2B5EF4-FFF2-40B4-BE49-F238E27FC236}">
                <a16:creationId xmlns:a16="http://schemas.microsoft.com/office/drawing/2014/main" id="{9547C3FF-68E3-63F0-371B-D454BB959379}"/>
              </a:ext>
            </a:extLst>
          </p:cNvPr>
          <p:cNvSpPr txBox="1">
            <a:spLocks noGrp="1"/>
          </p:cNvSpPr>
          <p:nvPr>
            <p:ph type="title"/>
          </p:nvPr>
        </p:nvSpPr>
        <p:spPr>
          <a:xfrm>
            <a:off x="248867" y="46576"/>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السيناريو 2</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25</a:t>
            </a:fld>
            <a:endParaRPr/>
          </a:p>
        </p:txBody>
      </p:sp>
      <p:sp>
        <p:nvSpPr>
          <p:cNvPr id="799" name="Title 1"/>
          <p:cNvSpPr txBox="1">
            <a:spLocks noGrp="1"/>
          </p:cNvSpPr>
          <p:nvPr>
            <p:ph type="title"/>
          </p:nvPr>
        </p:nvSpPr>
        <p:spPr>
          <a:xfrm>
            <a:off x="-882146" y="35157"/>
            <a:ext cx="6462562"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الأسئلة التي يجب النظر فيها</a:t>
            </a:r>
          </a:p>
        </p:txBody>
      </p:sp>
      <p:sp>
        <p:nvSpPr>
          <p:cNvPr id="800" name="Content Placeholder 2"/>
          <p:cNvSpPr txBox="1">
            <a:spLocks noGrp="1"/>
          </p:cNvSpPr>
          <p:nvPr>
            <p:ph type="body" sz="half" idx="1"/>
          </p:nvPr>
        </p:nvSpPr>
        <p:spPr>
          <a:xfrm>
            <a:off x="1116671" y="1845715"/>
            <a:ext cx="6568919" cy="4654071"/>
          </a:xfrm>
          <a:prstGeom prst="rect">
            <a:avLst/>
          </a:prstGeom>
        </p:spPr>
        <p:txBody>
          <a:bodyPr rtlCol="1"/>
          <a:lstStyle/>
          <a:p>
            <a:pPr marL="0" indent="0" rtl="1">
              <a:buSzTx/>
              <a:buNone/>
            </a:pPr>
            <a:r>
              <a:rPr lang="ar" b="1">
                <a:solidFill>
                  <a:srgbClr val="C00000"/>
                </a:solidFill>
                <a:latin typeface="Sakkal Majalla" panose="02000000000000000000" pitchFamily="2" charset="-78"/>
                <a:cs typeface="Sakkal Majalla" panose="02000000000000000000" pitchFamily="2" charset="-78"/>
              </a:rPr>
              <a:t>مع النظر بعين الاعتبار إلى الموقف الموضَّح في السيناريو، أجب عن الأسئلة الآتية:</a:t>
            </a:r>
            <a:endParaRPr lang="hu-HU" b="1" dirty="0">
              <a:solidFill>
                <a:srgbClr val="C00000"/>
              </a:solidFill>
              <a:latin typeface="Sakkal Majalla" panose="02000000000000000000" pitchFamily="2" charset="-78"/>
              <a:cs typeface="Sakkal Majalla" panose="02000000000000000000" pitchFamily="2" charset="-78"/>
            </a:endParaRPr>
          </a:p>
          <a:p>
            <a:pPr marL="0" indent="0" rtl="1">
              <a:buSzTx/>
              <a:buNone/>
            </a:pPr>
            <a:endParaRPr dirty="0">
              <a:solidFill>
                <a:srgbClr val="C00000"/>
              </a:solidFill>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r>
              <a:rPr>
                <a:latin typeface="Sakkal Majalla" panose="02000000000000000000" pitchFamily="2" charset="-78"/>
                <a:cs typeface="Sakkal Majalla" panose="02000000000000000000" pitchFamily="2" charset="-78"/>
              </a:rPr>
              <a:t>كيف ستُشَكِّلُ فريقَ الاستجابة السريعة؟ ومن سيُعَبَّأُ في الميدان؟</a:t>
            </a:r>
            <a:endParaRPr lang="hu-HU"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r>
              <a:rPr>
                <a:latin typeface="Sakkal Majalla" panose="02000000000000000000" pitchFamily="2" charset="-78"/>
                <a:cs typeface="Sakkal Majalla" panose="02000000000000000000" pitchFamily="2" charset="-78"/>
              </a:rPr>
              <a:t>ما التدابير الأخرى التي يمكن اتخاذها لضمان فعالية فريق الاستجابة السريعة في هذا الموقف؟</a:t>
            </a:r>
          </a:p>
        </p:txBody>
      </p:sp>
      <p:grpSp>
        <p:nvGrpSpPr>
          <p:cNvPr id="803" name="Content Placeholder 2"/>
          <p:cNvGrpSpPr/>
          <p:nvPr/>
        </p:nvGrpSpPr>
        <p:grpSpPr>
          <a:xfrm>
            <a:off x="7908483" y="1845714"/>
            <a:ext cx="3456570" cy="3161099"/>
            <a:chOff x="-1192" y="-1"/>
            <a:chExt cx="4679722" cy="2737466"/>
          </a:xfrm>
        </p:grpSpPr>
        <p:sp>
          <p:nvSpPr>
            <p:cNvPr id="801" name="Rectangle"/>
            <p:cNvSpPr/>
            <p:nvPr/>
          </p:nvSpPr>
          <p:spPr>
            <a:xfrm>
              <a:off x="-1" y="-1"/>
              <a:ext cx="4678531" cy="2737466"/>
            </a:xfrm>
            <a:prstGeom prst="rect">
              <a:avLst/>
            </a:prstGeom>
            <a:solidFill>
              <a:srgbClr val="FFCC99"/>
            </a:solidFill>
            <a:ln w="38100" cap="flat">
              <a:solidFill>
                <a:srgbClr val="002060"/>
              </a:solidFill>
              <a:prstDash val="solid"/>
              <a:round/>
            </a:ln>
            <a:effectLst/>
          </p:spPr>
          <p:txBody>
            <a:bodyPr wrap="square" lIns="45719" tIns="45719" rIns="45719" bIns="45719" numCol="1" rtlCol="1" anchor="t">
              <a:noAutofit/>
            </a:bodyPr>
            <a:lstStyle/>
            <a:p>
              <a:pPr rtl="1">
                <a:spcBef>
                  <a:spcPts val="400"/>
                </a:spcBef>
                <a:defRPr sz="2000">
                  <a:solidFill>
                    <a:srgbClr val="10253F"/>
                  </a:solidFill>
                  <a:latin typeface="Arial"/>
                  <a:ea typeface="Arial"/>
                  <a:cs typeface="Arial"/>
                  <a:sym typeface="Arial"/>
                </a:defRPr>
              </a:pPr>
              <a:endParaRPr>
                <a:latin typeface="Sakkal Majalla" panose="02000000000000000000" pitchFamily="2" charset="-78"/>
                <a:cs typeface="Sakkal Majalla" panose="02000000000000000000" pitchFamily="2" charset="-78"/>
              </a:endParaRPr>
            </a:p>
          </p:txBody>
        </p:sp>
        <p:sp>
          <p:nvSpPr>
            <p:cNvPr id="802" name="Local response needs:…"/>
            <p:cNvSpPr txBox="1"/>
            <p:nvPr/>
          </p:nvSpPr>
          <p:spPr>
            <a:xfrm>
              <a:off x="-1192" y="4052"/>
              <a:ext cx="4674958" cy="2201538"/>
            </a:xfrm>
            <a:prstGeom prst="rect">
              <a:avLst/>
            </a:prstGeom>
            <a:solidFill>
              <a:schemeClr val="accent3">
                <a:lumMod val="20000"/>
                <a:lumOff val="80000"/>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54864" tIns="54864" rIns="54864" bIns="54864" numCol="1" rtlCol="1" anchor="t">
              <a:spAutoFit/>
            </a:bodyPr>
            <a:lstStyle/>
            <a:p>
              <a:pPr rtl="1">
                <a:spcBef>
                  <a:spcPts val="400"/>
                </a:spcBef>
                <a:defRPr>
                  <a:solidFill>
                    <a:srgbClr val="10253F"/>
                  </a:solidFill>
                  <a:latin typeface="+mj-lt"/>
                  <a:ea typeface="+mj-ea"/>
                  <a:cs typeface="+mj-cs"/>
                  <a:sym typeface="Source Sans Pro Regular"/>
                </a:defRPr>
              </a:pPr>
              <a:r>
                <a:rPr lang="ar" sz="2200" b="1">
                  <a:latin typeface="Sakkal Majalla" panose="02000000000000000000" pitchFamily="2" charset="-78"/>
                  <a:cs typeface="Sakkal Majalla" panose="02000000000000000000" pitchFamily="2" charset="-78"/>
                </a:rPr>
                <a:t>تتطلب الاستجابة المحلية:</a:t>
              </a:r>
              <a:endParaRPr sz="2200" b="1"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دعم اختصاصي المياه، والإصحاح، والنظافة الشخصية.</a:t>
              </a:r>
              <a:endParaRPr sz="2100" dirty="0">
                <a:latin typeface="Sakkal Majalla" panose="02000000000000000000" pitchFamily="2" charset="-78"/>
                <a:ea typeface="Arial"/>
                <a:cs typeface="Sakkal Majalla" panose="02000000000000000000" pitchFamily="2" charset="-78"/>
                <a:sym typeface="Arial"/>
              </a:endParaRP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تدريب الموظفين المحليين على إدارة بيانات الترصُّد وبيانات الفاشيات، والإشراف عليهم.</a:t>
              </a:r>
            </a:p>
            <a:p>
              <a:pPr marL="342900" indent="-342900" rtl="1">
                <a:spcBef>
                  <a:spcPts val="400"/>
                </a:spcBef>
                <a:buSzPct val="100000"/>
                <a:buFont typeface="Arial"/>
                <a:buChar char="•"/>
                <a:defRPr>
                  <a:solidFill>
                    <a:srgbClr val="10253F"/>
                  </a:solidFill>
                  <a:latin typeface="+mj-lt"/>
                  <a:ea typeface="+mj-ea"/>
                  <a:cs typeface="+mj-cs"/>
                  <a:sym typeface="Source Sans Pro Regular"/>
                </a:defRPr>
              </a:pPr>
              <a:endParaRPr lang="en-GB" sz="2100" dirty="0">
                <a:latin typeface="Sakkal Majalla" panose="02000000000000000000" pitchFamily="2" charset="-78"/>
                <a:cs typeface="Sakkal Majalla" panose="02000000000000000000" pitchFamily="2" charset="-78"/>
              </a:endParaRPr>
            </a:p>
          </p:txBody>
        </p:sp>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26</a:t>
            </a:fld>
            <a:endParaRPr/>
          </a:p>
        </p:txBody>
      </p:sp>
      <p:sp>
        <p:nvSpPr>
          <p:cNvPr id="806" name="Title 1"/>
          <p:cNvSpPr txBox="1">
            <a:spLocks noGrp="1"/>
          </p:cNvSpPr>
          <p:nvPr>
            <p:ph type="title"/>
          </p:nvPr>
        </p:nvSpPr>
        <p:spPr>
          <a:xfrm>
            <a:off x="248866" y="38487"/>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الإجابات المحتملة</a:t>
            </a:r>
          </a:p>
        </p:txBody>
      </p:sp>
      <p:sp>
        <p:nvSpPr>
          <p:cNvPr id="2" name="TextBox 1">
            <a:extLst>
              <a:ext uri="{FF2B5EF4-FFF2-40B4-BE49-F238E27FC236}">
                <a16:creationId xmlns:a16="http://schemas.microsoft.com/office/drawing/2014/main" id="{2E1E095F-2800-D9A1-DDBB-1A37BF6F4208}"/>
              </a:ext>
            </a:extLst>
          </p:cNvPr>
          <p:cNvSpPr txBox="1"/>
          <p:nvPr/>
        </p:nvSpPr>
        <p:spPr>
          <a:xfrm>
            <a:off x="1500099" y="845574"/>
            <a:ext cx="8819536" cy="519475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defTabSz="216992" rtl="1">
              <a:lnSpc>
                <a:spcPct val="90000"/>
              </a:lnSpc>
              <a:spcBef>
                <a:spcPts val="200"/>
              </a:spcBef>
              <a:buClr>
                <a:srgbClr val="65A000"/>
              </a:buClr>
              <a:buSzTx/>
              <a:buNone/>
              <a:defRPr sz="2200">
                <a:solidFill>
                  <a:srgbClr val="000000"/>
                </a:solidFill>
              </a:defRPr>
            </a:pPr>
            <a:r>
              <a:rPr lang="ar" sz="2400" b="1" dirty="0">
                <a:solidFill>
                  <a:srgbClr val="C00000"/>
                </a:solidFill>
                <a:latin typeface="Sakkal Majalla" panose="02000000000000000000" pitchFamily="2" charset="-78"/>
                <a:cs typeface="Sakkal Majalla" panose="02000000000000000000" pitchFamily="2" charset="-78"/>
              </a:rPr>
              <a:t>1. ينبغي أن يتألف فريق الاستجابة السريعة على الأقل من:</a:t>
            </a:r>
          </a:p>
          <a:p>
            <a:pPr marL="540000" lvl="1" indent="-285750" algn="justLow" defTabSz="216992" rtl="1">
              <a:lnSpc>
                <a:spcPct val="90000"/>
              </a:lnSpc>
              <a:spcBef>
                <a:spcPts val="100"/>
              </a:spcBef>
              <a:buClr>
                <a:srgbClr val="C00000"/>
              </a:buClr>
              <a:buChar char="•"/>
              <a:defRPr sz="2200">
                <a:solidFill>
                  <a:srgbClr val="000000"/>
                </a:solidFill>
              </a:defRPr>
            </a:pPr>
            <a:r>
              <a:rPr lang="ar" sz="2400" dirty="0">
                <a:latin typeface="Sakkal Majalla" panose="02000000000000000000" pitchFamily="2" charset="-78"/>
                <a:cs typeface="Sakkal Majalla" panose="02000000000000000000" pitchFamily="2" charset="-78"/>
              </a:rPr>
              <a:t>خبير في التواصل بشأن المخاطر (أهمية إرسال الرسائل والتوعية).</a:t>
            </a:r>
          </a:p>
          <a:p>
            <a:pPr marL="540000" lvl="1" indent="-285750" algn="justLow" defTabSz="216992" rtl="1">
              <a:lnSpc>
                <a:spcPct val="90000"/>
              </a:lnSpc>
              <a:spcBef>
                <a:spcPts val="100"/>
              </a:spcBef>
              <a:buClr>
                <a:srgbClr val="C00000"/>
              </a:buClr>
              <a:buChar char="•"/>
              <a:defRPr sz="2200">
                <a:solidFill>
                  <a:srgbClr val="000000"/>
                </a:solidFill>
              </a:defRPr>
            </a:pPr>
            <a:r>
              <a:rPr lang="ar" sz="2400" dirty="0">
                <a:latin typeface="Sakkal Majalla" panose="02000000000000000000" pitchFamily="2" charset="-78"/>
                <a:cs typeface="Sakkal Majalla" panose="02000000000000000000" pitchFamily="2" charset="-78"/>
              </a:rPr>
              <a:t>خبير التعبئة المجتمعية (للمشاركة المجتمعية).</a:t>
            </a:r>
          </a:p>
          <a:p>
            <a:pPr marL="540000" lvl="1" indent="-285750" algn="justLow" defTabSz="216992" rtl="1">
              <a:lnSpc>
                <a:spcPct val="90000"/>
              </a:lnSpc>
              <a:spcBef>
                <a:spcPts val="100"/>
              </a:spcBef>
              <a:buClr>
                <a:srgbClr val="C00000"/>
              </a:buClr>
              <a:buChar char="•"/>
              <a:defRPr sz="2200">
                <a:solidFill>
                  <a:srgbClr val="000000"/>
                </a:solidFill>
              </a:defRPr>
            </a:pPr>
            <a:r>
              <a:rPr lang="ar" sz="2400" dirty="0">
                <a:latin typeface="Sakkal Majalla" panose="02000000000000000000" pitchFamily="2" charset="-78"/>
                <a:cs typeface="Sakkal Majalla" panose="02000000000000000000" pitchFamily="2" charset="-78"/>
              </a:rPr>
              <a:t>اختصاصي المياه والإصحاح والنظافة الشخصية (لدعم الزملاء المحليين في مجال المياه والإصحاح والنظافة الشخصية/ الصحة البيئية‬).</a:t>
            </a:r>
          </a:p>
          <a:p>
            <a:pPr marL="0" indent="0" algn="justLow" defTabSz="216992" rtl="1">
              <a:lnSpc>
                <a:spcPct val="90000"/>
              </a:lnSpc>
              <a:spcBef>
                <a:spcPts val="200"/>
              </a:spcBef>
              <a:buClr>
                <a:srgbClr val="65A000"/>
              </a:buClr>
              <a:buSzTx/>
              <a:buNone/>
              <a:defRPr sz="2200">
                <a:solidFill>
                  <a:srgbClr val="000000"/>
                </a:solidFill>
              </a:defRPr>
            </a:pPr>
            <a:endParaRPr lang="en-US" sz="2400" dirty="0">
              <a:latin typeface="Sakkal Majalla" panose="02000000000000000000" pitchFamily="2" charset="-78"/>
              <a:cs typeface="Sakkal Majalla" panose="02000000000000000000" pitchFamily="2" charset="-78"/>
            </a:endParaRPr>
          </a:p>
          <a:p>
            <a:pPr marL="0" indent="0" algn="justLow" defTabSz="216992" rtl="1">
              <a:lnSpc>
                <a:spcPct val="90000"/>
              </a:lnSpc>
              <a:spcBef>
                <a:spcPts val="200"/>
              </a:spcBef>
              <a:buClr>
                <a:srgbClr val="65A000"/>
              </a:buClr>
              <a:buSzTx/>
              <a:buNone/>
              <a:defRPr sz="2200">
                <a:solidFill>
                  <a:srgbClr val="000000"/>
                </a:solidFill>
              </a:defRPr>
            </a:pPr>
            <a:r>
              <a:rPr lang="ar" sz="2400" b="1" dirty="0">
                <a:solidFill>
                  <a:srgbClr val="C00000"/>
                </a:solidFill>
                <a:latin typeface="Sakkal Majalla" panose="02000000000000000000" pitchFamily="2" charset="-78"/>
                <a:cs typeface="Sakkal Majalla" panose="02000000000000000000" pitchFamily="2" charset="-78"/>
              </a:rPr>
              <a:t>2. قد تشمل التدابير الإضافية ما يلي:</a:t>
            </a:r>
          </a:p>
          <a:p>
            <a:pPr marL="540000" lvl="1" indent="-254000" algn="justLow" defTabSz="216992" rtl="1">
              <a:lnSpc>
                <a:spcPct val="90000"/>
              </a:lnSpc>
              <a:spcBef>
                <a:spcPts val="100"/>
              </a:spcBef>
              <a:buClr>
                <a:srgbClr val="C00000"/>
              </a:buClr>
              <a:buChar char="•"/>
              <a:defRPr sz="2200">
                <a:solidFill>
                  <a:srgbClr val="000000"/>
                </a:solidFill>
              </a:defRPr>
            </a:pPr>
            <a:r>
              <a:rPr lang="ar" sz="2400" dirty="0">
                <a:latin typeface="Sakkal Majalla" panose="02000000000000000000" pitchFamily="2" charset="-78"/>
                <a:cs typeface="Sakkal Majalla" panose="02000000000000000000" pitchFamily="2" charset="-78"/>
              </a:rPr>
              <a:t>التواصل مع قادة المجتمع المحلي الموثوق فيهم محليًّا، والعاملين في مجال الرعاية الصحية، و/ أو المنظمات المحلية، ممن يستطيعون دعم مستجيبي فريق الاستجابة السريعة علنًا والتنسيق مع المجتمع المحلي</a:t>
            </a:r>
            <a:r>
              <a:rPr lang="ar" sz="2400" dirty="0">
                <a:solidFill>
                  <a:srgbClr val="021F64"/>
                </a:solidFill>
                <a:latin typeface="Sakkal Majalla" panose="02000000000000000000" pitchFamily="2" charset="-78"/>
                <a:cs typeface="Sakkal Majalla" panose="02000000000000000000" pitchFamily="2" charset="-78"/>
              </a:rPr>
              <a:t>.</a:t>
            </a:r>
            <a:endParaRPr lang="en-US" sz="2400" dirty="0">
              <a:latin typeface="Sakkal Majalla" panose="02000000000000000000" pitchFamily="2" charset="-78"/>
              <a:cs typeface="Sakkal Majalla" panose="02000000000000000000" pitchFamily="2" charset="-78"/>
            </a:endParaRPr>
          </a:p>
          <a:p>
            <a:pPr marL="540000" lvl="1" indent="-285750" algn="justLow" defTabSz="216992" rtl="1">
              <a:lnSpc>
                <a:spcPct val="90000"/>
              </a:lnSpc>
              <a:spcBef>
                <a:spcPts val="100"/>
              </a:spcBef>
              <a:buClr>
                <a:srgbClr val="C00000"/>
              </a:buClr>
              <a:buChar char="•"/>
              <a:defRPr sz="2200">
                <a:solidFill>
                  <a:srgbClr val="000000"/>
                </a:solidFill>
              </a:defRPr>
            </a:pPr>
            <a:r>
              <a:rPr lang="ar" sz="2400" dirty="0">
                <a:latin typeface="Sakkal Majalla" panose="02000000000000000000" pitchFamily="2" charset="-78"/>
                <a:cs typeface="Sakkal Majalla" panose="02000000000000000000" pitchFamily="2" charset="-78"/>
              </a:rPr>
              <a:t>تزويد جميع أعضاء فريق الاستجابة السريعة، بغض النظر عن دورهم، بالمواد الإعلامية والتواصلية الخاصة بالكوليرا، وتشمل إرشادات حول كيفية التعامل مع المجتمع المحلي، وإجابات الأسئلة الشائعة المتعلقة بالكوليرا، ونقاط الحديث التي يمكن من خلالها شرح مهمة فريق الاستجابة السريعة.</a:t>
            </a: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27</a:t>
            </a:fld>
            <a:endParaRPr/>
          </a:p>
        </p:txBody>
      </p:sp>
      <p:sp>
        <p:nvSpPr>
          <p:cNvPr id="811" name="Content Placeholder 2"/>
          <p:cNvSpPr txBox="1">
            <a:spLocks noGrp="1"/>
          </p:cNvSpPr>
          <p:nvPr>
            <p:ph type="body" sz="half" idx="1"/>
          </p:nvPr>
        </p:nvSpPr>
        <p:spPr>
          <a:xfrm>
            <a:off x="1192192" y="2128836"/>
            <a:ext cx="6067202" cy="2600327"/>
          </a:xfrm>
          <a:prstGeom prst="rect">
            <a:avLst/>
          </a:prstGeom>
        </p:spPr>
        <p:txBody>
          <a:bodyPr lIns="0" tIns="0" rIns="0" bIns="0" rtlCol="1">
            <a:noAutofit/>
          </a:bodyPr>
          <a:lstStyle>
            <a:lvl1pPr marL="0" indent="0" algn="r" rtl="1">
              <a:buSzTx/>
              <a:buNone/>
            </a:lvl1pPr>
          </a:lstStyle>
          <a:p>
            <a:pPr rtl="1"/>
            <a:r>
              <a:rPr dirty="0" err="1">
                <a:latin typeface="Sakkal Majalla" panose="02000000000000000000" pitchFamily="2" charset="-78"/>
                <a:cs typeface="Sakkal Majalla" panose="02000000000000000000" pitchFamily="2" charset="-78"/>
              </a:rPr>
              <a:t>يُنشَر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كورونا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endParaRPr lang="hu-HU" dirty="0">
              <a:latin typeface="Sakkal Majalla" panose="02000000000000000000" pitchFamily="2" charset="-78"/>
              <a:cs typeface="Sakkal Majalla" panose="02000000000000000000" pitchFamily="2" charset="-78"/>
            </a:endParaRPr>
          </a:p>
          <a:p>
            <a:pPr rtl="1"/>
            <a:endParaRPr lang="hu-HU"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وبعد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ثمانية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مستجيبي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بصعوبة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endParaRPr lang="hu-HU" dirty="0">
              <a:latin typeface="Sakkal Majalla" panose="02000000000000000000" pitchFamily="2" charset="-78"/>
              <a:cs typeface="Sakkal Majalla" panose="02000000000000000000" pitchFamily="2" charset="-78"/>
            </a:endParaRPr>
          </a:p>
          <a:p>
            <a:pPr rtl="1"/>
            <a:endParaRPr lang="hu-HU" dirty="0">
              <a:latin typeface="Sakkal Majalla" panose="02000000000000000000" pitchFamily="2" charset="-78"/>
              <a:cs typeface="Sakkal Majalla" panose="02000000000000000000" pitchFamily="2" charset="-78"/>
            </a:endParaRPr>
          </a:p>
          <a:p>
            <a:pPr rtl="1"/>
            <a:r>
              <a:rPr dirty="0" err="1">
                <a:latin typeface="Sakkal Majalla" panose="02000000000000000000" pitchFamily="2" charset="-78"/>
                <a:cs typeface="Sakkal Majalla" panose="02000000000000000000" pitchFamily="2" charset="-78"/>
              </a:rPr>
              <a:t>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تبدأ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dirty="0">
                <a:latin typeface="Sakkal Majalla" panose="02000000000000000000" pitchFamily="2" charset="-78"/>
                <a:cs typeface="Sakkal Majalla" panose="02000000000000000000" pitchFamily="2" charset="-78"/>
              </a:rPr>
              <a:t>.</a:t>
            </a:r>
          </a:p>
        </p:txBody>
      </p:sp>
      <p:pic>
        <p:nvPicPr>
          <p:cNvPr id="812" name="Picture 2" descr="Picture 2"/>
          <p:cNvPicPr>
            <a:picLocks noChangeAspect="1"/>
          </p:cNvPicPr>
          <p:nvPr/>
        </p:nvPicPr>
        <p:blipFill>
          <a:blip r:embed="rId2"/>
          <a:stretch>
            <a:fillRect/>
          </a:stretch>
        </p:blipFill>
        <p:spPr>
          <a:xfrm>
            <a:off x="7340419" y="2036128"/>
            <a:ext cx="2795059" cy="2600326"/>
          </a:xfrm>
          <a:prstGeom prst="rect">
            <a:avLst/>
          </a:prstGeom>
          <a:ln w="12700">
            <a:miter lim="400000"/>
          </a:ln>
        </p:spPr>
      </p:pic>
      <p:sp>
        <p:nvSpPr>
          <p:cNvPr id="4" name="Title 1">
            <a:extLst>
              <a:ext uri="{FF2B5EF4-FFF2-40B4-BE49-F238E27FC236}">
                <a16:creationId xmlns:a16="http://schemas.microsoft.com/office/drawing/2014/main" id="{0A7CE59F-E844-42A7-7EA6-9260841713C6}"/>
              </a:ext>
            </a:extLst>
          </p:cNvPr>
          <p:cNvSpPr txBox="1">
            <a:spLocks noGrp="1"/>
          </p:cNvSpPr>
          <p:nvPr>
            <p:ph type="title"/>
          </p:nvPr>
        </p:nvSpPr>
        <p:spPr>
          <a:xfrm>
            <a:off x="167841" y="34096"/>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السيناريو 3</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28</a:t>
            </a:fld>
            <a:endParaRPr/>
          </a:p>
        </p:txBody>
      </p:sp>
      <p:sp>
        <p:nvSpPr>
          <p:cNvPr id="815" name="Content Placeholder 2"/>
          <p:cNvSpPr txBox="1">
            <a:spLocks noGrp="1"/>
          </p:cNvSpPr>
          <p:nvPr>
            <p:ph type="body" sz="half" idx="1"/>
          </p:nvPr>
        </p:nvSpPr>
        <p:spPr>
          <a:xfrm>
            <a:off x="4251781" y="2122714"/>
            <a:ext cx="7529514" cy="3646488"/>
          </a:xfrm>
          <a:prstGeom prst="rect">
            <a:avLst/>
          </a:prstGeom>
        </p:spPr>
        <p:txBody>
          <a:bodyPr lIns="0" tIns="0" rIns="0" bIns="0" rtlCol="1"/>
          <a:lstStyle/>
          <a:p>
            <a:pPr marL="0" indent="0" rtl="1">
              <a:buSzTx/>
              <a:buNone/>
            </a:pPr>
            <a:r>
              <a:rPr lang="ar" b="1" dirty="0">
                <a:solidFill>
                  <a:srgbClr val="C00000"/>
                </a:solidFill>
                <a:latin typeface="Sakkal Majalla" panose="02000000000000000000" pitchFamily="2" charset="-78"/>
                <a:cs typeface="Sakkal Majalla" panose="02000000000000000000" pitchFamily="2" charset="-78"/>
              </a:rPr>
              <a:t>مع النظر بعين الاعتبار إلى الموقف الموضَّح في السيناريو، أجب عن الأسئلة الآتية:</a:t>
            </a:r>
          </a:p>
          <a:p>
            <a:pPr marL="0" indent="0" rtl="1">
              <a:buSzTx/>
              <a:buNone/>
            </a:pP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اتخاذها</a:t>
            </a:r>
            <a:r>
              <a:rPr dirty="0">
                <a:latin typeface="Sakkal Majalla" panose="02000000000000000000" pitchFamily="2" charset="-78"/>
                <a:cs typeface="Sakkal Majalla" panose="02000000000000000000" pitchFamily="2" charset="-78"/>
              </a:rPr>
              <a:t>؟</a:t>
            </a:r>
          </a:p>
          <a:p>
            <a:pPr marL="457200" indent="-457200" rtl="1">
              <a:buFontTx/>
              <a:buAutoNum type="arabicPeriod"/>
            </a:pP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startAt="2"/>
            </a:pP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اتخاذها</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37AEF574-770D-F087-1BA1-52B1E75AB85A}"/>
              </a:ext>
            </a:extLst>
          </p:cNvPr>
          <p:cNvSpPr txBox="1"/>
          <p:nvPr/>
        </p:nvSpPr>
        <p:spPr>
          <a:xfrm>
            <a:off x="361950" y="781050"/>
            <a:ext cx="2305050" cy="46166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2400" b="1" i="0" u="none" strike="noStrike" cap="none" spc="0" normalizeH="0" baseline="0">
                <a:ln>
                  <a:noFill/>
                </a:ln>
                <a:solidFill>
                  <a:schemeClr val="bg1"/>
                </a:solidFill>
                <a:effectLst/>
                <a:uFillTx/>
                <a:latin typeface="Calibri"/>
                <a:ea typeface="Calibri"/>
                <a:cs typeface="Calibri"/>
                <a:sym typeface="Calibri"/>
              </a:rPr>
              <a:t>أسئلة ؟</a:t>
            </a:r>
            <a:endParaRPr kumimoji="0" lang="en-US" sz="24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29</a:t>
            </a:fld>
            <a:endParaRPr>
              <a:latin typeface="Sakkal Majalla" panose="02000000000000000000" pitchFamily="2" charset="-78"/>
              <a:cs typeface="Sakkal Majalla" panose="02000000000000000000" pitchFamily="2" charset="-78"/>
            </a:endParaRPr>
          </a:p>
        </p:txBody>
      </p:sp>
      <p:sp>
        <p:nvSpPr>
          <p:cNvPr id="821" name="Content Placeholder 2"/>
          <p:cNvSpPr txBox="1">
            <a:spLocks noGrp="1"/>
          </p:cNvSpPr>
          <p:nvPr>
            <p:ph type="body" sz="half" idx="1"/>
          </p:nvPr>
        </p:nvSpPr>
        <p:spPr>
          <a:xfrm>
            <a:off x="1584758" y="1628001"/>
            <a:ext cx="6231185" cy="4654071"/>
          </a:xfrm>
          <a:prstGeom prst="rect">
            <a:avLst/>
          </a:prstGeom>
        </p:spPr>
        <p:txBody>
          <a:bodyPr lIns="0" tIns="0" rIns="0" bIns="0" rtlCol="1"/>
          <a:lstStyle/>
          <a:p>
            <a:pPr marL="457200" indent="-457200" rtl="1">
              <a:buClr>
                <a:srgbClr val="C00000"/>
              </a:buClr>
              <a:buFontTx/>
              <a:buAutoNum type="arabicPeriod"/>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ذاتيًّا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457200" indent="-457200" rtl="1">
              <a:buFontTx/>
              <a:buAutoNum type="arabicPeriod"/>
            </a:pPr>
            <a:endParaRPr dirty="0">
              <a:latin typeface="Sakkal Majalla" panose="02000000000000000000" pitchFamily="2" charset="-78"/>
              <a:cs typeface="Sakkal Majalla" panose="02000000000000000000" pitchFamily="2" charset="-78"/>
            </a:endParaRPr>
          </a:p>
          <a:p>
            <a:pPr marL="457200" indent="-457200" rtl="1">
              <a:buClr>
                <a:srgbClr val="C00000"/>
              </a:buClr>
              <a:buFontTx/>
              <a:buAutoNum type="arabicPeriod" startAt="2"/>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بالحدث</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مستجيبي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تعرَّضوا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وخالطوا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يعزلوا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أنفسهم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أيضًا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822" name="Picture 2" descr="Picture 2"/>
          <p:cNvPicPr>
            <a:picLocks noChangeAspect="1"/>
          </p:cNvPicPr>
          <p:nvPr/>
        </p:nvPicPr>
        <p:blipFill>
          <a:blip r:embed="rId2"/>
          <a:stretch>
            <a:fillRect/>
          </a:stretch>
        </p:blipFill>
        <p:spPr>
          <a:xfrm>
            <a:off x="8026400" y="1754970"/>
            <a:ext cx="3547534" cy="1984925"/>
          </a:xfrm>
          <a:prstGeom prst="rect">
            <a:avLst/>
          </a:prstGeom>
          <a:ln w="12700">
            <a:miter lim="400000"/>
          </a:ln>
        </p:spPr>
      </p:pic>
      <p:sp>
        <p:nvSpPr>
          <p:cNvPr id="4" name="Title 1">
            <a:extLst>
              <a:ext uri="{FF2B5EF4-FFF2-40B4-BE49-F238E27FC236}">
                <a16:creationId xmlns:a16="http://schemas.microsoft.com/office/drawing/2014/main" id="{43A19D48-C590-C2CC-0A31-9223C6A3BE25}"/>
              </a:ext>
            </a:extLst>
          </p:cNvPr>
          <p:cNvSpPr txBox="1">
            <a:spLocks noGrp="1"/>
          </p:cNvSpPr>
          <p:nvPr>
            <p:ph type="title"/>
          </p:nvPr>
        </p:nvSpPr>
        <p:spPr>
          <a:xfrm>
            <a:off x="248866" y="38487"/>
            <a:ext cx="3571876"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الإجابات المحتملة</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75" name="Title 4"/>
          <p:cNvSpPr txBox="1">
            <a:spLocks noGrp="1"/>
          </p:cNvSpPr>
          <p:nvPr>
            <p:ph type="title"/>
          </p:nvPr>
        </p:nvSpPr>
        <p:spPr>
          <a:xfrm>
            <a:off x="248866" y="-2026"/>
            <a:ext cx="3571876"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مقدمة</a:t>
            </a:r>
          </a:p>
        </p:txBody>
      </p:sp>
      <p:sp>
        <p:nvSpPr>
          <p:cNvPr id="276" name="Google Shape;308;p8"/>
          <p:cNvSpPr txBox="1">
            <a:spLocks noGrp="1"/>
          </p:cNvSpPr>
          <p:nvPr>
            <p:ph type="body" idx="1"/>
          </p:nvPr>
        </p:nvSpPr>
        <p:spPr>
          <a:xfrm>
            <a:off x="1893343" y="1232663"/>
            <a:ext cx="8525784" cy="4897009"/>
          </a:xfrm>
          <a:prstGeom prst="rect">
            <a:avLst/>
          </a:prstGeom>
        </p:spPr>
        <p:txBody>
          <a:bodyPr lIns="0" tIns="0" rIns="0" bIns="0" rtlCol="1" anchor="t">
            <a:normAutofit/>
          </a:bodyPr>
          <a:lstStyle/>
          <a:p>
            <a:pPr marL="0" indent="0" rtl="1">
              <a:buSzTx/>
              <a:buNone/>
            </a:pPr>
            <a:r>
              <a:rPr lang="ar-EG"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p>
          <a:p>
            <a:pPr marL="0" indent="0" rtl="1">
              <a:buSzTx/>
              <a:buNone/>
            </a:pPr>
            <a:endParaRPr dirty="0">
              <a:latin typeface="Sakkal Majalla" panose="02000000000000000000" pitchFamily="2" charset="-78"/>
              <a:cs typeface="Sakkal Majalla" panose="02000000000000000000" pitchFamily="2" charset="-78"/>
            </a:endParaRPr>
          </a:p>
          <a:p>
            <a:pPr marL="0" indent="0" rtl="1">
              <a:buSzTx/>
              <a:buNone/>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pPr>
            <a:endParaRPr dirty="0">
              <a:latin typeface="Sakkal Majalla" panose="02000000000000000000" pitchFamily="2" charset="-78"/>
              <a:cs typeface="Sakkal Majalla" panose="02000000000000000000" pitchFamily="2" charset="-78"/>
            </a:endParaRPr>
          </a:p>
          <a:p>
            <a:pPr marL="0" indent="0" rtl="1">
              <a:buSzTx/>
              <a:buNone/>
            </a:pPr>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30</a:t>
            </a:fld>
            <a:endParaRPr/>
          </a:p>
        </p:txBody>
      </p:sp>
      <p:sp>
        <p:nvSpPr>
          <p:cNvPr id="826" name="Content Placeholder 2"/>
          <p:cNvSpPr txBox="1">
            <a:spLocks noGrp="1"/>
          </p:cNvSpPr>
          <p:nvPr>
            <p:ph type="body" idx="4294967295"/>
          </p:nvPr>
        </p:nvSpPr>
        <p:spPr>
          <a:xfrm>
            <a:off x="1795623" y="1101964"/>
            <a:ext cx="8600754" cy="4654071"/>
          </a:xfrm>
          <a:prstGeom prst="rect">
            <a:avLst/>
          </a:prstGeom>
        </p:spPr>
        <p:txBody>
          <a:bodyPr lIns="0" tIns="0" rIns="0" bIns="0" rtlCol="1">
            <a:normAutofit/>
          </a:bodyPr>
          <a:lstStyle/>
          <a:p>
            <a:pPr marL="0" indent="0" defTabSz="216992" rtl="1">
              <a:lnSpc>
                <a:spcPct val="90000"/>
              </a:lnSpc>
              <a:spcBef>
                <a:spcPts val="200"/>
              </a:spcBef>
              <a:buClr>
                <a:srgbClr val="65A000"/>
              </a:buClr>
              <a:buSzTx/>
              <a:buNone/>
              <a:defRPr>
                <a:solidFill>
                  <a:srgbClr val="000000"/>
                </a:solidFill>
              </a:defRPr>
            </a:pPr>
            <a:endParaRPr dirty="0">
              <a:latin typeface="Sakkal Majalla" panose="02000000000000000000" pitchFamily="2" charset="-78"/>
              <a:cs typeface="Sakkal Majalla" panose="02000000000000000000" pitchFamily="2" charset="-78"/>
            </a:endParaRPr>
          </a:p>
          <a:p>
            <a:pPr marL="0" indent="0" defTabSz="216992" rtl="1">
              <a:lnSpc>
                <a:spcPct val="90000"/>
              </a:lnSpc>
              <a:spcBef>
                <a:spcPts val="200"/>
              </a:spcBef>
              <a:buClr>
                <a:srgbClr val="65A000"/>
              </a:buClr>
              <a:buSzTx/>
              <a:buNone/>
              <a:defRPr>
                <a:solidFill>
                  <a:srgbClr val="000000"/>
                </a:solidFill>
              </a:defRPr>
            </a:pPr>
            <a:r>
              <a:rPr dirty="0" err="1">
                <a:latin typeface="Sakkal Majalla" panose="02000000000000000000" pitchFamily="2" charset="-78"/>
                <a:cs typeface="Sakkal Majalla" panose="02000000000000000000" pitchFamily="2" charset="-78"/>
              </a:rPr>
              <a:t>يُحبَّذ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يخضع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مستجيبو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وبعده</a:t>
            </a:r>
            <a:r>
              <a:rPr dirty="0">
                <a:latin typeface="Sakkal Majalla" panose="02000000000000000000" pitchFamily="2" charset="-78"/>
                <a:cs typeface="Sakkal Majalla" panose="02000000000000000000" pitchFamily="2" charset="-78"/>
              </a:rPr>
              <a:t>. </a:t>
            </a:r>
            <a:endParaRPr lang="hu-HU" dirty="0">
              <a:latin typeface="Sakkal Majalla" panose="02000000000000000000" pitchFamily="2" charset="-78"/>
              <a:cs typeface="Sakkal Majalla" panose="02000000000000000000" pitchFamily="2" charset="-78"/>
            </a:endParaRPr>
          </a:p>
          <a:p>
            <a:pPr marL="0" indent="0" defTabSz="216992" rtl="1">
              <a:lnSpc>
                <a:spcPct val="90000"/>
              </a:lnSpc>
              <a:spcBef>
                <a:spcPts val="200"/>
              </a:spcBef>
              <a:buClr>
                <a:srgbClr val="65A000"/>
              </a:buClr>
              <a:buSzTx/>
              <a:buNone/>
              <a:defRPr>
                <a:solidFill>
                  <a:srgbClr val="000000"/>
                </a:solidFill>
              </a:defRPr>
            </a:pPr>
            <a:endParaRPr lang="hu-HU" dirty="0">
              <a:latin typeface="Sakkal Majalla" panose="02000000000000000000" pitchFamily="2" charset="-78"/>
              <a:cs typeface="Sakkal Majalla" panose="02000000000000000000" pitchFamily="2" charset="-78"/>
            </a:endParaRPr>
          </a:p>
          <a:p>
            <a:pPr marL="0" indent="0" defTabSz="216992" rtl="1">
              <a:lnSpc>
                <a:spcPct val="90000"/>
              </a:lnSpc>
              <a:spcBef>
                <a:spcPts val="200"/>
              </a:spcBef>
              <a:buClr>
                <a:srgbClr val="65A000"/>
              </a:buClr>
              <a:buSzTx/>
              <a:buNone/>
              <a:defRPr>
                <a:solidFill>
                  <a:srgbClr val="000000"/>
                </a:solidFill>
              </a:defRPr>
            </a:pPr>
            <a:r>
              <a:rPr dirty="0" err="1">
                <a:latin typeface="Sakkal Majalla" panose="02000000000000000000" pitchFamily="2" charset="-78"/>
                <a:cs typeface="Sakkal Majalla" panose="02000000000000000000" pitchFamily="2" charset="-78"/>
              </a:rPr>
              <a:t>يُحبَّذ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تكنولوجيا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المطلوبة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ووتيرة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موازين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الحرارة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المراحل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النهائية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كورونا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لمتلازمة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العزل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والاختبار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والإخلاء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والعلاج</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54FE1637-6773-5BC0-B31E-A1371B4ED472}"/>
              </a:ext>
            </a:extLst>
          </p:cNvPr>
          <p:cNvSpPr txBox="1">
            <a:spLocks/>
          </p:cNvSpPr>
          <p:nvPr/>
        </p:nvSpPr>
        <p:spPr>
          <a:xfrm>
            <a:off x="248866" y="38487"/>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مناقشة</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31</a:t>
            </a:fld>
            <a:endParaRPr/>
          </a:p>
        </p:txBody>
      </p:sp>
      <p:sp>
        <p:nvSpPr>
          <p:cNvPr id="829" name="Google Shape;300;p7"/>
          <p:cNvSpPr txBox="1">
            <a:spLocks noGrp="1"/>
          </p:cNvSpPr>
          <p:nvPr>
            <p:ph type="body" sz="quarter" idx="1"/>
          </p:nvPr>
        </p:nvSpPr>
        <p:spPr>
          <a:xfrm>
            <a:off x="2600107" y="1558924"/>
            <a:ext cx="7273926" cy="1870076"/>
          </a:xfrm>
          <a:prstGeom prst="rect">
            <a:avLst/>
          </a:prstGeom>
        </p:spPr>
        <p:txBody>
          <a:bodyPr lIns="179999" tIns="179999" rIns="179999" bIns="179999"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4. فِرَق الاستجابة السريعة باعتبارها جزءًا من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نظام الاستجابة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للطوارئ</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32</a:t>
            </a:fld>
            <a:endParaRPr>
              <a:latin typeface="Sakkal Majalla" panose="02000000000000000000" pitchFamily="2" charset="-78"/>
              <a:cs typeface="Sakkal Majalla" panose="02000000000000000000" pitchFamily="2" charset="-78"/>
            </a:endParaRPr>
          </a:p>
        </p:txBody>
      </p:sp>
      <p:pic>
        <p:nvPicPr>
          <p:cNvPr id="832" name="Image 48" descr="Image 48"/>
          <p:cNvPicPr>
            <a:picLocks noChangeAspect="1"/>
          </p:cNvPicPr>
          <p:nvPr/>
        </p:nvPicPr>
        <p:blipFill>
          <a:blip r:embed="rId2"/>
          <a:stretch>
            <a:fillRect/>
          </a:stretch>
        </p:blipFill>
        <p:spPr>
          <a:xfrm>
            <a:off x="1431236" y="726547"/>
            <a:ext cx="9368181" cy="5283673"/>
          </a:xfrm>
          <a:prstGeom prst="rect">
            <a:avLst/>
          </a:prstGeom>
          <a:solidFill>
            <a:srgbClr val="0070C0"/>
          </a:solidFill>
          <a:ln w="12700">
            <a:miter lim="400000"/>
          </a:ln>
        </p:spPr>
      </p:pic>
      <p:sp>
        <p:nvSpPr>
          <p:cNvPr id="833" name="TextBox 13"/>
          <p:cNvSpPr txBox="1"/>
          <p:nvPr/>
        </p:nvSpPr>
        <p:spPr>
          <a:xfrm>
            <a:off x="3055" y="42395"/>
            <a:ext cx="5431390"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نظام الاستجابة للطوارئ</a:t>
            </a:r>
          </a:p>
        </p:txBody>
      </p:sp>
      <p:sp>
        <p:nvSpPr>
          <p:cNvPr id="834" name="Rectangle 2"/>
          <p:cNvSpPr/>
          <p:nvPr/>
        </p:nvSpPr>
        <p:spPr>
          <a:xfrm>
            <a:off x="1431236" y="5932843"/>
            <a:ext cx="9698512" cy="345441"/>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16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تُنَسَّقُ في الغالب فِرَق الاستجابة السريعة في نظام إدارة الأحداث من قسم العمليات. </a:t>
            </a:r>
          </a:p>
        </p:txBody>
      </p:sp>
      <p:sp>
        <p:nvSpPr>
          <p:cNvPr id="2" name="TextBox 1">
            <a:extLst>
              <a:ext uri="{FF2B5EF4-FFF2-40B4-BE49-F238E27FC236}">
                <a16:creationId xmlns:a16="http://schemas.microsoft.com/office/drawing/2014/main" id="{12C836A2-405F-A148-B3B9-AB0E2C9F6524}"/>
              </a:ext>
            </a:extLst>
          </p:cNvPr>
          <p:cNvSpPr txBox="1"/>
          <p:nvPr/>
        </p:nvSpPr>
        <p:spPr>
          <a:xfrm>
            <a:off x="5133975" y="994260"/>
            <a:ext cx="1952625"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rPr>
              <a:t>مدير الأحداث</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id="{213C2414-3695-9E8E-5D5D-BF5F84568BBB}"/>
              </a:ext>
            </a:extLst>
          </p:cNvPr>
          <p:cNvSpPr txBox="1"/>
          <p:nvPr/>
        </p:nvSpPr>
        <p:spPr>
          <a:xfrm>
            <a:off x="1743075" y="1437489"/>
            <a:ext cx="2095500" cy="369330"/>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8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صحة العاملين وأمنهم</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4" name="TextBox 3">
            <a:extLst>
              <a:ext uri="{FF2B5EF4-FFF2-40B4-BE49-F238E27FC236}">
                <a16:creationId xmlns:a16="http://schemas.microsoft.com/office/drawing/2014/main" id="{424BA312-12B2-2D78-5B45-DCD03852C058}"/>
              </a:ext>
            </a:extLst>
          </p:cNvPr>
          <p:cNvSpPr txBox="1"/>
          <p:nvPr/>
        </p:nvSpPr>
        <p:spPr>
          <a:xfrm>
            <a:off x="1857375" y="1891531"/>
            <a:ext cx="2095500" cy="369330"/>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8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الاتصالات</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5" name="TextBox 4">
            <a:extLst>
              <a:ext uri="{FF2B5EF4-FFF2-40B4-BE49-F238E27FC236}">
                <a16:creationId xmlns:a16="http://schemas.microsoft.com/office/drawing/2014/main" id="{B7019400-7D21-4B8A-DCBF-34FBD686B859}"/>
              </a:ext>
            </a:extLst>
          </p:cNvPr>
          <p:cNvSpPr txBox="1"/>
          <p:nvPr/>
        </p:nvSpPr>
        <p:spPr>
          <a:xfrm>
            <a:off x="1857375" y="1838830"/>
            <a:ext cx="2095500" cy="369330"/>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8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الاتصالات</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6" name="TextBox 5">
            <a:extLst>
              <a:ext uri="{FF2B5EF4-FFF2-40B4-BE49-F238E27FC236}">
                <a16:creationId xmlns:a16="http://schemas.microsoft.com/office/drawing/2014/main" id="{6AB25D98-3656-367E-6DFD-050628028BFD}"/>
              </a:ext>
            </a:extLst>
          </p:cNvPr>
          <p:cNvSpPr txBox="1"/>
          <p:nvPr/>
        </p:nvSpPr>
        <p:spPr>
          <a:xfrm>
            <a:off x="8239127" y="1540465"/>
            <a:ext cx="2095500" cy="369330"/>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8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التنسيق مع الشركاء</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7" name="TextBox 6">
            <a:extLst>
              <a:ext uri="{FF2B5EF4-FFF2-40B4-BE49-F238E27FC236}">
                <a16:creationId xmlns:a16="http://schemas.microsoft.com/office/drawing/2014/main" id="{9905E96B-8DB4-2ADE-23E2-FE9B9B3A1792}"/>
              </a:ext>
            </a:extLst>
          </p:cNvPr>
          <p:cNvSpPr txBox="1"/>
          <p:nvPr/>
        </p:nvSpPr>
        <p:spPr>
          <a:xfrm>
            <a:off x="2159413" y="2310246"/>
            <a:ext cx="1795578"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تعبئة الموارد</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8" name="TextBox 7">
            <a:extLst>
              <a:ext uri="{FF2B5EF4-FFF2-40B4-BE49-F238E27FC236}">
                <a16:creationId xmlns:a16="http://schemas.microsoft.com/office/drawing/2014/main" id="{0BB401F9-BF6C-75F0-2AB8-65BB3AEBDE67}"/>
              </a:ext>
            </a:extLst>
          </p:cNvPr>
          <p:cNvSpPr txBox="1"/>
          <p:nvPr/>
        </p:nvSpPr>
        <p:spPr>
          <a:xfrm>
            <a:off x="2331941" y="2692922"/>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إدارة مركز عمليات الطوارئ</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9" name="TextBox 8">
            <a:extLst>
              <a:ext uri="{FF2B5EF4-FFF2-40B4-BE49-F238E27FC236}">
                <a16:creationId xmlns:a16="http://schemas.microsoft.com/office/drawing/2014/main" id="{7DD3B7D6-3D5E-516E-518E-7DAD1604412A}"/>
              </a:ext>
            </a:extLst>
          </p:cNvPr>
          <p:cNvSpPr txBox="1"/>
          <p:nvPr/>
        </p:nvSpPr>
        <p:spPr>
          <a:xfrm>
            <a:off x="8702893" y="2122362"/>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التنسيق مع شركاء الصحة</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4" name="TextBox 13">
            <a:extLst>
              <a:ext uri="{FF2B5EF4-FFF2-40B4-BE49-F238E27FC236}">
                <a16:creationId xmlns:a16="http://schemas.microsoft.com/office/drawing/2014/main" id="{28A8FA6B-A829-5113-092D-EC580CA7F7FE}"/>
              </a:ext>
            </a:extLst>
          </p:cNvPr>
          <p:cNvSpPr txBox="1"/>
          <p:nvPr/>
        </p:nvSpPr>
        <p:spPr>
          <a:xfrm>
            <a:off x="8758075" y="2657670"/>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الاتصال</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5" name="TextBox 14">
            <a:extLst>
              <a:ext uri="{FF2B5EF4-FFF2-40B4-BE49-F238E27FC236}">
                <a16:creationId xmlns:a16="http://schemas.microsoft.com/office/drawing/2014/main" id="{9EF3F017-A69F-68CF-5EBB-A51174A9BDF7}"/>
              </a:ext>
            </a:extLst>
          </p:cNvPr>
          <p:cNvSpPr txBox="1"/>
          <p:nvPr/>
        </p:nvSpPr>
        <p:spPr>
          <a:xfrm>
            <a:off x="1761609" y="3500501"/>
            <a:ext cx="1952625"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rPr>
              <a:t>التخطيط</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6" name="TextBox 15">
            <a:extLst>
              <a:ext uri="{FF2B5EF4-FFF2-40B4-BE49-F238E27FC236}">
                <a16:creationId xmlns:a16="http://schemas.microsoft.com/office/drawing/2014/main" id="{25427769-92DA-B331-0E0B-35E35319B867}"/>
              </a:ext>
            </a:extLst>
          </p:cNvPr>
          <p:cNvSpPr txBox="1"/>
          <p:nvPr/>
        </p:nvSpPr>
        <p:spPr>
          <a:xfrm>
            <a:off x="4044606" y="3543811"/>
            <a:ext cx="1952625"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rPr>
              <a:t>العمليات</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7" name="TextBox 16">
            <a:extLst>
              <a:ext uri="{FF2B5EF4-FFF2-40B4-BE49-F238E27FC236}">
                <a16:creationId xmlns:a16="http://schemas.microsoft.com/office/drawing/2014/main" id="{6B669554-4F7E-7FF0-9014-817C9F96D21C}"/>
              </a:ext>
            </a:extLst>
          </p:cNvPr>
          <p:cNvSpPr txBox="1"/>
          <p:nvPr/>
        </p:nvSpPr>
        <p:spPr>
          <a:xfrm>
            <a:off x="6262687" y="3543444"/>
            <a:ext cx="1952625"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rPr>
              <a:t>اللوجستيات</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8" name="TextBox 17">
            <a:extLst>
              <a:ext uri="{FF2B5EF4-FFF2-40B4-BE49-F238E27FC236}">
                <a16:creationId xmlns:a16="http://schemas.microsoft.com/office/drawing/2014/main" id="{17641E72-F05B-821F-43EB-F94F329507AF}"/>
              </a:ext>
            </a:extLst>
          </p:cNvPr>
          <p:cNvSpPr txBox="1"/>
          <p:nvPr/>
        </p:nvSpPr>
        <p:spPr>
          <a:xfrm>
            <a:off x="8545684" y="3554004"/>
            <a:ext cx="1952625" cy="369330"/>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rPr>
              <a:t>الشؤون المالية/ الإدارية</a:t>
            </a:r>
            <a:endParaRPr kumimoji="0" lang="en-US" sz="18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19" name="TextBox 18">
            <a:extLst>
              <a:ext uri="{FF2B5EF4-FFF2-40B4-BE49-F238E27FC236}">
                <a16:creationId xmlns:a16="http://schemas.microsoft.com/office/drawing/2014/main" id="{DE5517E8-A042-A411-8A7F-8D789BF8E4D6}"/>
              </a:ext>
            </a:extLst>
          </p:cNvPr>
          <p:cNvSpPr txBox="1"/>
          <p:nvPr/>
        </p:nvSpPr>
        <p:spPr>
          <a:xfrm>
            <a:off x="2151808" y="4282390"/>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المعلومات</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0" name="TextBox 19">
            <a:extLst>
              <a:ext uri="{FF2B5EF4-FFF2-40B4-BE49-F238E27FC236}">
                <a16:creationId xmlns:a16="http://schemas.microsoft.com/office/drawing/2014/main" id="{ABFDF837-0709-5404-663E-87D8EE976C2F}"/>
              </a:ext>
            </a:extLst>
          </p:cNvPr>
          <p:cNvSpPr txBox="1"/>
          <p:nvPr/>
        </p:nvSpPr>
        <p:spPr>
          <a:xfrm>
            <a:off x="2160491" y="4964754"/>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التخطيط</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1" name="TextBox 20">
            <a:extLst>
              <a:ext uri="{FF2B5EF4-FFF2-40B4-BE49-F238E27FC236}">
                <a16:creationId xmlns:a16="http://schemas.microsoft.com/office/drawing/2014/main" id="{E75E44A7-D013-AA5B-E495-2EF9A2F83D09}"/>
              </a:ext>
            </a:extLst>
          </p:cNvPr>
          <p:cNvSpPr txBox="1"/>
          <p:nvPr/>
        </p:nvSpPr>
        <p:spPr>
          <a:xfrm>
            <a:off x="4490597" y="4282390"/>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ea typeface="Calibri" panose="020F0502020204030204" pitchFamily="34" charset="0"/>
                <a:cs typeface="Sakkal Majalla" panose="02000000000000000000" pitchFamily="2" charset="-78"/>
              </a:rPr>
              <a:t>الخبرة التقنية</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2" name="TextBox 21">
            <a:extLst>
              <a:ext uri="{FF2B5EF4-FFF2-40B4-BE49-F238E27FC236}">
                <a16:creationId xmlns:a16="http://schemas.microsoft.com/office/drawing/2014/main" id="{9A943444-F926-C821-C866-07AC11EE7B8F}"/>
              </a:ext>
            </a:extLst>
          </p:cNvPr>
          <p:cNvSpPr txBox="1"/>
          <p:nvPr/>
        </p:nvSpPr>
        <p:spPr>
          <a:xfrm>
            <a:off x="4396380" y="5073849"/>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effectLst/>
                <a:latin typeface="Sakkal Majalla" panose="02000000000000000000" pitchFamily="2" charset="-78"/>
                <a:cs typeface="Sakkal Majalla" panose="02000000000000000000" pitchFamily="2" charset="-78"/>
              </a:rPr>
              <a:t>العمليات الصحية الميدانية</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3" name="TextBox 22">
            <a:extLst>
              <a:ext uri="{FF2B5EF4-FFF2-40B4-BE49-F238E27FC236}">
                <a16:creationId xmlns:a16="http://schemas.microsoft.com/office/drawing/2014/main" id="{D7671C57-8AA4-2911-44E5-A3BD10D78526}"/>
              </a:ext>
            </a:extLst>
          </p:cNvPr>
          <p:cNvSpPr txBox="1"/>
          <p:nvPr/>
        </p:nvSpPr>
        <p:spPr>
          <a:xfrm>
            <a:off x="6577605" y="4312883"/>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chemeClr val="bg1"/>
                </a:solidFill>
                <a:uFillTx/>
                <a:latin typeface="Sakkal Majalla" panose="02000000000000000000" pitchFamily="2" charset="-78"/>
                <a:cs typeface="Sakkal Majalla" panose="02000000000000000000" pitchFamily="2" charset="-78"/>
                <a:sym typeface="Calibri"/>
              </a:rPr>
              <a:t>إدارة سلسلة الإمدادات</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4" name="TextBox 23">
            <a:extLst>
              <a:ext uri="{FF2B5EF4-FFF2-40B4-BE49-F238E27FC236}">
                <a16:creationId xmlns:a16="http://schemas.microsoft.com/office/drawing/2014/main" id="{5AE40FE5-ADE3-DB77-5E72-AC374EEE9218}"/>
              </a:ext>
            </a:extLst>
          </p:cNvPr>
          <p:cNvSpPr txBox="1"/>
          <p:nvPr/>
        </p:nvSpPr>
        <p:spPr>
          <a:xfrm>
            <a:off x="6632269" y="4899238"/>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chemeClr val="bg1"/>
                </a:solidFill>
                <a:uFillTx/>
                <a:latin typeface="Sakkal Majalla" panose="02000000000000000000" pitchFamily="2" charset="-78"/>
                <a:cs typeface="Sakkal Majalla" panose="02000000000000000000" pitchFamily="2" charset="-78"/>
                <a:sym typeface="Calibri"/>
              </a:rPr>
              <a:t>الدعم الميداني</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5" name="TextBox 24">
            <a:extLst>
              <a:ext uri="{FF2B5EF4-FFF2-40B4-BE49-F238E27FC236}">
                <a16:creationId xmlns:a16="http://schemas.microsoft.com/office/drawing/2014/main" id="{FC807A67-F935-A440-33DF-ADB820F33AC5}"/>
              </a:ext>
            </a:extLst>
          </p:cNvPr>
          <p:cNvSpPr txBox="1"/>
          <p:nvPr/>
        </p:nvSpPr>
        <p:spPr>
          <a:xfrm>
            <a:off x="6742015" y="5346488"/>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chemeClr val="bg1"/>
                </a:solidFill>
                <a:uFillTx/>
                <a:latin typeface="Sakkal Majalla" panose="02000000000000000000" pitchFamily="2" charset="-78"/>
                <a:cs typeface="Sakkal Majalla" panose="02000000000000000000" pitchFamily="2" charset="-78"/>
                <a:sym typeface="Calibri"/>
              </a:rPr>
              <a:t>اللوجستيات الصحية</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6" name="TextBox 25">
            <a:extLst>
              <a:ext uri="{FF2B5EF4-FFF2-40B4-BE49-F238E27FC236}">
                <a16:creationId xmlns:a16="http://schemas.microsoft.com/office/drawing/2014/main" id="{4F4C625E-A248-7A93-B1FA-0D8598830128}"/>
              </a:ext>
            </a:extLst>
          </p:cNvPr>
          <p:cNvSpPr txBox="1"/>
          <p:nvPr/>
        </p:nvSpPr>
        <p:spPr>
          <a:xfrm>
            <a:off x="8916394" y="4231539"/>
            <a:ext cx="1506634" cy="461663"/>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1200" dirty="0">
                <a:solidFill>
                  <a:schemeClr val="bg1"/>
                </a:solidFill>
                <a:effectLst/>
                <a:latin typeface="Sakkal Majalla" panose="02000000000000000000" pitchFamily="2" charset="-78"/>
                <a:cs typeface="Sakkal Majalla" panose="02000000000000000000" pitchFamily="2" charset="-78"/>
              </a:rPr>
              <a:t>الشؤون المالية، والميزانية، وإدارة المنح</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7" name="TextBox 26">
            <a:extLst>
              <a:ext uri="{FF2B5EF4-FFF2-40B4-BE49-F238E27FC236}">
                <a16:creationId xmlns:a16="http://schemas.microsoft.com/office/drawing/2014/main" id="{0F9A23FF-2E5A-2862-456E-E5DCF2F69DDB}"/>
              </a:ext>
            </a:extLst>
          </p:cNvPr>
          <p:cNvSpPr txBox="1"/>
          <p:nvPr/>
        </p:nvSpPr>
        <p:spPr>
          <a:xfrm>
            <a:off x="8935443" y="5300461"/>
            <a:ext cx="1506634" cy="461663"/>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chemeClr val="bg1"/>
                </a:solidFill>
                <a:uFillTx/>
                <a:latin typeface="Sakkal Majalla" panose="02000000000000000000" pitchFamily="2" charset="-78"/>
                <a:cs typeface="Sakkal Majalla" panose="02000000000000000000" pitchFamily="2" charset="-78"/>
                <a:sym typeface="Calibri"/>
              </a:rPr>
              <a:t>الموارد البشرية وتلبية الاحتياجات المفاجئة</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28" name="TextBox 27">
            <a:extLst>
              <a:ext uri="{FF2B5EF4-FFF2-40B4-BE49-F238E27FC236}">
                <a16:creationId xmlns:a16="http://schemas.microsoft.com/office/drawing/2014/main" id="{26A2564B-258F-B42A-E237-E0F614C0A947}"/>
              </a:ext>
            </a:extLst>
          </p:cNvPr>
          <p:cNvSpPr txBox="1"/>
          <p:nvPr/>
        </p:nvSpPr>
        <p:spPr>
          <a:xfrm>
            <a:off x="8892372" y="4906076"/>
            <a:ext cx="1506634" cy="276997"/>
          </a:xfrm>
          <a:prstGeom prst="rect">
            <a:avLst/>
          </a:prstGeom>
          <a:solidFill>
            <a:schemeClr val="accent1">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chemeClr val="bg1"/>
                </a:solidFill>
                <a:uFillTx/>
                <a:latin typeface="Sakkal Majalla" panose="02000000000000000000" pitchFamily="2" charset="-78"/>
                <a:cs typeface="Sakkal Majalla" panose="02000000000000000000" pitchFamily="2" charset="-78"/>
                <a:sym typeface="Calibri"/>
              </a:rPr>
              <a:t>المشتريات</a:t>
            </a:r>
            <a:endParaRPr kumimoji="0" lang="en-US" sz="1000" b="0"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33</a:t>
            </a:fld>
            <a:endParaRPr>
              <a:latin typeface="Sakkal Majalla" panose="02000000000000000000" pitchFamily="2" charset="-78"/>
              <a:cs typeface="Sakkal Majalla" panose="02000000000000000000" pitchFamily="2" charset="-78"/>
            </a:endParaRPr>
          </a:p>
        </p:txBody>
      </p:sp>
      <p:sp>
        <p:nvSpPr>
          <p:cNvPr id="837" name="Title 1"/>
          <p:cNvSpPr txBox="1">
            <a:spLocks noGrp="1"/>
          </p:cNvSpPr>
          <p:nvPr>
            <p:ph type="title"/>
          </p:nvPr>
        </p:nvSpPr>
        <p:spPr>
          <a:xfrm>
            <a:off x="179416" y="71313"/>
            <a:ext cx="10701728" cy="645665"/>
          </a:xfrm>
          <a:prstGeom prst="rect">
            <a:avLst/>
          </a:prstGeom>
        </p:spPr>
        <p:txBody>
          <a:bodyPr rtlCol="1"/>
          <a:lstStyle/>
          <a:p>
            <a:pPr rtl="1">
              <a:defRPr sz="2800"/>
            </a:pPr>
            <a:r>
              <a:rPr lang="ar" b="1">
                <a:latin typeface="Sakkal Majalla" panose="02000000000000000000" pitchFamily="2" charset="-78"/>
                <a:cs typeface="Sakkal Majalla" panose="02000000000000000000" pitchFamily="2" charset="-78"/>
              </a:rPr>
              <a:t>أين تقع فِرَق الاستجابة السريعة ضمن </a:t>
            </a:r>
            <a:r>
              <a:rPr lang="ar" sz="2900" b="1">
                <a:latin typeface="Sakkal Majalla" panose="02000000000000000000" pitchFamily="2" charset="-78"/>
                <a:cs typeface="Sakkal Majalla" panose="02000000000000000000" pitchFamily="2" charset="-78"/>
              </a:rPr>
              <a:t>نظام</a:t>
            </a:r>
            <a:r>
              <a:rPr lang="ar" b="1">
                <a:latin typeface="Sakkal Majalla" panose="02000000000000000000" pitchFamily="2" charset="-78"/>
                <a:cs typeface="Sakkal Majalla" panose="02000000000000000000" pitchFamily="2" charset="-78"/>
              </a:rPr>
              <a:t> الاستجابة للطوارئ؟</a:t>
            </a:r>
          </a:p>
        </p:txBody>
      </p:sp>
      <p:grpSp>
        <p:nvGrpSpPr>
          <p:cNvPr id="913" name="Group 6"/>
          <p:cNvGrpSpPr/>
          <p:nvPr/>
        </p:nvGrpSpPr>
        <p:grpSpPr>
          <a:xfrm>
            <a:off x="505141" y="852000"/>
            <a:ext cx="11117501" cy="5303818"/>
            <a:chOff x="0" y="0"/>
            <a:chExt cx="11117499" cy="5303816"/>
          </a:xfrm>
        </p:grpSpPr>
        <p:sp>
          <p:nvSpPr>
            <p:cNvPr id="838" name="Rectangle 60"/>
            <p:cNvSpPr/>
            <p:nvPr/>
          </p:nvSpPr>
          <p:spPr>
            <a:xfrm>
              <a:off x="291708" y="1473911"/>
              <a:ext cx="4600735" cy="2607860"/>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841" name="Speech Bubble: Rectangle 1"/>
            <p:cNvGrpSpPr/>
            <p:nvPr/>
          </p:nvGrpSpPr>
          <p:grpSpPr>
            <a:xfrm>
              <a:off x="0" y="3630144"/>
              <a:ext cx="3773491" cy="1673672"/>
              <a:chOff x="0" y="8985"/>
              <a:chExt cx="3773490" cy="1673670"/>
            </a:xfrm>
          </p:grpSpPr>
          <p:sp>
            <p:nvSpPr>
              <p:cNvPr id="839" name="Shape"/>
              <p:cNvSpPr/>
              <p:nvPr/>
            </p:nvSpPr>
            <p:spPr>
              <a:xfrm>
                <a:off x="0" y="8985"/>
                <a:ext cx="3773490" cy="16736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65" y="0"/>
                    </a:lnTo>
                    <a:lnTo>
                      <a:pt x="18265" y="3600"/>
                    </a:lnTo>
                    <a:lnTo>
                      <a:pt x="21600" y="622"/>
                    </a:lnTo>
                    <a:lnTo>
                      <a:pt x="18265" y="9000"/>
                    </a:lnTo>
                    <a:lnTo>
                      <a:pt x="18265" y="21600"/>
                    </a:lnTo>
                    <a:lnTo>
                      <a:pt x="0" y="21600"/>
                    </a:lnTo>
                    <a:lnTo>
                      <a:pt x="0" y="3600"/>
                    </a:lnTo>
                    <a:close/>
                  </a:path>
                </a:pathLst>
              </a:custGeom>
              <a:solidFill>
                <a:srgbClr val="00B0F0"/>
              </a:solidFill>
              <a:ln w="12700" cap="flat">
                <a:noFill/>
                <a:miter lim="400000"/>
              </a:ln>
              <a:effectLst/>
            </p:spPr>
            <p:txBody>
              <a:bodyPr wrap="square" lIns="45719" tIns="45719" rIns="45719" bIns="45719" numCol="1" rtlCol="1" anchor="ctr">
                <a:noAutofit/>
              </a:bodyPr>
              <a:lstStyle/>
              <a:p>
                <a:pPr rtl="1">
                  <a:defRPr sz="14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40" name="The RRT manager is responsible for RRT management and coordinating activities during a response. S/he does not work in the field with the team; s/he stays at the response headquarters in order to coordinate with the rest of the response."/>
              <p:cNvSpPr txBox="1"/>
              <p:nvPr/>
            </p:nvSpPr>
            <p:spPr>
              <a:xfrm>
                <a:off x="45720" y="368767"/>
                <a:ext cx="3099375" cy="95410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rtl="1">
                  <a:defRPr sz="14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يضطلع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يظل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المقر</a:t>
                </a:r>
                <a:r>
                  <a:rPr sz="1400" dirty="0">
                    <a:solidFill>
                      <a:srgbClr val="C00000"/>
                    </a:solidFill>
                    <a:latin typeface="Sakkal Majalla" panose="02000000000000000000" pitchFamily="2" charset="-78"/>
                    <a:ea typeface="+mj-ea"/>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الرئيسي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باقي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جوانب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p>
            </p:txBody>
          </p:sp>
        </p:grpSp>
        <p:sp>
          <p:nvSpPr>
            <p:cNvPr id="842" name="Rectangle 47"/>
            <p:cNvSpPr/>
            <p:nvPr/>
          </p:nvSpPr>
          <p:spPr>
            <a:xfrm>
              <a:off x="6465932" y="1472590"/>
              <a:ext cx="2574489" cy="3328289"/>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846" name="Group 48"/>
            <p:cNvGrpSpPr/>
            <p:nvPr/>
          </p:nvGrpSpPr>
          <p:grpSpPr>
            <a:xfrm>
              <a:off x="6807973" y="1869394"/>
              <a:ext cx="969952" cy="767858"/>
              <a:chOff x="75026" y="0"/>
              <a:chExt cx="969951" cy="767856"/>
            </a:xfrm>
          </p:grpSpPr>
          <p:sp>
            <p:nvSpPr>
              <p:cNvPr id="843" name="Rectangle 49"/>
              <p:cNvSpPr/>
              <p:nvPr/>
            </p:nvSpPr>
            <p:spPr>
              <a:xfrm>
                <a:off x="201649"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44" name="Isosceles Triangle 50"/>
              <p:cNvSpPr/>
              <p:nvPr/>
            </p:nvSpPr>
            <p:spPr>
              <a:xfrm>
                <a:off x="75026" y="0"/>
                <a:ext cx="969952"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45" name="Rectangle 51"/>
              <p:cNvSpPr/>
              <p:nvPr/>
            </p:nvSpPr>
            <p:spPr>
              <a:xfrm>
                <a:off x="481098"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grpSp>
          <p:nvGrpSpPr>
            <p:cNvPr id="850" name="Group 52"/>
            <p:cNvGrpSpPr/>
            <p:nvPr/>
          </p:nvGrpSpPr>
          <p:grpSpPr>
            <a:xfrm>
              <a:off x="8003284" y="2075674"/>
              <a:ext cx="969953" cy="767858"/>
              <a:chOff x="75026" y="0"/>
              <a:chExt cx="969951" cy="767856"/>
            </a:xfrm>
          </p:grpSpPr>
          <p:sp>
            <p:nvSpPr>
              <p:cNvPr id="847" name="Rectangle 53"/>
              <p:cNvSpPr/>
              <p:nvPr/>
            </p:nvSpPr>
            <p:spPr>
              <a:xfrm>
                <a:off x="201649"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48" name="Isosceles Triangle 54"/>
              <p:cNvSpPr/>
              <p:nvPr/>
            </p:nvSpPr>
            <p:spPr>
              <a:xfrm>
                <a:off x="75026" y="0"/>
                <a:ext cx="969952"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49" name="Rectangle 55"/>
              <p:cNvSpPr/>
              <p:nvPr/>
            </p:nvSpPr>
            <p:spPr>
              <a:xfrm>
                <a:off x="481097"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grpSp>
          <p:nvGrpSpPr>
            <p:cNvPr id="854" name="Group 56"/>
            <p:cNvGrpSpPr/>
            <p:nvPr/>
          </p:nvGrpSpPr>
          <p:grpSpPr>
            <a:xfrm>
              <a:off x="7392931" y="2227892"/>
              <a:ext cx="969952" cy="767858"/>
              <a:chOff x="75025" y="0"/>
              <a:chExt cx="969951" cy="767856"/>
            </a:xfrm>
          </p:grpSpPr>
          <p:sp>
            <p:nvSpPr>
              <p:cNvPr id="851" name="Rectangle 57"/>
              <p:cNvSpPr/>
              <p:nvPr/>
            </p:nvSpPr>
            <p:spPr>
              <a:xfrm>
                <a:off x="201648"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52" name="Isosceles Triangle 58"/>
              <p:cNvSpPr/>
              <p:nvPr/>
            </p:nvSpPr>
            <p:spPr>
              <a:xfrm>
                <a:off x="75025" y="0"/>
                <a:ext cx="969953"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53" name="Rectangle 59"/>
              <p:cNvSpPr/>
              <p:nvPr/>
            </p:nvSpPr>
            <p:spPr>
              <a:xfrm>
                <a:off x="481097"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sp>
          <p:nvSpPr>
            <p:cNvPr id="855" name="Rectangle 61"/>
            <p:cNvSpPr/>
            <p:nvPr/>
          </p:nvSpPr>
          <p:spPr>
            <a:xfrm>
              <a:off x="617128" y="2043026"/>
              <a:ext cx="1659886" cy="630492"/>
            </a:xfrm>
            <a:prstGeom prst="rect">
              <a:avLst/>
            </a:prstGeom>
            <a:solidFill>
              <a:srgbClr val="FFFFFF"/>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858" name="Trapezoid 62"/>
            <p:cNvGrpSpPr/>
            <p:nvPr/>
          </p:nvGrpSpPr>
          <p:grpSpPr>
            <a:xfrm>
              <a:off x="429031" y="1608534"/>
              <a:ext cx="1999747" cy="491050"/>
              <a:chOff x="0" y="29003"/>
              <a:chExt cx="1999745" cy="491049"/>
            </a:xfrm>
          </p:grpSpPr>
          <p:sp>
            <p:nvSpPr>
              <p:cNvPr id="856" name="Shape"/>
              <p:cNvSpPr/>
              <p:nvPr/>
            </p:nvSpPr>
            <p:spPr>
              <a:xfrm>
                <a:off x="0" y="29003"/>
                <a:ext cx="1999745" cy="4910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24" y="0"/>
                    </a:lnTo>
                    <a:lnTo>
                      <a:pt x="18276"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rtlCol="1" anchor="ctr">
                <a:noAutofit/>
              </a:bodyPr>
              <a:lstStyle/>
              <a:p>
                <a:pPr algn="ctr" rtl="1"/>
                <a:endParaRPr>
                  <a:latin typeface="Sakkal Majalla" panose="02000000000000000000" pitchFamily="2" charset="-78"/>
                  <a:cs typeface="Sakkal Majalla" panose="02000000000000000000" pitchFamily="2" charset="-78"/>
                </a:endParaRPr>
              </a:p>
            </p:txBody>
          </p:sp>
          <p:sp>
            <p:nvSpPr>
              <p:cNvPr id="857" name="Response Headquarters"/>
              <p:cNvSpPr txBox="1"/>
              <p:nvPr/>
            </p:nvSpPr>
            <p:spPr>
              <a:xfrm>
                <a:off x="257258" y="130445"/>
                <a:ext cx="1485229" cy="33855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lvl1pPr algn="ctr" rtl="1">
                  <a:defRPr sz="16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المقر الرئيسي للاستجابة</a:t>
                </a:r>
              </a:p>
            </p:txBody>
          </p:sp>
        </p:grpSp>
        <p:sp>
          <p:nvSpPr>
            <p:cNvPr id="859" name="Rectangle 63"/>
            <p:cNvSpPr/>
            <p:nvPr/>
          </p:nvSpPr>
          <p:spPr>
            <a:xfrm>
              <a:off x="1212238" y="2254734"/>
              <a:ext cx="211666" cy="416930"/>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860" name="Rectangle 64"/>
            <p:cNvSpPr/>
            <p:nvPr/>
          </p:nvSpPr>
          <p:spPr>
            <a:xfrm>
              <a:off x="1464636" y="2254734"/>
              <a:ext cx="219702" cy="415694"/>
            </a:xfrm>
            <a:prstGeom prst="rect">
              <a:avLst/>
            </a:prstGeom>
            <a:solidFill>
              <a:srgbClr val="000000"/>
            </a:solidFill>
            <a:ln w="12700" cap="flat">
              <a:solidFill>
                <a:srgbClr val="000000"/>
              </a:solidFill>
              <a:prstDash val="solid"/>
              <a:miter lim="800000"/>
            </a:ln>
            <a:effectLst/>
          </p:spPr>
          <p:txBody>
            <a:bodyPr wrap="square" lIns="45719" tIns="45719" rIns="45719" bIns="45719" numCol="1" rtlCol="1" anchor="ctr">
              <a:noAutofit/>
            </a:bodyPr>
            <a:lstStyle/>
            <a:p>
              <a:pPr algn="ctr" rtl="1">
                <a:defRPr sz="21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grpSp>
          <p:nvGrpSpPr>
            <p:cNvPr id="863" name="Picture 65"/>
            <p:cNvGrpSpPr/>
            <p:nvPr/>
          </p:nvGrpSpPr>
          <p:grpSpPr>
            <a:xfrm>
              <a:off x="2960168" y="2695955"/>
              <a:ext cx="203690" cy="547826"/>
              <a:chOff x="0" y="0"/>
              <a:chExt cx="203688" cy="547824"/>
            </a:xfrm>
          </p:grpSpPr>
          <p:sp>
            <p:nvSpPr>
              <p:cNvPr id="861"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62" name="image57.tif" descr="image57.tif"/>
              <p:cNvPicPr>
                <a:picLocks noChangeAspect="1"/>
              </p:cNvPicPr>
              <p:nvPr/>
            </p:nvPicPr>
            <p:blipFill>
              <a:blip r:embed="rId2"/>
              <a:stretch>
                <a:fillRect/>
              </a:stretch>
            </p:blipFill>
            <p:spPr>
              <a:xfrm>
                <a:off x="0" y="0"/>
                <a:ext cx="203689" cy="547825"/>
              </a:xfrm>
              <a:prstGeom prst="rect">
                <a:avLst/>
              </a:prstGeom>
              <a:ln w="12700" cap="flat">
                <a:noFill/>
                <a:miter lim="400000"/>
              </a:ln>
              <a:effectLst/>
            </p:spPr>
          </p:pic>
        </p:grpSp>
        <p:grpSp>
          <p:nvGrpSpPr>
            <p:cNvPr id="866" name="Picture 66"/>
            <p:cNvGrpSpPr/>
            <p:nvPr/>
          </p:nvGrpSpPr>
          <p:grpSpPr>
            <a:xfrm>
              <a:off x="3433640" y="2695955"/>
              <a:ext cx="203690" cy="547826"/>
              <a:chOff x="0" y="0"/>
              <a:chExt cx="203688" cy="547824"/>
            </a:xfrm>
          </p:grpSpPr>
          <p:sp>
            <p:nvSpPr>
              <p:cNvPr id="864"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65" name="image57.tif" descr="image57.tif"/>
              <p:cNvPicPr>
                <a:picLocks noChangeAspect="1"/>
              </p:cNvPicPr>
              <p:nvPr/>
            </p:nvPicPr>
            <p:blipFill>
              <a:blip r:embed="rId3"/>
              <a:stretch>
                <a:fillRect/>
              </a:stretch>
            </p:blipFill>
            <p:spPr>
              <a:xfrm>
                <a:off x="0" y="0"/>
                <a:ext cx="203689" cy="547825"/>
              </a:xfrm>
              <a:prstGeom prst="rect">
                <a:avLst/>
              </a:prstGeom>
              <a:ln w="12700" cap="flat">
                <a:noFill/>
                <a:miter lim="400000"/>
              </a:ln>
              <a:effectLst/>
            </p:spPr>
          </p:pic>
        </p:grpSp>
        <p:grpSp>
          <p:nvGrpSpPr>
            <p:cNvPr id="869" name="Picture 67"/>
            <p:cNvGrpSpPr/>
            <p:nvPr/>
          </p:nvGrpSpPr>
          <p:grpSpPr>
            <a:xfrm>
              <a:off x="3907110" y="2695955"/>
              <a:ext cx="203690" cy="547826"/>
              <a:chOff x="0" y="0"/>
              <a:chExt cx="203688" cy="547824"/>
            </a:xfrm>
          </p:grpSpPr>
          <p:sp>
            <p:nvSpPr>
              <p:cNvPr id="867"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68" name="image57.tif" descr="image57.tif"/>
              <p:cNvPicPr>
                <a:picLocks noChangeAspect="1"/>
              </p:cNvPicPr>
              <p:nvPr/>
            </p:nvPicPr>
            <p:blipFill>
              <a:blip r:embed="rId4"/>
              <a:stretch>
                <a:fillRect/>
              </a:stretch>
            </p:blipFill>
            <p:spPr>
              <a:xfrm>
                <a:off x="0" y="0"/>
                <a:ext cx="203689" cy="547825"/>
              </a:xfrm>
              <a:prstGeom prst="rect">
                <a:avLst/>
              </a:prstGeom>
              <a:ln w="12700" cap="flat">
                <a:noFill/>
                <a:miter lim="400000"/>
              </a:ln>
              <a:effectLst/>
            </p:spPr>
          </p:pic>
        </p:grpSp>
        <p:sp>
          <p:nvSpPr>
            <p:cNvPr id="870" name="TextBox 68"/>
            <p:cNvSpPr txBox="1"/>
            <p:nvPr/>
          </p:nvSpPr>
          <p:spPr>
            <a:xfrm>
              <a:off x="4751909" y="3130369"/>
              <a:ext cx="1843001" cy="573634"/>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algn="ctr" rtl="1">
                <a:lnSpc>
                  <a:spcPts val="1200"/>
                </a:lnSpc>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إدارة فريق الاستجابة السريعة </a:t>
              </a:r>
            </a:p>
            <a:p>
              <a:pPr algn="ctr" rtl="1">
                <a:lnSpc>
                  <a:spcPts val="1200"/>
                </a:lnSpc>
                <a:defRPr sz="16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a:p>
              <a:pPr algn="ctr" rtl="1">
                <a:lnSpc>
                  <a:spcPts val="1200"/>
                </a:lnSpc>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وتنسيقه</a:t>
              </a:r>
            </a:p>
          </p:txBody>
        </p:sp>
        <p:sp>
          <p:nvSpPr>
            <p:cNvPr id="871" name="TextBox 69"/>
            <p:cNvSpPr txBox="1"/>
            <p:nvPr/>
          </p:nvSpPr>
          <p:spPr>
            <a:xfrm>
              <a:off x="5608543" y="1059726"/>
              <a:ext cx="4338765" cy="38471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p>
              <a:pPr algn="ctr" rtl="1">
                <a:defRPr sz="19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أعضاء فريق الاستجابة السريعة الذين نُشروا في الميدان</a:t>
              </a:r>
            </a:p>
          </p:txBody>
        </p:sp>
        <p:grpSp>
          <p:nvGrpSpPr>
            <p:cNvPr id="874" name="Picture 70"/>
            <p:cNvGrpSpPr/>
            <p:nvPr/>
          </p:nvGrpSpPr>
          <p:grpSpPr>
            <a:xfrm>
              <a:off x="6706127" y="3904592"/>
              <a:ext cx="203690" cy="547825"/>
              <a:chOff x="0" y="0"/>
              <a:chExt cx="203688" cy="547824"/>
            </a:xfrm>
          </p:grpSpPr>
          <p:sp>
            <p:nvSpPr>
              <p:cNvPr id="872"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73" name="image57.png" descr="image57.png"/>
              <p:cNvPicPr>
                <a:picLocks noChangeAspect="1"/>
              </p:cNvPicPr>
              <p:nvPr/>
            </p:nvPicPr>
            <p:blipFill>
              <a:blip r:embed="rId5"/>
              <a:stretch>
                <a:fillRect/>
              </a:stretch>
            </p:blipFill>
            <p:spPr>
              <a:xfrm>
                <a:off x="0" y="0"/>
                <a:ext cx="203689" cy="547825"/>
              </a:xfrm>
              <a:prstGeom prst="rect">
                <a:avLst/>
              </a:prstGeom>
              <a:ln w="12700" cap="flat">
                <a:noFill/>
                <a:miter lim="400000"/>
              </a:ln>
              <a:effectLst/>
            </p:spPr>
          </p:pic>
        </p:grpSp>
        <p:grpSp>
          <p:nvGrpSpPr>
            <p:cNvPr id="877" name="Picture 71"/>
            <p:cNvGrpSpPr/>
            <p:nvPr/>
          </p:nvGrpSpPr>
          <p:grpSpPr>
            <a:xfrm>
              <a:off x="6943048" y="3071207"/>
              <a:ext cx="203690" cy="547825"/>
              <a:chOff x="0" y="0"/>
              <a:chExt cx="203688" cy="547824"/>
            </a:xfrm>
          </p:grpSpPr>
          <p:sp>
            <p:nvSpPr>
              <p:cNvPr id="875"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76"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grpSp>
          <p:nvGrpSpPr>
            <p:cNvPr id="880" name="Picture 72"/>
            <p:cNvGrpSpPr/>
            <p:nvPr/>
          </p:nvGrpSpPr>
          <p:grpSpPr>
            <a:xfrm>
              <a:off x="7315863" y="3903579"/>
              <a:ext cx="203690" cy="547826"/>
              <a:chOff x="0" y="0"/>
              <a:chExt cx="203688" cy="547824"/>
            </a:xfrm>
          </p:grpSpPr>
          <p:sp>
            <p:nvSpPr>
              <p:cNvPr id="878"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79" name="image57.tif" descr="image57.tif"/>
              <p:cNvPicPr>
                <a:picLocks noChangeAspect="1"/>
              </p:cNvPicPr>
              <p:nvPr/>
            </p:nvPicPr>
            <p:blipFill>
              <a:blip r:embed="rId2"/>
              <a:stretch>
                <a:fillRect/>
              </a:stretch>
            </p:blipFill>
            <p:spPr>
              <a:xfrm>
                <a:off x="0" y="0"/>
                <a:ext cx="203689" cy="547825"/>
              </a:xfrm>
              <a:prstGeom prst="rect">
                <a:avLst/>
              </a:prstGeom>
              <a:ln w="12700" cap="flat">
                <a:noFill/>
                <a:miter lim="400000"/>
              </a:ln>
              <a:effectLst/>
            </p:spPr>
          </p:pic>
        </p:grpSp>
        <p:sp>
          <p:nvSpPr>
            <p:cNvPr id="881" name="TextBox 73"/>
            <p:cNvSpPr txBox="1"/>
            <p:nvPr/>
          </p:nvSpPr>
          <p:spPr>
            <a:xfrm>
              <a:off x="3585505" y="3743998"/>
              <a:ext cx="1261217" cy="58477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endParaRPr dirty="0">
                <a:latin typeface="Sakkal Majalla" panose="02000000000000000000" pitchFamily="2" charset="-78"/>
                <a:cs typeface="Sakkal Majalla" panose="02000000000000000000" pitchFamily="2" charset="-78"/>
              </a:endParaRPr>
            </a:p>
          </p:txBody>
        </p:sp>
        <p:sp>
          <p:nvSpPr>
            <p:cNvPr id="882" name="TextBox 74"/>
            <p:cNvSpPr txBox="1"/>
            <p:nvPr/>
          </p:nvSpPr>
          <p:spPr>
            <a:xfrm>
              <a:off x="337427" y="1102695"/>
              <a:ext cx="4009218" cy="39624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9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وحدة تنسيق الطوارئ</a:t>
              </a:r>
            </a:p>
          </p:txBody>
        </p:sp>
        <p:grpSp>
          <p:nvGrpSpPr>
            <p:cNvPr id="885" name="Picture 75"/>
            <p:cNvGrpSpPr/>
            <p:nvPr/>
          </p:nvGrpSpPr>
          <p:grpSpPr>
            <a:xfrm>
              <a:off x="2486697" y="2695955"/>
              <a:ext cx="203690" cy="547826"/>
              <a:chOff x="0" y="0"/>
              <a:chExt cx="203688" cy="547824"/>
            </a:xfrm>
          </p:grpSpPr>
          <p:sp>
            <p:nvSpPr>
              <p:cNvPr id="883"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84" name="image57.tif" descr="image57.tif"/>
              <p:cNvPicPr>
                <a:picLocks noChangeAspect="1"/>
              </p:cNvPicPr>
              <p:nvPr/>
            </p:nvPicPr>
            <p:blipFill>
              <a:blip r:embed="rId7"/>
              <a:stretch>
                <a:fillRect/>
              </a:stretch>
            </p:blipFill>
            <p:spPr>
              <a:xfrm>
                <a:off x="0" y="0"/>
                <a:ext cx="203689" cy="547825"/>
              </a:xfrm>
              <a:prstGeom prst="rect">
                <a:avLst/>
              </a:prstGeom>
              <a:ln w="12700" cap="flat">
                <a:noFill/>
                <a:miter lim="400000"/>
              </a:ln>
              <a:effectLst/>
            </p:spPr>
          </p:pic>
        </p:grpSp>
        <p:grpSp>
          <p:nvGrpSpPr>
            <p:cNvPr id="888" name="Picture 76"/>
            <p:cNvGrpSpPr/>
            <p:nvPr/>
          </p:nvGrpSpPr>
          <p:grpSpPr>
            <a:xfrm>
              <a:off x="3218402" y="1715640"/>
              <a:ext cx="203689" cy="547826"/>
              <a:chOff x="0" y="0"/>
              <a:chExt cx="203688" cy="547824"/>
            </a:xfrm>
          </p:grpSpPr>
          <p:sp>
            <p:nvSpPr>
              <p:cNvPr id="886"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87"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grpSp>
          <p:nvGrpSpPr>
            <p:cNvPr id="891" name="Picture 77"/>
            <p:cNvGrpSpPr/>
            <p:nvPr/>
          </p:nvGrpSpPr>
          <p:grpSpPr>
            <a:xfrm>
              <a:off x="4232335" y="3274076"/>
              <a:ext cx="203690" cy="547826"/>
              <a:chOff x="0" y="0"/>
              <a:chExt cx="203688" cy="547824"/>
            </a:xfrm>
          </p:grpSpPr>
          <p:sp>
            <p:nvSpPr>
              <p:cNvPr id="889"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90"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sp>
          <p:nvSpPr>
            <p:cNvPr id="892" name="Straight Arrow Connector 78"/>
            <p:cNvSpPr/>
            <p:nvPr/>
          </p:nvSpPr>
          <p:spPr>
            <a:xfrm>
              <a:off x="4696906" y="3369978"/>
              <a:ext cx="1960518" cy="7536"/>
            </a:xfrm>
            <a:prstGeom prst="line">
              <a:avLst/>
            </a:prstGeom>
            <a:noFill/>
            <a:ln w="38100" cap="flat">
              <a:solidFill>
                <a:srgbClr val="000000"/>
              </a:solidFill>
              <a:prstDash val="solid"/>
              <a:miter lim="800000"/>
              <a:headEnd type="triangle" w="med" len="med"/>
              <a:tailEnd type="triangle" w="med" len="med"/>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893" name="Elbow Connector 83"/>
            <p:cNvSpPr/>
            <p:nvPr/>
          </p:nvSpPr>
          <p:spPr>
            <a:xfrm rot="16200000" flipH="1">
              <a:off x="3978604" y="3294260"/>
              <a:ext cx="280661" cy="2268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6350" cap="flat">
              <a:solidFill>
                <a:srgbClr val="000000"/>
              </a:solidFill>
              <a:prstDash val="solid"/>
              <a:miter lim="8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sp>
          <p:nvSpPr>
            <p:cNvPr id="894" name="Elbow Connector 84"/>
            <p:cNvSpPr/>
            <p:nvPr/>
          </p:nvSpPr>
          <p:spPr>
            <a:xfrm rot="5400000">
              <a:off x="6783654" y="3643350"/>
              <a:ext cx="285561" cy="236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sp>
          <p:nvSpPr>
            <p:cNvPr id="895" name="Elbow Connector 85"/>
            <p:cNvSpPr/>
            <p:nvPr/>
          </p:nvSpPr>
          <p:spPr>
            <a:xfrm rot="16200000" flipH="1">
              <a:off x="7089026" y="3574899"/>
              <a:ext cx="284549" cy="3728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sp>
          <p:nvSpPr>
            <p:cNvPr id="896" name="TextBox 86"/>
            <p:cNvSpPr txBox="1"/>
            <p:nvPr/>
          </p:nvSpPr>
          <p:spPr>
            <a:xfrm>
              <a:off x="7113861" y="2973044"/>
              <a:ext cx="970328" cy="83099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spAutoFit/>
            </a:bodyPr>
            <a:lstStyle>
              <a:lvl1pPr algn="ctr" rtl="1">
                <a:defRPr sz="1600">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endParaRPr dirty="0">
                <a:latin typeface="Sakkal Majalla" panose="02000000000000000000" pitchFamily="2" charset="-78"/>
                <a:cs typeface="Sakkal Majalla" panose="02000000000000000000" pitchFamily="2" charset="-78"/>
              </a:endParaRPr>
            </a:p>
          </p:txBody>
        </p:sp>
        <p:grpSp>
          <p:nvGrpSpPr>
            <p:cNvPr id="899" name="Picture 87"/>
            <p:cNvGrpSpPr/>
            <p:nvPr/>
          </p:nvGrpSpPr>
          <p:grpSpPr>
            <a:xfrm>
              <a:off x="7991450" y="3900871"/>
              <a:ext cx="203690" cy="547826"/>
              <a:chOff x="0" y="0"/>
              <a:chExt cx="203688" cy="547824"/>
            </a:xfrm>
          </p:grpSpPr>
          <p:sp>
            <p:nvSpPr>
              <p:cNvPr id="897"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pic>
            <p:nvPicPr>
              <p:cNvPr id="898" name="image57.tif" descr="image57.tif"/>
              <p:cNvPicPr>
                <a:picLocks noChangeAspect="1"/>
              </p:cNvPicPr>
              <p:nvPr/>
            </p:nvPicPr>
            <p:blipFill>
              <a:blip r:embed="rId3"/>
              <a:stretch>
                <a:fillRect/>
              </a:stretch>
            </p:blipFill>
            <p:spPr>
              <a:xfrm>
                <a:off x="0" y="0"/>
                <a:ext cx="203689" cy="547825"/>
              </a:xfrm>
              <a:prstGeom prst="rect">
                <a:avLst/>
              </a:prstGeom>
              <a:ln w="12700" cap="flat">
                <a:noFill/>
                <a:miter lim="400000"/>
              </a:ln>
              <a:effectLst/>
            </p:spPr>
          </p:pic>
        </p:grpSp>
        <p:sp>
          <p:nvSpPr>
            <p:cNvPr id="900" name="Elbow Connector 88"/>
            <p:cNvSpPr/>
            <p:nvPr/>
          </p:nvSpPr>
          <p:spPr>
            <a:xfrm rot="16200000" flipH="1">
              <a:off x="7428175" y="3235751"/>
              <a:ext cx="281841" cy="10484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rtlCol="1" anchor="ctr">
              <a:noAutofit/>
            </a:bodyPr>
            <a:lstStyle/>
            <a:p>
              <a:pPr rtl="1"/>
              <a:endParaRPr>
                <a:latin typeface="Sakkal Majalla" panose="02000000000000000000" pitchFamily="2" charset="-78"/>
                <a:cs typeface="Sakkal Majalla" panose="02000000000000000000" pitchFamily="2" charset="-78"/>
              </a:endParaRPr>
            </a:p>
          </p:txBody>
        </p:sp>
        <p:sp>
          <p:nvSpPr>
            <p:cNvPr id="901" name="Straight Connector 46"/>
            <p:cNvSpPr/>
            <p:nvPr/>
          </p:nvSpPr>
          <p:spPr>
            <a:xfrm>
              <a:off x="3321516" y="2264172"/>
              <a:ext cx="1" cy="200704"/>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902" name="Straight Connector 89"/>
            <p:cNvSpPr/>
            <p:nvPr/>
          </p:nvSpPr>
          <p:spPr>
            <a:xfrm>
              <a:off x="2592074" y="2462580"/>
              <a:ext cx="1416881" cy="1"/>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903" name="Straight Connector 90"/>
            <p:cNvSpPr/>
            <p:nvPr/>
          </p:nvSpPr>
          <p:spPr>
            <a:xfrm>
              <a:off x="2593344" y="2469723"/>
              <a:ext cx="1" cy="200704"/>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904" name="Straight Connector 91"/>
            <p:cNvSpPr/>
            <p:nvPr/>
          </p:nvSpPr>
          <p:spPr>
            <a:xfrm>
              <a:off x="4011176" y="2469723"/>
              <a:ext cx="1" cy="200704"/>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905" name="Straight Connector 92"/>
            <p:cNvSpPr/>
            <p:nvPr/>
          </p:nvSpPr>
          <p:spPr>
            <a:xfrm>
              <a:off x="3065954" y="2469723"/>
              <a:ext cx="1" cy="200704"/>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sp>
          <p:nvSpPr>
            <p:cNvPr id="906" name="Straight Connector 93"/>
            <p:cNvSpPr/>
            <p:nvPr/>
          </p:nvSpPr>
          <p:spPr>
            <a:xfrm>
              <a:off x="3538566" y="2469723"/>
              <a:ext cx="1" cy="200704"/>
            </a:xfrm>
            <a:prstGeom prst="line">
              <a:avLst/>
            </a:prstGeom>
            <a:noFill/>
            <a:ln w="12700" cap="flat">
              <a:solidFill>
                <a:srgbClr val="000000"/>
              </a:solidFill>
              <a:prstDash val="solid"/>
              <a:miter lim="800000"/>
            </a:ln>
            <a:effectLst/>
          </p:spPr>
          <p:txBody>
            <a:bodyPr wrap="square" lIns="45719" tIns="45719" rIns="45719" bIns="45719" numCol="1" rtlCol="1" anchor="t">
              <a:noAutofit/>
            </a:bodyPr>
            <a:lstStyle/>
            <a:p>
              <a:pPr rtl="1"/>
              <a:endParaRPr>
                <a:latin typeface="Sakkal Majalla" panose="02000000000000000000" pitchFamily="2" charset="-78"/>
                <a:cs typeface="Sakkal Majalla" panose="02000000000000000000" pitchFamily="2" charset="-78"/>
              </a:endParaRPr>
            </a:p>
          </p:txBody>
        </p:sp>
        <p:grpSp>
          <p:nvGrpSpPr>
            <p:cNvPr id="909" name="Speech Bubble: Rectangle 2"/>
            <p:cNvGrpSpPr/>
            <p:nvPr/>
          </p:nvGrpSpPr>
          <p:grpSpPr>
            <a:xfrm>
              <a:off x="7945818" y="2500529"/>
              <a:ext cx="3171681" cy="2751564"/>
              <a:chOff x="0" y="0"/>
              <a:chExt cx="3171680" cy="2751563"/>
            </a:xfrm>
          </p:grpSpPr>
          <p:sp>
            <p:nvSpPr>
              <p:cNvPr id="907" name="Shape"/>
              <p:cNvSpPr/>
              <p:nvPr/>
            </p:nvSpPr>
            <p:spPr>
              <a:xfrm>
                <a:off x="0" y="0"/>
                <a:ext cx="3171680" cy="2751563"/>
              </a:xfrm>
              <a:custGeom>
                <a:avLst/>
                <a:gdLst/>
                <a:ahLst/>
                <a:cxnLst>
                  <a:cxn ang="0">
                    <a:pos x="wd2" y="hd2"/>
                  </a:cxn>
                  <a:cxn ang="5400000">
                    <a:pos x="wd2" y="hd2"/>
                  </a:cxn>
                  <a:cxn ang="10800000">
                    <a:pos x="wd2" y="hd2"/>
                  </a:cxn>
                  <a:cxn ang="16200000">
                    <a:pos x="wd2" y="hd2"/>
                  </a:cxn>
                </a:cxnLst>
                <a:rect l="0" t="0" r="r" b="b"/>
                <a:pathLst>
                  <a:path w="21600" h="21600" extrusionOk="0">
                    <a:moveTo>
                      <a:pt x="8498" y="0"/>
                    </a:moveTo>
                    <a:lnTo>
                      <a:pt x="21600" y="0"/>
                    </a:lnTo>
                    <a:lnTo>
                      <a:pt x="21600" y="21600"/>
                    </a:lnTo>
                    <a:lnTo>
                      <a:pt x="8498" y="21600"/>
                    </a:lnTo>
                    <a:lnTo>
                      <a:pt x="8498" y="9000"/>
                    </a:lnTo>
                    <a:lnTo>
                      <a:pt x="0" y="8016"/>
                    </a:lnTo>
                    <a:lnTo>
                      <a:pt x="8498" y="3600"/>
                    </a:lnTo>
                    <a:close/>
                  </a:path>
                </a:pathLst>
              </a:custGeom>
              <a:solidFill>
                <a:srgbClr val="00B0F0"/>
              </a:solidFill>
              <a:ln w="12700" cap="flat">
                <a:noFill/>
                <a:miter lim="400000"/>
              </a:ln>
              <a:effectLst/>
            </p:spPr>
            <p:txBody>
              <a:bodyPr wrap="square" lIns="45719" tIns="45719" rIns="45719" bIns="45719" numCol="1" rtlCol="1" anchor="ctr">
                <a:noAutofit/>
              </a:bodyPr>
              <a:lstStyle/>
              <a:p>
                <a:pPr algn="ctr" rtl="1">
                  <a:defRPr sz="1400">
                    <a:solidFill>
                      <a:srgbClr val="FFFFF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908" name="The RRT team leader is responsible for RRT coordination in the field; s/he  coordinates closely with the RRT Manager and is generally the focal point for contact with the team."/>
              <p:cNvSpPr txBox="1"/>
              <p:nvPr/>
            </p:nvSpPr>
            <p:spPr>
              <a:xfrm>
                <a:off x="1293560" y="575564"/>
                <a:ext cx="1832400" cy="160043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algn="ctr" rtl="1">
                  <a:defRPr sz="1400">
                    <a:solidFill>
                      <a:srgbClr val="FFFFFF"/>
                    </a:solidFill>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يضطلع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في</a:t>
                </a:r>
                <a:r>
                  <a:rPr sz="1400" dirty="0">
                    <a:solidFill>
                      <a:srgbClr val="C00000"/>
                    </a:solidFill>
                    <a:latin typeface="Sakkal Majalla" panose="02000000000000000000" pitchFamily="2" charset="-78"/>
                    <a:ea typeface="+mj-ea"/>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نه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ينسِّقُ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خلاله</a:t>
                </a:r>
                <a:r>
                  <a:rPr dirty="0">
                    <a:latin typeface="Sakkal Majalla" panose="02000000000000000000" pitchFamily="2" charset="-78"/>
                    <a:cs typeface="Sakkal Majalla" panose="02000000000000000000" pitchFamily="2" charset="-78"/>
                  </a:rPr>
                  <a:t>. </a:t>
                </a:r>
              </a:p>
            </p:txBody>
          </p:sp>
        </p:grpSp>
        <p:grpSp>
          <p:nvGrpSpPr>
            <p:cNvPr id="912" name="Speech Bubble: Rectangle 3"/>
            <p:cNvGrpSpPr/>
            <p:nvPr/>
          </p:nvGrpSpPr>
          <p:grpSpPr>
            <a:xfrm>
              <a:off x="3732397" y="0"/>
              <a:ext cx="5773237" cy="1182056"/>
              <a:chOff x="0" y="0"/>
              <a:chExt cx="5773236" cy="1182055"/>
            </a:xfrm>
          </p:grpSpPr>
          <p:sp>
            <p:nvSpPr>
              <p:cNvPr id="910" name="Shape"/>
              <p:cNvSpPr/>
              <p:nvPr/>
            </p:nvSpPr>
            <p:spPr>
              <a:xfrm>
                <a:off x="0" y="0"/>
                <a:ext cx="5773236" cy="1182055"/>
              </a:xfrm>
              <a:custGeom>
                <a:avLst/>
                <a:gdLst/>
                <a:ahLst/>
                <a:cxnLst>
                  <a:cxn ang="0">
                    <a:pos x="wd2" y="hd2"/>
                  </a:cxn>
                  <a:cxn ang="5400000">
                    <a:pos x="wd2" y="hd2"/>
                  </a:cxn>
                  <a:cxn ang="10800000">
                    <a:pos x="wd2" y="hd2"/>
                  </a:cxn>
                  <a:cxn ang="16200000">
                    <a:pos x="wd2" y="hd2"/>
                  </a:cxn>
                </a:cxnLst>
                <a:rect l="0" t="0" r="r" b="b"/>
                <a:pathLst>
                  <a:path w="21600" h="21600" extrusionOk="0">
                    <a:moveTo>
                      <a:pt x="1419" y="0"/>
                    </a:moveTo>
                    <a:lnTo>
                      <a:pt x="21600" y="0"/>
                    </a:lnTo>
                    <a:lnTo>
                      <a:pt x="21600" y="16747"/>
                    </a:lnTo>
                    <a:lnTo>
                      <a:pt x="9828" y="16747"/>
                    </a:lnTo>
                    <a:lnTo>
                      <a:pt x="0" y="21600"/>
                    </a:lnTo>
                    <a:lnTo>
                      <a:pt x="4783" y="16747"/>
                    </a:lnTo>
                    <a:lnTo>
                      <a:pt x="1419" y="16747"/>
                    </a:lnTo>
                    <a:lnTo>
                      <a:pt x="1419" y="9769"/>
                    </a:lnTo>
                    <a:close/>
                  </a:path>
                </a:pathLst>
              </a:custGeom>
              <a:solidFill>
                <a:srgbClr val="00B0F0"/>
              </a:solidFill>
              <a:ln w="12700" cap="flat">
                <a:noFill/>
                <a:miter lim="400000"/>
              </a:ln>
              <a:effectLst/>
            </p:spPr>
            <p:txBody>
              <a:bodyPr wrap="square" lIns="45719" tIns="45719" rIns="45719" bIns="45719" numCol="1" rtlCol="1" anchor="ctr">
                <a:noAutofit/>
              </a:bodyPr>
              <a:lstStyle/>
              <a:p>
                <a:pPr rtl="1">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911" name="If an EOC: the people displayed would be the Incident Manager (on top); Section Chiefs (Admin/Finance, Logistics, Planning, and Operations); RRT Manager in the Operations Section."/>
              <p:cNvSpPr txBox="1"/>
              <p:nvPr/>
            </p:nvSpPr>
            <p:spPr>
              <a:xfrm>
                <a:off x="425122" y="88894"/>
                <a:ext cx="5302394" cy="738661"/>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ctr">
                <a:spAutoFit/>
              </a:bodyPr>
              <a:lstStyle/>
              <a:p>
                <a:pPr rtl="1">
                  <a:defRPr sz="1400">
                    <a:solidFill>
                      <a:srgbClr val="FFFFFF"/>
                    </a:solidFill>
                    <a:latin typeface="+mj-lt"/>
                    <a:ea typeface="+mj-ea"/>
                    <a:cs typeface="+mj-cs"/>
                    <a:sym typeface="Source Sans Pro Regular"/>
                  </a:defRPr>
                </a:pPr>
                <a:r>
                  <a:rPr b="1" dirty="0" err="1">
                    <a:latin typeface="Sakkal Majalla" panose="02000000000000000000" pitchFamily="2" charset="-78"/>
                    <a:cs typeface="Sakkal Majalla" panose="02000000000000000000" pitchFamily="2" charset="-78"/>
                  </a:rPr>
                  <a:t>في</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حالة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وجود</a:t>
                </a:r>
                <a:r>
                  <a:rPr sz="1400" dirty="0">
                    <a:solidFill>
                      <a:srgbClr val="C00000"/>
                    </a:solidFill>
                    <a:latin typeface="Sakkal Majalla" panose="02000000000000000000" pitchFamily="2" charset="-78"/>
                    <a:ea typeface="+mj-ea"/>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مركز</a:t>
                </a:r>
                <a:r>
                  <a:rPr sz="1400" dirty="0">
                    <a:solidFill>
                      <a:srgbClr val="C00000"/>
                    </a:solidFill>
                    <a:latin typeface="Sakkal Majalla" panose="02000000000000000000" pitchFamily="2" charset="-78"/>
                    <a:ea typeface="+mj-ea"/>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عمليات</a:t>
                </a:r>
                <a:r>
                  <a:rPr sz="1400" dirty="0">
                    <a:solidFill>
                      <a:srgbClr val="C00000"/>
                    </a:solidFill>
                    <a:latin typeface="Sakkal Majalla" panose="02000000000000000000" pitchFamily="2" charset="-78"/>
                    <a:ea typeface="+mj-ea"/>
                    <a:cs typeface="Sakkal Majalla" panose="02000000000000000000" pitchFamily="2" charset="-78"/>
                  </a:rPr>
                  <a:t> </a:t>
                </a:r>
                <a:r>
                  <a:rPr sz="1400" dirty="0" err="1">
                    <a:solidFill>
                      <a:srgbClr val="C00000"/>
                    </a:solidFill>
                    <a:latin typeface="Sakkal Majalla" panose="02000000000000000000" pitchFamily="2" charset="-78"/>
                    <a:ea typeface="+mj-ea"/>
                    <a:cs typeface="Sakkal Majalla" panose="02000000000000000000" pitchFamily="2" charset="-78"/>
                  </a:rPr>
                  <a:t>الطوارئ</a:t>
                </a:r>
                <a:r>
                  <a:rPr lang="ar-EG"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يمكن</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أن</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يكون</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الأشخاص</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البارزون</a:t>
                </a:r>
                <a:r>
                  <a:rPr lang="ar-EG"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مدير</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الأحداث</a:t>
                </a:r>
                <a:r>
                  <a:rPr b="1" dirty="0">
                    <a:latin typeface="Sakkal Majalla" panose="02000000000000000000" pitchFamily="2" charset="-78"/>
                    <a:cs typeface="Sakkal Majalla" panose="02000000000000000000" pitchFamily="2" charset="-78"/>
                  </a:rPr>
                  <a:t> </a:t>
                </a:r>
                <a:r>
                  <a:rPr lang="ar-EG" b="1" dirty="0">
                    <a:latin typeface="Sakkal Majalla" panose="02000000000000000000" pitchFamily="2" charset="-78"/>
                    <a:cs typeface="Sakkal Majalla" panose="02000000000000000000" pitchFamily="2" charset="-78"/>
                  </a:rPr>
                  <a:t>(</a:t>
                </a:r>
                <a:r>
                  <a:rPr b="1" dirty="0" err="1">
                    <a:latin typeface="Sakkal Majalla" panose="02000000000000000000" pitchFamily="2" charset="-78"/>
                    <a:cs typeface="Sakkal Majalla" panose="02000000000000000000" pitchFamily="2" charset="-78"/>
                  </a:rPr>
                  <a:t>على</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رأس</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المركز</a:t>
                </a:r>
                <a:r>
                  <a:rPr lang="ar-EG" b="1" dirty="0">
                    <a:latin typeface="Sakkal Majalla" panose="02000000000000000000" pitchFamily="2" charset="-78"/>
                    <a:cs typeface="Sakkal Majalla" panose="02000000000000000000" pitchFamily="2" charset="-78"/>
                  </a:rPr>
                  <a:t>)</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ورؤساء</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الأقسام</a:t>
                </a:r>
                <a:r>
                  <a:rPr b="1" dirty="0">
                    <a:latin typeface="Sakkal Majalla" panose="02000000000000000000" pitchFamily="2" charset="-78"/>
                    <a:cs typeface="Sakkal Majalla" panose="02000000000000000000" pitchFamily="2" charset="-78"/>
                  </a:rPr>
                  <a:t> </a:t>
                </a:r>
                <a:r>
                  <a:rPr lang="ar-EG" b="1" dirty="0">
                    <a:latin typeface="Sakkal Majalla" panose="02000000000000000000" pitchFamily="2" charset="-78"/>
                    <a:cs typeface="Sakkal Majalla" panose="02000000000000000000" pitchFamily="2" charset="-78"/>
                  </a:rPr>
                  <a:t>(</a:t>
                </a:r>
                <a:r>
                  <a:rPr b="1" dirty="0" err="1">
                    <a:latin typeface="Sakkal Majalla" panose="02000000000000000000" pitchFamily="2" charset="-78"/>
                    <a:cs typeface="Sakkal Majalla" panose="02000000000000000000" pitchFamily="2" charset="-78"/>
                  </a:rPr>
                  <a:t>الشؤون</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الإدارية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المالية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واللوجستيات</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والتخطيط</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والعمليات</a:t>
                </a:r>
                <a:r>
                  <a:rPr lang="ar-EG" b="1" dirty="0">
                    <a:latin typeface="Sakkal Majalla" panose="02000000000000000000" pitchFamily="2" charset="-78"/>
                    <a:cs typeface="Sakkal Majalla" panose="02000000000000000000" pitchFamily="2" charset="-78"/>
                  </a:rPr>
                  <a:t>)</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ومدير</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فريق</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الاستجابة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السريعة</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في</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قسم</a:t>
                </a:r>
                <a:r>
                  <a:rPr b="1" dirty="0">
                    <a:latin typeface="Sakkal Majalla" panose="02000000000000000000" pitchFamily="2" charset="-78"/>
                    <a:cs typeface="Sakkal Majalla" panose="02000000000000000000" pitchFamily="2" charset="-78"/>
                  </a:rPr>
                  <a:t> </a:t>
                </a:r>
                <a:r>
                  <a:rPr b="1" dirty="0" err="1">
                    <a:latin typeface="Sakkal Majalla" panose="02000000000000000000" pitchFamily="2" charset="-78"/>
                    <a:cs typeface="Sakkal Majalla" panose="02000000000000000000" pitchFamily="2" charset="-78"/>
                  </a:rPr>
                  <a:t>العمليات</a:t>
                </a:r>
                <a:r>
                  <a:rPr b="1" dirty="0">
                    <a:latin typeface="Sakkal Majalla" panose="02000000000000000000" pitchFamily="2" charset="-78"/>
                    <a:cs typeface="Sakkal Majalla" panose="02000000000000000000" pitchFamily="2" charset="-78"/>
                  </a:rPr>
                  <a:t>.</a:t>
                </a:r>
              </a:p>
            </p:txBody>
          </p:sp>
        </p:gr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34</a:t>
            </a:fld>
            <a:endParaRPr/>
          </a:p>
        </p:txBody>
      </p:sp>
      <p:sp>
        <p:nvSpPr>
          <p:cNvPr id="917" name="Title 1"/>
          <p:cNvSpPr txBox="1">
            <a:spLocks noGrp="1"/>
          </p:cNvSpPr>
          <p:nvPr>
            <p:ph type="title"/>
          </p:nvPr>
        </p:nvSpPr>
        <p:spPr>
          <a:xfrm>
            <a:off x="-1151671" y="21169"/>
            <a:ext cx="10019986" cy="663431"/>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أصحاب المصلحة والشركاء الرئيسيون لفريق الاستجابة السريعة في الميدان</a:t>
            </a:r>
          </a:p>
        </p:txBody>
      </p:sp>
      <p:sp>
        <p:nvSpPr>
          <p:cNvPr id="2" name="TextBox 1">
            <a:extLst>
              <a:ext uri="{FF2B5EF4-FFF2-40B4-BE49-F238E27FC236}">
                <a16:creationId xmlns:a16="http://schemas.microsoft.com/office/drawing/2014/main" id="{2CA40CA2-A34B-7D33-A75E-E92B62FBAEA1}"/>
              </a:ext>
            </a:extLst>
          </p:cNvPr>
          <p:cNvSpPr txBox="1"/>
          <p:nvPr/>
        </p:nvSpPr>
        <p:spPr>
          <a:xfrm>
            <a:off x="1494503" y="1086652"/>
            <a:ext cx="9134168" cy="45915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defTabSz="214822" rtl="1">
              <a:lnSpc>
                <a:spcPct val="90000"/>
              </a:lnSpc>
              <a:spcBef>
                <a:spcPts val="100"/>
              </a:spcBef>
              <a:buClr>
                <a:srgbClr val="65A000"/>
              </a:buClr>
              <a:buSzTx/>
              <a:buNone/>
              <a:defRPr sz="2376">
                <a:solidFill>
                  <a:srgbClr val="000000"/>
                </a:solidFill>
              </a:defRPr>
            </a:pPr>
            <a:r>
              <a:rPr lang="ar" sz="2400" b="1" dirty="0">
                <a:solidFill>
                  <a:srgbClr val="C00000"/>
                </a:solidFill>
                <a:latin typeface="Sakkal Majalla" panose="02000000000000000000" pitchFamily="2" charset="-78"/>
                <a:cs typeface="Sakkal Majalla" panose="02000000000000000000" pitchFamily="2" charset="-78"/>
              </a:rPr>
              <a:t>بالإضافة إلى التنسيق مع مركز عمليات الطوارئ، قد يتفاعل أعضاء فريق الاستجابة السريعة مع العديد من الشركاء وأصحاب المصلحة في الميدان، ومنهم:</a:t>
            </a:r>
          </a:p>
          <a:p>
            <a:pPr marL="0" indent="0" defTabSz="214822" rtl="1">
              <a:lnSpc>
                <a:spcPct val="90000"/>
              </a:lnSpc>
              <a:spcBef>
                <a:spcPts val="100"/>
              </a:spcBef>
              <a:buClr>
                <a:srgbClr val="65A000"/>
              </a:buClr>
              <a:buSzTx/>
              <a:buNone/>
              <a:defRPr sz="2376">
                <a:solidFill>
                  <a:srgbClr val="000000"/>
                </a:solidFill>
              </a:defRPr>
            </a:pPr>
            <a:endParaRPr lang="en-US" sz="2400" dirty="0">
              <a:latin typeface="Sakkal Majalla" panose="02000000000000000000" pitchFamily="2" charset="-78"/>
              <a:cs typeface="Sakkal Majalla" panose="02000000000000000000" pitchFamily="2" charset="-78"/>
            </a:endParaRP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الخط الساخن لمركز الاتصال.</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المسؤول الطبي المحلي.</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فريق الإسعاف (النقل).</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مركز العلاج المُعيَّن.</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المختبر المُعيَّن.</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فريق التطهير.</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فريق إجراءات الدفن الآمن والكريم.</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أصحاب المصلحة الوطنيون الآخرون (المجتمع المحلي، المنظمات غير الحكومية).</a:t>
            </a:r>
          </a:p>
          <a:p>
            <a:pPr marL="342900" indent="-342900" defTabSz="214822" rtl="1">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ar" sz="2400" dirty="0">
                <a:solidFill>
                  <a:schemeClr val="tx1"/>
                </a:solidFill>
                <a:latin typeface="Sakkal Majalla" panose="02000000000000000000" pitchFamily="2" charset="-78"/>
                <a:cs typeface="Sakkal Majalla" panose="02000000000000000000" pitchFamily="2" charset="-78"/>
              </a:rPr>
              <a:t>أصحاب المصلحة الدوليون (الأمم المتحدة، المنظمات غير الحكومية الدولية).</a:t>
            </a:r>
          </a:p>
          <a:p>
            <a:pPr marL="0" marR="0" indent="0" algn="l" defTabSz="914400" rtl="1"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35</a:t>
            </a:fld>
            <a:endParaRPr/>
          </a:p>
        </p:txBody>
      </p:sp>
      <p:sp>
        <p:nvSpPr>
          <p:cNvPr id="921" name="Content Placeholder 2"/>
          <p:cNvSpPr txBox="1">
            <a:spLocks noGrp="1"/>
          </p:cNvSpPr>
          <p:nvPr>
            <p:ph type="body" idx="1"/>
          </p:nvPr>
        </p:nvSpPr>
        <p:spPr>
          <a:xfrm>
            <a:off x="4296700" y="827452"/>
            <a:ext cx="7529515" cy="4833031"/>
          </a:xfrm>
          <a:prstGeom prst="rect">
            <a:avLst/>
          </a:prstGeom>
        </p:spPr>
        <p:txBody>
          <a:bodyPr lIns="0" tIns="0" rIns="0" bIns="0" rtlCol="1"/>
          <a:lstStyle/>
          <a:p>
            <a:pPr marL="254000" indent="-254000" rtl="1">
              <a:buClr>
                <a:schemeClr val="accent3">
                  <a:satOff val="-6373"/>
                  <a:lumOff val="-10823"/>
                </a:schemeClr>
              </a:buClr>
            </a:pP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pPr>
            <a:r>
              <a:rPr dirty="0" err="1">
                <a:latin typeface="Sakkal Majalla" panose="02000000000000000000" pitchFamily="2" charset="-78"/>
                <a:cs typeface="Sakkal Majalla" panose="02000000000000000000" pitchFamily="2" charset="-78"/>
              </a:rPr>
              <a:t>كي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فعالًا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وتجهيزه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ودعمه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مظلة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مماثل</a:t>
            </a:r>
            <a:r>
              <a:rPr lang="ar-EG"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pP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وهناك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أعضائه</a:t>
            </a:r>
            <a:r>
              <a:rPr dirty="0">
                <a:latin typeface="Sakkal Majalla" panose="02000000000000000000" pitchFamily="2" charset="-78"/>
                <a:cs typeface="Sakkal Majalla" panose="02000000000000000000" pitchFamily="2" charset="-78"/>
              </a:rPr>
              <a:t>. </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جاهزًا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الأسبوع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ويستجيب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غضون</a:t>
            </a:r>
            <a:r>
              <a:rPr lang="ar-EG" dirty="0">
                <a:latin typeface="Sakkal Majalla" panose="02000000000000000000" pitchFamily="2" charset="-78"/>
                <a:cs typeface="Sakkal Majalla" panose="02000000000000000000" pitchFamily="2" charset="-78"/>
              </a:rPr>
              <a:t> 24 </a:t>
            </a:r>
            <a:r>
              <a:rPr dirty="0" err="1">
                <a:latin typeface="Sakkal Majalla" panose="02000000000000000000" pitchFamily="2" charset="-78"/>
                <a:cs typeface="Sakkal Majalla" panose="02000000000000000000" pitchFamily="2" charset="-78"/>
              </a:rPr>
              <a:t>ساعةً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الإنذار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بوقوع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254000" indent="-254000" rtl="1">
              <a:buClr>
                <a:schemeClr val="accent3">
                  <a:satOff val="-6373"/>
                  <a:lumOff val="-10823"/>
                </a:schemeClr>
              </a:buClr>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يأتي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C8A96C1A-2628-59CF-3EB6-F6C648950336}"/>
              </a:ext>
            </a:extLst>
          </p:cNvPr>
          <p:cNvSpPr txBox="1"/>
          <p:nvPr/>
        </p:nvSpPr>
        <p:spPr>
          <a:xfrm>
            <a:off x="830037" y="683547"/>
            <a:ext cx="2914650"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0" i="0" u="none" strike="noStrike" cap="none" spc="0" normalizeH="0" baseline="0" dirty="0">
                <a:ln>
                  <a:noFill/>
                </a:ln>
                <a:solidFill>
                  <a:schemeClr val="bg1"/>
                </a:solidFill>
                <a:effectLst/>
                <a:uFillTx/>
                <a:latin typeface="+mj-lt"/>
                <a:ea typeface="+mj-ea"/>
                <a:cs typeface="+mj-cs"/>
                <a:sym typeface="Calibri"/>
              </a:rPr>
              <a:t>الرسائل الرئيسية</a:t>
            </a:r>
            <a:endParaRPr kumimoji="0" lang="en-US" sz="28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 name="Slide Number Placeholder 5"/>
          <p:cNvSpPr txBox="1">
            <a:spLocks noGrp="1"/>
          </p:cNvSpPr>
          <p:nvPr>
            <p:ph type="sldNum" sz="quarter" idx="2"/>
          </p:nvPr>
        </p:nvSpPr>
        <p:spPr>
          <a:xfrm>
            <a:off x="11480800" y="6330332"/>
            <a:ext cx="169291"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36</a:t>
            </a:fld>
            <a:endParaRPr/>
          </a:p>
        </p:txBody>
      </p:sp>
      <p:sp>
        <p:nvSpPr>
          <p:cNvPr id="925" name="Google Shape;308;p8"/>
          <p:cNvSpPr txBox="1">
            <a:spLocks noGrp="1"/>
          </p:cNvSpPr>
          <p:nvPr>
            <p:ph type="body" sz="half" idx="1"/>
          </p:nvPr>
        </p:nvSpPr>
        <p:spPr>
          <a:xfrm>
            <a:off x="587205" y="1979184"/>
            <a:ext cx="11347453" cy="1870076"/>
          </a:xfrm>
          <a:prstGeom prst="rect">
            <a:avLst/>
          </a:prstGeom>
        </p:spPr>
        <p:txBody>
          <a:bodyPr lIns="0" tIns="0" rIns="0" bIns="0" rtlCol="1"/>
          <a:lstStyle>
            <a:lvl1pPr algn="r" rtl="1">
              <a:lnSpc>
                <a:spcPct val="110000"/>
              </a:lnSpc>
              <a:defRPr sz="3200"/>
            </a:lvl1pPr>
          </a:lstStyle>
          <a:p>
            <a:pPr algn="ctr" rtl="1"/>
            <a:r>
              <a:rPr lang="ar" b="1" dirty="0">
                <a:latin typeface="Sakkal Majalla" panose="02000000000000000000" pitchFamily="2" charset="-78"/>
                <a:cs typeface="Sakkal Majalla" panose="02000000000000000000" pitchFamily="2" charset="-78"/>
              </a:rPr>
              <a:t>5. المراجع والمبادئ التوجيهية</a:t>
            </a:r>
          </a:p>
        </p:txBody>
      </p:sp>
      <p:sp>
        <p:nvSpPr>
          <p:cNvPr id="926" name="Slide Number Placeholder 1"/>
          <p:cNvSpPr txBox="1"/>
          <p:nvPr/>
        </p:nvSpPr>
        <p:spPr>
          <a:xfrm>
            <a:off x="10481805" y="6564685"/>
            <a:ext cx="1664474" cy="24830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rtl="1">
              <a:defRPr sz="1200">
                <a:solidFill>
                  <a:srgbClr val="888888"/>
                </a:solidFill>
              </a:defRPr>
            </a:lvl1pPr>
          </a:lstStyle>
          <a:p>
            <a:pPr rtl="1"/>
            <a:r>
              <a:t>36</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37</a:t>
            </a:fld>
            <a:endParaRPr/>
          </a:p>
        </p:txBody>
      </p:sp>
      <p:sp>
        <p:nvSpPr>
          <p:cNvPr id="931" name="Rectangle 2"/>
          <p:cNvSpPr txBox="1"/>
          <p:nvPr/>
        </p:nvSpPr>
        <p:spPr>
          <a:xfrm>
            <a:off x="4274258" y="1110065"/>
            <a:ext cx="7321731" cy="560153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a:latin typeface="+mj-lt"/>
                <a:ea typeface="+mj-ea"/>
                <a:cs typeface="+mj-cs"/>
                <a:sym typeface="Source Sans Pro Regular"/>
              </a:defRPr>
            </a:pPr>
            <a:r>
              <a:rPr lang="ar" sz="2200" dirty="0">
                <a:latin typeface="Sakkal Majalla" panose="02000000000000000000" pitchFamily="2" charset="-78"/>
                <a:cs typeface="Sakkal Majalla" panose="02000000000000000000" pitchFamily="2" charset="-78"/>
              </a:rPr>
              <a:t>إطار الاستجابة للطوارئ‬، الإصدار الثاني، منظمة الصحة العالمية، 2017</a:t>
            </a:r>
          </a:p>
          <a:p>
            <a:pPr algn="l" rtl="0">
              <a:defRPr>
                <a:latin typeface="+mj-lt"/>
                <a:ea typeface="+mj-ea"/>
                <a:cs typeface="+mj-cs"/>
                <a:sym typeface="Source Sans Pro Regular"/>
              </a:defRPr>
            </a:pPr>
            <a:r>
              <a:rPr lang="ar" sz="2200" u="sng" dirty="0">
                <a:solidFill>
                  <a:srgbClr val="0000FF"/>
                </a:solidFill>
                <a:uFill>
                  <a:solidFill>
                    <a:srgbClr val="0000FF"/>
                  </a:solidFill>
                </a:uFill>
                <a:latin typeface="Sakkal Majalla" panose="02000000000000000000" pitchFamily="2" charset="-78"/>
                <a:cs typeface="Sakkal Majalla" panose="02000000000000000000" pitchFamily="2" charset="-78"/>
                <a:hlinkClick r:id="rId2"/>
              </a:rPr>
              <a:t>https://apps.who.int/iris/bitstream/handle/10665/89529/9789246504978_ara.pdf?sequence=5&amp;isAllowed=y</a:t>
            </a:r>
            <a:r>
              <a:rPr lang="ar" sz="2200" dirty="0">
                <a:latin typeface="Sakkal Majalla" panose="02000000000000000000" pitchFamily="2" charset="-78"/>
                <a:cs typeface="Sakkal Majalla" panose="02000000000000000000" pitchFamily="2" charset="-78"/>
              </a:rPr>
              <a:t> </a:t>
            </a:r>
          </a:p>
          <a:p>
            <a:pPr rtl="1">
              <a:defRPr>
                <a:latin typeface="+mj-lt"/>
                <a:ea typeface="+mj-ea"/>
                <a:cs typeface="+mj-cs"/>
                <a:sym typeface="Source Sans Pro Regular"/>
              </a:defRPr>
            </a:pPr>
            <a:endParaRPr sz="2200" dirty="0">
              <a:latin typeface="Sakkal Majalla" panose="02000000000000000000" pitchFamily="2" charset="-78"/>
              <a:cs typeface="Sakkal Majalla" panose="02000000000000000000" pitchFamily="2" charset="-78"/>
            </a:endParaRPr>
          </a:p>
          <a:p>
            <a:pPr algn="l" rtl="0">
              <a:defRPr>
                <a:latin typeface="+mj-lt"/>
                <a:ea typeface="+mj-ea"/>
                <a:cs typeface="+mj-cs"/>
                <a:sym typeface="Source Sans Pro Regular"/>
              </a:defRPr>
            </a:pPr>
            <a:r>
              <a:rPr lang="ar" sz="2200" dirty="0">
                <a:latin typeface="Sakkal Majalla" panose="02000000000000000000" pitchFamily="2" charset="-78"/>
                <a:cs typeface="Sakkal Majalla" panose="02000000000000000000" pitchFamily="2" charset="-78"/>
              </a:rPr>
              <a:t>Integrated Disease Surveillance and Response  Technical Guidelines, 3</a:t>
            </a:r>
            <a:r>
              <a:rPr lang="ar" sz="2200" baseline="30000" dirty="0">
                <a:latin typeface="Sakkal Majalla" panose="02000000000000000000" pitchFamily="2" charset="-78"/>
                <a:cs typeface="Sakkal Majalla" panose="02000000000000000000" pitchFamily="2" charset="-78"/>
              </a:rPr>
              <a:t>rd</a:t>
            </a:r>
            <a:r>
              <a:rPr lang="ar" sz="2200" dirty="0">
                <a:latin typeface="Sakkal Majalla" panose="02000000000000000000" pitchFamily="2" charset="-78"/>
                <a:cs typeface="Sakkal Majalla" panose="02000000000000000000" pitchFamily="2" charset="-78"/>
              </a:rPr>
              <a:t> Edition, WHO 2019</a:t>
            </a:r>
          </a:p>
          <a:p>
            <a:pPr algn="l" rtl="0">
              <a:defRPr>
                <a:latin typeface="+mj-lt"/>
                <a:ea typeface="+mj-ea"/>
                <a:cs typeface="+mj-cs"/>
                <a:sym typeface="Source Sans Pro Regular"/>
              </a:defRPr>
            </a:pPr>
            <a:r>
              <a:rPr lang="ar" sz="2200" u="sng" dirty="0">
                <a:solidFill>
                  <a:srgbClr val="0000FF"/>
                </a:solidFill>
                <a:uFill>
                  <a:solidFill>
                    <a:srgbClr val="0000FF"/>
                  </a:solidFill>
                </a:uFill>
                <a:latin typeface="Sakkal Majalla" panose="02000000000000000000" pitchFamily="2" charset="-78"/>
                <a:cs typeface="Sakkal Majalla" panose="02000000000000000000" pitchFamily="2" charset="-78"/>
                <a:hlinkClick r:id="rId3"/>
              </a:rPr>
              <a:t>https://apps.who.int/iris/handle/10665/325015</a:t>
            </a:r>
          </a:p>
          <a:p>
            <a:pPr rtl="1">
              <a:defRPr>
                <a:latin typeface="+mj-lt"/>
                <a:ea typeface="+mj-ea"/>
                <a:cs typeface="+mj-cs"/>
                <a:sym typeface="Source Sans Pro Regular"/>
              </a:defRPr>
            </a:pPr>
            <a:endParaRPr sz="2200" u="sng" dirty="0">
              <a:solidFill>
                <a:srgbClr val="0000FF"/>
              </a:solidFill>
              <a:uFill>
                <a:solidFill>
                  <a:srgbClr val="0000FF"/>
                </a:solidFill>
              </a:uFill>
              <a:latin typeface="Sakkal Majalla" panose="02000000000000000000" pitchFamily="2" charset="-78"/>
              <a:cs typeface="Sakkal Majalla" panose="02000000000000000000" pitchFamily="2" charset="-78"/>
              <a:hlinkClick r:id="rId3"/>
            </a:endParaRPr>
          </a:p>
          <a:p>
            <a:pPr rtl="1">
              <a:defRPr>
                <a:latin typeface="+mj-lt"/>
                <a:ea typeface="+mj-ea"/>
                <a:cs typeface="+mj-cs"/>
                <a:sym typeface="Source Sans Pro Regular"/>
              </a:defRPr>
            </a:pPr>
            <a:r>
              <a:rPr lang="ar" sz="2200" dirty="0">
                <a:latin typeface="Sakkal Majalla" panose="02000000000000000000" pitchFamily="2" charset="-78"/>
                <a:cs typeface="Sakkal Majalla" panose="02000000000000000000" pitchFamily="2" charset="-78"/>
              </a:rPr>
              <a:t>إرشادات لموظفي مراكز مكافحة الأمراض والوقاية منها بالولايات المتحدة الأمريكية لإنشاء وإدارة فِرَق الاستجابة السريعة التابعة لهيئات الصحة العامة لمواجهة الأمراض المتفشية، مراكز مكافحة الأمراض والوقاية منها بالولايات المتحدة الأمريكية، 2020.</a:t>
            </a:r>
          </a:p>
          <a:p>
            <a:pPr algn="l" rtl="0">
              <a:defRPr>
                <a:latin typeface="+mj-lt"/>
                <a:ea typeface="+mj-ea"/>
                <a:cs typeface="+mj-cs"/>
                <a:sym typeface="Source Sans Pro Regular"/>
              </a:defRPr>
            </a:pPr>
            <a:r>
              <a:rPr lang="ar" sz="2200" u="sng" dirty="0">
                <a:solidFill>
                  <a:srgbClr val="0000FF"/>
                </a:solidFill>
                <a:uFill>
                  <a:solidFill>
                    <a:srgbClr val="0000FF"/>
                  </a:solidFill>
                </a:uFill>
                <a:latin typeface="Sakkal Majalla" panose="02000000000000000000" pitchFamily="2" charset="-78"/>
                <a:cs typeface="Sakkal Majalla" panose="02000000000000000000" pitchFamily="2" charset="-78"/>
                <a:hlinkClick r:id="rId4"/>
              </a:rPr>
              <a:t>https://www.cdc.gov/globalhealth/healthprotection/errb/pdf/RRTManagementGuidance-508.pdf</a:t>
            </a:r>
            <a:r>
              <a:rPr lang="ar" sz="2200" dirty="0">
                <a:latin typeface="Sakkal Majalla" panose="02000000000000000000" pitchFamily="2" charset="-78"/>
                <a:cs typeface="Sakkal Majalla" panose="02000000000000000000" pitchFamily="2" charset="-78"/>
              </a:rPr>
              <a:t>  </a:t>
            </a:r>
          </a:p>
          <a:p>
            <a:pP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a:p>
            <a:pPr rtl="1">
              <a:defRPr>
                <a:latin typeface="+mj-lt"/>
                <a:ea typeface="+mj-ea"/>
                <a:cs typeface="+mj-cs"/>
                <a:sym typeface="Source Sans Pro Regular"/>
              </a:defRPr>
            </a:pPr>
            <a:endParaRPr dirty="0">
              <a:latin typeface="Sakkal Majalla" panose="02000000000000000000" pitchFamily="2" charset="-78"/>
              <a:cs typeface="Sakkal Majalla" panose="02000000000000000000" pitchFamily="2" charset="-78"/>
            </a:endParaRPr>
          </a:p>
        </p:txBody>
      </p:sp>
      <p:sp>
        <p:nvSpPr>
          <p:cNvPr id="2" name="TextBox 1">
            <a:extLst>
              <a:ext uri="{FF2B5EF4-FFF2-40B4-BE49-F238E27FC236}">
                <a16:creationId xmlns:a16="http://schemas.microsoft.com/office/drawing/2014/main" id="{E7BBC82E-1F34-4AC2-68E5-E684EBF35948}"/>
              </a:ext>
            </a:extLst>
          </p:cNvPr>
          <p:cNvSpPr txBox="1"/>
          <p:nvPr/>
        </p:nvSpPr>
        <p:spPr>
          <a:xfrm>
            <a:off x="481695" y="739175"/>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 name="Slide Number Placeholder 5"/>
          <p:cNvSpPr txBox="1">
            <a:spLocks noGrp="1"/>
          </p:cNvSpPr>
          <p:nvPr>
            <p:ph type="sldNum" sz="quarter" idx="2"/>
          </p:nvPr>
        </p:nvSpPr>
        <p:spPr>
          <a:xfrm>
            <a:off x="11480800" y="6330332"/>
            <a:ext cx="169291"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38</a:t>
            </a:fld>
            <a:endParaRPr/>
          </a:p>
        </p:txBody>
      </p:sp>
      <p:sp>
        <p:nvSpPr>
          <p:cNvPr id="937" name="Google Shape;308;p8"/>
          <p:cNvSpPr txBox="1">
            <a:spLocks noGrp="1"/>
          </p:cNvSpPr>
          <p:nvPr>
            <p:ph type="body" sz="half" idx="1"/>
          </p:nvPr>
        </p:nvSpPr>
        <p:spPr>
          <a:xfrm>
            <a:off x="587205" y="1793988"/>
            <a:ext cx="11347453" cy="1870076"/>
          </a:xfrm>
          <a:prstGeom prst="rect">
            <a:avLst/>
          </a:prstGeom>
        </p:spPr>
        <p:txBody>
          <a:bodyPr lIns="0" tIns="0" rIns="0" bIns="0" rtlCol="1"/>
          <a:lstStyle>
            <a:lvl1pPr algn="r" rtl="1">
              <a:lnSpc>
                <a:spcPct val="110000"/>
              </a:lnSpc>
              <a:defRPr sz="3200"/>
            </a:lvl1pPr>
          </a:lstStyle>
          <a:p>
            <a:pPr algn="ctr" rtl="1"/>
            <a:r>
              <a:rPr lang="ar" b="1" dirty="0">
                <a:latin typeface="Sakkal Majalla" panose="02000000000000000000" pitchFamily="2" charset="-78"/>
                <a:cs typeface="Sakkal Majalla" panose="02000000000000000000" pitchFamily="2" charset="-78"/>
              </a:rPr>
              <a:t>6. موارد تعلُّم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إضافية </a:t>
            </a:r>
          </a:p>
        </p:txBody>
      </p:sp>
      <p:sp>
        <p:nvSpPr>
          <p:cNvPr id="938" name="Slide Number Placeholder 1"/>
          <p:cNvSpPr txBox="1"/>
          <p:nvPr/>
        </p:nvSpPr>
        <p:spPr>
          <a:xfrm>
            <a:off x="10481805" y="6564685"/>
            <a:ext cx="1664474" cy="24830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lvl1pPr algn="r" rtl="1">
              <a:defRPr sz="1200">
                <a:solidFill>
                  <a:srgbClr val="888888"/>
                </a:solidFill>
              </a:defRPr>
            </a:lvl1pPr>
          </a:lstStyle>
          <a:p>
            <a:pPr rtl="1"/>
            <a:r>
              <a:t>38</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39</a:t>
            </a:fld>
            <a:endParaRPr/>
          </a:p>
        </p:txBody>
      </p:sp>
      <p:sp>
        <p:nvSpPr>
          <p:cNvPr id="943" name="Google Shape;308;p8"/>
          <p:cNvSpPr txBox="1">
            <a:spLocks noGrp="1"/>
          </p:cNvSpPr>
          <p:nvPr>
            <p:ph type="body" idx="1"/>
          </p:nvPr>
        </p:nvSpPr>
        <p:spPr>
          <a:xfrm>
            <a:off x="4038201" y="783606"/>
            <a:ext cx="7137799" cy="5546726"/>
          </a:xfrm>
          <a:prstGeom prst="rect">
            <a:avLst/>
          </a:prstGeom>
        </p:spPr>
        <p:txBody>
          <a:bodyPr lIns="0" tIns="0" rIns="0" bIns="0" rtlCol="1" anchor="t">
            <a:normAutofit lnSpcReduction="10000"/>
          </a:bodyPr>
          <a:lstStyle/>
          <a:p>
            <a:pPr marL="0" indent="0" rtl="1">
              <a:buNone/>
              <a:defRPr sz="2000"/>
            </a:pPr>
            <a:r>
              <a:rPr lang="ar" sz="1800" dirty="0">
                <a:latin typeface="Sakkal Majalla" panose="02000000000000000000" pitchFamily="2" charset="-78"/>
                <a:cs typeface="Sakkal Majalla" panose="02000000000000000000" pitchFamily="2" charset="-78"/>
              </a:rPr>
              <a:t>دورة تدريبية عبر الإنترنت عن «أساسيات فِرَق الاستجابة السريعة»</a:t>
            </a:r>
          </a:p>
          <a:p>
            <a:pPr marL="0" indent="0" algn="l" rtl="0">
              <a:buNone/>
              <a:defRPr sz="2000"/>
            </a:pPr>
            <a:r>
              <a:rPr lang="ar" sz="1800" dirty="0">
                <a:latin typeface="Sakkal Majalla" panose="02000000000000000000" pitchFamily="2" charset="-78"/>
                <a:ea typeface="+mj-lt"/>
                <a:cs typeface="Sakkal Majalla" panose="02000000000000000000" pitchFamily="2" charset="-78"/>
                <a:hlinkClick r:id="rId3"/>
              </a:rPr>
              <a:t>RRT ESOC (who.int) </a:t>
            </a:r>
            <a:br>
              <a:rPr lang="en-US" sz="1800" dirty="0">
                <a:latin typeface="Sakkal Majalla" panose="02000000000000000000" pitchFamily="2" charset="-78"/>
                <a:cs typeface="Sakkal Majalla" panose="02000000000000000000" pitchFamily="2" charset="-78"/>
              </a:rPr>
            </a:br>
            <a:endParaRPr lang="en-US" sz="1800" dirty="0">
              <a:latin typeface="Sakkal Majalla" panose="02000000000000000000" pitchFamily="2" charset="-78"/>
              <a:cs typeface="Sakkal Majalla" panose="02000000000000000000" pitchFamily="2" charset="-78"/>
            </a:endParaRPr>
          </a:p>
          <a:p>
            <a:pPr marL="0" indent="0" rtl="1">
              <a:buNone/>
              <a:defRPr sz="2000"/>
            </a:pPr>
            <a:r>
              <a:rPr lang="ar" sz="1800" dirty="0">
                <a:latin typeface="Sakkal Majalla" panose="02000000000000000000" pitchFamily="2" charset="-78"/>
                <a:cs typeface="Sakkal Majalla" panose="02000000000000000000" pitchFamily="2" charset="-78"/>
              </a:rPr>
              <a:t>دورة تدريبية عبر الإنترنت عن «مدير</a:t>
            </a:r>
            <a:r>
              <a:rPr lang="ar-EG" sz="1800" dirty="0">
                <a:latin typeface="Sakkal Majalla" panose="02000000000000000000" pitchFamily="2" charset="-78"/>
                <a:cs typeface="Sakkal Majalla" panose="02000000000000000000" pitchFamily="2" charset="-78"/>
              </a:rPr>
              <a:t>ي</a:t>
            </a:r>
            <a:r>
              <a:rPr lang="ar" sz="1800" dirty="0">
                <a:latin typeface="Sakkal Majalla" panose="02000000000000000000" pitchFamily="2" charset="-78"/>
                <a:cs typeface="Sakkal Majalla" panose="02000000000000000000" pitchFamily="2" charset="-78"/>
              </a:rPr>
              <a:t> فِرَق الاستجابة السريعة»</a:t>
            </a:r>
          </a:p>
          <a:p>
            <a:pPr marL="0" indent="0" algn="l" rtl="0">
              <a:buNone/>
              <a:defRPr sz="2000"/>
            </a:pPr>
            <a:r>
              <a:rPr lang="ar" sz="1800" dirty="0">
                <a:latin typeface="Sakkal Majalla" panose="02000000000000000000" pitchFamily="2" charset="-78"/>
                <a:ea typeface="+mj-lt"/>
                <a:cs typeface="Sakkal Majalla" panose="02000000000000000000" pitchFamily="2" charset="-78"/>
                <a:hlinkClick r:id="rId4"/>
              </a:rPr>
              <a:t>RRT MOC (who.int) </a:t>
            </a:r>
            <a:endParaRPr lang="en-US" sz="1800" dirty="0">
              <a:latin typeface="Sakkal Majalla" panose="02000000000000000000" pitchFamily="2" charset="-78"/>
              <a:cs typeface="Sakkal Majalla" panose="02000000000000000000" pitchFamily="2" charset="-78"/>
            </a:endParaRPr>
          </a:p>
          <a:p>
            <a:pPr marL="53975" indent="-53975" rtl="1">
              <a:spcBef>
                <a:spcPts val="0"/>
              </a:spcBef>
              <a:defRPr sz="2000"/>
            </a:pPr>
            <a:endParaRPr lang="en-US" sz="1800" dirty="0">
              <a:latin typeface="Sakkal Majalla" panose="02000000000000000000" pitchFamily="2" charset="-78"/>
              <a:cs typeface="Sakkal Majalla" panose="02000000000000000000" pitchFamily="2" charset="-78"/>
            </a:endParaRPr>
          </a:p>
          <a:p>
            <a:pPr marL="0" indent="0" rtl="1">
              <a:spcBef>
                <a:spcPts val="0"/>
              </a:spcBef>
              <a:buSzTx/>
              <a:buNone/>
              <a:defRPr sz="2000"/>
            </a:pPr>
            <a:r>
              <a:rPr lang="ar" sz="1800" dirty="0">
                <a:latin typeface="Sakkal Majalla" panose="02000000000000000000" pitchFamily="2" charset="-78"/>
                <a:cs typeface="Sakkal Majalla" panose="02000000000000000000" pitchFamily="2" charset="-78"/>
              </a:rPr>
              <a:t>دورة تدريب المدربين لفِرَق الاستجابة السريعة</a:t>
            </a:r>
          </a:p>
          <a:p>
            <a:pPr marL="0" indent="0" rtl="1">
              <a:spcBef>
                <a:spcPts val="0"/>
              </a:spcBef>
              <a:buNone/>
              <a:defRPr sz="2000"/>
            </a:pPr>
            <a:r>
              <a:rPr lang="ar" sz="1800" dirty="0">
                <a:latin typeface="Sakkal Majalla" panose="02000000000000000000" pitchFamily="2" charset="-78"/>
                <a:ea typeface="+mj-lt"/>
                <a:cs typeface="Sakkal Majalla" panose="02000000000000000000" pitchFamily="2" charset="-78"/>
                <a:hlinkClick r:id="rId5"/>
              </a:rPr>
              <a:t>الجزء 3- حزمة تدريب المدربين | منصة منظمة الصحة العالمية للتعلُّم في مجال الأمن الصِ</a:t>
            </a:r>
            <a:r>
              <a:rPr lang="ar-EG" sz="1800" dirty="0">
                <a:latin typeface="Sakkal Majalla" panose="02000000000000000000" pitchFamily="2" charset="-78"/>
                <a:ea typeface="+mj-lt"/>
                <a:cs typeface="Sakkal Majalla" panose="02000000000000000000" pitchFamily="2" charset="-78"/>
                <a:hlinkClick r:id="rId5"/>
              </a:rPr>
              <a:t>ّ</a:t>
            </a:r>
            <a:r>
              <a:rPr lang="ar" sz="1800" dirty="0">
                <a:latin typeface="Sakkal Majalla" panose="02000000000000000000" pitchFamily="2" charset="-78"/>
                <a:ea typeface="+mj-lt"/>
                <a:cs typeface="Sakkal Majalla" panose="02000000000000000000" pitchFamily="2" charset="-78"/>
                <a:hlinkClick r:id="rId5"/>
              </a:rPr>
              <a:t>ح</a:t>
            </a:r>
            <a:r>
              <a:rPr lang="ar-EG" sz="1800" dirty="0">
                <a:latin typeface="Sakkal Majalla" panose="02000000000000000000" pitchFamily="2" charset="-78"/>
                <a:ea typeface="+mj-lt"/>
                <a:cs typeface="Sakkal Majalla" panose="02000000000000000000" pitchFamily="2" charset="-78"/>
                <a:hlinkClick r:id="rId5"/>
              </a:rPr>
              <a:t>ي</a:t>
            </a:r>
            <a:r>
              <a:rPr lang="ar" sz="1800" dirty="0">
                <a:latin typeface="Sakkal Majalla" panose="02000000000000000000" pitchFamily="2" charset="-78"/>
                <a:ea typeface="+mj-lt"/>
                <a:cs typeface="Sakkal Majalla" panose="02000000000000000000" pitchFamily="2" charset="-78"/>
                <a:hlinkClick r:id="rId5"/>
              </a:rPr>
              <a:t> (who.int)</a:t>
            </a:r>
            <a:endParaRPr sz="1800" dirty="0">
              <a:latin typeface="Sakkal Majalla" panose="02000000000000000000" pitchFamily="2" charset="-78"/>
              <a:cs typeface="Sakkal Majalla" panose="02000000000000000000" pitchFamily="2" charset="-78"/>
            </a:endParaRPr>
          </a:p>
          <a:p>
            <a:pPr marL="0" indent="0" rtl="1">
              <a:spcBef>
                <a:spcPts val="0"/>
              </a:spcBef>
              <a:buNone/>
              <a:defRPr sz="2000"/>
            </a:pPr>
            <a:endParaRPr lang="en-US" sz="1800" dirty="0">
              <a:latin typeface="Sakkal Majalla" panose="02000000000000000000" pitchFamily="2" charset="-78"/>
              <a:cs typeface="Sakkal Majalla" panose="02000000000000000000" pitchFamily="2" charset="-78"/>
            </a:endParaRPr>
          </a:p>
          <a:p>
            <a:pPr marL="53975" indent="-53975" rtl="1">
              <a:buNone/>
              <a:defRPr sz="2000"/>
            </a:pPr>
            <a:r>
              <a:rPr lang="ar" dirty="0">
                <a:latin typeface="Sakkal Majalla" panose="02000000000000000000" pitchFamily="2" charset="-78"/>
                <a:cs typeface="Sakkal Majalla" panose="02000000000000000000" pitchFamily="2" charset="-78"/>
              </a:rPr>
              <a:t>الجزء 4 - حزمة التدريب المتقدم لفِرَق الاستجابة السريعة</a:t>
            </a:r>
          </a:p>
          <a:p>
            <a:pPr marL="0" indent="0" rtl="1">
              <a:spcBef>
                <a:spcPts val="0"/>
              </a:spcBef>
              <a:buNone/>
              <a:defRPr sz="2000"/>
            </a:pPr>
            <a:r>
              <a:rPr lang="ar" sz="1800" dirty="0">
                <a:latin typeface="Sakkal Majalla" panose="02000000000000000000" pitchFamily="2" charset="-78"/>
                <a:ea typeface="+mj-lt"/>
                <a:cs typeface="Sakkal Majalla" panose="02000000000000000000" pitchFamily="2" charset="-78"/>
                <a:hlinkClick r:id="rId6"/>
              </a:rPr>
              <a:t>الجزء 4 - حزمة التدريب المتقدم لفِرَق الاستجابة السريعة | منصة منظمة الصحة العالمية للتعلُّم في مجال الأمن الصِ</a:t>
            </a:r>
            <a:r>
              <a:rPr lang="ar-EG" sz="1800" dirty="0">
                <a:latin typeface="Sakkal Majalla" panose="02000000000000000000" pitchFamily="2" charset="-78"/>
                <a:ea typeface="+mj-lt"/>
                <a:cs typeface="Sakkal Majalla" panose="02000000000000000000" pitchFamily="2" charset="-78"/>
                <a:hlinkClick r:id="rId6"/>
              </a:rPr>
              <a:t>ّ</a:t>
            </a:r>
            <a:r>
              <a:rPr lang="ar" sz="1800" dirty="0">
                <a:latin typeface="Sakkal Majalla" panose="02000000000000000000" pitchFamily="2" charset="-78"/>
                <a:ea typeface="+mj-lt"/>
                <a:cs typeface="Sakkal Majalla" panose="02000000000000000000" pitchFamily="2" charset="-78"/>
                <a:hlinkClick r:id="rId6"/>
              </a:rPr>
              <a:t>حي (who.int)</a:t>
            </a:r>
            <a:endParaRPr lang="en-US" dirty="0">
              <a:latin typeface="Sakkal Majalla" panose="02000000000000000000" pitchFamily="2" charset="-78"/>
              <a:cs typeface="Sakkal Majalla" panose="02000000000000000000" pitchFamily="2" charset="-78"/>
            </a:endParaRPr>
          </a:p>
          <a:p>
            <a:pPr marL="0" indent="0" rtl="1">
              <a:spcBef>
                <a:spcPts val="0"/>
              </a:spcBef>
              <a:buNone/>
              <a:defRPr sz="2000"/>
            </a:pPr>
            <a:endParaRPr lang="en-US" sz="1800" dirty="0">
              <a:latin typeface="Sakkal Majalla" panose="02000000000000000000" pitchFamily="2" charset="-78"/>
              <a:cs typeface="Sakkal Majalla" panose="02000000000000000000" pitchFamily="2" charset="-78"/>
            </a:endParaRPr>
          </a:p>
          <a:p>
            <a:pPr marL="53975" indent="-53975" rtl="1">
              <a:buNone/>
              <a:defRPr sz="2000"/>
            </a:pPr>
            <a:r>
              <a:rPr lang="ar" dirty="0">
                <a:latin typeface="Sakkal Majalla" panose="02000000000000000000" pitchFamily="2" charset="-78"/>
                <a:cs typeface="Sakkal Majalla" panose="02000000000000000000" pitchFamily="2" charset="-78"/>
              </a:rPr>
              <a:t>الجزء 5 - التعلُّم المستمر لفِرَق الاستجابة السريعة</a:t>
            </a:r>
          </a:p>
          <a:p>
            <a:pPr marL="0" indent="0" rtl="1">
              <a:spcBef>
                <a:spcPts val="0"/>
              </a:spcBef>
              <a:buNone/>
              <a:defRPr sz="2000"/>
            </a:pPr>
            <a:r>
              <a:rPr lang="ar" sz="1800" dirty="0">
                <a:latin typeface="Sakkal Majalla" panose="02000000000000000000" pitchFamily="2" charset="-78"/>
                <a:ea typeface="+mj-lt"/>
                <a:cs typeface="Sakkal Majalla" panose="02000000000000000000" pitchFamily="2" charset="-78"/>
                <a:hlinkClick r:id="rId7"/>
              </a:rPr>
              <a:t>الجزء 5 - التعلُّم المستمر لفِرَق الاستجابة السريعة | منصة منظمة الصحة العالمية للتعلُّم في مجال الأمن الصِ</a:t>
            </a:r>
            <a:r>
              <a:rPr lang="ar-EG" sz="1800" dirty="0">
                <a:latin typeface="Sakkal Majalla" panose="02000000000000000000" pitchFamily="2" charset="-78"/>
                <a:ea typeface="+mj-lt"/>
                <a:cs typeface="Sakkal Majalla" panose="02000000000000000000" pitchFamily="2" charset="-78"/>
                <a:hlinkClick r:id="rId7"/>
              </a:rPr>
              <a:t>ّ</a:t>
            </a:r>
            <a:r>
              <a:rPr lang="ar" sz="1800" dirty="0">
                <a:latin typeface="Sakkal Majalla" panose="02000000000000000000" pitchFamily="2" charset="-78"/>
                <a:ea typeface="+mj-lt"/>
                <a:cs typeface="Sakkal Majalla" panose="02000000000000000000" pitchFamily="2" charset="-78"/>
                <a:hlinkClick r:id="rId7"/>
              </a:rPr>
              <a:t>حي (who.int)</a:t>
            </a:r>
            <a:endParaRPr lang="en-US" dirty="0">
              <a:latin typeface="Sakkal Majalla" panose="02000000000000000000" pitchFamily="2" charset="-78"/>
              <a:cs typeface="Sakkal Majalla" panose="02000000000000000000" pitchFamily="2" charset="-78"/>
            </a:endParaRPr>
          </a:p>
          <a:p>
            <a:pPr marL="0" indent="0" rtl="1">
              <a:spcBef>
                <a:spcPts val="0"/>
              </a:spcBef>
              <a:buNone/>
              <a:defRPr sz="2000"/>
            </a:pPr>
            <a:endParaRPr lang="en-US" sz="1800" dirty="0">
              <a:latin typeface="Sakkal Majalla" panose="02000000000000000000" pitchFamily="2" charset="-78"/>
              <a:cs typeface="Sakkal Majalla" panose="02000000000000000000" pitchFamily="2" charset="-78"/>
            </a:endParaRPr>
          </a:p>
          <a:p>
            <a:pPr marL="0" indent="0" rtl="1">
              <a:spcBef>
                <a:spcPts val="0"/>
              </a:spcBef>
              <a:buNone/>
              <a:defRPr sz="2000"/>
            </a:pPr>
            <a:r>
              <a:rPr lang="ar" sz="1800" dirty="0">
                <a:latin typeface="Sakkal Majalla" panose="02000000000000000000" pitchFamily="2" charset="-78"/>
                <a:ea typeface="+mj-lt"/>
                <a:cs typeface="Sakkal Majalla" panose="02000000000000000000" pitchFamily="2" charset="-78"/>
              </a:rPr>
              <a:t>حزمة تدريب فريق الاستجابة السريعة على مرض فيروس الإيبولا</a:t>
            </a:r>
          </a:p>
          <a:p>
            <a:pPr marL="0" indent="0" algn="l" rtl="1">
              <a:spcBef>
                <a:spcPts val="0"/>
              </a:spcBef>
              <a:buNone/>
              <a:defRPr sz="2000"/>
            </a:pPr>
            <a:r>
              <a:rPr lang="ar" sz="1800" u="sng" dirty="0">
                <a:solidFill>
                  <a:srgbClr val="0000FF"/>
                </a:solidFill>
                <a:latin typeface="Sakkal Majalla" panose="02000000000000000000" pitchFamily="2" charset="-78"/>
                <a:ea typeface="+mj-lt"/>
                <a:cs typeface="Sakkal Majalla" panose="02000000000000000000" pitchFamily="2" charset="-78"/>
                <a:hlinkClick r:id="rId8"/>
              </a:rPr>
              <a:t>EVD Rapid Response Teams Training Package | HSLP (who.int)</a:t>
            </a:r>
            <a:r>
              <a:rPr lang="ar" sz="1800" dirty="0">
                <a:latin typeface="Sakkal Majalla" panose="02000000000000000000" pitchFamily="2" charset="-78"/>
                <a:ea typeface="+mj-lt"/>
                <a:cs typeface="Sakkal Majalla" panose="02000000000000000000" pitchFamily="2" charset="-78"/>
              </a:rPr>
              <a:t> </a:t>
            </a:r>
            <a:endParaRPr lang="en-US" dirty="0">
              <a:latin typeface="Sakkal Majalla" panose="02000000000000000000" pitchFamily="2" charset="-78"/>
              <a:cs typeface="Sakkal Majalla" panose="02000000000000000000" pitchFamily="2" charset="-78"/>
            </a:endParaRPr>
          </a:p>
          <a:p>
            <a:pPr marL="0" indent="0" rtl="1">
              <a:spcBef>
                <a:spcPts val="0"/>
              </a:spcBef>
              <a:buSzTx/>
              <a:buNone/>
              <a:defRPr sz="2000"/>
            </a:pPr>
            <a:endParaRPr lang="en-GB" sz="1800" dirty="0">
              <a:latin typeface="Sakkal Majalla" panose="02000000000000000000" pitchFamily="2" charset="-78"/>
              <a:cs typeface="Sakkal Majalla" panose="02000000000000000000" pitchFamily="2" charset="-78"/>
            </a:endParaRPr>
          </a:p>
          <a:p>
            <a:pPr marL="53975" indent="-53975" algn="l" rtl="0">
              <a:buSzTx/>
              <a:buNone/>
              <a:defRPr sz="2000"/>
            </a:pPr>
            <a:r>
              <a:rPr lang="ar" sz="1800" dirty="0">
                <a:latin typeface="Sakkal Majalla" panose="02000000000000000000" pitchFamily="2" charset="-78"/>
                <a:cs typeface="Sakkal Majalla" panose="02000000000000000000" pitchFamily="2" charset="-78"/>
              </a:rPr>
              <a:t>COVID-19 National Rapid Response Teams Online Learning Programme.</a:t>
            </a:r>
            <a:endParaRPr sz="1800" dirty="0">
              <a:latin typeface="Sakkal Majalla" panose="02000000000000000000" pitchFamily="2" charset="-78"/>
              <a:cs typeface="Sakkal Majalla" panose="02000000000000000000" pitchFamily="2" charset="-78"/>
            </a:endParaRPr>
          </a:p>
          <a:p>
            <a:pPr marL="0" indent="0" algn="l" rtl="0">
              <a:spcBef>
                <a:spcPts val="0"/>
              </a:spcBef>
              <a:buSzTx/>
              <a:buNone/>
              <a:defRPr sz="2000"/>
            </a:pPr>
            <a:r>
              <a:rPr lang="ar" sz="1800" u="sng" dirty="0">
                <a:solidFill>
                  <a:srgbClr val="0000FF"/>
                </a:solidFill>
                <a:uFill>
                  <a:solidFill>
                    <a:srgbClr val="0000FF"/>
                  </a:solidFill>
                </a:uFill>
                <a:latin typeface="Sakkal Majalla" panose="02000000000000000000" pitchFamily="2" charset="-78"/>
                <a:cs typeface="Sakkal Majalla" panose="02000000000000000000" pitchFamily="2" charset="-78"/>
                <a:hlinkClick r:id="rId9"/>
              </a:rPr>
              <a:t>https://extranet.who.int/hslp/training/course/index.php?categoryid=60</a:t>
            </a:r>
            <a:r>
              <a:rPr lang="ar" sz="1800"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EEA141B2-9DCA-C5E2-4D32-5A931A50F89E}"/>
              </a:ext>
            </a:extLst>
          </p:cNvPr>
          <p:cNvSpPr txBox="1"/>
          <p:nvPr/>
        </p:nvSpPr>
        <p:spPr>
          <a:xfrm>
            <a:off x="542925" y="771525"/>
            <a:ext cx="2628900" cy="1323437"/>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4000" b="0" i="0" u="none" strike="noStrike" cap="none" spc="0" normalizeH="0" baseline="0" dirty="0">
                <a:ln>
                  <a:noFill/>
                </a:ln>
                <a:solidFill>
                  <a:schemeClr val="bg1"/>
                </a:solidFill>
                <a:effectLst/>
                <a:uFillTx/>
                <a:latin typeface="+mj-lt"/>
                <a:ea typeface="+mj-ea"/>
                <a:cs typeface="+mj-cs"/>
                <a:sym typeface="Calibri"/>
              </a:rPr>
              <a:t>موارد تعلُّم إضافية</a:t>
            </a:r>
            <a:endParaRPr kumimoji="0" lang="en-US" sz="40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4</a:t>
            </a:fld>
            <a:endParaRPr/>
          </a:p>
        </p:txBody>
      </p:sp>
      <p:sp>
        <p:nvSpPr>
          <p:cNvPr id="281" name="Google Shape;307;p8"/>
          <p:cNvSpPr txBox="1">
            <a:spLocks noGrp="1"/>
          </p:cNvSpPr>
          <p:nvPr>
            <p:ph type="title"/>
          </p:nvPr>
        </p:nvSpPr>
        <p:spPr>
          <a:xfrm>
            <a:off x="-460228" y="691184"/>
            <a:ext cx="3264196" cy="1932377"/>
          </a:xfrm>
          <a:prstGeom prst="rect">
            <a:avLst/>
          </a:prstGeom>
        </p:spPr>
        <p:txBody>
          <a:bodyPr lIns="0" tIns="0" rIns="0" bIns="0"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أهداف التعلُّم</a:t>
            </a:r>
          </a:p>
        </p:txBody>
      </p:sp>
      <p:sp>
        <p:nvSpPr>
          <p:cNvPr id="282" name="Google Shape;308;p8"/>
          <p:cNvSpPr txBox="1">
            <a:spLocks noGrp="1"/>
          </p:cNvSpPr>
          <p:nvPr>
            <p:ph type="body" idx="1"/>
          </p:nvPr>
        </p:nvSpPr>
        <p:spPr>
          <a:xfrm>
            <a:off x="4273551" y="1029214"/>
            <a:ext cx="7529515" cy="5301118"/>
          </a:xfrm>
          <a:prstGeom prst="rect">
            <a:avLst/>
          </a:prstGeom>
        </p:spPr>
        <p:txBody>
          <a:bodyPr lIns="0" tIns="0" rIns="0" bIns="0" rtlCol="1" anchor="t">
            <a:normAutofit/>
          </a:bodyPr>
          <a:lstStyle/>
          <a:p>
            <a:pPr marL="0" indent="0" rtl="1">
              <a:spcBef>
                <a:spcPts val="0"/>
              </a:spcBef>
              <a:buSzTx/>
              <a:buNone/>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spcBef>
                <a:spcPts val="0"/>
              </a:spcBef>
              <a:buSzTx/>
              <a:buNone/>
            </a:pP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500"/>
              </a:spcBef>
              <a:buClr>
                <a:srgbClr val="C00000"/>
              </a:buCl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المقصود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وخصائصه</a:t>
            </a:r>
            <a:r>
              <a:rPr dirty="0">
                <a:latin typeface="Sakkal Majalla" panose="02000000000000000000" pitchFamily="2" charset="-78"/>
                <a:cs typeface="Sakkal Majalla" panose="02000000000000000000" pitchFamily="2" charset="-78"/>
              </a:rPr>
              <a:t>.</a:t>
            </a:r>
          </a:p>
          <a:p>
            <a:pPr marL="285750" indent="-285750" rtl="1">
              <a:lnSpc>
                <a:spcPct val="100000"/>
              </a:lnSpc>
              <a:spcBef>
                <a:spcPts val="500"/>
              </a:spcBef>
              <a:buClr>
                <a:srgbClr val="C00000"/>
              </a:buClr>
            </a:pP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500"/>
              </a:spcBef>
              <a:buClr>
                <a:srgbClr val="C00000"/>
              </a:buClr>
            </a:pPr>
            <a:r>
              <a:rPr dirty="0" err="1">
                <a:latin typeface="Sakkal Majalla" panose="02000000000000000000" pitchFamily="2" charset="-78"/>
                <a:cs typeface="Sakkal Majalla" panose="02000000000000000000" pitchFamily="2" charset="-78"/>
              </a:rPr>
              <a:t>وصف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عضوٍ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a:t>
            </a:r>
          </a:p>
          <a:p>
            <a:pPr marL="285750" indent="-285750" rtl="1">
              <a:lnSpc>
                <a:spcPct val="100000"/>
              </a:lnSpc>
              <a:spcBef>
                <a:spcPts val="500"/>
              </a:spcBef>
              <a:buClr>
                <a:srgbClr val="C00000"/>
              </a:buClr>
            </a:pPr>
            <a:endParaRPr dirty="0">
              <a:latin typeface="Sakkal Majalla" panose="02000000000000000000" pitchFamily="2" charset="-78"/>
              <a:cs typeface="Sakkal Majalla" panose="02000000000000000000" pitchFamily="2" charset="-78"/>
            </a:endParaRPr>
          </a:p>
          <a:p>
            <a:pPr marL="285750" indent="-285750" rtl="1">
              <a:lnSpc>
                <a:spcPct val="100000"/>
              </a:lnSpc>
              <a:spcBef>
                <a:spcPts val="500"/>
              </a:spcBef>
              <a:buClr>
                <a:srgbClr val="C00000"/>
              </a:buClr>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تدخُّله</a:t>
            </a:r>
            <a:r>
              <a:rPr dirty="0">
                <a:latin typeface="Sakkal Majalla" panose="02000000000000000000" pitchFamily="2" charset="-78"/>
                <a:cs typeface="Sakkal Majalla" panose="02000000000000000000" pitchFamily="2" charset="-78"/>
              </a:rPr>
              <a:t>.</a:t>
            </a:r>
          </a:p>
          <a:p>
            <a:pPr marL="285750" indent="-285750" rtl="1">
              <a:lnSpc>
                <a:spcPct val="100000"/>
              </a:lnSpc>
              <a:spcBef>
                <a:spcPts val="500"/>
              </a:spcBef>
              <a:buClr>
                <a:srgbClr val="C00000"/>
              </a:buClr>
            </a:pPr>
            <a:endParaRPr dirty="0">
              <a:latin typeface="Sakkal Majalla" panose="02000000000000000000" pitchFamily="2" charset="-78"/>
              <a:cs typeface="Sakkal Majalla" panose="02000000000000000000" pitchFamily="2" charset="-78"/>
            </a:endParaRPr>
          </a:p>
          <a:p>
            <a:pPr marL="285750" indent="-285750" rtl="1">
              <a:buClr>
                <a:srgbClr val="C00000"/>
              </a:buClr>
            </a:pPr>
            <a:r>
              <a:rPr dirty="0" err="1">
                <a:latin typeface="Sakkal Majalla" panose="02000000000000000000" pitchFamily="2" charset="-78"/>
                <a:cs typeface="Sakkal Majalla" panose="02000000000000000000" pitchFamily="2" charset="-78"/>
              </a:rPr>
              <a:t>توضيح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p>
        </p:txBody>
      </p:sp>
      <p:sp>
        <p:nvSpPr>
          <p:cNvPr id="283" name="Rounded Rectangle 5"/>
          <p:cNvSpPr/>
          <p:nvPr/>
        </p:nvSpPr>
        <p:spPr>
          <a:xfrm flipV="1">
            <a:off x="388935" y="1492642"/>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40</a:t>
            </a:fld>
            <a:endParaRPr/>
          </a:p>
        </p:txBody>
      </p:sp>
      <p:sp>
        <p:nvSpPr>
          <p:cNvPr id="2" name="TextBox 1">
            <a:extLst>
              <a:ext uri="{FF2B5EF4-FFF2-40B4-BE49-F238E27FC236}">
                <a16:creationId xmlns:a16="http://schemas.microsoft.com/office/drawing/2014/main" id="{2F3920C2-2F19-479C-ACF7-FE0161E24BC9}"/>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41</a:t>
            </a:fld>
            <a:endParaRPr/>
          </a:p>
        </p:txBody>
      </p:sp>
      <p:sp>
        <p:nvSpPr>
          <p:cNvPr id="2" name="TextBox 1">
            <a:extLst>
              <a:ext uri="{FF2B5EF4-FFF2-40B4-BE49-F238E27FC236}">
                <a16:creationId xmlns:a16="http://schemas.microsoft.com/office/drawing/2014/main" id="{79900C2F-6AE2-B40C-E22D-752B070D87F3}"/>
              </a:ext>
            </a:extLst>
          </p:cNvPr>
          <p:cNvSpPr txBox="1"/>
          <p:nvPr/>
        </p:nvSpPr>
        <p:spPr>
          <a:xfrm>
            <a:off x="714375" y="50337"/>
            <a:ext cx="2694767" cy="523218"/>
          </a:xfrm>
          <a:prstGeom prst="rect">
            <a:avLst/>
          </a:prstGeom>
          <a:solidFill>
            <a:srgbClr val="C00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
        <p:nvSpPr>
          <p:cNvPr id="3" name="TextBox 2">
            <a:extLst>
              <a:ext uri="{FF2B5EF4-FFF2-40B4-BE49-F238E27FC236}">
                <a16:creationId xmlns:a16="http://schemas.microsoft.com/office/drawing/2014/main" id="{5305E4F3-1CE8-45B4-91D5-2F22246C8FCE}"/>
              </a:ext>
            </a:extLst>
          </p:cNvPr>
          <p:cNvSpPr txBox="1"/>
          <p:nvPr/>
        </p:nvSpPr>
        <p:spPr>
          <a:xfrm>
            <a:off x="382733" y="764595"/>
            <a:ext cx="10972799" cy="5424305"/>
          </a:xfrm>
          <a:prstGeom prst="rect">
            <a:avLst/>
          </a:prstGeom>
          <a:solidFill>
            <a:schemeClr val="accent5">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منصة منظمة الصحة العالمية للتعلُّم في مجال الأمن الصِ</a:t>
            </a:r>
            <a:r>
              <a:rPr lang="ar-EG"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حيِّ - مواد تدريبية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حقوق هذه المواد التدريبية محفوظة لصالح منظمة الصحة العالمية بموجب حق المؤلف (© منظمة الصحة العالمية 2022). جميع الحقوق محفوظة.</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يخضع استخدامك لهذه المواد إلى «</a:t>
            </a:r>
            <a:r>
              <a:rPr lang="ar-MA" sz="1700" u="sng" dirty="0">
                <a:solidFill>
                  <a:srgbClr val="0000FF"/>
                </a:solidFill>
                <a:latin typeface="Calibri" panose="020F0502020204030204" pitchFamily="34" charset="0"/>
                <a:cs typeface="Calibri" panose="020F0502020204030204" pitchFamily="34" charset="0"/>
              </a:rPr>
              <a:t>شروط الاستخدام - منصة منظمة الصحة العالمية للتعلُّم في مجال الأمن الصِّحيِّ، مواد تدريبية</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التي قبلتها عند تنزيلها، وهي متاحة على منصة التعلُّم في مجال الأمن الصِّحيِّ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2"/>
              </a:rPr>
              <a:t>https://extranet.who.int/hslp</a:t>
            </a: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en-US" sz="1700" dirty="0">
                <a:solidFill>
                  <a:srgbClr val="000000"/>
                </a:solidFill>
                <a:effectLst/>
                <a:latin typeface="Calibri" panose="020F0502020204030204" pitchFamily="34" charset="0"/>
                <a:ea typeface="Segoe UI" panose="020B0502040204020203" pitchFamily="34" charset="0"/>
                <a:cs typeface="Calibri" panose="020F0502020204030204" pitchFamily="34" charset="0"/>
              </a:rPr>
              <a:t>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pPr marL="0" marR="0" algn="r" rtl="1" eaLnBrk="0" fontAlgn="base" hangingPunct="0">
              <a:lnSpc>
                <a:spcPct val="115000"/>
              </a:lnSpc>
              <a:spcBef>
                <a:spcPts val="0"/>
              </a:spcBef>
              <a:spcAft>
                <a:spcPts val="1000"/>
              </a:spcAft>
            </a:pP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«برنامج التدريب المتقدم لفِرَق الاستجابة السريعة» (متاح على الرابط الآتي: </a:t>
            </a:r>
            <a:r>
              <a:rPr lang="en-US"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https://extranet.who.int/hslp</a:t>
            </a:r>
            <a:r>
              <a:rPr lang="ar-MA" sz="1700" u="sng" dirty="0">
                <a:solidFill>
                  <a:srgbClr val="0000FF"/>
                </a:solidFill>
                <a:effectLst/>
                <a:latin typeface="Calibri" panose="020F0502020204030204" pitchFamily="34" charset="0"/>
                <a:ea typeface="Segoe UI" panose="020B0502040204020203" pitchFamily="34" charset="0"/>
                <a:cs typeface="Arial" panose="020B0604020202020204" pitchFamily="34" charset="0"/>
                <a:hlinkClick r:id="rId3"/>
              </a:rPr>
              <a:t>/</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700" dirty="0" err="1">
                <a:solidFill>
                  <a:srgbClr val="000000"/>
                </a:solidFill>
                <a:effectLst/>
                <a:latin typeface="Calibri" panose="020F0502020204030204" pitchFamily="34" charset="0"/>
                <a:ea typeface="Segoe UI" panose="020B0502040204020203" pitchFamily="34" charset="0"/>
                <a:cs typeface="Arial" panose="020B0604020202020204" pitchFamily="34" charset="0"/>
              </a:rPr>
              <a:t>تنقيحات</a:t>
            </a:r>
            <a:r>
              <a:rPr lang="ar-MA" sz="1700" dirty="0">
                <a:solidFill>
                  <a:srgbClr val="000000"/>
                </a:solidFill>
                <a:effectLst/>
                <a:latin typeface="Calibri" panose="020F0502020204030204" pitchFamily="34" charset="0"/>
                <a:ea typeface="Segoe UI" panose="020B0502040204020203" pitchFamily="34" charset="0"/>
                <a:cs typeface="Arial" panose="020B0604020202020204" pitchFamily="34" charset="0"/>
              </a:rPr>
              <a:t> على المواد الخاصة بها المحمية بموجب حق المؤلف».  </a:t>
            </a:r>
            <a:endParaRPr lang="en-US" sz="1700" dirty="0">
              <a:effectLst/>
              <a:latin typeface="Calibri" panose="020F0502020204030204" pitchFamily="34" charset="0"/>
              <a:ea typeface="Calibri" panose="020F0502020204030204" pitchFamily="34" charset="0"/>
              <a:cs typeface="Arial" panose="020B0604020202020204" pitchFamily="34" charset="0"/>
            </a:endParaRPr>
          </a:p>
          <a:p>
            <a:r>
              <a:rPr lang="ar-MA" sz="1700" dirty="0">
                <a:solidFill>
                  <a:srgbClr val="000000"/>
                </a:solidFill>
                <a:effectLst/>
                <a:ea typeface="Segoe UI" panose="020B0502040204020203" pitchFamily="34" charset="0"/>
                <a:cs typeface="Calibri" panose="020F050202020403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a:t>
            </a:r>
            <a:r>
              <a:rPr lang="en-US" sz="1700" u="sng" dirty="0">
                <a:solidFill>
                  <a:srgbClr val="0000FF"/>
                </a:solidFill>
                <a:effectLst/>
                <a:latin typeface="Calibri" panose="020F0502020204030204" pitchFamily="34" charset="0"/>
                <a:ea typeface="Segoe UI" panose="020B0502040204020203" pitchFamily="34" charset="0"/>
                <a:cs typeface="Calibri" panose="020F0502020204030204" pitchFamily="34" charset="0"/>
                <a:hlinkClick r:id="rId4"/>
              </a:rPr>
              <a:t>ihrhrt@who.int</a:t>
            </a:r>
            <a:r>
              <a:rPr lang="en-US" sz="1700" dirty="0">
                <a:solidFill>
                  <a:srgbClr val="000000"/>
                </a:solidFill>
                <a:effectLst/>
                <a:latin typeface="Calibri" panose="020F0502020204030204" pitchFamily="34" charset="0"/>
                <a:ea typeface="Segoe UI" panose="020B0502040204020203" pitchFamily="34" charset="0"/>
              </a:rPr>
              <a:t> </a:t>
            </a:r>
            <a:r>
              <a:rPr lang="ar-MA" sz="1700" dirty="0">
                <a:solidFill>
                  <a:srgbClr val="000000"/>
                </a:solidFill>
                <a:effectLst/>
                <a:ea typeface="Segoe UI" panose="020B0502040204020203" pitchFamily="34" charset="0"/>
                <a:cs typeface="Calibri" panose="020F0502020204030204" pitchFamily="34" charset="0"/>
              </a:rPr>
              <a:t>.</a:t>
            </a:r>
            <a:endParaRPr lang="en-US" sz="1700" dirty="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42</a:t>
            </a:fld>
            <a:endParaRPr/>
          </a:p>
        </p:txBody>
      </p:sp>
      <p:sp>
        <p:nvSpPr>
          <p:cNvPr id="956" name="Google Shape;300;p7"/>
          <p:cNvSpPr txBox="1">
            <a:spLocks noGrp="1"/>
          </p:cNvSpPr>
          <p:nvPr>
            <p:ph type="body" sz="half" idx="1"/>
          </p:nvPr>
        </p:nvSpPr>
        <p:spPr>
          <a:xfrm>
            <a:off x="564056" y="1800704"/>
            <a:ext cx="11347453" cy="1870076"/>
          </a:xfrm>
          <a:prstGeom prst="rect">
            <a:avLst/>
          </a:prstGeom>
        </p:spPr>
        <p:txBody>
          <a:bodyPr lIns="179999" tIns="179999" rIns="179999" bIns="179999"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5. أمثلة على مهام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أعضاء فريق الاستجابة السريعة</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43</a:t>
            </a:fld>
            <a:endParaRPr>
              <a:latin typeface="Sakkal Majalla" panose="02000000000000000000" pitchFamily="2" charset="-78"/>
              <a:cs typeface="Sakkal Majalla" panose="02000000000000000000" pitchFamily="2" charset="-78"/>
            </a:endParaRPr>
          </a:p>
        </p:txBody>
      </p:sp>
      <p:sp>
        <p:nvSpPr>
          <p:cNvPr id="959" name="Title 1"/>
          <p:cNvSpPr txBox="1">
            <a:spLocks noGrp="1"/>
          </p:cNvSpPr>
          <p:nvPr>
            <p:ph type="title"/>
          </p:nvPr>
        </p:nvSpPr>
        <p:spPr>
          <a:xfrm>
            <a:off x="248866" y="3762"/>
            <a:ext cx="357187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قائد الفريق</a:t>
            </a:r>
          </a:p>
        </p:txBody>
      </p:sp>
      <p:sp>
        <p:nvSpPr>
          <p:cNvPr id="960" name="TextBox 3"/>
          <p:cNvSpPr txBox="1"/>
          <p:nvPr/>
        </p:nvSpPr>
        <p:spPr>
          <a:xfrm>
            <a:off x="1778959" y="4977770"/>
            <a:ext cx="8498586" cy="408941"/>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0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يمكن أن يكون لقائد الفريق دور مزدوج في الفِرَق الصغيرة الحجم.</a:t>
            </a:r>
          </a:p>
        </p:txBody>
      </p:sp>
      <p:sp>
        <p:nvSpPr>
          <p:cNvPr id="961" name="TextBox 2"/>
          <p:cNvSpPr txBox="1"/>
          <p:nvPr/>
        </p:nvSpPr>
        <p:spPr>
          <a:xfrm>
            <a:off x="1778959" y="945061"/>
            <a:ext cx="8455483"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rtl="1">
              <a:defRPr sz="2400">
                <a:solidFill>
                  <a:schemeClr val="accent3">
                    <a:satOff val="-6373"/>
                    <a:lumOff val="-10823"/>
                  </a:schemeClr>
                </a:solidFill>
                <a:latin typeface="+mj-lt"/>
                <a:ea typeface="+mj-ea"/>
                <a:cs typeface="+mj-cs"/>
                <a:sym typeface="Source Sans Pro Regular"/>
              </a:defRPr>
            </a:pPr>
            <a:r>
              <a:rPr lang="ar" sz="2400" b="1">
                <a:solidFill>
                  <a:srgbClr val="C00000"/>
                </a:solidFill>
                <a:latin typeface="Sakkal Majalla" panose="02000000000000000000" pitchFamily="2" charset="-78"/>
                <a:cs typeface="Sakkal Majalla" panose="02000000000000000000" pitchFamily="2" charset="-78"/>
              </a:rPr>
              <a:t>تشمل المهام التي من المرجح أن يضطلع بها قائد الفريق الآتي:</a:t>
            </a:r>
            <a:br>
              <a:rPr sz="2400" b="1" dirty="0">
                <a:solidFill>
                  <a:srgbClr val="C00000"/>
                </a:solidFill>
                <a:latin typeface="Sakkal Majalla" panose="02000000000000000000" pitchFamily="2" charset="-78"/>
                <a:cs typeface="Sakkal Majalla" panose="02000000000000000000" pitchFamily="2" charset="-78"/>
              </a:rPr>
            </a:br>
            <a:endParaRPr sz="2400" b="1" dirty="0">
              <a:solidFill>
                <a:srgbClr val="C00000"/>
              </a:solidFill>
              <a:latin typeface="Sakkal Majalla" panose="02000000000000000000" pitchFamily="2" charset="-78"/>
              <a:cs typeface="Sakkal Majalla" panose="02000000000000000000" pitchFamily="2" charset="-78"/>
            </a:endParaRPr>
          </a:p>
        </p:txBody>
      </p:sp>
      <p:sp>
        <p:nvSpPr>
          <p:cNvPr id="962" name="Content Placeholder 2"/>
          <p:cNvSpPr txBox="1">
            <a:spLocks noGrp="1"/>
          </p:cNvSpPr>
          <p:nvPr>
            <p:ph type="body" idx="4294967295"/>
          </p:nvPr>
        </p:nvSpPr>
        <p:spPr>
          <a:xfrm>
            <a:off x="1826916" y="1532153"/>
            <a:ext cx="8407526" cy="2857111"/>
          </a:xfrm>
          <a:prstGeom prst="rect">
            <a:avLst/>
          </a:prstGeom>
        </p:spPr>
        <p:txBody>
          <a:bodyPr lIns="0" tIns="0" rIns="0" bIns="0" rtlCol="1">
            <a:normAutofit/>
          </a:bodyPr>
          <a:lstStyle/>
          <a:p>
            <a:pPr marL="254000" indent="-254000" defTabSz="216992" rtl="1">
              <a:lnSpc>
                <a:spcPct val="90000"/>
              </a:lnSpc>
              <a:spcBef>
                <a:spcPts val="2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يعادله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defTabSz="216992" rtl="1">
              <a:lnSpc>
                <a:spcPct val="90000"/>
              </a:lnSpc>
              <a:spcBef>
                <a:spcPts val="2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يوميًّا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والتحديات</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يُقيّ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والمؤشرات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تُستوفى</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44</a:t>
            </a:fld>
            <a:endParaRPr>
              <a:latin typeface="Sakkal Majalla" panose="02000000000000000000" pitchFamily="2" charset="-78"/>
              <a:cs typeface="Sakkal Majalla" panose="02000000000000000000" pitchFamily="2" charset="-78"/>
            </a:endParaRPr>
          </a:p>
        </p:txBody>
      </p:sp>
      <p:sp>
        <p:nvSpPr>
          <p:cNvPr id="966" name="TextBox 2"/>
          <p:cNvSpPr txBox="1"/>
          <p:nvPr/>
        </p:nvSpPr>
        <p:spPr>
          <a:xfrm>
            <a:off x="1729244" y="923925"/>
            <a:ext cx="8733512"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chemeClr val="accent3">
                    <a:satOff val="-6373"/>
                    <a:lumOff val="-10823"/>
                  </a:schemeClr>
                </a:solidFill>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تشمل المهام التي من المرجح أن يضطلع بها أخصائي الوبائيات الآتي:</a:t>
            </a:r>
          </a:p>
        </p:txBody>
      </p:sp>
      <p:sp>
        <p:nvSpPr>
          <p:cNvPr id="967" name="Content Placeholder 2"/>
          <p:cNvSpPr txBox="1">
            <a:spLocks noGrp="1"/>
          </p:cNvSpPr>
          <p:nvPr>
            <p:ph type="body" idx="4294967295"/>
          </p:nvPr>
        </p:nvSpPr>
        <p:spPr>
          <a:xfrm>
            <a:off x="1792821" y="1456646"/>
            <a:ext cx="8867464" cy="4812649"/>
          </a:xfrm>
          <a:prstGeom prst="rect">
            <a:avLst/>
          </a:prstGeom>
        </p:spPr>
        <p:txBody>
          <a:bodyPr lIns="0" tIns="0" rIns="0" bIns="0" rtlCol="1">
            <a:normAutofit/>
          </a:bodyPr>
          <a:lstStyle/>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يتولى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والزمان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يتولى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وتبادلها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ووحدات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والوطنية</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يلتمس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لسراية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مجتمعية</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مسببات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يُسجل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السوابق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200"/>
              </a:spcBef>
              <a:buClr>
                <a:srgbClr val="C00000"/>
              </a:buClr>
            </a:pPr>
            <a:r>
              <a:rPr dirty="0" err="1">
                <a:latin typeface="Sakkal Majalla" panose="02000000000000000000" pitchFamily="2" charset="-78"/>
                <a:cs typeface="Sakkal Majalla" panose="02000000000000000000" pitchFamily="2" charset="-78"/>
              </a:rPr>
              <a:t>يُشرف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AE1F95E5-7EE9-8C16-2032-93863C8F8DC3}"/>
              </a:ext>
            </a:extLst>
          </p:cNvPr>
          <p:cNvSpPr txBox="1">
            <a:spLocks/>
          </p:cNvSpPr>
          <p:nvPr/>
        </p:nvSpPr>
        <p:spPr>
          <a:xfrm>
            <a:off x="248866" y="3762"/>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أخصائي الوبائيات</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45</a:t>
            </a:fld>
            <a:endParaRPr>
              <a:latin typeface="Sakkal Majalla" panose="02000000000000000000" pitchFamily="2" charset="-78"/>
              <a:cs typeface="Sakkal Majalla" panose="02000000000000000000" pitchFamily="2" charset="-78"/>
            </a:endParaRPr>
          </a:p>
        </p:txBody>
      </p:sp>
      <p:sp>
        <p:nvSpPr>
          <p:cNvPr id="971" name="TextBox 19"/>
          <p:cNvSpPr txBox="1"/>
          <p:nvPr/>
        </p:nvSpPr>
        <p:spPr>
          <a:xfrm>
            <a:off x="1803076" y="5694629"/>
            <a:ext cx="8706318" cy="383541"/>
          </a:xfrm>
          <a:prstGeom prst="rect">
            <a:avLst/>
          </a:prstGeom>
          <a:solidFill>
            <a:srgbClr val="C00000"/>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a:solidFill>
                  <a:srgbClr val="FFFFFF"/>
                </a:solidFill>
                <a:latin typeface="+mj-lt"/>
                <a:ea typeface="+mj-ea"/>
                <a:cs typeface="+mj-cs"/>
                <a:sym typeface="Source Sans Pro Regular"/>
              </a:defRPr>
            </a:lvl1pPr>
          </a:lstStyle>
          <a:p>
            <a:pPr rtl="1"/>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a:t>
            </a:r>
            <a:r>
              <a:rPr dirty="0">
                <a:latin typeface="Sakkal Majalla" panose="02000000000000000000" pitchFamily="2" charset="-78"/>
                <a:cs typeface="Sakkal Majalla" panose="02000000000000000000" pitchFamily="2" charset="-78"/>
              </a:rPr>
              <a:t>.</a:t>
            </a:r>
          </a:p>
        </p:txBody>
      </p:sp>
      <p:sp>
        <p:nvSpPr>
          <p:cNvPr id="972" name="Content Placeholder 2"/>
          <p:cNvSpPr txBox="1">
            <a:spLocks noGrp="1"/>
          </p:cNvSpPr>
          <p:nvPr>
            <p:ph type="body" idx="4294967295"/>
          </p:nvPr>
        </p:nvSpPr>
        <p:spPr>
          <a:xfrm>
            <a:off x="1732956" y="928344"/>
            <a:ext cx="8726088" cy="4654072"/>
          </a:xfrm>
          <a:prstGeom prst="rect">
            <a:avLst/>
          </a:prstGeom>
        </p:spPr>
        <p:txBody>
          <a:bodyPr lIns="0" tIns="0" rIns="0" bIns="0" rtlCol="1">
            <a:normAutofit/>
          </a:bodyPr>
          <a:lstStyle/>
          <a:p>
            <a:pPr marL="0" indent="0" defTabSz="214822" rtl="1">
              <a:lnSpc>
                <a:spcPct val="80000"/>
              </a:lnSpc>
              <a:spcBef>
                <a:spcPts val="100"/>
              </a:spcBef>
              <a:buClr>
                <a:srgbClr val="65A000"/>
              </a:buClr>
              <a:buSzTx/>
              <a:buNone/>
              <a:defRPr sz="2376">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خبير الوقاية من العدوى ومكافحتها:</a:t>
            </a:r>
          </a:p>
          <a:p>
            <a:pPr marL="251459" indent="-251459" defTabSz="214822" rtl="1">
              <a:lnSpc>
                <a:spcPct val="80000"/>
              </a:lnSpc>
              <a:spcBef>
                <a:spcPts val="100"/>
              </a:spcBef>
              <a:buClr>
                <a:schemeClr val="accent3">
                  <a:satOff val="-6373"/>
                  <a:lumOff val="-10823"/>
                </a:schemeClr>
              </a:buClr>
              <a:defRPr sz="2376">
                <a:solidFill>
                  <a:srgbClr val="000000"/>
                </a:solidFill>
              </a:defRPr>
            </a:pPr>
            <a:endParaRPr sz="1200" dirty="0">
              <a:latin typeface="Sakkal Majalla" panose="02000000000000000000" pitchFamily="2" charset="-78"/>
              <a:cs typeface="Sakkal Majalla" panose="02000000000000000000" pitchFamily="2" charset="-78"/>
            </a:endParaRPr>
          </a:p>
          <a:p>
            <a:pPr marL="251459" indent="-251459" defTabSz="214822" rtl="1">
              <a:lnSpc>
                <a:spcPct val="8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بروتوكولات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51459" indent="-251459" defTabSz="214822" rtl="1">
              <a:lnSpc>
                <a:spcPct val="80000"/>
              </a:lnSpc>
              <a:spcBef>
                <a:spcPts val="100"/>
              </a:spcBef>
              <a:buClr>
                <a:srgbClr val="C00000"/>
              </a:buClr>
              <a:defRPr sz="2376">
                <a:solidFill>
                  <a:srgbClr val="000000"/>
                </a:solidFill>
              </a:defRPr>
            </a:pPr>
            <a:endParaRPr dirty="0">
              <a:latin typeface="Sakkal Majalla" panose="02000000000000000000" pitchFamily="2" charset="-78"/>
              <a:cs typeface="Sakkal Majalla" panose="02000000000000000000" pitchFamily="2" charset="-78"/>
            </a:endParaRPr>
          </a:p>
          <a:p>
            <a:pPr marL="251459" indent="-251459" defTabSz="214822" rtl="1">
              <a:lnSpc>
                <a:spcPct val="8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مُجهَّزين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ومُدرَّبين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وبروتوكولات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a:p>
            <a:pPr marL="251459" indent="-251459" defTabSz="214822" rtl="1">
              <a:lnSpc>
                <a:spcPct val="80000"/>
              </a:lnSpc>
              <a:spcBef>
                <a:spcPts val="100"/>
              </a:spcBef>
              <a:buClr>
                <a:srgbClr val="C00000"/>
              </a:buClr>
              <a:defRPr sz="2376">
                <a:solidFill>
                  <a:srgbClr val="000000"/>
                </a:solidFill>
              </a:defRPr>
            </a:pPr>
            <a:endParaRPr dirty="0">
              <a:latin typeface="Sakkal Majalla" panose="02000000000000000000" pitchFamily="2" charset="-78"/>
              <a:cs typeface="Sakkal Majalla" panose="02000000000000000000" pitchFamily="2" charset="-78"/>
            </a:endParaRPr>
          </a:p>
          <a:p>
            <a:pPr marL="251459" indent="-251459" defTabSz="214822" rtl="1">
              <a:lnSpc>
                <a:spcPct val="8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اللوجستيات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ومستلزمات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الحاجة</a:t>
            </a:r>
            <a:r>
              <a:rPr dirty="0">
                <a:latin typeface="Sakkal Majalla" panose="02000000000000000000" pitchFamily="2" charset="-78"/>
                <a:cs typeface="Sakkal Majalla" panose="02000000000000000000" pitchFamily="2" charset="-78"/>
              </a:rPr>
              <a:t>.</a:t>
            </a:r>
          </a:p>
          <a:p>
            <a:pPr marL="251459" indent="-251459" defTabSz="214822" rtl="1">
              <a:lnSpc>
                <a:spcPct val="80000"/>
              </a:lnSpc>
              <a:spcBef>
                <a:spcPts val="100"/>
              </a:spcBef>
              <a:buClr>
                <a:srgbClr val="C00000"/>
              </a:buClr>
              <a:defRPr sz="2376">
                <a:solidFill>
                  <a:srgbClr val="000000"/>
                </a:solidFill>
              </a:defRPr>
            </a:pPr>
            <a:endParaRPr dirty="0">
              <a:latin typeface="Sakkal Majalla" panose="02000000000000000000" pitchFamily="2" charset="-78"/>
              <a:cs typeface="Sakkal Majalla" panose="02000000000000000000" pitchFamily="2" charset="-78"/>
            </a:endParaRPr>
          </a:p>
          <a:p>
            <a:pPr marL="251459" indent="-251459" defTabSz="214822" rtl="1">
              <a:lnSpc>
                <a:spcPct val="8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47EA8F30-7A39-9F37-C83A-E69D2F1C5AC2}"/>
              </a:ext>
            </a:extLst>
          </p:cNvPr>
          <p:cNvSpPr txBox="1">
            <a:spLocks/>
          </p:cNvSpPr>
          <p:nvPr/>
        </p:nvSpPr>
        <p:spPr>
          <a:xfrm>
            <a:off x="-1" y="18816"/>
            <a:ext cx="8279951" cy="50204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sz="2800" b="1" dirty="0">
                <a:latin typeface="Sakkal Majalla" panose="02000000000000000000" pitchFamily="2" charset="-78"/>
                <a:cs typeface="Sakkal Majalla" panose="02000000000000000000" pitchFamily="2" charset="-78"/>
              </a:rPr>
              <a:t>أخصائي الوقاية من العدوى ومكافحتها</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46</a:t>
            </a:fld>
            <a:endParaRPr>
              <a:latin typeface="Sakkal Majalla" panose="02000000000000000000" pitchFamily="2" charset="-78"/>
              <a:cs typeface="Sakkal Majalla" panose="02000000000000000000" pitchFamily="2" charset="-78"/>
            </a:endParaRPr>
          </a:p>
        </p:txBody>
      </p:sp>
      <p:sp>
        <p:nvSpPr>
          <p:cNvPr id="976" name="TextBox 2"/>
          <p:cNvSpPr txBox="1"/>
          <p:nvPr/>
        </p:nvSpPr>
        <p:spPr>
          <a:xfrm>
            <a:off x="1704770" y="754698"/>
            <a:ext cx="8782460" cy="83099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chemeClr val="accent3">
                    <a:satOff val="-6373"/>
                    <a:lumOff val="-10823"/>
                  </a:schemeClr>
                </a:solidFill>
                <a:latin typeface="+mj-lt"/>
                <a:ea typeface="+mj-ea"/>
                <a:cs typeface="+mj-cs"/>
                <a:sym typeface="Source Sans Pro Regular"/>
              </a:defRPr>
            </a:lvl1pPr>
          </a:lstStyle>
          <a:p>
            <a:pPr rtl="1"/>
            <a:r>
              <a:rPr lang="ar" b="1">
                <a:solidFill>
                  <a:srgbClr val="C00000"/>
                </a:solidFill>
                <a:latin typeface="Sakkal Majalla" panose="02000000000000000000" pitchFamily="2" charset="-78"/>
                <a:cs typeface="Sakkal Majalla" panose="02000000000000000000" pitchFamily="2" charset="-78"/>
              </a:rPr>
              <a:t>تشمل المهام التي من المرجح أن يضطلع بها اختصاصي التدبير العلاجي للحالات/ التدبير العلاجي السريري الآتي:</a:t>
            </a:r>
          </a:p>
        </p:txBody>
      </p:sp>
      <p:sp>
        <p:nvSpPr>
          <p:cNvPr id="977" name="Content Placeholder 2"/>
          <p:cNvSpPr txBox="1"/>
          <p:nvPr/>
        </p:nvSpPr>
        <p:spPr>
          <a:xfrm>
            <a:off x="1733858" y="1671544"/>
            <a:ext cx="8724284" cy="478719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ormAutofit/>
          </a:bodyPr>
          <a:lstStyle/>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يُسدي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النصائح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التوصيات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يملأ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للحالات</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ويُطبق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ومتابعتهم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السريرية</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أخصائي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p>
          <a:p>
            <a:pPr marL="254000" indent="-254000" defTabSz="216992" rtl="1">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يُبلغ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مقدمي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بالنتائج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وتفسيرها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والخطوات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التالية</a:t>
            </a:r>
            <a:r>
              <a:rPr dirty="0">
                <a:latin typeface="Sakkal Majalla" panose="02000000000000000000" pitchFamily="2" charset="-78"/>
                <a:cs typeface="Sakkal Majalla" panose="02000000000000000000" pitchFamily="2" charset="-78"/>
              </a:rPr>
              <a:t>.</a:t>
            </a:r>
          </a:p>
        </p:txBody>
      </p:sp>
      <p:sp>
        <p:nvSpPr>
          <p:cNvPr id="4" name="Title 1">
            <a:extLst>
              <a:ext uri="{FF2B5EF4-FFF2-40B4-BE49-F238E27FC236}">
                <a16:creationId xmlns:a16="http://schemas.microsoft.com/office/drawing/2014/main" id="{2D64CF05-ED02-93F8-D57C-C890F09DD6B9}"/>
              </a:ext>
            </a:extLst>
          </p:cNvPr>
          <p:cNvSpPr txBox="1">
            <a:spLocks/>
          </p:cNvSpPr>
          <p:nvPr/>
        </p:nvSpPr>
        <p:spPr>
          <a:xfrm>
            <a:off x="248866" y="3762"/>
            <a:ext cx="8408997" cy="55182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اختصاصي التدبير العلاجي للحالات/ التدبير العلاجي السريري</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47</a:t>
            </a:fld>
            <a:endParaRPr/>
          </a:p>
        </p:txBody>
      </p:sp>
      <p:sp>
        <p:nvSpPr>
          <p:cNvPr id="981" name="Content Placeholder 2"/>
          <p:cNvSpPr txBox="1">
            <a:spLocks noGrp="1"/>
          </p:cNvSpPr>
          <p:nvPr>
            <p:ph type="body" idx="1"/>
          </p:nvPr>
        </p:nvSpPr>
        <p:spPr>
          <a:xfrm>
            <a:off x="1756525" y="1283026"/>
            <a:ext cx="8678949" cy="5185775"/>
          </a:xfrm>
          <a:prstGeom prst="rect">
            <a:avLst/>
          </a:prstGeom>
        </p:spPr>
        <p:txBody>
          <a:bodyPr lIns="0" tIns="0" rIns="0" bIns="0" rtlCol="1"/>
          <a:lstStyle/>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لإنشاء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تشغيلي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وتعبئتها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ونقلها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المتضررة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المرجعي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وملائمة</a:t>
            </a:r>
            <a:r>
              <a:rPr dirty="0">
                <a:latin typeface="Sakkal Majalla" panose="02000000000000000000" pitchFamily="2" charset="-78"/>
                <a:cs typeface="Sakkal Majalla" panose="02000000000000000000" pitchFamily="2" charset="-78"/>
              </a:rPr>
              <a:t>.</a:t>
            </a:r>
          </a:p>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وتبادلها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الوطنية</a:t>
            </a:r>
            <a:r>
              <a:rPr dirty="0">
                <a:latin typeface="Sakkal Majalla" panose="02000000000000000000" pitchFamily="2" charset="-78"/>
                <a:cs typeface="Sakkal Majalla" panose="02000000000000000000" pitchFamily="2" charset="-78"/>
              </a:rPr>
              <a:t>.</a:t>
            </a:r>
          </a:p>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يُرسي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أخصائيّ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ي </a:t>
            </a:r>
            <a:r>
              <a:rPr dirty="0" err="1">
                <a:latin typeface="Sakkal Majalla" panose="02000000000000000000" pitchFamily="2" charset="-78"/>
                <a:cs typeface="Sakkal Majalla" panose="02000000000000000000" pitchFamily="2" charset="-78"/>
              </a:rPr>
              <a:t>الوبائيات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والمختبرات</a:t>
            </a:r>
            <a:r>
              <a:rPr dirty="0">
                <a:latin typeface="Sakkal Majalla" panose="02000000000000000000" pitchFamily="2" charset="-78"/>
                <a:cs typeface="Sakkal Majalla" panose="02000000000000000000" pitchFamily="2" charset="-78"/>
              </a:rPr>
              <a:t>.</a:t>
            </a:r>
          </a:p>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البروتوكولات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معايير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والالتزام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الجودة</a:t>
            </a:r>
            <a:r>
              <a:rPr dirty="0">
                <a:latin typeface="Sakkal Majalla" panose="02000000000000000000" pitchFamily="2" charset="-78"/>
                <a:cs typeface="Sakkal Majalla" panose="02000000000000000000" pitchFamily="2" charset="-78"/>
              </a:rPr>
              <a:t>.</a:t>
            </a:r>
          </a:p>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الثلاثية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ونقلها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ن.</a:t>
            </a:r>
          </a:p>
          <a:p>
            <a:pPr marL="251459" indent="-251459"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الثلاثية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الدم</a:t>
            </a:r>
            <a:r>
              <a:rPr dirty="0">
                <a:latin typeface="Sakkal Majalla" panose="02000000000000000000" pitchFamily="2" charset="-78"/>
                <a:cs typeface="Sakkal Majalla" panose="02000000000000000000" pitchFamily="2" charset="-78"/>
              </a:rPr>
              <a:t>.</a:t>
            </a:r>
          </a:p>
        </p:txBody>
      </p:sp>
      <p:sp>
        <p:nvSpPr>
          <p:cNvPr id="982" name="TextBox 4"/>
          <p:cNvSpPr txBox="1"/>
          <p:nvPr/>
        </p:nvSpPr>
        <p:spPr>
          <a:xfrm>
            <a:off x="1688027" y="769947"/>
            <a:ext cx="9138588"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solidFill>
                  <a:schemeClr val="accent3">
                    <a:satOff val="-6373"/>
                    <a:lumOff val="-10823"/>
                  </a:schemeClr>
                </a:solidFill>
                <a:latin typeface="+mj-lt"/>
                <a:ea typeface="+mj-ea"/>
                <a:cs typeface="+mj-cs"/>
                <a:sym typeface="Source Sans Pro Regular"/>
              </a:defRPr>
            </a:lvl1pPr>
          </a:lstStyle>
          <a:p>
            <a:pPr rtl="1"/>
            <a:r>
              <a:rPr lang="ar" b="1" dirty="0">
                <a:solidFill>
                  <a:srgbClr val="C00000"/>
                </a:solidFill>
                <a:latin typeface="Sakkal Majalla" panose="02000000000000000000" pitchFamily="2" charset="-78"/>
                <a:cs typeface="Sakkal Majalla" panose="02000000000000000000" pitchFamily="2" charset="-78"/>
              </a:rPr>
              <a:t>تشمل المهام التي من المرجح أن يضطلع بها أخصائي المختبرات الآتي:</a:t>
            </a:r>
          </a:p>
        </p:txBody>
      </p:sp>
      <p:sp>
        <p:nvSpPr>
          <p:cNvPr id="2" name="Title 1">
            <a:extLst>
              <a:ext uri="{FF2B5EF4-FFF2-40B4-BE49-F238E27FC236}">
                <a16:creationId xmlns:a16="http://schemas.microsoft.com/office/drawing/2014/main" id="{DFF1CCF2-A56C-F05E-E49A-823354B12110}"/>
              </a:ext>
            </a:extLst>
          </p:cNvPr>
          <p:cNvSpPr txBox="1">
            <a:spLocks/>
          </p:cNvSpPr>
          <p:nvPr/>
        </p:nvSpPr>
        <p:spPr>
          <a:xfrm>
            <a:off x="272598" y="3762"/>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أخصائي المختبرات</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48</a:t>
            </a:fld>
            <a:endParaRPr/>
          </a:p>
        </p:txBody>
      </p:sp>
      <p:sp>
        <p:nvSpPr>
          <p:cNvPr id="986" name="Content Placeholder 2"/>
          <p:cNvSpPr txBox="1">
            <a:spLocks noGrp="1"/>
          </p:cNvSpPr>
          <p:nvPr>
            <p:ph type="body" idx="4294967295"/>
          </p:nvPr>
        </p:nvSpPr>
        <p:spPr>
          <a:xfrm>
            <a:off x="1776981" y="839888"/>
            <a:ext cx="8638037" cy="5458110"/>
          </a:xfrm>
          <a:prstGeom prst="rect">
            <a:avLst/>
          </a:prstGeom>
        </p:spPr>
        <p:txBody>
          <a:bodyPr lIns="0" tIns="0" rIns="0" bIns="0" rtlCol="1">
            <a:normAutofit/>
          </a:bodyPr>
          <a:lstStyle/>
          <a:p>
            <a:pPr marL="0" indent="0" defTabSz="214822" rtl="1">
              <a:lnSpc>
                <a:spcPct val="150000"/>
              </a:lnSpc>
              <a:spcBef>
                <a:spcPts val="100"/>
              </a:spcBef>
              <a:buClr>
                <a:srgbClr val="65A000"/>
              </a:buClr>
              <a:buSzTx/>
              <a:buNone/>
              <a:defRPr sz="2376">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تشمل المهام التي من المرجح أن يضطلع بها اختصاصي المياه والإصحاح والنظافة الشخصية الآتي:</a:t>
            </a:r>
          </a:p>
          <a:p>
            <a:pPr marL="251459" indent="-251459" defTabSz="214822" rtl="1">
              <a:lnSpc>
                <a:spcPct val="15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الشائعة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لإمدادات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a:t>
            </a:r>
          </a:p>
          <a:p>
            <a:pPr marL="251459" indent="-251459" defTabSz="214822" rtl="1">
              <a:lnSpc>
                <a:spcPct val="150000"/>
              </a:lnSpc>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a:t>
            </a:r>
          </a:p>
          <a:p>
            <a:pPr marL="251459" indent="-251459" defTabSz="214822" rtl="1">
              <a:lnSpc>
                <a:spcPct val="15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ويُنسق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الإمدادات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المنظمات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الحكومية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الشريكة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وأصحاب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المصلحة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a:t>
            </a:r>
          </a:p>
          <a:p>
            <a:pPr marL="251459" indent="-251459" defTabSz="214822" rtl="1">
              <a:lnSpc>
                <a:spcPct val="150000"/>
              </a:lnSpc>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يُدرب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الزملاء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ويساعدهم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أقراص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a:t>
            </a:r>
          </a:p>
          <a:p>
            <a:pPr marL="251459" indent="-251459" defTabSz="214822" rtl="1">
              <a:lnSpc>
                <a:spcPct val="150000"/>
              </a:lnSpc>
              <a:spcBef>
                <a:spcPts val="100"/>
              </a:spcBef>
              <a:buClr>
                <a:srgbClr val="C00000"/>
              </a:buClr>
              <a:defRPr sz="2376">
                <a:solidFill>
                  <a:srgbClr val="000000"/>
                </a:solidFill>
              </a:defRPr>
            </a:pPr>
            <a:r>
              <a:rPr dirty="0" err="1">
                <a:latin typeface="Sakkal Majalla" panose="02000000000000000000" pitchFamily="2" charset="-78"/>
                <a:cs typeface="Sakkal Majalla" panose="02000000000000000000" pitchFamily="2" charset="-78"/>
              </a:rPr>
              <a:t>يرسم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خرائط</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تسجيل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للمياه</a:t>
            </a:r>
            <a:r>
              <a:rPr dirty="0">
                <a:latin typeface="Sakkal Majalla" panose="02000000000000000000" pitchFamily="2" charset="-78"/>
                <a:cs typeface="Sakkal Majalla" panose="02000000000000000000" pitchFamily="2" charset="-78"/>
              </a:rPr>
              <a:t>:</a:t>
            </a:r>
          </a:p>
          <a:p>
            <a:pPr marL="522066" lvl="1" indent="-342900" defTabSz="214822" rtl="1">
              <a:lnSpc>
                <a:spcPct val="90000"/>
              </a:lnSpc>
              <a:spcBef>
                <a:spcPts val="0"/>
              </a:spcBef>
              <a:buClr>
                <a:srgbClr val="C00000"/>
              </a:buClr>
              <a:buSzPct val="75000"/>
              <a:buFont typeface="Courier New" panose="02070309020205020404" pitchFamily="49" charset="0"/>
              <a:buChar char="o"/>
              <a:defRPr sz="2376">
                <a:solidFill>
                  <a:srgbClr val="000000"/>
                </a:solidFill>
              </a:defRPr>
            </a:pPr>
            <a:r>
              <a:rPr dirty="0" err="1">
                <a:latin typeface="Sakkal Majalla" panose="02000000000000000000" pitchFamily="2" charset="-78"/>
                <a:cs typeface="Sakkal Majalla" panose="02000000000000000000" pitchFamily="2" charset="-78"/>
              </a:rPr>
              <a:t>أنواع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الآبار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والصهاريج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والأنابيب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ومصادر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a:p>
            <a:pPr marL="522066" lvl="1" indent="-342900" defTabSz="214822" rtl="1">
              <a:lnSpc>
                <a:spcPct val="90000"/>
              </a:lnSpc>
              <a:spcBef>
                <a:spcPts val="0"/>
              </a:spcBef>
              <a:buClr>
                <a:srgbClr val="C00000"/>
              </a:buClr>
              <a:buSzPct val="75000"/>
              <a:buFont typeface="Courier New" panose="02070309020205020404" pitchFamily="49" charset="0"/>
              <a:buChar char="o"/>
              <a:defRPr sz="2376">
                <a:solidFill>
                  <a:srgbClr val="000000"/>
                </a:solidFill>
              </a:defRPr>
            </a:pP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الإصحاح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مقابل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يُمارَس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التغوط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العراء</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1E7279AB-3508-69F4-A168-BBA16F106AEA}"/>
              </a:ext>
            </a:extLst>
          </p:cNvPr>
          <p:cNvSpPr txBox="1">
            <a:spLocks/>
          </p:cNvSpPr>
          <p:nvPr/>
        </p:nvSpPr>
        <p:spPr>
          <a:xfrm>
            <a:off x="248866" y="3762"/>
            <a:ext cx="8293250" cy="836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rtlCol="1" anchor="ctr">
            <a:no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sz="2800" b="1" dirty="0">
                <a:latin typeface="Sakkal Majalla" panose="02000000000000000000" pitchFamily="2" charset="-78"/>
                <a:cs typeface="Sakkal Majalla" panose="02000000000000000000" pitchFamily="2" charset="-78"/>
              </a:rPr>
              <a:t> اختصاصي المياه والإصحاح والنظافة الشخصية</a:t>
            </a:r>
            <a:endParaRPr lang="hu-HU" sz="2800"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49</a:t>
            </a:fld>
            <a:endParaRPr>
              <a:latin typeface="Sakkal Majalla" panose="02000000000000000000" pitchFamily="2" charset="-78"/>
              <a:cs typeface="Sakkal Majalla" panose="02000000000000000000" pitchFamily="2" charset="-78"/>
            </a:endParaRPr>
          </a:p>
        </p:txBody>
      </p:sp>
      <p:sp>
        <p:nvSpPr>
          <p:cNvPr id="2" name="Title 1">
            <a:extLst>
              <a:ext uri="{FF2B5EF4-FFF2-40B4-BE49-F238E27FC236}">
                <a16:creationId xmlns:a16="http://schemas.microsoft.com/office/drawing/2014/main" id="{09AB1035-BE69-7036-815E-220A2CF2E022}"/>
              </a:ext>
            </a:extLst>
          </p:cNvPr>
          <p:cNvSpPr txBox="1">
            <a:spLocks/>
          </p:cNvSpPr>
          <p:nvPr/>
        </p:nvSpPr>
        <p:spPr>
          <a:xfrm>
            <a:off x="84343" y="3763"/>
            <a:ext cx="8403221" cy="64393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خبير التواصل/ التعبئة المجتمعية</a:t>
            </a:r>
            <a:r>
              <a:rPr lang="ar-EG" b="1" dirty="0">
                <a:latin typeface="Sakkal Majalla" panose="02000000000000000000" pitchFamily="2" charset="-78"/>
                <a:cs typeface="Sakkal Majalla" panose="02000000000000000000" pitchFamily="2" charset="-78"/>
              </a:rPr>
              <a:t>            </a:t>
            </a:r>
            <a:endParaRPr lang="ar" b="1" dirty="0">
              <a:latin typeface="Sakkal Majalla" panose="02000000000000000000" pitchFamily="2" charset="-78"/>
              <a:cs typeface="Sakkal Majalla" panose="02000000000000000000" pitchFamily="2" charset="-78"/>
            </a:endParaRPr>
          </a:p>
        </p:txBody>
      </p:sp>
      <p:sp>
        <p:nvSpPr>
          <p:cNvPr id="5" name="Szövegdoboz 4">
            <a:extLst>
              <a:ext uri="{FF2B5EF4-FFF2-40B4-BE49-F238E27FC236}">
                <a16:creationId xmlns:a16="http://schemas.microsoft.com/office/drawing/2014/main" id="{6A4B494F-2736-5209-5E95-4E6C1BEB2E15}"/>
              </a:ext>
            </a:extLst>
          </p:cNvPr>
          <p:cNvSpPr txBox="1"/>
          <p:nvPr/>
        </p:nvSpPr>
        <p:spPr>
          <a:xfrm>
            <a:off x="1805650" y="828828"/>
            <a:ext cx="8403221" cy="45043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0" indent="0" defTabSz="190952" rtl="1">
              <a:lnSpc>
                <a:spcPct val="90000"/>
              </a:lnSpc>
              <a:spcBef>
                <a:spcPts val="100"/>
              </a:spcBef>
              <a:buClr>
                <a:srgbClr val="65A000"/>
              </a:buClr>
              <a:buSzTx/>
              <a:buNone/>
              <a:defRPr sz="2112">
                <a:solidFill>
                  <a:schemeClr val="accent3">
                    <a:satOff val="-6373"/>
                    <a:lumOff val="-10823"/>
                  </a:schemeClr>
                </a:solidFill>
              </a:defRPr>
            </a:pPr>
            <a:r>
              <a:rPr lang="ar" sz="2400" b="1" dirty="0">
                <a:solidFill>
                  <a:srgbClr val="C00000"/>
                </a:solidFill>
                <a:latin typeface="Sakkal Majalla" panose="02000000000000000000" pitchFamily="2" charset="-78"/>
                <a:cs typeface="Sakkal Majalla" panose="02000000000000000000" pitchFamily="2" charset="-78"/>
              </a:rPr>
              <a:t>خبير التواصل/ التعبئة المجتمعية:</a:t>
            </a:r>
          </a:p>
          <a:p>
            <a:pPr marL="0" indent="0" defTabSz="190952" rtl="1">
              <a:lnSpc>
                <a:spcPct val="90000"/>
              </a:lnSpc>
              <a:spcBef>
                <a:spcPts val="100"/>
              </a:spcBef>
              <a:buClr>
                <a:srgbClr val="65A000"/>
              </a:buClr>
              <a:buSzTx/>
              <a:buNone/>
              <a:defRPr sz="2112">
                <a:solidFill>
                  <a:srgbClr val="000000"/>
                </a:solidFill>
              </a:defRPr>
            </a:pPr>
            <a:endParaRPr lang="en-US" sz="2400" dirty="0">
              <a:latin typeface="Sakkal Majalla" panose="02000000000000000000" pitchFamily="2" charset="-78"/>
              <a:cs typeface="Sakkal Majalla" panose="02000000000000000000" pitchFamily="2" charset="-78"/>
            </a:endParaRP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يُجري تقييمات سريعة لفهم التصورات، والمعارف، والمعتقدات، والممارسات، في المجتمعات المحلية ومراكز الرعاية الصحية في المناطق المتضررة.</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يُحدد العوامل الاجتماعية والثقافية والتنظيمية التي يمكن أن تؤثر على إقرار تدابير المكافحة أو تحفزه.</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يدعم الإعلام والاتصالات العامة والمشاركة العامة.</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يكفُل توافر المواد الإعلامية والتواصلية وأدواتها؛ ويحدد اللغة والصيغة المناسبتيْن على جميع المستويات.</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يُقدم توصيات لوضع استراتيجية مناسبة للاتصال.</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يضع استراتيجيات التعبئة التي تدعم إقرار تدابير الوقاية من العدوى ومكافحتها.</a:t>
            </a:r>
          </a:p>
          <a:p>
            <a:pPr marL="342900" indent="-342900" defTabSz="190952" rtl="1">
              <a:lnSpc>
                <a:spcPct val="90000"/>
              </a:lnSpc>
              <a:spcBef>
                <a:spcPts val="100"/>
              </a:spcBef>
              <a:buClr>
                <a:srgbClr val="C00000"/>
              </a:buClr>
              <a:buFont typeface="Arial" panose="020B0604020202020204" pitchFamily="34" charset="0"/>
              <a:buChar char="•"/>
              <a:defRPr sz="2112">
                <a:solidFill>
                  <a:srgbClr val="000000"/>
                </a:solidFill>
              </a:defRPr>
            </a:pPr>
            <a:r>
              <a:rPr lang="ar" sz="2400" dirty="0">
                <a:latin typeface="Sakkal Majalla" panose="02000000000000000000" pitchFamily="2" charset="-78"/>
                <a:cs typeface="Sakkal Majalla" panose="02000000000000000000" pitchFamily="2" charset="-78"/>
              </a:rPr>
              <a:t>يُقدم الفريق، ويشرح الهدف من الزيارة.</a:t>
            </a:r>
          </a:p>
          <a:p>
            <a:pPr marL="0" marR="0" indent="0" algn="l" defTabSz="914400" rtl="1"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292" name="Google Shape;307;p8"/>
          <p:cNvSpPr txBox="1">
            <a:spLocks noGrp="1"/>
          </p:cNvSpPr>
          <p:nvPr>
            <p:ph type="title"/>
          </p:nvPr>
        </p:nvSpPr>
        <p:spPr>
          <a:xfrm>
            <a:off x="97987" y="505202"/>
            <a:ext cx="3264195" cy="1932377"/>
          </a:xfrm>
          <a:prstGeom prst="rect">
            <a:avLst/>
          </a:prstGeom>
        </p:spPr>
        <p:txBody>
          <a:bodyPr lIns="0" tIns="0" rIns="0" bIns="0" rtlCol="1" anchor="t"/>
          <a:lstStyle>
            <a:lvl1pPr algn="r" rtl="1">
              <a:defRPr sz="3200"/>
            </a:lvl1pPr>
          </a:lstStyle>
          <a:p>
            <a:pPr rtl="1"/>
            <a:r>
              <a:rPr lang="ar" b="1" dirty="0">
                <a:latin typeface="Sakkal Majalla" panose="02000000000000000000" pitchFamily="2" charset="-78"/>
                <a:cs typeface="Sakkal Majalla" panose="02000000000000000000" pitchFamily="2" charset="-78"/>
              </a:rPr>
              <a:t>عناصر العرض</a:t>
            </a:r>
            <a:endParaRPr b="1" dirty="0">
              <a:latin typeface="Sakkal Majalla" panose="02000000000000000000" pitchFamily="2" charset="-78"/>
              <a:cs typeface="Sakkal Majalla" panose="02000000000000000000" pitchFamily="2" charset="-78"/>
            </a:endParaRPr>
          </a:p>
        </p:txBody>
      </p:sp>
      <p:sp>
        <p:nvSpPr>
          <p:cNvPr id="293" name="Google Shape;308;p8"/>
          <p:cNvSpPr txBox="1">
            <a:spLocks noGrp="1"/>
          </p:cNvSpPr>
          <p:nvPr>
            <p:ph type="body" idx="1"/>
          </p:nvPr>
        </p:nvSpPr>
        <p:spPr>
          <a:xfrm>
            <a:off x="4495800" y="1013632"/>
            <a:ext cx="7307265" cy="5376057"/>
          </a:xfrm>
          <a:prstGeom prst="rect">
            <a:avLst/>
          </a:prstGeom>
        </p:spPr>
        <p:txBody>
          <a:bodyPr lIns="0" tIns="0" rIns="0" bIns="0" rtlCol="1"/>
          <a:lstStyle/>
          <a:p>
            <a:pPr marL="514350" indent="-514350" rtl="1">
              <a:lnSpc>
                <a:spcPct val="150000"/>
              </a:lnSpc>
              <a:spcBef>
                <a:spcPts val="500"/>
              </a:spcBef>
              <a:buFontTx/>
              <a:buAutoNum type="arabicPeriod"/>
            </a:pPr>
            <a:r>
              <a:rPr>
                <a:latin typeface="Sakkal Majalla" panose="02000000000000000000" pitchFamily="2" charset="-78"/>
                <a:cs typeface="Sakkal Majalla" panose="02000000000000000000" pitchFamily="2" charset="-78"/>
              </a:rPr>
              <a:t>خصائص فريق الاستجابة السريعة</a:t>
            </a:r>
          </a:p>
          <a:p>
            <a:pPr marL="514350" indent="-514350" rtl="1">
              <a:lnSpc>
                <a:spcPct val="150000"/>
              </a:lnSpc>
              <a:spcBef>
                <a:spcPts val="500"/>
              </a:spcBef>
              <a:buFontTx/>
              <a:buAutoNum type="arabicPeriod"/>
            </a:pPr>
            <a:r>
              <a:rPr>
                <a:latin typeface="Sakkal Majalla" panose="02000000000000000000" pitchFamily="2" charset="-78"/>
                <a:cs typeface="Sakkal Majalla" panose="02000000000000000000" pitchFamily="2" charset="-78"/>
              </a:rPr>
              <a:t>تشكيل فريق الاستجابة السريعة</a:t>
            </a:r>
          </a:p>
          <a:p>
            <a:pPr marL="514350" indent="-514350" rtl="1">
              <a:lnSpc>
                <a:spcPct val="150000"/>
              </a:lnSpc>
              <a:buFontTx/>
              <a:buAutoNum type="arabicPeriod"/>
            </a:pPr>
            <a:r>
              <a:rPr>
                <a:latin typeface="Sakkal Majalla" panose="02000000000000000000" pitchFamily="2" charset="-78"/>
                <a:cs typeface="Sakkal Majalla" panose="02000000000000000000" pitchFamily="2" charset="-78"/>
              </a:rPr>
              <a:t>التمرين باستخدام السيناريو</a:t>
            </a:r>
          </a:p>
          <a:p>
            <a:pPr marL="514350" indent="-514350" rtl="1">
              <a:lnSpc>
                <a:spcPct val="150000"/>
              </a:lnSpc>
              <a:spcBef>
                <a:spcPts val="500"/>
              </a:spcBef>
              <a:buFontTx/>
              <a:buAutoNum type="arabicPeriod"/>
            </a:pPr>
            <a:r>
              <a:rPr>
                <a:latin typeface="Sakkal Majalla" panose="02000000000000000000" pitchFamily="2" charset="-78"/>
                <a:cs typeface="Sakkal Majalla" panose="02000000000000000000" pitchFamily="2" charset="-78"/>
              </a:rPr>
              <a:t>فِرَق الاستجابة السريعة بوصفها أحد عناصر نظام الاستجابة للطوارئ</a:t>
            </a:r>
          </a:p>
          <a:p>
            <a:pPr marL="514350" indent="-514350" rtl="1">
              <a:lnSpc>
                <a:spcPct val="150000"/>
              </a:lnSpc>
              <a:buFontTx/>
              <a:buAutoNum type="arabicPeriod"/>
            </a:pPr>
            <a:r>
              <a:rPr>
                <a:latin typeface="Sakkal Majalla" panose="02000000000000000000" pitchFamily="2" charset="-78"/>
                <a:cs typeface="Sakkal Majalla" panose="02000000000000000000" pitchFamily="2" charset="-78"/>
              </a:rPr>
              <a:t>أمثلة على مهام أعضاء فريق الاستجابة السريعة</a:t>
            </a:r>
          </a:p>
          <a:p>
            <a:pPr marL="514350" indent="-514350" rtl="1">
              <a:lnSpc>
                <a:spcPct val="150000"/>
              </a:lnSpc>
              <a:buFontTx/>
              <a:buAutoNum type="arabicPeriod"/>
            </a:pPr>
            <a:r>
              <a:rPr>
                <a:latin typeface="Sakkal Majalla" panose="02000000000000000000" pitchFamily="2" charset="-78"/>
                <a:cs typeface="Sakkal Majalla" panose="02000000000000000000" pitchFamily="2" charset="-78"/>
              </a:rPr>
              <a:t>المراجع والمبادئ التوجيهية</a:t>
            </a:r>
          </a:p>
          <a:p>
            <a:pPr marL="514350" indent="-514350" rtl="1">
              <a:lnSpc>
                <a:spcPct val="150000"/>
              </a:lnSpc>
              <a:buFontTx/>
              <a:buAutoNum type="arabicPeriod"/>
            </a:pPr>
            <a:r>
              <a:rPr>
                <a:latin typeface="Sakkal Majalla" panose="02000000000000000000" pitchFamily="2" charset="-78"/>
                <a:cs typeface="Sakkal Majalla" panose="02000000000000000000" pitchFamily="2" charset="-78"/>
              </a:rPr>
              <a:t>موارد تعلُّم إضافية</a:t>
            </a:r>
          </a:p>
        </p:txBody>
      </p:sp>
      <p:sp>
        <p:nvSpPr>
          <p:cNvPr id="294" name="Rounded Rectangle 2"/>
          <p:cNvSpPr/>
          <p:nvPr/>
        </p:nvSpPr>
        <p:spPr>
          <a:xfrm flipV="1">
            <a:off x="388935" y="1492642"/>
            <a:ext cx="1976512" cy="111124"/>
          </a:xfrm>
          <a:prstGeom prst="roundRect">
            <a:avLst>
              <a:gd name="adj" fmla="val 50000"/>
            </a:avLst>
          </a:prstGeom>
          <a:solidFill>
            <a:srgbClr val="65A000"/>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50</a:t>
            </a:fld>
            <a:endParaRPr>
              <a:latin typeface="Sakkal Majalla" panose="02000000000000000000" pitchFamily="2" charset="-78"/>
              <a:cs typeface="Sakkal Majalla" panose="02000000000000000000" pitchFamily="2" charset="-78"/>
            </a:endParaRPr>
          </a:p>
        </p:txBody>
      </p:sp>
      <p:sp>
        <p:nvSpPr>
          <p:cNvPr id="994" name="Content Placeholder 2"/>
          <p:cNvSpPr txBox="1">
            <a:spLocks noGrp="1"/>
          </p:cNvSpPr>
          <p:nvPr>
            <p:ph type="body" idx="4294967295"/>
          </p:nvPr>
        </p:nvSpPr>
        <p:spPr>
          <a:xfrm>
            <a:off x="1759943" y="861658"/>
            <a:ext cx="8672113" cy="5580085"/>
          </a:xfrm>
          <a:prstGeom prst="rect">
            <a:avLst/>
          </a:prstGeom>
        </p:spPr>
        <p:txBody>
          <a:bodyPr lIns="0" tIns="0" rIns="0" bIns="0" rtlCol="1">
            <a:normAutofit/>
          </a:bodyPr>
          <a:lstStyle/>
          <a:p>
            <a:pPr marL="0" indent="0" defTabSz="214822" rtl="1">
              <a:buClr>
                <a:srgbClr val="65A000"/>
              </a:buClr>
              <a:buSzTx/>
              <a:buNone/>
              <a:defRPr sz="2376">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تأ</a:t>
            </a:r>
            <a:r>
              <a:rPr lang="ar-EG" b="1" dirty="0">
                <a:solidFill>
                  <a:srgbClr val="C00000"/>
                </a:solidFill>
                <a:latin typeface="Sakkal Majalla" panose="02000000000000000000" pitchFamily="2" charset="-78"/>
                <a:cs typeface="Sakkal Majalla" panose="02000000000000000000" pitchFamily="2" charset="-78"/>
              </a:rPr>
              <a:t>ت</a:t>
            </a:r>
            <a:r>
              <a:rPr lang="ar" b="1" dirty="0">
                <a:solidFill>
                  <a:srgbClr val="C00000"/>
                </a:solidFill>
                <a:latin typeface="Sakkal Majalla" panose="02000000000000000000" pitchFamily="2" charset="-78"/>
                <a:cs typeface="Sakkal Majalla" panose="02000000000000000000" pitchFamily="2" charset="-78"/>
              </a:rPr>
              <a:t>ي مهمة الخبير النفسي الاجتماعي مُكمِلةً لمهام خبراء التواصل والتعبئة المجتمعية. وعند الضرورة، يقدم الخبير النفسي الاجتماعي الدعم أثناء زيارة فريق الاستجابة السريعة للأسر والمجتمعات المحلية. وبشكل أساسي، يضطلع الخبير النفسي الاجتماعي بالآتي:</a:t>
            </a:r>
          </a:p>
          <a:p>
            <a:pPr marL="0" indent="0" defTabSz="214822" rtl="1">
              <a:buClr>
                <a:srgbClr val="65A000"/>
              </a:buClr>
              <a:buSzTx/>
              <a:buNone/>
              <a:defRPr sz="2376">
                <a:solidFill>
                  <a:srgbClr val="000000"/>
                </a:solidFill>
              </a:defRPr>
            </a:pPr>
            <a:endParaRPr sz="1000" dirty="0">
              <a:latin typeface="Sakkal Majalla" panose="02000000000000000000" pitchFamily="2" charset="-78"/>
              <a:cs typeface="Sakkal Majalla" panose="02000000000000000000" pitchFamily="2" charset="-78"/>
            </a:endParaRPr>
          </a:p>
          <a:p>
            <a:pPr marL="462057" lvl="1" indent="-282892" defTabSz="214822" rtl="1">
              <a:buClr>
                <a:srgbClr val="C00000"/>
              </a:buClr>
              <a:buChar char="•"/>
              <a:defRPr sz="2376">
                <a:solidFill>
                  <a:srgbClr val="000000"/>
                </a:solidFill>
              </a:defRPr>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بكرامة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ومراعاتهم</a:t>
            </a:r>
            <a:r>
              <a:rPr dirty="0">
                <a:latin typeface="Sakkal Majalla" panose="02000000000000000000" pitchFamily="2" charset="-78"/>
                <a:cs typeface="Sakkal Majalla" panose="02000000000000000000" pitchFamily="2" charset="-78"/>
              </a:rPr>
              <a:t>.</a:t>
            </a:r>
            <a:endParaRPr sz="2079" dirty="0">
              <a:latin typeface="Sakkal Majalla" panose="02000000000000000000" pitchFamily="2" charset="-78"/>
              <a:cs typeface="Sakkal Majalla" panose="02000000000000000000" pitchFamily="2" charset="-78"/>
            </a:endParaRPr>
          </a:p>
          <a:p>
            <a:pPr marL="462057" lvl="1" indent="-282892" defTabSz="214822" rtl="1">
              <a:lnSpc>
                <a:spcPct val="90000"/>
              </a:lnSpc>
              <a:buClr>
                <a:srgbClr val="C00000"/>
              </a:buClr>
              <a:buChar char="•"/>
              <a:defRPr sz="2376">
                <a:solidFill>
                  <a:srgbClr val="000000"/>
                </a:solidFill>
              </a:defRPr>
            </a:pPr>
            <a:r>
              <a:rPr dirty="0" err="1">
                <a:latin typeface="Sakkal Majalla" panose="02000000000000000000" pitchFamily="2" charset="-78"/>
                <a:cs typeface="Sakkal Majalla" panose="02000000000000000000" pitchFamily="2" charset="-78"/>
              </a:rPr>
              <a:t>يجمع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للشخص</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أسرته</a:t>
            </a:r>
            <a:r>
              <a:rPr dirty="0">
                <a:latin typeface="Sakkal Majalla" panose="02000000000000000000" pitchFamily="2" charset="-78"/>
                <a:cs typeface="Sakkal Majalla" panose="02000000000000000000" pitchFamily="2" charset="-78"/>
              </a:rPr>
              <a:t>.</a:t>
            </a:r>
            <a:endParaRPr sz="2079" dirty="0">
              <a:latin typeface="Sakkal Majalla" panose="02000000000000000000" pitchFamily="2" charset="-78"/>
              <a:cs typeface="Sakkal Majalla" panose="02000000000000000000" pitchFamily="2" charset="-78"/>
            </a:endParaRPr>
          </a:p>
          <a:p>
            <a:pPr marL="462057" lvl="1" indent="-282892" defTabSz="214822" rtl="1">
              <a:buClr>
                <a:srgbClr val="C00000"/>
              </a:buClr>
              <a:buChar char="•"/>
              <a:defRPr sz="2376">
                <a:solidFill>
                  <a:srgbClr val="000000"/>
                </a:solidFill>
              </a:defRPr>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ضائقة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المتخصصة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a:t>
            </a:r>
            <a:endParaRPr sz="2079" dirty="0">
              <a:latin typeface="Sakkal Majalla" panose="02000000000000000000" pitchFamily="2" charset="-78"/>
              <a:cs typeface="Sakkal Majalla" panose="02000000000000000000" pitchFamily="2" charset="-78"/>
            </a:endParaRPr>
          </a:p>
          <a:p>
            <a:pPr marL="462057" lvl="1" indent="-282892" defTabSz="214822" rtl="1">
              <a:buClr>
                <a:srgbClr val="C00000"/>
              </a:buClr>
              <a:buChar char="•"/>
              <a:defRPr sz="2376">
                <a:solidFill>
                  <a:srgbClr val="000000"/>
                </a:solidFill>
              </a:defRPr>
            </a:pP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فهم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تقاوم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تعارض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تدخلات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endParaRPr sz="2079" dirty="0">
              <a:latin typeface="Sakkal Majalla" panose="02000000000000000000" pitchFamily="2" charset="-78"/>
              <a:cs typeface="Sakkal Majalla" panose="02000000000000000000" pitchFamily="2" charset="-78"/>
            </a:endParaRPr>
          </a:p>
          <a:p>
            <a:pPr marL="462057" lvl="1" indent="-282892" defTabSz="214822" rtl="1">
              <a:buClr>
                <a:srgbClr val="C00000"/>
              </a:buClr>
              <a:buChar char="•"/>
              <a:defRPr sz="2376">
                <a:solidFill>
                  <a:srgbClr val="000000"/>
                </a:solidFill>
              </a:defRPr>
            </a:pPr>
            <a:r>
              <a:rPr dirty="0" err="1">
                <a:latin typeface="Sakkal Majalla" panose="02000000000000000000" pitchFamily="2" charset="-78"/>
                <a:cs typeface="Sakkal Majalla" panose="02000000000000000000" pitchFamily="2" charset="-78"/>
              </a:rPr>
              <a:t>يراقب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p>
        </p:txBody>
      </p:sp>
      <p:sp>
        <p:nvSpPr>
          <p:cNvPr id="2" name="Title 1">
            <a:extLst>
              <a:ext uri="{FF2B5EF4-FFF2-40B4-BE49-F238E27FC236}">
                <a16:creationId xmlns:a16="http://schemas.microsoft.com/office/drawing/2014/main" id="{594612DC-6CFB-A99E-75CF-E301ED8F7EC0}"/>
              </a:ext>
            </a:extLst>
          </p:cNvPr>
          <p:cNvSpPr txBox="1">
            <a:spLocks/>
          </p:cNvSpPr>
          <p:nvPr/>
        </p:nvSpPr>
        <p:spPr>
          <a:xfrm>
            <a:off x="248866" y="3762"/>
            <a:ext cx="4714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الخبير النفسي الاجتماعي</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 name="Slide Number Placeholder 5"/>
          <p:cNvSpPr txBox="1">
            <a:spLocks noGrp="1"/>
          </p:cNvSpPr>
          <p:nvPr>
            <p:ph type="sldNum" sz="quarter" idx="2"/>
          </p:nvPr>
        </p:nvSpPr>
        <p:spPr>
          <a:xfrm>
            <a:off x="11516255" y="6330332"/>
            <a:ext cx="194923" cy="24622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latin typeface="Sakkal Majalla" panose="02000000000000000000" pitchFamily="2" charset="-78"/>
                <a:cs typeface="Sakkal Majalla" panose="02000000000000000000" pitchFamily="2" charset="-78"/>
              </a:rPr>
              <a:t>51</a:t>
            </a:fld>
            <a:endParaRPr>
              <a:latin typeface="Sakkal Majalla" panose="02000000000000000000" pitchFamily="2" charset="-78"/>
              <a:cs typeface="Sakkal Majalla" panose="02000000000000000000" pitchFamily="2" charset="-78"/>
            </a:endParaRPr>
          </a:p>
        </p:txBody>
      </p:sp>
      <p:sp>
        <p:nvSpPr>
          <p:cNvPr id="998" name="Content Placeholder 2"/>
          <p:cNvSpPr txBox="1">
            <a:spLocks noGrp="1"/>
          </p:cNvSpPr>
          <p:nvPr>
            <p:ph type="body" idx="4294967295"/>
          </p:nvPr>
        </p:nvSpPr>
        <p:spPr>
          <a:xfrm>
            <a:off x="1034563" y="777199"/>
            <a:ext cx="10088708" cy="5984777"/>
          </a:xfrm>
          <a:prstGeom prst="rect">
            <a:avLst/>
          </a:prstGeom>
        </p:spPr>
        <p:txBody>
          <a:bodyPr lIns="0" tIns="0" rIns="0" bIns="0" rtlCol="1">
            <a:noAutofit/>
          </a:bodyPr>
          <a:lstStyle/>
          <a:p>
            <a:pPr marL="0" indent="0" defTabSz="214822" rtl="1">
              <a:buClr>
                <a:srgbClr val="65A000"/>
              </a:buClr>
              <a:buSzTx/>
              <a:buNone/>
            </a:pPr>
            <a:r>
              <a:rPr lang="ar" b="1" dirty="0">
                <a:solidFill>
                  <a:srgbClr val="C00000"/>
                </a:solidFill>
                <a:latin typeface="Sakkal Majalla" panose="02000000000000000000" pitchFamily="2" charset="-78"/>
                <a:cs typeface="Sakkal Majalla" panose="02000000000000000000" pitchFamily="2" charset="-78"/>
              </a:rPr>
              <a:t>تشمل المهام التي من المرجَّح أن يضطلع بها أخصائي اللوجستيات الآتي:</a:t>
            </a:r>
          </a:p>
          <a:p>
            <a:pPr marL="0" indent="0" defTabSz="214822" rtl="1">
              <a:buClr>
                <a:srgbClr val="65A000"/>
              </a:buClr>
              <a:buSzTx/>
              <a:buNone/>
            </a:pPr>
            <a:endParaRPr sz="1100" dirty="0">
              <a:solidFill>
                <a:srgbClr val="C00000"/>
              </a:solidFill>
              <a:latin typeface="Sakkal Majalla" panose="02000000000000000000" pitchFamily="2" charset="-78"/>
              <a:cs typeface="Sakkal Majalla" panose="02000000000000000000" pitchFamily="2" charset="-78"/>
            </a:endParaRP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يكون مسؤولًا عن نقل الفِرَق، والمواد، والعينات.</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يكفُل توافر المواد الأساسية، مثل الأدوية، واللقاحات، ومعدات الوقاية الشخصية، وصونها لاستخدامها </a:t>
            </a:r>
            <a:r>
              <a:rPr lang="ar-EG" sz="2300" dirty="0">
                <a:solidFill>
                  <a:schemeClr val="tx1"/>
                </a:solidFill>
                <a:latin typeface="Sakkal Majalla" panose="02000000000000000000" pitchFamily="2" charset="-78"/>
                <a:cs typeface="Sakkal Majalla" panose="02000000000000000000" pitchFamily="2" charset="-78"/>
              </a:rPr>
              <a:t>في </a:t>
            </a:r>
            <a:r>
              <a:rPr lang="ar" sz="2300" dirty="0">
                <a:solidFill>
                  <a:schemeClr val="tx1"/>
                </a:solidFill>
                <a:latin typeface="Sakkal Majalla" panose="02000000000000000000" pitchFamily="2" charset="-78"/>
                <a:cs typeface="Sakkal Majalla" panose="02000000000000000000" pitchFamily="2" charset="-78"/>
              </a:rPr>
              <a:t>أثناء الاستقصاء أو الاستجابة. </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يرسم خرائط لمواقع المعدات والإمدادات اللازمة للاستجابة، مع توفير القدرة على حفظها وتخزينها، ويشمل ذلك الاحتفاظ بسجلات الجرد.</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يُحدد المورِّدين للأصناف الأساسية الموحَّدة محليًّا ودوليًّا.</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يُقدم الدعم اللوجستي لنقل العينات إلى المختبرات.</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يُجهِّز معدات الاتصال.</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يُنسِّق بشأن سلامة الفريق.</a:t>
            </a:r>
          </a:p>
          <a:p>
            <a:pPr marL="411163" indent="-319088" defTabSz="214822" rtl="1">
              <a:buClr>
                <a:srgbClr val="C00000"/>
              </a:buClr>
              <a:buSzTx/>
            </a:pPr>
            <a:r>
              <a:rPr lang="ar" sz="2300" dirty="0">
                <a:solidFill>
                  <a:schemeClr val="tx1"/>
                </a:solidFill>
                <a:latin typeface="Sakkal Majalla" panose="02000000000000000000" pitchFamily="2" charset="-78"/>
                <a:cs typeface="Sakkal Majalla" panose="02000000000000000000" pitchFamily="2" charset="-78"/>
              </a:rPr>
              <a:t>يكفل مراعاة العمليات الإدارية </a:t>
            </a:r>
            <a:r>
              <a:rPr lang="ar-EG" sz="2300" dirty="0">
                <a:solidFill>
                  <a:schemeClr val="tx1"/>
                </a:solidFill>
                <a:latin typeface="Sakkal Majalla" panose="02000000000000000000" pitchFamily="2" charset="-78"/>
                <a:cs typeface="Sakkal Majalla" panose="02000000000000000000" pitchFamily="2" charset="-78"/>
              </a:rPr>
              <a:t>في </a:t>
            </a:r>
            <a:r>
              <a:rPr lang="ar" sz="2300" dirty="0">
                <a:solidFill>
                  <a:schemeClr val="tx1"/>
                </a:solidFill>
                <a:latin typeface="Sakkal Majalla" panose="02000000000000000000" pitchFamily="2" charset="-78"/>
                <a:cs typeface="Sakkal Majalla" panose="02000000000000000000" pitchFamily="2" charset="-78"/>
              </a:rPr>
              <a:t>أثناء العمليات الميدانية، ويكفل إدارة الشؤون المالية.</a:t>
            </a:r>
          </a:p>
        </p:txBody>
      </p:sp>
      <p:sp>
        <p:nvSpPr>
          <p:cNvPr id="2" name="Title 1">
            <a:extLst>
              <a:ext uri="{FF2B5EF4-FFF2-40B4-BE49-F238E27FC236}">
                <a16:creationId xmlns:a16="http://schemas.microsoft.com/office/drawing/2014/main" id="{259764E4-CDD4-603C-748A-B0ACEBE6FC0E}"/>
              </a:ext>
            </a:extLst>
          </p:cNvPr>
          <p:cNvSpPr txBox="1">
            <a:spLocks/>
          </p:cNvSpPr>
          <p:nvPr/>
        </p:nvSpPr>
        <p:spPr>
          <a:xfrm>
            <a:off x="248866" y="3762"/>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a:latin typeface="Sakkal Majalla" panose="02000000000000000000" pitchFamily="2" charset="-78"/>
                <a:cs typeface="Sakkal Majalla" panose="02000000000000000000" pitchFamily="2" charset="-78"/>
              </a:rPr>
              <a:t>أخصائي اللوجستيات</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52</a:t>
            </a:fld>
            <a:endParaRPr/>
          </a:p>
        </p:txBody>
      </p:sp>
      <p:sp>
        <p:nvSpPr>
          <p:cNvPr id="1002" name="Content Placeholder 2"/>
          <p:cNvSpPr txBox="1">
            <a:spLocks noGrp="1"/>
          </p:cNvSpPr>
          <p:nvPr>
            <p:ph type="body" idx="1"/>
          </p:nvPr>
        </p:nvSpPr>
        <p:spPr>
          <a:xfrm>
            <a:off x="1387916" y="905077"/>
            <a:ext cx="9416167" cy="4654072"/>
          </a:xfrm>
          <a:prstGeom prst="rect">
            <a:avLst/>
          </a:prstGeom>
        </p:spPr>
        <p:txBody>
          <a:bodyPr lIns="0" tIns="0" rIns="0" bIns="0" rtlCol="1"/>
          <a:lstStyle/>
          <a:p>
            <a:pPr marL="53705" indent="-53705" defTabSz="214822" rtl="1">
              <a:lnSpc>
                <a:spcPct val="100000"/>
              </a:lnSpc>
              <a:spcBef>
                <a:spcPts val="500"/>
              </a:spcBef>
              <a:defRPr sz="2376"/>
            </a:pPr>
            <a:endParaRPr dirty="0">
              <a:latin typeface="Sakkal Majalla" panose="02000000000000000000" pitchFamily="2" charset="-78"/>
              <a:cs typeface="Sakkal Majalla" panose="02000000000000000000" pitchFamily="2" charset="-78"/>
            </a:endParaRPr>
          </a:p>
          <a:p>
            <a:pPr marL="0" indent="0" defTabSz="214822" rtl="1">
              <a:spcBef>
                <a:spcPts val="500"/>
              </a:spcBef>
              <a:buSzTx/>
              <a:buNone/>
              <a:defRPr sz="2376">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تشمل المهام التي من المرجَّح أن يضطلع بها خبير المواد الخطرة الآتي:</a:t>
            </a:r>
          </a:p>
          <a:p>
            <a:pPr defTabSz="214822" rtl="1">
              <a:spcBef>
                <a:spcPts val="500"/>
              </a:spcBef>
              <a:buClr>
                <a:srgbClr val="C00000"/>
              </a:buClr>
              <a:buSzTx/>
              <a:defRPr sz="2376"/>
            </a:pPr>
            <a:endParaRPr dirty="0">
              <a:latin typeface="Sakkal Majalla" panose="02000000000000000000" pitchFamily="2" charset="-78"/>
              <a:cs typeface="Sakkal Majalla" panose="02000000000000000000" pitchFamily="2" charset="-78"/>
            </a:endParaRPr>
          </a:p>
          <a:p>
            <a:pPr marL="358775" indent="-266700"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الموضوعية</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الإشعاعية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النووية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خطِرة</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358775" indent="-266700"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توقعات</a:t>
            </a:r>
            <a:r>
              <a:rPr dirty="0">
                <a:latin typeface="Sakkal Majalla" panose="02000000000000000000" pitchFamily="2" charset="-78"/>
                <a:cs typeface="Sakkal Majalla" panose="02000000000000000000" pitchFamily="2" charset="-78"/>
              </a:rPr>
              <a:t> </a:t>
            </a:r>
            <a:r>
              <a:rPr lang="ar" sz="2376" dirty="0">
                <a:latin typeface="Sakkal Majalla" panose="02000000000000000000" pitchFamily="2" charset="-78"/>
                <a:cs typeface="Sakkal Majalla" panose="02000000000000000000" pitchFamily="2" charset="-78"/>
              </a:rPr>
              <a:t>فورية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تأثير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لأنفسهم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الإخلاء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إزالة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الحجْر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358775" indent="-266700" defTabSz="214822" rtl="1">
              <a:spcBef>
                <a:spcPts val="500"/>
              </a:spcBef>
              <a:buClr>
                <a:srgbClr val="C00000"/>
              </a:buClr>
              <a:defRPr sz="2376"/>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التخلُّص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المحيطة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ذاته</a:t>
            </a:r>
            <a:r>
              <a:rPr dirty="0">
                <a:latin typeface="Sakkal Majalla" panose="02000000000000000000" pitchFamily="2" charset="-78"/>
                <a:cs typeface="Sakkal Majalla" panose="02000000000000000000" pitchFamily="2" charset="-78"/>
              </a:rPr>
              <a:t>.</a:t>
            </a:r>
          </a:p>
        </p:txBody>
      </p:sp>
      <p:sp>
        <p:nvSpPr>
          <p:cNvPr id="4" name="Rectangle 3">
            <a:extLst>
              <a:ext uri="{FF2B5EF4-FFF2-40B4-BE49-F238E27FC236}">
                <a16:creationId xmlns:a16="http://schemas.microsoft.com/office/drawing/2014/main" id="{6B87BF25-168E-B3D2-0975-AC619E0542B0}"/>
              </a:ext>
            </a:extLst>
          </p:cNvPr>
          <p:cNvSpPr>
            <a:spLocks noGrp="1" noRot="1" noMove="1" noResize="1" noEditPoints="1" noAdjustHandles="1" noChangeArrowheads="1" noChangeShapeType="1"/>
          </p:cNvSpPr>
          <p:nvPr/>
        </p:nvSpPr>
        <p:spPr>
          <a:xfrm>
            <a:off x="-126948" y="173034"/>
            <a:ext cx="6961239" cy="369330"/>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ctr">
            <a:spAutoFit/>
          </a:bodyPr>
          <a:lstStyle/>
          <a:p>
            <a:pPr marL="0" marR="0" indent="0" algn="l" defTabSz="914400" rtl="1" fontAlgn="auto" latinLnBrk="0" hangingPunct="0">
              <a:lnSpc>
                <a:spcPct val="100000"/>
              </a:lnSpc>
              <a:spcBef>
                <a:spcPts val="0"/>
              </a:spcBef>
              <a:spcAft>
                <a:spcPts val="0"/>
              </a:spcAft>
              <a:buClrTx/>
              <a:buSzTx/>
              <a:buFontTx/>
              <a:buNone/>
              <a:tabLst/>
            </a:pPr>
            <a:endParaRPr kumimoji="0" lang="hu-HU" sz="1800" b="0" i="0" u="none" strike="noStrike" cap="none" spc="0" normalizeH="0" baseline="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pic>
        <p:nvPicPr>
          <p:cNvPr id="3" name="Image" descr="Image">
            <a:extLst>
              <a:ext uri="{FF2B5EF4-FFF2-40B4-BE49-F238E27FC236}">
                <a16:creationId xmlns:a16="http://schemas.microsoft.com/office/drawing/2014/main" id="{A8B5B0A4-A694-87B5-E8D9-4DFA99E821E4}"/>
              </a:ext>
            </a:extLst>
          </p:cNvPr>
          <p:cNvPicPr>
            <a:picLocks noGrp="1" noRot="1" noChangeAspect="1" noMove="1" noResize="1" noEditPoints="1" noAdjustHandles="1" noChangeArrowheads="1" noChangeShapeType="1" noCrop="1"/>
          </p:cNvPicPr>
          <p:nvPr/>
        </p:nvPicPr>
        <p:blipFill>
          <a:blip r:embed="rId2"/>
          <a:stretch>
            <a:fillRect/>
          </a:stretch>
        </p:blipFill>
        <p:spPr>
          <a:xfrm>
            <a:off x="-11575" y="-34725"/>
            <a:ext cx="5131639" cy="655777"/>
          </a:xfrm>
          <a:prstGeom prst="rect">
            <a:avLst/>
          </a:prstGeom>
          <a:ln w="12700">
            <a:miter lim="400000"/>
          </a:ln>
        </p:spPr>
      </p:pic>
      <p:sp>
        <p:nvSpPr>
          <p:cNvPr id="5" name="Title 1">
            <a:extLst>
              <a:ext uri="{FF2B5EF4-FFF2-40B4-BE49-F238E27FC236}">
                <a16:creationId xmlns:a16="http://schemas.microsoft.com/office/drawing/2014/main" id="{8BF9D1FF-905C-CD5D-6E53-E3FA93B0C184}"/>
              </a:ext>
            </a:extLst>
          </p:cNvPr>
          <p:cNvSpPr txBox="1">
            <a:spLocks/>
          </p:cNvSpPr>
          <p:nvPr/>
        </p:nvSpPr>
        <p:spPr>
          <a:xfrm>
            <a:off x="248866" y="2814"/>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خبير المواد الخطرة</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53</a:t>
            </a:fld>
            <a:endParaRPr/>
          </a:p>
        </p:txBody>
      </p:sp>
      <p:sp>
        <p:nvSpPr>
          <p:cNvPr id="1006" name="Content Placeholder 2"/>
          <p:cNvSpPr txBox="1">
            <a:spLocks noGrp="1"/>
          </p:cNvSpPr>
          <p:nvPr>
            <p:ph type="body" idx="4294967295"/>
          </p:nvPr>
        </p:nvSpPr>
        <p:spPr>
          <a:xfrm>
            <a:off x="1756525" y="1272401"/>
            <a:ext cx="8678950" cy="4654071"/>
          </a:xfrm>
          <a:prstGeom prst="rect">
            <a:avLst/>
          </a:prstGeom>
        </p:spPr>
        <p:txBody>
          <a:bodyPr lIns="0" tIns="0" rIns="0" bIns="0" rtlCol="1">
            <a:normAutofit/>
          </a:bodyPr>
          <a:lstStyle/>
          <a:p>
            <a:pPr marL="0" indent="0" defTabSz="216992" rtl="1">
              <a:spcBef>
                <a:spcPts val="600"/>
              </a:spcBef>
              <a:buClr>
                <a:srgbClr val="65A000"/>
              </a:buClr>
              <a:buSzTx/>
              <a:buNone/>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تشمل المهام التي من المرجح أن يضطلع بها الطبيب البيطري الآتي:</a:t>
            </a:r>
            <a:br>
              <a:rPr b="1" dirty="0">
                <a:solidFill>
                  <a:srgbClr val="C00000"/>
                </a:solidFill>
                <a:latin typeface="Sakkal Majalla" panose="02000000000000000000" pitchFamily="2" charset="-78"/>
                <a:cs typeface="Sakkal Majalla" panose="02000000000000000000" pitchFamily="2" charset="-78"/>
              </a:rPr>
            </a:br>
            <a:endParaRPr b="1" dirty="0">
              <a:solidFill>
                <a:srgbClr val="C00000"/>
              </a:solidFill>
              <a:latin typeface="Sakkal Majalla" panose="02000000000000000000" pitchFamily="2" charset="-78"/>
              <a:cs typeface="Sakkal Majalla" panose="02000000000000000000" pitchFamily="2" charset="-78"/>
            </a:endParaRPr>
          </a:p>
          <a:p>
            <a:pPr marL="254000" indent="-254000" defTabSz="216992" rtl="1">
              <a:lnSpc>
                <a:spcPct val="90000"/>
              </a:lnSpc>
              <a:spcBef>
                <a:spcPts val="6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الموضوعية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والتفاعلات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والحيوان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تفشي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حَيَوانِيّ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ة </a:t>
            </a: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يحاول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تربط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انتقال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والحيوان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تفشي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حَيَوانِيّ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المَصْدَر</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يُقيّ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أعداد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تضرُّرها</a:t>
            </a:r>
            <a:r>
              <a:rPr dirty="0">
                <a:latin typeface="Sakkal Majalla" panose="02000000000000000000" pitchFamily="2" charset="-78"/>
                <a:cs typeface="Sakkal Majalla" panose="02000000000000000000" pitchFamily="2" charset="-78"/>
              </a:rPr>
              <a:t>.</a:t>
            </a:r>
          </a:p>
          <a:p>
            <a:pPr marL="254000" indent="-254000" defTabSz="216992" rtl="1">
              <a:lnSpc>
                <a:spcPct val="90000"/>
              </a:lnSpc>
              <a:spcBef>
                <a:spcPts val="600"/>
              </a:spcBef>
              <a:buClr>
                <a:srgbClr val="C00000"/>
              </a:buClr>
              <a:defRPr>
                <a:solidFill>
                  <a:srgbClr val="000000"/>
                </a:solidFill>
              </a:defRPr>
            </a:pPr>
            <a:r>
              <a:rPr dirty="0" err="1">
                <a:latin typeface="Sakkal Majalla" panose="02000000000000000000" pitchFamily="2" charset="-78"/>
                <a:cs typeface="Sakkal Majalla" panose="02000000000000000000" pitchFamily="2" charset="-78"/>
              </a:rPr>
              <a:t>يُدرب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الأطباء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البيطريين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a:t>
            </a:r>
          </a:p>
        </p:txBody>
      </p:sp>
      <p:sp>
        <p:nvSpPr>
          <p:cNvPr id="2" name="Title 1">
            <a:extLst>
              <a:ext uri="{FF2B5EF4-FFF2-40B4-BE49-F238E27FC236}">
                <a16:creationId xmlns:a16="http://schemas.microsoft.com/office/drawing/2014/main" id="{2E9F1437-C025-D2AE-AD27-A30BE51550DE}"/>
              </a:ext>
            </a:extLst>
          </p:cNvPr>
          <p:cNvSpPr txBox="1">
            <a:spLocks/>
          </p:cNvSpPr>
          <p:nvPr/>
        </p:nvSpPr>
        <p:spPr>
          <a:xfrm>
            <a:off x="248866" y="26912"/>
            <a:ext cx="3571876" cy="6461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marL="0" marR="0" indent="0" algn="r" defTabSz="216992"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1"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rtl="1" hangingPunct="1"/>
            <a:r>
              <a:rPr lang="ar" b="1" dirty="0">
                <a:latin typeface="Sakkal Majalla" panose="02000000000000000000" pitchFamily="2" charset="-78"/>
                <a:cs typeface="Sakkal Majalla" panose="02000000000000000000" pitchFamily="2" charset="-78"/>
              </a:rPr>
              <a:t>طبيب بيطري</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299" name="Google Shape;300;p7"/>
          <p:cNvSpPr txBox="1">
            <a:spLocks noGrp="1"/>
          </p:cNvSpPr>
          <p:nvPr>
            <p:ph type="body" sz="half" idx="1"/>
          </p:nvPr>
        </p:nvSpPr>
        <p:spPr>
          <a:xfrm>
            <a:off x="597037" y="1802203"/>
            <a:ext cx="11347453" cy="1870076"/>
          </a:xfrm>
          <a:prstGeom prst="rect">
            <a:avLst/>
          </a:prstGeom>
        </p:spPr>
        <p:txBody>
          <a:bodyPr lIns="179999" tIns="179999" rIns="179999" bIns="179999"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1. خصائص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فريق الاستجابة السريعة</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02" name="Title 1"/>
          <p:cNvSpPr txBox="1">
            <a:spLocks noGrp="1"/>
          </p:cNvSpPr>
          <p:nvPr>
            <p:ph type="title"/>
          </p:nvPr>
        </p:nvSpPr>
        <p:spPr>
          <a:xfrm>
            <a:off x="248866" y="-46648"/>
            <a:ext cx="6652538" cy="1192016"/>
          </a:xfrm>
          <a:prstGeom prst="rect">
            <a:avLst/>
          </a:prstGeom>
        </p:spPr>
        <p:txBody>
          <a:bodyPr rtlCol="1"/>
          <a:lstStyle>
            <a:lvl1pPr algn="r" defTabSz="914400" rtl="1">
              <a:lnSpc>
                <a:spcPct val="80000"/>
              </a:lnSpc>
              <a:defRPr>
                <a:effectLst>
                  <a:outerShdw blurRad="38100" dist="38100" dir="2700000" rotWithShape="0">
                    <a:srgbClr val="000000">
                      <a:alpha val="43137"/>
                    </a:srgbClr>
                  </a:outerShdw>
                </a:effectLst>
              </a:defRPr>
            </a:lvl1pPr>
          </a:lstStyle>
          <a:p>
            <a:pPr rtl="1"/>
            <a:r>
              <a:rPr lang="ar" b="1" dirty="0">
                <a:effectLst/>
                <a:latin typeface="Sakkal Majalla" panose="02000000000000000000" pitchFamily="2" charset="-78"/>
                <a:cs typeface="Sakkal Majalla" panose="02000000000000000000" pitchFamily="2" charset="-78"/>
              </a:rPr>
              <a:t>ما خصائص فريق الاستجابة السريعة؟</a:t>
            </a:r>
          </a:p>
        </p:txBody>
      </p:sp>
      <p:sp>
        <p:nvSpPr>
          <p:cNvPr id="303" name="Content Placeholder 2"/>
          <p:cNvSpPr txBox="1">
            <a:spLocks noGrp="1"/>
          </p:cNvSpPr>
          <p:nvPr>
            <p:ph type="body" sz="half" idx="1"/>
          </p:nvPr>
        </p:nvSpPr>
        <p:spPr>
          <a:xfrm>
            <a:off x="1049190" y="2046446"/>
            <a:ext cx="6652538" cy="2460350"/>
          </a:xfrm>
          <a:prstGeom prst="rect">
            <a:avLst/>
          </a:prstGeom>
        </p:spPr>
        <p:txBody>
          <a:bodyPr lIns="0" tIns="0" rIns="0" bIns="0" rtlCol="1"/>
          <a:lstStyle/>
          <a:p>
            <a:pPr marL="0" lvl="1" indent="180975" rtl="1">
              <a:spcBef>
                <a:spcPts val="100"/>
              </a:spcBef>
              <a:buSzTx/>
              <a:buNone/>
              <a:defRPr>
                <a:solidFill>
                  <a:schemeClr val="accent3">
                    <a:satOff val="-6373"/>
                    <a:lumOff val="-10823"/>
                  </a:schemeClr>
                </a:solidFill>
              </a:defRPr>
            </a:pPr>
            <a:r>
              <a:rPr lang="ar" b="1" dirty="0">
                <a:solidFill>
                  <a:srgbClr val="C00000"/>
                </a:solidFill>
                <a:latin typeface="Sakkal Majalla" panose="02000000000000000000" pitchFamily="2" charset="-78"/>
                <a:cs typeface="Sakkal Majalla" panose="02000000000000000000" pitchFamily="2" charset="-78"/>
              </a:rPr>
              <a:t>فريق الاستجابة السريعة هو:</a:t>
            </a:r>
            <a:endParaRPr sz="2100" b="1" dirty="0">
              <a:solidFill>
                <a:srgbClr val="C00000"/>
              </a:solidFill>
              <a:latin typeface="Sakkal Majalla" panose="02000000000000000000" pitchFamily="2" charset="-78"/>
              <a:cs typeface="Sakkal Majalla" panose="02000000000000000000" pitchFamily="2" charset="-78"/>
            </a:endParaRPr>
          </a:p>
          <a:p>
            <a:pPr marL="0" lvl="1" indent="180975" rtl="1">
              <a:spcBef>
                <a:spcPts val="100"/>
              </a:spcBef>
              <a:buSzTx/>
              <a:buNone/>
              <a:defRPr strike="sngStrike"/>
            </a:pPr>
            <a:endParaRPr sz="2100" dirty="0">
              <a:latin typeface="Sakkal Majalla" panose="02000000000000000000" pitchFamily="2" charset="-78"/>
              <a:cs typeface="Sakkal Majalla" panose="02000000000000000000" pitchFamily="2" charset="-78"/>
            </a:endParaRPr>
          </a:p>
          <a:p>
            <a:pPr marL="434975" lvl="1" indent="-254000" rtl="1">
              <a:spcBef>
                <a:spcPts val="100"/>
              </a:spcBef>
              <a:buClr>
                <a:srgbClr val="C00000"/>
              </a:buClr>
            </a:pP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التخصصات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القطاعات</a:t>
            </a:r>
            <a:r>
              <a:rPr dirty="0">
                <a:latin typeface="Sakkal Majalla" panose="02000000000000000000" pitchFamily="2" charset="-78"/>
                <a:cs typeface="Sakkal Majalla" panose="02000000000000000000" pitchFamily="2" charset="-78"/>
              </a:rPr>
              <a:t>.</a:t>
            </a:r>
            <a:endParaRPr strike="sngStrike" dirty="0">
              <a:latin typeface="Sakkal Majalla" panose="02000000000000000000" pitchFamily="2" charset="-78"/>
              <a:cs typeface="Sakkal Majalla" panose="02000000000000000000" pitchFamily="2" charset="-78"/>
            </a:endParaRPr>
          </a:p>
          <a:p>
            <a:pPr marL="434975" lvl="1" indent="-254000" rtl="1">
              <a:spcBef>
                <a:spcPts val="100"/>
              </a:spcBef>
              <a:buClr>
                <a:srgbClr val="C00000"/>
              </a:buClr>
            </a:pPr>
            <a:r>
              <a:rPr dirty="0" err="1">
                <a:latin typeface="Sakkal Majalla" panose="02000000000000000000" pitchFamily="2" charset="-78"/>
                <a:cs typeface="Sakkal Majalla" panose="02000000000000000000" pitchFamily="2" charset="-78"/>
              </a:rPr>
              <a:t>مُدرَّب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ومنتظم</a:t>
            </a:r>
            <a:r>
              <a:rPr dirty="0">
                <a:latin typeface="Sakkal Majalla" panose="02000000000000000000" pitchFamily="2" charset="-78"/>
                <a:cs typeface="Sakkal Majalla" panose="02000000000000000000" pitchFamily="2" charset="-78"/>
              </a:rPr>
              <a:t>.</a:t>
            </a:r>
          </a:p>
          <a:p>
            <a:pPr marL="434975" lvl="1" indent="-254000" rtl="1">
              <a:spcBef>
                <a:spcPts val="100"/>
              </a:spcBef>
              <a:buClr>
                <a:srgbClr val="C00000"/>
              </a:buClr>
            </a:pPr>
            <a:r>
              <a:rPr dirty="0" err="1">
                <a:latin typeface="Sakkal Majalla" panose="02000000000000000000" pitchFamily="2" charset="-78"/>
                <a:cs typeface="Sakkal Majalla" panose="02000000000000000000" pitchFamily="2" charset="-78"/>
              </a:rPr>
              <a:t>يُعَبَّأُ</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باعتباره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معه</a:t>
            </a:r>
            <a:r>
              <a:rPr dirty="0">
                <a:latin typeface="Sakkal Majalla" panose="02000000000000000000" pitchFamily="2" charset="-78"/>
                <a:cs typeface="Sakkal Majalla" panose="02000000000000000000" pitchFamily="2" charset="-78"/>
              </a:rPr>
              <a:t>.</a:t>
            </a:r>
          </a:p>
        </p:txBody>
      </p:sp>
      <p:pic>
        <p:nvPicPr>
          <p:cNvPr id="304" name="Picture 2" descr="Picture 2"/>
          <p:cNvPicPr>
            <a:picLocks noChangeAspect="1"/>
          </p:cNvPicPr>
          <p:nvPr/>
        </p:nvPicPr>
        <p:blipFill>
          <a:blip r:embed="rId3"/>
          <a:stretch>
            <a:fillRect/>
          </a:stretch>
        </p:blipFill>
        <p:spPr>
          <a:xfrm>
            <a:off x="7759626" y="1549396"/>
            <a:ext cx="3888433" cy="2957400"/>
          </a:xfrm>
          <a:prstGeom prst="rect">
            <a:avLst/>
          </a:prstGeom>
          <a:ln w="12700">
            <a:miter lim="400000"/>
          </a:ln>
        </p:spPr>
      </p:pic>
      <p:sp>
        <p:nvSpPr>
          <p:cNvPr id="4" name="TextBox 3">
            <a:extLst>
              <a:ext uri="{FF2B5EF4-FFF2-40B4-BE49-F238E27FC236}">
                <a16:creationId xmlns:a16="http://schemas.microsoft.com/office/drawing/2014/main" id="{9751FD46-0D3D-C39C-9A50-63CE2DB323F7}"/>
              </a:ext>
            </a:extLst>
          </p:cNvPr>
          <p:cNvSpPr txBox="1"/>
          <p:nvPr/>
        </p:nvSpPr>
        <p:spPr>
          <a:xfrm rot="2738545">
            <a:off x="8153858" y="2068932"/>
            <a:ext cx="827849" cy="276997"/>
          </a:xfrm>
          <a:prstGeom prst="rect">
            <a:avLst/>
          </a:prstGeom>
          <a:solidFill>
            <a:schemeClr val="tx1">
              <a:lumMod val="50000"/>
              <a:lumOff val="5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Calibri"/>
                <a:ea typeface="Calibri"/>
                <a:cs typeface="Calibri"/>
                <a:sym typeface="Calibri"/>
              </a:rPr>
              <a:t>المختبر</a:t>
            </a:r>
            <a:endParaRPr kumimoji="0" lang="en-US" sz="12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2314ADB8-2998-F8B6-9F7B-D2F9C0980F50}"/>
              </a:ext>
            </a:extLst>
          </p:cNvPr>
          <p:cNvSpPr txBox="1"/>
          <p:nvPr/>
        </p:nvSpPr>
        <p:spPr>
          <a:xfrm rot="2738545">
            <a:off x="9397396" y="1967074"/>
            <a:ext cx="827849" cy="461663"/>
          </a:xfrm>
          <a:prstGeom prst="rect">
            <a:avLst/>
          </a:prstGeom>
          <a:solidFill>
            <a:srgbClr val="65A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Calibri"/>
                <a:ea typeface="Calibri"/>
                <a:cs typeface="Calibri"/>
                <a:sym typeface="Calibri"/>
              </a:rPr>
              <a:t>الخصائص الوبائية</a:t>
            </a:r>
            <a:endParaRPr kumimoji="0" lang="en-US" sz="12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069D949B-D80F-F3C0-A5C5-6F2C3B8D6174}"/>
              </a:ext>
            </a:extLst>
          </p:cNvPr>
          <p:cNvSpPr txBox="1"/>
          <p:nvPr/>
        </p:nvSpPr>
        <p:spPr>
          <a:xfrm rot="2738545">
            <a:off x="10668937" y="2030832"/>
            <a:ext cx="827849" cy="276997"/>
          </a:xfrm>
          <a:prstGeom prst="rect">
            <a:avLst/>
          </a:prstGeom>
          <a:solidFill>
            <a:schemeClr val="accent1">
              <a:lumMod val="7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1200" b="0" i="0" u="none" strike="noStrike" cap="none" spc="0" normalizeH="0" baseline="0" dirty="0">
                <a:ln>
                  <a:noFill/>
                </a:ln>
                <a:solidFill>
                  <a:srgbClr val="000000"/>
                </a:solidFill>
                <a:effectLst/>
                <a:uFillTx/>
                <a:latin typeface="Calibri"/>
                <a:ea typeface="Calibri"/>
                <a:cs typeface="Calibri"/>
                <a:sym typeface="Calibri"/>
              </a:rPr>
              <a:t>الاتصالات</a:t>
            </a:r>
            <a:endParaRPr kumimoji="0" lang="en-US" sz="1200" b="0" i="0" u="none" strike="noStrike" cap="none" spc="0" normalizeH="0" baseline="0" dirty="0">
              <a:ln>
                <a:noFill/>
              </a:ln>
              <a:solidFill>
                <a:srgbClr val="000000"/>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910E3923-DB78-EDA3-5191-77EBA6BD8FA1}"/>
              </a:ext>
            </a:extLst>
          </p:cNvPr>
          <p:cNvSpPr txBox="1"/>
          <p:nvPr/>
        </p:nvSpPr>
        <p:spPr>
          <a:xfrm>
            <a:off x="7922899" y="2897219"/>
            <a:ext cx="1433990" cy="1477325"/>
          </a:xfrm>
          <a:prstGeom prst="rect">
            <a:avLst/>
          </a:prstGeom>
          <a:solidFill>
            <a:schemeClr val="bg1">
              <a:lumMod val="95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lang="ar-EG" b="1" dirty="0">
                <a:solidFill>
                  <a:schemeClr val="accent1">
                    <a:lumMod val="50000"/>
                  </a:schemeClr>
                </a:solidFill>
              </a:rPr>
              <a:t>تُعالج فِرَق الاستجابة السريعة الثغرات، حسب الحاجة</a:t>
            </a:r>
          </a:p>
          <a:p>
            <a:pPr marL="0" marR="0" indent="0" algn="r" defTabSz="914400" fontAlgn="auto" latinLnBrk="0" hangingPunct="0">
              <a:lnSpc>
                <a:spcPct val="100000"/>
              </a:lnSpc>
              <a:spcBef>
                <a:spcPts val="0"/>
              </a:spcBef>
              <a:spcAft>
                <a:spcPts val="0"/>
              </a:spcAft>
              <a:buClrTx/>
              <a:buSzTx/>
              <a:buFontTx/>
              <a:buNone/>
              <a:tabLst/>
            </a:pPr>
            <a:endParaRPr kumimoji="0" lang="en-US" sz="1800" b="1" i="0" u="none" strike="noStrike" cap="none" spc="0" normalizeH="0" baseline="0" dirty="0">
              <a:ln>
                <a:noFill/>
              </a:ln>
              <a:solidFill>
                <a:schemeClr val="accent1">
                  <a:lumMod val="50000"/>
                </a:schemeClr>
              </a:solidFill>
              <a:effectLst/>
              <a:uFillTx/>
              <a:latin typeface="Calibri"/>
              <a:ea typeface="Calibri"/>
              <a:cs typeface="Calibri"/>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09" name="Google Shape;300;p7"/>
          <p:cNvSpPr txBox="1">
            <a:spLocks noGrp="1"/>
          </p:cNvSpPr>
          <p:nvPr>
            <p:ph type="body" sz="half" idx="1"/>
          </p:nvPr>
        </p:nvSpPr>
        <p:spPr>
          <a:xfrm>
            <a:off x="587205" y="1792373"/>
            <a:ext cx="11347453" cy="1870076"/>
          </a:xfrm>
          <a:prstGeom prst="rect">
            <a:avLst/>
          </a:prstGeom>
        </p:spPr>
        <p:txBody>
          <a:bodyPr lIns="179999" tIns="179999" rIns="179999" bIns="179999" rtlCol="1"/>
          <a:lstStyle>
            <a:lvl1pPr algn="r" rtl="1">
              <a:defRPr sz="3200"/>
            </a:lvl1pPr>
          </a:lstStyle>
          <a:p>
            <a:pPr algn="ctr" rtl="1"/>
            <a:r>
              <a:rPr lang="ar" b="1" dirty="0">
                <a:latin typeface="Sakkal Majalla" panose="02000000000000000000" pitchFamily="2" charset="-78"/>
                <a:cs typeface="Sakkal Majalla" panose="02000000000000000000" pitchFamily="2" charset="-78"/>
              </a:rPr>
              <a:t>2. تشكيل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فريق الاستجابة السريعة</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12" name="TextBox 42"/>
          <p:cNvSpPr txBox="1"/>
          <p:nvPr/>
        </p:nvSpPr>
        <p:spPr>
          <a:xfrm>
            <a:off x="1432645" y="4029211"/>
            <a:ext cx="1702423"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548640" rtl="1">
              <a:defRPr sz="2400">
                <a:latin typeface="+mj-lt"/>
                <a:ea typeface="+mj-ea"/>
                <a:cs typeface="+mj-cs"/>
                <a:sym typeface="Source Sans Pro Regular"/>
              </a:defRPr>
            </a:lvl1pPr>
          </a:lstStyle>
          <a:p>
            <a:pPr rtl="1"/>
            <a:r>
              <a:rPr lang="ar" b="1">
                <a:solidFill>
                  <a:srgbClr val="65A000"/>
                </a:solidFill>
                <a:latin typeface="Sakkal Majalla" panose="02000000000000000000" pitchFamily="2" charset="-78"/>
                <a:cs typeface="Sakkal Majalla" panose="02000000000000000000" pitchFamily="2" charset="-78"/>
              </a:rPr>
              <a:t>أعضاء الفريق</a:t>
            </a:r>
          </a:p>
        </p:txBody>
      </p:sp>
      <p:sp>
        <p:nvSpPr>
          <p:cNvPr id="313" name="TextBox 18"/>
          <p:cNvSpPr txBox="1"/>
          <p:nvPr/>
        </p:nvSpPr>
        <p:spPr>
          <a:xfrm>
            <a:off x="5539445" y="2450033"/>
            <a:ext cx="4995720" cy="12003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latin typeface="+mj-lt"/>
                <a:ea typeface="+mj-ea"/>
                <a:cs typeface="+mj-cs"/>
                <a:sym typeface="Source Sans Pro Regular"/>
              </a:defRPr>
            </a:lvl1pPr>
          </a:lstStyle>
          <a:p>
            <a:pPr rtl="1"/>
            <a:r>
              <a:rPr lang="ar" b="1">
                <a:solidFill>
                  <a:srgbClr val="65A000"/>
                </a:solidFill>
                <a:latin typeface="Sakkal Majalla" panose="02000000000000000000" pitchFamily="2" charset="-78"/>
                <a:cs typeface="Sakkal Majalla" panose="02000000000000000000" pitchFamily="2" charset="-78"/>
              </a:rPr>
              <a:t>قائد ميداني للفريق </a:t>
            </a:r>
            <a:br>
              <a:rPr lang="hu-HU" dirty="0">
                <a:latin typeface="Sakkal Majalla" panose="02000000000000000000" pitchFamily="2" charset="-78"/>
                <a:cs typeface="Sakkal Majalla" panose="02000000000000000000" pitchFamily="2" charset="-78"/>
              </a:rPr>
            </a:br>
            <a:r>
              <a:rPr>
                <a:latin typeface="Sakkal Majalla" panose="02000000000000000000" pitchFamily="2" charset="-78"/>
                <a:cs typeface="Sakkal Majalla" panose="02000000000000000000" pitchFamily="2" charset="-78"/>
              </a:rPr>
              <a:t>يُيسر التفاعلات فيما بين أعضاء الفريق والشركاء الخارجيين.</a:t>
            </a:r>
          </a:p>
        </p:txBody>
      </p:sp>
      <p:sp>
        <p:nvSpPr>
          <p:cNvPr id="314" name="TextBox 5"/>
          <p:cNvSpPr txBox="1"/>
          <p:nvPr/>
        </p:nvSpPr>
        <p:spPr>
          <a:xfrm>
            <a:off x="1210077" y="2822237"/>
            <a:ext cx="2147559"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defTabSz="548640" rtl="1">
              <a:defRPr sz="2400">
                <a:latin typeface="+mj-lt"/>
                <a:ea typeface="+mj-ea"/>
                <a:cs typeface="+mj-cs"/>
                <a:sym typeface="Source Sans Pro Regular"/>
              </a:defRPr>
            </a:lvl1pPr>
          </a:lstStyle>
          <a:p>
            <a:pPr rtl="1"/>
            <a:r>
              <a:rPr lang="ar" b="1">
                <a:solidFill>
                  <a:srgbClr val="65A000"/>
                </a:solidFill>
                <a:latin typeface="Sakkal Majalla" panose="02000000000000000000" pitchFamily="2" charset="-78"/>
                <a:cs typeface="Sakkal Majalla" panose="02000000000000000000" pitchFamily="2" charset="-78"/>
              </a:rPr>
              <a:t>قائد ميداني للفريق</a:t>
            </a:r>
          </a:p>
        </p:txBody>
      </p:sp>
      <p:sp>
        <p:nvSpPr>
          <p:cNvPr id="315" name="Straight Connector 12"/>
          <p:cNvSpPr/>
          <p:nvPr/>
        </p:nvSpPr>
        <p:spPr>
          <a:xfrm>
            <a:off x="4327025" y="3465768"/>
            <a:ext cx="1" cy="329185"/>
          </a:xfrm>
          <a:prstGeom prst="line">
            <a:avLst/>
          </a:prstGeom>
          <a:ln w="12700">
            <a:solidFill>
              <a:srgbClr val="000000"/>
            </a:solidFill>
            <a:miter/>
          </a:ln>
        </p:spPr>
        <p:txBody>
          <a:bodyPr lIns="45719" rIns="45719" rtlCol="1"/>
          <a:lstStyle/>
          <a:p>
            <a:pPr rtl="1"/>
            <a:endParaRPr/>
          </a:p>
        </p:txBody>
      </p:sp>
      <p:pic>
        <p:nvPicPr>
          <p:cNvPr id="316" name="Content Placeholder 6" descr="Content Placeholder 6"/>
          <p:cNvPicPr>
            <a:picLocks noChangeAspect="1"/>
          </p:cNvPicPr>
          <p:nvPr/>
        </p:nvPicPr>
        <p:blipFill>
          <a:blip r:embed="rId3"/>
          <a:srcRect l="26450" r="26183"/>
          <a:stretch>
            <a:fillRect/>
          </a:stretch>
        </p:blipFill>
        <p:spPr>
          <a:xfrm>
            <a:off x="4161940" y="2734827"/>
            <a:ext cx="327633" cy="658369"/>
          </a:xfrm>
          <a:prstGeom prst="rect">
            <a:avLst/>
          </a:prstGeom>
          <a:ln w="12700">
            <a:miter lim="400000"/>
          </a:ln>
        </p:spPr>
      </p:pic>
      <p:sp>
        <p:nvSpPr>
          <p:cNvPr id="317" name="Title 1"/>
          <p:cNvSpPr txBox="1">
            <a:spLocks noGrp="1"/>
          </p:cNvSpPr>
          <p:nvPr>
            <p:ph type="title"/>
          </p:nvPr>
        </p:nvSpPr>
        <p:spPr>
          <a:xfrm>
            <a:off x="-1" y="2835"/>
            <a:ext cx="5852249" cy="648043"/>
          </a:xfrm>
          <a:prstGeom prst="rect">
            <a:avLst/>
          </a:prstGeom>
        </p:spPr>
        <p:txBody>
          <a:bodyPr lIns="45719" tIns="45720" rIns="45719" bIns="45720" rtlCol="1" anchor="ctr">
            <a:normAutofit/>
          </a:bodyPr>
          <a:lstStyle/>
          <a:p>
            <a:pPr rtl="1"/>
            <a:r>
              <a:rPr lang="ar" sz="2800" b="1" dirty="0">
                <a:latin typeface="Sakkal Majalla" panose="02000000000000000000" pitchFamily="2" charset="-78"/>
                <a:cs typeface="Sakkal Majalla" panose="02000000000000000000" pitchFamily="2" charset="-78"/>
              </a:rPr>
              <a:t>التشكيل العام لفريق الاستجابة السريعة</a:t>
            </a:r>
            <a:endParaRPr lang="en-US" sz="2800" b="1" dirty="0">
              <a:latin typeface="Sakkal Majalla" panose="02000000000000000000" pitchFamily="2" charset="-78"/>
              <a:cs typeface="Sakkal Majalla" panose="02000000000000000000" pitchFamily="2" charset="-78"/>
            </a:endParaRPr>
          </a:p>
        </p:txBody>
      </p:sp>
      <p:sp>
        <p:nvSpPr>
          <p:cNvPr id="318" name="Straight Connector 37"/>
          <p:cNvSpPr/>
          <p:nvPr/>
        </p:nvSpPr>
        <p:spPr>
          <a:xfrm flipH="1">
            <a:off x="3777115" y="3794545"/>
            <a:ext cx="1097281" cy="1"/>
          </a:xfrm>
          <a:prstGeom prst="line">
            <a:avLst/>
          </a:prstGeom>
          <a:ln w="12700">
            <a:solidFill>
              <a:srgbClr val="000000"/>
            </a:solidFill>
            <a:miter/>
          </a:ln>
        </p:spPr>
        <p:txBody>
          <a:bodyPr lIns="45719" rIns="45719" rtlCol="1"/>
          <a:lstStyle/>
          <a:p>
            <a:pPr rtl="1"/>
            <a:endParaRPr/>
          </a:p>
        </p:txBody>
      </p:sp>
      <p:sp>
        <p:nvSpPr>
          <p:cNvPr id="319" name="Straight Connector 41"/>
          <p:cNvSpPr/>
          <p:nvPr/>
        </p:nvSpPr>
        <p:spPr>
          <a:xfrm>
            <a:off x="3778385" y="3794545"/>
            <a:ext cx="1" cy="329185"/>
          </a:xfrm>
          <a:prstGeom prst="line">
            <a:avLst/>
          </a:prstGeom>
          <a:ln w="12700">
            <a:solidFill>
              <a:srgbClr val="000000"/>
            </a:solidFill>
            <a:miter/>
          </a:ln>
        </p:spPr>
        <p:txBody>
          <a:bodyPr lIns="45719" rIns="45719" rtlCol="1"/>
          <a:lstStyle/>
          <a:p>
            <a:pPr rtl="1"/>
            <a:endParaRPr/>
          </a:p>
        </p:txBody>
      </p:sp>
      <p:sp>
        <p:nvSpPr>
          <p:cNvPr id="320" name="Straight Connector 47"/>
          <p:cNvSpPr/>
          <p:nvPr/>
        </p:nvSpPr>
        <p:spPr>
          <a:xfrm>
            <a:off x="4876443" y="3794545"/>
            <a:ext cx="1" cy="329185"/>
          </a:xfrm>
          <a:prstGeom prst="line">
            <a:avLst/>
          </a:prstGeom>
          <a:ln w="12700">
            <a:solidFill>
              <a:srgbClr val="000000"/>
            </a:solidFill>
            <a:miter/>
          </a:ln>
        </p:spPr>
        <p:txBody>
          <a:bodyPr lIns="45719" rIns="45719" rtlCol="1"/>
          <a:lstStyle/>
          <a:p>
            <a:pPr rtl="1"/>
            <a:endParaRPr/>
          </a:p>
        </p:txBody>
      </p:sp>
      <p:pic>
        <p:nvPicPr>
          <p:cNvPr id="321" name="Content Placeholder 6" descr="Content Placeholder 6"/>
          <p:cNvPicPr>
            <a:picLocks noChangeAspect="1"/>
          </p:cNvPicPr>
          <p:nvPr/>
        </p:nvPicPr>
        <p:blipFill>
          <a:blip r:embed="rId3"/>
          <a:srcRect l="26450" r="26183"/>
          <a:stretch>
            <a:fillRect/>
          </a:stretch>
        </p:blipFill>
        <p:spPr>
          <a:xfrm>
            <a:off x="3613298" y="4140184"/>
            <a:ext cx="327633" cy="658369"/>
          </a:xfrm>
          <a:prstGeom prst="rect">
            <a:avLst/>
          </a:prstGeom>
          <a:ln w="12700">
            <a:miter lim="400000"/>
          </a:ln>
        </p:spPr>
      </p:pic>
      <p:pic>
        <p:nvPicPr>
          <p:cNvPr id="322" name="Content Placeholder 6" descr="Content Placeholder 6"/>
          <p:cNvPicPr>
            <a:picLocks noChangeAspect="1"/>
          </p:cNvPicPr>
          <p:nvPr/>
        </p:nvPicPr>
        <p:blipFill>
          <a:blip r:embed="rId3"/>
          <a:srcRect l="26450" r="26183"/>
          <a:stretch>
            <a:fillRect/>
          </a:stretch>
        </p:blipFill>
        <p:spPr>
          <a:xfrm>
            <a:off x="4710579" y="4140184"/>
            <a:ext cx="327633" cy="658369"/>
          </a:xfrm>
          <a:prstGeom prst="rect">
            <a:avLst/>
          </a:prstGeom>
          <a:ln w="12700">
            <a:miter lim="400000"/>
          </a:ln>
        </p:spPr>
      </p:pic>
      <p:sp>
        <p:nvSpPr>
          <p:cNvPr id="323" name="TextBox 14"/>
          <p:cNvSpPr txBox="1"/>
          <p:nvPr/>
        </p:nvSpPr>
        <p:spPr>
          <a:xfrm>
            <a:off x="5539445" y="3669688"/>
            <a:ext cx="4858240"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spAutoFit/>
          </a:bodyPr>
          <a:lstStyle/>
          <a:p>
            <a:pPr rtl="1">
              <a:defRPr sz="2400">
                <a:latin typeface="+mj-lt"/>
                <a:ea typeface="+mj-ea"/>
                <a:cs typeface="+mj-cs"/>
                <a:sym typeface="Source Sans Pro Regular"/>
              </a:defRPr>
            </a:pPr>
            <a:r>
              <a:rPr lang="ar" sz="2400" b="1" dirty="0">
                <a:solidFill>
                  <a:srgbClr val="65A000"/>
                </a:solidFill>
                <a:latin typeface="Sakkal Majalla" panose="02000000000000000000" pitchFamily="2" charset="-78"/>
                <a:ea typeface="+mj-ea"/>
                <a:cs typeface="Sakkal Majalla" panose="02000000000000000000" pitchFamily="2" charset="-78"/>
                <a:sym typeface="Source Sans Pro Regular"/>
              </a:rPr>
              <a:t>أعضاء الفريق </a:t>
            </a:r>
            <a:br>
              <a:rPr lang="hu-HU" dirty="0">
                <a:latin typeface="Sakkal Majalla" panose="02000000000000000000" pitchFamily="2" charset="-78"/>
                <a:cs typeface="Sakkal Majalla" panose="02000000000000000000" pitchFamily="2" charset="-78"/>
              </a:rPr>
            </a:br>
            <a:r>
              <a:rPr dirty="0" err="1">
                <a:latin typeface="Sakkal Majalla" panose="02000000000000000000" pitchFamily="2" charset="-78"/>
                <a:cs typeface="Sakkal Majalla" panose="02000000000000000000" pitchFamily="2" charset="-78"/>
              </a:rPr>
              <a:t>يتمتعون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a:t>
            </a:r>
            <a:r>
              <a:rPr dirty="0">
                <a:latin typeface="Sakkal Majalla" panose="02000000000000000000" pitchFamily="2" charset="-78"/>
                <a:cs typeface="Sakkal Majalla" panose="02000000000000000000" pitchFamily="2" charset="-78"/>
              </a:rPr>
              <a:t>.</a:t>
            </a:r>
          </a:p>
        </p:txBody>
      </p:sp>
      <p:sp>
        <p:nvSpPr>
          <p:cNvPr id="324" name="TextBox 2"/>
          <p:cNvSpPr txBox="1"/>
          <p:nvPr/>
        </p:nvSpPr>
        <p:spPr>
          <a:xfrm>
            <a:off x="1570095" y="1136393"/>
            <a:ext cx="8579371" cy="120032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400">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اضغط على أدوار فريق الاستجابة السريعة أدناه لمعرفة المزيد.</a:t>
            </a:r>
            <a:endParaRPr lang="hu-HU" dirty="0">
              <a:latin typeface="Sakkal Majalla" panose="02000000000000000000" pitchFamily="2" charset="-78"/>
              <a:cs typeface="Sakkal Majalla" panose="02000000000000000000" pitchFamily="2" charset="-78"/>
            </a:endParaRPr>
          </a:p>
          <a:p>
            <a:pPr rtl="1"/>
            <a:r>
              <a:rPr lang="ar" b="1">
                <a:solidFill>
                  <a:srgbClr val="C00000"/>
                </a:solidFill>
                <a:latin typeface="Sakkal Majalla" panose="02000000000000000000" pitchFamily="2" charset="-78"/>
                <a:cs typeface="Sakkal Majalla" panose="02000000000000000000" pitchFamily="2" charset="-78"/>
              </a:rPr>
              <a:t> </a:t>
            </a:r>
            <a:br>
              <a:rPr lang="hu-HU" b="1" dirty="0">
                <a:solidFill>
                  <a:srgbClr val="C00000"/>
                </a:solidFill>
                <a:latin typeface="Sakkal Majalla" panose="02000000000000000000" pitchFamily="2" charset="-78"/>
                <a:cs typeface="Sakkal Majalla" panose="02000000000000000000" pitchFamily="2" charset="-78"/>
              </a:rPr>
            </a:br>
            <a:r>
              <a:rPr lang="ar" b="1">
                <a:solidFill>
                  <a:srgbClr val="C00000"/>
                </a:solidFill>
                <a:latin typeface="Sakkal Majalla" panose="02000000000000000000" pitchFamily="2" charset="-78"/>
                <a:cs typeface="Sakkal Majalla" panose="02000000000000000000" pitchFamily="2" charset="-78"/>
              </a:rPr>
              <a:t>يتألف فريق الاستجابة السريعة من:</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13"/>
                                        </p:tgtEl>
                                        <p:attrNameLst>
                                          <p:attrName>style.visibility</p:attrName>
                                        </p:attrNameLst>
                                      </p:cBhvr>
                                      <p:to>
                                        <p:strVal val="visible"/>
                                      </p:to>
                                    </p:set>
                                    <p:anim calcmode="lin" valueType="num">
                                      <p:cBhvr>
                                        <p:cTn id="7" dur="500" fill="hold"/>
                                        <p:tgtEl>
                                          <p:spTgt spid="313"/>
                                        </p:tgtEl>
                                        <p:attrNameLst>
                                          <p:attrName>ppt_x</p:attrName>
                                        </p:attrNameLst>
                                      </p:cBhvr>
                                      <p:tavLst>
                                        <p:tav tm="0">
                                          <p:val>
                                            <p:strVal val="#ppt_x"/>
                                          </p:val>
                                        </p:tav>
                                        <p:tav tm="100000">
                                          <p:val>
                                            <p:strVal val="#ppt_x"/>
                                          </p:val>
                                        </p:tav>
                                      </p:tavLst>
                                    </p:anim>
                                    <p:anim calcmode="lin" valueType="num">
                                      <p:cBhvr>
                                        <p:cTn id="8" dur="500" fill="hold"/>
                                        <p:tgtEl>
                                          <p:spTgt spid="3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323"/>
                                        </p:tgtEl>
                                        <p:attrNameLst>
                                          <p:attrName>style.visibility</p:attrName>
                                        </p:attrNameLst>
                                      </p:cBhvr>
                                      <p:to>
                                        <p:strVal val="visible"/>
                                      </p:to>
                                    </p:set>
                                    <p:anim calcmode="lin" valueType="num">
                                      <p:cBhvr>
                                        <p:cTn id="13" dur="500" fill="hold"/>
                                        <p:tgtEl>
                                          <p:spTgt spid="323"/>
                                        </p:tgtEl>
                                        <p:attrNameLst>
                                          <p:attrName>ppt_x</p:attrName>
                                        </p:attrNameLst>
                                      </p:cBhvr>
                                      <p:tavLst>
                                        <p:tav tm="0">
                                          <p:val>
                                            <p:strVal val="#ppt_x"/>
                                          </p:val>
                                        </p:tav>
                                        <p:tav tm="100000">
                                          <p:val>
                                            <p:strVal val="#ppt_x"/>
                                          </p:val>
                                        </p:tav>
                                      </p:tavLst>
                                    </p:anim>
                                    <p:anim calcmode="lin" valueType="num">
                                      <p:cBhvr>
                                        <p:cTn id="1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 grpId="1" animBg="1" advAuto="0"/>
      <p:bldP spid="323" grpId="2" animBg="1" advAuto="0"/>
    </p:bldLst>
  </p:timing>
</p:sld>
</file>

<file path=ppt/theme/theme1.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BC034A-B0A3-4CCB-8342-123BA60B4EBF}">
  <ds:schemaRef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http://schemas.microsoft.com/office/2006/documentManagement/types"/>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9FDA7FDE-CDAE-4B12-9783-5FDE0BC0AC0C}"/>
</file>

<file path=customXml/itemProps3.xml><?xml version="1.0" encoding="utf-8"?>
<ds:datastoreItem xmlns:ds="http://schemas.openxmlformats.org/officeDocument/2006/customXml" ds:itemID="{1BC1278D-8C2B-4192-BC07-69E0EAACF2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2039</TotalTime>
  <Words>3027</Words>
  <Application>Microsoft Office PowerPoint</Application>
  <PresentationFormat>Widescreen</PresentationFormat>
  <Paragraphs>546</Paragraphs>
  <Slides>53</Slides>
  <Notes>12</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1_RC 59 Template EN</vt:lpstr>
      <vt:lpstr>تشكيل فِرَق الاستجابة السريعة  وأدوارها</vt:lpstr>
      <vt:lpstr>PowerPoint Presentation</vt:lpstr>
      <vt:lpstr>مقدمة</vt:lpstr>
      <vt:lpstr>أهداف التعلُّم</vt:lpstr>
      <vt:lpstr>عناصر العرض</vt:lpstr>
      <vt:lpstr>PowerPoint Presentation</vt:lpstr>
      <vt:lpstr>ما خصائص فريق الاستجابة السريعة؟</vt:lpstr>
      <vt:lpstr>PowerPoint Presentation</vt:lpstr>
      <vt:lpstr>التشكيل العام لفريق الاستجابة السريعة</vt:lpstr>
      <vt:lpstr>ما الأدوار التي قد تكون مطلوبة في فريق الاستجابة السريعة، بوجهٍ عام؟</vt:lpstr>
      <vt:lpstr>ما الأدوار التي قد تكون مطلوبة في فريق الاستجابة السريعة، بوجهٍ عام؟</vt:lpstr>
      <vt:lpstr>أمثلة على أدوار أعضاء فريق الاستجابة السريعة وتشكيلهم في سياق فاشية أحد الأمراض المنقولة بالأغذية</vt:lpstr>
      <vt:lpstr>أمثلة على أدوار أعضاء فريق الاستجابة السريعة وتشكيلهم في سياق فاشية أحد الأمراض المنقولة بالأغذية</vt:lpstr>
      <vt:lpstr>فِرَق الاستجابة السريعة قابلة للتكيُّف</vt:lpstr>
      <vt:lpstr>PowerPoint Presentation</vt:lpstr>
      <vt:lpstr>PowerPoint Presentation</vt:lpstr>
      <vt:lpstr>السيناريو 1</vt:lpstr>
      <vt:lpstr>PowerPoint Presentation</vt:lpstr>
      <vt:lpstr>كيف ستُشَكِّلُ فريقَ الاستجابة السريعة؟ ومن سيُعَبَّأُ في الميدان؟</vt:lpstr>
      <vt:lpstr>الإجابات المحتملة</vt:lpstr>
      <vt:lpstr>الإجابات المحتملة</vt:lpstr>
      <vt:lpstr>استخلاص المعلومات من التمرين</vt:lpstr>
      <vt:lpstr>ما الذي يمكن فعله أيضًا دعمًا للاستجابة المحلية؟</vt:lpstr>
      <vt:lpstr>السيناريو 2</vt:lpstr>
      <vt:lpstr>الأسئلة التي يجب النظر فيها</vt:lpstr>
      <vt:lpstr>الإجابات المحتملة</vt:lpstr>
      <vt:lpstr>السيناريو 3</vt:lpstr>
      <vt:lpstr>PowerPoint Presentation</vt:lpstr>
      <vt:lpstr>الإجابات المحتملة</vt:lpstr>
      <vt:lpstr>PowerPoint Presentation</vt:lpstr>
      <vt:lpstr>PowerPoint Presentation</vt:lpstr>
      <vt:lpstr>PowerPoint Presentation</vt:lpstr>
      <vt:lpstr>أين تقع فِرَق الاستجابة السريعة ضمن نظام الاستجابة للطوارئ؟</vt:lpstr>
      <vt:lpstr>أصحاب المصلحة والشركاء الرئيسيون لفريق الاستجابة السريعة في الميدان</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قائد الفريق</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تشكيل فِرَق الاستجابة السريعة  وأدوارها</dc:title>
  <dc:creator>Szilvia Horváth</dc:creator>
  <cp:lastModifiedBy>Hind</cp:lastModifiedBy>
  <cp:revision>184</cp:revision>
  <dcterms:modified xsi:type="dcterms:W3CDTF">2024-07-11T11:19:33Z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3324000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