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22" r:id="rId2"/>
    <p:sldId id="754" r:id="rId3"/>
    <p:sldId id="781" r:id="rId4"/>
    <p:sldId id="782" r:id="rId5"/>
    <p:sldId id="298" r:id="rId6"/>
    <p:sldId id="258" r:id="rId7"/>
    <p:sldId id="454" r:id="rId8"/>
    <p:sldId id="745" r:id="rId9"/>
    <p:sldId id="772" r:id="rId10"/>
    <p:sldId id="773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31" r:id="rId19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Futura Std Book" panose="020B0502020204020303" charset="0"/>
      <p:regular r:id="rId28"/>
      <p:bold r:id="rId29"/>
      <p:italic r:id="rId30"/>
      <p:boldItalic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2DC6FCD-2C20-4B32-BD74-51723CD7F03C}">
          <p14:sldIdLst>
            <p14:sldId id="522"/>
            <p14:sldId id="754"/>
            <p14:sldId id="781"/>
            <p14:sldId id="782"/>
            <p14:sldId id="298"/>
            <p14:sldId id="258"/>
            <p14:sldId id="454"/>
            <p14:sldId id="745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sson Françoise" initials="BF" lastIdx="1" clrIdx="0">
    <p:extLst>
      <p:ext uri="{19B8F6BF-5375-455C-9EA6-DF929625EA0E}">
        <p15:presenceInfo xmlns:p15="http://schemas.microsoft.com/office/powerpoint/2012/main" userId="S-1-5-21-1007372199-201985546-709122288-1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F5597"/>
    <a:srgbClr val="1971B8"/>
    <a:srgbClr val="0484C4"/>
    <a:srgbClr val="048DD2"/>
    <a:srgbClr val="0489CC"/>
    <a:srgbClr val="FFFFFF"/>
    <a:srgbClr val="921A6A"/>
    <a:srgbClr val="00B0F0"/>
    <a:srgbClr val="E1C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1" autoAdjust="0"/>
    <p:restoredTop sz="94269" autoAdjust="0"/>
  </p:normalViewPr>
  <p:slideViewPr>
    <p:cSldViewPr snapToGrid="0">
      <p:cViewPr varScale="1">
        <p:scale>
          <a:sx n="71" d="100"/>
          <a:sy n="71" d="100"/>
        </p:scale>
        <p:origin x="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D63C-9D73-4A6C-89BA-8CA1AE479A0D}" type="datetimeFigureOut">
              <a:rPr lang="fr-FR" smtClean="0"/>
              <a:t>25/10/2023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Note de rapport de la Saison Estivale - Elodie Clementino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2B5A-EBD8-4CE0-B136-6DF69B3F6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429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2250-BD73-478B-A19F-74FA2509E85F}" type="datetimeFigureOut">
              <a:rPr lang="fr-FR" smtClean="0"/>
              <a:t>25/10/2023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Note de rapport de la Saison Estivale - Elodie Clementino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1A418-2B1A-4D4E-A564-9AE2156CC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76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52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24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95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404D0-9666-4CF5-8F87-6A2A1041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ECFA30-1D22-42E1-BF05-110537D2F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47DF96-D127-48CF-80A5-9696F6D5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CB7AF-4A40-4940-8EAE-E530C44F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0353A7-106E-40D0-AC98-A97600AB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9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5FFFF-4386-40D2-B48C-E76FF882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B58CA-0950-4402-A5AF-9728CBFAA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2EE25-7DD5-4A5C-A5AD-7BC7AC96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54B66-C2F0-4DED-BC16-28A93C2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3B64E2-EDFC-4C30-8B5B-AC286A7C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2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758D09-3B1F-446E-A2E5-A9992AE70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8B223C-9449-4054-9CD8-59AFA80C5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71057-52E4-4BD5-9475-31C19D67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B6BA8-8C8E-4BD0-8EAA-19DD2A7A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E25F50-B2B9-4C5C-AB08-7A4705F0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33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A33EF-77BF-4B92-B08C-554C9D8A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FF617-A132-4C6F-96A1-26D510EA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01471C-D4DC-4CC5-9B0E-F08F96B2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ADCF3-B5FE-46FC-AA62-AF40748E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2D8BAA-8529-4415-B594-9701468E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90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A751E-AC4C-4500-AEB6-F39FF107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A47204-B864-41FA-9022-31FD1A79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CD08DB-8FA9-43C0-B0A6-67BA1A1A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DF8874-C892-4E71-9682-B3C78E9A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85924-8F4F-43D4-A9A6-0110089F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1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6EFA8-6969-46B0-9AA9-C14DCD41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099FA-9BB1-46E3-8AE9-61739E08F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FB5B52-C2E1-4359-A95C-A84152B73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941E8E-D20A-4B33-8892-BDE541EA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57AC6F-63F1-4AF1-A0B5-85FC5194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70C44-D622-4372-B0F7-D063B19A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55770-F2ED-4194-A824-89D0B68B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109C6F-0B52-4E80-9193-F79B3B5F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E6029D-8D12-484A-881E-9682C608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09E6EA-3DE0-474C-B056-534A83ACF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B88D88-2F5F-4FA7-809B-C018C1D76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916076-6ADE-4F9B-ABA2-547628A8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190D80-D889-4A48-BE23-742A4E47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2B2963-8459-45E8-A474-89C49CF8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3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0D183-169B-4434-A524-0DBE00AA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6ED19D-F1CF-404B-889D-C3F379FF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C0A844-A829-437F-AD09-A3C24507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DBD061-130C-48F9-9B24-6DB0EDBB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6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1A5F8C-257E-4B6F-A099-58757E1A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5DBF9C-896A-4684-83D0-1633DAE2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2B32F-B22F-4D69-9FB4-0878772D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68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4B3F2-BD43-48C3-BBAE-5A32E5D4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8B58F-2BE8-49F4-99CF-E4970662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AE016E-46D3-43FA-9CB9-759C47F0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F3D5B4-6479-4282-BDD4-64EF1CA1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ED0E2C-4CAD-4066-AC62-82C14430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1DFAC1-EF61-4216-95EA-4A1A1646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7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863B1-FC47-460F-892D-BBC97C87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2509E6-1D30-48B5-ADD3-8B07C386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1AFBE8-7D5C-4C7E-9B08-05EDDC026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8F9AB7-F624-41C4-AE98-425EBC8D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Mardi 6 novembre 2019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2A62C5-688C-48F8-8A7B-9B31647F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Sécurité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A3D5D5-E763-42F7-88C9-93EA7A98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2CDF95-50EA-40E7-80BB-E8A5E7B0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EF2184-1787-497A-819D-64569765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02F90-9341-4D6B-95E0-5807CC067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Mardi 6 novembre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87E45C-E586-44CA-B0BA-065163FBD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Réunion 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89E8-2D68-4ECA-BEC9-EF8AC3D7D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356E-A3EB-4319-8E81-A69A4A6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0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8E0C5B3-2353-40BA-8903-942E9BE0DD48}"/>
              </a:ext>
            </a:extLst>
          </p:cNvPr>
          <p:cNvGrpSpPr/>
          <p:nvPr/>
        </p:nvGrpSpPr>
        <p:grpSpPr>
          <a:xfrm>
            <a:off x="0" y="-10"/>
            <a:ext cx="12208269" cy="6858010"/>
            <a:chOff x="0" y="-10"/>
            <a:chExt cx="12208269" cy="68580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CE850B-49C9-4D7F-9DC6-AC17ABB391F8}"/>
                </a:ext>
              </a:extLst>
            </p:cNvPr>
            <p:cNvSpPr/>
            <p:nvPr/>
          </p:nvSpPr>
          <p:spPr>
            <a:xfrm>
              <a:off x="0" y="0"/>
              <a:ext cx="12192000" cy="276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26218C-4FDE-4D16-B3BE-10AA6D1D6D36}"/>
                </a:ext>
              </a:extLst>
            </p:cNvPr>
            <p:cNvSpPr/>
            <p:nvPr/>
          </p:nvSpPr>
          <p:spPr>
            <a:xfrm>
              <a:off x="0" y="6581357"/>
              <a:ext cx="12192000" cy="276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060C08-287E-4926-B4AB-1B4E3759B52C}"/>
                </a:ext>
              </a:extLst>
            </p:cNvPr>
            <p:cNvSpPr/>
            <p:nvPr/>
          </p:nvSpPr>
          <p:spPr>
            <a:xfrm rot="5400000">
              <a:off x="-3295357" y="3295357"/>
              <a:ext cx="6858000" cy="26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BB11C7-FB86-4094-8B64-05C98D1E0ADD}"/>
                </a:ext>
              </a:extLst>
            </p:cNvPr>
            <p:cNvSpPr/>
            <p:nvPr/>
          </p:nvSpPr>
          <p:spPr>
            <a:xfrm rot="5400000">
              <a:off x="8645626" y="3295347"/>
              <a:ext cx="6858000" cy="26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4287D09-1E00-401A-914A-E0CC2C92C842}"/>
              </a:ext>
            </a:extLst>
          </p:cNvPr>
          <p:cNvSpPr/>
          <p:nvPr/>
        </p:nvSpPr>
        <p:spPr>
          <a:xfrm>
            <a:off x="267286" y="276628"/>
            <a:ext cx="11657428" cy="6304724"/>
          </a:xfrm>
          <a:prstGeom prst="rect">
            <a:avLst/>
          </a:prstGeom>
          <a:solidFill>
            <a:srgbClr val="19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Ville Amie des Aînés</a:t>
            </a:r>
          </a:p>
          <a:p>
            <a:pPr algn="ctr"/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DEMARCHE VADA</a:t>
            </a:r>
          </a:p>
          <a:p>
            <a:pPr algn="ctr"/>
            <a:endParaRPr lang="fr-F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36914" y="4659087"/>
            <a:ext cx="7736114" cy="1248228"/>
          </a:xfrm>
        </p:spPr>
        <p:txBody>
          <a:bodyPr/>
          <a:lstStyle/>
          <a:p>
            <a:r>
              <a:rPr lang="fr-FR" sz="4000" dirty="0">
                <a:solidFill>
                  <a:schemeClr val="bg1"/>
                </a:solidFill>
              </a:rPr>
              <a:t>Restitution concertation citoyenne </a:t>
            </a:r>
          </a:p>
        </p:txBody>
      </p:sp>
      <p:pic>
        <p:nvPicPr>
          <p:cNvPr id="11" name="Picture 2" descr="C:\Users\E553C~1.CLE\AppData\Local\Temp\7zEC48E2DFE\Saint-Raphael Logo - monochrome - Blan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51" y="225402"/>
            <a:ext cx="2635166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18971" y="4223656"/>
            <a:ext cx="63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1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96847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88136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Autonomie, services et soins</a:t>
            </a: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B63B6A9-E382-4ADA-8B57-FA217FCB69B3}"/>
              </a:ext>
            </a:extLst>
          </p:cNvPr>
          <p:cNvGraphicFramePr>
            <a:graphicFrameLocks noGrp="1"/>
          </p:cNvGraphicFramePr>
          <p:nvPr/>
        </p:nvGraphicFramePr>
        <p:xfrm>
          <a:off x="855119" y="2782205"/>
          <a:ext cx="10569388" cy="2064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553">
                  <a:extLst>
                    <a:ext uri="{9D8B030D-6E8A-4147-A177-3AD203B41FA5}">
                      <a16:colId xmlns:a16="http://schemas.microsoft.com/office/drawing/2014/main" val="1499700509"/>
                    </a:ext>
                  </a:extLst>
                </a:gridCol>
                <a:gridCol w="3242065">
                  <a:extLst>
                    <a:ext uri="{9D8B030D-6E8A-4147-A177-3AD203B41FA5}">
                      <a16:colId xmlns:a16="http://schemas.microsoft.com/office/drawing/2014/main" val="2702408666"/>
                    </a:ext>
                  </a:extLst>
                </a:gridCol>
                <a:gridCol w="1947770">
                  <a:extLst>
                    <a:ext uri="{9D8B030D-6E8A-4147-A177-3AD203B41FA5}">
                      <a16:colId xmlns:a16="http://schemas.microsoft.com/office/drawing/2014/main" val="1535191577"/>
                    </a:ext>
                  </a:extLst>
                </a:gridCol>
              </a:tblGrid>
              <a:tr h="274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Création d’un centre de santé Municipal.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CTM/Marchés publics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013281"/>
                  </a:ext>
                </a:extLst>
              </a:tr>
              <a:tr h="565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Programmation de journées thématiques comme la Journée Alzheimer.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Santé ECAA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 compter de 2023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978054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Création d’un annuaire santé.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santé ECAA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064310"/>
                  </a:ext>
                </a:extLst>
              </a:tr>
              <a:tr h="7931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Renfort des partenariats d’aide aux aidants et édition d’un rapport d’activité du service.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Aide aux Aidants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 compter de 2023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643062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Favoriser l’accès aux soins pour préserver l’autonomie et le vieillissement en bonne santé.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4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96847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348207" cy="831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/>
              <a:t>Transports et Mobilité</a:t>
            </a:r>
            <a:endParaRPr lang="fr-FR" dirty="0"/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D108C-88C7-4590-B427-34849BFFCEF9}"/>
              </a:ext>
            </a:extLst>
          </p:cNvPr>
          <p:cNvSpPr/>
          <p:nvPr/>
        </p:nvSpPr>
        <p:spPr>
          <a:xfrm>
            <a:off x="855119" y="1818485"/>
            <a:ext cx="309822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Agir pour une mobilité sereine.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E5BBC0A-3458-4BE6-8C6F-4F777CA65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86642"/>
              </p:ext>
            </p:extLst>
          </p:nvPr>
        </p:nvGraphicFramePr>
        <p:xfrm>
          <a:off x="1492625" y="2791936"/>
          <a:ext cx="8995810" cy="2711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642">
                  <a:extLst>
                    <a:ext uri="{9D8B030D-6E8A-4147-A177-3AD203B41FA5}">
                      <a16:colId xmlns:a16="http://schemas.microsoft.com/office/drawing/2014/main" val="1097028692"/>
                    </a:ext>
                  </a:extLst>
                </a:gridCol>
                <a:gridCol w="2759384">
                  <a:extLst>
                    <a:ext uri="{9D8B030D-6E8A-4147-A177-3AD203B41FA5}">
                      <a16:colId xmlns:a16="http://schemas.microsoft.com/office/drawing/2014/main" val="377435648"/>
                    </a:ext>
                  </a:extLst>
                </a:gridCol>
                <a:gridCol w="1657784">
                  <a:extLst>
                    <a:ext uri="{9D8B030D-6E8A-4147-A177-3AD203B41FA5}">
                      <a16:colId xmlns:a16="http://schemas.microsoft.com/office/drawing/2014/main" val="769945765"/>
                    </a:ext>
                  </a:extLst>
                </a:gridCol>
              </a:tblGrid>
              <a:tr h="838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Renforcer le service Relais Assistance Mobilité par une gestion informatisée des plannings.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Service finances du C.C.A.S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2024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512087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Ateliers de Prévention de la sécurité routière.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Pole Vie sociale et solidarité CCAS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2024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4079886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Favoriser l’utilisation des transports en commun (emploi d’une service civique).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Service jeunesse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2024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862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Proposition de co-voiturage lors d’achats de billets de spectacles.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+mn-lt"/>
                        </a:rPr>
                        <a:t>Direction des Affaires culturelles</a:t>
                      </a:r>
                      <a:endParaRPr lang="fr-FR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2024</a:t>
                      </a:r>
                      <a:endParaRPr lang="fr-FR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74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0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323877" y="256429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39168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2B254-0208-41C6-82AF-DDFABCA1336E}"/>
              </a:ext>
            </a:extLst>
          </p:cNvPr>
          <p:cNvSpPr/>
          <p:nvPr/>
        </p:nvSpPr>
        <p:spPr>
          <a:xfrm>
            <a:off x="1196787" y="550635"/>
            <a:ext cx="215527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b="1" dirty="0">
                <a:solidFill>
                  <a:srgbClr val="DC6E9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Habitat et Logement 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05CAA-1E55-4A93-835F-97873FE85488}"/>
              </a:ext>
            </a:extLst>
          </p:cNvPr>
          <p:cNvSpPr/>
          <p:nvPr/>
        </p:nvSpPr>
        <p:spPr>
          <a:xfrm>
            <a:off x="1196787" y="1829898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Favoriser le bien vieillir chez soi</a:t>
            </a:r>
            <a:endParaRPr lang="fr-FR" dirty="0"/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41BAE557-0F6B-41B6-BC79-73BB25226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01342"/>
              </p:ext>
            </p:extLst>
          </p:nvPr>
        </p:nvGraphicFramePr>
        <p:xfrm>
          <a:off x="1196787" y="2425469"/>
          <a:ext cx="8794378" cy="1837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118">
                  <a:extLst>
                    <a:ext uri="{9D8B030D-6E8A-4147-A177-3AD203B41FA5}">
                      <a16:colId xmlns:a16="http://schemas.microsoft.com/office/drawing/2014/main" val="2094218401"/>
                    </a:ext>
                  </a:extLst>
                </a:gridCol>
                <a:gridCol w="2697597">
                  <a:extLst>
                    <a:ext uri="{9D8B030D-6E8A-4147-A177-3AD203B41FA5}">
                      <a16:colId xmlns:a16="http://schemas.microsoft.com/office/drawing/2014/main" val="3414168915"/>
                    </a:ext>
                  </a:extLst>
                </a:gridCol>
                <a:gridCol w="1620663">
                  <a:extLst>
                    <a:ext uri="{9D8B030D-6E8A-4147-A177-3AD203B41FA5}">
                      <a16:colId xmlns:a16="http://schemas.microsoft.com/office/drawing/2014/main" val="2488977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Rédiger un guide du logement (dispositifs et aides à l’adaptation du logement, les différents types de logement …).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Pôle Logement du CCAS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663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Valoriser la résidence autonomie Les Acacias.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Communication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8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Réflexion sur la mise en œuvre d’un habitat partagé.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Pôle Logement du CCAS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490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81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323877" y="256429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39168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2B254-0208-41C6-82AF-DDFABCA1336E}"/>
              </a:ext>
            </a:extLst>
          </p:cNvPr>
          <p:cNvSpPr/>
          <p:nvPr/>
        </p:nvSpPr>
        <p:spPr>
          <a:xfrm>
            <a:off x="1196787" y="550635"/>
            <a:ext cx="336919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b="1" dirty="0">
                <a:solidFill>
                  <a:srgbClr val="DC6E9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/>
              <a:t>Espaces extérieurs et bâtiments </a:t>
            </a:r>
            <a:r>
              <a:rPr lang="fr-FR" b="1" dirty="0">
                <a:solidFill>
                  <a:srgbClr val="DC6E9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05CAA-1E55-4A93-835F-97873FE85488}"/>
              </a:ext>
            </a:extLst>
          </p:cNvPr>
          <p:cNvSpPr/>
          <p:nvPr/>
        </p:nvSpPr>
        <p:spPr>
          <a:xfrm>
            <a:off x="1196787" y="1829898"/>
            <a:ext cx="3692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Maintenir l’envie de sortir de chez soi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17A9D5B-D7C7-4958-84B7-F4557175E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59590"/>
              </p:ext>
            </p:extLst>
          </p:nvPr>
        </p:nvGraphicFramePr>
        <p:xfrm>
          <a:off x="1532965" y="3592989"/>
          <a:ext cx="9820835" cy="1224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8559">
                  <a:extLst>
                    <a:ext uri="{9D8B030D-6E8A-4147-A177-3AD203B41FA5}">
                      <a16:colId xmlns:a16="http://schemas.microsoft.com/office/drawing/2014/main" val="3075991235"/>
                    </a:ext>
                  </a:extLst>
                </a:gridCol>
                <a:gridCol w="3012453">
                  <a:extLst>
                    <a:ext uri="{9D8B030D-6E8A-4147-A177-3AD203B41FA5}">
                      <a16:colId xmlns:a16="http://schemas.microsoft.com/office/drawing/2014/main" val="259936425"/>
                    </a:ext>
                  </a:extLst>
                </a:gridCol>
                <a:gridCol w="1809823">
                  <a:extLst>
                    <a:ext uri="{9D8B030D-6E8A-4147-A177-3AD203B41FA5}">
                      <a16:colId xmlns:a16="http://schemas.microsoft.com/office/drawing/2014/main" val="2871521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Adaptation du mobilier urbain, création de zones ombragées, de toilettes publiques, notamment dans le cadre de la Promenade des Bains.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Accessibilité CTM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54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Réflexion sur des parcours piétons aménagés.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CTM/Accessibilité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5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93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18963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323877" y="256429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39168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2B254-0208-41C6-82AF-DDFABCA1336E}"/>
              </a:ext>
            </a:extLst>
          </p:cNvPr>
          <p:cNvSpPr/>
          <p:nvPr/>
        </p:nvSpPr>
        <p:spPr>
          <a:xfrm>
            <a:off x="1196787" y="550635"/>
            <a:ext cx="2006703" cy="831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b="1" dirty="0">
                <a:solidFill>
                  <a:srgbClr val="DC6E9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b="1" dirty="0"/>
              <a:t>Culture et Loisirs :</a:t>
            </a:r>
            <a:endParaRPr lang="fr-FR" dirty="0"/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10035E-A652-49F8-9074-90CA314374B7}"/>
              </a:ext>
            </a:extLst>
          </p:cNvPr>
          <p:cNvSpPr/>
          <p:nvPr/>
        </p:nvSpPr>
        <p:spPr>
          <a:xfrm>
            <a:off x="1289152" y="1845755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Conserver le lien social en s’occupant</a:t>
            </a: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A967135-69A2-4782-BE42-CBB115E4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23064"/>
              </p:ext>
            </p:extLst>
          </p:nvPr>
        </p:nvGraphicFramePr>
        <p:xfrm>
          <a:off x="1196787" y="2939991"/>
          <a:ext cx="8129168" cy="1540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7542">
                  <a:extLst>
                    <a:ext uri="{9D8B030D-6E8A-4147-A177-3AD203B41FA5}">
                      <a16:colId xmlns:a16="http://schemas.microsoft.com/office/drawing/2014/main" val="1332969851"/>
                    </a:ext>
                  </a:extLst>
                </a:gridCol>
                <a:gridCol w="2493550">
                  <a:extLst>
                    <a:ext uri="{9D8B030D-6E8A-4147-A177-3AD203B41FA5}">
                      <a16:colId xmlns:a16="http://schemas.microsoft.com/office/drawing/2014/main" val="4127238677"/>
                    </a:ext>
                  </a:extLst>
                </a:gridCol>
                <a:gridCol w="1498076">
                  <a:extLst>
                    <a:ext uri="{9D8B030D-6E8A-4147-A177-3AD203B41FA5}">
                      <a16:colId xmlns:a16="http://schemas.microsoft.com/office/drawing/2014/main" val="3262241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Proposer un programme d’animations intergénérationnelles (Conseil municipal des Jeunes, conservatoire…).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Espace jeunesse / PAF/J /Conservatoire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630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Elargir les actions proposées par le Pass Silver.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Education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31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45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48352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323877" y="256429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346447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b="1" dirty="0"/>
              <a:t>Participation citoyenne et emploi</a:t>
            </a:r>
            <a:r>
              <a:rPr lang="fr-FR" dirty="0"/>
              <a:t> </a:t>
            </a: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CC487-82AB-4FC6-89A1-279BF67BD50D}"/>
              </a:ext>
            </a:extLst>
          </p:cNvPr>
          <p:cNvSpPr/>
          <p:nvPr/>
        </p:nvSpPr>
        <p:spPr>
          <a:xfrm>
            <a:off x="1615397" y="1819458"/>
            <a:ext cx="887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Favoriser et Encourager l’engagement pour valoriser les compétences des seniors</a:t>
            </a:r>
            <a:endParaRPr lang="fr-FR" dirty="0"/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EC6A71BF-27B3-436E-8E04-4F6C63F27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17088"/>
              </p:ext>
            </p:extLst>
          </p:nvPr>
        </p:nvGraphicFramePr>
        <p:xfrm>
          <a:off x="1358153" y="2445219"/>
          <a:ext cx="9130282" cy="2449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7084">
                  <a:extLst>
                    <a:ext uri="{9D8B030D-6E8A-4147-A177-3AD203B41FA5}">
                      <a16:colId xmlns:a16="http://schemas.microsoft.com/office/drawing/2014/main" val="3834641737"/>
                    </a:ext>
                  </a:extLst>
                </a:gridCol>
                <a:gridCol w="2800632">
                  <a:extLst>
                    <a:ext uri="{9D8B030D-6E8A-4147-A177-3AD203B41FA5}">
                      <a16:colId xmlns:a16="http://schemas.microsoft.com/office/drawing/2014/main" val="289415889"/>
                    </a:ext>
                  </a:extLst>
                </a:gridCol>
                <a:gridCol w="1682566">
                  <a:extLst>
                    <a:ext uri="{9D8B030D-6E8A-4147-A177-3AD203B41FA5}">
                      <a16:colId xmlns:a16="http://schemas.microsoft.com/office/drawing/2014/main" val="2968232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Création d’un Conseil des Séniors.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Pôle Vie sociale et solidarité CCAS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Septembre 2023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519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Préparer un programme d’accompagnement au passage à la retraite.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DRH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3328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Permettre aux séniors d’accéder à « l’Université du temps Libre » sur le site du Campus Connecté.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Campus connecté/ DAC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494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Renforcer la lutte contre la fracture Numérique.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Médiathèque/Pass Silver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41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6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48352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323877" y="256429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39168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A71A9-37DD-4B0A-AD23-891989C96C42}"/>
              </a:ext>
            </a:extLst>
          </p:cNvPr>
          <p:cNvSpPr/>
          <p:nvPr/>
        </p:nvSpPr>
        <p:spPr>
          <a:xfrm>
            <a:off x="1281308" y="540957"/>
            <a:ext cx="2055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Ecologie intelligente</a:t>
            </a:r>
            <a:r>
              <a:rPr lang="fr-FR" sz="16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02556-91B3-4F0A-8008-44AFE5668824}"/>
              </a:ext>
            </a:extLst>
          </p:cNvPr>
          <p:cNvSpPr/>
          <p:nvPr/>
        </p:nvSpPr>
        <p:spPr>
          <a:xfrm>
            <a:off x="1435955" y="1721959"/>
            <a:ext cx="905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Participer à l’adaptation de nos comportements face aux enjeux climatiques et environnementaux</a:t>
            </a:r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D413E18-AC2A-4DB7-ABCF-E5A07B0B7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60688"/>
              </p:ext>
            </p:extLst>
          </p:nvPr>
        </p:nvGraphicFramePr>
        <p:xfrm>
          <a:off x="1281308" y="2384269"/>
          <a:ext cx="9655728" cy="4060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4523">
                  <a:extLst>
                    <a:ext uri="{9D8B030D-6E8A-4147-A177-3AD203B41FA5}">
                      <a16:colId xmlns:a16="http://schemas.microsoft.com/office/drawing/2014/main" val="3051451445"/>
                    </a:ext>
                  </a:extLst>
                </a:gridCol>
                <a:gridCol w="2961809">
                  <a:extLst>
                    <a:ext uri="{9D8B030D-6E8A-4147-A177-3AD203B41FA5}">
                      <a16:colId xmlns:a16="http://schemas.microsoft.com/office/drawing/2014/main" val="1524171053"/>
                    </a:ext>
                  </a:extLst>
                </a:gridCol>
                <a:gridCol w="1779396">
                  <a:extLst>
                    <a:ext uri="{9D8B030D-6E8A-4147-A177-3AD203B41FA5}">
                      <a16:colId xmlns:a16="http://schemas.microsoft.com/office/drawing/2014/main" val="37417228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Améliorer la collaboration avec le dispositif des Jardins partagés.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Pôle écologie intelligente CTM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86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Création d’un jardin thérapeutique dans le Square Suatton permettant la transmission d’informations sur l’écologie et les bonnes pratiques.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CTM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5465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Création d’une carte des îlots de fraîcheur (parcs, jardins, promenade des bains).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SIG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408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Précarité énergétique : apprendre à optimiser sa consommation énergétique, informer sur les dispositifs d’aides.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Pôle écologie intelligente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099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93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48352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323877" y="256429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61360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dirty="0"/>
              <a:t> </a:t>
            </a:r>
            <a:r>
              <a:rPr lang="fr-FR" b="1" dirty="0"/>
              <a:t>Lien social et solidarités </a:t>
            </a: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EDE14-D1A1-4AD9-8D4D-16B6F85A4CA1}"/>
              </a:ext>
            </a:extLst>
          </p:cNvPr>
          <p:cNvSpPr/>
          <p:nvPr/>
        </p:nvSpPr>
        <p:spPr>
          <a:xfrm>
            <a:off x="1475078" y="1755575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Renforcer « l’aller vers ».</a:t>
            </a: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4D2D73A-EE8F-4904-8EFA-58253F632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54308"/>
              </p:ext>
            </p:extLst>
          </p:nvPr>
        </p:nvGraphicFramePr>
        <p:xfrm>
          <a:off x="1268136" y="2823218"/>
          <a:ext cx="9655727" cy="1243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4522">
                  <a:extLst>
                    <a:ext uri="{9D8B030D-6E8A-4147-A177-3AD203B41FA5}">
                      <a16:colId xmlns:a16="http://schemas.microsoft.com/office/drawing/2014/main" val="3002475477"/>
                    </a:ext>
                  </a:extLst>
                </a:gridCol>
                <a:gridCol w="2961808">
                  <a:extLst>
                    <a:ext uri="{9D8B030D-6E8A-4147-A177-3AD203B41FA5}">
                      <a16:colId xmlns:a16="http://schemas.microsoft.com/office/drawing/2014/main" val="1318993904"/>
                    </a:ext>
                  </a:extLst>
                </a:gridCol>
                <a:gridCol w="1779397">
                  <a:extLst>
                    <a:ext uri="{9D8B030D-6E8A-4147-A177-3AD203B41FA5}">
                      <a16:colId xmlns:a16="http://schemas.microsoft.com/office/drawing/2014/main" val="41162212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Mise en place de la cellule VISA : Veille sur l’Isolement des Personnes Agées.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Conseil des quartiers/Citoyens vigilants /Police Municipale/ Pôle Logement CCAS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00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8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76633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cs typeface="Didot" panose="02000503000000020003" pitchFamily="2" charset="-79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133600" y="293847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MERCI POUR VOTRE ATTENTION</a:t>
            </a:r>
            <a:endParaRPr lang="fr-FR" sz="3200" dirty="0"/>
          </a:p>
        </p:txBody>
      </p:sp>
      <p:pic>
        <p:nvPicPr>
          <p:cNvPr id="11" name="Picture 2" descr="C:\Users\E553C~1.CLE\AppData\Local\Temp\7zE021B5D53\Saint-Raphael Logo - monochrome - Noir.png">
            <a:extLst>
              <a:ext uri="{FF2B5EF4-FFF2-40B4-BE49-F238E27FC236}">
                <a16:creationId xmlns:a16="http://schemas.microsoft.com/office/drawing/2014/main" id="{BC5B032E-A23A-4B95-A7F4-69B8CE0F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37" y="5516314"/>
            <a:ext cx="1281115" cy="10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C77BD172-0249-4DB8-8E21-8772A045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530520"/>
            <a:ext cx="3086100" cy="365125"/>
          </a:xfrm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Concertation citoyenne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numéro de diapositive 9">
            <a:extLst>
              <a:ext uri="{FF2B5EF4-FFF2-40B4-BE49-F238E27FC236}">
                <a16:creationId xmlns:a16="http://schemas.microsoft.com/office/drawing/2014/main" id="{DF9C71E4-7041-4A57-A9EA-30F24DC1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18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96847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9123E-41A1-4484-A79A-E2071C78F82C}"/>
              </a:ext>
            </a:extLst>
          </p:cNvPr>
          <p:cNvSpPr/>
          <p:nvPr/>
        </p:nvSpPr>
        <p:spPr>
          <a:xfrm>
            <a:off x="832707" y="773198"/>
            <a:ext cx="6310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b="1" dirty="0"/>
              <a:t>SOMMAIRE:</a:t>
            </a:r>
            <a:endParaRPr lang="fr-FR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994299" y="1996010"/>
            <a:ext cx="100595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157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96847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9123E-41A1-4484-A79A-E2071C78F82C}"/>
              </a:ext>
            </a:extLst>
          </p:cNvPr>
          <p:cNvSpPr/>
          <p:nvPr/>
        </p:nvSpPr>
        <p:spPr>
          <a:xfrm>
            <a:off x="832707" y="773198"/>
            <a:ext cx="6310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b="1" dirty="0"/>
              <a:t>SOMMAIRE:</a:t>
            </a:r>
            <a:endParaRPr lang="fr-FR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994299" y="1996010"/>
            <a:ext cx="100595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0778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96847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994299" y="1996010"/>
            <a:ext cx="100595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0584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cune description de photo disponible.">
            <a:extLst>
              <a:ext uri="{FF2B5EF4-FFF2-40B4-BE49-F238E27FC236}">
                <a16:creationId xmlns:a16="http://schemas.microsoft.com/office/drawing/2014/main" id="{3F8FF5D6-AA7D-BCCA-E6B8-E0C6FED1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7" y="231267"/>
            <a:ext cx="1870135" cy="18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B54A7A-495A-4934-A937-1748794D7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957" y="5839674"/>
            <a:ext cx="3733800" cy="12192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6224" y="2297567"/>
            <a:ext cx="11633200" cy="311467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  <a:latin typeface="+mn-lt"/>
              </a:rPr>
              <a:t>Saint-Raphaël, Ville Amie des Ainés</a:t>
            </a:r>
            <a:br>
              <a:rPr lang="fr-FR" sz="3600" dirty="0">
                <a:solidFill>
                  <a:srgbClr val="9B2351"/>
                </a:solidFill>
              </a:rPr>
            </a:br>
            <a:br>
              <a:rPr lang="fr-FR" sz="3600" dirty="0">
                <a:solidFill>
                  <a:srgbClr val="9B2351"/>
                </a:solidFill>
              </a:rPr>
            </a:br>
            <a:r>
              <a:rPr lang="fr-FR" sz="2800" dirty="0">
                <a:solidFill>
                  <a:schemeClr val="accent1"/>
                </a:solidFill>
                <a:latin typeface="+mn-lt"/>
              </a:rPr>
              <a:t>Restitution de la concertation citoyenne </a:t>
            </a:r>
            <a:endParaRPr lang="fr-FR" sz="3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" y="88900"/>
            <a:ext cx="11957050" cy="666115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jouet, poupée, graphiques vectoriels&#10;&#10;Description générée automatiquement">
            <a:extLst>
              <a:ext uri="{FF2B5EF4-FFF2-40B4-BE49-F238E27FC236}">
                <a16:creationId xmlns:a16="http://schemas.microsoft.com/office/drawing/2014/main" id="{FB31AE21-DBC7-41AB-A5E9-56EF57350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4" y="79320"/>
            <a:ext cx="4460713" cy="1906968"/>
          </a:xfrm>
          <a:prstGeom prst="rect">
            <a:avLst/>
          </a:prstGeom>
        </p:spPr>
      </p:pic>
      <p:pic>
        <p:nvPicPr>
          <p:cNvPr id="9" name="image13.png" descr="Une image contenant alimentation, train, dessin&#10;&#10;Description générée automatiquement">
            <a:extLst>
              <a:ext uri="{FF2B5EF4-FFF2-40B4-BE49-F238E27FC236}">
                <a16:creationId xmlns:a16="http://schemas.microsoft.com/office/drawing/2014/main" id="{96DD1B5E-7FD3-4DDF-A33D-93FE5DC7BB8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01237" y="333482"/>
            <a:ext cx="1909011" cy="785945"/>
          </a:xfrm>
          <a:prstGeom prst="rect">
            <a:avLst/>
          </a:prstGeom>
          <a:ln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AC77E2-6162-437E-8A81-F4B75B6E4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66" y="5608407"/>
            <a:ext cx="4094391" cy="10382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DF5A60-524A-4B97-89F1-3303C67DD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042" y="5594460"/>
            <a:ext cx="4094391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136D274A-5E09-FC5F-F1C0-190032E0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6180" y="5145639"/>
            <a:ext cx="903890" cy="9491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6C0A51A-92D8-B5CA-07AE-B467F35CC1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259" y="5226464"/>
            <a:ext cx="903890" cy="9491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3F05D63-93C2-2C66-C159-51CD097379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3358" y="3130626"/>
            <a:ext cx="903890" cy="9491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C2E15D-AEC3-4DAF-87C4-78200772D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" t="3633" r="51469" b="21101"/>
          <a:stretch/>
        </p:blipFill>
        <p:spPr>
          <a:xfrm>
            <a:off x="936694" y="5017058"/>
            <a:ext cx="2020593" cy="136433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40592F5-209F-8CEA-A041-3287016CF1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918" y="3155850"/>
            <a:ext cx="903890" cy="94918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E4AB93B3-7AC7-A72C-1929-8150DD94F02F}"/>
              </a:ext>
            </a:extLst>
          </p:cNvPr>
          <p:cNvSpPr txBox="1"/>
          <p:nvPr/>
        </p:nvSpPr>
        <p:spPr>
          <a:xfrm>
            <a:off x="3155578" y="5586409"/>
            <a:ext cx="4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AD77"/>
                </a:solidFill>
              </a:rPr>
              <a:t>72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E3F8575-A22F-A08F-18EE-0A8AAA7E02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5346" y="5072096"/>
            <a:ext cx="903890" cy="949181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1B1A2BC-B778-2E69-93BB-8DD9F3DA4443}"/>
              </a:ext>
            </a:extLst>
          </p:cNvPr>
          <p:cNvSpPr txBox="1"/>
          <p:nvPr/>
        </p:nvSpPr>
        <p:spPr>
          <a:xfrm>
            <a:off x="9250499" y="5504873"/>
            <a:ext cx="4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6ACEA2"/>
                </a:solidFill>
              </a:rPr>
              <a:t>59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7576E6D-0ED6-EA4B-614E-E756F34D1D3E}"/>
              </a:ext>
            </a:extLst>
          </p:cNvPr>
          <p:cNvSpPr txBox="1"/>
          <p:nvPr/>
        </p:nvSpPr>
        <p:spPr>
          <a:xfrm>
            <a:off x="9237202" y="3563905"/>
            <a:ext cx="4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EC62"/>
                </a:solidFill>
              </a:rPr>
              <a:t>81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EE28CB5-4063-26A5-62EB-56B869156E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7899" y="3141765"/>
            <a:ext cx="903890" cy="9491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E4D0FA5-BD28-399E-164F-7CDDC7DCA36A}"/>
              </a:ext>
            </a:extLst>
          </p:cNvPr>
          <p:cNvSpPr txBox="1"/>
          <p:nvPr/>
        </p:nvSpPr>
        <p:spPr>
          <a:xfrm>
            <a:off x="6278913" y="3571645"/>
            <a:ext cx="4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38B6FF"/>
                </a:solidFill>
              </a:rPr>
              <a:t>83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61FDB96-4143-D878-79ED-688535673D73}"/>
              </a:ext>
            </a:extLst>
          </p:cNvPr>
          <p:cNvSpPr txBox="1"/>
          <p:nvPr/>
        </p:nvSpPr>
        <p:spPr>
          <a:xfrm>
            <a:off x="346472" y="3571645"/>
            <a:ext cx="4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6077"/>
                </a:solidFill>
              </a:rPr>
              <a:t>93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1BCAF-06E6-4C07-A810-8F45ED87D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350" y="2908523"/>
            <a:ext cx="2038846" cy="14438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678650-7123-4449-9DF0-3D62A829D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537" y="5004166"/>
            <a:ext cx="2038846" cy="13752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8B5F71-CBB5-477A-9C4C-7B1F3BDAF6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50953"/>
          <a:stretch/>
        </p:blipFill>
        <p:spPr>
          <a:xfrm>
            <a:off x="9711763" y="2908523"/>
            <a:ext cx="2133765" cy="14798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D9A112-5FC0-4A42-A84D-896069B4AE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00"/>
          <a:stretch/>
        </p:blipFill>
        <p:spPr>
          <a:xfrm>
            <a:off x="3852557" y="5004166"/>
            <a:ext cx="2038846" cy="14518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6A5AC9-32FF-474D-B19F-A189F0D6D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6068" y="2943828"/>
            <a:ext cx="1955361" cy="13440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C8B746-5A87-4D98-8069-953860BB62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2619"/>
          <a:stretch/>
        </p:blipFill>
        <p:spPr>
          <a:xfrm>
            <a:off x="9774132" y="4966959"/>
            <a:ext cx="2141643" cy="14451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D4A26C-CE5B-44DC-8592-507C6CA9D8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b="50476"/>
          <a:stretch/>
        </p:blipFill>
        <p:spPr>
          <a:xfrm>
            <a:off x="908297" y="2914991"/>
            <a:ext cx="2133765" cy="14942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FB9D1F-5DEB-4578-ADEF-36656CB95BC3}"/>
              </a:ext>
            </a:extLst>
          </p:cNvPr>
          <p:cNvSpPr/>
          <p:nvPr/>
        </p:nvSpPr>
        <p:spPr>
          <a:xfrm>
            <a:off x="134911" y="149902"/>
            <a:ext cx="11932171" cy="653510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6B3BD9D-6ED3-4E4D-A806-232054569BA1}"/>
              </a:ext>
            </a:extLst>
          </p:cNvPr>
          <p:cNvSpPr txBox="1"/>
          <p:nvPr/>
        </p:nvSpPr>
        <p:spPr>
          <a:xfrm>
            <a:off x="277792" y="263611"/>
            <a:ext cx="11637983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Méthodologie : Les grands thèmes « Ville Amie des Ainés »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3B99A5-56E5-4682-9D0A-44C66B2F61C4}"/>
              </a:ext>
            </a:extLst>
          </p:cNvPr>
          <p:cNvSpPr txBox="1"/>
          <p:nvPr/>
        </p:nvSpPr>
        <p:spPr>
          <a:xfrm>
            <a:off x="313656" y="884005"/>
            <a:ext cx="116379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PREAMBULE METHODOLOGIQUE</a:t>
            </a:r>
          </a:p>
          <a:p>
            <a:pPr algn="just"/>
            <a:endParaRPr lang="fr-FR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Le séminaire réalisé </a:t>
            </a:r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avec les élus, services du territoire de Saint-Raphaël et les différents partenaires du territoire </a:t>
            </a: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s’est déroulé autour d’un travail sur les 4 des 8 grands thèmes « Ville Amie des Ainés ». Ces thèmes synthétisent l’environnement urbain et social d’une personne au sein de son environnement de vie. </a:t>
            </a:r>
          </a:p>
          <a:p>
            <a:pPr algn="just"/>
            <a:endParaRPr lang="fr-FR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la fin du séminaire, les participants ont été invités </a:t>
            </a:r>
            <a:r>
              <a:rPr lang="fr-FR" sz="14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à voter pour les propositions qu’ils préféraient parmi les actions proposées lors du séminaire</a:t>
            </a: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Les résultats des votes ont mis en avant le classement suivant en termes d’importance entre les thématiques suivantes  : </a:t>
            </a:r>
          </a:p>
        </p:txBody>
      </p:sp>
      <p:pic>
        <p:nvPicPr>
          <p:cNvPr id="16" name="image13.png" descr="Une image contenant alimentation, train, dessin&#10;&#10;Description générée automatiquement">
            <a:extLst>
              <a:ext uri="{FF2B5EF4-FFF2-40B4-BE49-F238E27FC236}">
                <a16:creationId xmlns:a16="http://schemas.microsoft.com/office/drawing/2014/main" id="{3C6D6DC6-3199-4184-B0E5-A1EAE97C4525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1353800" y="6386777"/>
            <a:ext cx="678109" cy="266935"/>
          </a:xfrm>
          <a:prstGeom prst="rect">
            <a:avLst/>
          </a:prstGeom>
          <a:ln/>
        </p:spPr>
      </p:pic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5600AC78-86DD-442A-89AE-D7166FF7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6982-4826-45EA-8EEC-08077A364D2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A7B74B-ED74-B786-6BC3-EBFCABD9A74F}"/>
              </a:ext>
            </a:extLst>
          </p:cNvPr>
          <p:cNvSpPr txBox="1"/>
          <p:nvPr/>
        </p:nvSpPr>
        <p:spPr>
          <a:xfrm>
            <a:off x="399143" y="5643431"/>
            <a:ext cx="4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7DDA49"/>
                </a:solidFill>
              </a:rPr>
              <a:t>77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81D8D13-FFFE-F4AD-468F-DB3A0B2F82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0906" y="5082028"/>
            <a:ext cx="903890" cy="94918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46CCB37-ACA4-6351-A176-AE77AE2A86C1}"/>
              </a:ext>
            </a:extLst>
          </p:cNvPr>
          <p:cNvSpPr txBox="1"/>
          <p:nvPr/>
        </p:nvSpPr>
        <p:spPr>
          <a:xfrm>
            <a:off x="6103782" y="5504873"/>
            <a:ext cx="49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9593"/>
                </a:solidFill>
              </a:rPr>
              <a:t>68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49B6D41-56E7-B199-1E10-193C6A7A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2186" y="3139991"/>
            <a:ext cx="903890" cy="94918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15B89D62-ED94-BFF6-FCC9-C1B86D9DF513}"/>
              </a:ext>
            </a:extLst>
          </p:cNvPr>
          <p:cNvSpPr txBox="1"/>
          <p:nvPr/>
        </p:nvSpPr>
        <p:spPr>
          <a:xfrm>
            <a:off x="3271527" y="3563905"/>
            <a:ext cx="45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420711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FB9D1F-5DEB-4578-ADEF-36656CB95BC3}"/>
              </a:ext>
            </a:extLst>
          </p:cNvPr>
          <p:cNvSpPr/>
          <p:nvPr/>
        </p:nvSpPr>
        <p:spPr>
          <a:xfrm>
            <a:off x="134911" y="149902"/>
            <a:ext cx="11932171" cy="653510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3C8DB5-98FB-49B5-B713-5CAAB4827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5" b="3033"/>
          <a:stretch/>
        </p:blipFill>
        <p:spPr>
          <a:xfrm>
            <a:off x="3433830" y="2260569"/>
            <a:ext cx="8314474" cy="39929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AFFFE3-4293-4A3F-9377-1B716ACBC65E}"/>
              </a:ext>
            </a:extLst>
          </p:cNvPr>
          <p:cNvSpPr txBox="1"/>
          <p:nvPr/>
        </p:nvSpPr>
        <p:spPr>
          <a:xfrm>
            <a:off x="291846" y="1034560"/>
            <a:ext cx="11456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démarche Ville Amie des Aînés a pour objectif de définir un plan d’action à 5 ans visant à fédérer les différentes parties prenantes (élus, professionnels et habitants) autour de la création d’un territoire  favorable à un « mieux vieillir ». Dans cette optique, deux démarches parallèles sont menées afin d’identifier à la fois les préconisations d’actions des élus, partenaires et services du territoire mais également celles des habitants.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L’objectif de ce second livrable est de présenter le travail réalisé lors du séminaire avec les élus, partenaires et services du territoire qui s’est tenu le 12 avril 2023 à Saint-Raphaël.</a:t>
            </a:r>
          </a:p>
        </p:txBody>
      </p:sp>
      <p:pic>
        <p:nvPicPr>
          <p:cNvPr id="9" name="image13.png" descr="Une image contenant alimentation, train, dessin&#10;&#10;Description générée automatiquement">
            <a:extLst>
              <a:ext uri="{FF2B5EF4-FFF2-40B4-BE49-F238E27FC236}">
                <a16:creationId xmlns:a16="http://schemas.microsoft.com/office/drawing/2014/main" id="{CD5186BF-4D54-4D33-AD4A-BB9A7674F11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353800" y="6386777"/>
            <a:ext cx="678109" cy="266935"/>
          </a:xfrm>
          <a:prstGeom prst="rect">
            <a:avLst/>
          </a:prstGeom>
          <a:ln/>
        </p:spPr>
      </p:pic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65F2E543-8EC0-4BD2-8430-8BE29547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6982-4826-45EA-8EEC-08077A364D2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03297-3F99-4A84-83CA-52264938B927}"/>
              </a:ext>
            </a:extLst>
          </p:cNvPr>
          <p:cNvSpPr/>
          <p:nvPr/>
        </p:nvSpPr>
        <p:spPr>
          <a:xfrm>
            <a:off x="3433830" y="2525117"/>
            <a:ext cx="3765623" cy="1925607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EF8EA8-8BCF-4A49-A6E2-5B27C3AA17C0}"/>
              </a:ext>
            </a:extLst>
          </p:cNvPr>
          <p:cNvSpPr txBox="1"/>
          <p:nvPr/>
        </p:nvSpPr>
        <p:spPr>
          <a:xfrm>
            <a:off x="3732649" y="2204111"/>
            <a:ext cx="3167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Livrable n°1 – Etat des lieux du territoire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12F54-C6DD-487A-8B00-EE634C2AC912}"/>
              </a:ext>
            </a:extLst>
          </p:cNvPr>
          <p:cNvSpPr/>
          <p:nvPr/>
        </p:nvSpPr>
        <p:spPr>
          <a:xfrm>
            <a:off x="7257328" y="2525117"/>
            <a:ext cx="2251257" cy="192560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718067-52D4-4B8B-8E6F-E25647B02355}"/>
              </a:ext>
            </a:extLst>
          </p:cNvPr>
          <p:cNvSpPr txBox="1"/>
          <p:nvPr/>
        </p:nvSpPr>
        <p:spPr>
          <a:xfrm>
            <a:off x="7348283" y="2217340"/>
            <a:ext cx="1974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Livrable n°2 – Séminaire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3DCD074-969B-41BC-A8E1-EF5819263164}"/>
              </a:ext>
            </a:extLst>
          </p:cNvPr>
          <p:cNvSpPr txBox="1"/>
          <p:nvPr/>
        </p:nvSpPr>
        <p:spPr>
          <a:xfrm>
            <a:off x="277793" y="263611"/>
            <a:ext cx="11644132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Méthodologie : La démarche Ville Amie des Aînés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9BAEF0-FA1F-444F-AC98-57886BB710FF}"/>
              </a:ext>
            </a:extLst>
          </p:cNvPr>
          <p:cNvSpPr/>
          <p:nvPr/>
        </p:nvSpPr>
        <p:spPr>
          <a:xfrm>
            <a:off x="7257328" y="4508339"/>
            <a:ext cx="2251257" cy="1745170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7BAC215-7CAE-492A-A748-022B43996EF0}"/>
              </a:ext>
            </a:extLst>
          </p:cNvPr>
          <p:cNvSpPr txBox="1"/>
          <p:nvPr/>
        </p:nvSpPr>
        <p:spPr>
          <a:xfrm>
            <a:off x="6967688" y="6308778"/>
            <a:ext cx="286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Livrable n°3 – Diagnostic Participatif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4BA12C-016C-4BE8-BD2C-AAD19D58411A}"/>
              </a:ext>
            </a:extLst>
          </p:cNvPr>
          <p:cNvSpPr txBox="1"/>
          <p:nvPr/>
        </p:nvSpPr>
        <p:spPr>
          <a:xfrm>
            <a:off x="443696" y="2527681"/>
            <a:ext cx="2592440" cy="1938992"/>
          </a:xfrm>
          <a:prstGeom prst="rect">
            <a:avLst/>
          </a:prstGeom>
          <a:noFill/>
          <a:ln w="9525">
            <a:noFill/>
            <a:prstDash val="dashDot"/>
          </a:ln>
        </p:spPr>
        <p:txBody>
          <a:bodyPr wrap="square" rtlCol="0">
            <a:spAutoFit/>
          </a:bodyPr>
          <a:lstStyle/>
          <a:p>
            <a:endParaRPr lang="fr-FR" sz="1100" i="1">
              <a:solidFill>
                <a:schemeClr val="accent1"/>
              </a:solidFill>
            </a:endParaRPr>
          </a:p>
          <a:p>
            <a:r>
              <a:rPr lang="fr-FR" sz="1400" i="1">
                <a:solidFill>
                  <a:schemeClr val="accent1"/>
                </a:solidFill>
              </a:rPr>
              <a:t>La méthodologie utilisée se base sur l’analyse développée par le réseau Francophone des « Villes Amies des Ainés » à travers </a:t>
            </a:r>
            <a:r>
              <a:rPr lang="fr-FR" sz="1400" i="1" u="sng">
                <a:solidFill>
                  <a:schemeClr val="accent1"/>
                </a:solidFill>
              </a:rPr>
              <a:t>les 8 thématiques de l’environnement de vie d’un senior sur un territoire.</a:t>
            </a:r>
          </a:p>
          <a:p>
            <a:endParaRPr lang="fr-FR" sz="1100" i="1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A3606-9D09-41A9-BDAE-100F5C6A569F}"/>
              </a:ext>
            </a:extLst>
          </p:cNvPr>
          <p:cNvSpPr/>
          <p:nvPr/>
        </p:nvSpPr>
        <p:spPr>
          <a:xfrm>
            <a:off x="9636309" y="4313302"/>
            <a:ext cx="2395599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/>
              <a:t>Plan d’action « Territoire Innovant seniors »</a:t>
            </a:r>
          </a:p>
        </p:txBody>
      </p:sp>
    </p:spTree>
    <p:extLst>
      <p:ext uri="{BB962C8B-B14F-4D97-AF65-F5344CB8AC3E}">
        <p14:creationId xmlns:p14="http://schemas.microsoft.com/office/powerpoint/2010/main" val="235165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96847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Améliorer l’accès à l’information sur tout support pour atteindre le plus de personnes concernées.</a:t>
            </a:r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778F8-C063-4731-8D80-7D6A7E08F29F}"/>
              </a:ext>
            </a:extLst>
          </p:cNvPr>
          <p:cNvSpPr/>
          <p:nvPr/>
        </p:nvSpPr>
        <p:spPr>
          <a:xfrm>
            <a:off x="1047469" y="604828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BF8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Information et communication</a:t>
            </a:r>
            <a:r>
              <a:rPr lang="fr-FR" dirty="0">
                <a:solidFill>
                  <a:srgbClr val="BF8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18CFC45-D8A3-41DC-889C-8BDB3B00F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34319"/>
              </p:ext>
            </p:extLst>
          </p:nvPr>
        </p:nvGraphicFramePr>
        <p:xfrm>
          <a:off x="1196787" y="2297608"/>
          <a:ext cx="9282525" cy="2210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572">
                  <a:extLst>
                    <a:ext uri="{9D8B030D-6E8A-4147-A177-3AD203B41FA5}">
                      <a16:colId xmlns:a16="http://schemas.microsoft.com/office/drawing/2014/main" val="865926437"/>
                    </a:ext>
                  </a:extLst>
                </a:gridCol>
                <a:gridCol w="2847332">
                  <a:extLst>
                    <a:ext uri="{9D8B030D-6E8A-4147-A177-3AD203B41FA5}">
                      <a16:colId xmlns:a16="http://schemas.microsoft.com/office/drawing/2014/main" val="4275736203"/>
                    </a:ext>
                  </a:extLst>
                </a:gridCol>
                <a:gridCol w="1710621">
                  <a:extLst>
                    <a:ext uri="{9D8B030D-6E8A-4147-A177-3AD203B41FA5}">
                      <a16:colId xmlns:a16="http://schemas.microsoft.com/office/drawing/2014/main" val="2875244336"/>
                    </a:ext>
                  </a:extLst>
                </a:gridCol>
              </a:tblGrid>
              <a:tr h="431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Création de l’Espace Silver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CTM/Marchés publics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2026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5710918"/>
                  </a:ext>
                </a:extLst>
              </a:tr>
              <a:tr h="889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Création d’un document unique de présentation des services/agenda au format adapté et FALC.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Service communication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Dernier trimestre 2023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683633"/>
                  </a:ext>
                </a:extLst>
              </a:tr>
              <a:tr h="889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Tenue d’un « Congrès Silver » durant la semaine bleue au mois d’octobre.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Régie Evènementielle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2024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525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96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9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287D09-1E00-401A-914A-E0CC2C92C842}"/>
                </a:ext>
              </a:extLst>
            </p:cNvPr>
            <p:cNvSpPr/>
            <p:nvPr/>
          </p:nvSpPr>
          <p:spPr>
            <a:xfrm>
              <a:off x="267286" y="296847"/>
              <a:ext cx="11657428" cy="6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00" b="1" dirty="0">
                <a:latin typeface="Futura Std Book" pitchFamily="34" charset="0"/>
                <a:cs typeface="Didot" panose="02000503000000020003" pitchFamily="2" charset="-79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D31C9-B14B-43C7-9C5D-2B6004A09CB4}"/>
              </a:ext>
            </a:extLst>
          </p:cNvPr>
          <p:cNvSpPr/>
          <p:nvPr/>
        </p:nvSpPr>
        <p:spPr>
          <a:xfrm>
            <a:off x="832707" y="1795244"/>
            <a:ext cx="9655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endParaRPr lang="fr-FR" sz="2400" dirty="0">
              <a:latin typeface="Futura Std Boo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FC262-B934-481C-AB48-BDB100776DE4}"/>
              </a:ext>
            </a:extLst>
          </p:cNvPr>
          <p:cNvSpPr/>
          <p:nvPr/>
        </p:nvSpPr>
        <p:spPr>
          <a:xfrm>
            <a:off x="147137" y="1498246"/>
            <a:ext cx="1800664" cy="122049"/>
          </a:xfrm>
          <a:prstGeom prst="rect">
            <a:avLst/>
          </a:prstGeom>
          <a:solidFill>
            <a:srgbClr val="1971B8"/>
          </a:solidFill>
          <a:ln>
            <a:solidFill>
              <a:srgbClr val="19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4" descr="C:\Users\E553C~1.CLE\AppData\Local\Temp\7zEC82B3CED\Saint-Raphael Logo - monochrome - Noir.png">
            <a:extLst>
              <a:ext uri="{FF2B5EF4-FFF2-40B4-BE49-F238E27FC236}">
                <a16:creationId xmlns:a16="http://schemas.microsoft.com/office/drawing/2014/main" id="{FD739ADC-958F-4DE3-97BB-86C09F12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13" y="5368608"/>
            <a:ext cx="1448885" cy="12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7A79DB75-A65E-428A-973B-6F20602E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0518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Concertation citoyenne</a:t>
            </a:r>
          </a:p>
        </p:txBody>
      </p:sp>
      <p:sp>
        <p:nvSpPr>
          <p:cNvPr id="16" name="Espace réservé du numéro de diapositive 9">
            <a:extLst>
              <a:ext uri="{FF2B5EF4-FFF2-40B4-BE49-F238E27FC236}">
                <a16:creationId xmlns:a16="http://schemas.microsoft.com/office/drawing/2014/main" id="{772CBA09-9D71-4687-8ECC-21A6946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0518"/>
            <a:ext cx="2743200" cy="365125"/>
          </a:xfrm>
        </p:spPr>
        <p:txBody>
          <a:bodyPr/>
          <a:lstStyle/>
          <a:p>
            <a:fld id="{7228356E-A3EB-4319-8E81-A69A4A61F4C3}" type="slidenum">
              <a:rPr lang="fr-FR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E264C-95C2-4C69-88C3-8C197EECF632}"/>
              </a:ext>
            </a:extLst>
          </p:cNvPr>
          <p:cNvSpPr/>
          <p:nvPr/>
        </p:nvSpPr>
        <p:spPr>
          <a:xfrm>
            <a:off x="380468" y="1620295"/>
            <a:ext cx="11544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55CF-7186-42A4-B17A-0C47D95246EA}"/>
              </a:ext>
            </a:extLst>
          </p:cNvPr>
          <p:cNvSpPr/>
          <p:nvPr/>
        </p:nvSpPr>
        <p:spPr>
          <a:xfrm>
            <a:off x="1196787" y="567307"/>
            <a:ext cx="288136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fr-FR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Autonomie, services et soins</a:t>
            </a:r>
            <a:r>
              <a:rPr lang="fr-FR" sz="16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B63B6A9-E382-4ADA-8B57-FA217FCB6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46842"/>
              </p:ext>
            </p:extLst>
          </p:nvPr>
        </p:nvGraphicFramePr>
        <p:xfrm>
          <a:off x="855119" y="2782205"/>
          <a:ext cx="10569388" cy="2064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553">
                  <a:extLst>
                    <a:ext uri="{9D8B030D-6E8A-4147-A177-3AD203B41FA5}">
                      <a16:colId xmlns:a16="http://schemas.microsoft.com/office/drawing/2014/main" val="1499700509"/>
                    </a:ext>
                  </a:extLst>
                </a:gridCol>
                <a:gridCol w="3242065">
                  <a:extLst>
                    <a:ext uri="{9D8B030D-6E8A-4147-A177-3AD203B41FA5}">
                      <a16:colId xmlns:a16="http://schemas.microsoft.com/office/drawing/2014/main" val="2702408666"/>
                    </a:ext>
                  </a:extLst>
                </a:gridCol>
                <a:gridCol w="1947770">
                  <a:extLst>
                    <a:ext uri="{9D8B030D-6E8A-4147-A177-3AD203B41FA5}">
                      <a16:colId xmlns:a16="http://schemas.microsoft.com/office/drawing/2014/main" val="1535191577"/>
                    </a:ext>
                  </a:extLst>
                </a:gridCol>
              </a:tblGrid>
              <a:tr h="274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Création d’un centre de santé Municipal.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CTM/Marchés publics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013281"/>
                  </a:ext>
                </a:extLst>
              </a:tr>
              <a:tr h="565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Programmation de journées thématiques comme la Journée Alzheimer.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Santé ECAA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 compter de 2023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978054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Création d’un annuaire santé.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santé ECAA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064310"/>
                  </a:ext>
                </a:extLst>
              </a:tr>
              <a:tr h="7931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Renfort des partenariats d’aide aux aidants et édition d’un rapport d’activité du service.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Service Aide aux Aidants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 compter de 2023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643062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54B49C-0A2B-4F91-B314-FA83C83D42AA}"/>
              </a:ext>
            </a:extLst>
          </p:cNvPr>
          <p:cNvSpPr/>
          <p:nvPr/>
        </p:nvSpPr>
        <p:spPr>
          <a:xfrm>
            <a:off x="708211" y="1957958"/>
            <a:ext cx="1027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Favoriser l’accès aux soins pour préserver l’autonomie et le vieillissement en bonne santé.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44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12793</TotalTime>
  <Words>1083</Words>
  <Application>Microsoft Office PowerPoint</Application>
  <PresentationFormat>Grand écran</PresentationFormat>
  <Paragraphs>260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Futura Std Book</vt:lpstr>
      <vt:lpstr>Didot</vt:lpstr>
      <vt:lpstr>Times New Roman</vt:lpstr>
      <vt:lpstr>Calibri Light</vt:lpstr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Saint-Raphaël, Ville Amie des Ainés  Restitution de la concertation citoyenne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</dc:title>
  <dc:creator>Clementino Elodie</dc:creator>
  <cp:lastModifiedBy>Buisson Françoise</cp:lastModifiedBy>
  <cp:revision>560</cp:revision>
  <cp:lastPrinted>2023-01-23T07:31:38Z</cp:lastPrinted>
  <dcterms:created xsi:type="dcterms:W3CDTF">2019-07-23T08:03:11Z</dcterms:created>
  <dcterms:modified xsi:type="dcterms:W3CDTF">2023-10-25T15:54:50Z</dcterms:modified>
</cp:coreProperties>
</file>