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9.xml" ContentType="application/vnd.openxmlformats-officedocument.drawingml.chart+xml"/>
  <Override PartName="/ppt/charts/chart35.xml" ContentType="application/vnd.openxmlformats-officedocument.drawingml.chart+xml"/>
  <Override PartName="/ppt/charts/chart1.xml" ContentType="application/vnd.openxmlformats-officedocument.drawingml.chart+xml"/>
  <Override PartName="/ppt/charts/chart36.xml" ContentType="application/vnd.openxmlformats-officedocument.drawingml.chart+xml"/>
  <Override PartName="/ppt/charts/chart2.xml" ContentType="application/vnd.openxmlformats-officedocument.drawingml.chart+xml"/>
  <Override PartName="/ppt/charts/chart37.xml" ContentType="application/vnd.openxmlformats-officedocument.drawingml.chart+xml"/>
  <Override PartName="/ppt/charts/chart3.xml" ContentType="application/vnd.openxmlformats-officedocument.drawingml.chart+xml"/>
  <Override PartName="/ppt/charts/chart38.xml" ContentType="application/vnd.openxmlformats-officedocument.drawingml.chart+xml"/>
  <Override PartName="/ppt/charts/chart4.xml" ContentType="application/vnd.openxmlformats-officedocument.drawingml.chart+xml"/>
  <Override PartName="/ppt/charts/chart39.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40.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notesSlides/notesSlide19.xml" ContentType="application/vnd.openxmlformats-officedocument.presentationml.notesSlide+xml"/>
  <Override PartName="/ppt/notesSlides/notesSlide64.xml" ContentType="application/vnd.openxmlformats-officedocument.presentationml.notesSlide+xml"/>
  <Override PartName="/ppt/notesSlides/notesSlide28.xml" ContentType="application/vnd.openxmlformats-officedocument.presentationml.notesSlide+xml"/>
  <Override PartName="/ppt/notesSlides/notesSlide62.xml" ContentType="application/vnd.openxmlformats-officedocument.presentationml.notesSlide+xml"/>
  <Override PartName="/ppt/notesSlides/notesSlide31.xml" ContentType="application/vnd.openxmlformats-officedocument.presentationml.notesSlide+xml"/>
  <Override PartName="/ppt/notesSlides/notesSlide63.xml" ContentType="application/vnd.openxmlformats-officedocument.presentationml.notesSlide+xml"/>
  <Override PartName="/ppt/notesSlides/notesSlide32.xml" ContentType="application/vnd.openxmlformats-officedocument.presentationml.notesSlide+xml"/>
  <Override PartName="/ppt/notesSlides/notesSlide65.xml" ContentType="application/vnd.openxmlformats-officedocument.presentationml.notesSlide+xml"/>
  <Override PartName="/ppt/notesSlides/notesSlide34.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_rels/notesSlide19.xml.rels" ContentType="application/vnd.openxmlformats-package.relationships+xml"/>
  <Override PartName="/ppt/notesSlides/_rels/notesSlide64.xml.rels" ContentType="application/vnd.openxmlformats-package.relationships+xml"/>
  <Override PartName="/ppt/notesSlides/_rels/notesSlide28.xml.rels" ContentType="application/vnd.openxmlformats-package.relationships+xml"/>
  <Override PartName="/ppt/notesSlides/_rels/notesSlide62.xml.rels" ContentType="application/vnd.openxmlformats-package.relationships+xml"/>
  <Override PartName="/ppt/notesSlides/_rels/notesSlide31.xml.rels" ContentType="application/vnd.openxmlformats-package.relationships+xml"/>
  <Override PartName="/ppt/notesSlides/_rels/notesSlide63.xml.rels" ContentType="application/vnd.openxmlformats-package.relationships+xml"/>
  <Override PartName="/ppt/notesSlides/_rels/notesSlide32.xml.rels" ContentType="application/vnd.openxmlformats-package.relationships+xml"/>
  <Override PartName="/ppt/notesSlides/_rels/notesSlide65.xml.rels" ContentType="application/vnd.openxmlformats-package.relationships+xml"/>
  <Override PartName="/ppt/notesSlides/_rels/notesSlide34.xml.rels" ContentType="application/vnd.openxmlformats-package.relationships+xml"/>
  <Override PartName="/ppt/notesSlides/_rels/notesSlide66.xml.rels" ContentType="application/vnd.openxmlformats-package.relationships+xml"/>
  <Override PartName="/ppt/notesSlides/_rels/notesSlide67.xml.rels" ContentType="application/vnd.openxmlformats-package.relationships+xml"/>
  <Override PartName="/ppt/notesSlides/_rels/notesSlide68.xml.rels" ContentType="application/vnd.openxmlformats-package.relationships+xml"/>
  <Override PartName="/ppt/notesSlides/_rels/notesSlide69.xml.rels" ContentType="application/vnd.openxmlformats-package.relationships+xml"/>
  <Override PartName="/ppt/notesSlides/_rels/notesSlide72.xml.rels" ContentType="application/vnd.openxmlformats-package.relationships+xml"/>
  <Override PartName="/ppt/notesSlides/_rels/notesSlide73.xml.rels" ContentType="application/vnd.openxmlformats-package.relationships+xml"/>
  <Override PartName="/ppt/notesSlides/_rels/notesSlide74.xml.rels" ContentType="application/vnd.openxmlformats-package.relationships+xml"/>
  <Override PartName="/ppt/notesSlides/_rels/notesSlide75.xml.rels" ContentType="application/vnd.openxmlformats-package.relationships+xml"/>
  <Override PartName="/ppt/notesSlides/_rels/notesSlide76.xml.rels" ContentType="application/vnd.openxmlformats-package.relationships+xml"/>
  <Override PartName="/ppt/notesSlides/_rels/notesSlide77.xml.rels" ContentType="application/vnd.openxmlformats-package.relationships+xml"/>
  <Override PartName="/ppt/notesSlides/_rels/notesSlide78.xml.rels" ContentType="application/vnd.openxmlformats-package.relationships+xml"/>
  <Override PartName="/ppt/notesSlides/_rels/notesSlide79.xml.rels" ContentType="application/vnd.openxmlformats-package.relationships+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media/image9.wmf" ContentType="image/x-wmf"/>
  <Override PartName="/ppt/media/image2.png" ContentType="image/png"/>
  <Override PartName="/ppt/media/image45.png" ContentType="image/png"/>
  <Override PartName="/ppt/media/image38.jpeg" ContentType="image/jpeg"/>
  <Override PartName="/ppt/media/image1.wmf" ContentType="image/x-wmf"/>
  <Override PartName="/ppt/media/image47.png" ContentType="image/png"/>
  <Override PartName="/ppt/media/image3.wmf" ContentType="image/x-wmf"/>
  <Override PartName="/ppt/media/image48.png" ContentType="image/png"/>
  <Override PartName="/ppt/media/image4.wmf" ContentType="image/x-wmf"/>
  <Override PartName="/ppt/media/image49.png" ContentType="image/png"/>
  <Override PartName="/ppt/media/image5.wmf" ContentType="image/x-wmf"/>
  <Override PartName="/ppt/media/image6.wmf" ContentType="image/x-wmf"/>
  <Override PartName="/ppt/media/image7.wmf" ContentType="image/x-wmf"/>
  <Override PartName="/ppt/media/image8.wmf" ContentType="image/x-wmf"/>
  <Override PartName="/ppt/media/image10.wmf" ContentType="image/x-wmf"/>
  <Override PartName="/ppt/media/image11.png" ContentType="image/png"/>
  <Override PartName="/ppt/media/image12.jpeg" ContentType="image/jpeg"/>
  <Override PartName="/ppt/media/image13.png" ContentType="image/png"/>
  <Override PartName="/ppt/media/image14.jpeg" ContentType="image/jpeg"/>
  <Override PartName="/ppt/media/image35.jpeg" ContentType="image/jpeg"/>
  <Override PartName="/ppt/media/image15.png" ContentType="image/png"/>
  <Override PartName="/ppt/media/image16.png" ContentType="image/png"/>
  <Override PartName="/ppt/media/image17.png" ContentType="image/png"/>
  <Override PartName="/ppt/media/image52.jpeg" ContentType="image/jpeg"/>
  <Override PartName="/ppt/media/image18.png" ContentType="image/png"/>
  <Override PartName="/ppt/media/image19.png" ContentType="image/png"/>
  <Override PartName="/ppt/media/image40.jpeg" ContentType="image/jpe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36.jpeg" ContentType="image/jpeg"/>
  <Override PartName="/ppt/media/image25.png" ContentType="image/png"/>
  <Override PartName="/ppt/media/image26.jpeg" ContentType="image/jpeg"/>
  <Override PartName="/ppt/media/image27.png" ContentType="image/png"/>
  <Override PartName="/ppt/media/image53.jpeg" ContentType="image/jpeg"/>
  <Override PartName="/ppt/media/image28.png" ContentType="image/png"/>
  <Override PartName="/ppt/media/image29.jpeg" ContentType="image/jpeg"/>
  <Override PartName="/ppt/media/image32.png" ContentType="image/png"/>
  <Override PartName="/ppt/media/image30.jpeg" ContentType="image/jpeg"/>
  <Override PartName="/ppt/media/image31.png" ContentType="image/png"/>
  <Override PartName="/ppt/media/image33.png" ContentType="image/png"/>
  <Override PartName="/ppt/media/image34.png" ContentType="image/png"/>
  <Override PartName="/ppt/media/image37.jpeg" ContentType="image/jpeg"/>
  <Override PartName="/ppt/media/image39.png" ContentType="image/png"/>
  <Override PartName="/ppt/media/image41.jpeg" ContentType="image/jpeg"/>
  <Override PartName="/ppt/media/image42.png" ContentType="image/png"/>
  <Override PartName="/ppt/media/image50.png" ContentType="image/png"/>
  <Override PartName="/ppt/media/image43.jpeg" ContentType="image/jpeg"/>
  <Override PartName="/ppt/media/image44.png" ContentType="image/png"/>
  <Override PartName="/ppt/media/image46.png" ContentType="image/png"/>
  <Override PartName="/ppt/media/image51.png" ContentType="image/png"/>
  <Override PartName="/ppt/media/image54.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slide" Target="slides/slide55.xml"/><Relationship Id="rId67" Type="http://schemas.openxmlformats.org/officeDocument/2006/relationships/slide" Target="slides/slide56.xml"/><Relationship Id="rId68" Type="http://schemas.openxmlformats.org/officeDocument/2006/relationships/slide" Target="slides/slide57.xml"/><Relationship Id="rId69" Type="http://schemas.openxmlformats.org/officeDocument/2006/relationships/slide" Target="slides/slide58.xml"/><Relationship Id="rId70" Type="http://schemas.openxmlformats.org/officeDocument/2006/relationships/slide" Target="slides/slide59.xml"/><Relationship Id="rId71" Type="http://schemas.openxmlformats.org/officeDocument/2006/relationships/slide" Target="slides/slide60.xml"/><Relationship Id="rId72" Type="http://schemas.openxmlformats.org/officeDocument/2006/relationships/slide" Target="slides/slide61.xml"/><Relationship Id="rId73" Type="http://schemas.openxmlformats.org/officeDocument/2006/relationships/slide" Target="slides/slide62.xml"/><Relationship Id="rId74" Type="http://schemas.openxmlformats.org/officeDocument/2006/relationships/slide" Target="slides/slide63.xml"/><Relationship Id="rId75" Type="http://schemas.openxmlformats.org/officeDocument/2006/relationships/slide" Target="slides/slide64.xml"/><Relationship Id="rId76" Type="http://schemas.openxmlformats.org/officeDocument/2006/relationships/slide" Target="slides/slide65.xml"/><Relationship Id="rId77" Type="http://schemas.openxmlformats.org/officeDocument/2006/relationships/slide" Target="slides/slide66.xml"/><Relationship Id="rId78" Type="http://schemas.openxmlformats.org/officeDocument/2006/relationships/slide" Target="slides/slide67.xml"/><Relationship Id="rId79" Type="http://schemas.openxmlformats.org/officeDocument/2006/relationships/slide" Target="slides/slide68.xml"/><Relationship Id="rId80" Type="http://schemas.openxmlformats.org/officeDocument/2006/relationships/slide" Target="slides/slide69.xml"/><Relationship Id="rId81" Type="http://schemas.openxmlformats.org/officeDocument/2006/relationships/slide" Target="slides/slide70.xml"/><Relationship Id="rId82" Type="http://schemas.openxmlformats.org/officeDocument/2006/relationships/slide" Target="slides/slide71.xml"/><Relationship Id="rId83" Type="http://schemas.openxmlformats.org/officeDocument/2006/relationships/slide" Target="slides/slide72.xml"/><Relationship Id="rId84" Type="http://schemas.openxmlformats.org/officeDocument/2006/relationships/slide" Target="slides/slide73.xml"/><Relationship Id="rId85" Type="http://schemas.openxmlformats.org/officeDocument/2006/relationships/slide" Target="slides/slide74.xml"/><Relationship Id="rId86" Type="http://schemas.openxmlformats.org/officeDocument/2006/relationships/slide" Target="slides/slide75.xml"/><Relationship Id="rId87" Type="http://schemas.openxmlformats.org/officeDocument/2006/relationships/slide" Target="slides/slide76.xml"/><Relationship Id="rId88" Type="http://schemas.openxmlformats.org/officeDocument/2006/relationships/slide" Target="slides/slide77.xml"/><Relationship Id="rId89" Type="http://schemas.openxmlformats.org/officeDocument/2006/relationships/slide" Target="slides/slide78.xml"/><Relationship Id="rId90" Type="http://schemas.openxmlformats.org/officeDocument/2006/relationships/slide" Target="slides/slide79.xml"/><Relationship Id="rId91" Type="http://schemas.openxmlformats.org/officeDocument/2006/relationships/slide" Target="slides/slide80.xml"/><Relationship Id="rId92" Type="http://schemas.openxmlformats.org/officeDocument/2006/relationships/slide" Target="slides/slide81.xml"/><Relationship Id="rId93" Type="http://schemas.openxmlformats.org/officeDocument/2006/relationships/slide" Target="slides/slide82.xml"/><Relationship Id="rId94" Type="http://schemas.openxmlformats.org/officeDocument/2006/relationships/slide" Target="slides/slide83.xml"/><Relationship Id="rId95" Type="http://schemas.openxmlformats.org/officeDocument/2006/relationships/slide" Target="slides/slide84.xml"/><Relationship Id="rId96" Type="http://schemas.openxmlformats.org/officeDocument/2006/relationships/slide" Target="slides/slide85.xml"/><Relationship Id="rId97" Type="http://schemas.openxmlformats.org/officeDocument/2006/relationships/slide" Target="slides/slide86.xml"/><Relationship Id="rId98" Type="http://schemas.openxmlformats.org/officeDocument/2006/relationships/slide" Target="slides/slide87.xml"/><Relationship Id="rId99" Type="http://schemas.openxmlformats.org/officeDocument/2006/relationships/slide" Target="slides/slide88.xml"/><Relationship Id="rId100" Type="http://schemas.openxmlformats.org/officeDocument/2006/relationships/slide" Target="slides/slide89.xml"/><Relationship Id="rId101" Type="http://schemas.openxmlformats.org/officeDocument/2006/relationships/slide" Target="slides/slide90.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7398197078023"/>
          <c:y val="0.0579470198675497"/>
          <c:w val="0.910475598383587"/>
          <c:h val="0.66832229580574"/>
        </c:manualLayout>
      </c:layout>
      <c:barChart>
        <c:barDir val="col"/>
        <c:grouping val="clustered"/>
        <c:varyColors val="0"/>
        <c:ser>
          <c:idx val="0"/>
          <c:order val="0"/>
          <c:tx>
            <c:strRef>
              <c:f>label 0</c:f>
              <c:strCache>
                <c:ptCount val="1"/>
                <c:pt idx="0">
                  <c:v>Évolution annuelle moyenne de la population entre 2012 et 2017</c:v>
                </c:pt>
              </c:strCache>
            </c:strRef>
          </c:tx>
          <c:spPr>
            <a:solidFill>
              <a:srgbClr val="0070cd"/>
            </a:solidFill>
            <a:ln>
              <a:noFill/>
            </a:ln>
          </c:spPr>
          <c:invertIfNegative val="0"/>
          <c:dLbls>
            <c:numFmt formatCode="#,##0.0" sourceLinked="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Les Pennes-Mirabeau</c:v>
                </c:pt>
                <c:pt idx="1">
                  <c:v>Métropole Aix-Marseille-Provence</c:v>
                </c:pt>
                <c:pt idx="2">
                  <c:v>Bouches-du-Rhône</c:v>
                </c:pt>
                <c:pt idx="3">
                  <c:v>Provence-Alpes-Côte d'Azur</c:v>
                </c:pt>
                <c:pt idx="4">
                  <c:v>France</c:v>
                </c:pt>
              </c:strCache>
            </c:strRef>
          </c:cat>
          <c:val>
            <c:numRef>
              <c:f>0</c:f>
              <c:numCache>
                <c:formatCode>General</c:formatCode>
                <c:ptCount val="5"/>
                <c:pt idx="0">
                  <c:v>0.7</c:v>
                </c:pt>
                <c:pt idx="1">
                  <c:v>0.416614913958761</c:v>
                </c:pt>
                <c:pt idx="2">
                  <c:v>0.4</c:v>
                </c:pt>
                <c:pt idx="3">
                  <c:v>0.4</c:v>
                </c:pt>
                <c:pt idx="4">
                  <c:v>0.4</c:v>
                </c:pt>
              </c:numCache>
            </c:numRef>
          </c:val>
        </c:ser>
        <c:ser>
          <c:idx val="1"/>
          <c:order val="1"/>
          <c:tx>
            <c:strRef>
              <c:f>label 1</c:f>
              <c:strCache>
                <c:ptCount val="1"/>
                <c:pt idx="0">
                  <c:v>due au solde naturel </c:v>
                </c:pt>
              </c:strCache>
            </c:strRef>
          </c:tx>
          <c:spPr>
            <a:solidFill>
              <a:srgbClr val="0a1e8e"/>
            </a:solidFill>
            <a:ln>
              <a:noFill/>
            </a:ln>
          </c:spPr>
          <c:invertIfNegative val="0"/>
          <c:dLbls>
            <c:numFmt formatCode="#,##0.0" sourceLinked="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Les Pennes-Mirabeau</c:v>
                </c:pt>
                <c:pt idx="1">
                  <c:v>Métropole Aix-Marseille-Provence</c:v>
                </c:pt>
                <c:pt idx="2">
                  <c:v>Bouches-du-Rhône</c:v>
                </c:pt>
                <c:pt idx="3">
                  <c:v>Provence-Alpes-Côte d'Azur</c:v>
                </c:pt>
                <c:pt idx="4">
                  <c:v>France</c:v>
                </c:pt>
              </c:strCache>
            </c:strRef>
          </c:cat>
          <c:val>
            <c:numRef>
              <c:f>1</c:f>
              <c:numCache>
                <c:formatCode>General</c:formatCode>
                <c:ptCount val="5"/>
                <c:pt idx="0">
                  <c:v>0.1</c:v>
                </c:pt>
                <c:pt idx="1">
                  <c:v>0.457438324648489</c:v>
                </c:pt>
                <c:pt idx="2">
                  <c:v>0.4</c:v>
                </c:pt>
                <c:pt idx="3">
                  <c:v>0.2</c:v>
                </c:pt>
                <c:pt idx="4">
                  <c:v>0.3</c:v>
                </c:pt>
              </c:numCache>
            </c:numRef>
          </c:val>
        </c:ser>
        <c:ser>
          <c:idx val="2"/>
          <c:order val="2"/>
          <c:tx>
            <c:strRef>
              <c:f>label 2</c:f>
              <c:strCache>
                <c:ptCount val="1"/>
                <c:pt idx="0">
                  <c:v>due au solde migratoire </c:v>
                </c:pt>
              </c:strCache>
            </c:strRef>
          </c:tx>
          <c:spPr>
            <a:solidFill>
              <a:srgbClr val="6f4c63"/>
            </a:solidFill>
            <a:ln>
              <a:noFill/>
            </a:ln>
          </c:spPr>
          <c:invertIfNegative val="0"/>
          <c:dPt>
            <c:idx val="1"/>
            <c:invertIfNegative val="0"/>
            <c:spPr>
              <a:solidFill>
                <a:srgbClr val="6f4c63"/>
              </a:solidFill>
              <a:ln>
                <a:noFill/>
              </a:ln>
            </c:spPr>
          </c:dPt>
          <c:dPt>
            <c:idx val="2"/>
            <c:invertIfNegative val="0"/>
            <c:spPr>
              <a:solidFill>
                <a:srgbClr val="6f4c63"/>
              </a:solidFill>
              <a:ln>
                <a:noFill/>
              </a:ln>
            </c:spPr>
          </c:dPt>
          <c:dLbls>
            <c:numFmt formatCode="#,##0.0" sourceLinked="0"/>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Les Pennes-Mirabeau</c:v>
                </c:pt>
                <c:pt idx="1">
                  <c:v>Métropole Aix-Marseille-Provence</c:v>
                </c:pt>
                <c:pt idx="2">
                  <c:v>Bouches-du-Rhône</c:v>
                </c:pt>
                <c:pt idx="3">
                  <c:v>Provence-Alpes-Côte d'Azur</c:v>
                </c:pt>
                <c:pt idx="4">
                  <c:v>France</c:v>
                </c:pt>
              </c:strCache>
            </c:strRef>
          </c:cat>
          <c:val>
            <c:numRef>
              <c:f>2</c:f>
              <c:numCache>
                <c:formatCode>General</c:formatCode>
                <c:ptCount val="5"/>
                <c:pt idx="0">
                  <c:v>0.6</c:v>
                </c:pt>
                <c:pt idx="1">
                  <c:v>-0.0881847784946306</c:v>
                </c:pt>
                <c:pt idx="2">
                  <c:v>-0.1</c:v>
                </c:pt>
                <c:pt idx="3">
                  <c:v>0.2</c:v>
                </c:pt>
                <c:pt idx="4">
                  <c:v>0.1</c:v>
                </c:pt>
              </c:numCache>
            </c:numRef>
          </c:val>
        </c:ser>
        <c:gapWidth val="219"/>
        <c:overlap val="-27"/>
        <c:axId val="81770696"/>
        <c:axId val="24614250"/>
      </c:barChart>
      <c:catAx>
        <c:axId val="81770696"/>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800" spc="-1" strike="noStrike">
                <a:solidFill>
                  <a:srgbClr val="777877"/>
                </a:solidFill>
                <a:latin typeface="Arial"/>
                <a:ea typeface="DejaVu Sans"/>
              </a:defRPr>
            </a:pPr>
          </a:p>
        </c:txPr>
        <c:crossAx val="24614250"/>
        <c:crosses val="autoZero"/>
        <c:auto val="1"/>
        <c:lblAlgn val="ctr"/>
        <c:lblOffset val="100"/>
      </c:catAx>
      <c:valAx>
        <c:axId val="24614250"/>
        <c:scaling>
          <c:orientation val="minMax"/>
        </c:scaling>
        <c:delete val="0"/>
        <c:axPos val="l"/>
        <c:numFmt formatCode="#,##0.0" sourceLinked="0"/>
        <c:majorTickMark val="none"/>
        <c:minorTickMark val="none"/>
        <c:tickLblPos val="nextTo"/>
        <c:spPr>
          <a:ln w="6480">
            <a:noFill/>
          </a:ln>
        </c:spPr>
        <c:txPr>
          <a:bodyPr/>
          <a:lstStyle/>
          <a:p>
            <a:pPr>
              <a:defRPr b="0" sz="900" spc="-1" strike="noStrike">
                <a:solidFill>
                  <a:srgbClr val="777877"/>
                </a:solidFill>
                <a:latin typeface="Arial"/>
                <a:ea typeface="DejaVu Sans"/>
              </a:defRPr>
            </a:pPr>
          </a:p>
        </c:txPr>
        <c:crossAx val="81770696"/>
        <c:crosses val="autoZero"/>
        <c:majorUnit val="0.1"/>
      </c:valAx>
      <c:spPr>
        <a:noFill/>
        <a:ln>
          <a:noFill/>
        </a:ln>
      </c:spPr>
    </c:plotArea>
    <c:legend>
      <c:layout>
        <c:manualLayout>
          <c:xMode val="edge"/>
          <c:yMode val="edge"/>
          <c:x val="0"/>
          <c:y val="0.843063679505573"/>
          <c:w val="0.999378302766553"/>
          <c:h val="0.15673289183223"/>
        </c:manualLayout>
      </c:layout>
      <c:spPr>
        <a:noFill/>
        <a:ln>
          <a:noFill/>
        </a:ln>
      </c:spPr>
      <c:txPr>
        <a:bodyPr/>
        <a:lstStyle/>
        <a:p>
          <a:pPr>
            <a:defRPr b="0" sz="900" spc="-1" strike="noStrike">
              <a:solidFill>
                <a:srgbClr val="777877"/>
              </a:solidFill>
              <a:latin typeface="Arial"/>
              <a:ea typeface="DejaVu Sans"/>
            </a:defRPr>
          </a:pPr>
        </a:p>
      </c:txPr>
    </c:legend>
    <c:plotVisOnly val="1"/>
    <c:dispBlanksAs val="gap"/>
  </c:chart>
  <c:spPr>
    <a:noFill/>
    <a:ln w="9360">
      <a:solidFill>
        <a:srgbClr val="0070c0"/>
      </a:solidFill>
      <a:round/>
    </a:ln>
  </c:spPr>
</c:chartSpace>
</file>

<file path=ppt/charts/chart10.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Les Pennes-Mirabeau</c:v>
                </c:pt>
              </c:strCache>
            </c:strRef>
          </c:tx>
          <c:spPr>
            <a:solidFill>
              <a:srgbClr val="0a1e8e"/>
            </a:solidFill>
            <a:ln>
              <a:noFill/>
            </a:ln>
          </c:spPr>
          <c:invertIfNegative val="0"/>
          <c:dPt>
            <c:idx val="0"/>
            <c:invertIfNegative val="0"/>
            <c:spPr>
              <a:solidFill>
                <a:srgbClr val="0a1e8e"/>
              </a:solidFill>
              <a:ln>
                <a:noFill/>
              </a:ln>
            </c:spPr>
          </c:dPt>
          <c:dPt>
            <c:idx val="1"/>
            <c:invertIfNegative val="0"/>
            <c:spPr>
              <a:solidFill>
                <a:srgbClr val="0a1e8e"/>
              </a:solidFill>
              <a:ln>
                <a:noFill/>
              </a:ln>
            </c:spPr>
          </c:dPt>
          <c:dPt>
            <c:idx val="4"/>
            <c:invertIfNegative val="0"/>
            <c:spPr>
              <a:solidFill>
                <a:srgbClr val="0a1e8e"/>
              </a:solidFill>
              <a:ln>
                <a:noFill/>
              </a:ln>
            </c:spPr>
          </c:dPt>
          <c:dPt>
            <c:idx val="7"/>
            <c:invertIfNegative val="0"/>
            <c:spPr>
              <a:solidFill>
                <a:srgbClr val="0a1e8e"/>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8"/>
                <c:pt idx="0">
                  <c:v>Agriculteurs exploitants</c:v>
                </c:pt>
                <c:pt idx="1">
                  <c:v>Artisans, commerçants, chefs d'entreprise</c:v>
                </c:pt>
                <c:pt idx="2">
                  <c:v>Cadres et professions intellectuelles supérieures</c:v>
                </c:pt>
                <c:pt idx="3">
                  <c:v>Professions intermédiaires</c:v>
                </c:pt>
                <c:pt idx="4">
                  <c:v>Employés</c:v>
                </c:pt>
                <c:pt idx="5">
                  <c:v>Ouvriers</c:v>
                </c:pt>
                <c:pt idx="6">
                  <c:v>Retraités</c:v>
                </c:pt>
                <c:pt idx="7">
                  <c:v>Autres sans activité professionnelle</c:v>
                </c:pt>
              </c:strCache>
            </c:strRef>
          </c:cat>
          <c:val>
            <c:numRef>
              <c:f>0</c:f>
              <c:numCache>
                <c:formatCode>General</c:formatCode>
                <c:ptCount val="8"/>
                <c:pt idx="0">
                  <c:v>0.00130751067235341</c:v>
                </c:pt>
                <c:pt idx="1">
                  <c:v>0.0343996672827318</c:v>
                </c:pt>
                <c:pt idx="2">
                  <c:v>0.0926605424593535</c:v>
                </c:pt>
                <c:pt idx="3">
                  <c:v>0.176719739539188</c:v>
                </c:pt>
                <c:pt idx="4">
                  <c:v>0.159736635505704</c:v>
                </c:pt>
                <c:pt idx="5">
                  <c:v>0.0824547377180131</c:v>
                </c:pt>
                <c:pt idx="6">
                  <c:v>0.319538789549415</c:v>
                </c:pt>
                <c:pt idx="7">
                  <c:v>0.133182377273241</c:v>
                </c:pt>
              </c:numCache>
            </c:numRef>
          </c:val>
        </c:ser>
        <c:ser>
          <c:idx val="1"/>
          <c:order val="1"/>
          <c:tx>
            <c:strRef>
              <c:f>label 1</c:f>
              <c:strCache>
                <c:ptCount val="1"/>
                <c:pt idx="0">
                  <c:v>Métropole Aix-Marseille-Provence</c:v>
                </c:pt>
              </c:strCache>
            </c:strRef>
          </c:tx>
          <c:spPr>
            <a:solidFill>
              <a:srgbClr val="6f4c63"/>
            </a:solidFill>
            <a:ln>
              <a:noFill/>
            </a:ln>
          </c:spPr>
          <c:invertIfNegative val="0"/>
          <c:dPt>
            <c:idx val="0"/>
            <c:invertIfNegative val="0"/>
            <c:spPr>
              <a:solidFill>
                <a:srgbClr val="6f4c63"/>
              </a:solidFill>
              <a:ln>
                <a:noFill/>
              </a:ln>
            </c:spPr>
          </c:dPt>
          <c:dPt>
            <c:idx val="1"/>
            <c:invertIfNegative val="0"/>
            <c:spPr>
              <a:solidFill>
                <a:srgbClr val="6f4c63"/>
              </a:solidFill>
              <a:ln>
                <a:noFill/>
              </a:ln>
            </c:spPr>
          </c:dPt>
          <c:dPt>
            <c:idx val="2"/>
            <c:invertIfNegative val="0"/>
            <c:spPr>
              <a:solidFill>
                <a:srgbClr val="6f4c63"/>
              </a:solidFill>
              <a:ln>
                <a:noFill/>
              </a:ln>
            </c:spPr>
          </c:dPt>
          <c:dPt>
            <c:idx val="3"/>
            <c:invertIfNegative val="0"/>
            <c:spPr>
              <a:solidFill>
                <a:srgbClr val="6f4c63"/>
              </a:solidFill>
              <a:ln>
                <a:noFill/>
              </a:ln>
            </c:spPr>
          </c:dPt>
          <c:dPt>
            <c:idx val="5"/>
            <c:invertIfNegative val="0"/>
            <c:spPr>
              <a:solidFill>
                <a:srgbClr val="6f4c63"/>
              </a:solidFill>
              <a:ln>
                <a:noFill/>
              </a:ln>
            </c:spPr>
          </c:dPt>
          <c:dPt>
            <c:idx val="6"/>
            <c:invertIfNegative val="0"/>
            <c:spPr>
              <a:solidFill>
                <a:srgbClr val="6f4c63"/>
              </a:solidFill>
              <a:ln>
                <a:noFill/>
              </a:ln>
            </c:spPr>
          </c:dPt>
          <c:dPt>
            <c:idx val="7"/>
            <c:invertIfNegative val="0"/>
            <c:spPr>
              <a:solidFill>
                <a:srgbClr val="6f4c63"/>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1"/>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2"/>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3"/>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8"/>
                <c:pt idx="0">
                  <c:v>Agriculteurs exploitants</c:v>
                </c:pt>
                <c:pt idx="1">
                  <c:v>Artisans, commerçants, chefs d'entreprise</c:v>
                </c:pt>
                <c:pt idx="2">
                  <c:v>Cadres et professions intellectuelles supérieures</c:v>
                </c:pt>
                <c:pt idx="3">
                  <c:v>Professions intermédiaires</c:v>
                </c:pt>
                <c:pt idx="4">
                  <c:v>Employés</c:v>
                </c:pt>
                <c:pt idx="5">
                  <c:v>Ouvriers</c:v>
                </c:pt>
                <c:pt idx="6">
                  <c:v>Retraités</c:v>
                </c:pt>
                <c:pt idx="7">
                  <c:v>Autres sans activité professionnelle</c:v>
                </c:pt>
              </c:strCache>
            </c:strRef>
          </c:cat>
          <c:val>
            <c:numRef>
              <c:f>1</c:f>
              <c:numCache>
                <c:formatCode>General</c:formatCode>
                <c:ptCount val="8"/>
                <c:pt idx="0">
                  <c:v>0.00137093336201322</c:v>
                </c:pt>
                <c:pt idx="1">
                  <c:v>0.0340718405363485</c:v>
                </c:pt>
                <c:pt idx="2">
                  <c:v>0.0997185569695376</c:v>
                </c:pt>
                <c:pt idx="3">
                  <c:v>0.143675241695033</c:v>
                </c:pt>
                <c:pt idx="4">
                  <c:v>0.16094796543382</c:v>
                </c:pt>
                <c:pt idx="5">
                  <c:v>0.0934495819171557</c:v>
                </c:pt>
                <c:pt idx="6">
                  <c:v>0.254897717745812</c:v>
                </c:pt>
                <c:pt idx="7">
                  <c:v>0.211868162340279</c:v>
                </c:pt>
              </c:numCache>
            </c:numRef>
          </c:val>
        </c:ser>
        <c:ser>
          <c:idx val="2"/>
          <c:order val="2"/>
          <c:tx>
            <c:strRef>
              <c:f>label 2</c:f>
              <c:strCache>
                <c:ptCount val="1"/>
                <c:pt idx="0">
                  <c:v>Bouches-du-Rhône</c:v>
                </c:pt>
              </c:strCache>
            </c:strRef>
          </c:tx>
          <c:spPr>
            <a:solidFill>
              <a:srgbClr val="428475"/>
            </a:solidFill>
            <a:ln>
              <a:noFill/>
            </a:ln>
          </c:spPr>
          <c:invertIfNegative val="0"/>
          <c:dPt>
            <c:idx val="0"/>
            <c:invertIfNegative val="0"/>
            <c:spPr>
              <a:solidFill>
                <a:srgbClr val="428475"/>
              </a:solidFill>
              <a:ln>
                <a:noFill/>
              </a:ln>
            </c:spPr>
          </c:dPt>
          <c:dPt>
            <c:idx val="1"/>
            <c:invertIfNegative val="0"/>
            <c:spPr>
              <a:solidFill>
                <a:srgbClr val="428475"/>
              </a:solidFill>
              <a:ln>
                <a:noFill/>
              </a:ln>
            </c:spPr>
          </c:dPt>
          <c:dPt>
            <c:idx val="2"/>
            <c:invertIfNegative val="0"/>
            <c:spPr>
              <a:solidFill>
                <a:srgbClr val="428475"/>
              </a:solidFill>
              <a:ln>
                <a:noFill/>
              </a:ln>
            </c:spPr>
          </c:dPt>
          <c:dPt>
            <c:idx val="3"/>
            <c:invertIfNegative val="0"/>
            <c:spPr>
              <a:solidFill>
                <a:srgbClr val="428475"/>
              </a:solidFill>
              <a:ln>
                <a:noFill/>
              </a:ln>
            </c:spPr>
          </c:dPt>
          <c:dPt>
            <c:idx val="4"/>
            <c:invertIfNegative val="0"/>
            <c:spPr>
              <a:solidFill>
                <a:srgbClr val="428475"/>
              </a:solidFill>
              <a:ln>
                <a:noFill/>
              </a:ln>
            </c:spPr>
          </c:dPt>
          <c:dPt>
            <c:idx val="5"/>
            <c:invertIfNegative val="0"/>
            <c:spPr>
              <a:solidFill>
                <a:srgbClr val="428475"/>
              </a:solidFill>
              <a:ln>
                <a:noFill/>
              </a:ln>
            </c:spPr>
          </c:dPt>
          <c:dPt>
            <c:idx val="6"/>
            <c:invertIfNegative val="0"/>
            <c:spPr>
              <a:solidFill>
                <a:srgbClr val="428475"/>
              </a:solidFill>
              <a:ln>
                <a:noFill/>
              </a:ln>
            </c:spPr>
          </c:dPt>
          <c:dPt>
            <c:idx val="7"/>
            <c:invertIfNegative val="0"/>
            <c:spPr>
              <a:solidFill>
                <a:srgbClr val="428475"/>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1"/>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4"/>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8"/>
                <c:pt idx="0">
                  <c:v>Agriculteurs exploitants</c:v>
                </c:pt>
                <c:pt idx="1">
                  <c:v>Artisans, commerçants, chefs d'entreprise</c:v>
                </c:pt>
                <c:pt idx="2">
                  <c:v>Cadres et professions intellectuelles supérieures</c:v>
                </c:pt>
                <c:pt idx="3">
                  <c:v>Professions intermédiaires</c:v>
                </c:pt>
                <c:pt idx="4">
                  <c:v>Employés</c:v>
                </c:pt>
                <c:pt idx="5">
                  <c:v>Ouvriers</c:v>
                </c:pt>
                <c:pt idx="6">
                  <c:v>Retraités</c:v>
                </c:pt>
                <c:pt idx="7">
                  <c:v>Autres sans activité professionnelle</c:v>
                </c:pt>
              </c:strCache>
            </c:strRef>
          </c:cat>
          <c:val>
            <c:numRef>
              <c:f>2</c:f>
              <c:numCache>
                <c:formatCode>General</c:formatCode>
                <c:ptCount val="8"/>
                <c:pt idx="0">
                  <c:v>0.00225920643859384</c:v>
                </c:pt>
                <c:pt idx="1">
                  <c:v>0.0352767304661796</c:v>
                </c:pt>
                <c:pt idx="2">
                  <c:v>0.0964310988971118</c:v>
                </c:pt>
                <c:pt idx="3">
                  <c:v>0.142128738780961</c:v>
                </c:pt>
                <c:pt idx="4">
                  <c:v>0.159860376217587</c:v>
                </c:pt>
                <c:pt idx="5">
                  <c:v>0.0960530667873939</c:v>
                </c:pt>
                <c:pt idx="6">
                  <c:v>0.258777041083269</c:v>
                </c:pt>
                <c:pt idx="7">
                  <c:v>0.209213741328903</c:v>
                </c:pt>
              </c:numCache>
            </c:numRef>
          </c:val>
        </c:ser>
        <c:ser>
          <c:idx val="3"/>
          <c:order val="3"/>
          <c:tx>
            <c:strRef>
              <c:f>label 3</c:f>
              <c:strCache>
                <c:ptCount val="1"/>
                <c:pt idx="0">
                  <c:v>Provence-Alpes-Côte d'Azur</c:v>
                </c:pt>
              </c:strCache>
            </c:strRef>
          </c:tx>
          <c:spPr>
            <a:solidFill>
              <a:srgbClr val="9da480"/>
            </a:solidFill>
            <a:ln>
              <a:noFill/>
            </a:ln>
          </c:spPr>
          <c:invertIfNegative val="0"/>
          <c:dPt>
            <c:idx val="0"/>
            <c:invertIfNegative val="0"/>
            <c:spPr>
              <a:solidFill>
                <a:srgbClr val="9da480"/>
              </a:solidFill>
              <a:ln>
                <a:noFill/>
              </a:ln>
            </c:spPr>
          </c:dPt>
          <c:dPt>
            <c:idx val="1"/>
            <c:invertIfNegative val="0"/>
            <c:spPr>
              <a:solidFill>
                <a:srgbClr val="9da480"/>
              </a:solidFill>
              <a:ln>
                <a:noFill/>
              </a:ln>
            </c:spPr>
          </c:dPt>
          <c:dPt>
            <c:idx val="3"/>
            <c:invertIfNegative val="0"/>
            <c:spPr>
              <a:solidFill>
                <a:srgbClr val="9da480"/>
              </a:solidFill>
              <a:ln>
                <a:noFill/>
              </a:ln>
            </c:spPr>
          </c:dPt>
          <c:dPt>
            <c:idx val="4"/>
            <c:invertIfNegative val="0"/>
            <c:spPr>
              <a:solidFill>
                <a:srgbClr val="9da480"/>
              </a:solidFill>
              <a:ln>
                <a:noFill/>
              </a:ln>
            </c:spPr>
          </c:dPt>
          <c:dPt>
            <c:idx val="5"/>
            <c:invertIfNegative val="0"/>
            <c:spPr>
              <a:solidFill>
                <a:srgbClr val="9da480"/>
              </a:solidFill>
              <a:ln>
                <a:noFill/>
              </a:ln>
            </c:spPr>
          </c:dPt>
          <c:dPt>
            <c:idx val="6"/>
            <c:invertIfNegative val="0"/>
            <c:spPr>
              <a:solidFill>
                <a:srgbClr val="9da480"/>
              </a:solidFill>
              <a:ln>
                <a:noFill/>
              </a:ln>
            </c:spPr>
          </c:dPt>
          <c:dPt>
            <c:idx val="7"/>
            <c:invertIfNegative val="0"/>
            <c:spPr>
              <a:solidFill>
                <a:srgbClr val="9da480"/>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8"/>
                <c:pt idx="0">
                  <c:v>Agriculteurs exploitants</c:v>
                </c:pt>
                <c:pt idx="1">
                  <c:v>Artisans, commerçants, chefs d'entreprise</c:v>
                </c:pt>
                <c:pt idx="2">
                  <c:v>Cadres et professions intellectuelles supérieures</c:v>
                </c:pt>
                <c:pt idx="3">
                  <c:v>Professions intermédiaires</c:v>
                </c:pt>
                <c:pt idx="4">
                  <c:v>Employés</c:v>
                </c:pt>
                <c:pt idx="5">
                  <c:v>Ouvriers</c:v>
                </c:pt>
                <c:pt idx="6">
                  <c:v>Retraités</c:v>
                </c:pt>
                <c:pt idx="7">
                  <c:v>Autres sans activité professionnelle</c:v>
                </c:pt>
              </c:strCache>
            </c:strRef>
          </c:cat>
          <c:val>
            <c:numRef>
              <c:f>3</c:f>
              <c:numCache>
                <c:formatCode>General</c:formatCode>
                <c:ptCount val="8"/>
                <c:pt idx="0">
                  <c:v>0.00409970308299963</c:v>
                </c:pt>
                <c:pt idx="1">
                  <c:v>0.0441783049917205</c:v>
                </c:pt>
                <c:pt idx="2">
                  <c:v>0.0822885396215347</c:v>
                </c:pt>
                <c:pt idx="3">
                  <c:v>0.13511846986057</c:v>
                </c:pt>
                <c:pt idx="4">
                  <c:v>0.165559354484309</c:v>
                </c:pt>
                <c:pt idx="5">
                  <c:v>0.0976609965471867</c:v>
                </c:pt>
                <c:pt idx="6">
                  <c:v>0.289536598347951</c:v>
                </c:pt>
                <c:pt idx="7">
                  <c:v>0.181558033063728</c:v>
                </c:pt>
              </c:numCache>
            </c:numRef>
          </c:val>
        </c:ser>
        <c:ser>
          <c:idx val="4"/>
          <c:order val="4"/>
          <c:tx>
            <c:strRef>
              <c:f>label 4</c:f>
              <c:strCache>
                <c:ptCount val="1"/>
                <c:pt idx="0">
                  <c:v>France</c:v>
                </c:pt>
              </c:strCache>
            </c:strRef>
          </c:tx>
          <c:spPr>
            <a:solidFill>
              <a:srgbClr val="362731"/>
            </a:solidFill>
            <a:ln>
              <a:noFill/>
            </a:ln>
          </c:spPr>
          <c:invertIfNegative val="0"/>
          <c:dPt>
            <c:idx val="1"/>
            <c:invertIfNegative val="0"/>
            <c:spPr>
              <a:solidFill>
                <a:srgbClr val="362731"/>
              </a:solidFill>
              <a:ln>
                <a:noFill/>
              </a:ln>
            </c:spPr>
          </c:dPt>
          <c:dPt>
            <c:idx val="2"/>
            <c:invertIfNegative val="0"/>
            <c:spPr>
              <a:solidFill>
                <a:srgbClr val="362731"/>
              </a:solidFill>
              <a:ln>
                <a:noFill/>
              </a:ln>
            </c:spPr>
          </c:dPt>
          <c:dPt>
            <c:idx val="3"/>
            <c:invertIfNegative val="0"/>
            <c:spPr>
              <a:solidFill>
                <a:srgbClr val="362731"/>
              </a:solidFill>
              <a:ln>
                <a:noFill/>
              </a:ln>
            </c:spPr>
          </c:dPt>
          <c:dPt>
            <c:idx val="6"/>
            <c:invertIfNegative val="0"/>
            <c:spPr>
              <a:solidFill>
                <a:srgbClr val="362731"/>
              </a:solidFill>
              <a:ln>
                <a:noFill/>
              </a:ln>
            </c:spPr>
          </c:dPt>
          <c:dLbls>
            <c:numFmt formatCode="0%" sourceLinked="1"/>
            <c:dLbl>
              <c:idx val="1"/>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8"/>
                <c:pt idx="0">
                  <c:v>Agriculteurs exploitants</c:v>
                </c:pt>
                <c:pt idx="1">
                  <c:v>Artisans, commerçants, chefs d'entreprise</c:v>
                </c:pt>
                <c:pt idx="2">
                  <c:v>Cadres et professions intellectuelles supérieures</c:v>
                </c:pt>
                <c:pt idx="3">
                  <c:v>Professions intermédiaires</c:v>
                </c:pt>
                <c:pt idx="4">
                  <c:v>Employés</c:v>
                </c:pt>
                <c:pt idx="5">
                  <c:v>Ouvriers</c:v>
                </c:pt>
                <c:pt idx="6">
                  <c:v>Retraités</c:v>
                </c:pt>
                <c:pt idx="7">
                  <c:v>Autres sans activité professionnelle</c:v>
                </c:pt>
              </c:strCache>
            </c:strRef>
          </c:cat>
          <c:val>
            <c:numRef>
              <c:f>4</c:f>
              <c:numCache>
                <c:formatCode>General</c:formatCode>
                <c:ptCount val="8"/>
                <c:pt idx="0">
                  <c:v>0.0079109922087369</c:v>
                </c:pt>
                <c:pt idx="1">
                  <c:v>0.0352955248811568</c:v>
                </c:pt>
                <c:pt idx="2">
                  <c:v>0.0935471144658221</c:v>
                </c:pt>
                <c:pt idx="3">
                  <c:v>0.140980816066665</c:v>
                </c:pt>
                <c:pt idx="4">
                  <c:v>0.162103307376281</c:v>
                </c:pt>
                <c:pt idx="5">
                  <c:v>0.122128201407349</c:v>
                </c:pt>
                <c:pt idx="6">
                  <c:v>0.269232343470251</c:v>
                </c:pt>
                <c:pt idx="7">
                  <c:v>0.168801700123739</c:v>
                </c:pt>
              </c:numCache>
            </c:numRef>
          </c:val>
        </c:ser>
        <c:gapWidth val="219"/>
        <c:overlap val="-27"/>
        <c:axId val="13387682"/>
        <c:axId val="6860271"/>
      </c:barChart>
      <c:catAx>
        <c:axId val="13387682"/>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1000" spc="-1" strike="noStrike">
                <a:solidFill>
                  <a:srgbClr val="777877"/>
                </a:solidFill>
                <a:latin typeface="Arial Narrow"/>
                <a:ea typeface="DejaVu Sans"/>
              </a:defRPr>
            </a:pPr>
          </a:p>
        </c:txPr>
        <c:crossAx val="6860271"/>
        <c:crosses val="autoZero"/>
        <c:auto val="1"/>
        <c:lblAlgn val="ctr"/>
        <c:lblOffset val="100"/>
      </c:catAx>
      <c:valAx>
        <c:axId val="6860271"/>
        <c:scaling>
          <c:orientation val="minMax"/>
        </c:scaling>
        <c:delete val="0"/>
        <c:axPos val="l"/>
        <c:numFmt formatCode="0%" sourceLinked="0"/>
        <c:majorTickMark val="none"/>
        <c:minorTickMark val="none"/>
        <c:tickLblPos val="nextTo"/>
        <c:spPr>
          <a:ln w="6480">
            <a:noFill/>
          </a:ln>
        </c:spPr>
        <c:txPr>
          <a:bodyPr/>
          <a:lstStyle/>
          <a:p>
            <a:pPr>
              <a:defRPr b="0" sz="1000" spc="-1" strike="noStrike">
                <a:solidFill>
                  <a:srgbClr val="777877"/>
                </a:solidFill>
                <a:latin typeface="Arial Narrow"/>
                <a:ea typeface="DejaVu Sans"/>
              </a:defRPr>
            </a:pPr>
          </a:p>
        </c:txPr>
        <c:crossAx val="13387682"/>
        <c:crosses val="autoZero"/>
      </c:valAx>
      <c:spPr>
        <a:noFill/>
        <a:ln>
          <a:noFill/>
        </a:ln>
      </c:spPr>
    </c:plotArea>
    <c:legend>
      <c:legendPos val="b"/>
      <c:overlay val="0"/>
      <c:spPr>
        <a:noFill/>
        <a:ln>
          <a:noFill/>
        </a:ln>
      </c:spPr>
      <c:txPr>
        <a:bodyPr/>
        <a:lstStyle/>
        <a:p>
          <a:pPr>
            <a:defRPr b="0" sz="1000" spc="-1" strike="noStrike">
              <a:solidFill>
                <a:srgbClr val="777877"/>
              </a:solidFill>
              <a:latin typeface="Arial Narrow"/>
              <a:ea typeface="DejaVu Sans"/>
            </a:defRPr>
          </a:pPr>
        </a:p>
      </c:txPr>
    </c:legend>
    <c:plotVisOnly val="1"/>
    <c:dispBlanksAs val="gap"/>
  </c:chart>
  <c:spPr>
    <a:noFill/>
    <a:ln w="9360">
      <a:solidFill>
        <a:srgbClr val="0070c0"/>
      </a:solidFill>
      <a:round/>
    </a:ln>
  </c:spPr>
</c:chartSpace>
</file>

<file path=ppt/charts/chart11.xml><?xml version="1.0" encoding="utf-8"?>
<c:chartSpace xmlns:c="http://schemas.openxmlformats.org/drawingml/2006/chart" xmlns:a="http://schemas.openxmlformats.org/drawingml/2006/main" xmlns:r="http://schemas.openxmlformats.org/officeDocument/2006/relationships">
  <c:lang val="en-US"/>
  <c:roundedCorners val="0"/>
  <c:chart>
    <c:plotArea>
      <c:pieChart>
        <c:varyColors val="1"/>
        <c:ser>
          <c:idx val="0"/>
          <c:order val="0"/>
          <c:tx>
            <c:strRef>
              <c:f>label 0</c:f>
              <c:strCache>
                <c:ptCount val="1"/>
                <c:pt idx="0">
                  <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Pt>
            <c:idx val="4"/>
            <c:spPr>
              <a:solidFill>
                <a:srgbClr val="9da480"/>
              </a:solidFill>
              <a:ln w="19080">
                <a:solidFill>
                  <a:srgbClr val="ffffff"/>
                </a:solidFill>
                <a:round/>
              </a:ln>
            </c:spPr>
          </c:dPt>
          <c:dPt>
            <c:idx val="5"/>
            <c:spPr>
              <a:solidFill>
                <a:srgbClr val="362731"/>
              </a:solidFill>
              <a:ln w="19080">
                <a:solidFill>
                  <a:srgbClr val="ffffff"/>
                </a:solidFill>
                <a:round/>
              </a:ln>
            </c:spPr>
          </c:dPt>
          <c:dLbls>
            <c:numFmt formatCode="General"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6"/>
                <c:pt idx="0">
                  <c:v>Moins de 3 mois</c:v>
                </c:pt>
                <c:pt idx="1">
                  <c:v>De 3 mois à moins de 6 mois</c:v>
                </c:pt>
                <c:pt idx="2">
                  <c:v>De 6 mois à moins de 12 mois</c:v>
                </c:pt>
                <c:pt idx="3">
                  <c:v>De 1 an à moins de 2 ans</c:v>
                </c:pt>
                <c:pt idx="4">
                  <c:v>De 2 ans à moins de 3 ans</c:v>
                </c:pt>
                <c:pt idx="5">
                  <c:v>3 ans ou plus</c:v>
                </c:pt>
              </c:strCache>
            </c:strRef>
          </c:cat>
          <c:val>
            <c:numRef>
              <c:f>0</c:f>
              <c:numCache>
                <c:formatCode>General</c:formatCode>
                <c:ptCount val="6"/>
                <c:pt idx="0">
                  <c:v>240</c:v>
                </c:pt>
                <c:pt idx="1">
                  <c:v>130</c:v>
                </c:pt>
                <c:pt idx="2">
                  <c:v>190</c:v>
                </c:pt>
                <c:pt idx="3">
                  <c:v>210</c:v>
                </c:pt>
                <c:pt idx="4">
                  <c:v>80</c:v>
                </c:pt>
                <c:pt idx="5">
                  <c:v>110</c:v>
                </c:pt>
              </c:numCache>
            </c:numRef>
          </c:val>
        </c:ser>
        <c:firstSliceAng val="0"/>
      </c:pieChart>
      <c:spPr>
        <a:noFill/>
        <a:ln>
          <a:noFill/>
        </a:ln>
      </c:spPr>
    </c:plotArea>
    <c:legend>
      <c:legendPos val="r"/>
      <c:overlay val="0"/>
      <c:spPr>
        <a:noFill/>
        <a:ln>
          <a:noFill/>
        </a:ln>
      </c:spPr>
      <c:txPr>
        <a:bodyPr/>
        <a:lstStyle/>
        <a:p>
          <a:pPr>
            <a:defRPr b="0" sz="1000" spc="-1" strike="noStrike">
              <a:solidFill>
                <a:srgbClr val="777877"/>
              </a:solidFill>
              <a:latin typeface="Arial Narrow"/>
              <a:ea typeface="DejaVu Sans"/>
            </a:defRPr>
          </a:pPr>
        </a:p>
      </c:txPr>
    </c:legend>
    <c:plotVisOnly val="1"/>
    <c:dispBlanksAs val="gap"/>
  </c:chart>
  <c:spPr>
    <a:noFill/>
    <a:ln>
      <a:solidFill>
        <a:srgbClr val="0070c0"/>
      </a:solidFill>
    </a:ln>
  </c:spPr>
</c:chartSpace>
</file>

<file path=ppt/charts/chart12.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stacked"/>
        <c:varyColors val="0"/>
        <c:ser>
          <c:idx val="0"/>
          <c:order val="0"/>
          <c:tx>
            <c:strRef>
              <c:f>label 0</c:f>
              <c:strCache>
                <c:ptCount val="1"/>
                <c:pt idx="0">
                  <c:v>Prestations sociales </c:v>
                </c:pt>
              </c:strCache>
            </c:strRef>
          </c:tx>
          <c:spPr>
            <a:solidFill>
              <a:srgbClr val="0a1e8e"/>
            </a:solidFill>
            <a:ln>
              <a:noFill/>
            </a:ln>
          </c:spPr>
          <c:invertIfNegative val="0"/>
          <c:dPt>
            <c:idx val="0"/>
            <c:invertIfNegative val="0"/>
            <c:spPr>
              <a:solidFill>
                <a:srgbClr val="0a1e8e"/>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ctr"/>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ctr"/>
            <c:showLegendKey val="0"/>
            <c:showVal val="1"/>
            <c:showCatName val="0"/>
            <c:showSerName val="0"/>
            <c:showPercent val="0"/>
            <c:showLeaderLines val="0"/>
          </c:dLbls>
          <c:cat>
            <c:strRef>
              <c:f>categories</c:f>
              <c:strCache>
                <c:ptCount val="5"/>
                <c:pt idx="0">
                  <c:v>Les Pennes-Mirabeau</c:v>
                </c:pt>
                <c:pt idx="1">
                  <c:v>Métropole Aix-Marseille-Provence</c:v>
                </c:pt>
                <c:pt idx="2">
                  <c:v>Bouches-du-Rhône</c:v>
                </c:pt>
                <c:pt idx="3">
                  <c:v>Provence-Alpes-Côte d'Azur</c:v>
                </c:pt>
                <c:pt idx="4">
                  <c:v>France</c:v>
                </c:pt>
              </c:strCache>
            </c:strRef>
          </c:cat>
          <c:val>
            <c:numRef>
              <c:f>0</c:f>
              <c:numCache>
                <c:formatCode>General</c:formatCode>
                <c:ptCount val="5"/>
                <c:pt idx="0">
                  <c:v>0.033</c:v>
                </c:pt>
                <c:pt idx="1">
                  <c:v>0.066</c:v>
                </c:pt>
                <c:pt idx="2">
                  <c:v>0.065</c:v>
                </c:pt>
                <c:pt idx="3">
                  <c:v>0.058</c:v>
                </c:pt>
                <c:pt idx="4">
                  <c:v>0.055</c:v>
                </c:pt>
              </c:numCache>
            </c:numRef>
          </c:val>
        </c:ser>
        <c:ser>
          <c:idx val="1"/>
          <c:order val="1"/>
          <c:tx>
            <c:strRef>
              <c:f>label 1</c:f>
              <c:strCache>
                <c:ptCount val="1"/>
                <c:pt idx="0">
                  <c:v>Revenus d'activité</c:v>
                </c:pt>
              </c:strCache>
            </c:strRef>
          </c:tx>
          <c:spPr>
            <a:solidFill>
              <a:srgbClr val="6f4c63"/>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ctr"/>
            <c:showLegendKey val="0"/>
            <c:showVal val="1"/>
            <c:showCatName val="0"/>
            <c:showSerName val="0"/>
            <c:showPercent val="0"/>
            <c:showLeaderLines val="0"/>
          </c:dLbls>
          <c:cat>
            <c:strRef>
              <c:f>categories</c:f>
              <c:strCache>
                <c:ptCount val="5"/>
                <c:pt idx="0">
                  <c:v>Les Pennes-Mirabeau</c:v>
                </c:pt>
                <c:pt idx="1">
                  <c:v>Métropole Aix-Marseille-Provence</c:v>
                </c:pt>
                <c:pt idx="2">
                  <c:v>Bouches-du-Rhône</c:v>
                </c:pt>
                <c:pt idx="3">
                  <c:v>Provence-Alpes-Côte d'Azur</c:v>
                </c:pt>
                <c:pt idx="4">
                  <c:v>France</c:v>
                </c:pt>
              </c:strCache>
            </c:strRef>
          </c:cat>
          <c:val>
            <c:numRef>
              <c:f>1</c:f>
              <c:numCache>
                <c:formatCode>General</c:formatCode>
                <c:ptCount val="5"/>
                <c:pt idx="0">
                  <c:v>0.74</c:v>
                </c:pt>
                <c:pt idx="1">
                  <c:v>0.74</c:v>
                </c:pt>
                <c:pt idx="2">
                  <c:v>0.73</c:v>
                </c:pt>
                <c:pt idx="3">
                  <c:v>0.7</c:v>
                </c:pt>
                <c:pt idx="4">
                  <c:v>0.74</c:v>
                </c:pt>
              </c:numCache>
            </c:numRef>
          </c:val>
        </c:ser>
        <c:ser>
          <c:idx val="2"/>
          <c:order val="2"/>
          <c:tx>
            <c:strRef>
              <c:f>label 2</c:f>
              <c:strCache>
                <c:ptCount val="1"/>
                <c:pt idx="0">
                  <c:v>Pensions, retraites et rentes</c:v>
                </c:pt>
              </c:strCache>
            </c:strRef>
          </c:tx>
          <c:spPr>
            <a:solidFill>
              <a:srgbClr val="4284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ctr"/>
            <c:showLegendKey val="0"/>
            <c:showVal val="1"/>
            <c:showCatName val="0"/>
            <c:showSerName val="0"/>
            <c:showPercent val="0"/>
            <c:showLeaderLines val="0"/>
          </c:dLbls>
          <c:cat>
            <c:strRef>
              <c:f>categories</c:f>
              <c:strCache>
                <c:ptCount val="5"/>
                <c:pt idx="0">
                  <c:v>Les Pennes-Mirabeau</c:v>
                </c:pt>
                <c:pt idx="1">
                  <c:v>Métropole Aix-Marseille-Provence</c:v>
                </c:pt>
                <c:pt idx="2">
                  <c:v>Bouches-du-Rhône</c:v>
                </c:pt>
                <c:pt idx="3">
                  <c:v>Provence-Alpes-Côte d'Azur</c:v>
                </c:pt>
                <c:pt idx="4">
                  <c:v>France</c:v>
                </c:pt>
              </c:strCache>
            </c:strRef>
          </c:cat>
          <c:val>
            <c:numRef>
              <c:f>2</c:f>
              <c:numCache>
                <c:formatCode>General</c:formatCode>
                <c:ptCount val="5"/>
                <c:pt idx="0">
                  <c:v>0.3</c:v>
                </c:pt>
                <c:pt idx="1">
                  <c:v>0.28</c:v>
                </c:pt>
                <c:pt idx="2">
                  <c:v>0.28</c:v>
                </c:pt>
                <c:pt idx="3">
                  <c:v>0.31</c:v>
                </c:pt>
                <c:pt idx="4">
                  <c:v>0.28</c:v>
                </c:pt>
              </c:numCache>
            </c:numRef>
          </c:val>
        </c:ser>
        <c:ser>
          <c:idx val="3"/>
          <c:order val="3"/>
          <c:tx>
            <c:strRef>
              <c:f>label 3</c:f>
              <c:strCache>
                <c:ptCount val="1"/>
                <c:pt idx="0">
                  <c:v>Revenus du patrimoine et autes revenus</c:v>
                </c:pt>
              </c:strCache>
            </c:strRef>
          </c:tx>
          <c:spPr>
            <a:solidFill>
              <a:srgbClr val="3e48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ctr"/>
            <c:showLegendKey val="0"/>
            <c:showVal val="1"/>
            <c:showCatName val="0"/>
            <c:showSerName val="0"/>
            <c:showPercent val="0"/>
            <c:showLeaderLines val="0"/>
          </c:dLbls>
          <c:cat>
            <c:strRef>
              <c:f>categories</c:f>
              <c:strCache>
                <c:ptCount val="5"/>
                <c:pt idx="0">
                  <c:v>Les Pennes-Mirabeau</c:v>
                </c:pt>
                <c:pt idx="1">
                  <c:v>Métropole Aix-Marseille-Provence</c:v>
                </c:pt>
                <c:pt idx="2">
                  <c:v>Bouches-du-Rhône</c:v>
                </c:pt>
                <c:pt idx="3">
                  <c:v>Provence-Alpes-Côte d'Azur</c:v>
                </c:pt>
                <c:pt idx="4">
                  <c:v>France</c:v>
                </c:pt>
              </c:strCache>
            </c:strRef>
          </c:cat>
          <c:val>
            <c:numRef>
              <c:f>3</c:f>
              <c:numCache>
                <c:formatCode>General</c:formatCode>
                <c:ptCount val="5"/>
                <c:pt idx="0">
                  <c:v>0.1</c:v>
                </c:pt>
                <c:pt idx="1">
                  <c:v>0.1</c:v>
                </c:pt>
                <c:pt idx="2">
                  <c:v>0.1</c:v>
                </c:pt>
                <c:pt idx="3">
                  <c:v>0.12</c:v>
                </c:pt>
                <c:pt idx="4">
                  <c:v>0.1</c:v>
                </c:pt>
              </c:numCache>
            </c:numRef>
          </c:val>
        </c:ser>
        <c:gapWidth val="150"/>
        <c:overlap val="100"/>
        <c:axId val="26357772"/>
        <c:axId val="66664798"/>
      </c:barChart>
      <c:catAx>
        <c:axId val="26357772"/>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777877"/>
                </a:solidFill>
                <a:latin typeface="Arial Narrow"/>
                <a:ea typeface="DejaVu Sans"/>
              </a:defRPr>
            </a:pPr>
          </a:p>
        </c:txPr>
        <c:crossAx val="66664798"/>
        <c:crosses val="autoZero"/>
        <c:auto val="1"/>
        <c:lblAlgn val="ctr"/>
        <c:lblOffset val="100"/>
      </c:catAx>
      <c:valAx>
        <c:axId val="66664798"/>
        <c:scaling>
          <c:orientation val="minMax"/>
          <c:max val="1.2"/>
        </c:scaling>
        <c:delete val="0"/>
        <c:axPos val="l"/>
        <c:numFmt formatCode="0%" sourceLinked="0"/>
        <c:majorTickMark val="none"/>
        <c:minorTickMark val="none"/>
        <c:tickLblPos val="nextTo"/>
        <c:spPr>
          <a:ln w="6480">
            <a:noFill/>
          </a:ln>
        </c:spPr>
        <c:txPr>
          <a:bodyPr/>
          <a:lstStyle/>
          <a:p>
            <a:pPr>
              <a:defRPr b="0" sz="900" spc="-1" strike="noStrike">
                <a:solidFill>
                  <a:srgbClr val="777877"/>
                </a:solidFill>
                <a:latin typeface="Arial Narrow"/>
                <a:ea typeface="DejaVu Sans"/>
              </a:defRPr>
            </a:pPr>
          </a:p>
        </c:txPr>
        <c:crossAx val="26357772"/>
        <c:crosses val="autoZero"/>
      </c:valAx>
      <c:spPr>
        <a:noFill/>
        <a:ln>
          <a:noFill/>
        </a:ln>
      </c:spPr>
    </c:plotArea>
    <c:legend>
      <c:legendPos val="b"/>
      <c:overlay val="0"/>
      <c:spPr>
        <a:noFill/>
        <a:ln>
          <a:noFill/>
        </a:ln>
      </c:spPr>
      <c:txPr>
        <a:bodyPr/>
        <a:lstStyle/>
        <a:p>
          <a:pPr>
            <a:defRPr b="0" sz="900" spc="-1" strike="noStrike">
              <a:solidFill>
                <a:srgbClr val="777877"/>
              </a:solidFill>
              <a:latin typeface="Arial Narrow"/>
              <a:ea typeface="DejaVu Sans"/>
            </a:defRPr>
          </a:pPr>
        </a:p>
      </c:txPr>
    </c:legend>
    <c:plotVisOnly val="1"/>
    <c:dispBlanksAs val="gap"/>
  </c:chart>
  <c:spPr>
    <a:noFill/>
    <a:ln>
      <a:solidFill>
        <a:srgbClr val="0070c0"/>
      </a:solidFill>
    </a:ln>
  </c:spPr>
</c:chartSpace>
</file>

<file path=ppt/charts/chart13.xml><?xml version="1.0" encoding="utf-8"?>
<c:chartSpace xmlns:c="http://schemas.openxmlformats.org/drawingml/2006/chart" xmlns:a="http://schemas.openxmlformats.org/drawingml/2006/main" xmlns:r="http://schemas.openxmlformats.org/officeDocument/2006/relationships">
  <c:lang val="en-US"/>
  <c:roundedCorners val="0"/>
  <c:chart>
    <c:plotArea>
      <c:pieChart>
        <c:varyColors val="1"/>
        <c:ser>
          <c:idx val="0"/>
          <c:order val="0"/>
          <c:tx>
            <c:strRef>
              <c:f>label 0</c:f>
              <c:strCache>
                <c:ptCount val="1"/>
                <c:pt idx="0">
                  <c:v>Décembre 2020</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4"/>
                <c:pt idx="0">
                  <c:v>Célibataire sans enfant à charge</c:v>
                </c:pt>
                <c:pt idx="1">
                  <c:v>Célibataire avec enfant(s) à charge</c:v>
                </c:pt>
                <c:pt idx="2">
                  <c:v>Couple sans enfant à charge</c:v>
                </c:pt>
                <c:pt idx="3">
                  <c:v>Couple avec enfant(s) à charge</c:v>
                </c:pt>
              </c:strCache>
            </c:strRef>
          </c:cat>
          <c:val>
            <c:numRef>
              <c:f>0</c:f>
              <c:numCache>
                <c:formatCode>General</c:formatCode>
                <c:ptCount val="4"/>
                <c:pt idx="0">
                  <c:v>185</c:v>
                </c:pt>
                <c:pt idx="1">
                  <c:v>145</c:v>
                </c:pt>
                <c:pt idx="2">
                  <c:v>8</c:v>
                </c:pt>
                <c:pt idx="3">
                  <c:v>27</c:v>
                </c:pt>
              </c:numCache>
            </c:numRef>
          </c:val>
        </c:ser>
        <c:firstSliceAng val="0"/>
      </c:pieChart>
      <c:spPr>
        <a:noFill/>
        <a:ln>
          <a:noFill/>
        </a:ln>
      </c:spPr>
    </c:plotArea>
    <c:legend>
      <c:legendPos val="r"/>
      <c:overlay val="0"/>
      <c:spPr>
        <a:noFill/>
        <a:ln>
          <a:noFill/>
        </a:ln>
      </c:spPr>
      <c:txPr>
        <a:bodyPr/>
        <a:lstStyle/>
        <a:p>
          <a:pPr>
            <a:defRPr b="0" sz="900" spc="-1" strike="noStrike">
              <a:solidFill>
                <a:srgbClr val="777877"/>
              </a:solidFill>
              <a:latin typeface="Arial"/>
              <a:ea typeface="DejaVu Sans"/>
            </a:defRPr>
          </a:pPr>
        </a:p>
      </c:txPr>
    </c:legend>
    <c:plotVisOnly val="1"/>
    <c:dispBlanksAs val="gap"/>
  </c:chart>
  <c:spPr>
    <a:noFill/>
    <a:ln>
      <a:solidFill>
        <a:srgbClr val="0070c0"/>
      </a:solidFill>
    </a:ln>
  </c:spPr>
</c:chartSpace>
</file>

<file path=ppt/charts/chart14.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Décembre 2020</c:v>
                </c:pt>
              </c:strCache>
            </c:strRef>
          </c:tx>
          <c:spPr>
            <a:solidFill>
              <a:srgbClr val="0a1e8e"/>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0-24</c:v>
                </c:pt>
                <c:pt idx="1">
                  <c:v>25-29</c:v>
                </c:pt>
                <c:pt idx="2">
                  <c:v>30-34</c:v>
                </c:pt>
                <c:pt idx="3">
                  <c:v>35-39</c:v>
                </c:pt>
                <c:pt idx="4">
                  <c:v>40-44</c:v>
                </c:pt>
                <c:pt idx="5">
                  <c:v>45-49</c:v>
                </c:pt>
                <c:pt idx="6">
                  <c:v>50-54</c:v>
                </c:pt>
                <c:pt idx="7">
                  <c:v>55-59</c:v>
                </c:pt>
                <c:pt idx="8">
                  <c:v>60 et plus</c:v>
                </c:pt>
              </c:strCache>
            </c:strRef>
          </c:cat>
          <c:val>
            <c:numRef>
              <c:f>0</c:f>
              <c:numCache>
                <c:formatCode>General</c:formatCode>
                <c:ptCount val="9"/>
                <c:pt idx="0">
                  <c:v>15</c:v>
                </c:pt>
                <c:pt idx="1">
                  <c:v>70</c:v>
                </c:pt>
                <c:pt idx="2">
                  <c:v>84</c:v>
                </c:pt>
                <c:pt idx="3">
                  <c:v>56</c:v>
                </c:pt>
                <c:pt idx="4">
                  <c:v>44</c:v>
                </c:pt>
                <c:pt idx="5">
                  <c:v>32</c:v>
                </c:pt>
                <c:pt idx="6">
                  <c:v>36</c:v>
                </c:pt>
                <c:pt idx="7">
                  <c:v>28</c:v>
                </c:pt>
                <c:pt idx="8">
                  <c:v>35</c:v>
                </c:pt>
              </c:numCache>
            </c:numRef>
          </c:val>
        </c:ser>
        <c:gapWidth val="219"/>
        <c:overlap val="-27"/>
        <c:axId val="91195713"/>
        <c:axId val="32473305"/>
      </c:barChart>
      <c:catAx>
        <c:axId val="91195713"/>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777877"/>
                </a:solidFill>
                <a:latin typeface="Arial"/>
                <a:ea typeface="DejaVu Sans"/>
              </a:defRPr>
            </a:pPr>
          </a:p>
        </c:txPr>
        <c:crossAx val="32473305"/>
        <c:crosses val="autoZero"/>
        <c:auto val="1"/>
        <c:lblAlgn val="ctr"/>
        <c:lblOffset val="100"/>
      </c:catAx>
      <c:valAx>
        <c:axId val="32473305"/>
        <c:scaling>
          <c:orientation val="minMax"/>
        </c:scaling>
        <c:delete val="0"/>
        <c:axPos val="l"/>
        <c:numFmt formatCode="0" sourceLinked="0"/>
        <c:majorTickMark val="none"/>
        <c:minorTickMark val="none"/>
        <c:tickLblPos val="nextTo"/>
        <c:spPr>
          <a:ln w="6480">
            <a:noFill/>
          </a:ln>
        </c:spPr>
        <c:txPr>
          <a:bodyPr/>
          <a:lstStyle/>
          <a:p>
            <a:pPr>
              <a:defRPr b="0" sz="900" spc="-1" strike="noStrike">
                <a:solidFill>
                  <a:srgbClr val="777877"/>
                </a:solidFill>
                <a:latin typeface="Arial"/>
                <a:ea typeface="DejaVu Sans"/>
              </a:defRPr>
            </a:pPr>
          </a:p>
        </c:txPr>
        <c:crossAx val="91195713"/>
        <c:crosses val="autoZero"/>
      </c:valAx>
      <c:spPr>
        <a:noFill/>
        <a:ln>
          <a:noFill/>
        </a:ln>
      </c:spPr>
    </c:plotArea>
    <c:plotVisOnly val="1"/>
    <c:dispBlanksAs val="gap"/>
  </c:chart>
  <c:spPr>
    <a:noFill/>
    <a:ln>
      <a:solidFill>
        <a:srgbClr val="0070c0"/>
      </a:solidFill>
    </a:ln>
  </c:spPr>
</c:chartSpace>
</file>

<file path=ppt/charts/chart15.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bar"/>
        <c:grouping val="clustered"/>
        <c:varyColors val="0"/>
        <c:ser>
          <c:idx val="0"/>
          <c:order val="0"/>
          <c:tx>
            <c:strRef>
              <c:f>label 0</c:f>
              <c:strCache>
                <c:ptCount val="1"/>
                <c:pt idx="0">
                  <c:v/>
                </c:pt>
              </c:strCache>
            </c:strRef>
          </c:tx>
          <c:spPr>
            <a:solidFill>
              <a:srgbClr val="0070c0"/>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6"/>
                <c:pt idx="0">
                  <c:v>Femme seule</c:v>
                </c:pt>
                <c:pt idx="1">
                  <c:v>Homme seul</c:v>
                </c:pt>
                <c:pt idx="2">
                  <c:v>Couple sans enfant</c:v>
                </c:pt>
                <c:pt idx="3">
                  <c:v>Veuf(ve)</c:v>
                </c:pt>
                <c:pt idx="4">
                  <c:v>Couple avec enfants</c:v>
                </c:pt>
                <c:pt idx="5">
                  <c:v>Famille monoparentale</c:v>
                </c:pt>
              </c:strCache>
            </c:strRef>
          </c:cat>
          <c:val>
            <c:numRef>
              <c:f>0</c:f>
              <c:numCache>
                <c:formatCode>General</c:formatCode>
                <c:ptCount val="6"/>
                <c:pt idx="0">
                  <c:v>48</c:v>
                </c:pt>
                <c:pt idx="1">
                  <c:v>34</c:v>
                </c:pt>
                <c:pt idx="2">
                  <c:v>10</c:v>
                </c:pt>
                <c:pt idx="3">
                  <c:v>9</c:v>
                </c:pt>
                <c:pt idx="4">
                  <c:v>4</c:v>
                </c:pt>
                <c:pt idx="5">
                  <c:v>4</c:v>
                </c:pt>
              </c:numCache>
            </c:numRef>
          </c:val>
        </c:ser>
        <c:gapWidth val="182"/>
        <c:overlap val="0"/>
        <c:axId val="6990095"/>
        <c:axId val="21669492"/>
      </c:barChart>
      <c:catAx>
        <c:axId val="6990095"/>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777877"/>
                </a:solidFill>
                <a:latin typeface="Arial"/>
                <a:ea typeface="DejaVu Sans"/>
              </a:defRPr>
            </a:pPr>
          </a:p>
        </c:txPr>
        <c:crossAx val="21669492"/>
        <c:crosses val="autoZero"/>
        <c:auto val="1"/>
        <c:lblAlgn val="ctr"/>
        <c:lblOffset val="100"/>
      </c:catAx>
      <c:valAx>
        <c:axId val="21669492"/>
        <c:scaling>
          <c:orientation val="minMax"/>
        </c:scaling>
        <c:delete val="0"/>
        <c:axPos val="l"/>
        <c:numFmt formatCode="General" sourceLinked="0"/>
        <c:majorTickMark val="none"/>
        <c:minorTickMark val="none"/>
        <c:tickLblPos val="nextTo"/>
        <c:spPr>
          <a:ln w="6480">
            <a:noFill/>
          </a:ln>
        </c:spPr>
        <c:txPr>
          <a:bodyPr/>
          <a:lstStyle/>
          <a:p>
            <a:pPr>
              <a:defRPr b="0" sz="900" spc="-1" strike="noStrike">
                <a:solidFill>
                  <a:srgbClr val="777877"/>
                </a:solidFill>
                <a:latin typeface="Arial"/>
                <a:ea typeface="DejaVu Sans"/>
              </a:defRPr>
            </a:pPr>
          </a:p>
        </c:txPr>
        <c:crossAx val="6990095"/>
        <c:crosses val="autoZero"/>
      </c:valAx>
      <c:spPr>
        <a:noFill/>
        <a:ln>
          <a:noFill/>
        </a:ln>
      </c:spPr>
    </c:plotArea>
    <c:plotVisOnly val="1"/>
    <c:dispBlanksAs val="gap"/>
  </c:chart>
  <c:spPr>
    <a:noFill/>
    <a:ln>
      <a:solidFill>
        <a:srgbClr val="0070c0"/>
      </a:solidFill>
    </a:ln>
  </c:spPr>
</c:chartSpace>
</file>

<file path=ppt/charts/chart16.xml><?xml version="1.0" encoding="utf-8"?>
<c:chartSpace xmlns:c="http://schemas.openxmlformats.org/drawingml/2006/chart" xmlns:a="http://schemas.openxmlformats.org/drawingml/2006/main" xmlns:r="http://schemas.openxmlformats.org/officeDocument/2006/relationships">
  <c:lang val="en-US"/>
  <c:roundedCorners val="0"/>
  <c:chart>
    <c:plotArea>
      <c:pieChart>
        <c:varyColors val="1"/>
        <c:ser>
          <c:idx val="0"/>
          <c:order val="0"/>
          <c:tx>
            <c:strRef>
              <c:f>label 0</c:f>
              <c:strCache>
                <c:ptCount val="1"/>
                <c:pt idx="0">
                  <c:v/>
                </c:pt>
              </c:strCache>
            </c:strRef>
          </c:tx>
          <c:spPr>
            <a:solidFill>
              <a:srgbClr val="002060"/>
            </a:solidFill>
            <a:ln>
              <a:noFill/>
            </a:ln>
          </c:spPr>
          <c:explosion val="0"/>
          <c:dPt>
            <c:idx val="0"/>
            <c:spPr>
              <a:solidFill>
                <a:srgbClr val="002060"/>
              </a:solidFill>
              <a:ln w="19080">
                <a:solidFill>
                  <a:srgbClr val="ffffff"/>
                </a:solidFill>
                <a:round/>
              </a:ln>
            </c:spPr>
          </c:dPt>
          <c:dPt>
            <c:idx val="1"/>
            <c:spPr>
              <a:solidFill>
                <a:srgbClr val="0070c0"/>
              </a:solidFill>
              <a:ln w="19080">
                <a:solidFill>
                  <a:srgbClr val="ffffff"/>
                </a:solidFill>
                <a:round/>
              </a:ln>
            </c:spPr>
          </c:dPt>
          <c:dPt>
            <c:idx val="2"/>
            <c:spPr>
              <a:solidFill>
                <a:srgbClr val="7d88ba"/>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1"/>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2"/>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showLeaderLines val="0"/>
          </c:dLbls>
          <c:cat>
            <c:strRef>
              <c:f>categories</c:f>
              <c:strCache>
                <c:ptCount val="3"/>
                <c:pt idx="0">
                  <c:v>Accès ou ouverture de droits</c:v>
                </c:pt>
                <c:pt idx="1">
                  <c:v>Difficultés financières</c:v>
                </c:pt>
                <c:pt idx="2">
                  <c:v>Problématiques logement</c:v>
                </c:pt>
              </c:strCache>
            </c:strRef>
          </c:cat>
          <c:val>
            <c:numRef>
              <c:f>0</c:f>
              <c:numCache>
                <c:formatCode>General</c:formatCode>
                <c:ptCount val="3"/>
                <c:pt idx="0">
                  <c:v>0.495412844036697</c:v>
                </c:pt>
                <c:pt idx="1">
                  <c:v>0.284403669724771</c:v>
                </c:pt>
                <c:pt idx="2">
                  <c:v>0.220183486238532</c:v>
                </c:pt>
              </c:numCache>
            </c:numRef>
          </c:val>
        </c:ser>
        <c:firstSliceAng val="0"/>
      </c:pieChart>
      <c:spPr>
        <a:noFill/>
        <a:ln>
          <a:noFill/>
        </a:ln>
      </c:spPr>
    </c:plotArea>
    <c:legend>
      <c:legendPos val="r"/>
      <c:overlay val="0"/>
      <c:spPr>
        <a:noFill/>
        <a:ln>
          <a:noFill/>
        </a:ln>
      </c:spPr>
      <c:txPr>
        <a:bodyPr/>
        <a:lstStyle/>
        <a:p>
          <a:pPr>
            <a:defRPr b="0" sz="900" spc="-1" strike="noStrike">
              <a:solidFill>
                <a:srgbClr val="777877"/>
              </a:solidFill>
              <a:latin typeface="Arial"/>
              <a:ea typeface="DejaVu Sans"/>
            </a:defRPr>
          </a:pPr>
        </a:p>
      </c:txPr>
    </c:legend>
    <c:plotVisOnly val="1"/>
    <c:dispBlanksAs val="gap"/>
  </c:chart>
  <c:spPr>
    <a:noFill/>
    <a:ln>
      <a:solidFill>
        <a:srgbClr val="0070c0"/>
      </a:solidFill>
    </a:ln>
  </c:spPr>
</c:chartSpace>
</file>

<file path=ppt/charts/chart17.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Les Pennes-Mirabeau</c:v>
                </c:pt>
              </c:strCache>
            </c:strRef>
          </c:tx>
          <c:spPr>
            <a:solidFill>
              <a:srgbClr val="0a1e8e"/>
            </a:solidFill>
            <a:ln>
              <a:noFill/>
            </a:ln>
          </c:spPr>
          <c:invertIfNegative val="0"/>
          <c:dPt>
            <c:idx val="0"/>
            <c:invertIfNegative val="0"/>
            <c:spPr>
              <a:solidFill>
                <a:srgbClr val="0a1e8e"/>
              </a:solidFill>
              <a:ln>
                <a:noFill/>
              </a:ln>
            </c:spPr>
          </c:dPt>
          <c:dPt>
            <c:idx val="1"/>
            <c:invertIfNegative val="0"/>
            <c:spPr>
              <a:solidFill>
                <a:srgbClr val="0a1e8e"/>
              </a:solidFill>
              <a:ln>
                <a:noFill/>
              </a:ln>
            </c:spPr>
          </c:dPt>
          <c:dPt>
            <c:idx val="4"/>
            <c:invertIfNegative val="0"/>
            <c:spPr>
              <a:solidFill>
                <a:srgbClr val="0a1e8e"/>
              </a:solidFill>
              <a:ln>
                <a:noFill/>
              </a:ln>
            </c:spPr>
          </c:dPt>
          <c:dPt>
            <c:idx val="5"/>
            <c:invertIfNegative val="0"/>
            <c:spPr>
              <a:solidFill>
                <a:srgbClr val="0a1e8e"/>
              </a:solidFill>
              <a:ln>
                <a:noFill/>
              </a:ln>
            </c:spPr>
          </c:dPt>
          <c:dPt>
            <c:idx val="6"/>
            <c:invertIfNegative val="0"/>
            <c:spPr>
              <a:solidFill>
                <a:srgbClr val="0a1e8e"/>
              </a:solidFill>
              <a:ln>
                <a:noFill/>
              </a:ln>
            </c:spPr>
          </c:dPt>
          <c:dPt>
            <c:idx val="7"/>
            <c:invertIfNegative val="0"/>
            <c:spPr>
              <a:solidFill>
                <a:srgbClr val="0a1e8e"/>
              </a:solidFill>
              <a:ln>
                <a:noFill/>
              </a:ln>
            </c:spPr>
          </c:dPt>
          <c:dPt>
            <c:idx val="9"/>
            <c:invertIfNegative val="0"/>
            <c:spPr>
              <a:solidFill>
                <a:srgbClr val="0a1e8e"/>
              </a:solidFill>
              <a:ln>
                <a:noFill/>
              </a:ln>
            </c:spPr>
          </c:dPt>
          <c:dPt>
            <c:idx val="11"/>
            <c:invertIfNegative val="0"/>
            <c:spPr>
              <a:solidFill>
                <a:srgbClr val="0a1e8e"/>
              </a:solidFill>
              <a:ln>
                <a:noFill/>
              </a:ln>
            </c:spPr>
          </c:dPt>
          <c:dLbls>
            <c:numFmt formatCode="#,##0.0" sourceLinked="0"/>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9"/>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12"/>
                <c:pt idx="0">
                  <c:v>Médecin généraliste</c:v>
                </c:pt>
                <c:pt idx="1">
                  <c:v>Médecin spécialiste</c:v>
                </c:pt>
                <c:pt idx="2">
                  <c:v>Chirurgien dentiste</c:v>
                </c:pt>
                <c:pt idx="3">
                  <c:v>Sage-femme</c:v>
                </c:pt>
                <c:pt idx="4">
                  <c:v>Infirmier</c:v>
                </c:pt>
                <c:pt idx="5">
                  <c:v>Kinésithérapeute</c:v>
                </c:pt>
                <c:pt idx="6">
                  <c:v>Orthophoniste</c:v>
                </c:pt>
                <c:pt idx="7">
                  <c:v>Pédicure-podologue</c:v>
                </c:pt>
                <c:pt idx="8">
                  <c:v>Ergothérapeute</c:v>
                </c:pt>
                <c:pt idx="9">
                  <c:v>Psychomotricien</c:v>
                </c:pt>
                <c:pt idx="10">
                  <c:v>Diététicien</c:v>
                </c:pt>
                <c:pt idx="11">
                  <c:v>Psychologue</c:v>
                </c:pt>
              </c:strCache>
            </c:strRef>
          </c:cat>
          <c:val>
            <c:numRef>
              <c:f>0</c:f>
              <c:numCache>
                <c:formatCode>General</c:formatCode>
                <c:ptCount val="12"/>
                <c:pt idx="0">
                  <c:v>10.9284424593747</c:v>
                </c:pt>
                <c:pt idx="1">
                  <c:v>9.50299344293452</c:v>
                </c:pt>
                <c:pt idx="2">
                  <c:v>6.65209541005417</c:v>
                </c:pt>
                <c:pt idx="3">
                  <c:v>0.475149672146726</c:v>
                </c:pt>
                <c:pt idx="4">
                  <c:v>26.6083816402167</c:v>
                </c:pt>
                <c:pt idx="5">
                  <c:v>10.453292787228</c:v>
                </c:pt>
                <c:pt idx="6">
                  <c:v>5.70179606576072</c:v>
                </c:pt>
                <c:pt idx="7">
                  <c:v>2.85089803288036</c:v>
                </c:pt>
                <c:pt idx="8">
                  <c:v>0</c:v>
                </c:pt>
                <c:pt idx="9">
                  <c:v>0.950299344293452</c:v>
                </c:pt>
                <c:pt idx="10">
                  <c:v>2.37574836073363</c:v>
                </c:pt>
                <c:pt idx="11">
                  <c:v>2.85089803288036</c:v>
                </c:pt>
              </c:numCache>
            </c:numRef>
          </c:val>
        </c:ser>
        <c:ser>
          <c:idx val="1"/>
          <c:order val="1"/>
          <c:tx>
            <c:strRef>
              <c:f>label 1</c:f>
              <c:strCache>
                <c:ptCount val="1"/>
                <c:pt idx="0">
                  <c:v>Métropole Aix-Marseille-Provence</c:v>
                </c:pt>
              </c:strCache>
            </c:strRef>
          </c:tx>
          <c:spPr>
            <a:solidFill>
              <a:srgbClr val="6f4c63"/>
            </a:solidFill>
            <a:ln>
              <a:noFill/>
            </a:ln>
          </c:spPr>
          <c:invertIfNegative val="0"/>
          <c:dPt>
            <c:idx val="0"/>
            <c:invertIfNegative val="0"/>
            <c:spPr>
              <a:solidFill>
                <a:srgbClr val="6f4c63"/>
              </a:solidFill>
              <a:ln>
                <a:noFill/>
              </a:ln>
            </c:spPr>
          </c:dPt>
          <c:dPt>
            <c:idx val="1"/>
            <c:invertIfNegative val="0"/>
            <c:spPr>
              <a:solidFill>
                <a:srgbClr val="6f4c63"/>
              </a:solidFill>
              <a:ln>
                <a:noFill/>
              </a:ln>
            </c:spPr>
          </c:dPt>
          <c:dPt>
            <c:idx val="2"/>
            <c:invertIfNegative val="0"/>
            <c:spPr>
              <a:solidFill>
                <a:srgbClr val="6f4c63"/>
              </a:solidFill>
              <a:ln>
                <a:noFill/>
              </a:ln>
            </c:spPr>
          </c:dPt>
          <c:dPt>
            <c:idx val="3"/>
            <c:invertIfNegative val="0"/>
            <c:spPr>
              <a:solidFill>
                <a:srgbClr val="6f4c63"/>
              </a:solidFill>
              <a:ln>
                <a:noFill/>
              </a:ln>
            </c:spPr>
          </c:dPt>
          <c:dPt>
            <c:idx val="4"/>
            <c:invertIfNegative val="0"/>
            <c:spPr>
              <a:solidFill>
                <a:srgbClr val="6f4c63"/>
              </a:solidFill>
              <a:ln>
                <a:noFill/>
              </a:ln>
            </c:spPr>
          </c:dPt>
          <c:dPt>
            <c:idx val="5"/>
            <c:invertIfNegative val="0"/>
            <c:spPr>
              <a:solidFill>
                <a:srgbClr val="6f4c63"/>
              </a:solidFill>
              <a:ln>
                <a:noFill/>
              </a:ln>
            </c:spPr>
          </c:dPt>
          <c:dPt>
            <c:idx val="6"/>
            <c:invertIfNegative val="0"/>
            <c:spPr>
              <a:solidFill>
                <a:srgbClr val="6f4c63"/>
              </a:solidFill>
              <a:ln>
                <a:noFill/>
              </a:ln>
            </c:spPr>
          </c:dPt>
          <c:dPt>
            <c:idx val="7"/>
            <c:invertIfNegative val="0"/>
            <c:spPr>
              <a:solidFill>
                <a:srgbClr val="6f4c63"/>
              </a:solidFill>
              <a:ln>
                <a:noFill/>
              </a:ln>
            </c:spPr>
          </c:dPt>
          <c:dPt>
            <c:idx val="8"/>
            <c:invertIfNegative val="0"/>
            <c:spPr>
              <a:solidFill>
                <a:srgbClr val="6f4c63"/>
              </a:solidFill>
              <a:ln>
                <a:noFill/>
              </a:ln>
            </c:spPr>
          </c:dPt>
          <c:dPt>
            <c:idx val="9"/>
            <c:invertIfNegative val="0"/>
            <c:spPr>
              <a:solidFill>
                <a:srgbClr val="6f4c63"/>
              </a:solidFill>
              <a:ln>
                <a:noFill/>
              </a:ln>
            </c:spPr>
          </c:dPt>
          <c:dPt>
            <c:idx val="10"/>
            <c:invertIfNegative val="0"/>
            <c:spPr>
              <a:solidFill>
                <a:srgbClr val="6f4c63"/>
              </a:solidFill>
              <a:ln>
                <a:noFill/>
              </a:ln>
            </c:spPr>
          </c:dPt>
          <c:dLbls>
            <c:numFmt formatCode="#,##0.0" sourceLinked="0"/>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8"/>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9"/>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12"/>
                <c:pt idx="0">
                  <c:v>Médecin généraliste</c:v>
                </c:pt>
                <c:pt idx="1">
                  <c:v>Médecin spécialiste</c:v>
                </c:pt>
                <c:pt idx="2">
                  <c:v>Chirurgien dentiste</c:v>
                </c:pt>
                <c:pt idx="3">
                  <c:v>Sage-femme</c:v>
                </c:pt>
                <c:pt idx="4">
                  <c:v>Infirmier</c:v>
                </c:pt>
                <c:pt idx="5">
                  <c:v>Kinésithérapeute</c:v>
                </c:pt>
                <c:pt idx="6">
                  <c:v>Orthophoniste</c:v>
                </c:pt>
                <c:pt idx="7">
                  <c:v>Pédicure-podologue</c:v>
                </c:pt>
                <c:pt idx="8">
                  <c:v>Ergothérapeute</c:v>
                </c:pt>
                <c:pt idx="9">
                  <c:v>Psychomotricien</c:v>
                </c:pt>
                <c:pt idx="10">
                  <c:v>Diététicien</c:v>
                </c:pt>
                <c:pt idx="11">
                  <c:v>Psychologue</c:v>
                </c:pt>
              </c:strCache>
            </c:strRef>
          </c:cat>
          <c:val>
            <c:numRef>
              <c:f>1</c:f>
              <c:numCache>
                <c:formatCode>General</c:formatCode>
                <c:ptCount val="12"/>
                <c:pt idx="0">
                  <c:v>12.5076303487877</c:v>
                </c:pt>
                <c:pt idx="1">
                  <c:v>12.8601084030234</c:v>
                </c:pt>
                <c:pt idx="2">
                  <c:v>8.20846620242815</c:v>
                </c:pt>
                <c:pt idx="3">
                  <c:v>1.12686165823835</c:v>
                </c:pt>
                <c:pt idx="4">
                  <c:v>29.4212363755216</c:v>
                </c:pt>
                <c:pt idx="5">
                  <c:v>16.9403089096305</c:v>
                </c:pt>
                <c:pt idx="6">
                  <c:v>5.16433755221081</c:v>
                </c:pt>
                <c:pt idx="7">
                  <c:v>2.14157120831079</c:v>
                </c:pt>
                <c:pt idx="8">
                  <c:v>0.202941910014489</c:v>
                </c:pt>
                <c:pt idx="9">
                  <c:v>0.769043027423327</c:v>
                </c:pt>
                <c:pt idx="10">
                  <c:v>0.811767640057956</c:v>
                </c:pt>
                <c:pt idx="11">
                  <c:v>3.95202666870321</c:v>
                </c:pt>
              </c:numCache>
            </c:numRef>
          </c:val>
        </c:ser>
        <c:ser>
          <c:idx val="2"/>
          <c:order val="2"/>
          <c:tx>
            <c:strRef>
              <c:f>label 2</c:f>
              <c:strCache>
                <c:ptCount val="1"/>
                <c:pt idx="0">
                  <c:v>Bouches-du-Rhône</c:v>
                </c:pt>
              </c:strCache>
            </c:strRef>
          </c:tx>
          <c:spPr>
            <a:solidFill>
              <a:srgbClr val="428475"/>
            </a:solidFill>
            <a:ln>
              <a:noFill/>
            </a:ln>
          </c:spPr>
          <c:invertIfNegative val="0"/>
          <c:dPt>
            <c:idx val="0"/>
            <c:invertIfNegative val="0"/>
            <c:spPr>
              <a:solidFill>
                <a:srgbClr val="428475"/>
              </a:solidFill>
              <a:ln>
                <a:noFill/>
              </a:ln>
            </c:spPr>
          </c:dPt>
          <c:dPt>
            <c:idx val="3"/>
            <c:invertIfNegative val="0"/>
            <c:spPr>
              <a:solidFill>
                <a:srgbClr val="428475"/>
              </a:solidFill>
              <a:ln>
                <a:noFill/>
              </a:ln>
            </c:spPr>
          </c:dPt>
          <c:dPt>
            <c:idx val="5"/>
            <c:invertIfNegative val="0"/>
            <c:spPr>
              <a:solidFill>
                <a:srgbClr val="428475"/>
              </a:solidFill>
              <a:ln>
                <a:noFill/>
              </a:ln>
            </c:spPr>
          </c:dPt>
          <c:dPt>
            <c:idx val="7"/>
            <c:invertIfNegative val="0"/>
            <c:spPr>
              <a:solidFill>
                <a:srgbClr val="428475"/>
              </a:solidFill>
              <a:ln>
                <a:noFill/>
              </a:ln>
            </c:spPr>
          </c:dPt>
          <c:dPt>
            <c:idx val="8"/>
            <c:invertIfNegative val="0"/>
            <c:spPr>
              <a:solidFill>
                <a:srgbClr val="428475"/>
              </a:solidFill>
              <a:ln>
                <a:noFill/>
              </a:ln>
            </c:spPr>
          </c:dPt>
          <c:dPt>
            <c:idx val="9"/>
            <c:invertIfNegative val="0"/>
            <c:spPr>
              <a:solidFill>
                <a:srgbClr val="428475"/>
              </a:solidFill>
              <a:ln>
                <a:noFill/>
              </a:ln>
            </c:spPr>
          </c:dPt>
          <c:dPt>
            <c:idx val="10"/>
            <c:invertIfNegative val="0"/>
            <c:spPr>
              <a:solidFill>
                <a:srgbClr val="428475"/>
              </a:solidFill>
              <a:ln>
                <a:noFill/>
              </a:ln>
            </c:spPr>
          </c:dPt>
          <c:dPt>
            <c:idx val="11"/>
            <c:invertIfNegative val="0"/>
            <c:spPr>
              <a:solidFill>
                <a:srgbClr val="428475"/>
              </a:solidFill>
              <a:ln>
                <a:noFill/>
              </a:ln>
            </c:spPr>
          </c:dPt>
          <c:dLbls>
            <c:numFmt formatCode="#,##0.0" sourceLinked="0"/>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8"/>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9"/>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0"/>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11"/>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12"/>
                <c:pt idx="0">
                  <c:v>Médecin généraliste</c:v>
                </c:pt>
                <c:pt idx="1">
                  <c:v>Médecin spécialiste</c:v>
                </c:pt>
                <c:pt idx="2">
                  <c:v>Chirurgien dentiste</c:v>
                </c:pt>
                <c:pt idx="3">
                  <c:v>Sage-femme</c:v>
                </c:pt>
                <c:pt idx="4">
                  <c:v>Infirmier</c:v>
                </c:pt>
                <c:pt idx="5">
                  <c:v>Kinésithérapeute</c:v>
                </c:pt>
                <c:pt idx="6">
                  <c:v>Orthophoniste</c:v>
                </c:pt>
                <c:pt idx="7">
                  <c:v>Pédicure-podologue</c:v>
                </c:pt>
                <c:pt idx="8">
                  <c:v>Ergothérapeute</c:v>
                </c:pt>
                <c:pt idx="9">
                  <c:v>Psychomotricien</c:v>
                </c:pt>
                <c:pt idx="10">
                  <c:v>Diététicien</c:v>
                </c:pt>
                <c:pt idx="11">
                  <c:v>Psychologue</c:v>
                </c:pt>
              </c:strCache>
            </c:strRef>
          </c:cat>
          <c:val>
            <c:numRef>
              <c:f>2</c:f>
              <c:numCache>
                <c:formatCode>General</c:formatCode>
                <c:ptCount val="12"/>
                <c:pt idx="0">
                  <c:v>12.5582833785043</c:v>
                </c:pt>
                <c:pt idx="1">
                  <c:v>12.1581177791106</c:v>
                </c:pt>
                <c:pt idx="2">
                  <c:v>7.94896851141361</c:v>
                </c:pt>
                <c:pt idx="3">
                  <c:v>1.09675016130132</c:v>
                </c:pt>
                <c:pt idx="4">
                  <c:v>29.1626855953229</c:v>
                </c:pt>
                <c:pt idx="5">
                  <c:v>16.4018492591008</c:v>
                </c:pt>
                <c:pt idx="6">
                  <c:v>4.93537572585593</c:v>
                </c:pt>
                <c:pt idx="7">
                  <c:v>2.12433589801607</c:v>
                </c:pt>
                <c:pt idx="8">
                  <c:v>0.192672325634015</c:v>
                </c:pt>
                <c:pt idx="9">
                  <c:v>0.711405510033288</c:v>
                </c:pt>
                <c:pt idx="10">
                  <c:v>0.82009246295504</c:v>
                </c:pt>
                <c:pt idx="11">
                  <c:v>3.83862556455462</c:v>
                </c:pt>
              </c:numCache>
            </c:numRef>
          </c:val>
        </c:ser>
        <c:ser>
          <c:idx val="3"/>
          <c:order val="3"/>
          <c:tx>
            <c:strRef>
              <c:f>label 3</c:f>
              <c:strCache>
                <c:ptCount val="1"/>
                <c:pt idx="0">
                  <c:v>Provence-Alpes-Côte d'Azur</c:v>
                </c:pt>
              </c:strCache>
            </c:strRef>
          </c:tx>
          <c:spPr>
            <a:solidFill>
              <a:srgbClr val="3e4875"/>
            </a:solidFill>
            <a:ln>
              <a:noFill/>
            </a:ln>
          </c:spPr>
          <c:invertIfNegative val="0"/>
          <c:dPt>
            <c:idx val="1"/>
            <c:invertIfNegative val="0"/>
            <c:spPr>
              <a:solidFill>
                <a:srgbClr val="3e4875"/>
              </a:solidFill>
              <a:ln>
                <a:noFill/>
              </a:ln>
            </c:spPr>
          </c:dPt>
          <c:dPt>
            <c:idx val="2"/>
            <c:invertIfNegative val="0"/>
            <c:spPr>
              <a:solidFill>
                <a:srgbClr val="3e4875"/>
              </a:solidFill>
              <a:ln>
                <a:noFill/>
              </a:ln>
            </c:spPr>
          </c:dPt>
          <c:dPt>
            <c:idx val="3"/>
            <c:invertIfNegative val="0"/>
            <c:spPr>
              <a:solidFill>
                <a:srgbClr val="3e4875"/>
              </a:solidFill>
              <a:ln>
                <a:noFill/>
              </a:ln>
            </c:spPr>
          </c:dPt>
          <c:dPt>
            <c:idx val="4"/>
            <c:invertIfNegative val="0"/>
            <c:spPr>
              <a:solidFill>
                <a:srgbClr val="3e4875"/>
              </a:solidFill>
              <a:ln>
                <a:noFill/>
              </a:ln>
            </c:spPr>
          </c:dPt>
          <c:dPt>
            <c:idx val="5"/>
            <c:invertIfNegative val="0"/>
            <c:spPr>
              <a:solidFill>
                <a:srgbClr val="3e4875"/>
              </a:solidFill>
              <a:ln>
                <a:noFill/>
              </a:ln>
            </c:spPr>
          </c:dPt>
          <c:dPt>
            <c:idx val="7"/>
            <c:invertIfNegative val="0"/>
            <c:spPr>
              <a:solidFill>
                <a:srgbClr val="3e4875"/>
              </a:solidFill>
              <a:ln>
                <a:noFill/>
              </a:ln>
            </c:spPr>
          </c:dPt>
          <c:dPt>
            <c:idx val="8"/>
            <c:invertIfNegative val="0"/>
            <c:spPr>
              <a:solidFill>
                <a:srgbClr val="3e4875"/>
              </a:solidFill>
              <a:ln>
                <a:noFill/>
              </a:ln>
            </c:spPr>
          </c:dPt>
          <c:dPt>
            <c:idx val="9"/>
            <c:invertIfNegative val="0"/>
            <c:spPr>
              <a:solidFill>
                <a:srgbClr val="3e4875"/>
              </a:solidFill>
              <a:ln>
                <a:noFill/>
              </a:ln>
            </c:spPr>
          </c:dPt>
          <c:dPt>
            <c:idx val="10"/>
            <c:invertIfNegative val="0"/>
            <c:spPr>
              <a:solidFill>
                <a:srgbClr val="3e4875"/>
              </a:solidFill>
              <a:ln>
                <a:noFill/>
              </a:ln>
            </c:spPr>
          </c:dPt>
          <c:dPt>
            <c:idx val="11"/>
            <c:invertIfNegative val="0"/>
            <c:spPr>
              <a:solidFill>
                <a:srgbClr val="3e4875"/>
              </a:solidFill>
              <a:ln>
                <a:noFill/>
              </a:ln>
            </c:spPr>
          </c:dPt>
          <c:dLbls>
            <c:numFmt formatCode="#,##0.0" sourceLinked="0"/>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8"/>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9"/>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12"/>
                <c:pt idx="0">
                  <c:v>Médecin généraliste</c:v>
                </c:pt>
                <c:pt idx="1">
                  <c:v>Médecin spécialiste</c:v>
                </c:pt>
                <c:pt idx="2">
                  <c:v>Chirurgien dentiste</c:v>
                </c:pt>
                <c:pt idx="3">
                  <c:v>Sage-femme</c:v>
                </c:pt>
                <c:pt idx="4">
                  <c:v>Infirmier</c:v>
                </c:pt>
                <c:pt idx="5">
                  <c:v>Kinésithérapeute</c:v>
                </c:pt>
                <c:pt idx="6">
                  <c:v>Orthophoniste</c:v>
                </c:pt>
                <c:pt idx="7">
                  <c:v>Pédicure-podologue</c:v>
                </c:pt>
                <c:pt idx="8">
                  <c:v>Ergothérapeute</c:v>
                </c:pt>
                <c:pt idx="9">
                  <c:v>Psychomotricien</c:v>
                </c:pt>
                <c:pt idx="10">
                  <c:v>Diététicien</c:v>
                </c:pt>
                <c:pt idx="11">
                  <c:v>Psychologue</c:v>
                </c:pt>
              </c:strCache>
            </c:strRef>
          </c:cat>
          <c:val>
            <c:numRef>
              <c:f>3</c:f>
              <c:numCache>
                <c:formatCode>General</c:formatCode>
                <c:ptCount val="12"/>
                <c:pt idx="0">
                  <c:v>11.9561349979825</c:v>
                </c:pt>
                <c:pt idx="1">
                  <c:v>10.1015923623852</c:v>
                </c:pt>
                <c:pt idx="2">
                  <c:v>8.00454790305493</c:v>
                </c:pt>
                <c:pt idx="3">
                  <c:v>1.07933188759842</c:v>
                </c:pt>
                <c:pt idx="4">
                  <c:v>26.8222918807607</c:v>
                </c:pt>
                <c:pt idx="5">
                  <c:v>16.3152046655761</c:v>
                </c:pt>
                <c:pt idx="6">
                  <c:v>4.13843276239393</c:v>
                </c:pt>
                <c:pt idx="7">
                  <c:v>2.25208660893003</c:v>
                </c:pt>
                <c:pt idx="8">
                  <c:v>0.192808827066384</c:v>
                </c:pt>
                <c:pt idx="9">
                  <c:v>0.542647523599204</c:v>
                </c:pt>
                <c:pt idx="10">
                  <c:v>0.904412539332007</c:v>
                </c:pt>
                <c:pt idx="11">
                  <c:v>3.82238530359439</c:v>
                </c:pt>
              </c:numCache>
            </c:numRef>
          </c:val>
        </c:ser>
        <c:ser>
          <c:idx val="4"/>
          <c:order val="4"/>
          <c:tx>
            <c:strRef>
              <c:f>label 4</c:f>
              <c:strCache>
                <c:ptCount val="1"/>
                <c:pt idx="0">
                  <c:v>France</c:v>
                </c:pt>
              </c:strCache>
            </c:strRef>
          </c:tx>
          <c:spPr>
            <a:solidFill>
              <a:srgbClr val="9da480"/>
            </a:solidFill>
            <a:ln>
              <a:noFill/>
            </a:ln>
          </c:spPr>
          <c:invertIfNegative val="0"/>
          <c:dPt>
            <c:idx val="4"/>
            <c:invertIfNegative val="0"/>
            <c:spPr>
              <a:solidFill>
                <a:srgbClr val="9da480"/>
              </a:solidFill>
              <a:ln>
                <a:noFill/>
              </a:ln>
            </c:spPr>
          </c:dPt>
          <c:dPt>
            <c:idx val="5"/>
            <c:invertIfNegative val="0"/>
            <c:spPr>
              <a:solidFill>
                <a:srgbClr val="9da480"/>
              </a:solidFill>
              <a:ln>
                <a:noFill/>
              </a:ln>
            </c:spPr>
          </c:dPt>
          <c:dPt>
            <c:idx val="6"/>
            <c:invertIfNegative val="0"/>
            <c:spPr>
              <a:solidFill>
                <a:srgbClr val="9da480"/>
              </a:solidFill>
              <a:ln>
                <a:noFill/>
              </a:ln>
            </c:spPr>
          </c:dPt>
          <c:dPt>
            <c:idx val="8"/>
            <c:invertIfNegative val="0"/>
            <c:spPr>
              <a:solidFill>
                <a:srgbClr val="9da480"/>
              </a:solidFill>
              <a:ln>
                <a:noFill/>
              </a:ln>
            </c:spPr>
          </c:dPt>
          <c:dPt>
            <c:idx val="9"/>
            <c:invertIfNegative val="0"/>
            <c:spPr>
              <a:solidFill>
                <a:srgbClr val="9da480"/>
              </a:solidFill>
              <a:ln>
                <a:noFill/>
              </a:ln>
            </c:spPr>
          </c:dPt>
          <c:dLbls>
            <c:numFmt formatCode="#,##0.0" sourceLinked="0"/>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8"/>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9"/>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12"/>
                <c:pt idx="0">
                  <c:v>Médecin généraliste</c:v>
                </c:pt>
                <c:pt idx="1">
                  <c:v>Médecin spécialiste</c:v>
                </c:pt>
                <c:pt idx="2">
                  <c:v>Chirurgien dentiste</c:v>
                </c:pt>
                <c:pt idx="3">
                  <c:v>Sage-femme</c:v>
                </c:pt>
                <c:pt idx="4">
                  <c:v>Infirmier</c:v>
                </c:pt>
                <c:pt idx="5">
                  <c:v>Kinésithérapeute</c:v>
                </c:pt>
                <c:pt idx="6">
                  <c:v>Orthophoniste</c:v>
                </c:pt>
                <c:pt idx="7">
                  <c:v>Pédicure-podologue</c:v>
                </c:pt>
                <c:pt idx="8">
                  <c:v>Ergothérapeute</c:v>
                </c:pt>
                <c:pt idx="9">
                  <c:v>Psychomotricien</c:v>
                </c:pt>
                <c:pt idx="10">
                  <c:v>Diététicien</c:v>
                </c:pt>
                <c:pt idx="11">
                  <c:v>Psychologue</c:v>
                </c:pt>
              </c:strCache>
            </c:strRef>
          </c:cat>
          <c:val>
            <c:numRef>
              <c:f>4</c:f>
              <c:numCache>
                <c:formatCode>General</c:formatCode>
                <c:ptCount val="12"/>
                <c:pt idx="0">
                  <c:v>9.25555983352198</c:v>
                </c:pt>
                <c:pt idx="1">
                  <c:v>6.75452032676341</c:v>
                </c:pt>
                <c:pt idx="2">
                  <c:v>5.80088439510838</c:v>
                </c:pt>
                <c:pt idx="3">
                  <c:v>0.999784454829382</c:v>
                </c:pt>
                <c:pt idx="4">
                  <c:v>14.65674089599</c:v>
                </c:pt>
                <c:pt idx="5">
                  <c:v>10.8427984530594</c:v>
                </c:pt>
                <c:pt idx="6">
                  <c:v>3.18349649441838</c:v>
                </c:pt>
                <c:pt idx="7">
                  <c:v>2.14613180899099</c:v>
                </c:pt>
                <c:pt idx="8">
                  <c:v>0.203835170763591</c:v>
                </c:pt>
                <c:pt idx="9">
                  <c:v>0.413833499345255</c:v>
                </c:pt>
                <c:pt idx="10">
                  <c:v>0.70545608878579</c:v>
                </c:pt>
                <c:pt idx="11">
                  <c:v>3.26316658328616</c:v>
                </c:pt>
              </c:numCache>
            </c:numRef>
          </c:val>
        </c:ser>
        <c:gapWidth val="219"/>
        <c:overlap val="-27"/>
        <c:axId val="96382598"/>
        <c:axId val="52282301"/>
      </c:barChart>
      <c:catAx>
        <c:axId val="96382598"/>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777877"/>
                </a:solidFill>
                <a:latin typeface="Arial Narrow"/>
                <a:ea typeface="DejaVu Sans"/>
              </a:defRPr>
            </a:pPr>
          </a:p>
        </c:txPr>
        <c:crossAx val="52282301"/>
        <c:crosses val="autoZero"/>
        <c:auto val="1"/>
        <c:lblAlgn val="ctr"/>
        <c:lblOffset val="100"/>
      </c:catAx>
      <c:valAx>
        <c:axId val="52282301"/>
        <c:scaling>
          <c:orientation val="minMax"/>
        </c:scaling>
        <c:delete val="0"/>
        <c:axPos val="l"/>
        <c:numFmt formatCode="0\.0" sourceLinked="0"/>
        <c:majorTickMark val="none"/>
        <c:minorTickMark val="none"/>
        <c:tickLblPos val="nextTo"/>
        <c:spPr>
          <a:ln w="6480">
            <a:noFill/>
          </a:ln>
        </c:spPr>
        <c:txPr>
          <a:bodyPr/>
          <a:lstStyle/>
          <a:p>
            <a:pPr>
              <a:defRPr b="0" sz="900" spc="-1" strike="noStrike">
                <a:solidFill>
                  <a:srgbClr val="777877"/>
                </a:solidFill>
                <a:latin typeface="Arial Narrow"/>
                <a:ea typeface="DejaVu Sans"/>
              </a:defRPr>
            </a:pPr>
          </a:p>
        </c:txPr>
        <c:crossAx val="96382598"/>
        <c:crosses val="autoZero"/>
      </c:valAx>
      <c:spPr>
        <a:noFill/>
        <a:ln>
          <a:noFill/>
        </a:ln>
      </c:spPr>
    </c:plotArea>
    <c:legend>
      <c:legendPos val="b"/>
      <c:overlay val="0"/>
      <c:spPr>
        <a:noFill/>
        <a:ln>
          <a:noFill/>
        </a:ln>
      </c:spPr>
      <c:txPr>
        <a:bodyPr/>
        <a:lstStyle/>
        <a:p>
          <a:pPr>
            <a:defRPr b="0" sz="900" spc="-1" strike="noStrike">
              <a:solidFill>
                <a:srgbClr val="777877"/>
              </a:solidFill>
              <a:latin typeface="Arial Narrow"/>
              <a:ea typeface="DejaVu Sans"/>
            </a:defRPr>
          </a:pPr>
        </a:p>
      </c:txPr>
    </c:legend>
    <c:plotVisOnly val="1"/>
    <c:dispBlanksAs val="gap"/>
  </c:chart>
  <c:spPr>
    <a:noFill/>
    <a:ln w="9360">
      <a:solidFill>
        <a:srgbClr val="0070c0"/>
      </a:solidFill>
      <a:round/>
    </a:ln>
  </c:spPr>
</c:chartSpace>
</file>

<file path=ppt/charts/chart18.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
                </c:pt>
              </c:strCache>
            </c:strRef>
          </c:tx>
          <c:spPr>
            <a:solidFill>
              <a:srgbClr val="0070c0"/>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10"/>
                <c:pt idx="0">
                  <c:v>Les Cadeneaux</c:v>
                </c:pt>
                <c:pt idx="1">
                  <c:v>La Gavotte</c:v>
                </c:pt>
                <c:pt idx="2">
                  <c:v>La Voilerie</c:v>
                </c:pt>
                <c:pt idx="3">
                  <c:v>Village des Pennes</c:v>
                </c:pt>
                <c:pt idx="4">
                  <c:v>La Renardière</c:v>
                </c:pt>
                <c:pt idx="5">
                  <c:v>Autre</c:v>
                </c:pt>
                <c:pt idx="6">
                  <c:v>Plan de Campagne</c:v>
                </c:pt>
                <c:pt idx="7">
                  <c:v>Plan des Pennes</c:v>
                </c:pt>
                <c:pt idx="8">
                  <c:v>Pallières</c:v>
                </c:pt>
                <c:pt idx="9">
                  <c:v>Non connu</c:v>
                </c:pt>
              </c:strCache>
            </c:strRef>
          </c:cat>
          <c:val>
            <c:numRef>
              <c:f>0</c:f>
              <c:numCache>
                <c:formatCode>General</c:formatCode>
                <c:ptCount val="10"/>
                <c:pt idx="0">
                  <c:v>0.245700245700246</c:v>
                </c:pt>
                <c:pt idx="1">
                  <c:v>0.184275184275184</c:v>
                </c:pt>
                <c:pt idx="2">
                  <c:v>0.085995085995086</c:v>
                </c:pt>
                <c:pt idx="3">
                  <c:v>0.0810810810810811</c:v>
                </c:pt>
                <c:pt idx="4">
                  <c:v>0.0712530712530713</c:v>
                </c:pt>
                <c:pt idx="5">
                  <c:v>0.0687960687960688</c:v>
                </c:pt>
                <c:pt idx="6">
                  <c:v>0.027027027027027</c:v>
                </c:pt>
                <c:pt idx="7">
                  <c:v>0.0245700245700246</c:v>
                </c:pt>
                <c:pt idx="8">
                  <c:v>0.00982800982800983</c:v>
                </c:pt>
                <c:pt idx="9">
                  <c:v>0.201474201474201</c:v>
                </c:pt>
              </c:numCache>
            </c:numRef>
          </c:val>
        </c:ser>
        <c:gapWidth val="150"/>
        <c:overlap val="0"/>
        <c:axId val="93759363"/>
        <c:axId val="37468452"/>
      </c:barChart>
      <c:catAx>
        <c:axId val="93759363"/>
        <c:scaling>
          <c:orientation val="minMax"/>
        </c:scaling>
        <c:delete val="0"/>
        <c:axPos val="b"/>
        <c:numFmt formatCode="DD/MM/YYYY" sourceLinked="1"/>
        <c:majorTickMark val="out"/>
        <c:minorTickMark val="none"/>
        <c:tickLblPos val="nextTo"/>
        <c:spPr>
          <a:ln w="9360">
            <a:solidFill>
              <a:srgbClr val="ebebeb"/>
            </a:solidFill>
            <a:round/>
          </a:ln>
        </c:spPr>
        <c:txPr>
          <a:bodyPr/>
          <a:lstStyle/>
          <a:p>
            <a:pPr>
              <a:defRPr b="0" sz="900" spc="-1" strike="noStrike">
                <a:solidFill>
                  <a:srgbClr val="777877"/>
                </a:solidFill>
                <a:latin typeface="Arial"/>
                <a:ea typeface="DejaVu Sans"/>
              </a:defRPr>
            </a:pPr>
          </a:p>
        </c:txPr>
        <c:crossAx val="37468452"/>
        <c:crosses val="autoZero"/>
        <c:auto val="1"/>
        <c:lblAlgn val="ctr"/>
        <c:lblOffset val="100"/>
      </c:catAx>
      <c:valAx>
        <c:axId val="37468452"/>
        <c:scaling>
          <c:orientation val="minMax"/>
          <c:max val="0.25"/>
        </c:scaling>
        <c:delete val="1"/>
        <c:axPos val="l"/>
        <c:numFmt formatCode="0%" sourceLinked="0"/>
        <c:majorTickMark val="out"/>
        <c:minorTickMark val="none"/>
        <c:tickLblPos val="nextTo"/>
        <c:spPr>
          <a:ln w="6480">
            <a:solidFill>
              <a:srgbClr val="a7a7a7"/>
            </a:solidFill>
            <a:round/>
          </a:ln>
        </c:spPr>
        <c:txPr>
          <a:bodyPr/>
          <a:lstStyle/>
          <a:p>
            <a:pPr>
              <a:defRPr b="0" sz="1000" spc="-1" strike="noStrike">
                <a:solidFill>
                  <a:srgbClr val="777877"/>
                </a:solidFill>
                <a:latin typeface="Arial"/>
                <a:ea typeface="DejaVu Sans"/>
              </a:defRPr>
            </a:pPr>
          </a:p>
        </c:txPr>
        <c:crossAx val="93759363"/>
        <c:crosses val="autoZero"/>
      </c:valAx>
      <c:spPr>
        <a:noFill/>
        <a:ln>
          <a:noFill/>
        </a:ln>
      </c:spPr>
    </c:plotArea>
    <c:plotVisOnly val="1"/>
    <c:dispBlanksAs val="gap"/>
  </c:chart>
  <c:spPr>
    <a:noFill/>
    <a:ln>
      <a:noFill/>
    </a:ln>
  </c:spPr>
</c:chartSpace>
</file>

<file path=ppt/charts/chart19.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Êtes-vous autonome dans vos déplacements ? (401 réponses)</a:t>
            </a:r>
          </a:p>
        </c:rich>
      </c:tx>
      <c:layout>
        <c:manualLayout>
          <c:xMode val="edge"/>
          <c:yMode val="edge"/>
          <c:x val="0.106928455399393"/>
          <c:y val="0"/>
        </c:manualLayout>
      </c:layout>
      <c:overlay val="0"/>
      <c:spPr>
        <a:noFill/>
        <a:ln>
          <a:noFill/>
        </a:ln>
      </c:spPr>
    </c:title>
    <c:autoTitleDeleted val="0"/>
    <c:plotArea>
      <c:pieChart>
        <c:varyColors val="1"/>
        <c:ser>
          <c:idx val="0"/>
          <c:order val="0"/>
          <c:tx>
            <c:strRef>
              <c:f>label 0</c:f>
              <c:strCache>
                <c:ptCount val="1"/>
                <c:pt idx="0">
                  <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1"/>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2"/>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3"/>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showLeaderLines val="0"/>
          </c:dLbls>
          <c:cat>
            <c:strRef>
              <c:f>categories</c:f>
              <c:strCache>
                <c:ptCount val="4"/>
                <c:pt idx="0">
                  <c:v>Oui tout à fait</c:v>
                </c:pt>
                <c:pt idx="1">
                  <c:v>Oui plutôt</c:v>
                </c:pt>
                <c:pt idx="2">
                  <c:v>Non, plutôt pas</c:v>
                </c:pt>
                <c:pt idx="3">
                  <c:v>Non pas du tout</c:v>
                </c:pt>
              </c:strCache>
            </c:strRef>
          </c:cat>
          <c:val>
            <c:numRef>
              <c:f>0</c:f>
              <c:numCache>
                <c:formatCode>General</c:formatCode>
                <c:ptCount val="4"/>
                <c:pt idx="0">
                  <c:v>0.72069825436409</c:v>
                </c:pt>
                <c:pt idx="1">
                  <c:v>0.184538653366584</c:v>
                </c:pt>
                <c:pt idx="2">
                  <c:v>0.057356608478803</c:v>
                </c:pt>
                <c:pt idx="3">
                  <c:v>0.0374064837905237</c:v>
                </c:pt>
              </c:numCache>
            </c:numRef>
          </c:val>
        </c:ser>
        <c:firstSliceAng val="0"/>
      </c:pieChart>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plotArea>
      <c:pieChart>
        <c:varyColors val="1"/>
        <c:ser>
          <c:idx val="0"/>
          <c:order val="0"/>
          <c:tx>
            <c:strRef>
              <c:f>label 0</c:f>
              <c:strCache>
                <c:ptCount val="1"/>
                <c:pt idx="0">
                  <c:v>Répartition de la population par tranche d’âge:</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Pt>
            <c:idx val="4"/>
            <c:spPr>
              <a:solidFill>
                <a:srgbClr val="9da480"/>
              </a:solidFill>
              <a:ln w="19080">
                <a:solidFill>
                  <a:srgbClr val="ffffff"/>
                </a:solidFill>
                <a:round/>
              </a:ln>
            </c:spPr>
          </c:dPt>
          <c:dPt>
            <c:idx val="5"/>
            <c:spPr>
              <a:solidFill>
                <a:srgbClr val="362731"/>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6"/>
                <c:pt idx="0">
                  <c:v>0 - 14 ans</c:v>
                </c:pt>
                <c:pt idx="1">
                  <c:v>15 - 29 ans</c:v>
                </c:pt>
                <c:pt idx="2">
                  <c:v>30 - 44 ans</c:v>
                </c:pt>
                <c:pt idx="3">
                  <c:v>45 - 59 ans</c:v>
                </c:pt>
                <c:pt idx="4">
                  <c:v>60 - 74 ans</c:v>
                </c:pt>
                <c:pt idx="5">
                  <c:v>75 ans et plus</c:v>
                </c:pt>
              </c:strCache>
            </c:strRef>
          </c:cat>
          <c:val>
            <c:numRef>
              <c:f>0</c:f>
              <c:numCache>
                <c:formatCode>General</c:formatCode>
                <c:ptCount val="6"/>
                <c:pt idx="0">
                  <c:v>3555</c:v>
                </c:pt>
                <c:pt idx="1">
                  <c:v>2892</c:v>
                </c:pt>
                <c:pt idx="2">
                  <c:v>3806</c:v>
                </c:pt>
                <c:pt idx="3">
                  <c:v>4264</c:v>
                </c:pt>
                <c:pt idx="4">
                  <c:v>4125</c:v>
                </c:pt>
                <c:pt idx="5">
                  <c:v>2404</c:v>
                </c:pt>
              </c:numCache>
            </c:numRef>
          </c:val>
        </c:ser>
        <c:firstSliceAng val="0"/>
      </c:pieChart>
      <c:spPr>
        <a:noFill/>
        <a:ln>
          <a:noFill/>
        </a:ln>
      </c:spPr>
    </c:plotArea>
    <c:legend>
      <c:legendPos val="b"/>
      <c:overlay val="0"/>
      <c:spPr>
        <a:noFill/>
        <a:ln>
          <a:noFill/>
        </a:ln>
      </c:spPr>
      <c:txPr>
        <a:bodyPr/>
        <a:lstStyle/>
        <a:p>
          <a:pPr>
            <a:defRPr b="0" sz="900" spc="-1" strike="noStrike">
              <a:solidFill>
                <a:srgbClr val="777877"/>
              </a:solidFill>
              <a:latin typeface="Arial"/>
              <a:ea typeface="DejaVu Sans"/>
            </a:defRPr>
          </a:pPr>
        </a:p>
      </c:txPr>
    </c:legend>
    <c:plotVisOnly val="1"/>
    <c:dispBlanksAs val="gap"/>
  </c:chart>
  <c:spPr>
    <a:noFill/>
    <a:ln>
      <a:solidFill>
        <a:srgbClr val="0070cd"/>
      </a:solidFill>
    </a:ln>
  </c:spPr>
</c:chartSpace>
</file>

<file path=ppt/charts/chart20.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Si vous utilisez les transports en commun, quelles difficultés rencontrez-vous ? (124 réponses)</a:t>
            </a:r>
          </a:p>
        </c:rich>
      </c:tx>
      <c:overlay val="0"/>
      <c:spPr>
        <a:noFill/>
        <a:ln>
          <a:noFill/>
        </a:ln>
      </c:spPr>
    </c:title>
    <c:autoTitleDeleted val="0"/>
    <c:plotArea>
      <c:barChart>
        <c:barDir val="col"/>
        <c:grouping val="clustered"/>
        <c:varyColors val="0"/>
        <c:ser>
          <c:idx val="0"/>
          <c:order val="0"/>
          <c:tx>
            <c:strRef>
              <c:f>label 0</c:f>
              <c:strCache>
                <c:ptCount val="1"/>
                <c:pt idx="0">
                  <c:v>Attente trop longue et lieu pour attendre non adapté (abri-siège…)</c:v>
                </c:pt>
              </c:strCache>
            </c:strRef>
          </c:tx>
          <c:spPr>
            <a:solidFill>
              <a:srgbClr val="0a1e8e"/>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0</c:f>
              <c:numCache>
                <c:formatCode>General</c:formatCode>
                <c:ptCount val="1"/>
                <c:pt idx="0">
                  <c:v>0.483870967741936</c:v>
                </c:pt>
              </c:numCache>
            </c:numRef>
          </c:val>
        </c:ser>
        <c:ser>
          <c:idx val="1"/>
          <c:order val="1"/>
          <c:tx>
            <c:strRef>
              <c:f>label 1</c:f>
              <c:strCache>
                <c:ptCount val="1"/>
                <c:pt idx="0">
                  <c:v>Horaires non adaptés</c:v>
                </c:pt>
              </c:strCache>
            </c:strRef>
          </c:tx>
          <c:spPr>
            <a:solidFill>
              <a:srgbClr val="6f4c63"/>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1</c:f>
              <c:numCache>
                <c:formatCode>General</c:formatCode>
                <c:ptCount val="1"/>
                <c:pt idx="0">
                  <c:v>0.419354838709678</c:v>
                </c:pt>
              </c:numCache>
            </c:numRef>
          </c:val>
        </c:ser>
        <c:ser>
          <c:idx val="2"/>
          <c:order val="2"/>
          <c:tx>
            <c:strRef>
              <c:f>label 2</c:f>
              <c:strCache>
                <c:ptCount val="1"/>
                <c:pt idx="0">
                  <c:v>Problèmes d'accès</c:v>
                </c:pt>
              </c:strCache>
            </c:strRef>
          </c:tx>
          <c:spPr>
            <a:solidFill>
              <a:srgbClr val="4284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2</c:f>
              <c:numCache>
                <c:formatCode>General</c:formatCode>
                <c:ptCount val="1"/>
                <c:pt idx="0">
                  <c:v>0.225806451612903</c:v>
                </c:pt>
              </c:numCache>
            </c:numRef>
          </c:val>
        </c:ser>
        <c:ser>
          <c:idx val="3"/>
          <c:order val="3"/>
          <c:tx>
            <c:strRef>
              <c:f>label 3</c:f>
              <c:strCache>
                <c:ptCount val="1"/>
                <c:pt idx="0">
                  <c:v>Autre</c:v>
                </c:pt>
              </c:strCache>
            </c:strRef>
          </c:tx>
          <c:spPr>
            <a:solidFill>
              <a:srgbClr val="3e48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3</c:f>
              <c:numCache>
                <c:formatCode>General</c:formatCode>
                <c:ptCount val="1"/>
                <c:pt idx="0">
                  <c:v>0.129032258064516</c:v>
                </c:pt>
              </c:numCache>
            </c:numRef>
          </c:val>
        </c:ser>
        <c:ser>
          <c:idx val="4"/>
          <c:order val="4"/>
          <c:tx>
            <c:strRef>
              <c:f>label 4</c:f>
              <c:strCache>
                <c:ptCount val="1"/>
                <c:pt idx="0">
                  <c:v>Confort/possibilité de s'assoir dans le bus</c:v>
                </c:pt>
              </c:strCache>
            </c:strRef>
          </c:tx>
          <c:spPr>
            <a:solidFill>
              <a:srgbClr val="9da480"/>
            </a:solidFill>
            <a:ln>
              <a:noFill/>
            </a:ln>
          </c:spPr>
          <c:invertIfNegative val="0"/>
          <c:dPt>
            <c:idx val="0"/>
            <c:invertIfNegative val="0"/>
            <c:spPr>
              <a:solidFill>
                <a:srgbClr val="9da480"/>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4</c:f>
              <c:numCache>
                <c:formatCode>General</c:formatCode>
                <c:ptCount val="1"/>
                <c:pt idx="0">
                  <c:v>0.0564516129032258</c:v>
                </c:pt>
              </c:numCache>
            </c:numRef>
          </c:val>
        </c:ser>
        <c:ser>
          <c:idx val="5"/>
          <c:order val="5"/>
          <c:tx>
            <c:strRef>
              <c:f>label 5</c:f>
              <c:strCache>
                <c:ptCount val="1"/>
                <c:pt idx="0">
                  <c:v>Tarif</c:v>
                </c:pt>
              </c:strCache>
            </c:strRef>
          </c:tx>
          <c:spPr>
            <a:solidFill>
              <a:srgbClr val="362731"/>
            </a:solidFill>
            <a:ln>
              <a:noFill/>
            </a:ln>
          </c:spPr>
          <c:invertIfNegative val="0"/>
          <c:dPt>
            <c:idx val="0"/>
            <c:invertIfNegative val="0"/>
            <c:spPr>
              <a:solidFill>
                <a:srgbClr val="362731"/>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5</c:f>
              <c:numCache>
                <c:formatCode>General</c:formatCode>
                <c:ptCount val="1"/>
                <c:pt idx="0">
                  <c:v>0.0483870967741936</c:v>
                </c:pt>
              </c:numCache>
            </c:numRef>
          </c:val>
        </c:ser>
        <c:gapWidth val="219"/>
        <c:overlap val="-27"/>
        <c:axId val="13330385"/>
        <c:axId val="62446322"/>
      </c:barChart>
      <c:catAx>
        <c:axId val="13330385"/>
        <c:scaling>
          <c:orientation val="minMax"/>
        </c:scaling>
        <c:delete val="1"/>
        <c:axPos val="b"/>
        <c:numFmt formatCode="DD/MM/YYYY" sourceLinked="1"/>
        <c:majorTickMark val="none"/>
        <c:minorTickMark val="none"/>
        <c:tickLblPos val="nextTo"/>
        <c:spPr>
          <a:ln w="6480">
            <a:solidFill>
              <a:srgbClr val="a7a7a7"/>
            </a:solidFill>
            <a:round/>
          </a:ln>
        </c:spPr>
        <c:txPr>
          <a:bodyPr/>
          <a:lstStyle/>
          <a:p>
            <a:pPr>
              <a:defRPr b="0" sz="1000" spc="-1" strike="noStrike">
                <a:solidFill>
                  <a:srgbClr val="777877"/>
                </a:solidFill>
                <a:latin typeface="Arial Narrow"/>
                <a:ea typeface="DejaVu Sans"/>
              </a:defRPr>
            </a:pPr>
          </a:p>
        </c:txPr>
        <c:crossAx val="62446322"/>
        <c:crosses val="autoZero"/>
        <c:auto val="1"/>
        <c:lblAlgn val="ctr"/>
        <c:lblOffset val="100"/>
      </c:catAx>
      <c:valAx>
        <c:axId val="62446322"/>
        <c:scaling>
          <c:orientation val="minMax"/>
        </c:scaling>
        <c:delete val="0"/>
        <c:axPos val="l"/>
        <c:numFmt formatCode="0%" sourceLinked="0"/>
        <c:majorTickMark val="none"/>
        <c:minorTickMark val="none"/>
        <c:tickLblPos val="nextTo"/>
        <c:spPr>
          <a:ln w="6480">
            <a:noFill/>
          </a:ln>
        </c:spPr>
        <c:txPr>
          <a:bodyPr/>
          <a:lstStyle/>
          <a:p>
            <a:pPr>
              <a:defRPr b="0" sz="1050" spc="-1" strike="noStrike">
                <a:solidFill>
                  <a:srgbClr val="777877"/>
                </a:solidFill>
                <a:latin typeface="Arial Narrow"/>
                <a:ea typeface="DejaVu Sans"/>
              </a:defRPr>
            </a:pPr>
          </a:p>
        </c:txPr>
        <c:crossAx val="13330385"/>
        <c:crosses val="autoZero"/>
      </c:valAx>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Quel(s) moyen(s) de transport utilisez-vous? (397 réponses)</a:t>
            </a:r>
          </a:p>
        </c:rich>
      </c:tx>
      <c:layout>
        <c:manualLayout>
          <c:xMode val="edge"/>
          <c:yMode val="edge"/>
          <c:x val="0.163839411931015"/>
          <c:y val="0.00971671000410565"/>
        </c:manualLayout>
      </c:layout>
      <c:overlay val="0"/>
      <c:spPr>
        <a:noFill/>
        <a:ln>
          <a:noFill/>
        </a:ln>
      </c:spPr>
    </c:title>
    <c:autoTitleDeleted val="0"/>
    <c:plotArea>
      <c:barChart>
        <c:barDir val="col"/>
        <c:grouping val="clustered"/>
        <c:varyColors val="0"/>
        <c:ser>
          <c:idx val="0"/>
          <c:order val="0"/>
          <c:tx>
            <c:strRef>
              <c:f>label 0</c:f>
              <c:strCache>
                <c:ptCount val="1"/>
                <c:pt idx="0">
                  <c:v>Voiture</c:v>
                </c:pt>
              </c:strCache>
            </c:strRef>
          </c:tx>
          <c:spPr>
            <a:solidFill>
              <a:srgbClr val="0a1e8e"/>
            </a:solidFill>
            <a:ln w="19080">
              <a:solidFill>
                <a:srgbClr val="ffffff"/>
              </a:solidFill>
              <a:round/>
            </a:ln>
          </c:spPr>
          <c:invertIfNegative val="0"/>
          <c:dPt>
            <c:idx val="0"/>
            <c:invertIfNegative val="0"/>
            <c:spPr>
              <a:solidFill>
                <a:srgbClr val="0a1e8e"/>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0</c:f>
              <c:numCache>
                <c:formatCode>General</c:formatCode>
                <c:ptCount val="1"/>
                <c:pt idx="0">
                  <c:v>0.90176322418136</c:v>
                </c:pt>
              </c:numCache>
            </c:numRef>
          </c:val>
        </c:ser>
        <c:ser>
          <c:idx val="1"/>
          <c:order val="1"/>
          <c:tx>
            <c:strRef>
              <c:f>label 1</c:f>
              <c:strCache>
                <c:ptCount val="1"/>
                <c:pt idx="0">
                  <c:v>Transport en commun</c:v>
                </c:pt>
              </c:strCache>
            </c:strRef>
          </c:tx>
          <c:spPr>
            <a:solidFill>
              <a:srgbClr val="6f4c63"/>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1</c:f>
              <c:numCache>
                <c:formatCode>General</c:formatCode>
                <c:ptCount val="1"/>
                <c:pt idx="0">
                  <c:v>0.173803526448363</c:v>
                </c:pt>
              </c:numCache>
            </c:numRef>
          </c:val>
        </c:ser>
        <c:ser>
          <c:idx val="2"/>
          <c:order val="2"/>
          <c:tx>
            <c:strRef>
              <c:f>label 2</c:f>
              <c:strCache>
                <c:ptCount val="1"/>
                <c:pt idx="0">
                  <c:v>Vélo</c:v>
                </c:pt>
              </c:strCache>
            </c:strRef>
          </c:tx>
          <c:spPr>
            <a:solidFill>
              <a:srgbClr val="428475"/>
            </a:solidFill>
            <a:ln w="19080">
              <a:solidFill>
                <a:srgbClr val="ffffff"/>
              </a:solidFill>
              <a:round/>
            </a:ln>
          </c:spPr>
          <c:invertIfNegative val="0"/>
          <c:dPt>
            <c:idx val="0"/>
            <c:invertIfNegative val="0"/>
            <c:spPr>
              <a:solidFill>
                <a:srgbClr val="428475"/>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2</c:f>
              <c:numCache>
                <c:formatCode>General</c:formatCode>
                <c:ptCount val="1"/>
                <c:pt idx="0">
                  <c:v>0.0453400503778338</c:v>
                </c:pt>
              </c:numCache>
            </c:numRef>
          </c:val>
        </c:ser>
        <c:ser>
          <c:idx val="3"/>
          <c:order val="3"/>
          <c:tx>
            <c:strRef>
              <c:f>label 3</c:f>
              <c:strCache>
                <c:ptCount val="1"/>
                <c:pt idx="0">
                  <c:v>Moto</c:v>
                </c:pt>
              </c:strCache>
            </c:strRef>
          </c:tx>
          <c:spPr>
            <a:solidFill>
              <a:srgbClr val="3e4875"/>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3</c:f>
              <c:numCache>
                <c:formatCode>General</c:formatCode>
                <c:ptCount val="1"/>
                <c:pt idx="0">
                  <c:v>0.0151133501259446</c:v>
                </c:pt>
              </c:numCache>
            </c:numRef>
          </c:val>
        </c:ser>
        <c:ser>
          <c:idx val="4"/>
          <c:order val="4"/>
          <c:tx>
            <c:strRef>
              <c:f>label 4</c:f>
              <c:strCache>
                <c:ptCount val="1"/>
                <c:pt idx="0">
                  <c:v>Marche à pied</c:v>
                </c:pt>
              </c:strCache>
            </c:strRef>
          </c:tx>
          <c:spPr>
            <a:solidFill>
              <a:srgbClr val="9da480"/>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4</c:f>
              <c:numCache>
                <c:formatCode>General</c:formatCode>
                <c:ptCount val="1"/>
                <c:pt idx="0">
                  <c:v>0.35264483627204</c:v>
                </c:pt>
              </c:numCache>
            </c:numRef>
          </c:val>
        </c:ser>
        <c:ser>
          <c:idx val="5"/>
          <c:order val="5"/>
          <c:tx>
            <c:strRef>
              <c:f>label 5</c:f>
              <c:strCache>
                <c:ptCount val="1"/>
                <c:pt idx="0">
                  <c:v>Service Icibus (PMR)</c:v>
                </c:pt>
              </c:strCache>
            </c:strRef>
          </c:tx>
          <c:spPr>
            <a:solidFill>
              <a:srgbClr val="362731"/>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5</c:f>
              <c:numCache>
                <c:formatCode>General</c:formatCode>
                <c:ptCount val="1"/>
                <c:pt idx="0">
                  <c:v>0.0226700251889169</c:v>
                </c:pt>
              </c:numCache>
            </c:numRef>
          </c:val>
        </c:ser>
        <c:gapWidth val="100"/>
        <c:overlap val="0"/>
        <c:axId val="61375020"/>
        <c:axId val="28168487"/>
      </c:barChart>
      <c:catAx>
        <c:axId val="61375020"/>
        <c:scaling>
          <c:orientation val="minMax"/>
        </c:scaling>
        <c:delete val="1"/>
        <c:axPos val="b"/>
        <c:numFmt formatCode="DD/MM/YYYY" sourceLinked="1"/>
        <c:majorTickMark val="out"/>
        <c:minorTickMark val="none"/>
        <c:tickLblPos val="nextTo"/>
        <c:spPr>
          <a:ln w="6480">
            <a:solidFill>
              <a:srgbClr val="a7a7a7"/>
            </a:solidFill>
            <a:round/>
          </a:ln>
        </c:spPr>
        <c:txPr>
          <a:bodyPr/>
          <a:lstStyle/>
          <a:p>
            <a:pPr>
              <a:defRPr b="0" sz="1000" spc="-1" strike="noStrike">
                <a:solidFill>
                  <a:srgbClr val="777877"/>
                </a:solidFill>
                <a:latin typeface="Arial Narrow"/>
                <a:ea typeface="DejaVu Sans"/>
              </a:defRPr>
            </a:pPr>
          </a:p>
        </c:txPr>
        <c:crossAx val="28168487"/>
        <c:crosses val="autoZero"/>
        <c:auto val="1"/>
        <c:lblAlgn val="ctr"/>
        <c:lblOffset val="100"/>
      </c:catAx>
      <c:valAx>
        <c:axId val="28168487"/>
        <c:scaling>
          <c:orientation val="minMax"/>
        </c:scaling>
        <c:delete val="0"/>
        <c:axPos val="l"/>
        <c:numFmt formatCode="0%" sourceLinked="0"/>
        <c:majorTickMark val="out"/>
        <c:minorTickMark val="none"/>
        <c:tickLblPos val="nextTo"/>
        <c:spPr>
          <a:ln w="6480">
            <a:noFill/>
          </a:ln>
        </c:spPr>
        <c:txPr>
          <a:bodyPr/>
          <a:lstStyle/>
          <a:p>
            <a:pPr>
              <a:defRPr b="0" sz="900" spc="-1" strike="noStrike">
                <a:solidFill>
                  <a:srgbClr val="777877"/>
                </a:solidFill>
                <a:latin typeface="Arial Narrow"/>
                <a:ea typeface="DejaVu Sans"/>
              </a:defRPr>
            </a:pPr>
          </a:p>
        </c:txPr>
        <c:crossAx val="61375020"/>
        <c:crosses val="autoZero"/>
      </c:valAx>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Êtes-vous satisfait(e) de votre lieu d'habitation? (378 réponses)</a:t>
            </a:r>
          </a:p>
        </c:rich>
      </c:tx>
      <c:layout>
        <c:manualLayout>
          <c:xMode val="edge"/>
          <c:yMode val="edge"/>
          <c:x val="0.106935795576551"/>
          <c:y val="0"/>
        </c:manualLayout>
      </c:layout>
      <c:overlay val="0"/>
      <c:spPr>
        <a:noFill/>
        <a:ln>
          <a:noFill/>
        </a:ln>
      </c:spPr>
    </c:title>
    <c:autoTitleDeleted val="0"/>
    <c:plotArea>
      <c:pieChart>
        <c:varyColors val="1"/>
        <c:ser>
          <c:idx val="0"/>
          <c:order val="0"/>
          <c:tx>
            <c:strRef>
              <c:f>label 0</c:f>
              <c:strCache>
                <c:ptCount val="1"/>
                <c:pt idx="0">
                  <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1"/>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2"/>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3"/>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showLeaderLines val="0"/>
          </c:dLbls>
          <c:cat>
            <c:strRef>
              <c:f>categories</c:f>
              <c:strCache>
                <c:ptCount val="4"/>
                <c:pt idx="0">
                  <c:v>Oui tout à fait</c:v>
                </c:pt>
                <c:pt idx="1">
                  <c:v>Oui plutôt</c:v>
                </c:pt>
                <c:pt idx="2">
                  <c:v>Non, plutôt pas</c:v>
                </c:pt>
                <c:pt idx="3">
                  <c:v>Non pas du tout</c:v>
                </c:pt>
              </c:strCache>
            </c:strRef>
          </c:cat>
          <c:val>
            <c:numRef>
              <c:f>0</c:f>
              <c:numCache>
                <c:formatCode>General</c:formatCode>
                <c:ptCount val="4"/>
                <c:pt idx="0">
                  <c:v>0.613756613756614</c:v>
                </c:pt>
                <c:pt idx="1">
                  <c:v>0.32010582010582</c:v>
                </c:pt>
                <c:pt idx="2">
                  <c:v>0.0502645502645503</c:v>
                </c:pt>
                <c:pt idx="3">
                  <c:v>0.0158730158730159</c:v>
                </c:pt>
              </c:numCache>
            </c:numRef>
          </c:val>
        </c:ser>
        <c:firstSliceAng val="0"/>
      </c:pieChart>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Votre logement est-il adapté à votre état de santé ou à celui de vos proches (accès, sanitaires…) ? (377 réponses)</a:t>
            </a:r>
          </a:p>
        </c:rich>
      </c:tx>
      <c:layout>
        <c:manualLayout>
          <c:xMode val="edge"/>
          <c:yMode val="edge"/>
          <c:x val="0.10664948822561"/>
          <c:y val="0"/>
        </c:manualLayout>
      </c:layout>
      <c:overlay val="0"/>
      <c:spPr>
        <a:noFill/>
        <a:ln>
          <a:noFill/>
        </a:ln>
      </c:spPr>
    </c:title>
    <c:autoTitleDeleted val="0"/>
    <c:plotArea>
      <c:pieChart>
        <c:varyColors val="1"/>
        <c:ser>
          <c:idx val="0"/>
          <c:order val="0"/>
          <c:tx>
            <c:strRef>
              <c:f>label 0</c:f>
              <c:strCache>
                <c:ptCount val="1"/>
                <c:pt idx="0">
                  <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1"/>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2"/>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3"/>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showLeaderLines val="0"/>
          </c:dLbls>
          <c:cat>
            <c:strRef>
              <c:f>categories</c:f>
              <c:strCache>
                <c:ptCount val="4"/>
                <c:pt idx="0">
                  <c:v>Oui tout à fait</c:v>
                </c:pt>
                <c:pt idx="1">
                  <c:v>Oui plutôt</c:v>
                </c:pt>
                <c:pt idx="2">
                  <c:v>Non, plutôt pas</c:v>
                </c:pt>
                <c:pt idx="3">
                  <c:v>Non pas du tout</c:v>
                </c:pt>
              </c:strCache>
            </c:strRef>
          </c:cat>
          <c:val>
            <c:numRef>
              <c:f>0</c:f>
              <c:numCache>
                <c:formatCode>General</c:formatCode>
                <c:ptCount val="4"/>
                <c:pt idx="0">
                  <c:v>0.56498673740053</c:v>
                </c:pt>
                <c:pt idx="1">
                  <c:v>0.336870026525199</c:v>
                </c:pt>
                <c:pt idx="2">
                  <c:v>0.0822281167108753</c:v>
                </c:pt>
                <c:pt idx="3">
                  <c:v>0.0159151193633952</c:v>
                </c:pt>
              </c:numCache>
            </c:numRef>
          </c:val>
        </c:ser>
        <c:firstSliceAng val="0"/>
      </c:pieChart>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Estimez-vous être suffisamment informé(e) des animations et des services organisés par... (340 réponses)</a:t>
            </a:r>
          </a:p>
        </c:rich>
      </c:tx>
      <c:overlay val="0"/>
      <c:spPr>
        <a:noFill/>
        <a:ln>
          <a:noFill/>
        </a:ln>
      </c:spPr>
    </c:title>
    <c:autoTitleDeleted val="0"/>
    <c:plotArea>
      <c:barChart>
        <c:barDir val="col"/>
        <c:grouping val="clustered"/>
        <c:varyColors val="0"/>
        <c:ser>
          <c:idx val="0"/>
          <c:order val="0"/>
          <c:tx>
            <c:strRef>
              <c:f>label 0</c:f>
              <c:strCache>
                <c:ptCount val="1"/>
                <c:pt idx="0">
                  <c:v>Oui, tout à fait</c:v>
                </c:pt>
              </c:strCache>
            </c:strRef>
          </c:tx>
          <c:spPr>
            <a:solidFill>
              <a:srgbClr val="0a1e8e"/>
            </a:solidFill>
            <a:ln>
              <a:noFill/>
            </a:ln>
          </c:spPr>
          <c:invertIfNegative val="0"/>
          <c:dPt>
            <c:idx val="3"/>
            <c:invertIfNegative val="0"/>
            <c:spPr>
              <a:solidFill>
                <a:srgbClr val="0a1e8e"/>
              </a:solidFill>
              <a:ln>
                <a:noFill/>
              </a:ln>
            </c:spPr>
          </c:dPt>
          <c:dPt>
            <c:idx val="4"/>
            <c:invertIfNegative val="0"/>
            <c:spPr>
              <a:solidFill>
                <a:srgbClr val="0a1e8e"/>
              </a:solidFill>
              <a:ln>
                <a:noFill/>
              </a:ln>
            </c:spPr>
          </c:dPt>
          <c:dLbls>
            <c:numFmt formatCode="0%" sourceLinked="1"/>
            <c:dLbl>
              <c:idx val="3"/>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4"/>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Les clubs de l'entraide</c:v>
                </c:pt>
                <c:pt idx="1">
                  <c:v>Les foyers seniors</c:v>
                </c:pt>
                <c:pt idx="2">
                  <c:v>Le centre loisirs seniors</c:v>
                </c:pt>
                <c:pt idx="3">
                  <c:v>Le CCAS</c:v>
                </c:pt>
                <c:pt idx="4">
                  <c:v>Le QG (Gavotte)</c:v>
                </c:pt>
              </c:strCache>
            </c:strRef>
          </c:cat>
          <c:val>
            <c:numRef>
              <c:f>0</c:f>
              <c:numCache>
                <c:formatCode>General</c:formatCode>
                <c:ptCount val="5"/>
                <c:pt idx="0">
                  <c:v>0.23</c:v>
                </c:pt>
                <c:pt idx="1">
                  <c:v>0.21</c:v>
                </c:pt>
                <c:pt idx="2">
                  <c:v>0.2</c:v>
                </c:pt>
                <c:pt idx="3">
                  <c:v>0.25</c:v>
                </c:pt>
                <c:pt idx="4">
                  <c:v>0.13</c:v>
                </c:pt>
              </c:numCache>
            </c:numRef>
          </c:val>
        </c:ser>
        <c:ser>
          <c:idx val="1"/>
          <c:order val="1"/>
          <c:tx>
            <c:strRef>
              <c:f>label 1</c:f>
              <c:strCache>
                <c:ptCount val="1"/>
                <c:pt idx="0">
                  <c:v>Oui, plutôt</c:v>
                </c:pt>
              </c:strCache>
            </c:strRef>
          </c:tx>
          <c:spPr>
            <a:solidFill>
              <a:srgbClr val="6f4c63"/>
            </a:solidFill>
            <a:ln>
              <a:noFill/>
            </a:ln>
          </c:spPr>
          <c:invertIfNegative val="0"/>
          <c:dPt>
            <c:idx val="0"/>
            <c:invertIfNegative val="0"/>
            <c:spPr>
              <a:solidFill>
                <a:srgbClr val="6f4c63"/>
              </a:solidFill>
              <a:ln>
                <a:noFill/>
              </a:ln>
            </c:spPr>
          </c:dPt>
          <c:dPt>
            <c:idx val="3"/>
            <c:invertIfNegative val="0"/>
            <c:spPr>
              <a:solidFill>
                <a:srgbClr val="6f4c63"/>
              </a:solidFill>
              <a:ln>
                <a:noFill/>
              </a:ln>
            </c:spPr>
          </c:dPt>
          <c:dPt>
            <c:idx val="4"/>
            <c:invertIfNegative val="0"/>
            <c:spPr>
              <a:solidFill>
                <a:srgbClr val="6f4c63"/>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Les clubs de l'entraide</c:v>
                </c:pt>
                <c:pt idx="1">
                  <c:v>Les foyers seniors</c:v>
                </c:pt>
                <c:pt idx="2">
                  <c:v>Le centre loisirs seniors</c:v>
                </c:pt>
                <c:pt idx="3">
                  <c:v>Le CCAS</c:v>
                </c:pt>
                <c:pt idx="4">
                  <c:v>Le QG (Gavotte)</c:v>
                </c:pt>
              </c:strCache>
            </c:strRef>
          </c:cat>
          <c:val>
            <c:numRef>
              <c:f>1</c:f>
              <c:numCache>
                <c:formatCode>General</c:formatCode>
                <c:ptCount val="5"/>
                <c:pt idx="0">
                  <c:v>0.25</c:v>
                </c:pt>
                <c:pt idx="1">
                  <c:v>0.24</c:v>
                </c:pt>
                <c:pt idx="2">
                  <c:v>0.23</c:v>
                </c:pt>
                <c:pt idx="3">
                  <c:v>0.25</c:v>
                </c:pt>
                <c:pt idx="4">
                  <c:v>0.13</c:v>
                </c:pt>
              </c:numCache>
            </c:numRef>
          </c:val>
        </c:ser>
        <c:ser>
          <c:idx val="2"/>
          <c:order val="2"/>
          <c:tx>
            <c:strRef>
              <c:f>label 2</c:f>
              <c:strCache>
                <c:ptCount val="1"/>
                <c:pt idx="0">
                  <c:v>Non, plutôt pas</c:v>
                </c:pt>
              </c:strCache>
            </c:strRef>
          </c:tx>
          <c:spPr>
            <a:solidFill>
              <a:srgbClr val="4284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Les clubs de l'entraide</c:v>
                </c:pt>
                <c:pt idx="1">
                  <c:v>Les foyers seniors</c:v>
                </c:pt>
                <c:pt idx="2">
                  <c:v>Le centre loisirs seniors</c:v>
                </c:pt>
                <c:pt idx="3">
                  <c:v>Le CCAS</c:v>
                </c:pt>
                <c:pt idx="4">
                  <c:v>Le QG (Gavotte)</c:v>
                </c:pt>
              </c:strCache>
            </c:strRef>
          </c:cat>
          <c:val>
            <c:numRef>
              <c:f>2</c:f>
              <c:numCache>
                <c:formatCode>General</c:formatCode>
                <c:ptCount val="5"/>
                <c:pt idx="0">
                  <c:v>0.32</c:v>
                </c:pt>
                <c:pt idx="1">
                  <c:v>0.33</c:v>
                </c:pt>
                <c:pt idx="2">
                  <c:v>0.37</c:v>
                </c:pt>
                <c:pt idx="3">
                  <c:v>0.32</c:v>
                </c:pt>
                <c:pt idx="4">
                  <c:v>0.39</c:v>
                </c:pt>
              </c:numCache>
            </c:numRef>
          </c:val>
        </c:ser>
        <c:ser>
          <c:idx val="3"/>
          <c:order val="3"/>
          <c:tx>
            <c:strRef>
              <c:f>label 3</c:f>
              <c:strCache>
                <c:ptCount val="1"/>
                <c:pt idx="0">
                  <c:v>Non pas du tout</c:v>
                </c:pt>
              </c:strCache>
            </c:strRef>
          </c:tx>
          <c:spPr>
            <a:solidFill>
              <a:srgbClr val="3e48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Les clubs de l'entraide</c:v>
                </c:pt>
                <c:pt idx="1">
                  <c:v>Les foyers seniors</c:v>
                </c:pt>
                <c:pt idx="2">
                  <c:v>Le centre loisirs seniors</c:v>
                </c:pt>
                <c:pt idx="3">
                  <c:v>Le CCAS</c:v>
                </c:pt>
                <c:pt idx="4">
                  <c:v>Le QG (Gavotte)</c:v>
                </c:pt>
              </c:strCache>
            </c:strRef>
          </c:cat>
          <c:val>
            <c:numRef>
              <c:f>3</c:f>
              <c:numCache>
                <c:formatCode>General</c:formatCode>
                <c:ptCount val="5"/>
                <c:pt idx="0">
                  <c:v>0.19</c:v>
                </c:pt>
                <c:pt idx="1">
                  <c:v>0.22</c:v>
                </c:pt>
                <c:pt idx="2">
                  <c:v>0.21</c:v>
                </c:pt>
                <c:pt idx="3">
                  <c:v>0.18</c:v>
                </c:pt>
                <c:pt idx="4">
                  <c:v>0.36</c:v>
                </c:pt>
              </c:numCache>
            </c:numRef>
          </c:val>
        </c:ser>
        <c:gapWidth val="219"/>
        <c:overlap val="-27"/>
        <c:axId val="38735599"/>
        <c:axId val="57286543"/>
      </c:barChart>
      <c:catAx>
        <c:axId val="38735599"/>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1050" spc="-1" strike="noStrike">
                <a:solidFill>
                  <a:srgbClr val="777877"/>
                </a:solidFill>
                <a:latin typeface="Arial Narrow"/>
                <a:ea typeface="DejaVu Sans"/>
              </a:defRPr>
            </a:pPr>
          </a:p>
        </c:txPr>
        <c:crossAx val="57286543"/>
        <c:crosses val="autoZero"/>
        <c:auto val="1"/>
        <c:lblAlgn val="ctr"/>
        <c:lblOffset val="100"/>
      </c:catAx>
      <c:valAx>
        <c:axId val="57286543"/>
        <c:scaling>
          <c:orientation val="minMax"/>
        </c:scaling>
        <c:delete val="0"/>
        <c:axPos val="l"/>
        <c:numFmt formatCode="0%" sourceLinked="0"/>
        <c:majorTickMark val="none"/>
        <c:minorTickMark val="none"/>
        <c:tickLblPos val="nextTo"/>
        <c:spPr>
          <a:ln w="6480">
            <a:noFill/>
          </a:ln>
        </c:spPr>
        <c:txPr>
          <a:bodyPr/>
          <a:lstStyle/>
          <a:p>
            <a:pPr>
              <a:defRPr b="0" sz="1050" spc="-1" strike="noStrike">
                <a:solidFill>
                  <a:srgbClr val="777877"/>
                </a:solidFill>
                <a:latin typeface="Arial Narrow"/>
                <a:ea typeface="DejaVu Sans"/>
              </a:defRPr>
            </a:pPr>
          </a:p>
        </c:txPr>
        <c:crossAx val="38735599"/>
        <c:crosses val="autoZero"/>
      </c:valAx>
      <c:spPr>
        <a:noFill/>
        <a:ln>
          <a:noFill/>
        </a:ln>
      </c:spPr>
    </c:plotArea>
    <c:legend>
      <c:legendPos val="b"/>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Estimez-vous être suffisamment informé(e)... (322 réponses)</a:t>
            </a:r>
          </a:p>
        </c:rich>
      </c:tx>
      <c:overlay val="0"/>
      <c:spPr>
        <a:noFill/>
        <a:ln>
          <a:noFill/>
        </a:ln>
      </c:spPr>
    </c:title>
    <c:autoTitleDeleted val="0"/>
    <c:plotArea>
      <c:barChart>
        <c:barDir val="col"/>
        <c:grouping val="clustered"/>
        <c:varyColors val="0"/>
        <c:ser>
          <c:idx val="0"/>
          <c:order val="0"/>
          <c:tx>
            <c:strRef>
              <c:f>label 0</c:f>
              <c:strCache>
                <c:ptCount val="1"/>
                <c:pt idx="0">
                  <c:v>Oui, tout à fait</c:v>
                </c:pt>
              </c:strCache>
            </c:strRef>
          </c:tx>
          <c:spPr>
            <a:solidFill>
              <a:srgbClr val="0a1e8e"/>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3"/>
                <c:pt idx="0">
                  <c:v>Des modalités de transport en commun</c:v>
                </c:pt>
                <c:pt idx="1">
                  <c:v>Des modalités d'adaptation du logement</c:v>
                </c:pt>
                <c:pt idx="2">
                  <c:v>Des services proposées aux jeunes seniors, personnes en perte d'autonomie et aux aidants</c:v>
                </c:pt>
              </c:strCache>
            </c:strRef>
          </c:cat>
          <c:val>
            <c:numRef>
              <c:f>0</c:f>
              <c:numCache>
                <c:formatCode>General</c:formatCode>
                <c:ptCount val="3"/>
                <c:pt idx="0">
                  <c:v>0.23</c:v>
                </c:pt>
                <c:pt idx="1">
                  <c:v>0.21</c:v>
                </c:pt>
                <c:pt idx="2">
                  <c:v>0.2</c:v>
                </c:pt>
              </c:numCache>
            </c:numRef>
          </c:val>
        </c:ser>
        <c:ser>
          <c:idx val="1"/>
          <c:order val="1"/>
          <c:tx>
            <c:strRef>
              <c:f>label 1</c:f>
              <c:strCache>
                <c:ptCount val="1"/>
                <c:pt idx="0">
                  <c:v>Oui, plutôt</c:v>
                </c:pt>
              </c:strCache>
            </c:strRef>
          </c:tx>
          <c:spPr>
            <a:solidFill>
              <a:srgbClr val="6f4c63"/>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3"/>
                <c:pt idx="0">
                  <c:v>Des modalités de transport en commun</c:v>
                </c:pt>
                <c:pt idx="1">
                  <c:v>Des modalités d'adaptation du logement</c:v>
                </c:pt>
                <c:pt idx="2">
                  <c:v>Des services proposées aux jeunes seniors, personnes en perte d'autonomie et aux aidants</c:v>
                </c:pt>
              </c:strCache>
            </c:strRef>
          </c:cat>
          <c:val>
            <c:numRef>
              <c:f>1</c:f>
              <c:numCache>
                <c:formatCode>General</c:formatCode>
                <c:ptCount val="3"/>
                <c:pt idx="0">
                  <c:v>0.25</c:v>
                </c:pt>
                <c:pt idx="1">
                  <c:v>0.24</c:v>
                </c:pt>
                <c:pt idx="2">
                  <c:v>0.23</c:v>
                </c:pt>
              </c:numCache>
            </c:numRef>
          </c:val>
        </c:ser>
        <c:ser>
          <c:idx val="2"/>
          <c:order val="2"/>
          <c:tx>
            <c:strRef>
              <c:f>label 2</c:f>
              <c:strCache>
                <c:ptCount val="1"/>
                <c:pt idx="0">
                  <c:v>Non, plutôt pas</c:v>
                </c:pt>
              </c:strCache>
            </c:strRef>
          </c:tx>
          <c:spPr>
            <a:solidFill>
              <a:srgbClr val="4284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3"/>
                <c:pt idx="0">
                  <c:v>Des modalités de transport en commun</c:v>
                </c:pt>
                <c:pt idx="1">
                  <c:v>Des modalités d'adaptation du logement</c:v>
                </c:pt>
                <c:pt idx="2">
                  <c:v>Des services proposées aux jeunes seniors, personnes en perte d'autonomie et aux aidants</c:v>
                </c:pt>
              </c:strCache>
            </c:strRef>
          </c:cat>
          <c:val>
            <c:numRef>
              <c:f>2</c:f>
              <c:numCache>
                <c:formatCode>General</c:formatCode>
                <c:ptCount val="3"/>
                <c:pt idx="0">
                  <c:v>0.32</c:v>
                </c:pt>
                <c:pt idx="1">
                  <c:v>0.33</c:v>
                </c:pt>
                <c:pt idx="2">
                  <c:v>0.37</c:v>
                </c:pt>
              </c:numCache>
            </c:numRef>
          </c:val>
        </c:ser>
        <c:ser>
          <c:idx val="3"/>
          <c:order val="3"/>
          <c:tx>
            <c:strRef>
              <c:f>label 3</c:f>
              <c:strCache>
                <c:ptCount val="1"/>
                <c:pt idx="0">
                  <c:v>Non pas du tout</c:v>
                </c:pt>
              </c:strCache>
            </c:strRef>
          </c:tx>
          <c:spPr>
            <a:solidFill>
              <a:srgbClr val="3e48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3"/>
                <c:pt idx="0">
                  <c:v>Des modalités de transport en commun</c:v>
                </c:pt>
                <c:pt idx="1">
                  <c:v>Des modalités d'adaptation du logement</c:v>
                </c:pt>
                <c:pt idx="2">
                  <c:v>Des services proposées aux jeunes seniors, personnes en perte d'autonomie et aux aidants</c:v>
                </c:pt>
              </c:strCache>
            </c:strRef>
          </c:cat>
          <c:val>
            <c:numRef>
              <c:f>3</c:f>
              <c:numCache>
                <c:formatCode>General</c:formatCode>
                <c:ptCount val="3"/>
                <c:pt idx="0">
                  <c:v>0.19</c:v>
                </c:pt>
                <c:pt idx="1">
                  <c:v>0.22</c:v>
                </c:pt>
                <c:pt idx="2">
                  <c:v>0.21</c:v>
                </c:pt>
              </c:numCache>
            </c:numRef>
          </c:val>
        </c:ser>
        <c:gapWidth val="219"/>
        <c:overlap val="-27"/>
        <c:axId val="15607439"/>
        <c:axId val="36028546"/>
      </c:barChart>
      <c:catAx>
        <c:axId val="15607439"/>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1050" spc="-1" strike="noStrike">
                <a:solidFill>
                  <a:srgbClr val="777877"/>
                </a:solidFill>
                <a:latin typeface="Arial Narrow"/>
                <a:ea typeface="DejaVu Sans"/>
              </a:defRPr>
            </a:pPr>
          </a:p>
        </c:txPr>
        <c:crossAx val="36028546"/>
        <c:crosses val="autoZero"/>
        <c:auto val="1"/>
        <c:lblAlgn val="ctr"/>
        <c:lblOffset val="100"/>
      </c:catAx>
      <c:valAx>
        <c:axId val="36028546"/>
        <c:scaling>
          <c:orientation val="minMax"/>
        </c:scaling>
        <c:delete val="0"/>
        <c:axPos val="l"/>
        <c:numFmt formatCode="0%" sourceLinked="0"/>
        <c:majorTickMark val="none"/>
        <c:minorTickMark val="none"/>
        <c:tickLblPos val="nextTo"/>
        <c:spPr>
          <a:ln w="6480">
            <a:noFill/>
          </a:ln>
        </c:spPr>
        <c:txPr>
          <a:bodyPr/>
          <a:lstStyle/>
          <a:p>
            <a:pPr>
              <a:defRPr b="0" sz="1050" spc="-1" strike="noStrike">
                <a:solidFill>
                  <a:srgbClr val="777877"/>
                </a:solidFill>
                <a:latin typeface="Arial Narrow"/>
                <a:ea typeface="DejaVu Sans"/>
              </a:defRPr>
            </a:pPr>
          </a:p>
        </c:txPr>
        <c:crossAx val="15607439"/>
        <c:crosses val="autoZero"/>
      </c:valAx>
      <c:spPr>
        <a:noFill/>
        <a:ln>
          <a:noFill/>
        </a:ln>
      </c:spPr>
    </c:plotArea>
    <c:legend>
      <c:legendPos val="b"/>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Quel(s) support(s) utilisez-vous pour vous informer sur les événements, les services, les animations proposés aux Pennes-Mirabeau ? (337 réponses)</a:t>
            </a:r>
          </a:p>
        </c:rich>
      </c:tx>
      <c:layout>
        <c:manualLayout>
          <c:xMode val="edge"/>
          <c:yMode val="edge"/>
          <c:x val="0.10683401393226"/>
          <c:y val="0"/>
        </c:manualLayout>
      </c:layout>
      <c:overlay val="0"/>
      <c:spPr>
        <a:noFill/>
        <a:ln>
          <a:noFill/>
        </a:ln>
      </c:spPr>
    </c:title>
    <c:autoTitleDeleted val="0"/>
    <c:plotArea>
      <c:barChart>
        <c:barDir val="col"/>
        <c:grouping val="clustered"/>
        <c:varyColors val="0"/>
        <c:ser>
          <c:idx val="0"/>
          <c:order val="0"/>
          <c:tx>
            <c:strRef>
              <c:f>label 0</c:f>
              <c:strCache>
                <c:ptCount val="1"/>
                <c:pt idx="0">
                  <c:v>Le format papier: Le Pennois, affiches, guides</c:v>
                </c:pt>
              </c:strCache>
            </c:strRef>
          </c:tx>
          <c:spPr>
            <a:solidFill>
              <a:srgbClr val="0a1e8e"/>
            </a:solidFill>
            <a:ln w="19080">
              <a:solidFill>
                <a:srgbClr val="ffffff"/>
              </a:solidFill>
              <a:round/>
            </a:ln>
          </c:spPr>
          <c:invertIfNegative val="0"/>
          <c:dPt>
            <c:idx val="0"/>
            <c:invertIfNegative val="0"/>
            <c:spPr>
              <a:solidFill>
                <a:srgbClr val="0a1e8e"/>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0</c:f>
              <c:numCache>
                <c:formatCode>General</c:formatCode>
                <c:ptCount val="1"/>
                <c:pt idx="0">
                  <c:v>0.824925816023739</c:v>
                </c:pt>
              </c:numCache>
            </c:numRef>
          </c:val>
        </c:ser>
        <c:ser>
          <c:idx val="1"/>
          <c:order val="1"/>
          <c:tx>
            <c:strRef>
              <c:f>label 1</c:f>
              <c:strCache>
                <c:ptCount val="1"/>
                <c:pt idx="0">
                  <c:v>Le format numérique: site internet, réseaux sociaux…</c:v>
                </c:pt>
              </c:strCache>
            </c:strRef>
          </c:tx>
          <c:spPr>
            <a:solidFill>
              <a:srgbClr val="6f4c63"/>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1</c:f>
              <c:numCache>
                <c:formatCode>General</c:formatCode>
                <c:ptCount val="1"/>
                <c:pt idx="0">
                  <c:v>0.471810089020772</c:v>
                </c:pt>
              </c:numCache>
            </c:numRef>
          </c:val>
        </c:ser>
        <c:ser>
          <c:idx val="2"/>
          <c:order val="2"/>
          <c:tx>
            <c:strRef>
              <c:f>label 2</c:f>
              <c:strCache>
                <c:ptCount val="1"/>
                <c:pt idx="0">
                  <c:v>L'échange verbal: appels tél., déplacements à la mairie, CCAS, associations</c:v>
                </c:pt>
              </c:strCache>
            </c:strRef>
          </c:tx>
          <c:spPr>
            <a:solidFill>
              <a:srgbClr val="428475"/>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2</c:f>
              <c:numCache>
                <c:formatCode>General</c:formatCode>
                <c:ptCount val="1"/>
                <c:pt idx="0">
                  <c:v>0.341246290801187</c:v>
                </c:pt>
              </c:numCache>
            </c:numRef>
          </c:val>
        </c:ser>
        <c:gapWidth val="100"/>
        <c:overlap val="0"/>
        <c:axId val="52646888"/>
        <c:axId val="85223434"/>
      </c:barChart>
      <c:catAx>
        <c:axId val="52646888"/>
        <c:scaling>
          <c:orientation val="minMax"/>
        </c:scaling>
        <c:delete val="1"/>
        <c:axPos val="b"/>
        <c:numFmt formatCode="DD/MM/YYYY" sourceLinked="1"/>
        <c:majorTickMark val="out"/>
        <c:minorTickMark val="none"/>
        <c:tickLblPos val="nextTo"/>
        <c:spPr>
          <a:ln w="6480">
            <a:solidFill>
              <a:srgbClr val="a7a7a7"/>
            </a:solidFill>
            <a:round/>
          </a:ln>
        </c:spPr>
        <c:txPr>
          <a:bodyPr/>
          <a:lstStyle/>
          <a:p>
            <a:pPr>
              <a:defRPr b="0" sz="1000" spc="-1" strike="noStrike">
                <a:solidFill>
                  <a:srgbClr val="777877"/>
                </a:solidFill>
                <a:latin typeface="Arial Narrow"/>
                <a:ea typeface="DejaVu Sans"/>
              </a:defRPr>
            </a:pPr>
          </a:p>
        </c:txPr>
        <c:crossAx val="85223434"/>
        <c:crosses val="autoZero"/>
        <c:auto val="1"/>
        <c:lblAlgn val="ctr"/>
        <c:lblOffset val="100"/>
      </c:catAx>
      <c:valAx>
        <c:axId val="85223434"/>
        <c:scaling>
          <c:orientation val="minMax"/>
        </c:scaling>
        <c:delete val="0"/>
        <c:axPos val="l"/>
        <c:numFmt formatCode="0%" sourceLinked="0"/>
        <c:majorTickMark val="out"/>
        <c:minorTickMark val="none"/>
        <c:tickLblPos val="nextTo"/>
        <c:spPr>
          <a:ln w="6480">
            <a:noFill/>
          </a:ln>
        </c:spPr>
        <c:txPr>
          <a:bodyPr/>
          <a:lstStyle/>
          <a:p>
            <a:pPr>
              <a:defRPr b="0" sz="900" spc="-1" strike="noStrike">
                <a:solidFill>
                  <a:srgbClr val="777877"/>
                </a:solidFill>
                <a:latin typeface="Arial Narrow"/>
                <a:ea typeface="DejaVu Sans"/>
              </a:defRPr>
            </a:pPr>
          </a:p>
        </c:txPr>
        <c:crossAx val="52646888"/>
        <c:crosses val="autoZero"/>
      </c:valAx>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7.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Vous arrive-t-il de ressentir un sentiment d’isolement  ? (330 réponses)</a:t>
            </a:r>
          </a:p>
        </c:rich>
      </c:tx>
      <c:layout>
        <c:manualLayout>
          <c:xMode val="edge"/>
          <c:yMode val="edge"/>
          <c:x val="0.106926135174723"/>
          <c:y val="0"/>
        </c:manualLayout>
      </c:layout>
      <c:overlay val="0"/>
      <c:spPr>
        <a:noFill/>
        <a:ln>
          <a:noFill/>
        </a:ln>
      </c:spPr>
    </c:title>
    <c:autoTitleDeleted val="0"/>
    <c:plotArea>
      <c:pieChart>
        <c:varyColors val="1"/>
        <c:ser>
          <c:idx val="0"/>
          <c:order val="0"/>
          <c:tx>
            <c:strRef>
              <c:f>label 0</c:f>
              <c:strCache>
                <c:ptCount val="1"/>
                <c:pt idx="0">
                  <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1"/>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2"/>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3"/>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showLeaderLines val="0"/>
          </c:dLbls>
          <c:cat>
            <c:strRef>
              <c:f>categories</c:f>
              <c:strCache>
                <c:ptCount val="4"/>
                <c:pt idx="0">
                  <c:v>Toujours</c:v>
                </c:pt>
                <c:pt idx="1">
                  <c:v>Souvent</c:v>
                </c:pt>
                <c:pt idx="2">
                  <c:v>Parfois</c:v>
                </c:pt>
                <c:pt idx="3">
                  <c:v>Jamais</c:v>
                </c:pt>
              </c:strCache>
            </c:strRef>
          </c:cat>
          <c:val>
            <c:numRef>
              <c:f>0</c:f>
              <c:numCache>
                <c:formatCode>General</c:formatCode>
                <c:ptCount val="4"/>
                <c:pt idx="0">
                  <c:v>0.0212121212121212</c:v>
                </c:pt>
                <c:pt idx="1">
                  <c:v>0.112121212121212</c:v>
                </c:pt>
                <c:pt idx="2">
                  <c:v>0.336363636363636</c:v>
                </c:pt>
                <c:pt idx="3">
                  <c:v>0.53030303030303</c:v>
                </c:pt>
              </c:numCache>
            </c:numRef>
          </c:val>
        </c:ser>
        <c:firstSliceAng val="0"/>
      </c:pieChart>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8.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Participez-vous à des actions / à des animations organisées par le CCAS, la commune ou les associations de la ville ? (332 réponses)</a:t>
            </a:r>
          </a:p>
        </c:rich>
      </c:tx>
      <c:layout>
        <c:manualLayout>
          <c:xMode val="edge"/>
          <c:yMode val="edge"/>
          <c:x val="0.106926135174723"/>
          <c:y val="0"/>
        </c:manualLayout>
      </c:layout>
      <c:overlay val="0"/>
      <c:spPr>
        <a:noFill/>
        <a:ln>
          <a:noFill/>
        </a:ln>
      </c:spPr>
    </c:title>
    <c:autoTitleDeleted val="0"/>
    <c:plotArea>
      <c:pieChart>
        <c:varyColors val="1"/>
        <c:ser>
          <c:idx val="0"/>
          <c:order val="0"/>
          <c:tx>
            <c:strRef>
              <c:f>label 0</c:f>
              <c:strCache>
                <c:ptCount val="1"/>
                <c:pt idx="0">
                  <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1"/>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2"/>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3"/>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showLeaderLines val="0"/>
          </c:dLbls>
          <c:cat>
            <c:strRef>
              <c:f>categories</c:f>
              <c:strCache>
                <c:ptCount val="4"/>
                <c:pt idx="0">
                  <c:v>Oui tout à fait</c:v>
                </c:pt>
                <c:pt idx="1">
                  <c:v>Oui plutôt</c:v>
                </c:pt>
                <c:pt idx="2">
                  <c:v>Non, plutôt pas</c:v>
                </c:pt>
                <c:pt idx="3">
                  <c:v>Non pas du tout</c:v>
                </c:pt>
              </c:strCache>
            </c:strRef>
          </c:cat>
          <c:val>
            <c:numRef>
              <c:f>0</c:f>
              <c:numCache>
                <c:formatCode>General</c:formatCode>
                <c:ptCount val="4"/>
                <c:pt idx="0">
                  <c:v>0.141566265060241</c:v>
                </c:pt>
                <c:pt idx="1">
                  <c:v>0.228915662650602</c:v>
                </c:pt>
                <c:pt idx="2">
                  <c:v>0.177710843373494</c:v>
                </c:pt>
                <c:pt idx="3">
                  <c:v>0.451807228915663</c:v>
                </c:pt>
              </c:numCache>
            </c:numRef>
          </c:val>
        </c:ser>
        <c:firstSliceAng val="0"/>
      </c:pieChart>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29.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Avez-vous quelqu’un sur qui compter en cas de… (343 réponses)</a:t>
            </a:r>
          </a:p>
        </c:rich>
      </c:tx>
      <c:overlay val="0"/>
      <c:spPr>
        <a:noFill/>
        <a:ln>
          <a:noFill/>
        </a:ln>
      </c:spPr>
    </c:title>
    <c:autoTitleDeleted val="0"/>
    <c:plotArea>
      <c:barChart>
        <c:barDir val="col"/>
        <c:grouping val="clustered"/>
        <c:varyColors val="0"/>
        <c:ser>
          <c:idx val="0"/>
          <c:order val="0"/>
          <c:tx>
            <c:strRef>
              <c:f>label 0</c:f>
              <c:strCache>
                <c:ptCount val="1"/>
                <c:pt idx="0">
                  <c:v>Famille</c:v>
                </c:pt>
              </c:strCache>
            </c:strRef>
          </c:tx>
          <c:spPr>
            <a:solidFill>
              <a:srgbClr val="0a1e8e"/>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Problèmes de santé</c:v>
                </c:pt>
                <c:pt idx="1">
                  <c:v>Souci administratif</c:v>
                </c:pt>
                <c:pt idx="2">
                  <c:v>Bricolage</c:v>
                </c:pt>
                <c:pt idx="3">
                  <c:v>Entretien du logement, du terrain</c:v>
                </c:pt>
              </c:strCache>
            </c:strRef>
          </c:cat>
          <c:val>
            <c:numRef>
              <c:f>0</c:f>
              <c:numCache>
                <c:formatCode>General</c:formatCode>
                <c:ptCount val="4"/>
                <c:pt idx="0">
                  <c:v>0.86</c:v>
                </c:pt>
                <c:pt idx="1">
                  <c:v>0.8</c:v>
                </c:pt>
                <c:pt idx="2">
                  <c:v>0.66</c:v>
                </c:pt>
                <c:pt idx="3">
                  <c:v>0.57</c:v>
                </c:pt>
              </c:numCache>
            </c:numRef>
          </c:val>
        </c:ser>
        <c:ser>
          <c:idx val="1"/>
          <c:order val="1"/>
          <c:tx>
            <c:strRef>
              <c:f>label 1</c:f>
              <c:strCache>
                <c:ptCount val="1"/>
                <c:pt idx="0">
                  <c:v>Ami</c:v>
                </c:pt>
              </c:strCache>
            </c:strRef>
          </c:tx>
          <c:spPr>
            <a:solidFill>
              <a:srgbClr val="6f4c63"/>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Problèmes de santé</c:v>
                </c:pt>
                <c:pt idx="1">
                  <c:v>Souci administratif</c:v>
                </c:pt>
                <c:pt idx="2">
                  <c:v>Bricolage</c:v>
                </c:pt>
                <c:pt idx="3">
                  <c:v>Entretien du logement, du terrain</c:v>
                </c:pt>
              </c:strCache>
            </c:strRef>
          </c:cat>
          <c:val>
            <c:numRef>
              <c:f>1</c:f>
              <c:numCache>
                <c:formatCode>General</c:formatCode>
                <c:ptCount val="4"/>
                <c:pt idx="0">
                  <c:v>0.08</c:v>
                </c:pt>
                <c:pt idx="1">
                  <c:v>0.08</c:v>
                </c:pt>
                <c:pt idx="2">
                  <c:v>0.13</c:v>
                </c:pt>
                <c:pt idx="3">
                  <c:v>0.08</c:v>
                </c:pt>
              </c:numCache>
            </c:numRef>
          </c:val>
        </c:ser>
        <c:ser>
          <c:idx val="2"/>
          <c:order val="2"/>
          <c:tx>
            <c:strRef>
              <c:f>label 2</c:f>
              <c:strCache>
                <c:ptCount val="1"/>
                <c:pt idx="0">
                  <c:v>Association ou organisme</c:v>
                </c:pt>
              </c:strCache>
            </c:strRef>
          </c:tx>
          <c:spPr>
            <a:solidFill>
              <a:srgbClr val="4284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Problèmes de santé</c:v>
                </c:pt>
                <c:pt idx="1">
                  <c:v>Souci administratif</c:v>
                </c:pt>
                <c:pt idx="2">
                  <c:v>Bricolage</c:v>
                </c:pt>
                <c:pt idx="3">
                  <c:v>Entretien du logement, du terrain</c:v>
                </c:pt>
              </c:strCache>
            </c:strRef>
          </c:cat>
          <c:val>
            <c:numRef>
              <c:f>2</c:f>
              <c:numCache>
                <c:formatCode>General</c:formatCode>
                <c:ptCount val="4"/>
                <c:pt idx="0">
                  <c:v>0.01</c:v>
                </c:pt>
                <c:pt idx="1">
                  <c:v>0.03</c:v>
                </c:pt>
                <c:pt idx="2">
                  <c:v>0.04</c:v>
                </c:pt>
                <c:pt idx="3">
                  <c:v>0.13</c:v>
                </c:pt>
              </c:numCache>
            </c:numRef>
          </c:val>
        </c:ser>
        <c:ser>
          <c:idx val="3"/>
          <c:order val="3"/>
          <c:tx>
            <c:strRef>
              <c:f>label 3</c:f>
              <c:strCache>
                <c:ptCount val="1"/>
                <c:pt idx="0">
                  <c:v>Non, personne</c:v>
                </c:pt>
              </c:strCache>
            </c:strRef>
          </c:tx>
          <c:spPr>
            <a:solidFill>
              <a:srgbClr val="3e48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Problèmes de santé</c:v>
                </c:pt>
                <c:pt idx="1">
                  <c:v>Souci administratif</c:v>
                </c:pt>
                <c:pt idx="2">
                  <c:v>Bricolage</c:v>
                </c:pt>
                <c:pt idx="3">
                  <c:v>Entretien du logement, du terrain</c:v>
                </c:pt>
              </c:strCache>
            </c:strRef>
          </c:cat>
          <c:val>
            <c:numRef>
              <c:f>3</c:f>
              <c:numCache>
                <c:formatCode>General</c:formatCode>
                <c:ptCount val="4"/>
                <c:pt idx="0">
                  <c:v>0.04</c:v>
                </c:pt>
                <c:pt idx="1">
                  <c:v>0.09</c:v>
                </c:pt>
                <c:pt idx="2">
                  <c:v>0.17</c:v>
                </c:pt>
                <c:pt idx="3">
                  <c:v>0.22</c:v>
                </c:pt>
              </c:numCache>
            </c:numRef>
          </c:val>
        </c:ser>
        <c:gapWidth val="219"/>
        <c:overlap val="-27"/>
        <c:axId val="45310925"/>
        <c:axId val="37453393"/>
      </c:barChart>
      <c:catAx>
        <c:axId val="45310925"/>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1050" spc="-1" strike="noStrike">
                <a:solidFill>
                  <a:srgbClr val="777877"/>
                </a:solidFill>
                <a:latin typeface="Arial Narrow"/>
                <a:ea typeface="DejaVu Sans"/>
              </a:defRPr>
            </a:pPr>
          </a:p>
        </c:txPr>
        <c:crossAx val="37453393"/>
        <c:crosses val="autoZero"/>
        <c:auto val="1"/>
        <c:lblAlgn val="ctr"/>
        <c:lblOffset val="100"/>
      </c:catAx>
      <c:valAx>
        <c:axId val="37453393"/>
        <c:scaling>
          <c:orientation val="minMax"/>
        </c:scaling>
        <c:delete val="0"/>
        <c:axPos val="l"/>
        <c:numFmt formatCode="0%" sourceLinked="0"/>
        <c:majorTickMark val="none"/>
        <c:minorTickMark val="none"/>
        <c:tickLblPos val="nextTo"/>
        <c:spPr>
          <a:ln w="6480">
            <a:noFill/>
          </a:ln>
        </c:spPr>
        <c:txPr>
          <a:bodyPr/>
          <a:lstStyle/>
          <a:p>
            <a:pPr>
              <a:defRPr b="0" sz="1050" spc="-1" strike="noStrike">
                <a:solidFill>
                  <a:srgbClr val="777877"/>
                </a:solidFill>
                <a:latin typeface="Arial Narrow"/>
                <a:ea typeface="DejaVu Sans"/>
              </a:defRPr>
            </a:pPr>
          </a:p>
        </c:txPr>
        <c:crossAx val="45310925"/>
        <c:crosses val="autoZero"/>
      </c:valAx>
      <c:spPr>
        <a:noFill/>
        <a:ln>
          <a:noFill/>
        </a:ln>
      </c:spPr>
    </c:plotArea>
    <c:legend>
      <c:legendPos val="b"/>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725626474526557"/>
          <c:y val="0.0461113472163196"/>
          <c:w val="0.90250589810623"/>
          <c:h val="0.590522736931577"/>
        </c:manualLayout>
      </c:layout>
      <c:barChart>
        <c:barDir val="col"/>
        <c:grouping val="clustered"/>
        <c:varyColors val="0"/>
        <c:ser>
          <c:idx val="0"/>
          <c:order val="0"/>
          <c:tx>
            <c:strRef>
              <c:f>label 0</c:f>
              <c:strCache>
                <c:ptCount val="1"/>
                <c:pt idx="0">
                  <c:v>Les Pennes-Mirabeau</c:v>
                </c:pt>
              </c:strCache>
            </c:strRef>
          </c:tx>
          <c:spPr>
            <a:solidFill>
              <a:srgbClr val="0070c0"/>
            </a:solidFill>
            <a:ln>
              <a:noFill/>
            </a:ln>
          </c:spPr>
          <c:invertIfNegative val="0"/>
          <c:dPt>
            <c:idx val="1"/>
            <c:invertIfNegative val="0"/>
            <c:spPr>
              <a:solidFill>
                <a:srgbClr val="0070c0"/>
              </a:solidFill>
              <a:ln>
                <a:noFill/>
              </a:ln>
            </c:spPr>
          </c:dPt>
          <c:dLbls>
            <c:numFmt formatCode="0%" sourceLinked="1"/>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6"/>
                <c:pt idx="0">
                  <c:v>0 à 14 ans</c:v>
                </c:pt>
                <c:pt idx="1">
                  <c:v>15 à 29 ans</c:v>
                </c:pt>
                <c:pt idx="2">
                  <c:v>30 à 44 ans</c:v>
                </c:pt>
                <c:pt idx="3">
                  <c:v>45 à 59 ans</c:v>
                </c:pt>
                <c:pt idx="4">
                  <c:v>60 à 74 ans</c:v>
                </c:pt>
                <c:pt idx="5">
                  <c:v>75 ans ou plus</c:v>
                </c:pt>
              </c:strCache>
            </c:strRef>
          </c:cat>
          <c:val>
            <c:numRef>
              <c:f>0</c:f>
              <c:numCache>
                <c:formatCode>General</c:formatCode>
                <c:ptCount val="6"/>
                <c:pt idx="0">
                  <c:v>0.168924699434619</c:v>
                </c:pt>
                <c:pt idx="1">
                  <c:v>0.137392968537149</c:v>
                </c:pt>
                <c:pt idx="2">
                  <c:v>0.180837876132075</c:v>
                </c:pt>
                <c:pt idx="3">
                  <c:v>0.202609569714354</c:v>
                </c:pt>
                <c:pt idx="4">
                  <c:v>0.196000611366382</c:v>
                </c:pt>
                <c:pt idx="5">
                  <c:v>0.114234274815421</c:v>
                </c:pt>
              </c:numCache>
            </c:numRef>
          </c:val>
        </c:ser>
        <c:ser>
          <c:idx val="1"/>
          <c:order val="1"/>
          <c:tx>
            <c:strRef>
              <c:f>label 1</c:f>
              <c:strCache>
                <c:ptCount val="1"/>
                <c:pt idx="0">
                  <c:v>Métropole Aix-Marseille-Provence</c:v>
                </c:pt>
              </c:strCache>
            </c:strRef>
          </c:tx>
          <c:spPr>
            <a:solidFill>
              <a:srgbClr val="0a1e8e"/>
            </a:solidFill>
            <a:ln>
              <a:noFill/>
            </a:ln>
          </c:spPr>
          <c:invertIfNegative val="0"/>
          <c:dPt>
            <c:idx val="0"/>
            <c:invertIfNegative val="0"/>
            <c:spPr>
              <a:solidFill>
                <a:srgbClr val="0a1e8e"/>
              </a:solidFill>
              <a:ln>
                <a:noFill/>
              </a:ln>
            </c:spPr>
          </c:dPt>
          <c:dPt>
            <c:idx val="1"/>
            <c:invertIfNegative val="0"/>
            <c:spPr>
              <a:solidFill>
                <a:srgbClr val="0a1e8e"/>
              </a:solidFill>
              <a:ln>
                <a:noFill/>
              </a:ln>
            </c:spPr>
          </c:dPt>
          <c:dPt>
            <c:idx val="2"/>
            <c:invertIfNegative val="0"/>
            <c:spPr>
              <a:solidFill>
                <a:srgbClr val="0a1e8e"/>
              </a:solidFill>
              <a:ln>
                <a:noFill/>
              </a:ln>
            </c:spPr>
          </c:dPt>
          <c:dPt>
            <c:idx val="3"/>
            <c:invertIfNegative val="0"/>
            <c:spPr>
              <a:solidFill>
                <a:srgbClr val="0a1e8e"/>
              </a:solidFill>
              <a:ln>
                <a:noFill/>
              </a:ln>
            </c:spPr>
          </c:dPt>
          <c:dPt>
            <c:idx val="4"/>
            <c:invertIfNegative val="0"/>
            <c:spPr>
              <a:solidFill>
                <a:srgbClr val="0a1e8e"/>
              </a:solidFill>
              <a:ln>
                <a:noFill/>
              </a:ln>
            </c:spPr>
          </c:dPt>
          <c:dPt>
            <c:idx val="5"/>
            <c:invertIfNegative val="0"/>
            <c:spPr>
              <a:solidFill>
                <a:srgbClr val="0a1e8e"/>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6"/>
                <c:pt idx="0">
                  <c:v>0 à 14 ans</c:v>
                </c:pt>
                <c:pt idx="1">
                  <c:v>15 à 29 ans</c:v>
                </c:pt>
                <c:pt idx="2">
                  <c:v>30 à 44 ans</c:v>
                </c:pt>
                <c:pt idx="3">
                  <c:v>45 à 59 ans</c:v>
                </c:pt>
                <c:pt idx="4">
                  <c:v>60 à 74 ans</c:v>
                </c:pt>
                <c:pt idx="5">
                  <c:v>75 ans ou plus</c:v>
                </c:pt>
              </c:strCache>
            </c:strRef>
          </c:cat>
          <c:val>
            <c:numRef>
              <c:f>1</c:f>
              <c:numCache>
                <c:formatCode>General</c:formatCode>
                <c:ptCount val="6"/>
                <c:pt idx="0">
                  <c:v>0.178</c:v>
                </c:pt>
                <c:pt idx="1">
                  <c:v>0.181</c:v>
                </c:pt>
                <c:pt idx="2">
                  <c:v>0.188</c:v>
                </c:pt>
                <c:pt idx="3">
                  <c:v>0.197</c:v>
                </c:pt>
                <c:pt idx="4">
                  <c:v>0.16</c:v>
                </c:pt>
                <c:pt idx="5">
                  <c:v>0.096</c:v>
                </c:pt>
              </c:numCache>
            </c:numRef>
          </c:val>
        </c:ser>
        <c:ser>
          <c:idx val="2"/>
          <c:order val="2"/>
          <c:tx>
            <c:strRef>
              <c:f>label 2</c:f>
              <c:strCache>
                <c:ptCount val="1"/>
                <c:pt idx="0">
                  <c:v>Bouches-du-Rhône</c:v>
                </c:pt>
              </c:strCache>
            </c:strRef>
          </c:tx>
          <c:spPr>
            <a:solidFill>
              <a:srgbClr val="6f4c63"/>
            </a:solidFill>
            <a:ln>
              <a:noFill/>
            </a:ln>
          </c:spPr>
          <c:invertIfNegative val="0"/>
          <c:dPt>
            <c:idx val="0"/>
            <c:invertIfNegative val="0"/>
            <c:spPr>
              <a:solidFill>
                <a:srgbClr val="6f4c63"/>
              </a:solidFill>
              <a:ln>
                <a:noFill/>
              </a:ln>
            </c:spPr>
          </c:dPt>
          <c:dPt>
            <c:idx val="1"/>
            <c:invertIfNegative val="0"/>
            <c:spPr>
              <a:solidFill>
                <a:srgbClr val="6f4c63"/>
              </a:solidFill>
              <a:ln>
                <a:noFill/>
              </a:ln>
            </c:spPr>
          </c:dPt>
          <c:dPt>
            <c:idx val="2"/>
            <c:invertIfNegative val="0"/>
            <c:spPr>
              <a:solidFill>
                <a:srgbClr val="6f4c63"/>
              </a:solidFill>
              <a:ln>
                <a:noFill/>
              </a:ln>
            </c:spPr>
          </c:dPt>
          <c:dPt>
            <c:idx val="3"/>
            <c:invertIfNegative val="0"/>
            <c:spPr>
              <a:solidFill>
                <a:srgbClr val="6f4c63"/>
              </a:solidFill>
              <a:ln>
                <a:noFill/>
              </a:ln>
            </c:spPr>
          </c:dPt>
          <c:dPt>
            <c:idx val="4"/>
            <c:invertIfNegative val="0"/>
            <c:spPr>
              <a:solidFill>
                <a:srgbClr val="6f4c63"/>
              </a:solidFill>
              <a:ln>
                <a:noFill/>
              </a:ln>
            </c:spPr>
          </c:dPt>
          <c:dPt>
            <c:idx val="5"/>
            <c:invertIfNegative val="0"/>
            <c:spPr>
              <a:solidFill>
                <a:srgbClr val="6f4c63"/>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1"/>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4"/>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5"/>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6"/>
                <c:pt idx="0">
                  <c:v>0 à 14 ans</c:v>
                </c:pt>
                <c:pt idx="1">
                  <c:v>15 à 29 ans</c:v>
                </c:pt>
                <c:pt idx="2">
                  <c:v>30 à 44 ans</c:v>
                </c:pt>
                <c:pt idx="3">
                  <c:v>45 à 59 ans</c:v>
                </c:pt>
                <c:pt idx="4">
                  <c:v>60 à 74 ans</c:v>
                </c:pt>
                <c:pt idx="5">
                  <c:v>75 ans ou plus</c:v>
                </c:pt>
              </c:strCache>
            </c:strRef>
          </c:cat>
          <c:val>
            <c:numRef>
              <c:f>2</c:f>
              <c:numCache>
                <c:formatCode>General</c:formatCode>
                <c:ptCount val="6"/>
                <c:pt idx="0">
                  <c:v>0.17719332076447</c:v>
                </c:pt>
                <c:pt idx="1">
                  <c:v>0.178490050787793</c:v>
                </c:pt>
                <c:pt idx="2">
                  <c:v>0.187319365154798</c:v>
                </c:pt>
                <c:pt idx="3">
                  <c:v>0.197477399818711</c:v>
                </c:pt>
                <c:pt idx="4">
                  <c:v>0.162786969401713</c:v>
                </c:pt>
                <c:pt idx="5">
                  <c:v>0.0967328940725149</c:v>
                </c:pt>
              </c:numCache>
            </c:numRef>
          </c:val>
        </c:ser>
        <c:ser>
          <c:idx val="3"/>
          <c:order val="3"/>
          <c:tx>
            <c:strRef>
              <c:f>label 3</c:f>
              <c:strCache>
                <c:ptCount val="1"/>
                <c:pt idx="0">
                  <c:v>Provence-Alpes-Côte d'Azur</c:v>
                </c:pt>
              </c:strCache>
            </c:strRef>
          </c:tx>
          <c:spPr>
            <a:solidFill>
              <a:srgbClr val="428475"/>
            </a:solidFill>
            <a:ln>
              <a:noFill/>
            </a:ln>
          </c:spPr>
          <c:invertIfNegative val="0"/>
          <c:dPt>
            <c:idx val="0"/>
            <c:invertIfNegative val="0"/>
            <c:spPr>
              <a:solidFill>
                <a:srgbClr val="428475"/>
              </a:solidFill>
              <a:ln>
                <a:noFill/>
              </a:ln>
            </c:spPr>
          </c:dPt>
          <c:dPt>
            <c:idx val="1"/>
            <c:invertIfNegative val="0"/>
            <c:spPr>
              <a:solidFill>
                <a:srgbClr val="428475"/>
              </a:solidFill>
              <a:ln>
                <a:noFill/>
              </a:ln>
            </c:spPr>
          </c:dPt>
          <c:dPt>
            <c:idx val="2"/>
            <c:invertIfNegative val="0"/>
            <c:spPr>
              <a:solidFill>
                <a:srgbClr val="428475"/>
              </a:solidFill>
              <a:ln>
                <a:noFill/>
              </a:ln>
            </c:spPr>
          </c:dPt>
          <c:dPt>
            <c:idx val="3"/>
            <c:invertIfNegative val="0"/>
            <c:spPr>
              <a:solidFill>
                <a:srgbClr val="428475"/>
              </a:solidFill>
              <a:ln>
                <a:noFill/>
              </a:ln>
            </c:spPr>
          </c:dPt>
          <c:dPt>
            <c:idx val="4"/>
            <c:invertIfNegative val="0"/>
            <c:spPr>
              <a:solidFill>
                <a:srgbClr val="428475"/>
              </a:solidFill>
              <a:ln>
                <a:noFill/>
              </a:ln>
            </c:spPr>
          </c:dPt>
          <c:dPt>
            <c:idx val="5"/>
            <c:invertIfNegative val="0"/>
            <c:spPr>
              <a:solidFill>
                <a:srgbClr val="428475"/>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6"/>
                <c:pt idx="0">
                  <c:v>0 à 14 ans</c:v>
                </c:pt>
                <c:pt idx="1">
                  <c:v>15 à 29 ans</c:v>
                </c:pt>
                <c:pt idx="2">
                  <c:v>30 à 44 ans</c:v>
                </c:pt>
                <c:pt idx="3">
                  <c:v>45 à 59 ans</c:v>
                </c:pt>
                <c:pt idx="4">
                  <c:v>60 à 74 ans</c:v>
                </c:pt>
                <c:pt idx="5">
                  <c:v>75 ans ou plus</c:v>
                </c:pt>
              </c:strCache>
            </c:strRef>
          </c:cat>
          <c:val>
            <c:numRef>
              <c:f>3</c:f>
              <c:numCache>
                <c:formatCode>General</c:formatCode>
                <c:ptCount val="6"/>
                <c:pt idx="0">
                  <c:v>0.168257438029906</c:v>
                </c:pt>
                <c:pt idx="1">
                  <c:v>0.162820247702765</c:v>
                </c:pt>
                <c:pt idx="2">
                  <c:v>0.179988203243041</c:v>
                </c:pt>
                <c:pt idx="3">
                  <c:v>0.201117313683199</c:v>
                </c:pt>
                <c:pt idx="4">
                  <c:v>0.177572563381546</c:v>
                </c:pt>
                <c:pt idx="5">
                  <c:v>0.110244233959543</c:v>
                </c:pt>
              </c:numCache>
            </c:numRef>
          </c:val>
        </c:ser>
        <c:ser>
          <c:idx val="4"/>
          <c:order val="4"/>
          <c:tx>
            <c:strRef>
              <c:f>label 4</c:f>
              <c:strCache>
                <c:ptCount val="1"/>
                <c:pt idx="0">
                  <c:v>France</c:v>
                </c:pt>
              </c:strCache>
            </c:strRef>
          </c:tx>
          <c:spPr>
            <a:solidFill>
              <a:srgbClr val="9da480"/>
            </a:solidFill>
            <a:ln>
              <a:noFill/>
            </a:ln>
          </c:spPr>
          <c:invertIfNegative val="0"/>
          <c:dPt>
            <c:idx val="0"/>
            <c:invertIfNegative val="0"/>
            <c:spPr>
              <a:solidFill>
                <a:srgbClr val="9da480"/>
              </a:solidFill>
              <a:ln>
                <a:noFill/>
              </a:ln>
            </c:spPr>
          </c:dPt>
          <c:dPt>
            <c:idx val="2"/>
            <c:invertIfNegative val="0"/>
            <c:spPr>
              <a:solidFill>
                <a:srgbClr val="9da480"/>
              </a:solidFill>
              <a:ln>
                <a:noFill/>
              </a:ln>
            </c:spPr>
          </c:dPt>
          <c:dPt>
            <c:idx val="3"/>
            <c:invertIfNegative val="0"/>
            <c:spPr>
              <a:solidFill>
                <a:srgbClr val="9da480"/>
              </a:solidFill>
              <a:ln>
                <a:noFill/>
              </a:ln>
            </c:spPr>
          </c:dPt>
          <c:dPt>
            <c:idx val="5"/>
            <c:invertIfNegative val="0"/>
            <c:spPr>
              <a:solidFill>
                <a:srgbClr val="9da480"/>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6"/>
                <c:pt idx="0">
                  <c:v>0 à 14 ans</c:v>
                </c:pt>
                <c:pt idx="1">
                  <c:v>15 à 29 ans</c:v>
                </c:pt>
                <c:pt idx="2">
                  <c:v>30 à 44 ans</c:v>
                </c:pt>
                <c:pt idx="3">
                  <c:v>45 à 59 ans</c:v>
                </c:pt>
                <c:pt idx="4">
                  <c:v>60 à 74 ans</c:v>
                </c:pt>
                <c:pt idx="5">
                  <c:v>75 ans ou plus</c:v>
                </c:pt>
              </c:strCache>
            </c:strRef>
          </c:cat>
          <c:val>
            <c:numRef>
              <c:f>4</c:f>
              <c:numCache>
                <c:formatCode>General</c:formatCode>
                <c:ptCount val="6"/>
                <c:pt idx="0">
                  <c:v>0.181357927697443</c:v>
                </c:pt>
                <c:pt idx="1">
                  <c:v>0.175981692675796</c:v>
                </c:pt>
                <c:pt idx="2">
                  <c:v>0.188024892536979</c:v>
                </c:pt>
                <c:pt idx="3">
                  <c:v>0.199198689395286</c:v>
                </c:pt>
                <c:pt idx="4">
                  <c:v>0.162314650181489</c:v>
                </c:pt>
                <c:pt idx="5">
                  <c:v>0.0931221475130069</c:v>
                </c:pt>
              </c:numCache>
            </c:numRef>
          </c:val>
        </c:ser>
        <c:gapWidth val="219"/>
        <c:overlap val="-27"/>
        <c:axId val="17778392"/>
        <c:axId val="50879495"/>
      </c:barChart>
      <c:catAx>
        <c:axId val="17778392"/>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800" spc="-1" strike="noStrike">
                <a:solidFill>
                  <a:srgbClr val="a7a7a7"/>
                </a:solidFill>
                <a:latin typeface="Arial"/>
                <a:ea typeface="DejaVu Sans"/>
              </a:defRPr>
            </a:pPr>
          </a:p>
        </c:txPr>
        <c:crossAx val="50879495"/>
        <c:crosses val="autoZero"/>
        <c:auto val="1"/>
        <c:lblAlgn val="ctr"/>
        <c:lblOffset val="100"/>
      </c:catAx>
      <c:valAx>
        <c:axId val="50879495"/>
        <c:scaling>
          <c:orientation val="minMax"/>
        </c:scaling>
        <c:delete val="0"/>
        <c:axPos val="l"/>
        <c:numFmt formatCode="0%" sourceLinked="0"/>
        <c:majorTickMark val="none"/>
        <c:minorTickMark val="none"/>
        <c:tickLblPos val="nextTo"/>
        <c:spPr>
          <a:ln w="6480">
            <a:noFill/>
          </a:ln>
        </c:spPr>
        <c:txPr>
          <a:bodyPr/>
          <a:lstStyle/>
          <a:p>
            <a:pPr>
              <a:defRPr b="0" sz="900" spc="-1" strike="noStrike">
                <a:solidFill>
                  <a:srgbClr val="777877"/>
                </a:solidFill>
                <a:latin typeface="Arial"/>
                <a:ea typeface="DejaVu Sans"/>
              </a:defRPr>
            </a:pPr>
          </a:p>
        </c:txPr>
        <c:crossAx val="17778392"/>
        <c:crosses val="autoZero"/>
      </c:valAx>
      <c:spPr>
        <a:noFill/>
        <a:ln>
          <a:noFill/>
        </a:ln>
      </c:spPr>
    </c:plotArea>
    <c:legend>
      <c:layout>
        <c:manualLayout>
          <c:xMode val="edge"/>
          <c:yMode val="edge"/>
          <c:x val="0"/>
          <c:y val="0.754195878478861"/>
          <c:w val="1"/>
          <c:h val="0.193795155121122"/>
        </c:manualLayout>
      </c:layout>
      <c:spPr>
        <a:noFill/>
        <a:ln>
          <a:noFill/>
        </a:ln>
      </c:spPr>
      <c:txPr>
        <a:bodyPr/>
        <a:lstStyle/>
        <a:p>
          <a:pPr>
            <a:defRPr b="0" sz="900" spc="-1" strike="noStrike">
              <a:solidFill>
                <a:srgbClr val="777877"/>
              </a:solidFill>
              <a:latin typeface="Arial"/>
              <a:ea typeface="DejaVu Sans"/>
            </a:defRPr>
          </a:pPr>
        </a:p>
      </c:txPr>
    </c:legend>
    <c:plotVisOnly val="1"/>
    <c:dispBlanksAs val="gap"/>
  </c:chart>
  <c:spPr>
    <a:noFill/>
    <a:ln w="9360">
      <a:solidFill>
        <a:srgbClr val="0070c0"/>
      </a:solidFill>
      <a:round/>
    </a:ln>
  </c:spPr>
</c:chartSpace>
</file>

<file path=ppt/charts/chart30.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Souhaiteriez-vous... (318 réponses)</a:t>
            </a:r>
          </a:p>
        </c:rich>
      </c:tx>
      <c:overlay val="0"/>
      <c:spPr>
        <a:noFill/>
        <a:ln>
          <a:noFill/>
        </a:ln>
      </c:spPr>
    </c:title>
    <c:autoTitleDeleted val="0"/>
    <c:plotArea>
      <c:barChart>
        <c:barDir val="col"/>
        <c:grouping val="clustered"/>
        <c:varyColors val="0"/>
        <c:ser>
          <c:idx val="0"/>
          <c:order val="0"/>
          <c:tx>
            <c:strRef>
              <c:f>label 0</c:f>
              <c:strCache>
                <c:ptCount val="1"/>
                <c:pt idx="0">
                  <c:v>Oui</c:v>
                </c:pt>
              </c:strCache>
            </c:strRef>
          </c:tx>
          <c:spPr>
            <a:solidFill>
              <a:srgbClr val="0a1e8e"/>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2"/>
                <c:pt idx="0">
                  <c:v>Participer à une action ou à un projet intergénérationnel</c:v>
                </c:pt>
                <c:pt idx="1">
                  <c:v>Vous engager dans une activité citoyenne (bénévole ou salariée)</c:v>
                </c:pt>
              </c:strCache>
            </c:strRef>
          </c:cat>
          <c:val>
            <c:numRef>
              <c:f>0</c:f>
              <c:numCache>
                <c:formatCode>General</c:formatCode>
                <c:ptCount val="2"/>
                <c:pt idx="0">
                  <c:v>0.27</c:v>
                </c:pt>
                <c:pt idx="1">
                  <c:v>0.26</c:v>
                </c:pt>
              </c:numCache>
            </c:numRef>
          </c:val>
        </c:ser>
        <c:ser>
          <c:idx val="1"/>
          <c:order val="1"/>
          <c:tx>
            <c:strRef>
              <c:f>label 1</c:f>
              <c:strCache>
                <c:ptCount val="1"/>
                <c:pt idx="0">
                  <c:v>Non</c:v>
                </c:pt>
              </c:strCache>
            </c:strRef>
          </c:tx>
          <c:spPr>
            <a:solidFill>
              <a:srgbClr val="6f4c63"/>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2"/>
                <c:pt idx="0">
                  <c:v>Participer à une action ou à un projet intergénérationnel</c:v>
                </c:pt>
                <c:pt idx="1">
                  <c:v>Vous engager dans une activité citoyenne (bénévole ou salariée)</c:v>
                </c:pt>
              </c:strCache>
            </c:strRef>
          </c:cat>
          <c:val>
            <c:numRef>
              <c:f>1</c:f>
              <c:numCache>
                <c:formatCode>General</c:formatCode>
                <c:ptCount val="2"/>
                <c:pt idx="0">
                  <c:v>0.73</c:v>
                </c:pt>
                <c:pt idx="1">
                  <c:v>0.74</c:v>
                </c:pt>
              </c:numCache>
            </c:numRef>
          </c:val>
        </c:ser>
        <c:gapWidth val="219"/>
        <c:overlap val="-27"/>
        <c:axId val="37222743"/>
        <c:axId val="71842995"/>
      </c:barChart>
      <c:catAx>
        <c:axId val="37222743"/>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1050" spc="-1" strike="noStrike">
                <a:solidFill>
                  <a:srgbClr val="777877"/>
                </a:solidFill>
                <a:latin typeface="Arial Narrow"/>
                <a:ea typeface="DejaVu Sans"/>
              </a:defRPr>
            </a:pPr>
          </a:p>
        </c:txPr>
        <c:crossAx val="71842995"/>
        <c:crosses val="autoZero"/>
        <c:auto val="1"/>
        <c:lblAlgn val="ctr"/>
        <c:lblOffset val="100"/>
      </c:catAx>
      <c:valAx>
        <c:axId val="71842995"/>
        <c:scaling>
          <c:orientation val="minMax"/>
        </c:scaling>
        <c:delete val="0"/>
        <c:axPos val="l"/>
        <c:numFmt formatCode="0%" sourceLinked="0"/>
        <c:majorTickMark val="none"/>
        <c:minorTickMark val="none"/>
        <c:tickLblPos val="nextTo"/>
        <c:spPr>
          <a:ln w="6480">
            <a:noFill/>
          </a:ln>
        </c:spPr>
        <c:txPr>
          <a:bodyPr/>
          <a:lstStyle/>
          <a:p>
            <a:pPr>
              <a:defRPr b="0" sz="1050" spc="-1" strike="noStrike">
                <a:solidFill>
                  <a:srgbClr val="777877"/>
                </a:solidFill>
                <a:latin typeface="Arial Narrow"/>
                <a:ea typeface="DejaVu Sans"/>
              </a:defRPr>
            </a:pPr>
          </a:p>
        </c:txPr>
        <c:crossAx val="37222743"/>
        <c:crosses val="autoZero"/>
      </c:valAx>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3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Vous sentez-vous suffisamment informé sur les actions citoyennes aux Pennes-Mirabeau ? (328 réponses)</a:t>
            </a:r>
          </a:p>
        </c:rich>
      </c:tx>
      <c:layout>
        <c:manualLayout>
          <c:xMode val="edge"/>
          <c:yMode val="edge"/>
          <c:x val="0.106623277182236"/>
          <c:y val="0"/>
        </c:manualLayout>
      </c:layout>
      <c:overlay val="0"/>
      <c:spPr>
        <a:noFill/>
        <a:ln>
          <a:noFill/>
        </a:ln>
      </c:spPr>
    </c:title>
    <c:autoTitleDeleted val="0"/>
    <c:plotArea>
      <c:pieChart>
        <c:varyColors val="1"/>
        <c:ser>
          <c:idx val="0"/>
          <c:order val="0"/>
          <c:tx>
            <c:strRef>
              <c:f>label 0</c:f>
              <c:strCache>
                <c:ptCount val="1"/>
                <c:pt idx="0">
                  <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1"/>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2"/>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3"/>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showLeaderLines val="0"/>
          </c:dLbls>
          <c:cat>
            <c:strRef>
              <c:f>categories</c:f>
              <c:strCache>
                <c:ptCount val="4"/>
                <c:pt idx="0">
                  <c:v>Oui tout à fait</c:v>
                </c:pt>
                <c:pt idx="1">
                  <c:v>Oui plutôt</c:v>
                </c:pt>
                <c:pt idx="2">
                  <c:v>Non, plutôt pas</c:v>
                </c:pt>
                <c:pt idx="3">
                  <c:v>Non pas du tout</c:v>
                </c:pt>
              </c:strCache>
            </c:strRef>
          </c:cat>
          <c:val>
            <c:numRef>
              <c:f>0</c:f>
              <c:numCache>
                <c:formatCode>General</c:formatCode>
                <c:ptCount val="4"/>
                <c:pt idx="0">
                  <c:v>0.13109756097561</c:v>
                </c:pt>
                <c:pt idx="1">
                  <c:v>0.280487804878049</c:v>
                </c:pt>
                <c:pt idx="2">
                  <c:v>0.399390243902439</c:v>
                </c:pt>
                <c:pt idx="3">
                  <c:v>0.189024390243902</c:v>
                </c:pt>
              </c:numCache>
            </c:numRef>
          </c:val>
        </c:ser>
        <c:firstSliceAng val="0"/>
      </c:pieChart>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3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Avant le 1er confinement*, avez-vous participé à... (214 réponses)</a:t>
            </a:r>
          </a:p>
        </c:rich>
      </c:tx>
      <c:layout>
        <c:manualLayout>
          <c:xMode val="edge"/>
          <c:yMode val="edge"/>
          <c:x val="0.158626850433895"/>
          <c:y val="0"/>
        </c:manualLayout>
      </c:layout>
      <c:overlay val="0"/>
      <c:spPr>
        <a:noFill/>
        <a:ln>
          <a:noFill/>
        </a:ln>
      </c:spPr>
    </c:title>
    <c:autoTitleDeleted val="0"/>
    <c:plotArea>
      <c:barChart>
        <c:barDir val="col"/>
        <c:grouping val="clustered"/>
        <c:varyColors val="0"/>
        <c:ser>
          <c:idx val="0"/>
          <c:order val="0"/>
          <c:tx>
            <c:strRef>
              <c:f>label 0</c:f>
              <c:strCache>
                <c:ptCount val="1"/>
                <c:pt idx="0">
                  <c:v>Des activités sociales</c:v>
                </c:pt>
              </c:strCache>
            </c:strRef>
          </c:tx>
          <c:spPr>
            <a:solidFill>
              <a:srgbClr val="0a1e8e"/>
            </a:solidFill>
            <a:ln w="19080">
              <a:solidFill>
                <a:srgbClr val="ffffff"/>
              </a:solidFill>
              <a:round/>
            </a:ln>
          </c:spPr>
          <c:invertIfNegative val="0"/>
          <c:dPt>
            <c:idx val="0"/>
            <c:invertIfNegative val="0"/>
            <c:spPr>
              <a:solidFill>
                <a:srgbClr val="0a1e8e"/>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0</c:f>
              <c:numCache>
                <c:formatCode>General</c:formatCode>
                <c:ptCount val="1"/>
                <c:pt idx="0">
                  <c:v>0.411214953271028</c:v>
                </c:pt>
              </c:numCache>
            </c:numRef>
          </c:val>
        </c:ser>
        <c:ser>
          <c:idx val="1"/>
          <c:order val="1"/>
          <c:tx>
            <c:strRef>
              <c:f>label 1</c:f>
              <c:strCache>
                <c:ptCount val="1"/>
                <c:pt idx="0">
                  <c:v>Des activités culturelles</c:v>
                </c:pt>
              </c:strCache>
            </c:strRef>
          </c:tx>
          <c:spPr>
            <a:solidFill>
              <a:srgbClr val="6f4c63"/>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1</c:f>
              <c:numCache>
                <c:formatCode>General</c:formatCode>
                <c:ptCount val="1"/>
                <c:pt idx="0">
                  <c:v>0.626168224299065</c:v>
                </c:pt>
              </c:numCache>
            </c:numRef>
          </c:val>
        </c:ser>
        <c:ser>
          <c:idx val="2"/>
          <c:order val="2"/>
          <c:tx>
            <c:strRef>
              <c:f>label 2</c:f>
              <c:strCache>
                <c:ptCount val="1"/>
                <c:pt idx="0">
                  <c:v>Des activités physiques</c:v>
                </c:pt>
              </c:strCache>
            </c:strRef>
          </c:tx>
          <c:spPr>
            <a:solidFill>
              <a:srgbClr val="428475"/>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2</c:f>
              <c:numCache>
                <c:formatCode>General</c:formatCode>
                <c:ptCount val="1"/>
                <c:pt idx="0">
                  <c:v>0.579439252336449</c:v>
                </c:pt>
              </c:numCache>
            </c:numRef>
          </c:val>
        </c:ser>
        <c:gapWidth val="100"/>
        <c:overlap val="0"/>
        <c:axId val="33058194"/>
        <c:axId val="75202547"/>
      </c:barChart>
      <c:catAx>
        <c:axId val="33058194"/>
        <c:scaling>
          <c:orientation val="minMax"/>
        </c:scaling>
        <c:delete val="1"/>
        <c:axPos val="b"/>
        <c:numFmt formatCode="DD/MM/YYYY" sourceLinked="1"/>
        <c:majorTickMark val="out"/>
        <c:minorTickMark val="none"/>
        <c:tickLblPos val="nextTo"/>
        <c:spPr>
          <a:ln w="6480">
            <a:solidFill>
              <a:srgbClr val="a7a7a7"/>
            </a:solidFill>
            <a:round/>
          </a:ln>
        </c:spPr>
        <c:txPr>
          <a:bodyPr/>
          <a:lstStyle/>
          <a:p>
            <a:pPr>
              <a:defRPr b="0" sz="1000" spc="-1" strike="noStrike">
                <a:solidFill>
                  <a:srgbClr val="777877"/>
                </a:solidFill>
                <a:latin typeface="Arial Narrow"/>
                <a:ea typeface="DejaVu Sans"/>
              </a:defRPr>
            </a:pPr>
          </a:p>
        </c:txPr>
        <c:crossAx val="75202547"/>
        <c:crosses val="autoZero"/>
        <c:auto val="1"/>
        <c:lblAlgn val="ctr"/>
        <c:lblOffset val="100"/>
      </c:catAx>
      <c:valAx>
        <c:axId val="75202547"/>
        <c:scaling>
          <c:orientation val="minMax"/>
        </c:scaling>
        <c:delete val="0"/>
        <c:axPos val="l"/>
        <c:numFmt formatCode="0%" sourceLinked="0"/>
        <c:majorTickMark val="out"/>
        <c:minorTickMark val="none"/>
        <c:tickLblPos val="nextTo"/>
        <c:spPr>
          <a:ln w="6480">
            <a:noFill/>
          </a:ln>
        </c:spPr>
        <c:txPr>
          <a:bodyPr/>
          <a:lstStyle/>
          <a:p>
            <a:pPr>
              <a:defRPr b="0" sz="900" spc="-1" strike="noStrike">
                <a:solidFill>
                  <a:srgbClr val="777877"/>
                </a:solidFill>
                <a:latin typeface="Arial Narrow"/>
                <a:ea typeface="DejaVu Sans"/>
              </a:defRPr>
            </a:pPr>
          </a:p>
        </c:txPr>
        <c:crossAx val="33058194"/>
        <c:crosses val="autoZero"/>
      </c:valAx>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3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Depuis le 1er confinement**, avez-vous participé à : (97 réponses)</a:t>
            </a:r>
          </a:p>
        </c:rich>
      </c:tx>
      <c:layout>
        <c:manualLayout>
          <c:xMode val="edge"/>
          <c:yMode val="edge"/>
          <c:x val="0.178899668113352"/>
          <c:y val="0"/>
        </c:manualLayout>
      </c:layout>
      <c:overlay val="0"/>
      <c:spPr>
        <a:noFill/>
        <a:ln>
          <a:noFill/>
        </a:ln>
      </c:spPr>
    </c:title>
    <c:autoTitleDeleted val="0"/>
    <c:plotArea>
      <c:barChart>
        <c:barDir val="col"/>
        <c:grouping val="clustered"/>
        <c:varyColors val="0"/>
        <c:ser>
          <c:idx val="0"/>
          <c:order val="0"/>
          <c:tx>
            <c:strRef>
              <c:f>label 0</c:f>
              <c:strCache>
                <c:ptCount val="1"/>
                <c:pt idx="0">
                  <c:v>Des activités sociales</c:v>
                </c:pt>
              </c:strCache>
            </c:strRef>
          </c:tx>
          <c:spPr>
            <a:solidFill>
              <a:srgbClr val="0a1e8e"/>
            </a:solidFill>
            <a:ln w="19080">
              <a:solidFill>
                <a:srgbClr val="ffffff"/>
              </a:solidFill>
              <a:round/>
            </a:ln>
          </c:spPr>
          <c:invertIfNegative val="0"/>
          <c:dPt>
            <c:idx val="0"/>
            <c:invertIfNegative val="0"/>
            <c:spPr>
              <a:solidFill>
                <a:srgbClr val="0a1e8e"/>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0</c:f>
              <c:numCache>
                <c:formatCode>General</c:formatCode>
                <c:ptCount val="1"/>
                <c:pt idx="0">
                  <c:v>0.154205607476636</c:v>
                </c:pt>
              </c:numCache>
            </c:numRef>
          </c:val>
        </c:ser>
        <c:ser>
          <c:idx val="1"/>
          <c:order val="1"/>
          <c:tx>
            <c:strRef>
              <c:f>label 1</c:f>
              <c:strCache>
                <c:ptCount val="1"/>
                <c:pt idx="0">
                  <c:v>Des activités culturelles</c:v>
                </c:pt>
              </c:strCache>
            </c:strRef>
          </c:tx>
          <c:spPr>
            <a:solidFill>
              <a:srgbClr val="6f4c63"/>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1</c:f>
              <c:numCache>
                <c:formatCode>General</c:formatCode>
                <c:ptCount val="1"/>
                <c:pt idx="0">
                  <c:v>0.168224299065421</c:v>
                </c:pt>
              </c:numCache>
            </c:numRef>
          </c:val>
        </c:ser>
        <c:ser>
          <c:idx val="2"/>
          <c:order val="2"/>
          <c:tx>
            <c:strRef>
              <c:f>label 2</c:f>
              <c:strCache>
                <c:ptCount val="1"/>
                <c:pt idx="0">
                  <c:v>Des activités physiques</c:v>
                </c:pt>
              </c:strCache>
            </c:strRef>
          </c:tx>
          <c:spPr>
            <a:solidFill>
              <a:srgbClr val="428475"/>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2</c:f>
              <c:numCache>
                <c:formatCode>General</c:formatCode>
                <c:ptCount val="1"/>
                <c:pt idx="0">
                  <c:v>0.289719626168224</c:v>
                </c:pt>
              </c:numCache>
            </c:numRef>
          </c:val>
        </c:ser>
        <c:gapWidth val="100"/>
        <c:overlap val="0"/>
        <c:axId val="27589498"/>
        <c:axId val="22711492"/>
      </c:barChart>
      <c:catAx>
        <c:axId val="27589498"/>
        <c:scaling>
          <c:orientation val="minMax"/>
        </c:scaling>
        <c:delete val="1"/>
        <c:axPos val="b"/>
        <c:numFmt formatCode="DD/MM/YYYY" sourceLinked="1"/>
        <c:majorTickMark val="out"/>
        <c:minorTickMark val="none"/>
        <c:tickLblPos val="nextTo"/>
        <c:spPr>
          <a:ln w="6480">
            <a:solidFill>
              <a:srgbClr val="a7a7a7"/>
            </a:solidFill>
            <a:round/>
          </a:ln>
        </c:spPr>
        <c:txPr>
          <a:bodyPr/>
          <a:lstStyle/>
          <a:p>
            <a:pPr>
              <a:defRPr b="0" sz="1000" spc="-1" strike="noStrike">
                <a:solidFill>
                  <a:srgbClr val="777877"/>
                </a:solidFill>
                <a:latin typeface="Arial Narrow"/>
                <a:ea typeface="DejaVu Sans"/>
              </a:defRPr>
            </a:pPr>
          </a:p>
        </c:txPr>
        <c:crossAx val="22711492"/>
        <c:crosses val="autoZero"/>
        <c:auto val="1"/>
        <c:lblAlgn val="ctr"/>
        <c:lblOffset val="100"/>
      </c:catAx>
      <c:valAx>
        <c:axId val="22711492"/>
        <c:scaling>
          <c:orientation val="minMax"/>
        </c:scaling>
        <c:delete val="0"/>
        <c:axPos val="l"/>
        <c:numFmt formatCode="0%" sourceLinked="0"/>
        <c:majorTickMark val="out"/>
        <c:minorTickMark val="none"/>
        <c:tickLblPos val="nextTo"/>
        <c:spPr>
          <a:ln w="6480">
            <a:noFill/>
          </a:ln>
        </c:spPr>
        <c:txPr>
          <a:bodyPr/>
          <a:lstStyle/>
          <a:p>
            <a:pPr>
              <a:defRPr b="0" sz="900" spc="-1" strike="noStrike">
                <a:solidFill>
                  <a:srgbClr val="777877"/>
                </a:solidFill>
                <a:latin typeface="Arial Narrow"/>
                <a:ea typeface="DejaVu Sans"/>
              </a:defRPr>
            </a:pPr>
          </a:p>
        </c:txPr>
        <c:crossAx val="27589498"/>
        <c:crosses val="autoZero"/>
      </c:valAx>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3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L’offre culturelle proposée pour les habitants des Pennes-Mirabeau est-elle adaptée à vos attentes (hors situation sanitaire liée à la Covid) ? (257 réponses)</a:t>
            </a:r>
          </a:p>
        </c:rich>
      </c:tx>
      <c:overlay val="0"/>
      <c:spPr>
        <a:noFill/>
        <a:ln>
          <a:noFill/>
        </a:ln>
      </c:spPr>
    </c:title>
    <c:autoTitleDeleted val="0"/>
    <c:plotArea>
      <c:barChart>
        <c:barDir val="col"/>
        <c:grouping val="clustered"/>
        <c:varyColors val="0"/>
        <c:ser>
          <c:idx val="0"/>
          <c:order val="0"/>
          <c:tx>
            <c:strRef>
              <c:f>label 0</c:f>
              <c:strCache>
                <c:ptCount val="1"/>
                <c:pt idx="0">
                  <c:v>Oui, tout à fait</c:v>
                </c:pt>
              </c:strCache>
            </c:strRef>
          </c:tx>
          <c:spPr>
            <a:solidFill>
              <a:srgbClr val="0a1e8e"/>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Diversité et richesse de l'offre proposée / de la programmation</c:v>
                </c:pt>
                <c:pt idx="1">
                  <c:v>Tarifs</c:v>
                </c:pt>
                <c:pt idx="2">
                  <c:v>Accessibilité (proximité, parking, desserte par les transports en commun…)</c:v>
                </c:pt>
                <c:pt idx="3">
                  <c:v>Horaires</c:v>
                </c:pt>
              </c:strCache>
            </c:strRef>
          </c:cat>
          <c:val>
            <c:numRef>
              <c:f>0</c:f>
              <c:numCache>
                <c:formatCode>General</c:formatCode>
                <c:ptCount val="4"/>
                <c:pt idx="0">
                  <c:v>0.31</c:v>
                </c:pt>
                <c:pt idx="1">
                  <c:v>0.38</c:v>
                </c:pt>
                <c:pt idx="2">
                  <c:v>0.38</c:v>
                </c:pt>
                <c:pt idx="3">
                  <c:v>0.37</c:v>
                </c:pt>
              </c:numCache>
            </c:numRef>
          </c:val>
        </c:ser>
        <c:ser>
          <c:idx val="1"/>
          <c:order val="1"/>
          <c:tx>
            <c:strRef>
              <c:f>label 1</c:f>
              <c:strCache>
                <c:ptCount val="1"/>
                <c:pt idx="0">
                  <c:v>Oui, plutôt</c:v>
                </c:pt>
              </c:strCache>
            </c:strRef>
          </c:tx>
          <c:spPr>
            <a:solidFill>
              <a:srgbClr val="6f4c63"/>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Diversité et richesse de l'offre proposée / de la programmation</c:v>
                </c:pt>
                <c:pt idx="1">
                  <c:v>Tarifs</c:v>
                </c:pt>
                <c:pt idx="2">
                  <c:v>Accessibilité (proximité, parking, desserte par les transports en commun…)</c:v>
                </c:pt>
                <c:pt idx="3">
                  <c:v>Horaires</c:v>
                </c:pt>
              </c:strCache>
            </c:strRef>
          </c:cat>
          <c:val>
            <c:numRef>
              <c:f>1</c:f>
              <c:numCache>
                <c:formatCode>General</c:formatCode>
                <c:ptCount val="4"/>
                <c:pt idx="0">
                  <c:v>0.45</c:v>
                </c:pt>
                <c:pt idx="1">
                  <c:v>0.47</c:v>
                </c:pt>
                <c:pt idx="2">
                  <c:v>0.41</c:v>
                </c:pt>
                <c:pt idx="3">
                  <c:v>0.46</c:v>
                </c:pt>
              </c:numCache>
            </c:numRef>
          </c:val>
        </c:ser>
        <c:ser>
          <c:idx val="2"/>
          <c:order val="2"/>
          <c:tx>
            <c:strRef>
              <c:f>label 2</c:f>
              <c:strCache>
                <c:ptCount val="1"/>
                <c:pt idx="0">
                  <c:v>Non, plutôt pas</c:v>
                </c:pt>
              </c:strCache>
            </c:strRef>
          </c:tx>
          <c:spPr>
            <a:solidFill>
              <a:srgbClr val="4284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Diversité et richesse de l'offre proposée / de la programmation</c:v>
                </c:pt>
                <c:pt idx="1">
                  <c:v>Tarifs</c:v>
                </c:pt>
                <c:pt idx="2">
                  <c:v>Accessibilité (proximité, parking, desserte par les transports en commun…)</c:v>
                </c:pt>
                <c:pt idx="3">
                  <c:v>Horaires</c:v>
                </c:pt>
              </c:strCache>
            </c:strRef>
          </c:cat>
          <c:val>
            <c:numRef>
              <c:f>2</c:f>
              <c:numCache>
                <c:formatCode>General</c:formatCode>
                <c:ptCount val="4"/>
                <c:pt idx="0">
                  <c:v>0.16</c:v>
                </c:pt>
                <c:pt idx="1">
                  <c:v>0.1</c:v>
                </c:pt>
                <c:pt idx="2">
                  <c:v>0.13</c:v>
                </c:pt>
                <c:pt idx="3">
                  <c:v>0.11</c:v>
                </c:pt>
              </c:numCache>
            </c:numRef>
          </c:val>
        </c:ser>
        <c:ser>
          <c:idx val="3"/>
          <c:order val="3"/>
          <c:tx>
            <c:strRef>
              <c:f>label 3</c:f>
              <c:strCache>
                <c:ptCount val="1"/>
                <c:pt idx="0">
                  <c:v>Non, pas du tout</c:v>
                </c:pt>
              </c:strCache>
            </c:strRef>
          </c:tx>
          <c:spPr>
            <a:solidFill>
              <a:srgbClr val="3e48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Diversité et richesse de l'offre proposée / de la programmation</c:v>
                </c:pt>
                <c:pt idx="1">
                  <c:v>Tarifs</c:v>
                </c:pt>
                <c:pt idx="2">
                  <c:v>Accessibilité (proximité, parking, desserte par les transports en commun…)</c:v>
                </c:pt>
                <c:pt idx="3">
                  <c:v>Horaires</c:v>
                </c:pt>
              </c:strCache>
            </c:strRef>
          </c:cat>
          <c:val>
            <c:numRef>
              <c:f>3</c:f>
              <c:numCache>
                <c:formatCode>General</c:formatCode>
                <c:ptCount val="4"/>
                <c:pt idx="0">
                  <c:v>0.08</c:v>
                </c:pt>
                <c:pt idx="1">
                  <c:v>0.05</c:v>
                </c:pt>
                <c:pt idx="2">
                  <c:v>0.08</c:v>
                </c:pt>
                <c:pt idx="3">
                  <c:v>0.06</c:v>
                </c:pt>
              </c:numCache>
            </c:numRef>
          </c:val>
        </c:ser>
        <c:gapWidth val="219"/>
        <c:overlap val="-27"/>
        <c:axId val="45899249"/>
        <c:axId val="41818946"/>
      </c:barChart>
      <c:catAx>
        <c:axId val="45899249"/>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1050" spc="-1" strike="noStrike">
                <a:solidFill>
                  <a:srgbClr val="777877"/>
                </a:solidFill>
                <a:latin typeface="Arial Narrow"/>
                <a:ea typeface="DejaVu Sans"/>
              </a:defRPr>
            </a:pPr>
          </a:p>
        </c:txPr>
        <c:crossAx val="41818946"/>
        <c:crosses val="autoZero"/>
        <c:auto val="1"/>
        <c:lblAlgn val="ctr"/>
        <c:lblOffset val="100"/>
      </c:catAx>
      <c:valAx>
        <c:axId val="41818946"/>
        <c:scaling>
          <c:orientation val="minMax"/>
        </c:scaling>
        <c:delete val="1"/>
        <c:axPos val="l"/>
        <c:numFmt formatCode="0%" sourceLinked="0"/>
        <c:majorTickMark val="none"/>
        <c:minorTickMark val="none"/>
        <c:tickLblPos val="nextTo"/>
        <c:spPr>
          <a:ln w="6480">
            <a:solidFill>
              <a:srgbClr val="a7a7a7"/>
            </a:solidFill>
            <a:round/>
          </a:ln>
        </c:spPr>
        <c:txPr>
          <a:bodyPr/>
          <a:lstStyle/>
          <a:p>
            <a:pPr>
              <a:defRPr b="0" sz="1000" spc="-1" strike="noStrike">
                <a:solidFill>
                  <a:srgbClr val="777877"/>
                </a:solidFill>
                <a:latin typeface="Arial Narrow"/>
                <a:ea typeface="DejaVu Sans"/>
              </a:defRPr>
            </a:pPr>
          </a:p>
        </c:txPr>
        <c:crossAx val="45899249"/>
        <c:crosses val="autoZero"/>
      </c:valAx>
      <c:spPr>
        <a:noFill/>
        <a:ln>
          <a:noFill/>
        </a:ln>
      </c:spPr>
    </c:plotArea>
    <c:legend>
      <c:legendPos val="b"/>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3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Fréquentez-vous (hors fermetures liées à la situation sanitaire) les lieux / les structures suivantes: (209 réponses)</a:t>
            </a:r>
          </a:p>
        </c:rich>
      </c:tx>
      <c:layout>
        <c:manualLayout>
          <c:xMode val="edge"/>
          <c:yMode val="edge"/>
          <c:x val="0.1067526991631"/>
          <c:y val="0"/>
        </c:manualLayout>
      </c:layout>
      <c:overlay val="0"/>
      <c:spPr>
        <a:noFill/>
        <a:ln>
          <a:noFill/>
        </a:ln>
      </c:spPr>
    </c:title>
    <c:autoTitleDeleted val="0"/>
    <c:plotArea>
      <c:barChart>
        <c:barDir val="bar"/>
        <c:grouping val="clustered"/>
        <c:varyColors val="0"/>
        <c:ser>
          <c:idx val="0"/>
          <c:order val="0"/>
          <c:tx>
            <c:strRef>
              <c:f>label 0</c:f>
              <c:strCache>
                <c:ptCount val="1"/>
                <c:pt idx="0">
                  <c:v>Médiathèque</c:v>
                </c:pt>
              </c:strCache>
            </c:strRef>
          </c:tx>
          <c:spPr>
            <a:solidFill>
              <a:srgbClr val="0a1e8e"/>
            </a:solidFill>
            <a:ln w="19080">
              <a:solidFill>
                <a:srgbClr val="ffffff"/>
              </a:solidFill>
              <a:round/>
            </a:ln>
          </c:spPr>
          <c:invertIfNegative val="0"/>
          <c:dPt>
            <c:idx val="0"/>
            <c:invertIfNegative val="0"/>
            <c:spPr>
              <a:solidFill>
                <a:srgbClr val="0a1e8e"/>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0</c:f>
              <c:numCache>
                <c:formatCode>General</c:formatCode>
                <c:ptCount val="1"/>
                <c:pt idx="0">
                  <c:v>0.167464114832536</c:v>
                </c:pt>
              </c:numCache>
            </c:numRef>
          </c:val>
        </c:ser>
        <c:ser>
          <c:idx val="1"/>
          <c:order val="1"/>
          <c:tx>
            <c:strRef>
              <c:f>label 1</c:f>
              <c:strCache>
                <c:ptCount val="1"/>
                <c:pt idx="0">
                  <c:v>Piscines</c:v>
                </c:pt>
              </c:strCache>
            </c:strRef>
          </c:tx>
          <c:spPr>
            <a:solidFill>
              <a:srgbClr val="6f4c63"/>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1</c:f>
              <c:numCache>
                <c:formatCode>General</c:formatCode>
                <c:ptCount val="1"/>
                <c:pt idx="0">
                  <c:v>0.354066985645933</c:v>
                </c:pt>
              </c:numCache>
            </c:numRef>
          </c:val>
        </c:ser>
        <c:ser>
          <c:idx val="2"/>
          <c:order val="2"/>
          <c:tx>
            <c:strRef>
              <c:f>label 2</c:f>
              <c:strCache>
                <c:ptCount val="1"/>
                <c:pt idx="0">
                  <c:v>Salles de spectacle</c:v>
                </c:pt>
              </c:strCache>
            </c:strRef>
          </c:tx>
          <c:spPr>
            <a:solidFill>
              <a:srgbClr val="428475"/>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2</c:f>
              <c:numCache>
                <c:formatCode>General</c:formatCode>
                <c:ptCount val="1"/>
                <c:pt idx="0">
                  <c:v>0.607655502392345</c:v>
                </c:pt>
              </c:numCache>
            </c:numRef>
          </c:val>
        </c:ser>
        <c:ser>
          <c:idx val="3"/>
          <c:order val="3"/>
          <c:tx>
            <c:strRef>
              <c:f>label 3</c:f>
              <c:strCache>
                <c:ptCount val="1"/>
                <c:pt idx="0">
                  <c:v>QG (Gavotte)</c:v>
                </c:pt>
              </c:strCache>
            </c:strRef>
          </c:tx>
          <c:spPr>
            <a:solidFill>
              <a:srgbClr val="3e4875"/>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3</c:f>
              <c:numCache>
                <c:formatCode>General</c:formatCode>
                <c:ptCount val="1"/>
                <c:pt idx="0">
                  <c:v>0.0574162679425837</c:v>
                </c:pt>
              </c:numCache>
            </c:numRef>
          </c:val>
        </c:ser>
        <c:ser>
          <c:idx val="4"/>
          <c:order val="4"/>
          <c:tx>
            <c:strRef>
              <c:f>label 4</c:f>
              <c:strCache>
                <c:ptCount val="1"/>
                <c:pt idx="0">
                  <c:v>CALM</c:v>
                </c:pt>
              </c:strCache>
            </c:strRef>
          </c:tx>
          <c:spPr>
            <a:solidFill>
              <a:srgbClr val="9da480"/>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4</c:f>
              <c:numCache>
                <c:formatCode>General</c:formatCode>
                <c:ptCount val="1"/>
                <c:pt idx="0">
                  <c:v>0.076555023923445</c:v>
                </c:pt>
              </c:numCache>
            </c:numRef>
          </c:val>
        </c:ser>
        <c:ser>
          <c:idx val="5"/>
          <c:order val="5"/>
          <c:tx>
            <c:strRef>
              <c:f>label 5</c:f>
              <c:strCache>
                <c:ptCount val="1"/>
                <c:pt idx="0">
                  <c:v>Associations sportives</c:v>
                </c:pt>
              </c:strCache>
            </c:strRef>
          </c:tx>
          <c:spPr>
            <a:solidFill>
              <a:srgbClr val="362731"/>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5</c:f>
              <c:numCache>
                <c:formatCode>General</c:formatCode>
                <c:ptCount val="1"/>
                <c:pt idx="0">
                  <c:v>0.287081339712919</c:v>
                </c:pt>
              </c:numCache>
            </c:numRef>
          </c:val>
        </c:ser>
        <c:ser>
          <c:idx val="6"/>
          <c:order val="6"/>
          <c:tx>
            <c:strRef>
              <c:f>label 6</c:f>
              <c:strCache>
                <c:ptCount val="1"/>
                <c:pt idx="0">
                  <c:v>Associations culturelles</c:v>
                </c:pt>
              </c:strCache>
            </c:strRef>
          </c:tx>
          <c:spPr>
            <a:solidFill>
              <a:srgbClr val="061255"/>
            </a:solidFill>
            <a:ln w="19080">
              <a:solidFill>
                <a:srgbClr val="ffffff"/>
              </a:solidFill>
              <a:round/>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1"/>
                <c:pt idx="0">
                  <c:v>1</c:v>
                </c:pt>
              </c:strCache>
            </c:strRef>
          </c:cat>
          <c:val>
            <c:numRef>
              <c:f>6</c:f>
              <c:numCache>
                <c:formatCode>General</c:formatCode>
                <c:ptCount val="1"/>
                <c:pt idx="0">
                  <c:v>0.272727272727273</c:v>
                </c:pt>
              </c:numCache>
            </c:numRef>
          </c:val>
        </c:ser>
        <c:gapWidth val="100"/>
        <c:overlap val="0"/>
        <c:axId val="30146923"/>
        <c:axId val="68376635"/>
      </c:barChart>
      <c:catAx>
        <c:axId val="30146923"/>
        <c:scaling>
          <c:orientation val="minMax"/>
        </c:scaling>
        <c:delete val="1"/>
        <c:axPos val="b"/>
        <c:numFmt formatCode="DD/MM/YYYY" sourceLinked="1"/>
        <c:majorTickMark val="out"/>
        <c:minorTickMark val="none"/>
        <c:tickLblPos val="nextTo"/>
        <c:spPr>
          <a:ln w="6480">
            <a:solidFill>
              <a:srgbClr val="a7a7a7"/>
            </a:solidFill>
            <a:round/>
          </a:ln>
        </c:spPr>
        <c:txPr>
          <a:bodyPr/>
          <a:lstStyle/>
          <a:p>
            <a:pPr>
              <a:defRPr b="0" sz="1000" spc="-1" strike="noStrike">
                <a:solidFill>
                  <a:srgbClr val="777877"/>
                </a:solidFill>
                <a:latin typeface="Arial Narrow"/>
                <a:ea typeface="DejaVu Sans"/>
              </a:defRPr>
            </a:pPr>
          </a:p>
        </c:txPr>
        <c:crossAx val="68376635"/>
        <c:crosses val="autoZero"/>
        <c:auto val="1"/>
        <c:lblAlgn val="ctr"/>
        <c:lblOffset val="100"/>
      </c:catAx>
      <c:valAx>
        <c:axId val="68376635"/>
        <c:scaling>
          <c:orientation val="minMax"/>
        </c:scaling>
        <c:delete val="0"/>
        <c:axPos val="l"/>
        <c:numFmt formatCode="0%" sourceLinked="0"/>
        <c:majorTickMark val="out"/>
        <c:minorTickMark val="none"/>
        <c:tickLblPos val="nextTo"/>
        <c:spPr>
          <a:ln w="6480">
            <a:noFill/>
          </a:ln>
        </c:spPr>
        <c:txPr>
          <a:bodyPr/>
          <a:lstStyle/>
          <a:p>
            <a:pPr>
              <a:defRPr b="0" sz="900" spc="-1" strike="noStrike">
                <a:solidFill>
                  <a:srgbClr val="777877"/>
                </a:solidFill>
                <a:latin typeface="Arial Narrow"/>
                <a:ea typeface="DejaVu Sans"/>
              </a:defRPr>
            </a:pPr>
          </a:p>
        </c:txPr>
        <c:crossAx val="30146923"/>
        <c:crosses val="autoZero"/>
      </c:valAx>
      <c:spPr>
        <a:noFill/>
        <a:ln>
          <a:noFill/>
        </a:ln>
      </c:spPr>
    </c:plotArea>
    <c:legend>
      <c:layout>
        <c:manualLayout>
          <c:xMode val="edge"/>
          <c:yMode val="edge"/>
          <c:x val="0.738388807257395"/>
          <c:y val="0.210702341137124"/>
          <c:w val="0.247444416049067"/>
          <c:h val="0.712462834489594"/>
        </c:manualLayout>
      </c:layout>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3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Connaissez-vous l’offre de services* et l’offre sociale** de la commune ?  (307 réponses)</a:t>
            </a:r>
          </a:p>
        </c:rich>
      </c:tx>
      <c:layout>
        <c:manualLayout>
          <c:xMode val="edge"/>
          <c:yMode val="edge"/>
          <c:x val="0.106487382105531"/>
          <c:y val="0"/>
        </c:manualLayout>
      </c:layout>
      <c:overlay val="0"/>
      <c:spPr>
        <a:noFill/>
        <a:ln>
          <a:noFill/>
        </a:ln>
      </c:spPr>
    </c:title>
    <c:autoTitleDeleted val="0"/>
    <c:plotArea>
      <c:pieChart>
        <c:varyColors val="1"/>
        <c:ser>
          <c:idx val="0"/>
          <c:order val="0"/>
          <c:tx>
            <c:strRef>
              <c:f>label 0</c:f>
              <c:strCache>
                <c:ptCount val="1"/>
                <c:pt idx="0">
                  <c:v/>
                </c:pt>
              </c:strCache>
            </c:strRef>
          </c:tx>
          <c:spPr>
            <a:solidFill>
              <a:srgbClr val="0a1e8e"/>
            </a:solidFill>
            <a:ln>
              <a:noFill/>
            </a:ln>
          </c:spPr>
          <c:explosion val="0"/>
          <c:dPt>
            <c:idx val="0"/>
            <c:spPr>
              <a:solidFill>
                <a:srgbClr val="0a1e8e"/>
              </a:solidFill>
              <a:ln w="19080">
                <a:solidFill>
                  <a:srgbClr val="ffffff"/>
                </a:solidFill>
                <a:round/>
              </a:ln>
            </c:spPr>
          </c:dPt>
          <c:dPt>
            <c:idx val="1"/>
            <c:spPr>
              <a:solidFill>
                <a:srgbClr val="6f4c63"/>
              </a:solidFill>
              <a:ln w="19080">
                <a:solidFill>
                  <a:srgbClr val="ffffff"/>
                </a:solidFill>
                <a:round/>
              </a:ln>
            </c:spPr>
          </c:dPt>
          <c:dPt>
            <c:idx val="2"/>
            <c:spPr>
              <a:solidFill>
                <a:srgbClr val="428475"/>
              </a:solidFill>
              <a:ln w="19080">
                <a:solidFill>
                  <a:srgbClr val="ffffff"/>
                </a:solidFill>
                <a:round/>
              </a:ln>
            </c:spPr>
          </c:dPt>
          <c:dPt>
            <c:idx val="3"/>
            <c:spPr>
              <a:solidFill>
                <a:srgbClr val="3e4875"/>
              </a:solidFill>
              <a:ln w="19080">
                <a:solidFill>
                  <a:srgbClr val="ffffff"/>
                </a:solidFill>
                <a:round/>
              </a:ln>
            </c:spPr>
          </c:dPt>
          <c:dLbls>
            <c:numFmt formatCode="0%" sourceLinked="1"/>
            <c:dLbl>
              <c:idx val="0"/>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1"/>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2"/>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dLbl>
              <c:idx val="3"/>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dLbl>
            <c:txPr>
              <a:bodyPr/>
              <a:lstStyle/>
              <a:p>
                <a:pPr>
                  <a:defRPr b="0" sz="1000" spc="-1" strike="noStrike">
                    <a:solidFill>
                      <a:srgbClr val="000000"/>
                    </a:solidFill>
                    <a:latin typeface="Arial"/>
                    <a:ea typeface="DejaVu Sans"/>
                  </a:defRPr>
                </a:pPr>
              </a:p>
            </c:txPr>
            <c:dLblPos val="inEnd"/>
            <c:showLegendKey val="0"/>
            <c:showVal val="0"/>
            <c:showCatName val="0"/>
            <c:showSerName val="0"/>
            <c:showPercent val="1"/>
            <c:showLeaderLines val="0"/>
          </c:dLbls>
          <c:cat>
            <c:strRef>
              <c:f>categories</c:f>
              <c:strCache>
                <c:ptCount val="4"/>
                <c:pt idx="0">
                  <c:v>Oui tout à fait</c:v>
                </c:pt>
                <c:pt idx="1">
                  <c:v>Oui plutôt</c:v>
                </c:pt>
                <c:pt idx="2">
                  <c:v>Non, plutôt pas</c:v>
                </c:pt>
                <c:pt idx="3">
                  <c:v>Non pas du tout</c:v>
                </c:pt>
              </c:strCache>
            </c:strRef>
          </c:cat>
          <c:val>
            <c:numRef>
              <c:f>0</c:f>
              <c:numCache>
                <c:formatCode>General</c:formatCode>
                <c:ptCount val="4"/>
                <c:pt idx="0">
                  <c:v>0.179153094462541</c:v>
                </c:pt>
                <c:pt idx="1">
                  <c:v>0.247557003257329</c:v>
                </c:pt>
                <c:pt idx="2">
                  <c:v>0.312703583061889</c:v>
                </c:pt>
                <c:pt idx="3">
                  <c:v>0.260586319218241</c:v>
                </c:pt>
              </c:numCache>
            </c:numRef>
          </c:val>
        </c:ser>
        <c:firstSliceAng val="0"/>
      </c:pieChart>
      <c:spPr>
        <a:noFill/>
        <a:ln>
          <a:noFill/>
        </a:ln>
      </c:spPr>
    </c:plotArea>
    <c:legend>
      <c:legendPos val="r"/>
      <c:overlay val="0"/>
      <c:spPr>
        <a:noFill/>
        <a:ln>
          <a:noFill/>
        </a:ln>
      </c:spPr>
      <c:txPr>
        <a:bodyPr/>
        <a:lstStyle/>
        <a:p>
          <a:pPr>
            <a:defRPr b="0" sz="105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37.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Avez-vous eu recours à l’un de ces services pour vous ou pour un proche ? (309 réponses)</a:t>
            </a:r>
          </a:p>
        </c:rich>
      </c:tx>
      <c:overlay val="0"/>
      <c:spPr>
        <a:noFill/>
        <a:ln>
          <a:noFill/>
        </a:ln>
      </c:spPr>
    </c:title>
    <c:autoTitleDeleted val="0"/>
    <c:plotArea>
      <c:barChart>
        <c:barDir val="bar"/>
        <c:grouping val="clustered"/>
        <c:varyColors val="0"/>
        <c:ser>
          <c:idx val="0"/>
          <c:order val="0"/>
          <c:tx>
            <c:strRef>
              <c:f>label 0</c:f>
              <c:strCache>
                <c:ptCount val="1"/>
                <c:pt idx="0">
                  <c:v>Oui</c:v>
                </c:pt>
              </c:strCache>
            </c:strRef>
          </c:tx>
          <c:spPr>
            <a:solidFill>
              <a:srgbClr val="0a1e8e"/>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4"/>
                <c:pt idx="0">
                  <c:v>Conseil du CCAS
d'un travailleur social</c:v>
                </c:pt>
                <c:pt idx="1">
                  <c:v>Service de portage de
repas à domicile</c:v>
                </c:pt>
                <c:pt idx="2">
                  <c:v>Service d'aide à domicile</c:v>
                </c:pt>
                <c:pt idx="3">
                  <c:v>Autre</c:v>
                </c:pt>
              </c:strCache>
            </c:strRef>
          </c:cat>
          <c:val>
            <c:numRef>
              <c:f>0</c:f>
              <c:numCache>
                <c:formatCode>General</c:formatCode>
                <c:ptCount val="4"/>
                <c:pt idx="0">
                  <c:v>0.22</c:v>
                </c:pt>
                <c:pt idx="1">
                  <c:v>0.11</c:v>
                </c:pt>
                <c:pt idx="2">
                  <c:v>0.18</c:v>
                </c:pt>
                <c:pt idx="3">
                  <c:v>0.09</c:v>
                </c:pt>
              </c:numCache>
            </c:numRef>
          </c:val>
        </c:ser>
        <c:ser>
          <c:idx val="1"/>
          <c:order val="1"/>
          <c:tx>
            <c:strRef>
              <c:f>label 1</c:f>
              <c:strCache>
                <c:ptCount val="1"/>
                <c:pt idx="0">
                  <c:v>Non</c:v>
                </c:pt>
              </c:strCache>
            </c:strRef>
          </c:tx>
          <c:spPr>
            <a:solidFill>
              <a:srgbClr val="6f4c63"/>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inEnd"/>
            <c:showLegendKey val="0"/>
            <c:showVal val="1"/>
            <c:showCatName val="0"/>
            <c:showSerName val="0"/>
            <c:showPercent val="0"/>
            <c:showLeaderLines val="0"/>
          </c:dLbls>
          <c:cat>
            <c:strRef>
              <c:f>categories</c:f>
              <c:strCache>
                <c:ptCount val="4"/>
                <c:pt idx="0">
                  <c:v>Conseil du CCAS
d'un travailleur social</c:v>
                </c:pt>
                <c:pt idx="1">
                  <c:v>Service de portage de
repas à domicile</c:v>
                </c:pt>
                <c:pt idx="2">
                  <c:v>Service d'aide à domicile</c:v>
                </c:pt>
                <c:pt idx="3">
                  <c:v>Autre</c:v>
                </c:pt>
              </c:strCache>
            </c:strRef>
          </c:cat>
          <c:val>
            <c:numRef>
              <c:f>1</c:f>
              <c:numCache>
                <c:formatCode>General</c:formatCode>
                <c:ptCount val="4"/>
                <c:pt idx="0">
                  <c:v>0.78</c:v>
                </c:pt>
                <c:pt idx="1">
                  <c:v>0.89</c:v>
                </c:pt>
                <c:pt idx="2">
                  <c:v>0.82</c:v>
                </c:pt>
                <c:pt idx="3">
                  <c:v>0.91</c:v>
                </c:pt>
              </c:numCache>
            </c:numRef>
          </c:val>
        </c:ser>
        <c:gapWidth val="219"/>
        <c:overlap val="0"/>
        <c:axId val="48002255"/>
        <c:axId val="2288118"/>
      </c:barChart>
      <c:catAx>
        <c:axId val="48002255"/>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777877"/>
                </a:solidFill>
                <a:latin typeface="Arial Narrow"/>
                <a:ea typeface="DejaVu Sans"/>
              </a:defRPr>
            </a:pPr>
          </a:p>
        </c:txPr>
        <c:crossAx val="2288118"/>
        <c:crosses val="autoZero"/>
        <c:auto val="1"/>
        <c:lblAlgn val="ctr"/>
        <c:lblOffset val="100"/>
      </c:catAx>
      <c:valAx>
        <c:axId val="2288118"/>
        <c:scaling>
          <c:orientation val="minMax"/>
        </c:scaling>
        <c:delete val="0"/>
        <c:axPos val="l"/>
        <c:numFmt formatCode="0%" sourceLinked="0"/>
        <c:majorTickMark val="none"/>
        <c:minorTickMark val="none"/>
        <c:tickLblPos val="nextTo"/>
        <c:spPr>
          <a:ln w="6480">
            <a:noFill/>
          </a:ln>
        </c:spPr>
        <c:txPr>
          <a:bodyPr/>
          <a:lstStyle/>
          <a:p>
            <a:pPr>
              <a:defRPr b="0" sz="900" spc="-1" strike="noStrike">
                <a:solidFill>
                  <a:srgbClr val="777877"/>
                </a:solidFill>
                <a:latin typeface="Arial Narrow"/>
                <a:ea typeface="DejaVu Sans"/>
              </a:defRPr>
            </a:pPr>
          </a:p>
        </c:txPr>
        <c:crossAx val="48002255"/>
        <c:crosses val="autoZero"/>
      </c:valAx>
      <c:spPr>
        <a:noFill/>
        <a:ln>
          <a:noFill/>
        </a:ln>
      </c:spPr>
    </c:plotArea>
    <c:legend>
      <c:legendPos val="b"/>
      <c:overlay val="0"/>
      <c:spPr>
        <a:noFill/>
        <a:ln>
          <a:noFill/>
        </a:ln>
      </c:spPr>
      <c:txPr>
        <a:bodyPr/>
        <a:lstStyle/>
        <a:p>
          <a:pPr>
            <a:defRPr b="0" sz="900" spc="-1" strike="noStrike">
              <a:solidFill>
                <a:srgbClr val="777877"/>
              </a:solidFill>
              <a:latin typeface="Arial Narrow"/>
              <a:ea typeface="DejaVu Sans"/>
            </a:defRPr>
          </a:pPr>
        </a:p>
      </c:txPr>
    </c:legend>
    <c:plotVisOnly val="1"/>
    <c:dispBlanksAs val="gap"/>
  </c:chart>
  <c:spPr>
    <a:solidFill>
      <a:srgbClr val="ffffff"/>
    </a:solidFill>
    <a:ln w="9360">
      <a:solidFill>
        <a:srgbClr val="0070c0"/>
      </a:solidFill>
      <a:round/>
    </a:ln>
  </c:spPr>
</c:chartSpace>
</file>

<file path=ppt/charts/chart38.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Quels sont les services et commerces qui aujourd’hui manquent près de chez vous et dont vous auriez besoin (En nombre d’occurrence | 171 réponses)*</a:t>
            </a:r>
          </a:p>
        </c:rich>
      </c:tx>
      <c:layout>
        <c:manualLayout>
          <c:xMode val="edge"/>
          <c:yMode val="edge"/>
          <c:x val="0.106726496854516"/>
          <c:y val="0.00344419330534926"/>
        </c:manualLayout>
      </c:layout>
      <c:overlay val="0"/>
      <c:spPr>
        <a:noFill/>
        <a:ln>
          <a:noFill/>
        </a:ln>
      </c:spPr>
    </c:title>
    <c:autoTitleDeleted val="0"/>
    <c:plotArea>
      <c:barChart>
        <c:barDir val="col"/>
        <c:grouping val="clustered"/>
        <c:varyColors val="0"/>
        <c:ser>
          <c:idx val="0"/>
          <c:order val="0"/>
          <c:tx>
            <c:strRef>
              <c:f>label 0</c:f>
              <c:strCache>
                <c:ptCount val="1"/>
                <c:pt idx="0">
                  <c:v> Boulangerie</c:v>
                </c:pt>
              </c:strCache>
            </c:strRef>
          </c:tx>
          <c:spPr>
            <a:solidFill>
              <a:srgbClr val="0a1e8e"/>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Village des Pennes</c:v>
                </c:pt>
                <c:pt idx="1">
                  <c:v>Plan des Pennes</c:v>
                </c:pt>
                <c:pt idx="2">
                  <c:v>Plan de Campagne</c:v>
                </c:pt>
                <c:pt idx="3">
                  <c:v>Pallières</c:v>
                </c:pt>
                <c:pt idx="4">
                  <c:v>Les Cadeneaux</c:v>
                </c:pt>
                <c:pt idx="5">
                  <c:v>La Voilerie</c:v>
                </c:pt>
                <c:pt idx="6">
                  <c:v>La Renardière</c:v>
                </c:pt>
                <c:pt idx="7">
                  <c:v>La Gavotte</c:v>
                </c:pt>
                <c:pt idx="8">
                  <c:v>Autre</c:v>
                </c:pt>
              </c:strCache>
            </c:strRef>
          </c:cat>
          <c:val>
            <c:numRef>
              <c:f>0</c:f>
              <c:numCache>
                <c:formatCode>General</c:formatCode>
                <c:ptCount val="9"/>
                <c:pt idx="0">
                  <c:v/>
                </c:pt>
                <c:pt idx="1">
                  <c:v/>
                </c:pt>
                <c:pt idx="2">
                  <c:v/>
                </c:pt>
                <c:pt idx="3">
                  <c:v/>
                </c:pt>
                <c:pt idx="4">
                  <c:v>6</c:v>
                </c:pt>
                <c:pt idx="5">
                  <c:v>6</c:v>
                </c:pt>
                <c:pt idx="6">
                  <c:v/>
                </c:pt>
                <c:pt idx="7">
                  <c:v>4</c:v>
                </c:pt>
                <c:pt idx="8">
                  <c:v>6</c:v>
                </c:pt>
              </c:numCache>
            </c:numRef>
          </c:val>
        </c:ser>
        <c:ser>
          <c:idx val="1"/>
          <c:order val="1"/>
          <c:tx>
            <c:strRef>
              <c:f>label 1</c:f>
              <c:strCache>
                <c:ptCount val="1"/>
                <c:pt idx="0">
                  <c:v> Bureau de presse, tabac</c:v>
                </c:pt>
              </c:strCache>
            </c:strRef>
          </c:tx>
          <c:spPr>
            <a:solidFill>
              <a:srgbClr val="6f4c63"/>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Village des Pennes</c:v>
                </c:pt>
                <c:pt idx="1">
                  <c:v>Plan des Pennes</c:v>
                </c:pt>
                <c:pt idx="2">
                  <c:v>Plan de Campagne</c:v>
                </c:pt>
                <c:pt idx="3">
                  <c:v>Pallières</c:v>
                </c:pt>
                <c:pt idx="4">
                  <c:v>Les Cadeneaux</c:v>
                </c:pt>
                <c:pt idx="5">
                  <c:v>La Voilerie</c:v>
                </c:pt>
                <c:pt idx="6">
                  <c:v>La Renardière</c:v>
                </c:pt>
                <c:pt idx="7">
                  <c:v>La Gavotte</c:v>
                </c:pt>
                <c:pt idx="8">
                  <c:v>Autre</c:v>
                </c:pt>
              </c:strCache>
            </c:strRef>
          </c:cat>
          <c:val>
            <c:numRef>
              <c:f>1</c:f>
              <c:numCache>
                <c:formatCode>General</c:formatCode>
                <c:ptCount val="9"/>
                <c:pt idx="0">
                  <c:v>23</c:v>
                </c:pt>
                <c:pt idx="1">
                  <c:v>3</c:v>
                </c:pt>
                <c:pt idx="2">
                  <c:v>2</c:v>
                </c:pt>
                <c:pt idx="3">
                  <c:v/>
                </c:pt>
                <c:pt idx="4">
                  <c:v>3</c:v>
                </c:pt>
                <c:pt idx="5">
                  <c:v>5</c:v>
                </c:pt>
                <c:pt idx="6">
                  <c:v>1</c:v>
                </c:pt>
                <c:pt idx="7">
                  <c:v>6</c:v>
                </c:pt>
                <c:pt idx="8">
                  <c:v>3</c:v>
                </c:pt>
              </c:numCache>
            </c:numRef>
          </c:val>
        </c:ser>
        <c:ser>
          <c:idx val="2"/>
          <c:order val="2"/>
          <c:tx>
            <c:strRef>
              <c:f>label 2</c:f>
              <c:strCache>
                <c:ptCount val="1"/>
                <c:pt idx="0">
                  <c:v> Commerce d'alimentation</c:v>
                </c:pt>
              </c:strCache>
            </c:strRef>
          </c:tx>
          <c:spPr>
            <a:solidFill>
              <a:srgbClr val="428475"/>
            </a:solidFill>
            <a:ln>
              <a:noFill/>
            </a:ln>
          </c:spPr>
          <c:invertIfNegative val="0"/>
          <c:dPt>
            <c:idx val="0"/>
            <c:invertIfNegative val="0"/>
            <c:spPr>
              <a:solidFill>
                <a:srgbClr val="428475"/>
              </a:solidFill>
              <a:ln>
                <a:noFill/>
              </a:ln>
            </c:spPr>
          </c:dPt>
          <c:dPt>
            <c:idx val="4"/>
            <c:invertIfNegative val="0"/>
            <c:spPr>
              <a:solidFill>
                <a:srgbClr val="428475"/>
              </a:solidFill>
              <a:ln>
                <a:noFill/>
              </a:ln>
            </c:spPr>
          </c:dPt>
          <c:dLbls>
            <c:numFmt formatCode="General"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Village des Pennes</c:v>
                </c:pt>
                <c:pt idx="1">
                  <c:v>Plan des Pennes</c:v>
                </c:pt>
                <c:pt idx="2">
                  <c:v>Plan de Campagne</c:v>
                </c:pt>
                <c:pt idx="3">
                  <c:v>Pallières</c:v>
                </c:pt>
                <c:pt idx="4">
                  <c:v>Les Cadeneaux</c:v>
                </c:pt>
                <c:pt idx="5">
                  <c:v>La Voilerie</c:v>
                </c:pt>
                <c:pt idx="6">
                  <c:v>La Renardière</c:v>
                </c:pt>
                <c:pt idx="7">
                  <c:v>La Gavotte</c:v>
                </c:pt>
                <c:pt idx="8">
                  <c:v>Autre</c:v>
                </c:pt>
              </c:strCache>
            </c:strRef>
          </c:cat>
          <c:val>
            <c:numRef>
              <c:f>2</c:f>
              <c:numCache>
                <c:formatCode>General</c:formatCode>
                <c:ptCount val="9"/>
                <c:pt idx="0">
                  <c:v>12</c:v>
                </c:pt>
                <c:pt idx="1">
                  <c:v>2</c:v>
                </c:pt>
                <c:pt idx="2">
                  <c:v/>
                </c:pt>
                <c:pt idx="3">
                  <c:v>1</c:v>
                </c:pt>
                <c:pt idx="4">
                  <c:v>11</c:v>
                </c:pt>
                <c:pt idx="5">
                  <c:v>9</c:v>
                </c:pt>
                <c:pt idx="6">
                  <c:v>14</c:v>
                </c:pt>
                <c:pt idx="7">
                  <c:v>8</c:v>
                </c:pt>
                <c:pt idx="8">
                  <c:v>5</c:v>
                </c:pt>
              </c:numCache>
            </c:numRef>
          </c:val>
        </c:ser>
        <c:ser>
          <c:idx val="3"/>
          <c:order val="3"/>
          <c:tx>
            <c:strRef>
              <c:f>label 3</c:f>
              <c:strCache>
                <c:ptCount val="1"/>
                <c:pt idx="0">
                  <c:v> Guichet bancaire</c:v>
                </c:pt>
              </c:strCache>
            </c:strRef>
          </c:tx>
          <c:spPr>
            <a:solidFill>
              <a:srgbClr val="3e4875"/>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Village des Pennes</c:v>
                </c:pt>
                <c:pt idx="1">
                  <c:v>Plan des Pennes</c:v>
                </c:pt>
                <c:pt idx="2">
                  <c:v>Plan de Campagne</c:v>
                </c:pt>
                <c:pt idx="3">
                  <c:v>Pallières</c:v>
                </c:pt>
                <c:pt idx="4">
                  <c:v>Les Cadeneaux</c:v>
                </c:pt>
                <c:pt idx="5">
                  <c:v>La Voilerie</c:v>
                </c:pt>
                <c:pt idx="6">
                  <c:v>La Renardière</c:v>
                </c:pt>
                <c:pt idx="7">
                  <c:v>La Gavotte</c:v>
                </c:pt>
                <c:pt idx="8">
                  <c:v>Autre</c:v>
                </c:pt>
              </c:strCache>
            </c:strRef>
          </c:cat>
          <c:val>
            <c:numRef>
              <c:f>3</c:f>
              <c:numCache>
                <c:formatCode>General</c:formatCode>
                <c:ptCount val="9"/>
                <c:pt idx="0">
                  <c:v>1</c:v>
                </c:pt>
                <c:pt idx="1">
                  <c:v>3</c:v>
                </c:pt>
                <c:pt idx="2">
                  <c:v>2</c:v>
                </c:pt>
                <c:pt idx="3">
                  <c:v/>
                </c:pt>
                <c:pt idx="4">
                  <c:v>46</c:v>
                </c:pt>
                <c:pt idx="5">
                  <c:v>3</c:v>
                </c:pt>
                <c:pt idx="6">
                  <c:v>5</c:v>
                </c:pt>
                <c:pt idx="7">
                  <c:v>10</c:v>
                </c:pt>
                <c:pt idx="8">
                  <c:v>6</c:v>
                </c:pt>
              </c:numCache>
            </c:numRef>
          </c:val>
        </c:ser>
        <c:ser>
          <c:idx val="4"/>
          <c:order val="4"/>
          <c:tx>
            <c:strRef>
              <c:f>label 4</c:f>
              <c:strCache>
                <c:ptCount val="1"/>
                <c:pt idx="0">
                  <c:v> Salon de coiffure</c:v>
                </c:pt>
              </c:strCache>
            </c:strRef>
          </c:tx>
          <c:spPr>
            <a:solidFill>
              <a:srgbClr val="9da480"/>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Village des Pennes</c:v>
                </c:pt>
                <c:pt idx="1">
                  <c:v>Plan des Pennes</c:v>
                </c:pt>
                <c:pt idx="2">
                  <c:v>Plan de Campagne</c:v>
                </c:pt>
                <c:pt idx="3">
                  <c:v>Pallières</c:v>
                </c:pt>
                <c:pt idx="4">
                  <c:v>Les Cadeneaux</c:v>
                </c:pt>
                <c:pt idx="5">
                  <c:v>La Voilerie</c:v>
                </c:pt>
                <c:pt idx="6">
                  <c:v>La Renardière</c:v>
                </c:pt>
                <c:pt idx="7">
                  <c:v>La Gavotte</c:v>
                </c:pt>
                <c:pt idx="8">
                  <c:v>Autre</c:v>
                </c:pt>
              </c:strCache>
            </c:strRef>
          </c:cat>
          <c:val>
            <c:numRef>
              <c:f>4</c:f>
              <c:numCache>
                <c:formatCode>General</c:formatCode>
                <c:ptCount val="9"/>
                <c:pt idx="0">
                  <c:v>1</c:v>
                </c:pt>
                <c:pt idx="1">
                  <c:v>1</c:v>
                </c:pt>
                <c:pt idx="2">
                  <c:v/>
                </c:pt>
                <c:pt idx="3">
                  <c:v/>
                </c:pt>
                <c:pt idx="4">
                  <c:v>1</c:v>
                </c:pt>
                <c:pt idx="5">
                  <c:v>1</c:v>
                </c:pt>
                <c:pt idx="6">
                  <c:v>1</c:v>
                </c:pt>
                <c:pt idx="7">
                  <c:v>2</c:v>
                </c:pt>
                <c:pt idx="8">
                  <c:v>2</c:v>
                </c:pt>
              </c:numCache>
            </c:numRef>
          </c:val>
        </c:ser>
        <c:ser>
          <c:idx val="5"/>
          <c:order val="5"/>
          <c:tx>
            <c:strRef>
              <c:f>label 5</c:f>
              <c:strCache>
                <c:ptCount val="1"/>
                <c:pt idx="0">
                  <c:v> Commerce d'habillement</c:v>
                </c:pt>
              </c:strCache>
            </c:strRef>
          </c:tx>
          <c:spPr>
            <a:solidFill>
              <a:srgbClr val="362731"/>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Village des Pennes</c:v>
                </c:pt>
                <c:pt idx="1">
                  <c:v>Plan des Pennes</c:v>
                </c:pt>
                <c:pt idx="2">
                  <c:v>Plan de Campagne</c:v>
                </c:pt>
                <c:pt idx="3">
                  <c:v>Pallières</c:v>
                </c:pt>
                <c:pt idx="4">
                  <c:v>Les Cadeneaux</c:v>
                </c:pt>
                <c:pt idx="5">
                  <c:v>La Voilerie</c:v>
                </c:pt>
                <c:pt idx="6">
                  <c:v>La Renardière</c:v>
                </c:pt>
                <c:pt idx="7">
                  <c:v>La Gavotte</c:v>
                </c:pt>
                <c:pt idx="8">
                  <c:v>Autre</c:v>
                </c:pt>
              </c:strCache>
            </c:strRef>
          </c:cat>
          <c:val>
            <c:numRef>
              <c:f>5</c:f>
              <c:numCache>
                <c:formatCode>General</c:formatCode>
                <c:ptCount val="9"/>
                <c:pt idx="0">
                  <c:v>6</c:v>
                </c:pt>
                <c:pt idx="1">
                  <c:v>2</c:v>
                </c:pt>
                <c:pt idx="2">
                  <c:v/>
                </c:pt>
                <c:pt idx="3">
                  <c:v>1</c:v>
                </c:pt>
                <c:pt idx="4">
                  <c:v>6</c:v>
                </c:pt>
                <c:pt idx="5">
                  <c:v/>
                </c:pt>
                <c:pt idx="6">
                  <c:v>1</c:v>
                </c:pt>
                <c:pt idx="7">
                  <c:v>8</c:v>
                </c:pt>
                <c:pt idx="8">
                  <c:v>3</c:v>
                </c:pt>
              </c:numCache>
            </c:numRef>
          </c:val>
        </c:ser>
        <c:ser>
          <c:idx val="6"/>
          <c:order val="6"/>
          <c:tx>
            <c:strRef>
              <c:f>label 6</c:f>
              <c:strCache>
                <c:ptCount val="1"/>
                <c:pt idx="0">
                  <c:v> Autre</c:v>
                </c:pt>
              </c:strCache>
            </c:strRef>
          </c:tx>
          <c:spPr>
            <a:solidFill>
              <a:srgbClr val="061255"/>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Village des Pennes</c:v>
                </c:pt>
                <c:pt idx="1">
                  <c:v>Plan des Pennes</c:v>
                </c:pt>
                <c:pt idx="2">
                  <c:v>Plan de Campagne</c:v>
                </c:pt>
                <c:pt idx="3">
                  <c:v>Pallières</c:v>
                </c:pt>
                <c:pt idx="4">
                  <c:v>Les Cadeneaux</c:v>
                </c:pt>
                <c:pt idx="5">
                  <c:v>La Voilerie</c:v>
                </c:pt>
                <c:pt idx="6">
                  <c:v>La Renardière</c:v>
                </c:pt>
                <c:pt idx="7">
                  <c:v>La Gavotte</c:v>
                </c:pt>
                <c:pt idx="8">
                  <c:v>Autre</c:v>
                </c:pt>
              </c:strCache>
            </c:strRef>
          </c:cat>
          <c:val>
            <c:numRef>
              <c:f>6</c:f>
              <c:numCache>
                <c:formatCode>General</c:formatCode>
                <c:ptCount val="9"/>
                <c:pt idx="0">
                  <c:v/>
                </c:pt>
                <c:pt idx="1">
                  <c:v>1</c:v>
                </c:pt>
                <c:pt idx="2">
                  <c:v>1</c:v>
                </c:pt>
                <c:pt idx="3">
                  <c:v/>
                </c:pt>
                <c:pt idx="4">
                  <c:v>9</c:v>
                </c:pt>
                <c:pt idx="5">
                  <c:v>1</c:v>
                </c:pt>
                <c:pt idx="6">
                  <c:v>1</c:v>
                </c:pt>
                <c:pt idx="7">
                  <c:v>6</c:v>
                </c:pt>
                <c:pt idx="8">
                  <c:v>2</c:v>
                </c:pt>
              </c:numCache>
            </c:numRef>
          </c:val>
        </c:ser>
        <c:gapWidth val="150"/>
        <c:overlap val="0"/>
        <c:axId val="84472966"/>
        <c:axId val="98403147"/>
      </c:barChart>
      <c:catAx>
        <c:axId val="84472966"/>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1000" spc="-1" strike="noStrike">
                <a:solidFill>
                  <a:srgbClr val="777877"/>
                </a:solidFill>
                <a:latin typeface="Arial"/>
                <a:ea typeface="DejaVu Sans"/>
              </a:defRPr>
            </a:pPr>
          </a:p>
        </c:txPr>
        <c:crossAx val="98403147"/>
        <c:crosses val="autoZero"/>
        <c:auto val="1"/>
        <c:lblAlgn val="ctr"/>
        <c:lblOffset val="100"/>
      </c:catAx>
      <c:valAx>
        <c:axId val="98403147"/>
        <c:scaling>
          <c:orientation val="minMax"/>
        </c:scaling>
        <c:delete val="0"/>
        <c:axPos val="l"/>
        <c:numFmt formatCode="General" sourceLinked="0"/>
        <c:majorTickMark val="none"/>
        <c:minorTickMark val="none"/>
        <c:tickLblPos val="nextTo"/>
        <c:spPr>
          <a:ln w="6480">
            <a:noFill/>
          </a:ln>
        </c:spPr>
        <c:txPr>
          <a:bodyPr/>
          <a:lstStyle/>
          <a:p>
            <a:pPr>
              <a:defRPr b="0" sz="1000" spc="-1" strike="noStrike">
                <a:solidFill>
                  <a:srgbClr val="777877"/>
                </a:solidFill>
                <a:latin typeface="Arial"/>
                <a:ea typeface="DejaVu Sans"/>
              </a:defRPr>
            </a:pPr>
          </a:p>
        </c:txPr>
        <c:crossAx val="84472966"/>
        <c:crosses val="autoZero"/>
      </c:valAx>
      <c:spPr>
        <a:noFill/>
        <a:ln>
          <a:noFill/>
        </a:ln>
      </c:spPr>
    </c:plotArea>
    <c:legend>
      <c:legendPos val="b"/>
      <c:overlay val="0"/>
      <c:spPr>
        <a:noFill/>
        <a:ln>
          <a:noFill/>
        </a:ln>
      </c:spPr>
      <c:txPr>
        <a:bodyPr/>
        <a:lstStyle/>
        <a:p>
          <a:pPr>
            <a:defRPr b="0" sz="1000" spc="-1" strike="noStrike">
              <a:solidFill>
                <a:srgbClr val="777877"/>
              </a:solidFill>
              <a:latin typeface="Arial"/>
              <a:ea typeface="DejaVu Sans"/>
            </a:defRPr>
          </a:pPr>
        </a:p>
      </c:txPr>
    </c:legend>
    <c:plotVisOnly val="1"/>
    <c:dispBlanksAs val="gap"/>
  </c:chart>
  <c:spPr>
    <a:noFill/>
    <a:ln>
      <a:solidFill>
        <a:srgbClr val="0070c0"/>
      </a:solidFill>
    </a:ln>
  </c:spPr>
</c:chartSpace>
</file>

<file path=ppt/charts/chart39.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Les espaces et bâtiments publics sont-ils adaptés à vos déplacements ? (303 réponses)</a:t>
            </a:r>
          </a:p>
        </c:rich>
      </c:tx>
      <c:overlay val="0"/>
      <c:spPr>
        <a:noFill/>
        <a:ln>
          <a:noFill/>
        </a:ln>
      </c:spPr>
    </c:title>
    <c:autoTitleDeleted val="0"/>
    <c:plotArea>
      <c:barChart>
        <c:barDir val="col"/>
        <c:grouping val="clustered"/>
        <c:varyColors val="0"/>
        <c:ser>
          <c:idx val="0"/>
          <c:order val="0"/>
          <c:tx>
            <c:strRef>
              <c:f>label 0</c:f>
              <c:strCache>
                <c:ptCount val="1"/>
                <c:pt idx="0">
                  <c:v>Oui, tout à fait</c:v>
                </c:pt>
              </c:strCache>
            </c:strRef>
          </c:tx>
          <c:spPr>
            <a:solidFill>
              <a:srgbClr val="0a1e8e"/>
            </a:solidFill>
            <a:ln>
              <a:noFill/>
            </a:ln>
          </c:spPr>
          <c:invertIfNegative val="0"/>
          <c:dPt>
            <c:idx val="7"/>
            <c:invertIfNegative val="0"/>
            <c:spPr>
              <a:solidFill>
                <a:srgbClr val="0a1e8e"/>
              </a:solidFill>
              <a:ln>
                <a:noFill/>
              </a:ln>
            </c:spPr>
          </c:dPt>
          <c:dLbls>
            <c:numFmt formatCode="0%" sourceLinked="1"/>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Trottoirs</c:v>
                </c:pt>
                <c:pt idx="1">
                  <c:v>Voirie</c:v>
                </c:pt>
                <c:pt idx="2">
                  <c:v>Passages pié.</c:v>
                </c:pt>
                <c:pt idx="3">
                  <c:v>Tps trav. feux pié.*</c:v>
                </c:pt>
                <c:pt idx="4">
                  <c:v>Espaces verts</c:v>
                </c:pt>
                <c:pt idx="5">
                  <c:v>Mairie</c:v>
                </c:pt>
                <c:pt idx="6">
                  <c:v>CCAS</c:v>
                </c:pt>
                <c:pt idx="7">
                  <c:v>QG (Gavotte)</c:v>
                </c:pt>
                <c:pt idx="8">
                  <c:v>Médiathèque</c:v>
                </c:pt>
              </c:strCache>
            </c:strRef>
          </c:cat>
          <c:val>
            <c:numRef>
              <c:f>0</c:f>
              <c:numCache>
                <c:formatCode>General</c:formatCode>
                <c:ptCount val="9"/>
                <c:pt idx="0">
                  <c:v>0.25</c:v>
                </c:pt>
                <c:pt idx="1">
                  <c:v>0.23</c:v>
                </c:pt>
                <c:pt idx="2">
                  <c:v>0.3</c:v>
                </c:pt>
                <c:pt idx="3">
                  <c:v>0.31</c:v>
                </c:pt>
                <c:pt idx="4">
                  <c:v>0.31</c:v>
                </c:pt>
                <c:pt idx="5">
                  <c:v>0.45</c:v>
                </c:pt>
                <c:pt idx="6">
                  <c:v>0.41</c:v>
                </c:pt>
                <c:pt idx="7">
                  <c:v>0.26</c:v>
                </c:pt>
                <c:pt idx="8">
                  <c:v>0.24</c:v>
                </c:pt>
              </c:numCache>
            </c:numRef>
          </c:val>
        </c:ser>
        <c:ser>
          <c:idx val="1"/>
          <c:order val="1"/>
          <c:tx>
            <c:strRef>
              <c:f>label 1</c:f>
              <c:strCache>
                <c:ptCount val="1"/>
                <c:pt idx="0">
                  <c:v>Oui, plutôt</c:v>
                </c:pt>
              </c:strCache>
            </c:strRef>
          </c:tx>
          <c:spPr>
            <a:solidFill>
              <a:srgbClr val="6f4c63"/>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Trottoirs</c:v>
                </c:pt>
                <c:pt idx="1">
                  <c:v>Voirie</c:v>
                </c:pt>
                <c:pt idx="2">
                  <c:v>Passages pié.</c:v>
                </c:pt>
                <c:pt idx="3">
                  <c:v>Tps trav. feux pié.*</c:v>
                </c:pt>
                <c:pt idx="4">
                  <c:v>Espaces verts</c:v>
                </c:pt>
                <c:pt idx="5">
                  <c:v>Mairie</c:v>
                </c:pt>
                <c:pt idx="6">
                  <c:v>CCAS</c:v>
                </c:pt>
                <c:pt idx="7">
                  <c:v>QG (Gavotte)</c:v>
                </c:pt>
                <c:pt idx="8">
                  <c:v>Médiathèque</c:v>
                </c:pt>
              </c:strCache>
            </c:strRef>
          </c:cat>
          <c:val>
            <c:numRef>
              <c:f>1</c:f>
              <c:numCache>
                <c:formatCode>General</c:formatCode>
                <c:ptCount val="9"/>
                <c:pt idx="0">
                  <c:v>0.49</c:v>
                </c:pt>
                <c:pt idx="1">
                  <c:v>0.53</c:v>
                </c:pt>
                <c:pt idx="2">
                  <c:v>0.54</c:v>
                </c:pt>
                <c:pt idx="3">
                  <c:v>0.58</c:v>
                </c:pt>
                <c:pt idx="4">
                  <c:v>0.52</c:v>
                </c:pt>
                <c:pt idx="5">
                  <c:v>0.5</c:v>
                </c:pt>
                <c:pt idx="6">
                  <c:v>0.48</c:v>
                </c:pt>
                <c:pt idx="7">
                  <c:v>0.45</c:v>
                </c:pt>
                <c:pt idx="8">
                  <c:v>0.39</c:v>
                </c:pt>
              </c:numCache>
            </c:numRef>
          </c:val>
        </c:ser>
        <c:ser>
          <c:idx val="2"/>
          <c:order val="2"/>
          <c:tx>
            <c:strRef>
              <c:f>label 2</c:f>
              <c:strCache>
                <c:ptCount val="1"/>
                <c:pt idx="0">
                  <c:v>Non, plutôt pas</c:v>
                </c:pt>
              </c:strCache>
            </c:strRef>
          </c:tx>
          <c:spPr>
            <a:solidFill>
              <a:srgbClr val="428475"/>
            </a:solidFill>
            <a:ln>
              <a:noFill/>
            </a:ln>
          </c:spPr>
          <c:invertIfNegative val="0"/>
          <c:dPt>
            <c:idx val="7"/>
            <c:invertIfNegative val="0"/>
            <c:spPr>
              <a:solidFill>
                <a:srgbClr val="428475"/>
              </a:solidFill>
              <a:ln>
                <a:noFill/>
              </a:ln>
            </c:spPr>
          </c:dPt>
          <c:dPt>
            <c:idx val="8"/>
            <c:invertIfNegative val="0"/>
            <c:spPr>
              <a:solidFill>
                <a:srgbClr val="428475"/>
              </a:solidFill>
              <a:ln>
                <a:noFill/>
              </a:ln>
            </c:spPr>
          </c:dPt>
          <c:dLbls>
            <c:numFmt formatCode="0%" sourceLinked="1"/>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8"/>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Trottoirs</c:v>
                </c:pt>
                <c:pt idx="1">
                  <c:v>Voirie</c:v>
                </c:pt>
                <c:pt idx="2">
                  <c:v>Passages pié.</c:v>
                </c:pt>
                <c:pt idx="3">
                  <c:v>Tps trav. feux pié.*</c:v>
                </c:pt>
                <c:pt idx="4">
                  <c:v>Espaces verts</c:v>
                </c:pt>
                <c:pt idx="5">
                  <c:v>Mairie</c:v>
                </c:pt>
                <c:pt idx="6">
                  <c:v>CCAS</c:v>
                </c:pt>
                <c:pt idx="7">
                  <c:v>QG (Gavotte)</c:v>
                </c:pt>
                <c:pt idx="8">
                  <c:v>Médiathèque</c:v>
                </c:pt>
              </c:strCache>
            </c:strRef>
          </c:cat>
          <c:val>
            <c:numRef>
              <c:f>2</c:f>
              <c:numCache>
                <c:formatCode>General</c:formatCode>
                <c:ptCount val="9"/>
                <c:pt idx="0">
                  <c:v>0.12</c:v>
                </c:pt>
                <c:pt idx="1">
                  <c:v>0.16</c:v>
                </c:pt>
                <c:pt idx="2">
                  <c:v>0.11</c:v>
                </c:pt>
                <c:pt idx="3">
                  <c:v>0.08</c:v>
                </c:pt>
                <c:pt idx="4">
                  <c:v>0.13</c:v>
                </c:pt>
                <c:pt idx="5">
                  <c:v>0.04</c:v>
                </c:pt>
                <c:pt idx="6">
                  <c:v>0.07</c:v>
                </c:pt>
                <c:pt idx="7">
                  <c:v>0.22</c:v>
                </c:pt>
                <c:pt idx="8">
                  <c:v>0.24</c:v>
                </c:pt>
              </c:numCache>
            </c:numRef>
          </c:val>
        </c:ser>
        <c:ser>
          <c:idx val="3"/>
          <c:order val="3"/>
          <c:tx>
            <c:strRef>
              <c:f>label 3</c:f>
              <c:strCache>
                <c:ptCount val="1"/>
                <c:pt idx="0">
                  <c:v>Non pas du tout</c:v>
                </c:pt>
              </c:strCache>
            </c:strRef>
          </c:tx>
          <c:spPr>
            <a:solidFill>
              <a:srgbClr val="3e4875"/>
            </a:solidFill>
            <a:ln>
              <a:noFill/>
            </a:ln>
          </c:spPr>
          <c:invertIfNegative val="0"/>
          <c:dPt>
            <c:idx val="0"/>
            <c:invertIfNegative val="0"/>
            <c:spPr>
              <a:solidFill>
                <a:srgbClr val="3e4875"/>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Trottoirs</c:v>
                </c:pt>
                <c:pt idx="1">
                  <c:v>Voirie</c:v>
                </c:pt>
                <c:pt idx="2">
                  <c:v>Passages pié.</c:v>
                </c:pt>
                <c:pt idx="3">
                  <c:v>Tps trav. feux pié.*</c:v>
                </c:pt>
                <c:pt idx="4">
                  <c:v>Espaces verts</c:v>
                </c:pt>
                <c:pt idx="5">
                  <c:v>Mairie</c:v>
                </c:pt>
                <c:pt idx="6">
                  <c:v>CCAS</c:v>
                </c:pt>
                <c:pt idx="7">
                  <c:v>QG (Gavotte)</c:v>
                </c:pt>
                <c:pt idx="8">
                  <c:v>Médiathèque</c:v>
                </c:pt>
              </c:strCache>
            </c:strRef>
          </c:cat>
          <c:val>
            <c:numRef>
              <c:f>3</c:f>
              <c:numCache>
                <c:formatCode>General</c:formatCode>
                <c:ptCount val="9"/>
                <c:pt idx="0">
                  <c:v>0.14</c:v>
                </c:pt>
                <c:pt idx="1">
                  <c:v>0.08</c:v>
                </c:pt>
                <c:pt idx="2">
                  <c:v>0.05</c:v>
                </c:pt>
                <c:pt idx="3">
                  <c:v>0.03</c:v>
                </c:pt>
                <c:pt idx="4">
                  <c:v>0.03</c:v>
                </c:pt>
                <c:pt idx="5">
                  <c:v>0.01</c:v>
                </c:pt>
                <c:pt idx="6">
                  <c:v>0.03</c:v>
                </c:pt>
                <c:pt idx="7">
                  <c:v>0.07</c:v>
                </c:pt>
                <c:pt idx="8">
                  <c:v>0.13</c:v>
                </c:pt>
              </c:numCache>
            </c:numRef>
          </c:val>
        </c:ser>
        <c:gapWidth val="219"/>
        <c:overlap val="-27"/>
        <c:axId val="78071807"/>
        <c:axId val="2497088"/>
      </c:barChart>
      <c:catAx>
        <c:axId val="78071807"/>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1050" spc="-1" strike="noStrike">
                <a:solidFill>
                  <a:srgbClr val="777877"/>
                </a:solidFill>
                <a:latin typeface="Arial"/>
                <a:ea typeface="DejaVu Sans"/>
              </a:defRPr>
            </a:pPr>
          </a:p>
        </c:txPr>
        <c:crossAx val="2497088"/>
        <c:crosses val="autoZero"/>
        <c:auto val="1"/>
        <c:lblAlgn val="ctr"/>
        <c:lblOffset val="100"/>
      </c:catAx>
      <c:valAx>
        <c:axId val="2497088"/>
        <c:scaling>
          <c:orientation val="minMax"/>
        </c:scaling>
        <c:delete val="0"/>
        <c:axPos val="l"/>
        <c:numFmt formatCode="0%" sourceLinked="0"/>
        <c:majorTickMark val="none"/>
        <c:minorTickMark val="none"/>
        <c:tickLblPos val="nextTo"/>
        <c:spPr>
          <a:ln w="6480">
            <a:noFill/>
          </a:ln>
        </c:spPr>
        <c:txPr>
          <a:bodyPr/>
          <a:lstStyle/>
          <a:p>
            <a:pPr>
              <a:defRPr b="0" sz="1050" spc="-1" strike="noStrike">
                <a:solidFill>
                  <a:srgbClr val="777877"/>
                </a:solidFill>
                <a:latin typeface="Arial"/>
                <a:ea typeface="DejaVu Sans"/>
              </a:defRPr>
            </a:pPr>
          </a:p>
        </c:txPr>
        <c:crossAx val="78071807"/>
        <c:crosses val="autoZero"/>
      </c:valAx>
      <c:spPr>
        <a:noFill/>
        <a:ln>
          <a:noFill/>
        </a:ln>
      </c:spPr>
    </c:plotArea>
    <c:legend>
      <c:legendPos val="b"/>
      <c:overlay val="0"/>
      <c:spPr>
        <a:noFill/>
        <a:ln>
          <a:noFill/>
        </a:ln>
      </c:spPr>
      <c:txPr>
        <a:bodyPr/>
        <a:lstStyle/>
        <a:p>
          <a:pPr>
            <a:defRPr b="0" sz="1050" spc="-1" strike="noStrike">
              <a:solidFill>
                <a:srgbClr val="777877"/>
              </a:solidFill>
              <a:latin typeface="Arial"/>
              <a:ea typeface="DejaVu Sans"/>
            </a:defRPr>
          </a:pPr>
        </a:p>
      </c:txPr>
    </c:legend>
    <c:plotVisOnly val="1"/>
    <c:dispBlanksAs val="gap"/>
  </c:chart>
  <c:spPr>
    <a:solidFill>
      <a:srgbClr val="ffffff"/>
    </a:solidFill>
    <a:ln w="9360">
      <a:solidFill>
        <a:srgbClr val="0070c0"/>
      </a:solidFill>
      <a:round/>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0 à 14 ans</c:v>
                </c:pt>
              </c:strCache>
            </c:strRef>
          </c:tx>
          <c:spPr>
            <a:solidFill>
              <a:srgbClr val="0a1e8e"/>
            </a:solidFill>
            <a:ln>
              <a:noFill/>
            </a:ln>
          </c:spPr>
          <c:invertIfNegative val="0"/>
          <c:dPt>
            <c:idx val="0"/>
            <c:invertIfNegative val="0"/>
            <c:spPr>
              <a:solidFill>
                <a:srgbClr val="0a1e8e"/>
              </a:solidFill>
              <a:ln>
                <a:noFill/>
              </a:ln>
            </c:spPr>
          </c:dPt>
          <c:dPt>
            <c:idx val="2"/>
            <c:invertIfNegative val="0"/>
            <c:spPr>
              <a:solidFill>
                <a:srgbClr val="0a1e8e"/>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Plan de Campagne</c:v>
                </c:pt>
                <c:pt idx="1">
                  <c:v>Barnoins-Village</c:v>
                </c:pt>
                <c:pt idx="2">
                  <c:v>Font Blanche-Repos</c:v>
                </c:pt>
                <c:pt idx="3">
                  <c:v>Pallieres-Plan des Pennes</c:v>
                </c:pt>
                <c:pt idx="4">
                  <c:v>Cadeneaux Est</c:v>
                </c:pt>
                <c:pt idx="5">
                  <c:v>Haute Gavotte</c:v>
                </c:pt>
                <c:pt idx="6">
                  <c:v>Jas de Rhodes-Grande Colle</c:v>
                </c:pt>
                <c:pt idx="7">
                  <c:v>Cadeneaux Ouest</c:v>
                </c:pt>
                <c:pt idx="8">
                  <c:v>Basse Gavotte</c:v>
                </c:pt>
              </c:strCache>
            </c:strRef>
          </c:cat>
          <c:val>
            <c:numRef>
              <c:f>0</c:f>
              <c:numCache>
                <c:formatCode>General</c:formatCode>
                <c:ptCount val="9"/>
                <c:pt idx="0">
                  <c:v>0.16213700196904</c:v>
                </c:pt>
                <c:pt idx="1">
                  <c:v>0.14862633458978</c:v>
                </c:pt>
                <c:pt idx="2">
                  <c:v>0.167404863994797</c:v>
                </c:pt>
                <c:pt idx="3">
                  <c:v>0.187403741304767</c:v>
                </c:pt>
                <c:pt idx="4">
                  <c:v>0.159328945146653</c:v>
                </c:pt>
                <c:pt idx="5">
                  <c:v>0.184873106078877</c:v>
                </c:pt>
                <c:pt idx="6">
                  <c:v>0.174080397010835</c:v>
                </c:pt>
                <c:pt idx="7">
                  <c:v>0.158860477558144</c:v>
                </c:pt>
                <c:pt idx="8">
                  <c:v>0.173798262339074</c:v>
                </c:pt>
              </c:numCache>
            </c:numRef>
          </c:val>
        </c:ser>
        <c:ser>
          <c:idx val="1"/>
          <c:order val="1"/>
          <c:tx>
            <c:strRef>
              <c:f>label 1</c:f>
              <c:strCache>
                <c:ptCount val="1"/>
                <c:pt idx="0">
                  <c:v>15 à 29 ans</c:v>
                </c:pt>
              </c:strCache>
            </c:strRef>
          </c:tx>
          <c:spPr>
            <a:solidFill>
              <a:srgbClr val="6f4c63"/>
            </a:solidFill>
            <a:ln>
              <a:noFill/>
            </a:ln>
          </c:spPr>
          <c:invertIfNegative val="0"/>
          <c:dPt>
            <c:idx val="0"/>
            <c:invertIfNegative val="0"/>
            <c:spPr>
              <a:solidFill>
                <a:srgbClr val="6f4c63"/>
              </a:solidFill>
              <a:ln>
                <a:noFill/>
              </a:ln>
            </c:spPr>
          </c:dPt>
          <c:dPt>
            <c:idx val="1"/>
            <c:invertIfNegative val="0"/>
            <c:spPr>
              <a:solidFill>
                <a:srgbClr val="6f4c63"/>
              </a:solidFill>
              <a:ln>
                <a:noFill/>
              </a:ln>
            </c:spPr>
          </c:dPt>
          <c:dPt>
            <c:idx val="2"/>
            <c:invertIfNegative val="0"/>
            <c:spPr>
              <a:solidFill>
                <a:srgbClr val="6f4c63"/>
              </a:solidFill>
              <a:ln>
                <a:noFill/>
              </a:ln>
            </c:spPr>
          </c:dPt>
          <c:dPt>
            <c:idx val="3"/>
            <c:invertIfNegative val="0"/>
            <c:spPr>
              <a:solidFill>
                <a:srgbClr val="6f4c63"/>
              </a:solidFill>
              <a:ln>
                <a:noFill/>
              </a:ln>
            </c:spPr>
          </c:dPt>
          <c:dPt>
            <c:idx val="4"/>
            <c:invertIfNegative val="0"/>
            <c:spPr>
              <a:solidFill>
                <a:srgbClr val="6f4c63"/>
              </a:solidFill>
              <a:ln>
                <a:noFill/>
              </a:ln>
            </c:spPr>
          </c:dPt>
          <c:dPt>
            <c:idx val="5"/>
            <c:invertIfNegative val="0"/>
            <c:spPr>
              <a:solidFill>
                <a:srgbClr val="6f4c63"/>
              </a:solidFill>
              <a:ln>
                <a:noFill/>
              </a:ln>
            </c:spPr>
          </c:dPt>
          <c:dPt>
            <c:idx val="6"/>
            <c:invertIfNegative val="0"/>
            <c:spPr>
              <a:solidFill>
                <a:srgbClr val="6f4c63"/>
              </a:solidFill>
              <a:ln>
                <a:noFill/>
              </a:ln>
            </c:spPr>
          </c:dPt>
          <c:dPt>
            <c:idx val="7"/>
            <c:invertIfNegative val="0"/>
            <c:spPr>
              <a:solidFill>
                <a:srgbClr val="6f4c63"/>
              </a:solidFill>
              <a:ln>
                <a:noFill/>
              </a:ln>
            </c:spPr>
          </c:dPt>
          <c:dPt>
            <c:idx val="8"/>
            <c:invertIfNegative val="0"/>
            <c:spPr>
              <a:solidFill>
                <a:srgbClr val="6f4c63"/>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8"/>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Plan de Campagne</c:v>
                </c:pt>
                <c:pt idx="1">
                  <c:v>Barnoins-Village</c:v>
                </c:pt>
                <c:pt idx="2">
                  <c:v>Font Blanche-Repos</c:v>
                </c:pt>
                <c:pt idx="3">
                  <c:v>Pallieres-Plan des Pennes</c:v>
                </c:pt>
                <c:pt idx="4">
                  <c:v>Cadeneaux Est</c:v>
                </c:pt>
                <c:pt idx="5">
                  <c:v>Haute Gavotte</c:v>
                </c:pt>
                <c:pt idx="6">
                  <c:v>Jas de Rhodes-Grande Colle</c:v>
                </c:pt>
                <c:pt idx="7">
                  <c:v>Cadeneaux Ouest</c:v>
                </c:pt>
                <c:pt idx="8">
                  <c:v>Basse Gavotte</c:v>
                </c:pt>
              </c:strCache>
            </c:strRef>
          </c:cat>
          <c:val>
            <c:numRef>
              <c:f>1</c:f>
              <c:numCache>
                <c:formatCode>General</c:formatCode>
                <c:ptCount val="9"/>
                <c:pt idx="0">
                  <c:v>0.151221159778514</c:v>
                </c:pt>
                <c:pt idx="1">
                  <c:v>0.110529992562987</c:v>
                </c:pt>
                <c:pt idx="2">
                  <c:v>0.161340125178644</c:v>
                </c:pt>
                <c:pt idx="3">
                  <c:v>0.147398272146179</c:v>
                </c:pt>
                <c:pt idx="4">
                  <c:v>0.147873172514877</c:v>
                </c:pt>
                <c:pt idx="5">
                  <c:v>0.103792997675906</c:v>
                </c:pt>
                <c:pt idx="6">
                  <c:v>0.141035067233325</c:v>
                </c:pt>
                <c:pt idx="7">
                  <c:v>0.131159049793946</c:v>
                </c:pt>
                <c:pt idx="8">
                  <c:v>0.129665342169232</c:v>
                </c:pt>
              </c:numCache>
            </c:numRef>
          </c:val>
        </c:ser>
        <c:ser>
          <c:idx val="2"/>
          <c:order val="2"/>
          <c:tx>
            <c:strRef>
              <c:f>label 2</c:f>
              <c:strCache>
                <c:ptCount val="1"/>
                <c:pt idx="0">
                  <c:v>30 à 44 ans</c:v>
                </c:pt>
              </c:strCache>
            </c:strRef>
          </c:tx>
          <c:spPr>
            <a:solidFill>
              <a:srgbClr val="428475"/>
            </a:solidFill>
            <a:ln>
              <a:noFill/>
            </a:ln>
          </c:spPr>
          <c:invertIfNegative val="0"/>
          <c:dPt>
            <c:idx val="0"/>
            <c:invertIfNegative val="0"/>
            <c:spPr>
              <a:solidFill>
                <a:srgbClr val="428475"/>
              </a:solidFill>
              <a:ln>
                <a:noFill/>
              </a:ln>
            </c:spPr>
          </c:dPt>
          <c:dPt>
            <c:idx val="1"/>
            <c:invertIfNegative val="0"/>
            <c:spPr>
              <a:solidFill>
                <a:srgbClr val="428475"/>
              </a:solidFill>
              <a:ln>
                <a:noFill/>
              </a:ln>
            </c:spPr>
          </c:dPt>
          <c:dPt>
            <c:idx val="2"/>
            <c:invertIfNegative val="0"/>
            <c:spPr>
              <a:solidFill>
                <a:srgbClr val="428475"/>
              </a:solidFill>
              <a:ln>
                <a:noFill/>
              </a:ln>
            </c:spPr>
          </c:dPt>
          <c:dPt>
            <c:idx val="4"/>
            <c:invertIfNegative val="0"/>
            <c:spPr>
              <a:solidFill>
                <a:srgbClr val="428475"/>
              </a:solidFill>
              <a:ln>
                <a:noFill/>
              </a:ln>
            </c:spPr>
          </c:dPt>
          <c:dPt>
            <c:idx val="6"/>
            <c:invertIfNegative val="0"/>
            <c:spPr>
              <a:solidFill>
                <a:srgbClr val="428475"/>
              </a:solidFill>
              <a:ln>
                <a:noFill/>
              </a:ln>
            </c:spPr>
          </c:dPt>
          <c:dPt>
            <c:idx val="8"/>
            <c:invertIfNegative val="0"/>
            <c:spPr>
              <a:solidFill>
                <a:srgbClr val="428475"/>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8"/>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Plan de Campagne</c:v>
                </c:pt>
                <c:pt idx="1">
                  <c:v>Barnoins-Village</c:v>
                </c:pt>
                <c:pt idx="2">
                  <c:v>Font Blanche-Repos</c:v>
                </c:pt>
                <c:pt idx="3">
                  <c:v>Pallieres-Plan des Pennes</c:v>
                </c:pt>
                <c:pt idx="4">
                  <c:v>Cadeneaux Est</c:v>
                </c:pt>
                <c:pt idx="5">
                  <c:v>Haute Gavotte</c:v>
                </c:pt>
                <c:pt idx="6">
                  <c:v>Jas de Rhodes-Grande Colle</c:v>
                </c:pt>
                <c:pt idx="7">
                  <c:v>Cadeneaux Ouest</c:v>
                </c:pt>
                <c:pt idx="8">
                  <c:v>Basse Gavotte</c:v>
                </c:pt>
              </c:strCache>
            </c:strRef>
          </c:cat>
          <c:val>
            <c:numRef>
              <c:f>2</c:f>
              <c:numCache>
                <c:formatCode>General</c:formatCode>
                <c:ptCount val="9"/>
                <c:pt idx="0">
                  <c:v>0.144200053520613</c:v>
                </c:pt>
                <c:pt idx="1">
                  <c:v>0.16708166334816</c:v>
                </c:pt>
                <c:pt idx="2">
                  <c:v>0.184329733928454</c:v>
                </c:pt>
                <c:pt idx="3">
                  <c:v>0.205236395614067</c:v>
                </c:pt>
                <c:pt idx="4">
                  <c:v>0.180513653783807</c:v>
                </c:pt>
                <c:pt idx="5">
                  <c:v>0.19774238437864</c:v>
                </c:pt>
                <c:pt idx="6">
                  <c:v>0.167381984102967</c:v>
                </c:pt>
                <c:pt idx="7">
                  <c:v>0.187216356294751</c:v>
                </c:pt>
                <c:pt idx="8">
                  <c:v>0.181825141456142</c:v>
                </c:pt>
              </c:numCache>
            </c:numRef>
          </c:val>
        </c:ser>
        <c:ser>
          <c:idx val="3"/>
          <c:order val="3"/>
          <c:tx>
            <c:strRef>
              <c:f>label 3</c:f>
              <c:strCache>
                <c:ptCount val="1"/>
                <c:pt idx="0">
                  <c:v>45 à 59 ans</c:v>
                </c:pt>
              </c:strCache>
            </c:strRef>
          </c:tx>
          <c:spPr>
            <a:solidFill>
              <a:srgbClr val="3e4875"/>
            </a:solidFill>
            <a:ln>
              <a:noFill/>
            </a:ln>
          </c:spPr>
          <c:invertIfNegative val="0"/>
          <c:dPt>
            <c:idx val="2"/>
            <c:invertIfNegative val="0"/>
            <c:spPr>
              <a:solidFill>
                <a:srgbClr val="3e4875"/>
              </a:solidFill>
              <a:ln>
                <a:noFill/>
              </a:ln>
            </c:spPr>
          </c:dPt>
          <c:dPt>
            <c:idx val="3"/>
            <c:invertIfNegative val="0"/>
            <c:spPr>
              <a:solidFill>
                <a:srgbClr val="3e4875"/>
              </a:solidFill>
              <a:ln>
                <a:noFill/>
              </a:ln>
            </c:spPr>
          </c:dPt>
          <c:dPt>
            <c:idx val="5"/>
            <c:invertIfNegative val="0"/>
            <c:spPr>
              <a:solidFill>
                <a:srgbClr val="3e4875"/>
              </a:solidFill>
              <a:ln>
                <a:noFill/>
              </a:ln>
            </c:spPr>
          </c:dPt>
          <c:dPt>
            <c:idx val="6"/>
            <c:invertIfNegative val="0"/>
            <c:spPr>
              <a:solidFill>
                <a:srgbClr val="3e4875"/>
              </a:solidFill>
              <a:ln>
                <a:noFill/>
              </a:ln>
            </c:spPr>
          </c:dPt>
          <c:dPt>
            <c:idx val="7"/>
            <c:invertIfNegative val="0"/>
            <c:spPr>
              <a:solidFill>
                <a:srgbClr val="3e4875"/>
              </a:solidFill>
              <a:ln>
                <a:noFill/>
              </a:ln>
            </c:spPr>
          </c:dPt>
          <c:dLbls>
            <c:numFmt formatCode="0%" sourceLinked="1"/>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Plan de Campagne</c:v>
                </c:pt>
                <c:pt idx="1">
                  <c:v>Barnoins-Village</c:v>
                </c:pt>
                <c:pt idx="2">
                  <c:v>Font Blanche-Repos</c:v>
                </c:pt>
                <c:pt idx="3">
                  <c:v>Pallieres-Plan des Pennes</c:v>
                </c:pt>
                <c:pt idx="4">
                  <c:v>Cadeneaux Est</c:v>
                </c:pt>
                <c:pt idx="5">
                  <c:v>Haute Gavotte</c:v>
                </c:pt>
                <c:pt idx="6">
                  <c:v>Jas de Rhodes-Grande Colle</c:v>
                </c:pt>
                <c:pt idx="7">
                  <c:v>Cadeneaux Ouest</c:v>
                </c:pt>
                <c:pt idx="8">
                  <c:v>Basse Gavotte</c:v>
                </c:pt>
              </c:strCache>
            </c:strRef>
          </c:cat>
          <c:val>
            <c:numRef>
              <c:f>3</c:f>
              <c:numCache>
                <c:formatCode>General</c:formatCode>
                <c:ptCount val="9"/>
                <c:pt idx="0">
                  <c:v>0.23184018182538</c:v>
                </c:pt>
                <c:pt idx="1">
                  <c:v>0.223214764132469</c:v>
                </c:pt>
                <c:pt idx="2">
                  <c:v>0.187070637550151</c:v>
                </c:pt>
                <c:pt idx="3">
                  <c:v>0.18655448203346</c:v>
                </c:pt>
                <c:pt idx="4">
                  <c:v>0.216830929317752</c:v>
                </c:pt>
                <c:pt idx="5">
                  <c:v>0.17711715812703</c:v>
                </c:pt>
                <c:pt idx="6">
                  <c:v>0.217558036757517</c:v>
                </c:pt>
                <c:pt idx="7">
                  <c:v>0.161146993236933</c:v>
                </c:pt>
                <c:pt idx="8">
                  <c:v>0.228047963532682</c:v>
                </c:pt>
              </c:numCache>
            </c:numRef>
          </c:val>
        </c:ser>
        <c:ser>
          <c:idx val="4"/>
          <c:order val="4"/>
          <c:tx>
            <c:strRef>
              <c:f>label 4</c:f>
              <c:strCache>
                <c:ptCount val="1"/>
                <c:pt idx="0">
                  <c:v>60 à 74 ans</c:v>
                </c:pt>
              </c:strCache>
            </c:strRef>
          </c:tx>
          <c:spPr>
            <a:solidFill>
              <a:srgbClr val="0070cd"/>
            </a:solidFill>
            <a:ln>
              <a:noFill/>
            </a:ln>
          </c:spPr>
          <c:invertIfNegative val="0"/>
          <c:dPt>
            <c:idx val="0"/>
            <c:invertIfNegative val="0"/>
            <c:spPr>
              <a:solidFill>
                <a:srgbClr val="0070cd"/>
              </a:solidFill>
              <a:ln>
                <a:noFill/>
              </a:ln>
            </c:spPr>
          </c:dPt>
          <c:dPt>
            <c:idx val="1"/>
            <c:invertIfNegative val="0"/>
            <c:spPr>
              <a:solidFill>
                <a:srgbClr val="0070cd"/>
              </a:solidFill>
              <a:ln>
                <a:noFill/>
              </a:ln>
            </c:spPr>
          </c:dPt>
          <c:dPt>
            <c:idx val="2"/>
            <c:invertIfNegative val="0"/>
            <c:spPr>
              <a:solidFill>
                <a:srgbClr val="0070cd"/>
              </a:solidFill>
              <a:ln>
                <a:noFill/>
              </a:ln>
            </c:spPr>
          </c:dPt>
          <c:dPt>
            <c:idx val="3"/>
            <c:invertIfNegative val="0"/>
            <c:spPr>
              <a:solidFill>
                <a:srgbClr val="0070cd"/>
              </a:solidFill>
              <a:ln>
                <a:noFill/>
              </a:ln>
            </c:spPr>
          </c:dPt>
          <c:dPt>
            <c:idx val="4"/>
            <c:invertIfNegative val="0"/>
            <c:spPr>
              <a:solidFill>
                <a:srgbClr val="0070cd"/>
              </a:solidFill>
              <a:ln>
                <a:noFill/>
              </a:ln>
            </c:spPr>
          </c:dPt>
          <c:dPt>
            <c:idx val="5"/>
            <c:invertIfNegative val="0"/>
            <c:spPr>
              <a:solidFill>
                <a:srgbClr val="0070cd"/>
              </a:solidFill>
              <a:ln>
                <a:noFill/>
              </a:ln>
            </c:spPr>
          </c:dPt>
          <c:dPt>
            <c:idx val="6"/>
            <c:invertIfNegative val="0"/>
            <c:spPr>
              <a:solidFill>
                <a:srgbClr val="0070cd"/>
              </a:solidFill>
              <a:ln>
                <a:noFill/>
              </a:ln>
            </c:spPr>
          </c:dPt>
          <c:dPt>
            <c:idx val="8"/>
            <c:invertIfNegative val="0"/>
            <c:spPr>
              <a:solidFill>
                <a:srgbClr val="0070cd"/>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6"/>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8"/>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Plan de Campagne</c:v>
                </c:pt>
                <c:pt idx="1">
                  <c:v>Barnoins-Village</c:v>
                </c:pt>
                <c:pt idx="2">
                  <c:v>Font Blanche-Repos</c:v>
                </c:pt>
                <c:pt idx="3">
                  <c:v>Pallieres-Plan des Pennes</c:v>
                </c:pt>
                <c:pt idx="4">
                  <c:v>Cadeneaux Est</c:v>
                </c:pt>
                <c:pt idx="5">
                  <c:v>Haute Gavotte</c:v>
                </c:pt>
                <c:pt idx="6">
                  <c:v>Jas de Rhodes-Grande Colle</c:v>
                </c:pt>
                <c:pt idx="7">
                  <c:v>Cadeneaux Ouest</c:v>
                </c:pt>
                <c:pt idx="8">
                  <c:v>Basse Gavotte</c:v>
                </c:pt>
              </c:strCache>
            </c:strRef>
          </c:cat>
          <c:val>
            <c:numRef>
              <c:f>4</c:f>
              <c:numCache>
                <c:formatCode>General</c:formatCode>
                <c:ptCount val="9"/>
                <c:pt idx="0">
                  <c:v>0.197120865124153</c:v>
                </c:pt>
                <c:pt idx="1">
                  <c:v>0.219961343185265</c:v>
                </c:pt>
                <c:pt idx="2">
                  <c:v>0.20587606655985</c:v>
                </c:pt>
                <c:pt idx="3">
                  <c:v>0.170829674368006</c:v>
                </c:pt>
                <c:pt idx="4">
                  <c:v>0.16747954503249</c:v>
                </c:pt>
                <c:pt idx="5">
                  <c:v>0.164278705923252</c:v>
                </c:pt>
                <c:pt idx="6">
                  <c:v>0.215518981317832</c:v>
                </c:pt>
                <c:pt idx="7">
                  <c:v>0.227832128875289</c:v>
                </c:pt>
                <c:pt idx="8">
                  <c:v>0.169329568873611</c:v>
                </c:pt>
              </c:numCache>
            </c:numRef>
          </c:val>
        </c:ser>
        <c:ser>
          <c:idx val="5"/>
          <c:order val="5"/>
          <c:tx>
            <c:strRef>
              <c:f>label 5</c:f>
              <c:strCache>
                <c:ptCount val="1"/>
                <c:pt idx="0">
                  <c:v>Plus de 75 ans</c:v>
                </c:pt>
              </c:strCache>
            </c:strRef>
          </c:tx>
          <c:spPr>
            <a:solidFill>
              <a:srgbClr val="0a1e8e"/>
            </a:solidFill>
            <a:ln>
              <a:noFill/>
            </a:ln>
          </c:spPr>
          <c:invertIfNegative val="0"/>
          <c:dPt>
            <c:idx val="0"/>
            <c:invertIfNegative val="0"/>
            <c:spPr>
              <a:solidFill>
                <a:srgbClr val="0a1e8e"/>
              </a:solidFill>
              <a:ln>
                <a:noFill/>
              </a:ln>
            </c:spPr>
          </c:dPt>
          <c:dPt>
            <c:idx val="1"/>
            <c:invertIfNegative val="0"/>
            <c:spPr>
              <a:solidFill>
                <a:srgbClr val="0a1e8e"/>
              </a:solidFill>
              <a:ln>
                <a:noFill/>
              </a:ln>
            </c:spPr>
          </c:dPt>
          <c:dPt>
            <c:idx val="3"/>
            <c:invertIfNegative val="0"/>
            <c:spPr>
              <a:solidFill>
                <a:srgbClr val="0a1e8e"/>
              </a:solidFill>
              <a:ln>
                <a:noFill/>
              </a:ln>
            </c:spPr>
          </c:dPt>
          <c:dPt>
            <c:idx val="4"/>
            <c:invertIfNegative val="0"/>
            <c:spPr>
              <a:solidFill>
                <a:srgbClr val="0a1e8e"/>
              </a:solidFill>
              <a:ln>
                <a:noFill/>
              </a:ln>
            </c:spPr>
          </c:dPt>
          <c:dPt>
            <c:idx val="5"/>
            <c:invertIfNegative val="0"/>
            <c:spPr>
              <a:solidFill>
                <a:srgbClr val="0a1e8e"/>
              </a:solidFill>
              <a:ln>
                <a:noFill/>
              </a:ln>
            </c:spPr>
          </c:dPt>
          <c:dPt>
            <c:idx val="7"/>
            <c:invertIfNegative val="0"/>
            <c:spPr>
              <a:solidFill>
                <a:srgbClr val="0a1e8e"/>
              </a:solidFill>
              <a:ln>
                <a:noFill/>
              </a:ln>
            </c:spPr>
          </c:dPt>
          <c:dPt>
            <c:idx val="8"/>
            <c:invertIfNegative val="0"/>
            <c:spPr>
              <a:solidFill>
                <a:srgbClr val="0a1e8e"/>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5"/>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7"/>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8"/>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9"/>
                <c:pt idx="0">
                  <c:v>Plan de Campagne</c:v>
                </c:pt>
                <c:pt idx="1">
                  <c:v>Barnoins-Village</c:v>
                </c:pt>
                <c:pt idx="2">
                  <c:v>Font Blanche-Repos</c:v>
                </c:pt>
                <c:pt idx="3">
                  <c:v>Pallieres-Plan des Pennes</c:v>
                </c:pt>
                <c:pt idx="4">
                  <c:v>Cadeneaux Est</c:v>
                </c:pt>
                <c:pt idx="5">
                  <c:v>Haute Gavotte</c:v>
                </c:pt>
                <c:pt idx="6">
                  <c:v>Jas de Rhodes-Grande Colle</c:v>
                </c:pt>
                <c:pt idx="7">
                  <c:v>Cadeneaux Ouest</c:v>
                </c:pt>
                <c:pt idx="8">
                  <c:v>Basse Gavotte</c:v>
                </c:pt>
              </c:strCache>
            </c:strRef>
          </c:cat>
          <c:val>
            <c:numRef>
              <c:f>5</c:f>
              <c:numCache>
                <c:formatCode>General</c:formatCode>
                <c:ptCount val="9"/>
                <c:pt idx="0">
                  <c:v>0.113480737782299</c:v>
                </c:pt>
                <c:pt idx="1">
                  <c:v>0.13058590218134</c:v>
                </c:pt>
                <c:pt idx="2">
                  <c:v>0.0939785727881042</c:v>
                </c:pt>
                <c:pt idx="3">
                  <c:v>0.102577434533522</c:v>
                </c:pt>
                <c:pt idx="4">
                  <c:v>0.127973754204422</c:v>
                </c:pt>
                <c:pt idx="5">
                  <c:v>0.172195647816295</c:v>
                </c:pt>
                <c:pt idx="6">
                  <c:v>0.0844255335775236</c:v>
                </c:pt>
                <c:pt idx="7">
                  <c:v>0.133784994240937</c:v>
                </c:pt>
                <c:pt idx="8">
                  <c:v>0.11733372162926</c:v>
                </c:pt>
              </c:numCache>
            </c:numRef>
          </c:val>
        </c:ser>
        <c:gapWidth val="219"/>
        <c:overlap val="-27"/>
        <c:axId val="31797414"/>
        <c:axId val="13932165"/>
      </c:barChart>
      <c:catAx>
        <c:axId val="31797414"/>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777877"/>
                </a:solidFill>
                <a:latin typeface="Arial"/>
                <a:ea typeface="DejaVu Sans"/>
              </a:defRPr>
            </a:pPr>
          </a:p>
        </c:txPr>
        <c:crossAx val="13932165"/>
        <c:crosses val="autoZero"/>
        <c:auto val="1"/>
        <c:lblAlgn val="ctr"/>
        <c:lblOffset val="100"/>
      </c:catAx>
      <c:valAx>
        <c:axId val="13932165"/>
        <c:scaling>
          <c:orientation val="minMax"/>
        </c:scaling>
        <c:delete val="0"/>
        <c:axPos val="l"/>
        <c:majorGridlines>
          <c:spPr>
            <a:ln w="9360">
              <a:solidFill>
                <a:srgbClr val="ebebeb"/>
              </a:solidFill>
              <a:round/>
            </a:ln>
          </c:spPr>
        </c:majorGridlines>
        <c:numFmt formatCode="0%" sourceLinked="0"/>
        <c:majorTickMark val="none"/>
        <c:minorTickMark val="none"/>
        <c:tickLblPos val="nextTo"/>
        <c:spPr>
          <a:ln w="6480">
            <a:noFill/>
          </a:ln>
        </c:spPr>
        <c:txPr>
          <a:bodyPr/>
          <a:lstStyle/>
          <a:p>
            <a:pPr>
              <a:defRPr b="0" sz="900" spc="-1" strike="noStrike">
                <a:solidFill>
                  <a:srgbClr val="777877"/>
                </a:solidFill>
                <a:latin typeface="Arial"/>
                <a:ea typeface="DejaVu Sans"/>
              </a:defRPr>
            </a:pPr>
          </a:p>
        </c:txPr>
        <c:crossAx val="31797414"/>
        <c:crosses val="autoZero"/>
      </c:valAx>
      <c:spPr>
        <a:noFill/>
        <a:ln>
          <a:noFill/>
        </a:ln>
      </c:spPr>
    </c:plotArea>
    <c:legend>
      <c:legendPos val="b"/>
      <c:overlay val="0"/>
      <c:spPr>
        <a:noFill/>
        <a:ln>
          <a:noFill/>
        </a:ln>
      </c:spPr>
      <c:txPr>
        <a:bodyPr/>
        <a:lstStyle/>
        <a:p>
          <a:pPr>
            <a:defRPr b="0" sz="900" spc="-1" strike="noStrike">
              <a:solidFill>
                <a:srgbClr val="777877"/>
              </a:solidFill>
              <a:latin typeface="Arial"/>
              <a:ea typeface="DejaVu Sans"/>
            </a:defRPr>
          </a:pPr>
        </a:p>
      </c:txPr>
    </c:legend>
    <c:plotVisOnly val="1"/>
    <c:dispBlanksAs val="gap"/>
  </c:chart>
  <c:spPr>
    <a:noFill/>
    <a:ln>
      <a:solidFill>
        <a:srgbClr val="0070c0"/>
      </a:solidFill>
    </a:ln>
  </c:spPr>
</c:chartSpace>
</file>

<file path=ppt/charts/chart40.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200" spc="-1" strike="noStrike">
                <a:solidFill>
                  <a:srgbClr val="777877"/>
                </a:solidFill>
                <a:latin typeface="Arial Narrow"/>
                <a:ea typeface="DejaVu Sans"/>
              </a:defRPr>
            </a:pPr>
            <a:r>
              <a:rPr b="0" sz="1200" spc="-1" strike="noStrike">
                <a:solidFill>
                  <a:srgbClr val="777877"/>
                </a:solidFill>
                <a:latin typeface="Arial Narrow"/>
                <a:ea typeface="DejaVu Sans"/>
              </a:rPr>
              <a:t>Êtes-vous satisfait(e) du mobilier urbain de la ville ? (298 réponses)</a:t>
            </a:r>
          </a:p>
        </c:rich>
      </c:tx>
      <c:overlay val="0"/>
      <c:spPr>
        <a:noFill/>
        <a:ln>
          <a:noFill/>
        </a:ln>
      </c:spPr>
    </c:title>
    <c:autoTitleDeleted val="0"/>
    <c:plotArea>
      <c:barChart>
        <c:barDir val="col"/>
        <c:grouping val="clustered"/>
        <c:varyColors val="0"/>
        <c:ser>
          <c:idx val="0"/>
          <c:order val="0"/>
          <c:tx>
            <c:strRef>
              <c:f>label 0</c:f>
              <c:strCache>
                <c:ptCount val="1"/>
                <c:pt idx="0">
                  <c:v>Oui, tout à fait</c:v>
                </c:pt>
              </c:strCache>
            </c:strRef>
          </c:tx>
          <c:spPr>
            <a:solidFill>
              <a:srgbClr val="0a1e8e"/>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Bancs</c:v>
                </c:pt>
                <c:pt idx="1">
                  <c:v>Eclairage de rue</c:v>
                </c:pt>
                <c:pt idx="2">
                  <c:v>Rampes</c:v>
                </c:pt>
                <c:pt idx="3">
                  <c:v>Signalétique</c:v>
                </c:pt>
              </c:strCache>
            </c:strRef>
          </c:cat>
          <c:val>
            <c:numRef>
              <c:f>0</c:f>
              <c:numCache>
                <c:formatCode>General</c:formatCode>
                <c:ptCount val="4"/>
                <c:pt idx="0">
                  <c:v>0.23</c:v>
                </c:pt>
                <c:pt idx="1">
                  <c:v>0.36</c:v>
                </c:pt>
                <c:pt idx="2">
                  <c:v>0.21</c:v>
                </c:pt>
                <c:pt idx="3">
                  <c:v>0.28</c:v>
                </c:pt>
              </c:numCache>
            </c:numRef>
          </c:val>
        </c:ser>
        <c:ser>
          <c:idx val="1"/>
          <c:order val="1"/>
          <c:tx>
            <c:strRef>
              <c:f>label 1</c:f>
              <c:strCache>
                <c:ptCount val="1"/>
                <c:pt idx="0">
                  <c:v>Oui, plutôt</c:v>
                </c:pt>
              </c:strCache>
            </c:strRef>
          </c:tx>
          <c:spPr>
            <a:solidFill>
              <a:srgbClr val="6f4c63"/>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Bancs</c:v>
                </c:pt>
                <c:pt idx="1">
                  <c:v>Eclairage de rue</c:v>
                </c:pt>
                <c:pt idx="2">
                  <c:v>Rampes</c:v>
                </c:pt>
                <c:pt idx="3">
                  <c:v>Signalétique</c:v>
                </c:pt>
              </c:strCache>
            </c:strRef>
          </c:cat>
          <c:val>
            <c:numRef>
              <c:f>1</c:f>
              <c:numCache>
                <c:formatCode>General</c:formatCode>
                <c:ptCount val="4"/>
                <c:pt idx="0">
                  <c:v>0.45</c:v>
                </c:pt>
                <c:pt idx="1">
                  <c:v>0.53</c:v>
                </c:pt>
                <c:pt idx="2">
                  <c:v>0.54</c:v>
                </c:pt>
                <c:pt idx="3">
                  <c:v>0.54</c:v>
                </c:pt>
              </c:numCache>
            </c:numRef>
          </c:val>
        </c:ser>
        <c:ser>
          <c:idx val="2"/>
          <c:order val="2"/>
          <c:tx>
            <c:strRef>
              <c:f>label 2</c:f>
              <c:strCache>
                <c:ptCount val="1"/>
                <c:pt idx="0">
                  <c:v>Non, plutôt pas</c:v>
                </c:pt>
              </c:strCache>
            </c:strRef>
          </c:tx>
          <c:spPr>
            <a:solidFill>
              <a:srgbClr val="4284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Bancs</c:v>
                </c:pt>
                <c:pt idx="1">
                  <c:v>Eclairage de rue</c:v>
                </c:pt>
                <c:pt idx="2">
                  <c:v>Rampes</c:v>
                </c:pt>
                <c:pt idx="3">
                  <c:v>Signalétique</c:v>
                </c:pt>
              </c:strCache>
            </c:strRef>
          </c:cat>
          <c:val>
            <c:numRef>
              <c:f>2</c:f>
              <c:numCache>
                <c:formatCode>General</c:formatCode>
                <c:ptCount val="4"/>
                <c:pt idx="0">
                  <c:v>0.21</c:v>
                </c:pt>
                <c:pt idx="1">
                  <c:v>0.08</c:v>
                </c:pt>
                <c:pt idx="2">
                  <c:v>0.2</c:v>
                </c:pt>
                <c:pt idx="3">
                  <c:v>0.15</c:v>
                </c:pt>
              </c:numCache>
            </c:numRef>
          </c:val>
        </c:ser>
        <c:ser>
          <c:idx val="3"/>
          <c:order val="3"/>
          <c:tx>
            <c:strRef>
              <c:f>label 3</c:f>
              <c:strCache>
                <c:ptCount val="1"/>
                <c:pt idx="0">
                  <c:v>Non pas du tout</c:v>
                </c:pt>
              </c:strCache>
            </c:strRef>
          </c:tx>
          <c:spPr>
            <a:solidFill>
              <a:srgbClr val="3e4875"/>
            </a:solidFill>
            <a:ln>
              <a:noFill/>
            </a:ln>
          </c:spPr>
          <c:invertIfNegative val="0"/>
          <c:dLbls>
            <c:numFmt formatCode="0%"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Bancs</c:v>
                </c:pt>
                <c:pt idx="1">
                  <c:v>Eclairage de rue</c:v>
                </c:pt>
                <c:pt idx="2">
                  <c:v>Rampes</c:v>
                </c:pt>
                <c:pt idx="3">
                  <c:v>Signalétique</c:v>
                </c:pt>
              </c:strCache>
            </c:strRef>
          </c:cat>
          <c:val>
            <c:numRef>
              <c:f>3</c:f>
              <c:numCache>
                <c:formatCode>General</c:formatCode>
                <c:ptCount val="4"/>
                <c:pt idx="0">
                  <c:v>0.12</c:v>
                </c:pt>
                <c:pt idx="1">
                  <c:v>0.02</c:v>
                </c:pt>
                <c:pt idx="2">
                  <c:v>0.05</c:v>
                </c:pt>
                <c:pt idx="3">
                  <c:v>0.03</c:v>
                </c:pt>
              </c:numCache>
            </c:numRef>
          </c:val>
        </c:ser>
        <c:gapWidth val="219"/>
        <c:overlap val="-27"/>
        <c:axId val="65339204"/>
        <c:axId val="60876858"/>
      </c:barChart>
      <c:catAx>
        <c:axId val="65339204"/>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1050" spc="-1" strike="noStrike">
                <a:solidFill>
                  <a:srgbClr val="777877"/>
                </a:solidFill>
                <a:latin typeface="Arial"/>
                <a:ea typeface="DejaVu Sans"/>
              </a:defRPr>
            </a:pPr>
          </a:p>
        </c:txPr>
        <c:crossAx val="60876858"/>
        <c:crosses val="autoZero"/>
        <c:auto val="1"/>
        <c:lblAlgn val="ctr"/>
        <c:lblOffset val="100"/>
      </c:catAx>
      <c:valAx>
        <c:axId val="60876858"/>
        <c:scaling>
          <c:orientation val="minMax"/>
        </c:scaling>
        <c:delete val="0"/>
        <c:axPos val="l"/>
        <c:numFmt formatCode="0%" sourceLinked="0"/>
        <c:majorTickMark val="none"/>
        <c:minorTickMark val="none"/>
        <c:tickLblPos val="nextTo"/>
        <c:spPr>
          <a:ln w="6480">
            <a:noFill/>
          </a:ln>
        </c:spPr>
        <c:txPr>
          <a:bodyPr/>
          <a:lstStyle/>
          <a:p>
            <a:pPr>
              <a:defRPr b="0" sz="1050" spc="-1" strike="noStrike">
                <a:solidFill>
                  <a:srgbClr val="777877"/>
                </a:solidFill>
                <a:latin typeface="Arial"/>
                <a:ea typeface="DejaVu Sans"/>
              </a:defRPr>
            </a:pPr>
          </a:p>
        </c:txPr>
        <c:crossAx val="65339204"/>
        <c:crosses val="autoZero"/>
      </c:valAx>
      <c:spPr>
        <a:noFill/>
        <a:ln>
          <a:noFill/>
        </a:ln>
      </c:spPr>
    </c:plotArea>
    <c:legend>
      <c:legendPos val="b"/>
      <c:overlay val="0"/>
      <c:spPr>
        <a:noFill/>
        <a:ln>
          <a:noFill/>
        </a:ln>
      </c:spPr>
      <c:txPr>
        <a:bodyPr/>
        <a:lstStyle/>
        <a:p>
          <a:pPr>
            <a:defRPr b="0" sz="1050" spc="-1" strike="noStrike">
              <a:solidFill>
                <a:srgbClr val="777877"/>
              </a:solidFill>
              <a:latin typeface="Arial"/>
              <a:ea typeface="DejaVu Sans"/>
            </a:defRPr>
          </a:pPr>
        </a:p>
      </c:txPr>
    </c:legend>
    <c:plotVisOnly val="1"/>
    <c:dispBlanksAs val="gap"/>
  </c:chart>
  <c:spPr>
    <a:solidFill>
      <a:srgbClr val="ffffff"/>
    </a:solidFill>
    <a:ln w="9360">
      <a:solidFill>
        <a:srgbClr val="0070c0"/>
      </a:solidFill>
      <a:round/>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Bouches-du-Rhône</c:v>
                </c:pt>
              </c:strCache>
            </c:strRef>
          </c:tx>
          <c:spPr>
            <a:solidFill>
              <a:srgbClr val="0a1e8e"/>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2"/>
                <c:pt idx="0">
                  <c:v>Taux d'équipement en places dans les établissements pour enfants handicapés </c:v>
                </c:pt>
                <c:pt idx="1">
                  <c:v>Taux d'équipement en places dans les SESSAD</c:v>
                </c:pt>
              </c:strCache>
            </c:strRef>
          </c:cat>
          <c:val>
            <c:numRef>
              <c:f>0</c:f>
              <c:numCache>
                <c:formatCode>General</c:formatCode>
                <c:ptCount val="2"/>
                <c:pt idx="0">
                  <c:v>5.5</c:v>
                </c:pt>
                <c:pt idx="1">
                  <c:v>2.9</c:v>
                </c:pt>
              </c:numCache>
            </c:numRef>
          </c:val>
        </c:ser>
        <c:ser>
          <c:idx val="1"/>
          <c:order val="1"/>
          <c:tx>
            <c:strRef>
              <c:f>label 1</c:f>
              <c:strCache>
                <c:ptCount val="1"/>
                <c:pt idx="0">
                  <c:v>Provence-Alpes-Cote d'Azur</c:v>
                </c:pt>
              </c:strCache>
            </c:strRef>
          </c:tx>
          <c:spPr>
            <a:solidFill>
              <a:srgbClr val="6f4c63"/>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2"/>
                <c:pt idx="0">
                  <c:v>Taux d'équipement en places dans les établissements pour enfants handicapés </c:v>
                </c:pt>
                <c:pt idx="1">
                  <c:v>Taux d'équipement en places dans les SESSAD</c:v>
                </c:pt>
              </c:strCache>
            </c:strRef>
          </c:cat>
          <c:val>
            <c:numRef>
              <c:f>1</c:f>
              <c:numCache>
                <c:formatCode>General</c:formatCode>
                <c:ptCount val="2"/>
                <c:pt idx="0">
                  <c:v>5.4</c:v>
                </c:pt>
                <c:pt idx="1">
                  <c:v>3.1</c:v>
                </c:pt>
              </c:numCache>
            </c:numRef>
          </c:val>
        </c:ser>
        <c:ser>
          <c:idx val="2"/>
          <c:order val="2"/>
          <c:tx>
            <c:strRef>
              <c:f>label 2</c:f>
              <c:strCache>
                <c:ptCount val="1"/>
                <c:pt idx="0">
                  <c:v>France entière</c:v>
                </c:pt>
              </c:strCache>
            </c:strRef>
          </c:tx>
          <c:spPr>
            <a:solidFill>
              <a:srgbClr val="428475"/>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2"/>
                <c:pt idx="0">
                  <c:v>Taux d'équipement en places dans les établissements pour enfants handicapés </c:v>
                </c:pt>
                <c:pt idx="1">
                  <c:v>Taux d'équipement en places dans les SESSAD</c:v>
                </c:pt>
              </c:strCache>
            </c:strRef>
          </c:cat>
          <c:val>
            <c:numRef>
              <c:f>2</c:f>
              <c:numCache>
                <c:formatCode>General</c:formatCode>
                <c:ptCount val="2"/>
                <c:pt idx="0">
                  <c:v>6.5</c:v>
                </c:pt>
                <c:pt idx="1">
                  <c:v>3.4</c:v>
                </c:pt>
              </c:numCache>
            </c:numRef>
          </c:val>
        </c:ser>
        <c:gapWidth val="219"/>
        <c:overlap val="-27"/>
        <c:axId val="28218646"/>
        <c:axId val="62349706"/>
      </c:barChart>
      <c:catAx>
        <c:axId val="28218646"/>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a7a7a7"/>
                </a:solidFill>
                <a:latin typeface="Arial"/>
                <a:ea typeface="DejaVu Sans"/>
              </a:defRPr>
            </a:pPr>
          </a:p>
        </c:txPr>
        <c:crossAx val="62349706"/>
        <c:crosses val="autoZero"/>
        <c:auto val="1"/>
        <c:lblAlgn val="ctr"/>
        <c:lblOffset val="100"/>
      </c:catAx>
      <c:valAx>
        <c:axId val="62349706"/>
        <c:scaling>
          <c:orientation val="minMax"/>
        </c:scaling>
        <c:delete val="0"/>
        <c:axPos val="l"/>
        <c:numFmt formatCode="General" sourceLinked="0"/>
        <c:majorTickMark val="none"/>
        <c:minorTickMark val="none"/>
        <c:tickLblPos val="nextTo"/>
        <c:spPr>
          <a:ln w="6480">
            <a:noFill/>
          </a:ln>
        </c:spPr>
        <c:txPr>
          <a:bodyPr/>
          <a:lstStyle/>
          <a:p>
            <a:pPr>
              <a:defRPr b="0" sz="900" spc="-1" strike="noStrike">
                <a:solidFill>
                  <a:srgbClr val="a7a7a7"/>
                </a:solidFill>
                <a:latin typeface="Arial"/>
                <a:ea typeface="DejaVu Sans"/>
              </a:defRPr>
            </a:pPr>
          </a:p>
        </c:txPr>
        <c:crossAx val="28218646"/>
        <c:crosses val="autoZero"/>
      </c:valAx>
      <c:spPr>
        <a:noFill/>
        <a:ln>
          <a:noFill/>
        </a:ln>
      </c:spPr>
    </c:plotArea>
    <c:legend>
      <c:legendPos val="b"/>
      <c:overlay val="0"/>
      <c:spPr>
        <a:noFill/>
        <a:ln>
          <a:noFill/>
        </a:ln>
      </c:spPr>
      <c:txPr>
        <a:bodyPr/>
        <a:lstStyle/>
        <a:p>
          <a:pPr>
            <a:defRPr b="0" sz="900" spc="-1" strike="noStrike">
              <a:solidFill>
                <a:srgbClr val="a7a7a7"/>
              </a:solidFill>
              <a:latin typeface="Arial"/>
              <a:ea typeface="DejaVu Sans"/>
            </a:defRPr>
          </a:pPr>
        </a:p>
      </c:txPr>
    </c:legend>
    <c:plotVisOnly val="1"/>
    <c:dispBlanksAs val="gap"/>
  </c:chart>
  <c:spPr>
    <a:noFill/>
    <a:ln>
      <a:solidFill>
        <a:srgbClr val="0070c0"/>
      </a:solid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Bouches-du-Rhône</c:v>
                </c:pt>
              </c:strCache>
            </c:strRef>
          </c:tx>
          <c:spPr>
            <a:solidFill>
              <a:srgbClr val="0a1e8e"/>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Taux d'équipement en établissements d'accueil spécialisé</c:v>
                </c:pt>
                <c:pt idx="1">
                  <c:v>Taux d'équipement en établissements d'accueil médicalisé</c:v>
                </c:pt>
                <c:pt idx="2">
                  <c:v>Taux d'équipement en établissements de foyers de vie </c:v>
                </c:pt>
                <c:pt idx="3">
                  <c:v>Taux d'équipement en places dans les ESAT</c:v>
                </c:pt>
              </c:strCache>
            </c:strRef>
          </c:cat>
          <c:val>
            <c:numRef>
              <c:f>0</c:f>
              <c:numCache>
                <c:formatCode>General</c:formatCode>
                <c:ptCount val="4"/>
                <c:pt idx="0">
                  <c:v>0.6</c:v>
                </c:pt>
                <c:pt idx="1">
                  <c:v>0.5</c:v>
                </c:pt>
                <c:pt idx="2">
                  <c:v>1.2</c:v>
                </c:pt>
                <c:pt idx="3">
                  <c:v>3</c:v>
                </c:pt>
              </c:numCache>
            </c:numRef>
          </c:val>
        </c:ser>
        <c:ser>
          <c:idx val="1"/>
          <c:order val="1"/>
          <c:tx>
            <c:strRef>
              <c:f>label 1</c:f>
              <c:strCache>
                <c:ptCount val="1"/>
                <c:pt idx="0">
                  <c:v>Provence-Alpes-Cote d'Azur</c:v>
                </c:pt>
              </c:strCache>
            </c:strRef>
          </c:tx>
          <c:spPr>
            <a:solidFill>
              <a:srgbClr val="6f4c63"/>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Taux d'équipement en établissements d'accueil spécialisé</c:v>
                </c:pt>
                <c:pt idx="1">
                  <c:v>Taux d'équipement en établissements d'accueil médicalisé</c:v>
                </c:pt>
                <c:pt idx="2">
                  <c:v>Taux d'équipement en établissements de foyers de vie </c:v>
                </c:pt>
                <c:pt idx="3">
                  <c:v>Taux d'équipement en places dans les ESAT</c:v>
                </c:pt>
              </c:strCache>
            </c:strRef>
          </c:cat>
          <c:val>
            <c:numRef>
              <c:f>1</c:f>
              <c:numCache>
                <c:formatCode>General</c:formatCode>
                <c:ptCount val="4"/>
                <c:pt idx="0">
                  <c:v>0.6</c:v>
                </c:pt>
                <c:pt idx="1">
                  <c:v>0.7</c:v>
                </c:pt>
                <c:pt idx="2">
                  <c:v>1.2</c:v>
                </c:pt>
                <c:pt idx="3">
                  <c:v>3.1</c:v>
                </c:pt>
              </c:numCache>
            </c:numRef>
          </c:val>
        </c:ser>
        <c:ser>
          <c:idx val="2"/>
          <c:order val="2"/>
          <c:tx>
            <c:strRef>
              <c:f>label 2</c:f>
              <c:strCache>
                <c:ptCount val="1"/>
                <c:pt idx="0">
                  <c:v>France entière</c:v>
                </c:pt>
              </c:strCache>
            </c:strRef>
          </c:tx>
          <c:spPr>
            <a:solidFill>
              <a:srgbClr val="428475"/>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Taux d'équipement en établissements d'accueil spécialisé</c:v>
                </c:pt>
                <c:pt idx="1">
                  <c:v>Taux d'équipement en établissements d'accueil médicalisé</c:v>
                </c:pt>
                <c:pt idx="2">
                  <c:v>Taux d'équipement en établissements de foyers de vie </c:v>
                </c:pt>
                <c:pt idx="3">
                  <c:v>Taux d'équipement en places dans les ESAT</c:v>
                </c:pt>
              </c:strCache>
            </c:strRef>
          </c:cat>
          <c:val>
            <c:numRef>
              <c:f>2</c:f>
              <c:numCache>
                <c:formatCode>General</c:formatCode>
                <c:ptCount val="4"/>
                <c:pt idx="0">
                  <c:v>0.8</c:v>
                </c:pt>
                <c:pt idx="1">
                  <c:v>0.8</c:v>
                </c:pt>
                <c:pt idx="2">
                  <c:v>1.6</c:v>
                </c:pt>
                <c:pt idx="3">
                  <c:v>3.6</c:v>
                </c:pt>
              </c:numCache>
            </c:numRef>
          </c:val>
        </c:ser>
        <c:gapWidth val="219"/>
        <c:overlap val="-27"/>
        <c:axId val="46092404"/>
        <c:axId val="46622810"/>
      </c:barChart>
      <c:catAx>
        <c:axId val="46092404"/>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a7a7a7"/>
                </a:solidFill>
                <a:latin typeface="Arial"/>
                <a:ea typeface="DejaVu Sans"/>
              </a:defRPr>
            </a:pPr>
          </a:p>
        </c:txPr>
        <c:crossAx val="46622810"/>
        <c:crosses val="autoZero"/>
        <c:auto val="1"/>
        <c:lblAlgn val="ctr"/>
        <c:lblOffset val="100"/>
      </c:catAx>
      <c:valAx>
        <c:axId val="46622810"/>
        <c:scaling>
          <c:orientation val="minMax"/>
        </c:scaling>
        <c:delete val="0"/>
        <c:axPos val="l"/>
        <c:numFmt formatCode="General" sourceLinked="0"/>
        <c:majorTickMark val="none"/>
        <c:minorTickMark val="none"/>
        <c:tickLblPos val="nextTo"/>
        <c:spPr>
          <a:ln w="6480">
            <a:noFill/>
          </a:ln>
        </c:spPr>
        <c:txPr>
          <a:bodyPr/>
          <a:lstStyle/>
          <a:p>
            <a:pPr>
              <a:defRPr b="0" sz="900" spc="-1" strike="noStrike">
                <a:solidFill>
                  <a:srgbClr val="a7a7a7"/>
                </a:solidFill>
                <a:latin typeface="Arial"/>
                <a:ea typeface="DejaVu Sans"/>
              </a:defRPr>
            </a:pPr>
          </a:p>
        </c:txPr>
        <c:crossAx val="46092404"/>
        <c:crosses val="autoZero"/>
      </c:valAx>
      <c:spPr>
        <a:noFill/>
        <a:ln>
          <a:noFill/>
        </a:ln>
      </c:spPr>
    </c:plotArea>
    <c:legend>
      <c:legendPos val="b"/>
      <c:overlay val="0"/>
      <c:spPr>
        <a:noFill/>
        <a:ln>
          <a:noFill/>
        </a:ln>
      </c:spPr>
      <c:txPr>
        <a:bodyPr/>
        <a:lstStyle/>
        <a:p>
          <a:pPr>
            <a:defRPr b="0" sz="900" spc="-1" strike="noStrike">
              <a:solidFill>
                <a:srgbClr val="a7a7a7"/>
              </a:solidFill>
              <a:latin typeface="Arial"/>
              <a:ea typeface="DejaVu Sans"/>
            </a:defRPr>
          </a:pPr>
        </a:p>
      </c:txPr>
    </c:legend>
    <c:plotVisOnly val="1"/>
    <c:dispBlanksAs val="gap"/>
  </c:chart>
  <c:spPr>
    <a:noFill/>
    <a:ln>
      <a:solidFill>
        <a:srgbClr val="0070c0"/>
      </a:solidFill>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Bouches-du-Rhône</c:v>
                </c:pt>
              </c:strCache>
            </c:strRef>
          </c:tx>
          <c:spPr>
            <a:solidFill>
              <a:srgbClr val="0a1e8e"/>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Taux d'équipement en places dans les structures non EHPAD </c:v>
                </c:pt>
                <c:pt idx="1">
                  <c:v>Taux d'équipement en places dans les EHPAD</c:v>
                </c:pt>
                <c:pt idx="2">
                  <c:v>Taux d'équipement en places dans les centres de jour pour personnes âgées</c:v>
                </c:pt>
                <c:pt idx="3">
                  <c:v>Taux d'équipement en places dans les SSIAD</c:v>
                </c:pt>
              </c:strCache>
            </c:strRef>
          </c:cat>
          <c:val>
            <c:numRef>
              <c:f>0</c:f>
              <c:numCache>
                <c:formatCode>General</c:formatCode>
                <c:ptCount val="4"/>
                <c:pt idx="0">
                  <c:v>19.7</c:v>
                </c:pt>
                <c:pt idx="1">
                  <c:v>82.2</c:v>
                </c:pt>
                <c:pt idx="2">
                  <c:v>0.3</c:v>
                </c:pt>
                <c:pt idx="3">
                  <c:v>16.7</c:v>
                </c:pt>
              </c:numCache>
            </c:numRef>
          </c:val>
        </c:ser>
        <c:ser>
          <c:idx val="1"/>
          <c:order val="1"/>
          <c:tx>
            <c:strRef>
              <c:f>label 1</c:f>
              <c:strCache>
                <c:ptCount val="1"/>
                <c:pt idx="0">
                  <c:v>Provence-Alpes-Cote d'Azur</c:v>
                </c:pt>
              </c:strCache>
            </c:strRef>
          </c:tx>
          <c:spPr>
            <a:solidFill>
              <a:srgbClr val="6f4c63"/>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Taux d'équipement en places dans les structures non EHPAD </c:v>
                </c:pt>
                <c:pt idx="1">
                  <c:v>Taux d'équipement en places dans les EHPAD</c:v>
                </c:pt>
                <c:pt idx="2">
                  <c:v>Taux d'équipement en places dans les centres de jour pour personnes âgées</c:v>
                </c:pt>
                <c:pt idx="3">
                  <c:v>Taux d'équipement en places dans les SSIAD</c:v>
                </c:pt>
              </c:strCache>
            </c:strRef>
          </c:cat>
          <c:val>
            <c:numRef>
              <c:f>1</c:f>
              <c:numCache>
                <c:formatCode>General</c:formatCode>
                <c:ptCount val="4"/>
                <c:pt idx="0">
                  <c:v>17.3</c:v>
                </c:pt>
                <c:pt idx="1">
                  <c:v>82.3</c:v>
                </c:pt>
                <c:pt idx="2">
                  <c:v>0.5</c:v>
                </c:pt>
                <c:pt idx="3">
                  <c:v>18</c:v>
                </c:pt>
              </c:numCache>
            </c:numRef>
          </c:val>
        </c:ser>
        <c:ser>
          <c:idx val="2"/>
          <c:order val="2"/>
          <c:tx>
            <c:strRef>
              <c:f>label 2</c:f>
              <c:strCache>
                <c:ptCount val="1"/>
                <c:pt idx="0">
                  <c:v>France entière</c:v>
                </c:pt>
              </c:strCache>
            </c:strRef>
          </c:tx>
          <c:spPr>
            <a:solidFill>
              <a:srgbClr val="428475"/>
            </a:solidFill>
            <a:ln>
              <a:noFill/>
            </a:ln>
          </c:spPr>
          <c:invertIfNegative val="0"/>
          <c:dLbls>
            <c:numFmt formatCode="General" sourceLinked="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4"/>
                <c:pt idx="0">
                  <c:v>Taux d'équipement en places dans les structures non EHPAD </c:v>
                </c:pt>
                <c:pt idx="1">
                  <c:v>Taux d'équipement en places dans les EHPAD</c:v>
                </c:pt>
                <c:pt idx="2">
                  <c:v>Taux d'équipement en places dans les centres de jour pour personnes âgées</c:v>
                </c:pt>
                <c:pt idx="3">
                  <c:v>Taux d'équipement en places dans les SSIAD</c:v>
                </c:pt>
              </c:strCache>
            </c:strRef>
          </c:cat>
          <c:val>
            <c:numRef>
              <c:f>2</c:f>
              <c:numCache>
                <c:formatCode>General</c:formatCode>
                <c:ptCount val="4"/>
                <c:pt idx="0">
                  <c:v>25.4</c:v>
                </c:pt>
                <c:pt idx="1">
                  <c:v>98.4</c:v>
                </c:pt>
                <c:pt idx="2">
                  <c:v>0.6</c:v>
                </c:pt>
                <c:pt idx="3">
                  <c:v>20.3</c:v>
                </c:pt>
              </c:numCache>
            </c:numRef>
          </c:val>
        </c:ser>
        <c:gapWidth val="219"/>
        <c:overlap val="-27"/>
        <c:axId val="67658832"/>
        <c:axId val="3806016"/>
      </c:barChart>
      <c:catAx>
        <c:axId val="67658832"/>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a7a7a7"/>
                </a:solidFill>
                <a:latin typeface="Arial"/>
                <a:ea typeface="DejaVu Sans"/>
              </a:defRPr>
            </a:pPr>
          </a:p>
        </c:txPr>
        <c:crossAx val="3806016"/>
        <c:crosses val="autoZero"/>
        <c:auto val="1"/>
        <c:lblAlgn val="ctr"/>
        <c:lblOffset val="100"/>
      </c:catAx>
      <c:valAx>
        <c:axId val="3806016"/>
        <c:scaling>
          <c:orientation val="minMax"/>
        </c:scaling>
        <c:delete val="0"/>
        <c:axPos val="l"/>
        <c:numFmt formatCode="General" sourceLinked="0"/>
        <c:majorTickMark val="none"/>
        <c:minorTickMark val="none"/>
        <c:tickLblPos val="nextTo"/>
        <c:spPr>
          <a:ln w="6480">
            <a:noFill/>
          </a:ln>
        </c:spPr>
        <c:txPr>
          <a:bodyPr/>
          <a:lstStyle/>
          <a:p>
            <a:pPr>
              <a:defRPr b="0" sz="900" spc="-1" strike="noStrike">
                <a:solidFill>
                  <a:srgbClr val="a7a7a7"/>
                </a:solidFill>
                <a:latin typeface="Arial"/>
                <a:ea typeface="DejaVu Sans"/>
              </a:defRPr>
            </a:pPr>
          </a:p>
        </c:txPr>
        <c:crossAx val="67658832"/>
        <c:crosses val="autoZero"/>
      </c:valAx>
      <c:spPr>
        <a:noFill/>
        <a:ln>
          <a:noFill/>
        </a:ln>
      </c:spPr>
    </c:plotArea>
    <c:legend>
      <c:legendPos val="b"/>
      <c:overlay val="0"/>
      <c:spPr>
        <a:noFill/>
        <a:ln>
          <a:noFill/>
        </a:ln>
      </c:spPr>
      <c:txPr>
        <a:bodyPr/>
        <a:lstStyle/>
        <a:p>
          <a:pPr>
            <a:defRPr b="0" sz="900" spc="-1" strike="noStrike">
              <a:solidFill>
                <a:srgbClr val="a7a7a7"/>
              </a:solidFill>
              <a:latin typeface="Arial"/>
              <a:ea typeface="DejaVu Sans"/>
            </a:defRPr>
          </a:pPr>
        </a:p>
      </c:txPr>
    </c:legend>
    <c:plotVisOnly val="1"/>
    <c:dispBlanksAs val="gap"/>
  </c:chart>
  <c:spPr>
    <a:noFill/>
    <a:ln>
      <a:solidFill>
        <a:srgbClr val="0070c0"/>
      </a:solidFill>
    </a:ln>
  </c:spPr>
</c:chartSpace>
</file>

<file path=ppt/charts/chart8.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Les Pennes-Mirabeau</c:v>
                </c:pt>
              </c:strCache>
            </c:strRef>
          </c:tx>
          <c:spPr>
            <a:solidFill>
              <a:srgbClr val="0070cd"/>
            </a:solidFill>
            <a:ln>
              <a:noFill/>
            </a:ln>
          </c:spPr>
          <c:invertIfNegative val="0"/>
          <c:dPt>
            <c:idx val="0"/>
            <c:invertIfNegative val="0"/>
            <c:spPr>
              <a:solidFill>
                <a:srgbClr val="0070cd"/>
              </a:solidFill>
              <a:ln>
                <a:noFill/>
              </a:ln>
            </c:spPr>
          </c:dPt>
          <c:dPt>
            <c:idx val="1"/>
            <c:invertIfNegative val="0"/>
            <c:spPr>
              <a:solidFill>
                <a:srgbClr val="0070cd"/>
              </a:solidFill>
              <a:ln>
                <a:noFill/>
              </a:ln>
            </c:spPr>
          </c:dPt>
          <c:dPt>
            <c:idx val="2"/>
            <c:invertIfNegative val="0"/>
            <c:spPr>
              <a:solidFill>
                <a:srgbClr val="0070cd"/>
              </a:solidFill>
              <a:ln>
                <a:noFill/>
              </a:ln>
            </c:spPr>
          </c:dPt>
          <c:dLbls>
            <c:numFmt formatCode="0.0%" sourceLinked="0"/>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3"/>
                <c:pt idx="0">
                  <c:v>Résidences principales</c:v>
                </c:pt>
                <c:pt idx="1">
                  <c:v>Résidences secondaires et logements occasionnels</c:v>
                </c:pt>
                <c:pt idx="2">
                  <c:v>Logements vacants</c:v>
                </c:pt>
              </c:strCache>
            </c:strRef>
          </c:cat>
          <c:val>
            <c:numRef>
              <c:f>0</c:f>
              <c:numCache>
                <c:formatCode>General</c:formatCode>
                <c:ptCount val="3"/>
                <c:pt idx="0">
                  <c:v>0.936228323007403</c:v>
                </c:pt>
                <c:pt idx="1">
                  <c:v>0.00929175357301372</c:v>
                </c:pt>
                <c:pt idx="2">
                  <c:v>0.0544799234195831</c:v>
                </c:pt>
              </c:numCache>
            </c:numRef>
          </c:val>
        </c:ser>
        <c:ser>
          <c:idx val="1"/>
          <c:order val="1"/>
          <c:tx>
            <c:strRef>
              <c:f>label 1</c:f>
              <c:strCache>
                <c:ptCount val="1"/>
                <c:pt idx="0">
                  <c:v>Métropole Aix-Marseille-Provence</c:v>
                </c:pt>
              </c:strCache>
            </c:strRef>
          </c:tx>
          <c:spPr>
            <a:solidFill>
              <a:srgbClr val="0a1e8e"/>
            </a:solidFill>
            <a:ln>
              <a:noFill/>
            </a:ln>
          </c:spPr>
          <c:invertIfNegative val="0"/>
          <c:dPt>
            <c:idx val="0"/>
            <c:invertIfNegative val="0"/>
            <c:spPr>
              <a:solidFill>
                <a:srgbClr val="0a1e8e"/>
              </a:solidFill>
              <a:ln>
                <a:noFill/>
              </a:ln>
            </c:spPr>
          </c:dPt>
          <c:dPt>
            <c:idx val="2"/>
            <c:invertIfNegative val="0"/>
            <c:spPr>
              <a:solidFill>
                <a:srgbClr val="0a1e8e"/>
              </a:solidFill>
              <a:ln>
                <a:noFill/>
              </a:ln>
            </c:spPr>
          </c:dPt>
          <c:dLbls>
            <c:numFmt formatCode="0.0%" sourceLinked="0"/>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3"/>
                <c:pt idx="0">
                  <c:v>Résidences principales</c:v>
                </c:pt>
                <c:pt idx="1">
                  <c:v>Résidences secondaires et logements occasionnels</c:v>
                </c:pt>
                <c:pt idx="2">
                  <c:v>Logements vacants</c:v>
                </c:pt>
              </c:strCache>
            </c:strRef>
          </c:cat>
          <c:val>
            <c:numRef>
              <c:f>1</c:f>
              <c:numCache>
                <c:formatCode>General</c:formatCode>
                <c:ptCount val="3"/>
                <c:pt idx="0">
                  <c:v>0.884187240724433</c:v>
                </c:pt>
                <c:pt idx="1">
                  <c:v>0.0416124685686397</c:v>
                </c:pt>
                <c:pt idx="2">
                  <c:v>0.0742002907069271</c:v>
                </c:pt>
              </c:numCache>
            </c:numRef>
          </c:val>
        </c:ser>
        <c:ser>
          <c:idx val="2"/>
          <c:order val="2"/>
          <c:tx>
            <c:strRef>
              <c:f>label 2</c:f>
              <c:strCache>
                <c:ptCount val="1"/>
                <c:pt idx="0">
                  <c:v>Bouches-du-Rhône</c:v>
                </c:pt>
              </c:strCache>
            </c:strRef>
          </c:tx>
          <c:spPr>
            <a:solidFill>
              <a:srgbClr val="6f4c63"/>
            </a:solidFill>
            <a:ln>
              <a:noFill/>
            </a:ln>
          </c:spPr>
          <c:invertIfNegative val="0"/>
          <c:dPt>
            <c:idx val="0"/>
            <c:invertIfNegative val="0"/>
            <c:spPr>
              <a:solidFill>
                <a:srgbClr val="6f4c63"/>
              </a:solidFill>
              <a:ln>
                <a:noFill/>
              </a:ln>
            </c:spPr>
          </c:dPt>
          <c:dPt>
            <c:idx val="1"/>
            <c:invertIfNegative val="0"/>
            <c:spPr>
              <a:solidFill>
                <a:srgbClr val="6f4c63"/>
              </a:solidFill>
              <a:ln>
                <a:noFill/>
              </a:ln>
            </c:spPr>
          </c:dPt>
          <c:dPt>
            <c:idx val="2"/>
            <c:invertIfNegative val="0"/>
            <c:spPr>
              <a:solidFill>
                <a:srgbClr val="6f4c63"/>
              </a:solidFill>
              <a:ln>
                <a:noFill/>
              </a:ln>
            </c:spPr>
          </c:dPt>
          <c:dLbls>
            <c:numFmt formatCode="0.0%" sourceLinked="0"/>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3"/>
                <c:pt idx="0">
                  <c:v>Résidences principales</c:v>
                </c:pt>
                <c:pt idx="1">
                  <c:v>Résidences secondaires et logements occasionnels</c:v>
                </c:pt>
                <c:pt idx="2">
                  <c:v>Logements vacants</c:v>
                </c:pt>
              </c:strCache>
            </c:strRef>
          </c:cat>
          <c:val>
            <c:numRef>
              <c:f>2</c:f>
              <c:numCache>
                <c:formatCode>General</c:formatCode>
                <c:ptCount val="3"/>
                <c:pt idx="0">
                  <c:v>0.879758613550085</c:v>
                </c:pt>
                <c:pt idx="1">
                  <c:v>0.0454182128254621</c:v>
                </c:pt>
                <c:pt idx="2">
                  <c:v>0.0748231736244535</c:v>
                </c:pt>
              </c:numCache>
            </c:numRef>
          </c:val>
        </c:ser>
        <c:ser>
          <c:idx val="3"/>
          <c:order val="3"/>
          <c:tx>
            <c:strRef>
              <c:f>label 3</c:f>
              <c:strCache>
                <c:ptCount val="1"/>
                <c:pt idx="0">
                  <c:v>Provence-Alpes-Côte d'Azur</c:v>
                </c:pt>
              </c:strCache>
            </c:strRef>
          </c:tx>
          <c:spPr>
            <a:solidFill>
              <a:srgbClr val="428475"/>
            </a:solidFill>
            <a:ln>
              <a:noFill/>
            </a:ln>
          </c:spPr>
          <c:invertIfNegative val="0"/>
          <c:dPt>
            <c:idx val="0"/>
            <c:invertIfNegative val="0"/>
            <c:spPr>
              <a:solidFill>
                <a:srgbClr val="428475"/>
              </a:solidFill>
              <a:ln>
                <a:noFill/>
              </a:ln>
            </c:spPr>
          </c:dPt>
          <c:dPt>
            <c:idx val="1"/>
            <c:invertIfNegative val="0"/>
            <c:spPr>
              <a:solidFill>
                <a:srgbClr val="428475"/>
              </a:solidFill>
              <a:ln>
                <a:noFill/>
              </a:ln>
            </c:spPr>
          </c:dPt>
          <c:dPt>
            <c:idx val="2"/>
            <c:invertIfNegative val="0"/>
            <c:spPr>
              <a:solidFill>
                <a:srgbClr val="428475"/>
              </a:solidFill>
              <a:ln>
                <a:noFill/>
              </a:ln>
            </c:spPr>
          </c:dPt>
          <c:dLbls>
            <c:numFmt formatCode="0.0%" sourceLinked="0"/>
            <c:dLbl>
              <c:idx val="0"/>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3"/>
                <c:pt idx="0">
                  <c:v>Résidences principales</c:v>
                </c:pt>
                <c:pt idx="1">
                  <c:v>Résidences secondaires et logements occasionnels</c:v>
                </c:pt>
                <c:pt idx="2">
                  <c:v>Logements vacants</c:v>
                </c:pt>
              </c:strCache>
            </c:strRef>
          </c:cat>
          <c:val>
            <c:numRef>
              <c:f>3</c:f>
              <c:numCache>
                <c:formatCode>General</c:formatCode>
                <c:ptCount val="3"/>
                <c:pt idx="0">
                  <c:v>0.745013511397823</c:v>
                </c:pt>
                <c:pt idx="1">
                  <c:v>0.178185717150629</c:v>
                </c:pt>
                <c:pt idx="2">
                  <c:v>0.0768007714515481</c:v>
                </c:pt>
              </c:numCache>
            </c:numRef>
          </c:val>
        </c:ser>
        <c:ser>
          <c:idx val="4"/>
          <c:order val="4"/>
          <c:tx>
            <c:strRef>
              <c:f>label 4</c:f>
              <c:strCache>
                <c:ptCount val="1"/>
                <c:pt idx="0">
                  <c:v>France</c:v>
                </c:pt>
              </c:strCache>
            </c:strRef>
          </c:tx>
          <c:spPr>
            <a:solidFill>
              <a:srgbClr val="9da480"/>
            </a:solidFill>
            <a:ln>
              <a:noFill/>
            </a:ln>
          </c:spPr>
          <c:invertIfNegative val="0"/>
          <c:dPt>
            <c:idx val="1"/>
            <c:invertIfNegative val="0"/>
            <c:spPr>
              <a:solidFill>
                <a:srgbClr val="9da480"/>
              </a:solidFill>
              <a:ln>
                <a:noFill/>
              </a:ln>
            </c:spPr>
          </c:dPt>
          <c:dPt>
            <c:idx val="2"/>
            <c:invertIfNegative val="0"/>
            <c:spPr>
              <a:solidFill>
                <a:srgbClr val="9da480"/>
              </a:solidFill>
              <a:ln>
                <a:noFill/>
              </a:ln>
            </c:spPr>
          </c:dPt>
          <c:dLbls>
            <c:numFmt formatCode="0.0%" sourceLinked="0"/>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3"/>
                <c:pt idx="0">
                  <c:v>Résidences principales</c:v>
                </c:pt>
                <c:pt idx="1">
                  <c:v>Résidences secondaires et logements occasionnels</c:v>
                </c:pt>
                <c:pt idx="2">
                  <c:v>Logements vacants</c:v>
                </c:pt>
              </c:strCache>
            </c:strRef>
          </c:cat>
          <c:val>
            <c:numRef>
              <c:f>4</c:f>
              <c:numCache>
                <c:formatCode>General</c:formatCode>
                <c:ptCount val="3"/>
                <c:pt idx="0">
                  <c:v>0.821627077523096</c:v>
                </c:pt>
                <c:pt idx="1">
                  <c:v>0.0965593818379662</c:v>
                </c:pt>
                <c:pt idx="2">
                  <c:v>0.0818135406389377</c:v>
                </c:pt>
              </c:numCache>
            </c:numRef>
          </c:val>
        </c:ser>
        <c:gapWidth val="219"/>
        <c:overlap val="-27"/>
        <c:axId val="94847528"/>
        <c:axId val="49330822"/>
      </c:barChart>
      <c:catAx>
        <c:axId val="94847528"/>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777877"/>
                </a:solidFill>
                <a:latin typeface="Arial"/>
                <a:ea typeface="DejaVu Sans"/>
              </a:defRPr>
            </a:pPr>
          </a:p>
        </c:txPr>
        <c:crossAx val="49330822"/>
        <c:crosses val="autoZero"/>
        <c:auto val="1"/>
        <c:lblAlgn val="ctr"/>
        <c:lblOffset val="100"/>
      </c:catAx>
      <c:valAx>
        <c:axId val="49330822"/>
        <c:scaling>
          <c:orientation val="minMax"/>
        </c:scaling>
        <c:delete val="0"/>
        <c:axPos val="l"/>
        <c:numFmt formatCode="0%" sourceLinked="0"/>
        <c:majorTickMark val="none"/>
        <c:minorTickMark val="none"/>
        <c:tickLblPos val="nextTo"/>
        <c:spPr>
          <a:ln w="6480">
            <a:noFill/>
          </a:ln>
        </c:spPr>
        <c:txPr>
          <a:bodyPr/>
          <a:lstStyle/>
          <a:p>
            <a:pPr>
              <a:defRPr b="0" sz="900" spc="-1" strike="noStrike">
                <a:solidFill>
                  <a:srgbClr val="777877"/>
                </a:solidFill>
                <a:latin typeface="Arial"/>
                <a:ea typeface="DejaVu Sans"/>
              </a:defRPr>
            </a:pPr>
          </a:p>
        </c:txPr>
        <c:crossAx val="94847528"/>
        <c:crosses val="autoZero"/>
      </c:valAx>
      <c:spPr>
        <a:noFill/>
        <a:ln>
          <a:noFill/>
        </a:ln>
      </c:spPr>
    </c:plotArea>
    <c:legend>
      <c:legendPos val="b"/>
      <c:overlay val="0"/>
      <c:spPr>
        <a:noFill/>
        <a:ln>
          <a:noFill/>
        </a:ln>
      </c:spPr>
      <c:txPr>
        <a:bodyPr/>
        <a:lstStyle/>
        <a:p>
          <a:pPr>
            <a:defRPr b="0" sz="900" spc="-1" strike="noStrike">
              <a:solidFill>
                <a:srgbClr val="777877"/>
              </a:solidFill>
              <a:latin typeface="Arial"/>
              <a:ea typeface="DejaVu Sans"/>
            </a:defRPr>
          </a:pPr>
        </a:p>
      </c:txPr>
    </c:legend>
    <c:plotVisOnly val="1"/>
    <c:dispBlanksAs val="gap"/>
  </c:chart>
  <c:spPr>
    <a:noFill/>
    <a:ln w="9360">
      <a:solidFill>
        <a:srgbClr val="0070c0"/>
      </a:solidFill>
      <a:round/>
    </a:ln>
  </c:spPr>
</c:chartSpace>
</file>

<file path=ppt/charts/chart9.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Les Pennes-Mirabeau</c:v>
                </c:pt>
              </c:strCache>
            </c:strRef>
          </c:tx>
          <c:spPr>
            <a:solidFill>
              <a:srgbClr val="0070c0"/>
            </a:solidFill>
            <a:ln>
              <a:noFill/>
            </a:ln>
          </c:spPr>
          <c:invertIfNegative val="0"/>
          <c:dPt>
            <c:idx val="4"/>
            <c:invertIfNegative val="0"/>
            <c:spPr>
              <a:solidFill>
                <a:srgbClr val="0070c0"/>
              </a:solidFill>
              <a:ln>
                <a:noFill/>
              </a:ln>
            </c:spPr>
          </c:dPt>
          <c:dLbls>
            <c:numFmt formatCode="0%" sourceLinked="1"/>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1 pièce</c:v>
                </c:pt>
                <c:pt idx="1">
                  <c:v>2 pièces</c:v>
                </c:pt>
                <c:pt idx="2">
                  <c:v>3 pièces</c:v>
                </c:pt>
                <c:pt idx="3">
                  <c:v>4 pièces</c:v>
                </c:pt>
                <c:pt idx="4">
                  <c:v>5 pièces ou plus</c:v>
                </c:pt>
              </c:strCache>
            </c:strRef>
          </c:cat>
          <c:val>
            <c:numRef>
              <c:f>0</c:f>
              <c:numCache>
                <c:formatCode>General</c:formatCode>
                <c:ptCount val="5"/>
                <c:pt idx="0">
                  <c:v>0.014</c:v>
                </c:pt>
                <c:pt idx="1">
                  <c:v>0.085</c:v>
                </c:pt>
                <c:pt idx="2">
                  <c:v>0.224</c:v>
                </c:pt>
                <c:pt idx="3">
                  <c:v>0.417</c:v>
                </c:pt>
                <c:pt idx="4">
                  <c:v>0.26</c:v>
                </c:pt>
              </c:numCache>
            </c:numRef>
          </c:val>
        </c:ser>
        <c:ser>
          <c:idx val="1"/>
          <c:order val="1"/>
          <c:tx>
            <c:strRef>
              <c:f>label 1</c:f>
              <c:strCache>
                <c:ptCount val="1"/>
                <c:pt idx="0">
                  <c:v>Métropole Aix-Marseille-Provence</c:v>
                </c:pt>
              </c:strCache>
            </c:strRef>
          </c:tx>
          <c:spPr>
            <a:solidFill>
              <a:srgbClr val="0a1e8e"/>
            </a:solidFill>
            <a:ln>
              <a:noFill/>
            </a:ln>
          </c:spPr>
          <c:invertIfNegative val="0"/>
          <c:dPt>
            <c:idx val="0"/>
            <c:invertIfNegative val="0"/>
            <c:spPr>
              <a:solidFill>
                <a:srgbClr val="0a1e8e"/>
              </a:solidFill>
              <a:ln>
                <a:noFill/>
              </a:ln>
            </c:spPr>
          </c:dPt>
          <c:dPt>
            <c:idx val="1"/>
            <c:invertIfNegative val="0"/>
            <c:spPr>
              <a:solidFill>
                <a:srgbClr val="0a1e8e"/>
              </a:solidFill>
              <a:ln>
                <a:noFill/>
              </a:ln>
            </c:spPr>
          </c:dPt>
          <c:dPt>
            <c:idx val="2"/>
            <c:invertIfNegative val="0"/>
            <c:spPr>
              <a:solidFill>
                <a:srgbClr val="0a1e8e"/>
              </a:solidFill>
              <a:ln>
                <a:noFill/>
              </a:ln>
            </c:spPr>
          </c:dPt>
          <c:dPt>
            <c:idx val="3"/>
            <c:invertIfNegative val="0"/>
            <c:spPr>
              <a:solidFill>
                <a:srgbClr val="0a1e8e"/>
              </a:solidFill>
              <a:ln>
                <a:noFill/>
              </a:ln>
            </c:spPr>
          </c:dPt>
          <c:dPt>
            <c:idx val="4"/>
            <c:invertIfNegative val="0"/>
            <c:spPr>
              <a:solidFill>
                <a:srgbClr val="0a1e8e"/>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1 pièce</c:v>
                </c:pt>
                <c:pt idx="1">
                  <c:v>2 pièces</c:v>
                </c:pt>
                <c:pt idx="2">
                  <c:v>3 pièces</c:v>
                </c:pt>
                <c:pt idx="3">
                  <c:v>4 pièces</c:v>
                </c:pt>
                <c:pt idx="4">
                  <c:v>5 pièces ou plus</c:v>
                </c:pt>
              </c:strCache>
            </c:strRef>
          </c:cat>
          <c:val>
            <c:numRef>
              <c:f>1</c:f>
              <c:numCache>
                <c:formatCode>General</c:formatCode>
                <c:ptCount val="5"/>
                <c:pt idx="0">
                  <c:v>0.069</c:v>
                </c:pt>
                <c:pt idx="1">
                  <c:v>0.159</c:v>
                </c:pt>
                <c:pt idx="2">
                  <c:v>0.292</c:v>
                </c:pt>
                <c:pt idx="3">
                  <c:v>0.276</c:v>
                </c:pt>
                <c:pt idx="4">
                  <c:v>0.204</c:v>
                </c:pt>
              </c:numCache>
            </c:numRef>
          </c:val>
        </c:ser>
        <c:ser>
          <c:idx val="2"/>
          <c:order val="2"/>
          <c:tx>
            <c:strRef>
              <c:f>label 2</c:f>
              <c:strCache>
                <c:ptCount val="1"/>
                <c:pt idx="0">
                  <c:v>Bouches-du-Rhône</c:v>
                </c:pt>
              </c:strCache>
            </c:strRef>
          </c:tx>
          <c:spPr>
            <a:solidFill>
              <a:srgbClr val="6f4c63"/>
            </a:solidFill>
            <a:ln>
              <a:noFill/>
            </a:ln>
          </c:spPr>
          <c:invertIfNegative val="0"/>
          <c:dPt>
            <c:idx val="1"/>
            <c:invertIfNegative val="0"/>
            <c:spPr>
              <a:solidFill>
                <a:srgbClr val="6f4c63"/>
              </a:solidFill>
              <a:ln>
                <a:noFill/>
              </a:ln>
            </c:spPr>
          </c:dPt>
          <c:dPt>
            <c:idx val="2"/>
            <c:invertIfNegative val="0"/>
            <c:spPr>
              <a:solidFill>
                <a:srgbClr val="6f4c63"/>
              </a:solidFill>
              <a:ln>
                <a:noFill/>
              </a:ln>
            </c:spPr>
          </c:dPt>
          <c:dPt>
            <c:idx val="3"/>
            <c:invertIfNegative val="0"/>
            <c:spPr>
              <a:solidFill>
                <a:srgbClr val="6f4c63"/>
              </a:solidFill>
              <a:ln>
                <a:noFill/>
              </a:ln>
            </c:spPr>
          </c:dPt>
          <c:dPt>
            <c:idx val="4"/>
            <c:invertIfNegative val="0"/>
            <c:spPr>
              <a:solidFill>
                <a:srgbClr val="6f4c63"/>
              </a:solidFill>
              <a:ln>
                <a:noFill/>
              </a:ln>
            </c:spPr>
          </c:dPt>
          <c:dLbls>
            <c:numFmt formatCode="0%" sourceLinked="1"/>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1 pièce</c:v>
                </c:pt>
                <c:pt idx="1">
                  <c:v>2 pièces</c:v>
                </c:pt>
                <c:pt idx="2">
                  <c:v>3 pièces</c:v>
                </c:pt>
                <c:pt idx="3">
                  <c:v>4 pièces</c:v>
                </c:pt>
                <c:pt idx="4">
                  <c:v>5 pièces ou plus</c:v>
                </c:pt>
              </c:strCache>
            </c:strRef>
          </c:cat>
          <c:val>
            <c:numRef>
              <c:f>2</c:f>
              <c:numCache>
                <c:formatCode>General</c:formatCode>
                <c:ptCount val="5"/>
                <c:pt idx="0">
                  <c:v>0.067</c:v>
                </c:pt>
                <c:pt idx="1">
                  <c:v>0.154</c:v>
                </c:pt>
                <c:pt idx="2">
                  <c:v>0.288</c:v>
                </c:pt>
                <c:pt idx="3">
                  <c:v>0.278</c:v>
                </c:pt>
                <c:pt idx="4">
                  <c:v>0.213</c:v>
                </c:pt>
              </c:numCache>
            </c:numRef>
          </c:val>
        </c:ser>
        <c:ser>
          <c:idx val="3"/>
          <c:order val="3"/>
          <c:tx>
            <c:strRef>
              <c:f>label 3</c:f>
              <c:strCache>
                <c:ptCount val="1"/>
                <c:pt idx="0">
                  <c:v>Provence-Alpes-Côte d'Azur</c:v>
                </c:pt>
              </c:strCache>
            </c:strRef>
          </c:tx>
          <c:spPr>
            <a:solidFill>
              <a:srgbClr val="428475"/>
            </a:solidFill>
            <a:ln>
              <a:noFill/>
            </a:ln>
          </c:spPr>
          <c:invertIfNegative val="0"/>
          <c:dPt>
            <c:idx val="0"/>
            <c:invertIfNegative val="0"/>
            <c:spPr>
              <a:solidFill>
                <a:srgbClr val="428475"/>
              </a:solidFill>
              <a:ln>
                <a:noFill/>
              </a:ln>
            </c:spPr>
          </c:dPt>
          <c:dPt>
            <c:idx val="1"/>
            <c:invertIfNegative val="0"/>
            <c:spPr>
              <a:solidFill>
                <a:srgbClr val="428475"/>
              </a:solidFill>
              <a:ln>
                <a:noFill/>
              </a:ln>
            </c:spPr>
          </c:dPt>
          <c:dPt>
            <c:idx val="2"/>
            <c:invertIfNegative val="0"/>
            <c:spPr>
              <a:solidFill>
                <a:srgbClr val="428475"/>
              </a:solidFill>
              <a:ln>
                <a:noFill/>
              </a:ln>
            </c:spPr>
          </c:dPt>
          <c:dPt>
            <c:idx val="4"/>
            <c:invertIfNegative val="0"/>
            <c:spPr>
              <a:solidFill>
                <a:srgbClr val="428475"/>
              </a:solidFill>
              <a:ln>
                <a:noFill/>
              </a:ln>
            </c:spPr>
          </c:dPt>
          <c:dLbls>
            <c:numFmt formatCode="0%" sourceLinked="1"/>
            <c:dLbl>
              <c:idx val="0"/>
              <c:txPr>
                <a:bodyPr/>
                <a:lstStyle/>
                <a:p>
                  <a:pPr>
                    <a:defRPr b="0" sz="1000" spc="-1" strike="noStrike">
                      <a:solidFill>
                        <a:srgbClr val="000000"/>
                      </a:solidFill>
                      <a:latin typeface="Arial"/>
                      <a:ea typeface="DejaVu Sans"/>
                    </a:defRPr>
                  </a:pPr>
                </a:p>
              </c:txPr>
              <c:dLblPos val="outEnd"/>
              <c:showLegendKey val="1"/>
              <c:showVal val="1"/>
              <c:showCatName val="1"/>
              <c:showSerName val="0"/>
              <c:showPercent val="0"/>
            </c:dLbl>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4"/>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1 pièce</c:v>
                </c:pt>
                <c:pt idx="1">
                  <c:v>2 pièces</c:v>
                </c:pt>
                <c:pt idx="2">
                  <c:v>3 pièces</c:v>
                </c:pt>
                <c:pt idx="3">
                  <c:v>4 pièces</c:v>
                </c:pt>
                <c:pt idx="4">
                  <c:v>5 pièces ou plus</c:v>
                </c:pt>
              </c:strCache>
            </c:strRef>
          </c:cat>
          <c:val>
            <c:numRef>
              <c:f>3</c:f>
              <c:numCache>
                <c:formatCode>General</c:formatCode>
                <c:ptCount val="5"/>
                <c:pt idx="0">
                  <c:v>0.067</c:v>
                </c:pt>
                <c:pt idx="1">
                  <c:v>0.165</c:v>
                </c:pt>
                <c:pt idx="2">
                  <c:v>0.284</c:v>
                </c:pt>
                <c:pt idx="3">
                  <c:v>0.264</c:v>
                </c:pt>
                <c:pt idx="4">
                  <c:v>0.22</c:v>
                </c:pt>
              </c:numCache>
            </c:numRef>
          </c:val>
        </c:ser>
        <c:ser>
          <c:idx val="4"/>
          <c:order val="4"/>
          <c:tx>
            <c:strRef>
              <c:f>label 4</c:f>
              <c:strCache>
                <c:ptCount val="1"/>
                <c:pt idx="0">
                  <c:v>France</c:v>
                </c:pt>
              </c:strCache>
            </c:strRef>
          </c:tx>
          <c:spPr>
            <a:solidFill>
              <a:srgbClr val="9da480"/>
            </a:solidFill>
            <a:ln>
              <a:noFill/>
            </a:ln>
          </c:spPr>
          <c:invertIfNegative val="0"/>
          <c:dPt>
            <c:idx val="1"/>
            <c:invertIfNegative val="0"/>
            <c:spPr>
              <a:solidFill>
                <a:srgbClr val="9da480"/>
              </a:solidFill>
              <a:ln>
                <a:noFill/>
              </a:ln>
            </c:spPr>
          </c:dPt>
          <c:dPt>
            <c:idx val="2"/>
            <c:invertIfNegative val="0"/>
            <c:spPr>
              <a:solidFill>
                <a:srgbClr val="9da480"/>
              </a:solidFill>
              <a:ln>
                <a:noFill/>
              </a:ln>
            </c:spPr>
          </c:dPt>
          <c:dPt>
            <c:idx val="3"/>
            <c:invertIfNegative val="0"/>
            <c:spPr>
              <a:solidFill>
                <a:srgbClr val="9da480"/>
              </a:solidFill>
              <a:ln>
                <a:noFill/>
              </a:ln>
            </c:spPr>
          </c:dPt>
          <c:dLbls>
            <c:numFmt formatCode="0%" sourceLinked="1"/>
            <c:dLbl>
              <c:idx val="1"/>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2"/>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dLbl>
              <c:idx val="3"/>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dLbl>
            <c:txPr>
              <a:bodyPr/>
              <a:lstStyle/>
              <a:p>
                <a:pPr>
                  <a:defRPr b="0" sz="1000" spc="-1" strike="noStrike">
                    <a:solidFill>
                      <a:srgbClr val="000000"/>
                    </a:solidFill>
                    <a:latin typeface="Arial"/>
                    <a:ea typeface="DejaVu Sans"/>
                  </a:defRPr>
                </a:pPr>
              </a:p>
            </c:txPr>
            <c:dLblPos val="outEnd"/>
            <c:showLegendKey val="0"/>
            <c:showVal val="1"/>
            <c:showCatName val="0"/>
            <c:showSerName val="0"/>
            <c:showPercent val="0"/>
            <c:showLeaderLines val="0"/>
          </c:dLbls>
          <c:cat>
            <c:strRef>
              <c:f>categories</c:f>
              <c:strCache>
                <c:ptCount val="5"/>
                <c:pt idx="0">
                  <c:v>1 pièce</c:v>
                </c:pt>
                <c:pt idx="1">
                  <c:v>2 pièces</c:v>
                </c:pt>
                <c:pt idx="2">
                  <c:v>3 pièces</c:v>
                </c:pt>
                <c:pt idx="3">
                  <c:v>4 pièces</c:v>
                </c:pt>
                <c:pt idx="4">
                  <c:v>5 pièces ou plus</c:v>
                </c:pt>
              </c:strCache>
            </c:strRef>
          </c:cat>
          <c:val>
            <c:numRef>
              <c:f>4</c:f>
              <c:numCache>
                <c:formatCode>General</c:formatCode>
                <c:ptCount val="5"/>
                <c:pt idx="0">
                  <c:v>0.058</c:v>
                </c:pt>
                <c:pt idx="1">
                  <c:v>0.128</c:v>
                </c:pt>
                <c:pt idx="2">
                  <c:v>0.212</c:v>
                </c:pt>
                <c:pt idx="3">
                  <c:v>0.249</c:v>
                </c:pt>
                <c:pt idx="4">
                  <c:v>0.353</c:v>
                </c:pt>
              </c:numCache>
            </c:numRef>
          </c:val>
        </c:ser>
        <c:gapWidth val="219"/>
        <c:overlap val="-27"/>
        <c:axId val="20880926"/>
        <c:axId val="40413316"/>
      </c:barChart>
      <c:catAx>
        <c:axId val="20880926"/>
        <c:scaling>
          <c:orientation val="minMax"/>
        </c:scaling>
        <c:delete val="0"/>
        <c:axPos val="b"/>
        <c:numFmt formatCode="DD/MM/YYYY" sourceLinked="1"/>
        <c:majorTickMark val="none"/>
        <c:minorTickMark val="none"/>
        <c:tickLblPos val="nextTo"/>
        <c:spPr>
          <a:ln w="9360">
            <a:solidFill>
              <a:srgbClr val="ebebeb"/>
            </a:solidFill>
            <a:round/>
          </a:ln>
        </c:spPr>
        <c:txPr>
          <a:bodyPr/>
          <a:lstStyle/>
          <a:p>
            <a:pPr>
              <a:defRPr b="0" sz="900" spc="-1" strike="noStrike">
                <a:solidFill>
                  <a:srgbClr val="a7a7a7"/>
                </a:solidFill>
                <a:latin typeface="Arial"/>
                <a:ea typeface="DejaVu Sans"/>
              </a:defRPr>
            </a:pPr>
          </a:p>
        </c:txPr>
        <c:crossAx val="40413316"/>
        <c:crosses val="autoZero"/>
        <c:auto val="1"/>
        <c:lblAlgn val="ctr"/>
        <c:lblOffset val="100"/>
      </c:catAx>
      <c:valAx>
        <c:axId val="40413316"/>
        <c:scaling>
          <c:orientation val="minMax"/>
        </c:scaling>
        <c:delete val="0"/>
        <c:axPos val="l"/>
        <c:numFmt formatCode="0%" sourceLinked="0"/>
        <c:majorTickMark val="none"/>
        <c:minorTickMark val="none"/>
        <c:tickLblPos val="nextTo"/>
        <c:spPr>
          <a:ln w="6480">
            <a:noFill/>
          </a:ln>
        </c:spPr>
        <c:txPr>
          <a:bodyPr/>
          <a:lstStyle/>
          <a:p>
            <a:pPr>
              <a:defRPr b="0" sz="900" spc="-1" strike="noStrike">
                <a:solidFill>
                  <a:srgbClr val="a7a7a7"/>
                </a:solidFill>
                <a:latin typeface="Arial"/>
                <a:ea typeface="DejaVu Sans"/>
              </a:defRPr>
            </a:pPr>
          </a:p>
        </c:txPr>
        <c:crossAx val="20880926"/>
        <c:crosses val="autoZero"/>
      </c:valAx>
      <c:spPr>
        <a:noFill/>
        <a:ln>
          <a:noFill/>
        </a:ln>
      </c:spPr>
    </c:plotArea>
    <c:legend>
      <c:legendPos val="b"/>
      <c:overlay val="0"/>
      <c:spPr>
        <a:noFill/>
        <a:ln>
          <a:noFill/>
        </a:ln>
      </c:spPr>
      <c:txPr>
        <a:bodyPr/>
        <a:lstStyle/>
        <a:p>
          <a:pPr>
            <a:defRPr b="0" sz="900" spc="-1" strike="noStrike">
              <a:solidFill>
                <a:srgbClr val="a7a7a7"/>
              </a:solidFill>
              <a:latin typeface="Arial"/>
              <a:ea typeface="DejaVu Sans"/>
            </a:defRPr>
          </a:pPr>
        </a:p>
      </c:txPr>
    </c:legend>
    <c:plotVisOnly val="1"/>
    <c:dispBlanksAs val="gap"/>
  </c:chart>
  <c:spPr>
    <a:solidFill>
      <a:srgbClr val="ffffff"/>
    </a:solidFill>
    <a:ln w="9360">
      <a:solidFill>
        <a:srgbClr val="0070c0"/>
      </a:solidFill>
      <a:round/>
    </a:ln>
  </c:spPr>
</c:chartSpace>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369"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370"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371"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372"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37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FB247A23-42BF-4C79-812F-B91135265E13}"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3" name="PlaceHolder 1"/>
          <p:cNvSpPr>
            <a:spLocks noGrp="1"/>
          </p:cNvSpPr>
          <p:nvPr>
            <p:ph type="sldImg"/>
          </p:nvPr>
        </p:nvSpPr>
        <p:spPr>
          <a:xfrm>
            <a:off x="685800" y="1143000"/>
            <a:ext cx="5485320" cy="3085200"/>
          </a:xfrm>
          <a:prstGeom prst="rect">
            <a:avLst/>
          </a:prstGeom>
        </p:spPr>
      </p:sp>
      <p:sp>
        <p:nvSpPr>
          <p:cNvPr id="984"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985"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41355B5-AEE6-404A-89F4-49398739A3C8}"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6" name="PlaceHolder 1"/>
          <p:cNvSpPr>
            <a:spLocks noGrp="1"/>
          </p:cNvSpPr>
          <p:nvPr>
            <p:ph type="sldImg"/>
          </p:nvPr>
        </p:nvSpPr>
        <p:spPr>
          <a:xfrm>
            <a:off x="685800" y="1143000"/>
            <a:ext cx="5485320" cy="3085200"/>
          </a:xfrm>
          <a:prstGeom prst="rect">
            <a:avLst/>
          </a:prstGeom>
        </p:spPr>
      </p:sp>
      <p:sp>
        <p:nvSpPr>
          <p:cNvPr id="987" name="PlaceHolder 2"/>
          <p:cNvSpPr>
            <a:spLocks noGrp="1"/>
          </p:cNvSpPr>
          <p:nvPr>
            <p:ph type="body"/>
          </p:nvPr>
        </p:nvSpPr>
        <p:spPr>
          <a:xfrm>
            <a:off x="685800" y="4400640"/>
            <a:ext cx="5485320" cy="3599280"/>
          </a:xfrm>
          <a:prstGeom prst="rect">
            <a:avLst/>
          </a:prstGeom>
        </p:spPr>
        <p:txBody>
          <a:bodyPr lIns="0" rIns="0" tIns="0" bIns="0">
            <a:noAutofit/>
          </a:bodyPr>
          <a:p>
            <a:pPr marL="216000" indent="-215280">
              <a:lnSpc>
                <a:spcPct val="100000"/>
              </a:lnSpc>
            </a:pPr>
            <a:r>
              <a:rPr b="0" lang="fr-FR" sz="2000" spc="-1" strike="noStrike">
                <a:latin typeface="Arial"/>
              </a:rPr>
              <a:t>Explication écarts entre les différents chiffres du chômage:</a:t>
            </a:r>
            <a:endParaRPr b="0" lang="fr-FR" sz="2000" spc="-1" strike="noStrike">
              <a:latin typeface="Arial"/>
            </a:endParaRPr>
          </a:p>
          <a:p>
            <a:pPr marL="216000" indent="-215280">
              <a:lnSpc>
                <a:spcPct val="100000"/>
              </a:lnSpc>
            </a:pPr>
            <a:r>
              <a:rPr b="0" lang="fr-FR" sz="2000" spc="-1" strike="noStrike">
                <a:latin typeface="Arial"/>
              </a:rPr>
              <a:t>Les écarts sur les statistiques du chômage en France entre l’Insee et Pôle emploi proviennent du fait que les deux institutions n’utilisent pas la même mesure ni la même définition du chômage.</a:t>
            </a:r>
            <a:endParaRPr b="0" lang="fr-FR" sz="2000" spc="-1" strike="noStrike">
              <a:latin typeface="Arial"/>
            </a:endParaRPr>
          </a:p>
          <a:p>
            <a:pPr marL="216000" indent="-215280">
              <a:lnSpc>
                <a:spcPct val="100000"/>
              </a:lnSpc>
            </a:pPr>
            <a:r>
              <a:rPr b="0" lang="fr-FR" sz="2000" spc="-1" strike="noStrike">
                <a:latin typeface="Arial"/>
              </a:rPr>
              <a:t>Pour mesurer l’évolution du chômage en France, l’Insee a recours à une enquête auprès des ménages, alors que Pôle emploi comptabilise les demandeurs d’emploi qu’il recense.</a:t>
            </a:r>
            <a:endParaRPr b="0" lang="fr-FR" sz="2000" spc="-1" strike="noStrike">
              <a:latin typeface="Arial"/>
            </a:endParaRPr>
          </a:p>
          <a:p>
            <a:pPr marL="216000" indent="-215280">
              <a:lnSpc>
                <a:spcPct val="100000"/>
              </a:lnSpc>
            </a:pPr>
            <a:endParaRPr b="0" lang="fr-FR" sz="2000" spc="-1" strike="noStrike">
              <a:latin typeface="Arial"/>
            </a:endParaRPr>
          </a:p>
          <a:p>
            <a:pPr marL="216000" indent="-215280">
              <a:lnSpc>
                <a:spcPct val="100000"/>
              </a:lnSpc>
            </a:pPr>
            <a:r>
              <a:rPr b="0" lang="fr-FR" sz="2000" spc="-1" strike="noStrike">
                <a:latin typeface="Arial"/>
              </a:rPr>
              <a:t>Taux de chômage = nombre de chômeurs / nombre d’actif</a:t>
            </a:r>
            <a:endParaRPr b="0" lang="fr-FR" sz="2000" spc="-1" strike="noStrike">
              <a:latin typeface="Arial"/>
            </a:endParaRPr>
          </a:p>
          <a:p>
            <a:pPr marL="216000" indent="-215280">
              <a:lnSpc>
                <a:spcPct val="100000"/>
              </a:lnSpc>
            </a:pPr>
            <a:r>
              <a:rPr b="0" lang="fr-FR" sz="2000" spc="-1" strike="noStrike">
                <a:latin typeface="Arial"/>
              </a:rPr>
              <a:t>% de chômeurs = nombre de chômeurs / population de 15 à 64 ans (actifs ayant un emploi + chômeurs + inactifs (étudiants, retraités..)</a:t>
            </a:r>
            <a:endParaRPr b="0" lang="fr-FR" sz="2000" spc="-1" strike="noStrike">
              <a:latin typeface="Arial"/>
            </a:endParaRPr>
          </a:p>
          <a:p>
            <a:pPr marL="216000" indent="-215280">
              <a:lnSpc>
                <a:spcPct val="100000"/>
              </a:lnSpc>
            </a:pPr>
            <a:endParaRPr b="0" lang="fr-FR" sz="2000" spc="-1" strike="noStrike">
              <a:latin typeface="Arial"/>
            </a:endParaRPr>
          </a:p>
        </p:txBody>
      </p:sp>
      <p:sp>
        <p:nvSpPr>
          <p:cNvPr id="988"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1D9B5A5-8B65-40B8-A0A3-80D1D682A065}"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9" name="PlaceHolder 1"/>
          <p:cNvSpPr>
            <a:spLocks noGrp="1"/>
          </p:cNvSpPr>
          <p:nvPr>
            <p:ph type="sldImg"/>
          </p:nvPr>
        </p:nvSpPr>
        <p:spPr>
          <a:xfrm>
            <a:off x="685800" y="1143000"/>
            <a:ext cx="5485320" cy="3085200"/>
          </a:xfrm>
          <a:prstGeom prst="rect">
            <a:avLst/>
          </a:prstGeom>
        </p:spPr>
      </p:sp>
      <p:sp>
        <p:nvSpPr>
          <p:cNvPr id="990"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991"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666C833-7A18-4138-B18B-FA9C0A6052D1}"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2" name="PlaceHolder 1"/>
          <p:cNvSpPr>
            <a:spLocks noGrp="1"/>
          </p:cNvSpPr>
          <p:nvPr>
            <p:ph type="sldImg"/>
          </p:nvPr>
        </p:nvSpPr>
        <p:spPr>
          <a:xfrm>
            <a:off x="685800" y="1143000"/>
            <a:ext cx="5485320" cy="3085200"/>
          </a:xfrm>
          <a:prstGeom prst="rect">
            <a:avLst/>
          </a:prstGeom>
        </p:spPr>
      </p:sp>
      <p:sp>
        <p:nvSpPr>
          <p:cNvPr id="993"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994"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F55424E-50D9-4015-889A-1F58FFB5C1B9}"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5" name="PlaceHolder 1"/>
          <p:cNvSpPr>
            <a:spLocks noGrp="1"/>
          </p:cNvSpPr>
          <p:nvPr>
            <p:ph type="sldImg"/>
          </p:nvPr>
        </p:nvSpPr>
        <p:spPr>
          <a:xfrm>
            <a:off x="685800" y="1143000"/>
            <a:ext cx="5485320" cy="3085200"/>
          </a:xfrm>
          <a:prstGeom prst="rect">
            <a:avLst/>
          </a:prstGeom>
        </p:spPr>
      </p:sp>
      <p:sp>
        <p:nvSpPr>
          <p:cNvPr id="996"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997"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0FE1481-FAA4-401D-9A91-6CBF802AE661}"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8" name="PlaceHolder 1"/>
          <p:cNvSpPr>
            <a:spLocks noGrp="1"/>
          </p:cNvSpPr>
          <p:nvPr>
            <p:ph type="sldImg"/>
          </p:nvPr>
        </p:nvSpPr>
        <p:spPr>
          <a:xfrm>
            <a:off x="685800" y="1143000"/>
            <a:ext cx="5485320" cy="3085200"/>
          </a:xfrm>
          <a:prstGeom prst="rect">
            <a:avLst/>
          </a:prstGeom>
        </p:spPr>
      </p:sp>
      <p:sp>
        <p:nvSpPr>
          <p:cNvPr id="999"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00"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C823CC3-4A52-4C86-A978-BE65A55BD81F}"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1" name="PlaceHolder 1"/>
          <p:cNvSpPr>
            <a:spLocks noGrp="1"/>
          </p:cNvSpPr>
          <p:nvPr>
            <p:ph type="sldImg"/>
          </p:nvPr>
        </p:nvSpPr>
        <p:spPr>
          <a:xfrm>
            <a:off x="685800" y="1143000"/>
            <a:ext cx="5485320" cy="3085200"/>
          </a:xfrm>
          <a:prstGeom prst="rect">
            <a:avLst/>
          </a:prstGeom>
        </p:spPr>
      </p:sp>
      <p:sp>
        <p:nvSpPr>
          <p:cNvPr id="1002"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03"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472EC75-6B11-4B7B-ABF9-353B73EA8D5D}"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4" name="PlaceHolder 1"/>
          <p:cNvSpPr>
            <a:spLocks noGrp="1"/>
          </p:cNvSpPr>
          <p:nvPr>
            <p:ph type="sldImg"/>
          </p:nvPr>
        </p:nvSpPr>
        <p:spPr>
          <a:xfrm>
            <a:off x="685800" y="1143000"/>
            <a:ext cx="5485320" cy="3085200"/>
          </a:xfrm>
          <a:prstGeom prst="rect">
            <a:avLst/>
          </a:prstGeom>
        </p:spPr>
      </p:sp>
      <p:sp>
        <p:nvSpPr>
          <p:cNvPr id="1005"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06"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443FBCE-48DB-4418-B504-CAE670D243CE}"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7" name="PlaceHolder 1"/>
          <p:cNvSpPr>
            <a:spLocks noGrp="1"/>
          </p:cNvSpPr>
          <p:nvPr>
            <p:ph type="sldImg"/>
          </p:nvPr>
        </p:nvSpPr>
        <p:spPr>
          <a:xfrm>
            <a:off x="685800" y="1143000"/>
            <a:ext cx="5485320" cy="3085200"/>
          </a:xfrm>
          <a:prstGeom prst="rect">
            <a:avLst/>
          </a:prstGeom>
        </p:spPr>
      </p:sp>
      <p:sp>
        <p:nvSpPr>
          <p:cNvPr id="1008"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09"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F993B00-477F-45F0-87AB-D248B93EC312}"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0" name="PlaceHolder 1"/>
          <p:cNvSpPr>
            <a:spLocks noGrp="1"/>
          </p:cNvSpPr>
          <p:nvPr>
            <p:ph type="sldImg"/>
          </p:nvPr>
        </p:nvSpPr>
        <p:spPr>
          <a:xfrm>
            <a:off x="685800" y="1143000"/>
            <a:ext cx="5485320" cy="3085200"/>
          </a:xfrm>
          <a:prstGeom prst="rect">
            <a:avLst/>
          </a:prstGeom>
        </p:spPr>
      </p:sp>
      <p:sp>
        <p:nvSpPr>
          <p:cNvPr id="1011"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12"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447BCBA-D278-4832-8C77-135BBE30E9C8}"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3" name="PlaceHolder 1"/>
          <p:cNvSpPr>
            <a:spLocks noGrp="1"/>
          </p:cNvSpPr>
          <p:nvPr>
            <p:ph type="sldImg"/>
          </p:nvPr>
        </p:nvSpPr>
        <p:spPr>
          <a:xfrm>
            <a:off x="685800" y="1143000"/>
            <a:ext cx="5485320" cy="3085200"/>
          </a:xfrm>
          <a:prstGeom prst="rect">
            <a:avLst/>
          </a:prstGeom>
        </p:spPr>
      </p:sp>
      <p:sp>
        <p:nvSpPr>
          <p:cNvPr id="1014"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15"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ACFEB97-F0B3-4D55-9039-BD60D5417FAF}"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6" name="PlaceHolder 1"/>
          <p:cNvSpPr>
            <a:spLocks noGrp="1"/>
          </p:cNvSpPr>
          <p:nvPr>
            <p:ph type="sldImg"/>
          </p:nvPr>
        </p:nvSpPr>
        <p:spPr>
          <a:xfrm>
            <a:off x="685800" y="1143000"/>
            <a:ext cx="5485320" cy="3085200"/>
          </a:xfrm>
          <a:prstGeom prst="rect">
            <a:avLst/>
          </a:prstGeom>
        </p:spPr>
      </p:sp>
      <p:sp>
        <p:nvSpPr>
          <p:cNvPr id="1017"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18"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5080F80-9AB4-47E7-8345-C9AC18379AEF}"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9" name="PlaceHolder 1"/>
          <p:cNvSpPr>
            <a:spLocks noGrp="1"/>
          </p:cNvSpPr>
          <p:nvPr>
            <p:ph type="sldImg"/>
          </p:nvPr>
        </p:nvSpPr>
        <p:spPr>
          <a:xfrm>
            <a:off x="685800" y="1143000"/>
            <a:ext cx="5485320" cy="3085200"/>
          </a:xfrm>
          <a:prstGeom prst="rect">
            <a:avLst/>
          </a:prstGeom>
        </p:spPr>
      </p:sp>
      <p:sp>
        <p:nvSpPr>
          <p:cNvPr id="1020"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21"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580DCC8-08D9-43FE-90DD-C46CEAE15866}"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2" name="PlaceHolder 1"/>
          <p:cNvSpPr>
            <a:spLocks noGrp="1"/>
          </p:cNvSpPr>
          <p:nvPr>
            <p:ph type="sldImg"/>
          </p:nvPr>
        </p:nvSpPr>
        <p:spPr>
          <a:xfrm>
            <a:off x="685800" y="1143000"/>
            <a:ext cx="5485320" cy="3085200"/>
          </a:xfrm>
          <a:prstGeom prst="rect">
            <a:avLst/>
          </a:prstGeom>
        </p:spPr>
      </p:sp>
      <p:sp>
        <p:nvSpPr>
          <p:cNvPr id="1023"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24"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EE4E9F9-A94A-4D77-9EFD-4E0772074336}"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5" name="PlaceHolder 1"/>
          <p:cNvSpPr>
            <a:spLocks noGrp="1"/>
          </p:cNvSpPr>
          <p:nvPr>
            <p:ph type="sldImg"/>
          </p:nvPr>
        </p:nvSpPr>
        <p:spPr>
          <a:xfrm>
            <a:off x="685800" y="1143000"/>
            <a:ext cx="5485320" cy="3085200"/>
          </a:xfrm>
          <a:prstGeom prst="rect">
            <a:avLst/>
          </a:prstGeom>
        </p:spPr>
      </p:sp>
      <p:sp>
        <p:nvSpPr>
          <p:cNvPr id="1026"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27"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D9ECB1A-1ED1-4F4A-9C80-C17E440228A5}"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8" name="PlaceHolder 1"/>
          <p:cNvSpPr>
            <a:spLocks noGrp="1"/>
          </p:cNvSpPr>
          <p:nvPr>
            <p:ph type="sldImg"/>
          </p:nvPr>
        </p:nvSpPr>
        <p:spPr>
          <a:xfrm>
            <a:off x="685800" y="1143000"/>
            <a:ext cx="5485320" cy="3085200"/>
          </a:xfrm>
          <a:prstGeom prst="rect">
            <a:avLst/>
          </a:prstGeom>
        </p:spPr>
      </p:sp>
      <p:sp>
        <p:nvSpPr>
          <p:cNvPr id="1029"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30"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EED427D-F33B-4C51-BFDE-A0208DB566E6}"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1" name="PlaceHolder 1"/>
          <p:cNvSpPr>
            <a:spLocks noGrp="1"/>
          </p:cNvSpPr>
          <p:nvPr>
            <p:ph type="sldImg"/>
          </p:nvPr>
        </p:nvSpPr>
        <p:spPr>
          <a:xfrm>
            <a:off x="685800" y="1143000"/>
            <a:ext cx="5485320" cy="3085200"/>
          </a:xfrm>
          <a:prstGeom prst="rect">
            <a:avLst/>
          </a:prstGeom>
        </p:spPr>
      </p:sp>
      <p:sp>
        <p:nvSpPr>
          <p:cNvPr id="1032"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33"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7C1D786-6804-496B-9AAC-7C6024B782F9}"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4" name="PlaceHolder 1"/>
          <p:cNvSpPr>
            <a:spLocks noGrp="1"/>
          </p:cNvSpPr>
          <p:nvPr>
            <p:ph type="sldImg"/>
          </p:nvPr>
        </p:nvSpPr>
        <p:spPr>
          <a:xfrm>
            <a:off x="685800" y="1143000"/>
            <a:ext cx="5485320" cy="3085200"/>
          </a:xfrm>
          <a:prstGeom prst="rect">
            <a:avLst/>
          </a:prstGeom>
        </p:spPr>
      </p:sp>
      <p:sp>
        <p:nvSpPr>
          <p:cNvPr id="1035"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36"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09E89C4-4034-4BC2-AC06-9F21591785D8}"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7" name="PlaceHolder 1"/>
          <p:cNvSpPr>
            <a:spLocks noGrp="1"/>
          </p:cNvSpPr>
          <p:nvPr>
            <p:ph type="sldImg"/>
          </p:nvPr>
        </p:nvSpPr>
        <p:spPr>
          <a:xfrm>
            <a:off x="685800" y="1143000"/>
            <a:ext cx="5485320" cy="3085200"/>
          </a:xfrm>
          <a:prstGeom prst="rect">
            <a:avLst/>
          </a:prstGeom>
        </p:spPr>
      </p:sp>
      <p:sp>
        <p:nvSpPr>
          <p:cNvPr id="1038"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39"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6FDF45D-853D-4DF7-98F0-D5B458CC1C3E}"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0" name="PlaceHolder 1"/>
          <p:cNvSpPr>
            <a:spLocks noGrp="1"/>
          </p:cNvSpPr>
          <p:nvPr>
            <p:ph type="sldImg"/>
          </p:nvPr>
        </p:nvSpPr>
        <p:spPr>
          <a:xfrm>
            <a:off x="685800" y="1143000"/>
            <a:ext cx="5485320" cy="3085200"/>
          </a:xfrm>
          <a:prstGeom prst="rect">
            <a:avLst/>
          </a:prstGeom>
        </p:spPr>
      </p:sp>
      <p:sp>
        <p:nvSpPr>
          <p:cNvPr id="1041"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42"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3A00A2E-0EFE-4259-81EE-5DB9D9F94939}"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3" name="PlaceHolder 1"/>
          <p:cNvSpPr>
            <a:spLocks noGrp="1"/>
          </p:cNvSpPr>
          <p:nvPr>
            <p:ph type="sldImg"/>
          </p:nvPr>
        </p:nvSpPr>
        <p:spPr>
          <a:xfrm>
            <a:off x="685800" y="1143000"/>
            <a:ext cx="5485320" cy="3085200"/>
          </a:xfrm>
          <a:prstGeom prst="rect">
            <a:avLst/>
          </a:prstGeom>
        </p:spPr>
      </p:sp>
      <p:sp>
        <p:nvSpPr>
          <p:cNvPr id="1044"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045" name="CustomShape 3"/>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4953FFE-114B-4954-ACA6-4328498091B9}" type="slidenum">
              <a:rPr b="0" lang="fr-FR" sz="1200" spc="-1" strike="noStrike">
                <a:solidFill>
                  <a:srgbClr val="000000"/>
                </a:solidFill>
                <a:latin typeface="Times New Roman"/>
              </a:rPr>
              <a:t>&lt;numéro&gt;</a:t>
            </a:fld>
            <a:endParaRPr b="0" lang="fr-F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37"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33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4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34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34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46"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347"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348"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5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35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352"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54"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355"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5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358"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35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360"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62"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363"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364"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365"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366"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367"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9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115"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17"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118"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119"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120"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121"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122"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28"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3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3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3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13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4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43"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4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4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47"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49"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150"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5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5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5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155"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57"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158"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159"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160"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161"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162"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68"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70"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7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7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17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8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8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83"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8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8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87"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89"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190"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9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9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9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195"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97"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198"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199"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200"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201"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202"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08"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10"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1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21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5"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1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1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21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2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22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23"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2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2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27"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29"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230"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3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3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3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235"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37"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238"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239"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240"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241"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242"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48"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50"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5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25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5"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5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25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6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26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63"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6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6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67"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69"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270"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7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7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7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275"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77"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278"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279"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280"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281"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282"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88"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90"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9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29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5"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29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9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29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0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30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303"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0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30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307"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09"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310"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1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31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31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315"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17"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318"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319"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320"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321"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322"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3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fr-FR" sz="4400" spc="-1" strike="noStrike">
              <a:latin typeface="Arial"/>
            </a:endParaRPr>
          </a:p>
        </p:txBody>
      </p:sp>
      <p:sp>
        <p:nvSpPr>
          <p:cNvPr id="335"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wmf"/><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wmf"/><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wmf"/><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wmf"/><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7.wmf"/><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8.wmf"/><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9.wmf"/><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0.wmf"/><Relationship Id="rId3" Type="http://schemas.openxmlformats.org/officeDocument/2006/relationships/image" Target="../media/image11.pn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70cd"/>
        </a:solidFill>
      </p:bgPr>
    </p:bg>
    <p:spTree>
      <p:nvGrpSpPr>
        <p:cNvPr id="1" name=""/>
        <p:cNvGrpSpPr/>
        <p:nvPr/>
      </p:nvGrpSpPr>
      <p:grpSpPr>
        <a:xfrm>
          <a:off x="0" y="0"/>
          <a:ext cx="0" cy="0"/>
          <a:chOff x="0" y="0"/>
          <a:chExt cx="0" cy="0"/>
        </a:xfrm>
      </p:grpSpPr>
      <p:pic>
        <p:nvPicPr>
          <p:cNvPr id="0" name="Picture 21" descr=""/>
          <p:cNvPicPr/>
          <p:nvPr/>
        </p:nvPicPr>
        <p:blipFill>
          <a:blip r:embed="rId2"/>
          <a:stretch/>
        </p:blipFill>
        <p:spPr>
          <a:xfrm>
            <a:off x="304920" y="6413400"/>
            <a:ext cx="1244880" cy="405360"/>
          </a:xfrm>
          <a:prstGeom prst="rect">
            <a:avLst/>
          </a:prstGeom>
          <a:ln>
            <a:noFill/>
          </a:ln>
        </p:spPr>
      </p:pic>
      <p:sp>
        <p:nvSpPr>
          <p:cNvPr id="1" name="Line 1"/>
          <p:cNvSpPr/>
          <p:nvPr/>
        </p:nvSpPr>
        <p:spPr>
          <a:xfrm>
            <a:off x="0" y="6362640"/>
            <a:ext cx="12191760" cy="3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2" name="CustomShape 2"/>
          <p:cNvSpPr/>
          <p:nvPr/>
        </p:nvSpPr>
        <p:spPr>
          <a:xfrm>
            <a:off x="0" y="6058080"/>
            <a:ext cx="12191040" cy="82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 name="Picture 4" descr=""/>
          <p:cNvPicPr/>
          <p:nvPr/>
        </p:nvPicPr>
        <p:blipFill>
          <a:blip r:embed="rId3"/>
          <a:stretch/>
        </p:blipFill>
        <p:spPr>
          <a:xfrm>
            <a:off x="298440" y="6362640"/>
            <a:ext cx="1373760" cy="216360"/>
          </a:xfrm>
          <a:prstGeom prst="rect">
            <a:avLst/>
          </a:prstGeom>
          <a:ln>
            <a:noFill/>
          </a:ln>
        </p:spPr>
      </p:pic>
      <p:sp>
        <p:nvSpPr>
          <p:cNvPr id="4"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5"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21" descr=""/>
          <p:cNvPicPr/>
          <p:nvPr/>
        </p:nvPicPr>
        <p:blipFill>
          <a:blip r:embed="rId2"/>
          <a:stretch/>
        </p:blipFill>
        <p:spPr>
          <a:xfrm>
            <a:off x="304920" y="6413400"/>
            <a:ext cx="1244880" cy="405360"/>
          </a:xfrm>
          <a:prstGeom prst="rect">
            <a:avLst/>
          </a:prstGeom>
          <a:ln>
            <a:noFill/>
          </a:ln>
        </p:spPr>
      </p:pic>
      <p:sp>
        <p:nvSpPr>
          <p:cNvPr id="43" name="Line 1"/>
          <p:cNvSpPr/>
          <p:nvPr/>
        </p:nvSpPr>
        <p:spPr>
          <a:xfrm>
            <a:off x="0" y="6362640"/>
            <a:ext cx="12191760" cy="3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44"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45"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70cd"/>
        </a:solidFill>
      </p:bgPr>
    </p:bg>
    <p:spTree>
      <p:nvGrpSpPr>
        <p:cNvPr id="1" name=""/>
        <p:cNvGrpSpPr/>
        <p:nvPr/>
      </p:nvGrpSpPr>
      <p:grpSpPr>
        <a:xfrm>
          <a:off x="0" y="0"/>
          <a:ext cx="0" cy="0"/>
          <a:chOff x="0" y="0"/>
          <a:chExt cx="0" cy="0"/>
        </a:xfrm>
      </p:grpSpPr>
      <p:pic>
        <p:nvPicPr>
          <p:cNvPr id="82" name="Picture 21" descr=""/>
          <p:cNvPicPr/>
          <p:nvPr/>
        </p:nvPicPr>
        <p:blipFill>
          <a:blip r:embed="rId2"/>
          <a:stretch/>
        </p:blipFill>
        <p:spPr>
          <a:xfrm>
            <a:off x="304920" y="6413400"/>
            <a:ext cx="1244880" cy="405360"/>
          </a:xfrm>
          <a:prstGeom prst="rect">
            <a:avLst/>
          </a:prstGeom>
          <a:ln>
            <a:noFill/>
          </a:ln>
        </p:spPr>
      </p:pic>
      <p:sp>
        <p:nvSpPr>
          <p:cNvPr id="83" name="Line 1"/>
          <p:cNvSpPr/>
          <p:nvPr/>
        </p:nvSpPr>
        <p:spPr>
          <a:xfrm>
            <a:off x="0" y="6362640"/>
            <a:ext cx="12191760" cy="3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84" name="CustomShape 2"/>
          <p:cNvSpPr/>
          <p:nvPr/>
        </p:nvSpPr>
        <p:spPr>
          <a:xfrm>
            <a:off x="0" y="6369840"/>
            <a:ext cx="12241080" cy="487080"/>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p:style>
      </p:sp>
      <p:sp>
        <p:nvSpPr>
          <p:cNvPr id="85"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86"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3" name="Picture 21" descr=""/>
          <p:cNvPicPr/>
          <p:nvPr/>
        </p:nvPicPr>
        <p:blipFill>
          <a:blip r:embed="rId2"/>
          <a:stretch/>
        </p:blipFill>
        <p:spPr>
          <a:xfrm>
            <a:off x="304920" y="6413400"/>
            <a:ext cx="1244880" cy="405360"/>
          </a:xfrm>
          <a:prstGeom prst="rect">
            <a:avLst/>
          </a:prstGeom>
          <a:ln>
            <a:noFill/>
          </a:ln>
        </p:spPr>
      </p:pic>
      <p:sp>
        <p:nvSpPr>
          <p:cNvPr id="124" name="Line 1"/>
          <p:cNvSpPr/>
          <p:nvPr/>
        </p:nvSpPr>
        <p:spPr>
          <a:xfrm>
            <a:off x="0" y="6362640"/>
            <a:ext cx="12191760" cy="3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125"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26"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3" name="Picture 21" descr=""/>
          <p:cNvPicPr/>
          <p:nvPr/>
        </p:nvPicPr>
        <p:blipFill>
          <a:blip r:embed="rId2"/>
          <a:stretch/>
        </p:blipFill>
        <p:spPr>
          <a:xfrm>
            <a:off x="304920" y="6413400"/>
            <a:ext cx="1244880" cy="405360"/>
          </a:xfrm>
          <a:prstGeom prst="rect">
            <a:avLst/>
          </a:prstGeom>
          <a:ln>
            <a:noFill/>
          </a:ln>
        </p:spPr>
      </p:pic>
      <p:sp>
        <p:nvSpPr>
          <p:cNvPr id="164" name="Line 1"/>
          <p:cNvSpPr/>
          <p:nvPr/>
        </p:nvSpPr>
        <p:spPr>
          <a:xfrm>
            <a:off x="0" y="6362640"/>
            <a:ext cx="12191760" cy="3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165"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66"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3" name="Picture 21" descr=""/>
          <p:cNvPicPr/>
          <p:nvPr/>
        </p:nvPicPr>
        <p:blipFill>
          <a:blip r:embed="rId2"/>
          <a:stretch/>
        </p:blipFill>
        <p:spPr>
          <a:xfrm>
            <a:off x="304920" y="6413400"/>
            <a:ext cx="1244880" cy="405360"/>
          </a:xfrm>
          <a:prstGeom prst="rect">
            <a:avLst/>
          </a:prstGeom>
          <a:ln>
            <a:noFill/>
          </a:ln>
        </p:spPr>
      </p:pic>
      <p:sp>
        <p:nvSpPr>
          <p:cNvPr id="204" name="Line 1"/>
          <p:cNvSpPr/>
          <p:nvPr/>
        </p:nvSpPr>
        <p:spPr>
          <a:xfrm>
            <a:off x="0" y="6362640"/>
            <a:ext cx="12191760" cy="3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205"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206"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3" name="Picture 21" descr=""/>
          <p:cNvPicPr/>
          <p:nvPr/>
        </p:nvPicPr>
        <p:blipFill>
          <a:blip r:embed="rId2"/>
          <a:stretch/>
        </p:blipFill>
        <p:spPr>
          <a:xfrm>
            <a:off x="304920" y="6413400"/>
            <a:ext cx="1244880" cy="405360"/>
          </a:xfrm>
          <a:prstGeom prst="rect">
            <a:avLst/>
          </a:prstGeom>
          <a:ln>
            <a:noFill/>
          </a:ln>
        </p:spPr>
      </p:pic>
      <p:sp>
        <p:nvSpPr>
          <p:cNvPr id="244" name="Line 1"/>
          <p:cNvSpPr/>
          <p:nvPr/>
        </p:nvSpPr>
        <p:spPr>
          <a:xfrm>
            <a:off x="0" y="6362640"/>
            <a:ext cx="12191760" cy="3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245"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246"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3" name="Picture 21" descr=""/>
          <p:cNvPicPr/>
          <p:nvPr/>
        </p:nvPicPr>
        <p:blipFill>
          <a:blip r:embed="rId2"/>
          <a:stretch/>
        </p:blipFill>
        <p:spPr>
          <a:xfrm>
            <a:off x="304920" y="6413400"/>
            <a:ext cx="1244880" cy="405360"/>
          </a:xfrm>
          <a:prstGeom prst="rect">
            <a:avLst/>
          </a:prstGeom>
          <a:ln>
            <a:noFill/>
          </a:ln>
        </p:spPr>
      </p:pic>
      <p:sp>
        <p:nvSpPr>
          <p:cNvPr id="284" name="Line 1"/>
          <p:cNvSpPr/>
          <p:nvPr/>
        </p:nvSpPr>
        <p:spPr>
          <a:xfrm>
            <a:off x="0" y="6362640"/>
            <a:ext cx="12191760" cy="3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285"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286"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70cd"/>
        </a:solidFill>
      </p:bgPr>
    </p:bg>
    <p:spTree>
      <p:nvGrpSpPr>
        <p:cNvPr id="1" name=""/>
        <p:cNvGrpSpPr/>
        <p:nvPr/>
      </p:nvGrpSpPr>
      <p:grpSpPr>
        <a:xfrm>
          <a:off x="0" y="0"/>
          <a:ext cx="0" cy="0"/>
          <a:chOff x="0" y="0"/>
          <a:chExt cx="0" cy="0"/>
        </a:xfrm>
      </p:grpSpPr>
      <p:pic>
        <p:nvPicPr>
          <p:cNvPr id="323" name="Picture 21" descr=""/>
          <p:cNvPicPr/>
          <p:nvPr/>
        </p:nvPicPr>
        <p:blipFill>
          <a:blip r:embed="rId2"/>
          <a:stretch/>
        </p:blipFill>
        <p:spPr>
          <a:xfrm>
            <a:off x="304920" y="6413400"/>
            <a:ext cx="1244880" cy="405360"/>
          </a:xfrm>
          <a:prstGeom prst="rect">
            <a:avLst/>
          </a:prstGeom>
          <a:ln>
            <a:noFill/>
          </a:ln>
        </p:spPr>
      </p:pic>
      <p:sp>
        <p:nvSpPr>
          <p:cNvPr id="324" name="Line 1"/>
          <p:cNvSpPr/>
          <p:nvPr/>
        </p:nvSpPr>
        <p:spPr>
          <a:xfrm>
            <a:off x="0" y="6362640"/>
            <a:ext cx="12191760" cy="3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325" name="CustomShape 2"/>
          <p:cNvSpPr/>
          <p:nvPr/>
        </p:nvSpPr>
        <p:spPr>
          <a:xfrm>
            <a:off x="307800" y="2453040"/>
            <a:ext cx="5638320" cy="333000"/>
          </a:xfrm>
          <a:prstGeom prst="rect">
            <a:avLst/>
          </a:prstGeom>
          <a:noFill/>
          <a:ln>
            <a:noFill/>
          </a:ln>
        </p:spPr>
        <p:style>
          <a:lnRef idx="0"/>
          <a:fillRef idx="0"/>
          <a:effectRef idx="0"/>
          <a:fontRef idx="minor"/>
        </p:style>
        <p:txBody>
          <a:bodyPr lIns="0" rIns="90000" tIns="45000" bIns="45000">
            <a:noAutofit/>
          </a:bodyPr>
          <a:p>
            <a:pPr>
              <a:lnSpc>
                <a:spcPct val="100000"/>
              </a:lnSpc>
            </a:pPr>
            <a:r>
              <a:rPr b="1" lang="fr-FR" sz="1600" spc="32" strike="noStrike">
                <a:solidFill>
                  <a:srgbClr val="ffffff"/>
                </a:solidFill>
                <a:latin typeface="Arial"/>
                <a:ea typeface="DejaVu Sans"/>
              </a:rPr>
              <a:t>Mazars</a:t>
            </a:r>
            <a:endParaRPr b="0" lang="fr-FR" sz="1600" spc="-1" strike="noStrike">
              <a:latin typeface="Arial"/>
            </a:endParaRPr>
          </a:p>
        </p:txBody>
      </p:sp>
      <p:sp>
        <p:nvSpPr>
          <p:cNvPr id="326" name="CustomShape 3"/>
          <p:cNvSpPr/>
          <p:nvPr/>
        </p:nvSpPr>
        <p:spPr>
          <a:xfrm>
            <a:off x="0" y="6058080"/>
            <a:ext cx="12191040" cy="82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27" name="Picture 4" descr=""/>
          <p:cNvPicPr/>
          <p:nvPr/>
        </p:nvPicPr>
        <p:blipFill>
          <a:blip r:embed="rId3"/>
          <a:stretch/>
        </p:blipFill>
        <p:spPr>
          <a:xfrm>
            <a:off x="298440" y="6362640"/>
            <a:ext cx="1373760" cy="216360"/>
          </a:xfrm>
          <a:prstGeom prst="rect">
            <a:avLst/>
          </a:prstGeom>
          <a:ln>
            <a:noFill/>
          </a:ln>
        </p:spPr>
      </p:pic>
      <p:sp>
        <p:nvSpPr>
          <p:cNvPr id="328" name="CustomShape 4"/>
          <p:cNvSpPr/>
          <p:nvPr/>
        </p:nvSpPr>
        <p:spPr>
          <a:xfrm>
            <a:off x="298440" y="4229640"/>
            <a:ext cx="5648040" cy="1180800"/>
          </a:xfrm>
          <a:prstGeom prst="rect">
            <a:avLst/>
          </a:prstGeom>
          <a:noFill/>
          <a:ln>
            <a:noFill/>
          </a:ln>
        </p:spPr>
        <p:style>
          <a:lnRef idx="0"/>
          <a:fillRef idx="0"/>
          <a:effectRef idx="0"/>
          <a:fontRef idx="minor"/>
        </p:style>
        <p:txBody>
          <a:bodyPr lIns="0" rIns="0" tIns="0" bIns="45000">
            <a:noAutofit/>
          </a:bodyPr>
          <a:p>
            <a:pPr>
              <a:lnSpc>
                <a:spcPct val="100000"/>
              </a:lnSpc>
            </a:pPr>
            <a:r>
              <a:rPr b="0" lang="fr-FR" sz="1000" spc="-1" strike="noStrike">
                <a:solidFill>
                  <a:srgbClr val="ffffff"/>
                </a:solidFill>
                <a:latin typeface="Arial"/>
                <a:ea typeface="DejaVu Sans"/>
              </a:rPr>
              <a:t>Mazars est un groupe international et intégré spécialisé dans l’audit, la fiscalité et le conseil ainsi que dans les services comptables et juridiques*. Présents dans plus de 90 pays et territoires, nous nous appuyons sur l’expertise de nos 40 400 professionnels – 24 400 au sein de notre partnership intégré et 16 000 au sein de « Mazars North America Alliance » – pour accompagner les entreprises de toutes tailles à chaque étape de leur développement.</a:t>
            </a:r>
            <a:endParaRPr b="0" lang="fr-FR" sz="1000" spc="-1" strike="noStrike">
              <a:latin typeface="Arial"/>
            </a:endParaRPr>
          </a:p>
          <a:p>
            <a:pPr>
              <a:lnSpc>
                <a:spcPct val="100000"/>
              </a:lnSpc>
            </a:pPr>
            <a:endParaRPr b="0" lang="fr-FR" sz="1000" spc="-1" strike="noStrike">
              <a:latin typeface="Arial"/>
            </a:endParaRPr>
          </a:p>
          <a:p>
            <a:pPr>
              <a:lnSpc>
                <a:spcPct val="100000"/>
              </a:lnSpc>
            </a:pPr>
            <a:r>
              <a:rPr b="0" lang="fr-FR" sz="800" spc="-1" strike="noStrike">
                <a:solidFill>
                  <a:srgbClr val="ffffff"/>
                </a:solidFill>
                <a:latin typeface="Arial"/>
                <a:ea typeface="DejaVu Sans"/>
              </a:rPr>
              <a:t>*dans les pays dans lesquels les lois en vigueur l’autorisent</a:t>
            </a:r>
            <a:endParaRPr b="0" lang="fr-FR" sz="800" spc="-1" strike="noStrike">
              <a:latin typeface="Arial"/>
            </a:endParaRPr>
          </a:p>
        </p:txBody>
      </p:sp>
      <p:sp>
        <p:nvSpPr>
          <p:cNvPr id="329" name="CustomShape 5"/>
          <p:cNvSpPr/>
          <p:nvPr/>
        </p:nvSpPr>
        <p:spPr>
          <a:xfrm>
            <a:off x="6248880" y="2368080"/>
            <a:ext cx="5638320" cy="1307880"/>
          </a:xfrm>
          <a:prstGeom prst="rect">
            <a:avLst/>
          </a:prstGeom>
          <a:noFill/>
          <a:ln>
            <a:noFill/>
          </a:ln>
        </p:spPr>
        <p:style>
          <a:lnRef idx="0"/>
          <a:fillRef idx="0"/>
          <a:effectRef idx="0"/>
          <a:fontRef idx="minor"/>
        </p:style>
        <p:txBody>
          <a:bodyPr lIns="90000" rIns="90000" tIns="45000" bIns="45000">
            <a:noAutofit/>
          </a:bodyPr>
          <a:p>
            <a:pPr>
              <a:lnSpc>
                <a:spcPct val="100000"/>
              </a:lnSpc>
              <a:spcAft>
                <a:spcPts val="601"/>
              </a:spcAft>
            </a:pPr>
            <a:r>
              <a:rPr b="1" lang="fr-FR" sz="1400" spc="-1" strike="noStrike">
                <a:solidFill>
                  <a:srgbClr val="ffffff"/>
                </a:solidFill>
                <a:latin typeface="Arial"/>
                <a:ea typeface="DejaVu Sans"/>
              </a:rPr>
              <a:t>LinkedIn :</a:t>
            </a:r>
            <a:br/>
            <a:r>
              <a:rPr b="0" lang="fr-FR" sz="1400" spc="-1" strike="noStrike">
                <a:solidFill>
                  <a:srgbClr val="ffffff"/>
                </a:solidFill>
                <a:latin typeface="Arial"/>
                <a:ea typeface="DejaVu Sans"/>
              </a:rPr>
              <a:t>www.linkedin.com/company/Mazars</a:t>
            </a:r>
            <a:endParaRPr b="0" lang="fr-FR" sz="1400" spc="-1" strike="noStrike">
              <a:latin typeface="Arial"/>
            </a:endParaRPr>
          </a:p>
          <a:p>
            <a:pPr>
              <a:lnSpc>
                <a:spcPct val="100000"/>
              </a:lnSpc>
              <a:spcAft>
                <a:spcPts val="601"/>
              </a:spcAft>
            </a:pPr>
            <a:endParaRPr b="0" lang="fr-FR" sz="1400" spc="-1" strike="noStrike">
              <a:latin typeface="Arial"/>
            </a:endParaRPr>
          </a:p>
          <a:p>
            <a:pPr>
              <a:lnSpc>
                <a:spcPct val="100000"/>
              </a:lnSpc>
              <a:spcAft>
                <a:spcPts val="601"/>
              </a:spcAft>
            </a:pPr>
            <a:r>
              <a:rPr b="1" lang="fr-FR" sz="1400" spc="-1" strike="noStrike">
                <a:solidFill>
                  <a:srgbClr val="ffffff"/>
                </a:solidFill>
                <a:latin typeface="Arial"/>
                <a:ea typeface="DejaVu Sans"/>
              </a:rPr>
              <a:t>Twitter :</a:t>
            </a:r>
            <a:br/>
            <a:r>
              <a:rPr b="0" lang="fr-FR" sz="1400" spc="-1" strike="noStrike">
                <a:solidFill>
                  <a:srgbClr val="ffffff"/>
                </a:solidFill>
                <a:latin typeface="Arial"/>
                <a:ea typeface="DejaVu Sans"/>
              </a:rPr>
              <a:t>www.twitter.com/MazarsFrance</a:t>
            </a:r>
            <a:endParaRPr b="0" lang="fr-FR" sz="1400" spc="-1" strike="noStrike">
              <a:latin typeface="Arial"/>
            </a:endParaRPr>
          </a:p>
        </p:txBody>
      </p:sp>
      <p:sp>
        <p:nvSpPr>
          <p:cNvPr id="330" name="PlaceHolder 6"/>
          <p:cNvSpPr>
            <a:spLocks noGrp="1"/>
          </p:cNvSpPr>
          <p:nvPr>
            <p:ph type="title"/>
          </p:nvPr>
        </p:nvSpPr>
        <p:spPr>
          <a:xfrm>
            <a:off x="609480" y="273600"/>
            <a:ext cx="109724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331"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61.xml"/>
</Relationships>
</file>

<file path=ppt/slides/_rels/slide11.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chart" Target="../charts/chart3.xml"/><Relationship Id="rId3" Type="http://schemas.openxmlformats.org/officeDocument/2006/relationships/slideLayout" Target="../slideLayouts/slideLayout61.xml"/>
</Relationships>
</file>

<file path=ppt/slides/_rels/slide12.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6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chart" Target="../charts/chart5.xml"/><Relationship Id="rId2" Type="http://schemas.openxmlformats.org/officeDocument/2006/relationships/chart" Target="../charts/chart6.xml"/><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8.xml.rels><?xml version="1.0" encoding="UTF-8"?>
<Relationships xmlns="http://schemas.openxmlformats.org/package/2006/relationships"><Relationship Id="rId1" Type="http://schemas.openxmlformats.org/officeDocument/2006/relationships/chart" Target="../charts/chart7.xml"/><Relationship Id="rId2" Type="http://schemas.openxmlformats.org/officeDocument/2006/relationships/slideLayout" Target="../slideLayouts/slideLayout6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chart" Target="../charts/chart8.xml"/><Relationship Id="rId2"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chart" Target="../charts/chart9.xml"/><Relationship Id="rId2"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chart" Target="../charts/chart10.xml"/><Relationship Id="rId2"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chart" Target="../charts/chart11.xml"/><Relationship Id="rId2" Type="http://schemas.openxmlformats.org/officeDocument/2006/relationships/slideLayout" Target="../slideLayouts/slideLayout61.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chart" Target="../charts/chart12.xml"/><Relationship Id="rId2" Type="http://schemas.openxmlformats.org/officeDocument/2006/relationships/slideLayout" Target="../slideLayouts/slideLayout61.xml"/>
</Relationships>
</file>

<file path=ppt/slides/_rels/slide36.xml.rels><?xml version="1.0" encoding="UTF-8"?>
<Relationships xmlns="http://schemas.openxmlformats.org/package/2006/relationships"><Relationship Id="rId1" Type="http://schemas.openxmlformats.org/officeDocument/2006/relationships/chart" Target="../charts/chart13.xml"/><Relationship Id="rId2" Type="http://schemas.openxmlformats.org/officeDocument/2006/relationships/chart" Target="../charts/chart14.xml"/><Relationship Id="rId3" Type="http://schemas.openxmlformats.org/officeDocument/2006/relationships/slideLayout" Target="../slideLayouts/slideLayout61.xml"/>
</Relationships>
</file>

<file path=ppt/slides/_rels/slide37.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61.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1.xml.rels><?xml version="1.0" encoding="UTF-8"?>
<Relationships xmlns="http://schemas.openxmlformats.org/package/2006/relationships"><Relationship Id="rId1" Type="http://schemas.openxmlformats.org/officeDocument/2006/relationships/chart" Target="../charts/chart15.xml"/><Relationship Id="rId2" Type="http://schemas.openxmlformats.org/officeDocument/2006/relationships/chart" Target="../charts/chart16.xml"/><Relationship Id="rId3" Type="http://schemas.openxmlformats.org/officeDocument/2006/relationships/slideLayout" Target="../slideLayouts/slideLayout61.xml"/>
</Relationships>
</file>

<file path=ppt/slides/_rels/slide42.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61.xml"/>
</Relationships>
</file>

<file path=ppt/slides/_rels/slide43.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chart" Target="../charts/chart17.xml"/><Relationship Id="rId2" Type="http://schemas.openxmlformats.org/officeDocument/2006/relationships/slideLayout" Target="../slideLayouts/slideLayout61.xml"/>
</Relationships>
</file>

<file path=ppt/slides/_rels/slide4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61.xml"/>
</Relationships>
</file>

<file path=ppt/slides/_rels/slide46.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chart" Target="../charts/chart18.xml"/><Relationship Id="rId10" Type="http://schemas.openxmlformats.org/officeDocument/2006/relationships/slideLayout" Target="../slideLayouts/slideLayout73.xml"/>
</Relationships>
</file>

<file path=ppt/slides/_rels/slide48.xml.rels><?xml version="1.0" encoding="UTF-8"?>
<Relationships xmlns="http://schemas.openxmlformats.org/package/2006/relationships"><Relationship Id="rId1" Type="http://schemas.openxmlformats.org/officeDocument/2006/relationships/chart" Target="../charts/chart19.xml"/><Relationship Id="rId2" Type="http://schemas.openxmlformats.org/officeDocument/2006/relationships/chart" Target="../charts/chart20.xml"/><Relationship Id="rId3" Type="http://schemas.openxmlformats.org/officeDocument/2006/relationships/chart" Target="../charts/chart21.xml"/><Relationship Id="rId4" Type="http://schemas.openxmlformats.org/officeDocument/2006/relationships/slideLayout" Target="../slideLayouts/slideLayout73.xml"/>
</Relationships>
</file>

<file path=ppt/slides/_rels/slide49.xml.rels><?xml version="1.0" encoding="UTF-8"?>
<Relationships xmlns="http://schemas.openxmlformats.org/package/2006/relationships"><Relationship Id="rId1" Type="http://schemas.openxmlformats.org/officeDocument/2006/relationships/chart" Target="../charts/chart22.xml"/><Relationship Id="rId2" Type="http://schemas.openxmlformats.org/officeDocument/2006/relationships/chart" Target="../charts/chart23.xml"/><Relationship Id="rId3" Type="http://schemas.openxmlformats.org/officeDocument/2006/relationships/slideLayout" Target="../slideLayouts/slideLayout73.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slideLayout" Target="../slideLayouts/slideLayout49.xml"/>
</Relationships>
</file>

<file path=ppt/slides/_rels/slide50.xml.rels><?xml version="1.0" encoding="UTF-8"?>
<Relationships xmlns="http://schemas.openxmlformats.org/package/2006/relationships"><Relationship Id="rId1" Type="http://schemas.openxmlformats.org/officeDocument/2006/relationships/chart" Target="../charts/chart24.xml"/><Relationship Id="rId2" Type="http://schemas.openxmlformats.org/officeDocument/2006/relationships/chart" Target="../charts/chart25.xml"/><Relationship Id="rId3" Type="http://schemas.openxmlformats.org/officeDocument/2006/relationships/slideLayout" Target="../slideLayouts/slideLayout73.xml"/>
</Relationships>
</file>

<file path=ppt/slides/_rels/slide51.xml.rels><?xml version="1.0" encoding="UTF-8"?>
<Relationships xmlns="http://schemas.openxmlformats.org/package/2006/relationships"><Relationship Id="rId1" Type="http://schemas.openxmlformats.org/officeDocument/2006/relationships/chart" Target="../charts/chart26.xml"/><Relationship Id="rId2" Type="http://schemas.openxmlformats.org/officeDocument/2006/relationships/slideLayout" Target="../slideLayouts/slideLayout73.xml"/>
</Relationships>
</file>

<file path=ppt/slides/_rels/slide52.xml.rels><?xml version="1.0" encoding="UTF-8"?>
<Relationships xmlns="http://schemas.openxmlformats.org/package/2006/relationships"><Relationship Id="rId1" Type="http://schemas.openxmlformats.org/officeDocument/2006/relationships/chart" Target="../charts/chart27.xml"/><Relationship Id="rId2" Type="http://schemas.openxmlformats.org/officeDocument/2006/relationships/chart" Target="../charts/chart28.xml"/><Relationship Id="rId3" Type="http://schemas.openxmlformats.org/officeDocument/2006/relationships/slideLayout" Target="../slideLayouts/slideLayout73.xml"/>
</Relationships>
</file>

<file path=ppt/slides/_rels/slide53.xml.rels><?xml version="1.0" encoding="UTF-8"?>
<Relationships xmlns="http://schemas.openxmlformats.org/package/2006/relationships"><Relationship Id="rId1" Type="http://schemas.openxmlformats.org/officeDocument/2006/relationships/chart" Target="../charts/chart29.xml"/><Relationship Id="rId2" Type="http://schemas.openxmlformats.org/officeDocument/2006/relationships/slideLayout" Target="../slideLayouts/slideLayout73.xml"/>
</Relationships>
</file>

<file path=ppt/slides/_rels/slide54.xml.rels><?xml version="1.0" encoding="UTF-8"?>
<Relationships xmlns="http://schemas.openxmlformats.org/package/2006/relationships"><Relationship Id="rId1" Type="http://schemas.openxmlformats.org/officeDocument/2006/relationships/chart" Target="../charts/chart30.xml"/><Relationship Id="rId2" Type="http://schemas.openxmlformats.org/officeDocument/2006/relationships/chart" Target="../charts/chart31.xml"/><Relationship Id="rId3" Type="http://schemas.openxmlformats.org/officeDocument/2006/relationships/slideLayout" Target="../slideLayouts/slideLayout73.xml"/>
</Relationships>
</file>

<file path=ppt/slides/_rels/slide55.xml.rels><?xml version="1.0" encoding="UTF-8"?>
<Relationships xmlns="http://schemas.openxmlformats.org/package/2006/relationships"><Relationship Id="rId1" Type="http://schemas.openxmlformats.org/officeDocument/2006/relationships/chart" Target="../charts/chart32.xml"/><Relationship Id="rId2" Type="http://schemas.openxmlformats.org/officeDocument/2006/relationships/chart" Target="../charts/chart33.xml"/><Relationship Id="rId3" Type="http://schemas.openxmlformats.org/officeDocument/2006/relationships/slideLayout" Target="../slideLayouts/slideLayout73.xml"/>
</Relationships>
</file>

<file path=ppt/slides/_rels/slide56.xml.rels><?xml version="1.0" encoding="UTF-8"?>
<Relationships xmlns="http://schemas.openxmlformats.org/package/2006/relationships"><Relationship Id="rId1" Type="http://schemas.openxmlformats.org/officeDocument/2006/relationships/chart" Target="../charts/chart34.xml"/><Relationship Id="rId2" Type="http://schemas.openxmlformats.org/officeDocument/2006/relationships/chart" Target="../charts/chart35.xml"/><Relationship Id="rId3" Type="http://schemas.openxmlformats.org/officeDocument/2006/relationships/slideLayout" Target="../slideLayouts/slideLayout73.xml"/>
</Relationships>
</file>

<file path=ppt/slides/_rels/slide57.xml.rels><?xml version="1.0" encoding="UTF-8"?>
<Relationships xmlns="http://schemas.openxmlformats.org/package/2006/relationships"><Relationship Id="rId1" Type="http://schemas.openxmlformats.org/officeDocument/2006/relationships/chart" Target="../charts/chart36.xml"/><Relationship Id="rId2" Type="http://schemas.openxmlformats.org/officeDocument/2006/relationships/chart" Target="../charts/chart37.xml"/><Relationship Id="rId3" Type="http://schemas.openxmlformats.org/officeDocument/2006/relationships/slideLayout" Target="../slideLayouts/slideLayout73.xml"/>
</Relationships>
</file>

<file path=ppt/slides/_rels/slide58.xml.rels><?xml version="1.0" encoding="UTF-8"?>
<Relationships xmlns="http://schemas.openxmlformats.org/package/2006/relationships"><Relationship Id="rId1" Type="http://schemas.openxmlformats.org/officeDocument/2006/relationships/chart" Target="../charts/chart38.xml"/><Relationship Id="rId2" Type="http://schemas.openxmlformats.org/officeDocument/2006/relationships/slideLayout" Target="../slideLayouts/slideLayout73.xml"/>
</Relationships>
</file>

<file path=ppt/slides/_rels/slide59.xml.rels><?xml version="1.0" encoding="UTF-8"?>
<Relationships xmlns="http://schemas.openxmlformats.org/package/2006/relationships"><Relationship Id="rId1" Type="http://schemas.openxmlformats.org/officeDocument/2006/relationships/chart" Target="../charts/chart39.xml"/><Relationship Id="rId2" Type="http://schemas.openxmlformats.org/officeDocument/2006/relationships/chart" Target="../charts/chart40.xml"/><Relationship Id="rId3" Type="http://schemas.openxmlformats.org/officeDocument/2006/relationships/slideLayout" Target="../slideLayouts/slideLayout73.xml"/>
</Relationships>
</file>

<file path=ppt/slides/_rels/slide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61.xml"/>
</Relationships>
</file>

<file path=ppt/slides/_rels/slide70.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25.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25.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5.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9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70cd"/>
        </a:solidFill>
      </p:bgPr>
    </p:bg>
    <p:spTree>
      <p:nvGrpSpPr>
        <p:cNvPr id="1" name=""/>
        <p:cNvGrpSpPr/>
        <p:nvPr/>
      </p:nvGrpSpPr>
      <p:grpSpPr>
        <a:xfrm>
          <a:off x="0" y="0"/>
          <a:ext cx="0" cy="0"/>
          <a:chOff x="0" y="0"/>
          <a:chExt cx="0" cy="0"/>
        </a:xfrm>
      </p:grpSpPr>
      <p:sp>
        <p:nvSpPr>
          <p:cNvPr id="374" name="CustomShape 1"/>
          <p:cNvSpPr/>
          <p:nvPr/>
        </p:nvSpPr>
        <p:spPr>
          <a:xfrm>
            <a:off x="317880" y="2433600"/>
            <a:ext cx="505800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0" lang="fr-FR" sz="2400" spc="-1" strike="noStrike">
                <a:solidFill>
                  <a:srgbClr val="ffffff"/>
                </a:solidFill>
                <a:latin typeface="Arial"/>
                <a:ea typeface="DejaVu Sans"/>
              </a:rPr>
              <a:t>Labellisation Ville Amie des Aînés | </a:t>
            </a:r>
            <a:endParaRPr b="0" lang="fr-FR" sz="2400" spc="-1" strike="noStrike">
              <a:latin typeface="Arial"/>
            </a:endParaRPr>
          </a:p>
          <a:p>
            <a:pPr>
              <a:lnSpc>
                <a:spcPct val="90000"/>
              </a:lnSpc>
              <a:spcBef>
                <a:spcPts val="1001"/>
              </a:spcBef>
            </a:pPr>
            <a:r>
              <a:rPr b="0" lang="fr-FR" sz="2400" spc="-1" strike="noStrike">
                <a:solidFill>
                  <a:srgbClr val="ffffff"/>
                </a:solidFill>
                <a:latin typeface="Arial"/>
                <a:ea typeface="DejaVu Sans"/>
              </a:rPr>
              <a:t>Diagnostic et plan d’actions</a:t>
            </a:r>
            <a:endParaRPr b="0" lang="fr-FR" sz="2400" spc="-1" strike="noStrike">
              <a:latin typeface="Arial"/>
            </a:endParaRPr>
          </a:p>
        </p:txBody>
      </p:sp>
      <p:sp>
        <p:nvSpPr>
          <p:cNvPr id="375" name="CustomShape 2"/>
          <p:cNvSpPr/>
          <p:nvPr/>
        </p:nvSpPr>
        <p:spPr>
          <a:xfrm>
            <a:off x="317160" y="1571040"/>
            <a:ext cx="563364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0" lang="fr-FR" sz="2400" spc="-1" strike="noStrike">
                <a:solidFill>
                  <a:srgbClr val="ffffff"/>
                </a:solidFill>
                <a:latin typeface="Arial"/>
                <a:ea typeface="DejaVu Sans"/>
              </a:rPr>
              <a:t>Commune des Pennes-Mirabeau</a:t>
            </a:r>
            <a:endParaRPr b="0" lang="fr-FR" sz="2400" spc="-1" strike="noStrike">
              <a:latin typeface="Arial"/>
            </a:endParaRPr>
          </a:p>
        </p:txBody>
      </p:sp>
      <p:sp>
        <p:nvSpPr>
          <p:cNvPr id="376" name="CustomShape 3"/>
          <p:cNvSpPr/>
          <p:nvPr/>
        </p:nvSpPr>
        <p:spPr>
          <a:xfrm>
            <a:off x="304920" y="3429360"/>
            <a:ext cx="563148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0" lang="fr-FR" sz="1800" spc="-1" strike="noStrike">
                <a:solidFill>
                  <a:srgbClr val="ffffff"/>
                </a:solidFill>
                <a:latin typeface="Arial"/>
                <a:ea typeface="DejaVu Sans"/>
              </a:rPr>
              <a:t>Mars 2022</a:t>
            </a:r>
            <a:endParaRPr b="0" lang="fr-FR" sz="1800" spc="-1" strike="noStrike">
              <a:latin typeface="Arial"/>
            </a:endParaRPr>
          </a:p>
        </p:txBody>
      </p:sp>
      <p:pic>
        <p:nvPicPr>
          <p:cNvPr id="377" name="Espace réservé pour une image  11" descr=""/>
          <p:cNvPicPr/>
          <p:nvPr/>
        </p:nvPicPr>
        <p:blipFill>
          <a:blip r:embed="rId1"/>
          <a:stretch/>
        </p:blipFill>
        <p:spPr>
          <a:xfrm>
            <a:off x="6111720" y="0"/>
            <a:ext cx="6078960" cy="6057000"/>
          </a:xfrm>
          <a:prstGeom prst="rect">
            <a:avLst/>
          </a:prstGeom>
          <a:ln>
            <a:solidFill>
              <a:schemeClr val="tx1"/>
            </a:solidFill>
          </a:ln>
        </p:spPr>
      </p:pic>
      <p:pic>
        <p:nvPicPr>
          <p:cNvPr id="378" name="Image 5" descr=""/>
          <p:cNvPicPr/>
          <p:nvPr/>
        </p:nvPicPr>
        <p:blipFill>
          <a:blip r:embed="rId2"/>
          <a:stretch/>
        </p:blipFill>
        <p:spPr>
          <a:xfrm>
            <a:off x="10199160" y="6141600"/>
            <a:ext cx="1650240" cy="66960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3019320" y="1509120"/>
            <a:ext cx="285480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La commune des Pennes-Mirabeau compte </a:t>
            </a:r>
            <a:r>
              <a:rPr b="1" lang="fr-FR" sz="1200" spc="-1" strike="noStrike">
                <a:solidFill>
                  <a:srgbClr val="777877"/>
                </a:solidFill>
                <a:latin typeface="Arial"/>
                <a:ea typeface="DejaVu Sans"/>
              </a:rPr>
              <a:t>21 046 habitants </a:t>
            </a:r>
            <a:r>
              <a:rPr b="0" lang="fr-FR" sz="1200" spc="-1" strike="noStrike">
                <a:solidFill>
                  <a:srgbClr val="777877"/>
                </a:solidFill>
                <a:latin typeface="Arial"/>
                <a:ea typeface="DejaVu Sans"/>
              </a:rPr>
              <a:t>en 2017.</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Elle est caractérisée par </a:t>
            </a:r>
            <a:r>
              <a:rPr b="1" lang="fr-FR" sz="1200" spc="-1" strike="noStrike">
                <a:solidFill>
                  <a:srgbClr val="777877"/>
                </a:solidFill>
                <a:latin typeface="Arial"/>
                <a:ea typeface="DejaVu Sans"/>
              </a:rPr>
              <a:t>une densité importante </a:t>
            </a:r>
            <a:r>
              <a:rPr b="0" lang="fr-FR" sz="1200" spc="-1" strike="noStrike">
                <a:solidFill>
                  <a:srgbClr val="777877"/>
                </a:solidFill>
                <a:latin typeface="Arial"/>
                <a:ea typeface="DejaVu Sans"/>
              </a:rPr>
              <a:t>avec </a:t>
            </a:r>
            <a:r>
              <a:rPr b="1" lang="fr-FR" sz="1200" spc="-1" strike="noStrike">
                <a:solidFill>
                  <a:srgbClr val="777877"/>
                </a:solidFill>
                <a:latin typeface="Arial"/>
                <a:ea typeface="DejaVu Sans"/>
              </a:rPr>
              <a:t>625 habitants au km</a:t>
            </a:r>
            <a:r>
              <a:rPr b="1" lang="fr-FR" sz="1200" spc="-1" strike="noStrike" baseline="30000">
                <a:solidFill>
                  <a:srgbClr val="777877"/>
                </a:solidFill>
                <a:latin typeface="Arial"/>
                <a:ea typeface="DejaVu Sans"/>
              </a:rPr>
              <a:t>2</a:t>
            </a:r>
            <a:r>
              <a:rPr b="1" lang="fr-FR" sz="1200" spc="-1" strike="noStrike">
                <a:solidFill>
                  <a:srgbClr val="777877"/>
                </a:solidFill>
                <a:latin typeface="Arial"/>
                <a:ea typeface="DejaVu Sans"/>
              </a:rPr>
              <a:t> </a:t>
            </a:r>
            <a:r>
              <a:rPr b="0" lang="fr-FR" sz="1200" spc="-1" strike="noStrike">
                <a:solidFill>
                  <a:srgbClr val="777877"/>
                </a:solidFill>
                <a:latin typeface="Arial"/>
                <a:ea typeface="DejaVu Sans"/>
              </a:rPr>
              <a:t>contre 596 pour la métropole Aix-Marseille-Provence, 398 pour le département et 105 en France. En 2014, on recensait 609 habitants au km</a:t>
            </a:r>
            <a:r>
              <a:rPr b="0" lang="fr-FR" sz="1200" spc="-1" strike="noStrike" baseline="30000">
                <a:solidFill>
                  <a:srgbClr val="777877"/>
                </a:solidFill>
                <a:latin typeface="Arial"/>
                <a:ea typeface="DejaVu Sans"/>
              </a:rPr>
              <a:t>2</a:t>
            </a:r>
            <a:r>
              <a:rPr b="0" lang="fr-FR" sz="1200" spc="-1" strike="noStrike">
                <a:solidFill>
                  <a:srgbClr val="777877"/>
                </a:solidFill>
                <a:latin typeface="Arial"/>
                <a:ea typeface="DejaVu Sans"/>
              </a:rPr>
              <a:t>.</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Entre 2012 et 2017, la population a augmenté de </a:t>
            </a:r>
            <a:r>
              <a:rPr b="1" lang="fr-FR" sz="1200" spc="-1" strike="noStrike">
                <a:solidFill>
                  <a:srgbClr val="777877"/>
                </a:solidFill>
                <a:latin typeface="Arial"/>
                <a:ea typeface="DejaVu Sans"/>
              </a:rPr>
              <a:t>0,7 % chaque année </a:t>
            </a:r>
            <a:r>
              <a:rPr b="0" lang="fr-FR" sz="1200" spc="-1" strike="noStrike">
                <a:solidFill>
                  <a:srgbClr val="777877"/>
                </a:solidFill>
                <a:latin typeface="Arial"/>
                <a:ea typeface="DejaVu Sans"/>
              </a:rPr>
              <a:t>en moyenne alors que l’ensemble des territoires de comparaison ont vu leur population augmenter de 0,4 % par an.</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Cette dynamique est due principalement à </a:t>
            </a:r>
            <a:r>
              <a:rPr b="1" lang="fr-FR" sz="1200" spc="-1" strike="noStrike">
                <a:solidFill>
                  <a:srgbClr val="777877"/>
                </a:solidFill>
                <a:latin typeface="Arial"/>
                <a:ea typeface="DejaVu Sans"/>
              </a:rPr>
              <a:t>un solde migratoire important (+ 0,6 %). Le solde naturel </a:t>
            </a:r>
            <a:r>
              <a:rPr b="0" lang="fr-FR" sz="1200" spc="-1" strike="noStrike">
                <a:solidFill>
                  <a:srgbClr val="777877"/>
                </a:solidFill>
                <a:latin typeface="Arial"/>
                <a:ea typeface="DejaVu Sans"/>
              </a:rPr>
              <a:t>de la commune est </a:t>
            </a:r>
            <a:r>
              <a:rPr b="1" lang="fr-FR" sz="1200" spc="-1" strike="noStrike">
                <a:solidFill>
                  <a:srgbClr val="777877"/>
                </a:solidFill>
                <a:latin typeface="Arial"/>
                <a:ea typeface="DejaVu Sans"/>
              </a:rPr>
              <a:t>faible </a:t>
            </a:r>
            <a:r>
              <a:rPr b="0" lang="fr-FR" sz="1200" spc="-1" strike="noStrike">
                <a:solidFill>
                  <a:srgbClr val="777877"/>
                </a:solidFill>
                <a:latin typeface="Arial"/>
                <a:ea typeface="DejaVu Sans"/>
              </a:rPr>
              <a:t>(+ 0,1 % par an), en comparaison avec les autres territoires. </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465"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commune densément peuplée, très attractive mais peu dynamique </a:t>
            </a:r>
            <a:endParaRPr b="0" lang="fr-FR" sz="2000" spc="-1" strike="noStrike">
              <a:latin typeface="Arial"/>
            </a:endParaRPr>
          </a:p>
        </p:txBody>
      </p:sp>
      <p:sp>
        <p:nvSpPr>
          <p:cNvPr id="466"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108000" rIns="180000" tIns="72000" bIns="72000">
            <a:noAutofit/>
          </a:bodyPr>
          <a:p>
            <a:pPr>
              <a:lnSpc>
                <a:spcPct val="100000"/>
              </a:lnSpc>
            </a:pPr>
            <a:endParaRPr b="0" lang="fr-FR" sz="1800" spc="-1" strike="noStrike">
              <a:latin typeface="Arial"/>
            </a:endParaRPr>
          </a:p>
          <a:p>
            <a:pPr algn="ctr">
              <a:lnSpc>
                <a:spcPct val="100000"/>
              </a:lnSpc>
            </a:pPr>
            <a:r>
              <a:rPr b="1" lang="fr-FR" sz="2400" spc="-1" strike="noStrike">
                <a:solidFill>
                  <a:srgbClr val="0070c0"/>
                </a:solidFill>
                <a:latin typeface="Arial"/>
                <a:ea typeface="DejaVu Sans"/>
              </a:rPr>
              <a:t>Démographie</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Une commune avec une évolution positive du nombre d’habitants et une forte attractivité nécessitant une adaptation de l’offre aux besoins des nouveaux habitants</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graphicFrame>
        <p:nvGraphicFramePr>
          <p:cNvPr id="467" name="Graphique 22"/>
          <p:cNvGraphicFramePr/>
          <p:nvPr/>
        </p:nvGraphicFramePr>
        <p:xfrm>
          <a:off x="6095880" y="1813680"/>
          <a:ext cx="5790240" cy="3261240"/>
        </p:xfrm>
        <a:graphic>
          <a:graphicData uri="http://schemas.openxmlformats.org/drawingml/2006/chart">
            <c:chart xmlns:c="http://schemas.openxmlformats.org/drawingml/2006/chart" xmlns:r="http://schemas.openxmlformats.org/officeDocument/2006/relationships" r:id="rId1"/>
          </a:graphicData>
        </a:graphic>
      </p:graphicFrame>
      <p:sp>
        <p:nvSpPr>
          <p:cNvPr id="468" name="CustomShape 4"/>
          <p:cNvSpPr/>
          <p:nvPr/>
        </p:nvSpPr>
        <p:spPr>
          <a:xfrm>
            <a:off x="6095880" y="1567440"/>
            <a:ext cx="579024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Variation  moyenne de la population entre 2012 et 2017 (en %)  | </a:t>
            </a:r>
            <a:r>
              <a:rPr b="0" i="1" lang="fr-FR" sz="1000" spc="32" strike="noStrike">
                <a:solidFill>
                  <a:srgbClr val="777877"/>
                </a:solidFill>
                <a:latin typeface="Arial Narrow"/>
                <a:ea typeface="DejaVu Sans"/>
              </a:rPr>
              <a:t>Source: INSEE RP 2017</a:t>
            </a:r>
            <a:endParaRPr b="0" lang="fr-FR" sz="1000" spc="-1" strike="noStrike">
              <a:latin typeface="Arial"/>
            </a:endParaRPr>
          </a:p>
        </p:txBody>
      </p:sp>
      <p:sp>
        <p:nvSpPr>
          <p:cNvPr id="469" name="CustomShape 5"/>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90F69C7-8D62-43D5-9925-4FB07646E98A}"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70" name="Graphique 7"/>
          <p:cNvGraphicFramePr/>
          <p:nvPr/>
        </p:nvGraphicFramePr>
        <p:xfrm>
          <a:off x="6316560" y="3292920"/>
          <a:ext cx="5645520" cy="1802520"/>
        </p:xfrm>
        <a:graphic>
          <a:graphicData uri="http://schemas.openxmlformats.org/drawingml/2006/chart">
            <c:chart xmlns:c="http://schemas.openxmlformats.org/drawingml/2006/chart" xmlns:r="http://schemas.openxmlformats.org/officeDocument/2006/relationships" r:id="rId1"/>
          </a:graphicData>
        </a:graphic>
      </p:graphicFrame>
      <p:sp>
        <p:nvSpPr>
          <p:cNvPr id="471" name="CustomShape 1"/>
          <p:cNvSpPr/>
          <p:nvPr/>
        </p:nvSpPr>
        <p:spPr>
          <a:xfrm>
            <a:off x="2867760" y="839520"/>
            <a:ext cx="322704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La part </a:t>
            </a:r>
            <a:r>
              <a:rPr b="1" lang="fr-FR" sz="1200" spc="-1" strike="noStrike">
                <a:solidFill>
                  <a:srgbClr val="777877"/>
                </a:solidFill>
                <a:latin typeface="Arial"/>
                <a:ea typeface="DejaVu Sans"/>
              </a:rPr>
              <a:t>de personnes âgées de plus de 60 ans (31 %) </a:t>
            </a:r>
            <a:r>
              <a:rPr b="0" lang="fr-FR" sz="1200" spc="-1" strike="noStrike">
                <a:solidFill>
                  <a:srgbClr val="777877"/>
                </a:solidFill>
                <a:latin typeface="Arial"/>
                <a:ea typeface="DejaVu Sans"/>
              </a:rPr>
              <a:t>est</a:t>
            </a:r>
            <a:r>
              <a:rPr b="1" lang="fr-FR" sz="1200" spc="-1" strike="noStrike">
                <a:solidFill>
                  <a:srgbClr val="777877"/>
                </a:solidFill>
                <a:latin typeface="Arial"/>
                <a:ea typeface="DejaVu Sans"/>
              </a:rPr>
              <a:t> </a:t>
            </a:r>
            <a:r>
              <a:rPr b="0" lang="fr-FR" sz="1200" spc="-1" strike="noStrike">
                <a:solidFill>
                  <a:srgbClr val="777877"/>
                </a:solidFill>
                <a:latin typeface="Arial"/>
                <a:ea typeface="DejaVu Sans"/>
              </a:rPr>
              <a:t>considérablement supérieure à la moyenne départementale (26 %), régionale (29 %) et nationale (26 %).</a:t>
            </a:r>
            <a:r>
              <a:rPr b="1" lang="fr-FR" sz="1200" spc="-1" strike="noStrike">
                <a:solidFill>
                  <a:srgbClr val="777877"/>
                </a:solidFill>
                <a:latin typeface="Arial"/>
                <a:ea typeface="DejaVu Sans"/>
              </a:rPr>
              <a:t> </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a:t>
            </a:r>
            <a:r>
              <a:rPr b="1" lang="fr-FR" sz="1200" spc="-1" strike="noStrike">
                <a:solidFill>
                  <a:srgbClr val="777877"/>
                </a:solidFill>
                <a:latin typeface="Arial"/>
                <a:ea typeface="DejaVu Sans"/>
              </a:rPr>
              <a:t>part des 60-74 ans a augmenté </a:t>
            </a:r>
            <a:r>
              <a:rPr b="0" lang="fr-FR" sz="1200" spc="-1" strike="noStrike">
                <a:solidFill>
                  <a:srgbClr val="777877"/>
                </a:solidFill>
                <a:latin typeface="Arial"/>
                <a:ea typeface="DejaVu Sans"/>
              </a:rPr>
              <a:t>de deux points entre 2014 et 2017 pour évoluer de 18 % à 20 % de la population.</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 part des moins de 30 ans est relativement faible</a:t>
            </a:r>
            <a:r>
              <a:rPr b="0" lang="fr-FR" sz="1200" spc="-1" strike="noStrike">
                <a:solidFill>
                  <a:srgbClr val="777877"/>
                </a:solidFill>
                <a:latin typeface="Arial"/>
                <a:ea typeface="DejaVu Sans"/>
              </a:rPr>
              <a:t>, notamment celle des 15 à 29 ans qui ne représentent que 14% de la population en 2017 contre 18% en région et en France. </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D’après le modèle de projection Omphale de l’INSEE, la part de plus de 60 ans en 2050 dans les Bouches-du-Rhône sera de 33 % et de 36 % en PACA. On peut aisément affirmer qu’elle sera </a:t>
            </a:r>
            <a:r>
              <a:rPr b="1" lang="fr-FR" sz="1200" spc="-1" strike="noStrike">
                <a:solidFill>
                  <a:srgbClr val="777877"/>
                </a:solidFill>
                <a:latin typeface="Arial"/>
                <a:ea typeface="DejaVu Sans"/>
              </a:rPr>
              <a:t>encore plus importante pour Les Pennes-Mirabeau.</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472"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population âgée et un vieillissement accru de la population à anticiper</a:t>
            </a:r>
            <a:endParaRPr b="0" lang="fr-FR" sz="2000" spc="-1" strike="noStrike">
              <a:latin typeface="Arial"/>
            </a:endParaRPr>
          </a:p>
        </p:txBody>
      </p:sp>
      <p:sp>
        <p:nvSpPr>
          <p:cNvPr id="473"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108000" rIns="180000" tIns="72000" bIns="72000">
            <a:noAutofit/>
          </a:bodyPr>
          <a:p>
            <a:pPr>
              <a:lnSpc>
                <a:spcPct val="100000"/>
              </a:lnSpc>
            </a:pPr>
            <a:endParaRPr b="0" lang="fr-FR" sz="1800" spc="-1" strike="noStrike">
              <a:latin typeface="Arial"/>
            </a:endParaRPr>
          </a:p>
          <a:p>
            <a:pPr algn="ctr">
              <a:lnSpc>
                <a:spcPct val="100000"/>
              </a:lnSpc>
            </a:pPr>
            <a:r>
              <a:rPr b="1" lang="fr-FR" sz="2400" spc="-1" strike="noStrike">
                <a:solidFill>
                  <a:srgbClr val="0070c0"/>
                </a:solidFill>
                <a:latin typeface="Arial"/>
                <a:ea typeface="DejaVu Sans"/>
              </a:rPr>
              <a:t>Démographie</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développement d’une offre qui réponde à la fois aux besoins des personnes âgées de 60 à 75 ans et aux besoins des personnes âgées de 75 ans et plus </a:t>
            </a:r>
            <a:endParaRPr b="0" lang="fr-FR" sz="1200" spc="-1" strike="noStrike">
              <a:latin typeface="Arial"/>
            </a:endParaRPr>
          </a:p>
          <a:p>
            <a:pPr algn="just">
              <a:lnSpc>
                <a:spcPct val="100000"/>
              </a:lnSpc>
            </a:pPr>
            <a:endParaRPr b="0" lang="fr-FR" sz="1200" spc="-1" strike="noStrike">
              <a:latin typeface="Arial"/>
            </a:endParaRPr>
          </a:p>
        </p:txBody>
      </p:sp>
      <p:graphicFrame>
        <p:nvGraphicFramePr>
          <p:cNvPr id="474" name="Graphique 8"/>
          <p:cNvGraphicFramePr/>
          <p:nvPr/>
        </p:nvGraphicFramePr>
        <p:xfrm>
          <a:off x="6316560" y="1086480"/>
          <a:ext cx="5645520" cy="1693800"/>
        </p:xfrm>
        <a:graphic>
          <a:graphicData uri="http://schemas.openxmlformats.org/drawingml/2006/chart">
            <c:chart xmlns:c="http://schemas.openxmlformats.org/drawingml/2006/chart" xmlns:r="http://schemas.openxmlformats.org/officeDocument/2006/relationships" r:id="rId2"/>
          </a:graphicData>
        </a:graphic>
      </p:graphicFrame>
      <p:sp>
        <p:nvSpPr>
          <p:cNvPr id="475" name="CustomShape 4"/>
          <p:cNvSpPr/>
          <p:nvPr/>
        </p:nvSpPr>
        <p:spPr>
          <a:xfrm>
            <a:off x="6316560" y="839520"/>
            <a:ext cx="564552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Répartition de la population par tranche d’âges en 2017 (en %) | </a:t>
            </a:r>
            <a:r>
              <a:rPr b="0" i="1" lang="fr-FR" sz="1000" spc="32" strike="noStrike">
                <a:solidFill>
                  <a:srgbClr val="777877"/>
                </a:solidFill>
                <a:latin typeface="Arial Narrow"/>
                <a:ea typeface="DejaVu Sans"/>
              </a:rPr>
              <a:t>Source: INSEE RP 2017</a:t>
            </a:r>
            <a:endParaRPr b="0" lang="fr-FR" sz="1000" spc="-1" strike="noStrike">
              <a:latin typeface="Arial"/>
            </a:endParaRPr>
          </a:p>
        </p:txBody>
      </p:sp>
      <p:sp>
        <p:nvSpPr>
          <p:cNvPr id="476" name="CustomShape 5"/>
          <p:cNvSpPr/>
          <p:nvPr/>
        </p:nvSpPr>
        <p:spPr>
          <a:xfrm>
            <a:off x="6316560" y="2892960"/>
            <a:ext cx="564552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Répartition de la population par tranche d’âges en 2017 aux Pennes-Mirabeau (en nb) | </a:t>
            </a:r>
            <a:r>
              <a:rPr b="0" i="1" lang="fr-FR" sz="1000" spc="32" strike="noStrike">
                <a:solidFill>
                  <a:srgbClr val="777877"/>
                </a:solidFill>
                <a:latin typeface="Arial Narrow"/>
                <a:ea typeface="DejaVu Sans"/>
              </a:rPr>
              <a:t>Source: INSEE RP 2017</a:t>
            </a:r>
            <a:endParaRPr b="0" lang="fr-FR" sz="1000" spc="-1" strike="noStrike">
              <a:latin typeface="Arial"/>
            </a:endParaRPr>
          </a:p>
        </p:txBody>
      </p:sp>
      <p:sp>
        <p:nvSpPr>
          <p:cNvPr id="477" name="CustomShape 6"/>
          <p:cNvSpPr/>
          <p:nvPr/>
        </p:nvSpPr>
        <p:spPr>
          <a:xfrm>
            <a:off x="6316560" y="5146560"/>
            <a:ext cx="564552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a:ea typeface="DejaVu Sans"/>
              </a:rPr>
              <a:t>Indice de vieillissement | </a:t>
            </a:r>
            <a:r>
              <a:rPr b="0" i="1" lang="fr-FR" sz="1000" spc="32" strike="noStrike">
                <a:solidFill>
                  <a:srgbClr val="777877"/>
                </a:solidFill>
                <a:latin typeface="Arial"/>
                <a:ea typeface="DejaVu Sans"/>
              </a:rPr>
              <a:t>Source: INSEE RP 2017</a:t>
            </a:r>
            <a:endParaRPr b="0" lang="fr-FR" sz="1000" spc="-1" strike="noStrike">
              <a:latin typeface="Arial"/>
            </a:endParaRPr>
          </a:p>
        </p:txBody>
      </p:sp>
      <p:graphicFrame>
        <p:nvGraphicFramePr>
          <p:cNvPr id="478" name="Table 7"/>
          <p:cNvGraphicFramePr/>
          <p:nvPr/>
        </p:nvGraphicFramePr>
        <p:xfrm>
          <a:off x="6316560" y="5392800"/>
          <a:ext cx="5645880" cy="1319400"/>
        </p:xfrm>
        <a:graphic>
          <a:graphicData uri="http://schemas.openxmlformats.org/drawingml/2006/table">
            <a:tbl>
              <a:tblPr/>
              <a:tblGrid>
                <a:gridCol w="2120760"/>
                <a:gridCol w="1762560"/>
                <a:gridCol w="1762920"/>
              </a:tblGrid>
              <a:tr h="219960">
                <a:tc>
                  <a:tcPr marL="9360" marR="9360">
                    <a:lnL w="12240">
                      <a:solidFill>
                        <a:srgbClr val="0070cd"/>
                      </a:solidFill>
                    </a:lnL>
                    <a:lnR w="6480">
                      <a:solidFill>
                        <a:srgbClr val="ffffff"/>
                      </a:solidFill>
                    </a:lnR>
                    <a:lnT w="12240">
                      <a:solidFill>
                        <a:srgbClr val="0070cd"/>
                      </a:solidFill>
                    </a:lnT>
                    <a:noFill/>
                  </a:tcPr>
                </a:tc>
                <a:tc>
                  <a:txBody>
                    <a:bodyPr lIns="9360" rIns="9360">
                      <a:noAutofit/>
                    </a:bodyPr>
                    <a:p>
                      <a:pPr algn="ctr">
                        <a:lnSpc>
                          <a:spcPct val="100000"/>
                        </a:lnSpc>
                      </a:pPr>
                      <a:r>
                        <a:rPr b="1" lang="fr-FR" sz="900" spc="-1" strike="noStrike">
                          <a:solidFill>
                            <a:srgbClr val="ffffff"/>
                          </a:solidFill>
                          <a:latin typeface="Arial"/>
                        </a:rPr>
                        <a:t>Indice de vieillissement 2017</a:t>
                      </a:r>
                      <a:endParaRPr b="0" lang="fr-FR" sz="900" spc="-1" strike="noStrike">
                        <a:latin typeface="Arial"/>
                      </a:endParaRPr>
                    </a:p>
                  </a:txBody>
                  <a:tcPr marL="9360" marR="9360">
                    <a:lnL w="6480">
                      <a:solidFill>
                        <a:srgbClr val="ffffff"/>
                      </a:solidFill>
                    </a:lnL>
                    <a:lnR w="6480">
                      <a:solidFill>
                        <a:srgbClr val="ffffff"/>
                      </a:solidFill>
                    </a:lnR>
                    <a:lnT w="12240">
                      <a:solidFill>
                        <a:srgbClr val="0070cd"/>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a:rPr>
                        <a:t>Indice de vieillissement 2012</a:t>
                      </a:r>
                      <a:endParaRPr b="0" lang="fr-FR" sz="900" spc="-1" strike="noStrike">
                        <a:latin typeface="Arial"/>
                      </a:endParaRPr>
                    </a:p>
                  </a:txBody>
                  <a:tcPr marL="9360" marR="9360">
                    <a:lnL w="6480">
                      <a:solidFill>
                        <a:srgbClr val="ffffff"/>
                      </a:solidFill>
                    </a:lnL>
                    <a:lnR w="12240">
                      <a:solidFill>
                        <a:srgbClr val="0070cd"/>
                      </a:solidFill>
                    </a:lnR>
                    <a:lnT w="12240">
                      <a:solidFill>
                        <a:srgbClr val="0070cd"/>
                      </a:solidFill>
                    </a:lnT>
                    <a:solidFill>
                      <a:srgbClr val="0070c0"/>
                    </a:solidFill>
                  </a:tcPr>
                </a:tc>
              </a:tr>
              <a:tr h="219960">
                <a:tc>
                  <a:txBody>
                    <a:bodyPr lIns="9360" rIns="9360">
                      <a:noAutofit/>
                    </a:bodyPr>
                    <a:p>
                      <a:pPr>
                        <a:lnSpc>
                          <a:spcPct val="100000"/>
                        </a:lnSpc>
                      </a:pPr>
                      <a:r>
                        <a:rPr b="1" lang="fr-FR" sz="900" spc="-1" strike="noStrike">
                          <a:solidFill>
                            <a:srgbClr val="ffffff"/>
                          </a:solidFill>
                          <a:latin typeface="Arial"/>
                        </a:rPr>
                        <a:t>Les Pennes-Mirabeau</a:t>
                      </a:r>
                      <a:endParaRPr b="0" lang="fr-FR" sz="900" spc="-1" strike="noStrike">
                        <a:latin typeface="Arial"/>
                      </a:endParaRPr>
                    </a:p>
                  </a:txBody>
                  <a:tcPr marL="9360" marR="9360">
                    <a:lnL w="12240">
                      <a:solidFill>
                        <a:srgbClr val="0070cd"/>
                      </a:solidFill>
                    </a:lnL>
                    <a:solidFill>
                      <a:srgbClr val="0070c0"/>
                    </a:solidFill>
                  </a:tcPr>
                </a:tc>
                <a:tc>
                  <a:txBody>
                    <a:bodyPr lIns="9360" rIns="9360">
                      <a:noAutofit/>
                    </a:bodyPr>
                    <a:p>
                      <a:pPr algn="ctr">
                        <a:lnSpc>
                          <a:spcPct val="100000"/>
                        </a:lnSpc>
                      </a:pPr>
                      <a:r>
                        <a:rPr b="1" lang="fr-FR" sz="900" spc="-1" strike="noStrike">
                          <a:solidFill>
                            <a:srgbClr val="c00000"/>
                          </a:solidFill>
                          <a:latin typeface="Arial"/>
                        </a:rPr>
                        <a:t>108.9</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c00000"/>
                          </a:solidFill>
                          <a:latin typeface="Arial"/>
                        </a:rPr>
                        <a:t>98.8</a:t>
                      </a:r>
                      <a:endParaRPr b="0" lang="fr-FR" sz="900" spc="-1" strike="noStrike">
                        <a:latin typeface="Arial"/>
                      </a:endParaRPr>
                    </a:p>
                  </a:txBody>
                  <a:tcPr marL="9360" marR="9360">
                    <a:lnR w="12240">
                      <a:solidFill>
                        <a:srgbClr val="0070cd"/>
                      </a:solidFill>
                    </a:lnR>
                    <a:solidFill>
                      <a:srgbClr val="d9d9d9"/>
                    </a:solidFill>
                  </a:tcPr>
                </a:tc>
              </a:tr>
              <a:tr h="219960">
                <a:tc>
                  <a:txBody>
                    <a:bodyPr lIns="9360" rIns="9360">
                      <a:noAutofit/>
                    </a:bodyPr>
                    <a:p>
                      <a:pPr>
                        <a:lnSpc>
                          <a:spcPct val="100000"/>
                        </a:lnSpc>
                      </a:pPr>
                      <a:r>
                        <a:rPr b="1" lang="fr-FR" sz="900" spc="-1" strike="noStrike">
                          <a:solidFill>
                            <a:srgbClr val="ffffff"/>
                          </a:solidFill>
                          <a:latin typeface="Arial"/>
                        </a:rPr>
                        <a:t>Métropole Aix-Marseille-Provence</a:t>
                      </a:r>
                      <a:endParaRPr b="0" lang="fr-FR" sz="900" spc="-1" strike="noStrike">
                        <a:latin typeface="Arial"/>
                      </a:endParaRPr>
                    </a:p>
                  </a:txBody>
                  <a:tcPr marL="9360" marR="9360">
                    <a:lnL w="12240">
                      <a:solidFill>
                        <a:srgbClr val="0070cd"/>
                      </a:solidFill>
                    </a:lnL>
                    <a:solidFill>
                      <a:srgbClr val="0070c0"/>
                    </a:solidFill>
                  </a:tcPr>
                </a:tc>
                <a:tc>
                  <a:txBody>
                    <a:bodyPr lIns="9360" rIns="9360">
                      <a:noAutofit/>
                    </a:bodyPr>
                    <a:p>
                      <a:pPr algn="ctr">
                        <a:lnSpc>
                          <a:spcPct val="100000"/>
                        </a:lnSpc>
                      </a:pPr>
                      <a:r>
                        <a:rPr b="1" lang="fr-FR" sz="900" spc="-1" strike="noStrike">
                          <a:solidFill>
                            <a:srgbClr val="777877"/>
                          </a:solidFill>
                          <a:latin typeface="Arial"/>
                        </a:rPr>
                        <a:t>83.7</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777877"/>
                          </a:solidFill>
                          <a:latin typeface="Arial"/>
                        </a:rPr>
                        <a:t>75.1</a:t>
                      </a:r>
                      <a:endParaRPr b="0" lang="fr-FR" sz="900" spc="-1" strike="noStrike">
                        <a:latin typeface="Arial"/>
                      </a:endParaRPr>
                    </a:p>
                  </a:txBody>
                  <a:tcPr marL="9360" marR="9360">
                    <a:lnR w="12240">
                      <a:solidFill>
                        <a:srgbClr val="0070cd"/>
                      </a:solidFill>
                    </a:lnR>
                    <a:noFill/>
                  </a:tcPr>
                </a:tc>
              </a:tr>
              <a:tr h="219960">
                <a:tc>
                  <a:txBody>
                    <a:bodyPr lIns="9360" rIns="9360">
                      <a:noAutofit/>
                    </a:bodyPr>
                    <a:p>
                      <a:pPr>
                        <a:lnSpc>
                          <a:spcPct val="100000"/>
                        </a:lnSpc>
                      </a:pPr>
                      <a:r>
                        <a:rPr b="1" lang="fr-FR" sz="900" spc="-1" strike="noStrike">
                          <a:solidFill>
                            <a:srgbClr val="ffffff"/>
                          </a:solidFill>
                          <a:latin typeface="Arial"/>
                        </a:rPr>
                        <a:t>Bouches-du-Rhône</a:t>
                      </a:r>
                      <a:endParaRPr b="0" lang="fr-FR" sz="900" spc="-1" strike="noStrike">
                        <a:latin typeface="Arial"/>
                      </a:endParaRPr>
                    </a:p>
                  </a:txBody>
                  <a:tcPr marL="9360" marR="9360">
                    <a:lnL w="12240">
                      <a:solidFill>
                        <a:srgbClr val="0070cd"/>
                      </a:solidFill>
                    </a:lnL>
                    <a:solidFill>
                      <a:srgbClr val="0070c0"/>
                    </a:solidFill>
                  </a:tcPr>
                </a:tc>
                <a:tc>
                  <a:txBody>
                    <a:bodyPr lIns="9360" rIns="9360">
                      <a:noAutofit/>
                    </a:bodyPr>
                    <a:p>
                      <a:pPr algn="ctr">
                        <a:lnSpc>
                          <a:spcPct val="100000"/>
                        </a:lnSpc>
                      </a:pPr>
                      <a:r>
                        <a:rPr b="1" lang="fr-FR" sz="900" spc="-1" strike="noStrike">
                          <a:solidFill>
                            <a:srgbClr val="777877"/>
                          </a:solidFill>
                          <a:latin typeface="Arial"/>
                        </a:rPr>
                        <a:t>84.0</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777877"/>
                          </a:solidFill>
                          <a:latin typeface="Arial"/>
                        </a:rPr>
                        <a:t>75.1</a:t>
                      </a:r>
                      <a:endParaRPr b="0" lang="fr-FR" sz="900" spc="-1" strike="noStrike">
                        <a:latin typeface="Arial"/>
                      </a:endParaRPr>
                    </a:p>
                  </a:txBody>
                  <a:tcPr marL="9360" marR="9360">
                    <a:lnR w="12240">
                      <a:solidFill>
                        <a:srgbClr val="0070cd"/>
                      </a:solidFill>
                    </a:lnR>
                    <a:noFill/>
                  </a:tcPr>
                </a:tc>
              </a:tr>
              <a:tr h="219960">
                <a:tc>
                  <a:txBody>
                    <a:bodyPr lIns="9360" rIns="9360">
                      <a:noAutofit/>
                    </a:bodyPr>
                    <a:p>
                      <a:pPr>
                        <a:lnSpc>
                          <a:spcPct val="100000"/>
                        </a:lnSpc>
                      </a:pPr>
                      <a:r>
                        <a:rPr b="1" lang="fr-FR" sz="900" spc="-1" strike="noStrike">
                          <a:solidFill>
                            <a:srgbClr val="ffffff"/>
                          </a:solidFill>
                          <a:latin typeface="Arial"/>
                        </a:rPr>
                        <a:t>Provence-Alpes-Côte d'Azur</a:t>
                      </a:r>
                      <a:endParaRPr b="0" lang="fr-FR" sz="900" spc="-1" strike="noStrike">
                        <a:latin typeface="Arial"/>
                      </a:endParaRPr>
                    </a:p>
                  </a:txBody>
                  <a:tcPr marL="9360" marR="9360">
                    <a:lnL w="12240">
                      <a:solidFill>
                        <a:srgbClr val="0070cd"/>
                      </a:solidFill>
                    </a:lnL>
                    <a:solidFill>
                      <a:srgbClr val="0070c0"/>
                    </a:solidFill>
                  </a:tcPr>
                </a:tc>
                <a:tc>
                  <a:txBody>
                    <a:bodyPr lIns="9360" rIns="9360">
                      <a:noAutofit/>
                    </a:bodyPr>
                    <a:p>
                      <a:pPr algn="ctr">
                        <a:lnSpc>
                          <a:spcPct val="100000"/>
                        </a:lnSpc>
                      </a:pPr>
                      <a:r>
                        <a:rPr b="1" lang="fr-FR" sz="900" spc="-1" strike="noStrike">
                          <a:solidFill>
                            <a:srgbClr val="777877"/>
                          </a:solidFill>
                          <a:latin typeface="Arial"/>
                        </a:rPr>
                        <a:t>99.5</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777877"/>
                          </a:solidFill>
                          <a:latin typeface="Arial"/>
                        </a:rPr>
                        <a:t>89.2</a:t>
                      </a:r>
                      <a:endParaRPr b="0" lang="fr-FR" sz="900" spc="-1" strike="noStrike">
                        <a:latin typeface="Arial"/>
                      </a:endParaRPr>
                    </a:p>
                  </a:txBody>
                  <a:tcPr marL="9360" marR="9360">
                    <a:lnR w="12240">
                      <a:solidFill>
                        <a:srgbClr val="0070cd"/>
                      </a:solidFill>
                    </a:lnR>
                    <a:noFill/>
                  </a:tcPr>
                </a:tc>
              </a:tr>
              <a:tr h="219960">
                <a:tc>
                  <a:txBody>
                    <a:bodyPr lIns="9360" rIns="9360">
                      <a:noAutofit/>
                    </a:bodyPr>
                    <a:p>
                      <a:pPr>
                        <a:lnSpc>
                          <a:spcPct val="100000"/>
                        </a:lnSpc>
                      </a:pPr>
                      <a:r>
                        <a:rPr b="1" lang="fr-FR" sz="900" spc="-1" strike="noStrike">
                          <a:solidFill>
                            <a:srgbClr val="ffffff"/>
                          </a:solidFill>
                          <a:latin typeface="Arial"/>
                        </a:rPr>
                        <a:t>France</a:t>
                      </a:r>
                      <a:endParaRPr b="0" lang="fr-FR" sz="900" spc="-1" strike="noStrike">
                        <a:latin typeface="Arial"/>
                      </a:endParaRPr>
                    </a:p>
                  </a:txBody>
                  <a:tcPr marL="9360" marR="9360">
                    <a:lnL w="12240">
                      <a:solidFill>
                        <a:srgbClr val="0070cd"/>
                      </a:solidFill>
                    </a:lnL>
                    <a:lnB w="12240">
                      <a:solidFill>
                        <a:srgbClr val="0070cd"/>
                      </a:solidFill>
                    </a:lnB>
                    <a:solidFill>
                      <a:srgbClr val="0070c0"/>
                    </a:solidFill>
                  </a:tcPr>
                </a:tc>
                <a:tc>
                  <a:txBody>
                    <a:bodyPr lIns="9360" rIns="9360">
                      <a:noAutofit/>
                    </a:bodyPr>
                    <a:p>
                      <a:pPr algn="ctr">
                        <a:lnSpc>
                          <a:spcPct val="100000"/>
                        </a:lnSpc>
                      </a:pPr>
                      <a:r>
                        <a:rPr b="1" lang="fr-FR" sz="900" spc="-1" strike="noStrike">
                          <a:solidFill>
                            <a:srgbClr val="428475"/>
                          </a:solidFill>
                          <a:latin typeface="Arial"/>
                        </a:rPr>
                        <a:t>79.9</a:t>
                      </a:r>
                      <a:endParaRPr b="0" lang="fr-FR" sz="900" spc="-1" strike="noStrike">
                        <a:latin typeface="Arial"/>
                      </a:endParaRPr>
                    </a:p>
                  </a:txBody>
                  <a:tcPr marL="9360" marR="9360">
                    <a:lnB w="12240">
                      <a:solidFill>
                        <a:srgbClr val="0070cd"/>
                      </a:solidFill>
                    </a:lnB>
                    <a:noFill/>
                  </a:tcPr>
                </a:tc>
                <a:tc>
                  <a:txBody>
                    <a:bodyPr lIns="9360" rIns="9360">
                      <a:noAutofit/>
                    </a:bodyPr>
                    <a:p>
                      <a:pPr algn="ctr">
                        <a:lnSpc>
                          <a:spcPct val="100000"/>
                        </a:lnSpc>
                      </a:pPr>
                      <a:r>
                        <a:rPr b="1" lang="fr-FR" sz="900" spc="-1" strike="noStrike">
                          <a:solidFill>
                            <a:srgbClr val="428475"/>
                          </a:solidFill>
                          <a:latin typeface="Arial"/>
                        </a:rPr>
                        <a:t>70.6</a:t>
                      </a:r>
                      <a:endParaRPr b="0" lang="fr-FR" sz="900" spc="-1" strike="noStrike">
                        <a:latin typeface="Arial"/>
                      </a:endParaRPr>
                    </a:p>
                  </a:txBody>
                  <a:tcPr marL="9360" marR="9360">
                    <a:lnR w="12240">
                      <a:solidFill>
                        <a:srgbClr val="0070cd"/>
                      </a:solidFill>
                    </a:lnR>
                    <a:lnB w="12240">
                      <a:solidFill>
                        <a:srgbClr val="0070cd"/>
                      </a:solidFill>
                    </a:lnB>
                    <a:noFill/>
                  </a:tcPr>
                </a:tc>
              </a:tr>
            </a:tbl>
          </a:graphicData>
        </a:graphic>
      </p:graphicFrame>
      <p:sp>
        <p:nvSpPr>
          <p:cNvPr id="479" name="CustomShape 8"/>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*L'indice de vieillissement de la population est le nombre de personnes âgées de 65 ans et plus pour 100 personnes âgées de moins de 20 ans. Il permet de mesurer le degré de vieillissement de la population. Plus l'indice est élevé, plus le vieillissement est important.</a:t>
            </a:r>
            <a:endParaRPr b="0" lang="fr-FR" sz="800" spc="-1" strike="noStrike">
              <a:latin typeface="Arial"/>
            </a:endParaRPr>
          </a:p>
        </p:txBody>
      </p:sp>
      <p:sp>
        <p:nvSpPr>
          <p:cNvPr id="480" name="CustomShape 9"/>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DAC9ED0C-9D35-4B62-A740-2C10564D0B3B}"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CustomShape 1"/>
          <p:cNvSpPr/>
          <p:nvPr/>
        </p:nvSpPr>
        <p:spPr>
          <a:xfrm>
            <a:off x="2867760" y="839520"/>
            <a:ext cx="9018360" cy="3167280"/>
          </a:xfrm>
          <a:prstGeom prst="rect">
            <a:avLst/>
          </a:prstGeom>
          <a:noFill/>
          <a:ln>
            <a:noFill/>
          </a:ln>
        </p:spPr>
        <p:style>
          <a:lnRef idx="0"/>
          <a:fillRef idx="0"/>
          <a:effectRef idx="0"/>
          <a:fontRef idx="minor"/>
        </p:style>
        <p:txBody>
          <a:bodyPr lIns="0" rIns="0" tIns="0" bIns="72000">
            <a:noAutofit/>
          </a:bodyPr>
          <a:p>
            <a:pPr algn="just">
              <a:lnSpc>
                <a:spcPct val="100000"/>
              </a:lnSpc>
            </a:pPr>
            <a:r>
              <a:rPr b="1" lang="fr-FR" sz="1200" spc="-1" strike="noStrike">
                <a:solidFill>
                  <a:srgbClr val="777877"/>
                </a:solidFill>
                <a:latin typeface="Arial"/>
                <a:ea typeface="DejaVu Sans"/>
              </a:rPr>
              <a:t>Les plus de 60 ans représentent</a:t>
            </a:r>
            <a:r>
              <a:rPr b="0" lang="fr-FR" sz="1200" spc="-1" strike="noStrike">
                <a:solidFill>
                  <a:srgbClr val="777877"/>
                </a:solidFill>
                <a:latin typeface="Arial"/>
                <a:ea typeface="DejaVu Sans"/>
              </a:rPr>
              <a:t> plus d’un </a:t>
            </a:r>
            <a:r>
              <a:rPr b="1" lang="fr-FR" sz="1200" spc="-1" strike="noStrike">
                <a:solidFill>
                  <a:srgbClr val="777877"/>
                </a:solidFill>
                <a:latin typeface="Arial"/>
                <a:ea typeface="DejaVu Sans"/>
              </a:rPr>
              <a:t>tiers de la population dans trois quartiers de la commune</a:t>
            </a:r>
            <a:r>
              <a:rPr b="0" lang="fr-FR" sz="1200" spc="-1" strike="noStrike">
                <a:solidFill>
                  <a:srgbClr val="777877"/>
                </a:solidFill>
                <a:latin typeface="Arial"/>
                <a:ea typeface="DejaVu Sans"/>
              </a:rPr>
              <a:t>: Haute Gavotte (34 %), Barnoins-Village (35 %) et Cadenaux Ouest (36 %).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Dans le quartier de la Haute Gavotte, </a:t>
            </a:r>
            <a:r>
              <a:rPr b="1" lang="fr-FR" sz="1200" spc="-1" strike="noStrike">
                <a:solidFill>
                  <a:srgbClr val="777877"/>
                </a:solidFill>
                <a:latin typeface="Arial"/>
                <a:ea typeface="DejaVu Sans"/>
              </a:rPr>
              <a:t>les plus de 75 ans représentent 17 % de la population</a:t>
            </a:r>
            <a:r>
              <a:rPr b="0" lang="fr-FR" sz="1200" spc="-1" strike="noStrike">
                <a:solidFill>
                  <a:srgbClr val="777877"/>
                </a:solidFill>
                <a:latin typeface="Arial"/>
                <a:ea typeface="DejaVu Sans"/>
              </a:rPr>
              <a:t> (conte 11 % pour Les Pennes-Mirabeau)</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1" lang="fr-FR" sz="1200" spc="-1" strike="noStrike">
                <a:solidFill>
                  <a:srgbClr val="777877"/>
                </a:solidFill>
                <a:latin typeface="Arial"/>
                <a:ea typeface="DejaVu Sans"/>
              </a:rPr>
              <a:t>Les moins de 30 ans représentent d’un tiers de la population</a:t>
            </a:r>
            <a:r>
              <a:rPr b="0" lang="fr-FR" sz="1200" spc="-1" strike="noStrike">
                <a:solidFill>
                  <a:srgbClr val="777877"/>
                </a:solidFill>
                <a:latin typeface="Arial"/>
                <a:ea typeface="DejaVu Sans"/>
              </a:rPr>
              <a:t> dans les quartiers de Font Blanche-Repos, Pallieres-Plan des Pennes et Jas de Rhodes-Grande Colle.</a:t>
            </a:r>
            <a:endParaRPr b="0" lang="fr-FR" sz="1200" spc="-1" strike="noStrike">
              <a:latin typeface="Arial"/>
            </a:endParaRPr>
          </a:p>
          <a:p>
            <a:pPr algn="just">
              <a:lnSpc>
                <a:spcPct val="100000"/>
              </a:lnSpc>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482"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 vieillissement de la population hétérogène entre les différents quartiers</a:t>
            </a:r>
            <a:endParaRPr b="0" lang="fr-FR" sz="2000" spc="-1" strike="noStrike">
              <a:latin typeface="Arial"/>
            </a:endParaRPr>
          </a:p>
        </p:txBody>
      </p:sp>
      <p:sp>
        <p:nvSpPr>
          <p:cNvPr id="483" name="CustomShape 3"/>
          <p:cNvSpPr/>
          <p:nvPr/>
        </p:nvSpPr>
        <p:spPr>
          <a:xfrm>
            <a:off x="0" y="0"/>
            <a:ext cx="2742120" cy="6359760"/>
          </a:xfrm>
          <a:prstGeom prst="rect">
            <a:avLst/>
          </a:prstGeom>
          <a:solidFill>
            <a:schemeClr val="bg1">
              <a:lumMod val="95000"/>
            </a:schemeClr>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1" strike="noStrike">
                <a:solidFill>
                  <a:srgbClr val="0070c0"/>
                </a:solidFill>
                <a:latin typeface="Arial"/>
                <a:ea typeface="DejaVu Sans"/>
              </a:rPr>
              <a:t>Démographie</a:t>
            </a:r>
            <a:endParaRPr b="0" lang="fr-FR" sz="2400" spc="-1" strike="noStrike">
              <a:latin typeface="Arial"/>
            </a:endParaRPr>
          </a:p>
          <a:p>
            <a:pPr>
              <a:lnSpc>
                <a:spcPct val="100000"/>
              </a:lnSpc>
            </a:pPr>
            <a:r>
              <a:rPr b="1" i="1" lang="fr-FR" sz="1800" spc="-1" strike="noStrike">
                <a:solidFill>
                  <a:srgbClr val="0070c0"/>
                </a:solidFill>
                <a:latin typeface="Arial"/>
                <a:ea typeface="DejaVu Sans"/>
              </a:rPr>
              <a:t>Focus sur les quartiers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Trois quartiers particulièrement concernés par le vieillissement de la population : Haute Gavotte, Barnoins-Village et Cadenaux Ouest</a:t>
            </a:r>
            <a:endParaRPr b="0" lang="fr-FR" sz="1200" spc="-1" strike="noStrike">
              <a:latin typeface="Arial"/>
            </a:endParaRPr>
          </a:p>
          <a:p>
            <a:pPr algn="just">
              <a:lnSpc>
                <a:spcPct val="100000"/>
              </a:lnSpc>
            </a:pPr>
            <a:endParaRPr b="0" lang="fr-FR" sz="12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A contrario, dans les quartiers de Font Blanche-Repos, Pallieres-Plan des Pennes et Jas de Rhodes-Grande Colle, un tiers de la population a moins de 30 ans.</a:t>
            </a:r>
            <a:endParaRPr b="0" lang="fr-FR" sz="1200" spc="-1" strike="noStrike">
              <a:latin typeface="Arial"/>
            </a:endParaRPr>
          </a:p>
          <a:p>
            <a:pPr algn="just">
              <a:lnSpc>
                <a:spcPct val="100000"/>
              </a:lnSpc>
            </a:pPr>
            <a:endParaRPr b="0" lang="fr-FR" sz="1200" spc="-1" strike="noStrike">
              <a:latin typeface="Arial"/>
            </a:endParaRPr>
          </a:p>
        </p:txBody>
      </p:sp>
      <p:sp>
        <p:nvSpPr>
          <p:cNvPr id="484" name="CustomShape 4"/>
          <p:cNvSpPr/>
          <p:nvPr/>
        </p:nvSpPr>
        <p:spPr>
          <a:xfrm>
            <a:off x="2940840" y="2458080"/>
            <a:ext cx="894528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Répartition de la population par tranche d’âges en 2017 par IRIS (en %) | </a:t>
            </a:r>
            <a:r>
              <a:rPr b="0" i="1" lang="fr-FR" sz="1000" spc="32" strike="noStrike">
                <a:solidFill>
                  <a:srgbClr val="777877"/>
                </a:solidFill>
                <a:latin typeface="Arial Narrow"/>
                <a:ea typeface="DejaVu Sans"/>
              </a:rPr>
              <a:t>Source: INSEE RP 2017</a:t>
            </a:r>
            <a:endParaRPr b="0" lang="fr-FR" sz="1000" spc="-1" strike="noStrike">
              <a:latin typeface="Arial"/>
            </a:endParaRPr>
          </a:p>
        </p:txBody>
      </p:sp>
      <p:graphicFrame>
        <p:nvGraphicFramePr>
          <p:cNvPr id="485" name="Graphique 15"/>
          <p:cNvGraphicFramePr/>
          <p:nvPr/>
        </p:nvGraphicFramePr>
        <p:xfrm>
          <a:off x="2940840" y="2704320"/>
          <a:ext cx="8945280" cy="3548520"/>
        </p:xfrm>
        <a:graphic>
          <a:graphicData uri="http://schemas.openxmlformats.org/drawingml/2006/chart">
            <c:chart xmlns:c="http://schemas.openxmlformats.org/drawingml/2006/chart" xmlns:r="http://schemas.openxmlformats.org/officeDocument/2006/relationships" r:id="rId1"/>
          </a:graphicData>
        </a:graphic>
      </p:graphicFrame>
      <p:sp>
        <p:nvSpPr>
          <p:cNvPr id="486" name="CustomShape 5"/>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E5725E0-7501-44DC-A29C-EC1396AF114E}"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CustomShape 1"/>
          <p:cNvSpPr/>
          <p:nvPr/>
        </p:nvSpPr>
        <p:spPr>
          <a:xfrm>
            <a:off x="2867760" y="739800"/>
            <a:ext cx="360648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Peu d’habitants des Pennes-Mirabeau </a:t>
            </a:r>
            <a:r>
              <a:rPr b="0" lang="fr-FR" sz="1200" spc="-1" strike="noStrike">
                <a:solidFill>
                  <a:srgbClr val="777877"/>
                </a:solidFill>
                <a:latin typeface="Arial"/>
                <a:ea typeface="DejaVu Sans"/>
              </a:rPr>
              <a:t>sont </a:t>
            </a:r>
            <a:r>
              <a:rPr b="1" lang="fr-FR" sz="1200" spc="-1" strike="noStrike">
                <a:solidFill>
                  <a:srgbClr val="777877"/>
                </a:solidFill>
                <a:latin typeface="Arial"/>
                <a:ea typeface="DejaVu Sans"/>
              </a:rPr>
              <a:t>sans aucun diplôme ou titulaires d’un certificat d’études primaires</a:t>
            </a:r>
            <a:r>
              <a:rPr b="0" lang="fr-FR" sz="1200" spc="-1" strike="noStrike">
                <a:solidFill>
                  <a:srgbClr val="777877"/>
                </a:solidFill>
                <a:latin typeface="Arial"/>
                <a:ea typeface="DejaVu Sans"/>
              </a:rPr>
              <a:t>: seulement 20 % des 15 ou plus non scolarisés contre 22 % ou 23 % pour les territoire de comparaison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Une part importante de personnes avec un </a:t>
            </a:r>
            <a:r>
              <a:rPr b="1" lang="fr-FR" sz="1200" spc="-1" strike="noStrike">
                <a:solidFill>
                  <a:srgbClr val="777877"/>
                </a:solidFill>
                <a:latin typeface="Arial"/>
                <a:ea typeface="DejaVu Sans"/>
              </a:rPr>
              <a:t>CAP, BEP ou équivalent</a:t>
            </a:r>
            <a:r>
              <a:rPr b="0" lang="fr-FR" sz="1200" spc="-1" strike="noStrike">
                <a:solidFill>
                  <a:srgbClr val="777877"/>
                </a:solidFill>
                <a:latin typeface="Arial"/>
                <a:ea typeface="DejaVu Sans"/>
              </a:rPr>
              <a:t>: 25 % des 15 ans et plus non scolarisés</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Une </a:t>
            </a:r>
            <a:r>
              <a:rPr b="1" lang="fr-FR" sz="1200" spc="-1" strike="noStrike">
                <a:solidFill>
                  <a:srgbClr val="777877"/>
                </a:solidFill>
                <a:latin typeface="Arial"/>
                <a:ea typeface="DejaVu Sans"/>
              </a:rPr>
              <a:t>augmentation importante </a:t>
            </a:r>
            <a:r>
              <a:rPr b="0" lang="fr-FR" sz="1200" spc="-1" strike="noStrike">
                <a:solidFill>
                  <a:srgbClr val="777877"/>
                </a:solidFill>
                <a:latin typeface="Arial"/>
                <a:ea typeface="DejaVu Sans"/>
              </a:rPr>
              <a:t>de la part de la </a:t>
            </a:r>
            <a:r>
              <a:rPr b="1" lang="fr-FR" sz="1200" spc="-1" strike="noStrike">
                <a:solidFill>
                  <a:srgbClr val="777877"/>
                </a:solidFill>
                <a:latin typeface="Arial"/>
                <a:ea typeface="DejaVu Sans"/>
              </a:rPr>
              <a:t>population diplômée de l’enseignement supérieur  </a:t>
            </a:r>
            <a:r>
              <a:rPr b="0" lang="fr-FR" sz="1200" spc="-1" strike="noStrike">
                <a:solidFill>
                  <a:srgbClr val="777877"/>
                </a:solidFill>
                <a:latin typeface="Arial"/>
                <a:ea typeface="DejaVu Sans"/>
              </a:rPr>
              <a:t>est observée aux Pennes-Mirabeau (en 2014, 27 % de la population contre 31 % en 2017) corrélée à une diminution significative du nombre de personne sans aucun diplôme ou avec au plus un BEPC, un brevet des collèges, DNB: 29 % en 2014 contre 26 % en 2017.</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De nombreux habitants du quartier de </a:t>
            </a:r>
            <a:r>
              <a:rPr b="1" lang="fr-FR" sz="1200" spc="-1" strike="noStrike">
                <a:solidFill>
                  <a:srgbClr val="777877"/>
                </a:solidFill>
                <a:latin typeface="Arial"/>
                <a:ea typeface="DejaVu Sans"/>
              </a:rPr>
              <a:t>Basse Gavotte sont sans aucun diplôme </a:t>
            </a:r>
            <a:r>
              <a:rPr b="0" lang="fr-FR" sz="1200" spc="-1" strike="noStrike">
                <a:solidFill>
                  <a:srgbClr val="777877"/>
                </a:solidFill>
                <a:latin typeface="Arial"/>
                <a:ea typeface="DejaVu Sans"/>
              </a:rPr>
              <a:t>(27 % des 15 ans ou plus non scolarisés) et peu d’habitants sont titulaires du baccalauréat, du brevet professionnel ou d’un diplôme de l’enseignement supérieur (41 % contre 49 % pour la commune).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Au contraire, le quartier de </a:t>
            </a:r>
            <a:r>
              <a:rPr b="1" lang="fr-FR" sz="1200" spc="-1" strike="noStrike">
                <a:solidFill>
                  <a:srgbClr val="777877"/>
                </a:solidFill>
                <a:latin typeface="Arial"/>
                <a:ea typeface="DejaVu Sans"/>
              </a:rPr>
              <a:t>Font Blanche-Repos </a:t>
            </a:r>
            <a:r>
              <a:rPr b="0" lang="fr-FR" sz="1200" spc="-1" strike="noStrike">
                <a:solidFill>
                  <a:srgbClr val="777877"/>
                </a:solidFill>
                <a:latin typeface="Arial"/>
                <a:ea typeface="DejaVu Sans"/>
              </a:rPr>
              <a:t>est caractérisé par une </a:t>
            </a:r>
            <a:r>
              <a:rPr b="1" lang="fr-FR" sz="1200" spc="-1" strike="noStrike">
                <a:solidFill>
                  <a:srgbClr val="777877"/>
                </a:solidFill>
                <a:latin typeface="Arial"/>
                <a:ea typeface="DejaVu Sans"/>
              </a:rPr>
              <a:t>part élevée de la population titulaire d’un diplôme</a:t>
            </a:r>
            <a:r>
              <a:rPr b="0" lang="fr-FR" sz="1200" spc="-1" strike="noStrike">
                <a:solidFill>
                  <a:srgbClr val="777877"/>
                </a:solidFill>
                <a:latin typeface="Arial"/>
                <a:ea typeface="DejaVu Sans"/>
              </a:rPr>
              <a:t> avec 40 % des 15 ou plus non scolarisés diplômés de l’enseignement supérieur.</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488"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gn="just">
              <a:lnSpc>
                <a:spcPct val="90000"/>
              </a:lnSpc>
              <a:spcBef>
                <a:spcPts val="201"/>
              </a:spcBef>
            </a:pPr>
            <a:r>
              <a:rPr b="0" lang="fr-FR" sz="2000" spc="-1" strike="noStrike">
                <a:solidFill>
                  <a:srgbClr val="777877"/>
                </a:solidFill>
                <a:latin typeface="Arial"/>
                <a:ea typeface="DejaVu Sans"/>
              </a:rPr>
              <a:t>Une part relativement importante de personnes titulaires d’un diplôme</a:t>
            </a:r>
            <a:endParaRPr b="0" lang="fr-FR" sz="2000" spc="-1" strike="noStrike">
              <a:latin typeface="Arial"/>
            </a:endParaRPr>
          </a:p>
        </p:txBody>
      </p:sp>
      <p:sp>
        <p:nvSpPr>
          <p:cNvPr id="489"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108000" rIns="180000" tIns="72000" bIns="72000">
            <a:noAutofit/>
          </a:bodyPr>
          <a:p>
            <a:pPr>
              <a:lnSpc>
                <a:spcPct val="100000"/>
              </a:lnSpc>
            </a:pPr>
            <a:endParaRPr b="0" lang="fr-FR" sz="1800" spc="-1" strike="noStrike">
              <a:latin typeface="Arial"/>
            </a:endParaRPr>
          </a:p>
          <a:p>
            <a:pPr algn="ctr">
              <a:lnSpc>
                <a:spcPct val="100000"/>
              </a:lnSpc>
            </a:pPr>
            <a:r>
              <a:rPr b="1" lang="fr-FR" sz="2400" spc="-1" strike="noStrike">
                <a:solidFill>
                  <a:srgbClr val="0070c0"/>
                </a:solidFill>
                <a:latin typeface="Arial"/>
                <a:ea typeface="DejaVu Sans"/>
              </a:rPr>
              <a:t>Démographie</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Une augmentation importante de la part de la population diplômée de l’enseignement supérieur dans la commune entre 2014 et 2017 </a:t>
            </a:r>
            <a:endParaRPr b="0" lang="fr-FR" sz="1200" spc="-1" strike="noStrike">
              <a:latin typeface="Arial"/>
            </a:endParaRPr>
          </a:p>
          <a:p>
            <a:pPr algn="just">
              <a:lnSpc>
                <a:spcPct val="100000"/>
              </a:lnSpc>
            </a:pPr>
            <a:endParaRPr b="0" lang="fr-FR" sz="12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d’accompagnement des populations non diplômées qui présentent parfois des difficultés sociales</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490" name="CustomShape 4"/>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*L'indice de vieillissement de la population est le nombre de personnes âgées de 65 ans et plus pour 100 personnes âgées de moins de 20 ans. Il permet de mesurer le degré de vieillissement de la population. Plus l'indice est élevé, plus le vieillissement est important.</a:t>
            </a:r>
            <a:endParaRPr b="0" lang="fr-FR" sz="800" spc="-1" strike="noStrike">
              <a:latin typeface="Arial"/>
            </a:endParaRPr>
          </a:p>
        </p:txBody>
      </p:sp>
      <p:sp>
        <p:nvSpPr>
          <p:cNvPr id="491" name="CustomShape 5"/>
          <p:cNvSpPr/>
          <p:nvPr/>
        </p:nvSpPr>
        <p:spPr>
          <a:xfrm>
            <a:off x="6624000" y="827640"/>
            <a:ext cx="533808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Répartition des 15 ans ou plus non scolarisés en 2017 des habitants par diplôme le plus élevé (en %) | </a:t>
            </a:r>
            <a:r>
              <a:rPr b="0" i="1" lang="fr-FR" sz="1000" spc="32" strike="noStrike">
                <a:solidFill>
                  <a:srgbClr val="777877"/>
                </a:solidFill>
                <a:latin typeface="Arial Narrow"/>
                <a:ea typeface="DejaVu Sans"/>
              </a:rPr>
              <a:t>Source: INSEE RP 2017</a:t>
            </a:r>
            <a:endParaRPr b="0" lang="fr-FR" sz="1000" spc="-1" strike="noStrike">
              <a:latin typeface="Arial"/>
            </a:endParaRPr>
          </a:p>
        </p:txBody>
      </p:sp>
      <p:graphicFrame>
        <p:nvGraphicFramePr>
          <p:cNvPr id="492" name="Table 6"/>
          <p:cNvGraphicFramePr/>
          <p:nvPr/>
        </p:nvGraphicFramePr>
        <p:xfrm>
          <a:off x="6624000" y="2980800"/>
          <a:ext cx="5338440" cy="2968200"/>
        </p:xfrm>
        <a:graphic>
          <a:graphicData uri="http://schemas.openxmlformats.org/drawingml/2006/table">
            <a:tbl>
              <a:tblPr/>
              <a:tblGrid>
                <a:gridCol w="1192320"/>
                <a:gridCol w="822240"/>
                <a:gridCol w="830880"/>
                <a:gridCol w="784080"/>
                <a:gridCol w="877680"/>
                <a:gridCol w="831600"/>
              </a:tblGrid>
              <a:tr h="732600">
                <a:tc>
                  <a:tcPr marL="9360" marR="9360">
                    <a:lnL w="2880">
                      <a:solidFill>
                        <a:srgbClr val="0070c0"/>
                      </a:solidFill>
                    </a:lnL>
                    <a:lnT w="2880">
                      <a:solidFill>
                        <a:srgbClr val="0070c0"/>
                      </a:solidFill>
                    </a:lnT>
                    <a:lnB w="2880">
                      <a:solidFill>
                        <a:srgbClr val="0070cd"/>
                      </a:solidFill>
                    </a:lnB>
                    <a:noFill/>
                  </a:tcPr>
                </a:tc>
                <a:tc>
                  <a:txBody>
                    <a:bodyPr lIns="9360" rIns="9360">
                      <a:noAutofit/>
                    </a:bodyPr>
                    <a:p>
                      <a:pPr algn="ctr">
                        <a:lnSpc>
                          <a:spcPct val="100000"/>
                        </a:lnSpc>
                      </a:pPr>
                      <a:r>
                        <a:rPr b="1" lang="fr-FR" sz="900" spc="-1" strike="noStrike">
                          <a:solidFill>
                            <a:srgbClr val="ffffff"/>
                          </a:solidFill>
                          <a:latin typeface="Arial"/>
                        </a:rPr>
                        <a:t>Aucun diplôme ou certificat d'études primaires</a:t>
                      </a:r>
                      <a:endParaRPr b="0" lang="fr-FR" sz="900" spc="-1" strike="noStrike">
                        <a:latin typeface="Arial"/>
                      </a:endParaRPr>
                    </a:p>
                  </a:txBody>
                  <a:tcPr marL="9360" marR="9360">
                    <a:lnT w="2880">
                      <a:solidFill>
                        <a:srgbClr val="0070c0"/>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a:rPr>
                        <a:t>BEPC, brevet des collèges, DNB</a:t>
                      </a:r>
                      <a:endParaRPr b="0" lang="fr-FR" sz="900" spc="-1" strike="noStrike">
                        <a:latin typeface="Arial"/>
                      </a:endParaRPr>
                    </a:p>
                  </a:txBody>
                  <a:tcPr marL="9360" marR="9360">
                    <a:lnT w="2880">
                      <a:solidFill>
                        <a:srgbClr val="0070c0"/>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a:rPr>
                        <a:t>CAP, BEP ou équivalent</a:t>
                      </a:r>
                      <a:endParaRPr b="0" lang="fr-FR" sz="900" spc="-1" strike="noStrike">
                        <a:latin typeface="Arial"/>
                      </a:endParaRPr>
                    </a:p>
                  </a:txBody>
                  <a:tcPr marL="9360" marR="9360">
                    <a:lnT w="2880">
                      <a:solidFill>
                        <a:srgbClr val="0070c0"/>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a:rPr>
                        <a:t>Baccalauréat, brevet professionnel ou équivalent</a:t>
                      </a:r>
                      <a:endParaRPr b="0" lang="fr-FR" sz="900" spc="-1" strike="noStrike">
                        <a:latin typeface="Arial"/>
                      </a:endParaRPr>
                    </a:p>
                  </a:txBody>
                  <a:tcPr marL="9360" marR="9360">
                    <a:lnT w="2880">
                      <a:solidFill>
                        <a:srgbClr val="0070c0"/>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a:rPr>
                        <a:t>Diplôme de l’enseignement supérieur</a:t>
                      </a:r>
                      <a:endParaRPr b="0" lang="fr-FR" sz="900" spc="-1" strike="noStrike">
                        <a:latin typeface="Arial"/>
                      </a:endParaRPr>
                    </a:p>
                  </a:txBody>
                  <a:tcPr marL="9360" marR="9360">
                    <a:lnR w="2880">
                      <a:solidFill>
                        <a:srgbClr val="0070c0"/>
                      </a:solidFill>
                    </a:lnR>
                    <a:lnT w="2880">
                      <a:solidFill>
                        <a:srgbClr val="0070c0"/>
                      </a:solidFill>
                    </a:lnT>
                    <a:solidFill>
                      <a:srgbClr val="0070c0"/>
                    </a:solidFill>
                  </a:tcPr>
                </a:tc>
              </a:tr>
              <a:tr h="219960">
                <a:tc>
                  <a:txBody>
                    <a:bodyPr lIns="9360" rIns="9360">
                      <a:noAutofit/>
                    </a:bodyPr>
                    <a:p>
                      <a:pPr>
                        <a:lnSpc>
                          <a:spcPct val="100000"/>
                        </a:lnSpc>
                      </a:pPr>
                      <a:r>
                        <a:rPr b="1" lang="fr-FR" sz="900" spc="-1" strike="noStrike">
                          <a:solidFill>
                            <a:srgbClr val="ffffff"/>
                          </a:solidFill>
                          <a:latin typeface="Arial"/>
                        </a:rPr>
                        <a:t>Plan de Campagne</a:t>
                      </a:r>
                      <a:endParaRPr b="0" lang="fr-FR" sz="900" spc="-1" strike="noStrike">
                        <a:latin typeface="Arial"/>
                      </a:endParaRPr>
                    </a:p>
                  </a:txBody>
                  <a:tcPr marL="9360" marR="9360">
                    <a:lnL w="2880">
                      <a:solidFill>
                        <a:srgbClr val="0070c0"/>
                      </a:solidFill>
                    </a:lnL>
                    <a:lnR w="2880">
                      <a:solidFill>
                        <a:srgbClr val="0070cd"/>
                      </a:solidFill>
                    </a:lnR>
                    <a:lnT w="2880">
                      <a:solidFill>
                        <a:srgbClr val="0070cd"/>
                      </a:solidFill>
                    </a:lnT>
                    <a:lnB w="2880">
                      <a:solidFill>
                        <a:srgbClr val="0070cd"/>
                      </a:solidFill>
                    </a:lnB>
                    <a:solidFill>
                      <a:srgbClr val="0070c0"/>
                    </a:solidFill>
                  </a:tcPr>
                </a:tc>
                <a:tc>
                  <a:txBody>
                    <a:bodyPr lIns="9360" rIns="9360">
                      <a:noAutofit/>
                    </a:bodyPr>
                    <a:p>
                      <a:pPr algn="ctr">
                        <a:lnSpc>
                          <a:spcPct val="100000"/>
                        </a:lnSpc>
                      </a:pPr>
                      <a:r>
                        <a:rPr b="0" lang="fr-FR" sz="900" spc="-1" strike="noStrike">
                          <a:solidFill>
                            <a:srgbClr val="000000"/>
                          </a:solidFill>
                          <a:latin typeface="Arial"/>
                        </a:rPr>
                        <a:t>17%</a:t>
                      </a:r>
                      <a:endParaRPr b="0" lang="fr-FR" sz="900" spc="-1" strike="noStrike">
                        <a:latin typeface="Arial"/>
                      </a:endParaRPr>
                    </a:p>
                  </a:txBody>
                  <a:tcPr marL="9360" marR="9360">
                    <a:lnL w="2880">
                      <a:solidFill>
                        <a:srgbClr val="0070cd"/>
                      </a:solidFill>
                    </a:lnL>
                    <a:noFill/>
                  </a:tcPr>
                </a:tc>
                <a:tc>
                  <a:txBody>
                    <a:bodyPr lIns="9360" rIns="9360">
                      <a:noAutofit/>
                    </a:bodyPr>
                    <a:p>
                      <a:pPr algn="ctr">
                        <a:lnSpc>
                          <a:spcPct val="100000"/>
                        </a:lnSpc>
                      </a:pPr>
                      <a:r>
                        <a:rPr b="0" lang="fr-FR" sz="900" spc="-1" strike="noStrike">
                          <a:solidFill>
                            <a:srgbClr val="000000"/>
                          </a:solidFill>
                          <a:latin typeface="Arial"/>
                        </a:rPr>
                        <a:t>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25%</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00b050"/>
                          </a:solidFill>
                          <a:latin typeface="Arial"/>
                        </a:rPr>
                        <a:t>24%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29%</a:t>
                      </a:r>
                      <a:endParaRPr b="0" lang="fr-FR" sz="900" spc="-1" strike="noStrike">
                        <a:latin typeface="Arial"/>
                      </a:endParaRPr>
                    </a:p>
                  </a:txBody>
                  <a:tcPr marL="9360" marR="9360">
                    <a:lnR w="2880">
                      <a:solidFill>
                        <a:srgbClr val="0070c0"/>
                      </a:solidFill>
                    </a:lnR>
                    <a:noFill/>
                  </a:tcPr>
                </a:tc>
              </a:tr>
              <a:tr h="219960">
                <a:tc>
                  <a:txBody>
                    <a:bodyPr lIns="9360" rIns="9360">
                      <a:noAutofit/>
                    </a:bodyPr>
                    <a:p>
                      <a:pPr>
                        <a:lnSpc>
                          <a:spcPct val="100000"/>
                        </a:lnSpc>
                      </a:pPr>
                      <a:r>
                        <a:rPr b="1" lang="fr-FR" sz="900" spc="-1" strike="noStrike">
                          <a:solidFill>
                            <a:srgbClr val="ffffff"/>
                          </a:solidFill>
                          <a:latin typeface="Arial"/>
                        </a:rPr>
                        <a:t>Barnoins-Village</a:t>
                      </a:r>
                      <a:endParaRPr b="0" lang="fr-FR" sz="900" spc="-1" strike="noStrike">
                        <a:latin typeface="Arial"/>
                      </a:endParaRPr>
                    </a:p>
                  </a:txBody>
                  <a:tcPr marL="9360" marR="9360">
                    <a:lnL w="2880">
                      <a:solidFill>
                        <a:srgbClr val="0070c0"/>
                      </a:solidFill>
                    </a:lnL>
                    <a:lnT w="2880">
                      <a:solidFill>
                        <a:srgbClr val="0070cd"/>
                      </a:solidFill>
                    </a:lnT>
                    <a:solidFill>
                      <a:srgbClr val="0070c0"/>
                    </a:solidFill>
                  </a:tcPr>
                </a:tc>
                <a:tc>
                  <a:txBody>
                    <a:bodyPr lIns="9360" rIns="9360">
                      <a:noAutofit/>
                    </a:bodyPr>
                    <a:p>
                      <a:pPr algn="ctr">
                        <a:lnSpc>
                          <a:spcPct val="100000"/>
                        </a:lnSpc>
                      </a:pPr>
                      <a:r>
                        <a:rPr b="0" lang="fr-FR" sz="900" spc="-1" strike="noStrike">
                          <a:solidFill>
                            <a:srgbClr val="000000"/>
                          </a:solidFill>
                          <a:latin typeface="Arial"/>
                        </a:rPr>
                        <a:t>18%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25%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19%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35%</a:t>
                      </a:r>
                      <a:endParaRPr b="0" lang="fr-FR" sz="900" spc="-1" strike="noStrike">
                        <a:latin typeface="Arial"/>
                      </a:endParaRPr>
                    </a:p>
                  </a:txBody>
                  <a:tcPr marL="9360" marR="9360">
                    <a:lnR w="2880">
                      <a:solidFill>
                        <a:srgbClr val="0070c0"/>
                      </a:solidFill>
                    </a:lnR>
                    <a:noFill/>
                  </a:tcPr>
                </a:tc>
              </a:tr>
              <a:tr h="219960">
                <a:tc>
                  <a:txBody>
                    <a:bodyPr lIns="9360" rIns="9360">
                      <a:noAutofit/>
                    </a:bodyPr>
                    <a:p>
                      <a:pPr>
                        <a:lnSpc>
                          <a:spcPct val="100000"/>
                        </a:lnSpc>
                      </a:pPr>
                      <a:r>
                        <a:rPr b="1" lang="fr-FR" sz="900" spc="-1" strike="noStrike">
                          <a:solidFill>
                            <a:srgbClr val="ffffff"/>
                          </a:solidFill>
                          <a:latin typeface="Arial"/>
                        </a:rPr>
                        <a:t>Font Blanche-Repos</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1" lang="fr-FR" sz="900" spc="-1" strike="noStrike">
                          <a:solidFill>
                            <a:srgbClr val="00b050"/>
                          </a:solidFill>
                          <a:latin typeface="Arial"/>
                        </a:rPr>
                        <a:t>15%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8%</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c00000"/>
                          </a:solidFill>
                          <a:latin typeface="Arial"/>
                        </a:rPr>
                        <a:t>20%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18%</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00b050"/>
                          </a:solidFill>
                          <a:latin typeface="Arial"/>
                        </a:rPr>
                        <a:t>40%</a:t>
                      </a:r>
                      <a:endParaRPr b="0" lang="fr-FR" sz="900" spc="-1" strike="noStrike">
                        <a:latin typeface="Arial"/>
                      </a:endParaRPr>
                    </a:p>
                  </a:txBody>
                  <a:tcPr marL="9360" marR="9360">
                    <a:lnR w="2880">
                      <a:solidFill>
                        <a:srgbClr val="0070c0"/>
                      </a:solidFill>
                    </a:lnR>
                    <a:noFill/>
                  </a:tcPr>
                </a:tc>
              </a:tr>
              <a:tr h="348120">
                <a:tc>
                  <a:txBody>
                    <a:bodyPr lIns="9360" rIns="9360">
                      <a:noAutofit/>
                    </a:bodyPr>
                    <a:p>
                      <a:pPr>
                        <a:lnSpc>
                          <a:spcPct val="100000"/>
                        </a:lnSpc>
                      </a:pPr>
                      <a:r>
                        <a:rPr b="1" lang="fr-FR" sz="900" spc="-1" strike="noStrike">
                          <a:solidFill>
                            <a:srgbClr val="ffffff"/>
                          </a:solidFill>
                          <a:latin typeface="Arial"/>
                        </a:rPr>
                        <a:t>Pallieres-Plan des Pennes</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0" lang="fr-FR" sz="900" spc="-1" strike="noStrike">
                          <a:solidFill>
                            <a:srgbClr val="000000"/>
                          </a:solidFill>
                          <a:latin typeface="Arial"/>
                        </a:rPr>
                        <a:t>23%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24%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17%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30%</a:t>
                      </a:r>
                      <a:endParaRPr b="0" lang="fr-FR" sz="900" spc="-1" strike="noStrike">
                        <a:latin typeface="Arial"/>
                      </a:endParaRPr>
                    </a:p>
                  </a:txBody>
                  <a:tcPr marL="9360" marR="9360">
                    <a:lnR w="2880">
                      <a:solidFill>
                        <a:srgbClr val="0070c0"/>
                      </a:solidFill>
                    </a:lnR>
                    <a:noFill/>
                  </a:tcPr>
                </a:tc>
              </a:tr>
              <a:tr h="219960">
                <a:tc>
                  <a:txBody>
                    <a:bodyPr lIns="9360" rIns="9360">
                      <a:noAutofit/>
                    </a:bodyPr>
                    <a:p>
                      <a:pPr>
                        <a:lnSpc>
                          <a:spcPct val="100000"/>
                        </a:lnSpc>
                      </a:pPr>
                      <a:r>
                        <a:rPr b="1" lang="fr-FR" sz="900" spc="-1" strike="noStrike">
                          <a:solidFill>
                            <a:srgbClr val="ffffff"/>
                          </a:solidFill>
                          <a:latin typeface="Arial"/>
                        </a:rPr>
                        <a:t>Cadeneaux Est</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0" lang="fr-FR" sz="900" spc="-1" strike="noStrike">
                          <a:solidFill>
                            <a:srgbClr val="000000"/>
                          </a:solidFill>
                          <a:latin typeface="Arial"/>
                        </a:rPr>
                        <a:t>24%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26%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18%</a:t>
                      </a:r>
                      <a:endParaRPr b="0" lang="fr-FR" sz="900" spc="-1" strike="noStrike">
                        <a:latin typeface="Arial"/>
                      </a:endParaRPr>
                    </a:p>
                  </a:txBody>
                  <a:tcPr marL="9360" marR="9360">
                    <a:lnB w="2880">
                      <a:solidFill>
                        <a:srgbClr val="000000"/>
                      </a:solidFill>
                    </a:lnB>
                    <a:noFill/>
                  </a:tcPr>
                </a:tc>
                <a:tc>
                  <a:txBody>
                    <a:bodyPr lIns="9360" rIns="9360">
                      <a:noAutofit/>
                    </a:bodyPr>
                    <a:p>
                      <a:pPr algn="ctr">
                        <a:lnSpc>
                          <a:spcPct val="100000"/>
                        </a:lnSpc>
                      </a:pPr>
                      <a:r>
                        <a:rPr b="0" lang="fr-FR" sz="900" spc="-1" strike="noStrike">
                          <a:solidFill>
                            <a:srgbClr val="000000"/>
                          </a:solidFill>
                          <a:latin typeface="Arial"/>
                        </a:rPr>
                        <a:t>26%</a:t>
                      </a:r>
                      <a:endParaRPr b="0" lang="fr-FR" sz="900" spc="-1" strike="noStrike">
                        <a:latin typeface="Arial"/>
                      </a:endParaRPr>
                    </a:p>
                  </a:txBody>
                  <a:tcPr marL="9360" marR="9360">
                    <a:lnR w="2880">
                      <a:solidFill>
                        <a:srgbClr val="0070c0"/>
                      </a:solidFill>
                    </a:lnR>
                    <a:noFill/>
                  </a:tcPr>
                </a:tc>
              </a:tr>
              <a:tr h="219960">
                <a:tc>
                  <a:txBody>
                    <a:bodyPr lIns="9360" rIns="9360">
                      <a:noAutofit/>
                    </a:bodyPr>
                    <a:p>
                      <a:pPr>
                        <a:lnSpc>
                          <a:spcPct val="100000"/>
                        </a:lnSpc>
                      </a:pPr>
                      <a:r>
                        <a:rPr b="1" lang="fr-FR" sz="900" spc="-1" strike="noStrike">
                          <a:solidFill>
                            <a:srgbClr val="ffffff"/>
                          </a:solidFill>
                          <a:latin typeface="Arial"/>
                        </a:rPr>
                        <a:t>Haute Gavotte</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0" lang="fr-FR" sz="900" spc="-1" strike="noStrike">
                          <a:solidFill>
                            <a:srgbClr val="000000"/>
                          </a:solidFill>
                          <a:latin typeface="Arial"/>
                        </a:rPr>
                        <a:t>21%</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c00000"/>
                          </a:solidFill>
                          <a:latin typeface="Arial"/>
                        </a:rPr>
                        <a:t>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29%</a:t>
                      </a:r>
                      <a:endParaRPr b="0" lang="fr-FR" sz="900" spc="-1" strike="noStrike">
                        <a:latin typeface="Arial"/>
                      </a:endParaRPr>
                    </a:p>
                  </a:txBody>
                  <a:tcPr marL="9360" marR="9360">
                    <a:lnR w="2880">
                      <a:solidFill>
                        <a:srgbClr val="000000"/>
                      </a:solidFill>
                    </a:lnR>
                    <a:noFill/>
                  </a:tcPr>
                </a:tc>
                <a:tc>
                  <a:txBody>
                    <a:bodyPr lIns="9360" rIns="9360">
                      <a:noAutofit/>
                    </a:bodyPr>
                    <a:p>
                      <a:pPr algn="ctr">
                        <a:lnSpc>
                          <a:spcPct val="100000"/>
                        </a:lnSpc>
                      </a:pPr>
                      <a:r>
                        <a:rPr b="0" lang="fr-FR" sz="900" spc="-1" strike="noStrike">
                          <a:solidFill>
                            <a:srgbClr val="000000"/>
                          </a:solidFill>
                          <a:latin typeface="Arial"/>
                        </a:rPr>
                        <a:t>19%</a:t>
                      </a:r>
                      <a:endParaRPr b="0" lang="fr-FR" sz="900" spc="-1" strike="noStrike">
                        <a:latin typeface="Arial"/>
                      </a:endParaRPr>
                    </a:p>
                  </a:txBody>
                  <a:tcPr marL="9360" marR="9360">
                    <a:lnL w="2880">
                      <a:solidFill>
                        <a:srgbClr val="000000"/>
                      </a:solidFill>
                    </a:lnL>
                    <a:lnR w="2880">
                      <a:solidFill>
                        <a:srgbClr val="000000"/>
                      </a:solidFill>
                    </a:lnR>
                    <a:lnT w="2880">
                      <a:solidFill>
                        <a:srgbClr val="000000"/>
                      </a:solidFill>
                    </a:lnT>
                    <a:lnB w="2880">
                      <a:solidFill>
                        <a:srgbClr val="000000"/>
                      </a:solidFill>
                    </a:lnB>
                    <a:noFill/>
                  </a:tcPr>
                </a:tc>
                <a:tc>
                  <a:txBody>
                    <a:bodyPr lIns="9360" rIns="9360">
                      <a:noAutofit/>
                    </a:bodyPr>
                    <a:p>
                      <a:pPr algn="ctr">
                        <a:lnSpc>
                          <a:spcPct val="100000"/>
                        </a:lnSpc>
                      </a:pPr>
                      <a:r>
                        <a:rPr b="0" lang="fr-FR" sz="900" spc="-1" strike="noStrike">
                          <a:solidFill>
                            <a:srgbClr val="000000"/>
                          </a:solidFill>
                          <a:latin typeface="Arial"/>
                        </a:rPr>
                        <a:t>28%</a:t>
                      </a:r>
                      <a:endParaRPr b="0" lang="fr-FR" sz="900" spc="-1" strike="noStrike">
                        <a:latin typeface="Arial"/>
                      </a:endParaRPr>
                    </a:p>
                  </a:txBody>
                  <a:tcPr marL="9360" marR="9360">
                    <a:lnL w="2880">
                      <a:solidFill>
                        <a:srgbClr val="000000"/>
                      </a:solidFill>
                    </a:lnL>
                    <a:lnR w="2880">
                      <a:solidFill>
                        <a:srgbClr val="0070c0"/>
                      </a:solidFill>
                    </a:lnR>
                    <a:noFill/>
                  </a:tcPr>
                </a:tc>
              </a:tr>
              <a:tr h="348120">
                <a:tc>
                  <a:txBody>
                    <a:bodyPr lIns="9360" rIns="9360">
                      <a:noAutofit/>
                    </a:bodyPr>
                    <a:p>
                      <a:pPr>
                        <a:lnSpc>
                          <a:spcPct val="100000"/>
                        </a:lnSpc>
                      </a:pPr>
                      <a:r>
                        <a:rPr b="1" lang="fr-FR" sz="900" spc="-1" strike="noStrike">
                          <a:solidFill>
                            <a:srgbClr val="ffffff"/>
                          </a:solidFill>
                          <a:latin typeface="Arial"/>
                        </a:rPr>
                        <a:t>Jas de Rhodes-Grande Colle</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0" lang="fr-FR" sz="900" spc="-1" strike="noStrike">
                          <a:solidFill>
                            <a:srgbClr val="000000"/>
                          </a:solidFill>
                          <a:latin typeface="Arial"/>
                        </a:rPr>
                        <a:t>17%</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00b050"/>
                          </a:solidFill>
                          <a:latin typeface="Arial"/>
                        </a:rPr>
                        <a:t>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26%</a:t>
                      </a:r>
                      <a:endParaRPr b="0" lang="fr-FR" sz="900" spc="-1" strike="noStrike">
                        <a:latin typeface="Arial"/>
                      </a:endParaRPr>
                    </a:p>
                  </a:txBody>
                  <a:tcPr marL="9360" marR="9360">
                    <a:lnR w="2880">
                      <a:solidFill>
                        <a:srgbClr val="000000"/>
                      </a:solidFill>
                    </a:lnR>
                    <a:noFill/>
                  </a:tcPr>
                </a:tc>
                <a:tc>
                  <a:txBody>
                    <a:bodyPr lIns="9360" rIns="9360">
                      <a:noAutofit/>
                    </a:bodyPr>
                    <a:p>
                      <a:pPr algn="ctr">
                        <a:lnSpc>
                          <a:spcPct val="100000"/>
                        </a:lnSpc>
                      </a:pPr>
                      <a:r>
                        <a:rPr b="0" lang="fr-FR" sz="900" spc="-1" strike="noStrike">
                          <a:solidFill>
                            <a:srgbClr val="000000"/>
                          </a:solidFill>
                          <a:latin typeface="Arial"/>
                        </a:rPr>
                        <a:t>18%</a:t>
                      </a:r>
                      <a:endParaRPr b="0" lang="fr-FR" sz="900" spc="-1" strike="noStrike">
                        <a:latin typeface="Arial"/>
                      </a:endParaRPr>
                    </a:p>
                  </a:txBody>
                  <a:tcPr marL="9360" marR="9360">
                    <a:lnL w="2880">
                      <a:solidFill>
                        <a:srgbClr val="000000"/>
                      </a:solidFill>
                    </a:lnL>
                    <a:lnR w="2880">
                      <a:solidFill>
                        <a:srgbClr val="000000"/>
                      </a:solidFill>
                    </a:lnR>
                    <a:lnT w="2880">
                      <a:solidFill>
                        <a:srgbClr val="000000"/>
                      </a:solidFill>
                    </a:lnT>
                    <a:lnB w="2880">
                      <a:solidFill>
                        <a:srgbClr val="000000"/>
                      </a:solidFill>
                    </a:lnB>
                    <a:noFill/>
                  </a:tcPr>
                </a:tc>
                <a:tc>
                  <a:txBody>
                    <a:bodyPr lIns="9360" rIns="9360">
                      <a:noAutofit/>
                    </a:bodyPr>
                    <a:p>
                      <a:pPr algn="ctr">
                        <a:lnSpc>
                          <a:spcPct val="100000"/>
                        </a:lnSpc>
                      </a:pPr>
                      <a:r>
                        <a:rPr b="0" lang="fr-FR" sz="900" spc="-1" strike="noStrike">
                          <a:solidFill>
                            <a:srgbClr val="000000"/>
                          </a:solidFill>
                          <a:latin typeface="Arial"/>
                        </a:rPr>
                        <a:t>32%</a:t>
                      </a:r>
                      <a:endParaRPr b="0" lang="fr-FR" sz="900" spc="-1" strike="noStrike">
                        <a:latin typeface="Arial"/>
                      </a:endParaRPr>
                    </a:p>
                  </a:txBody>
                  <a:tcPr marL="9360" marR="9360">
                    <a:lnL w="2880">
                      <a:solidFill>
                        <a:srgbClr val="000000"/>
                      </a:solidFill>
                    </a:lnL>
                    <a:lnR w="2880">
                      <a:solidFill>
                        <a:srgbClr val="0070c0"/>
                      </a:solidFill>
                    </a:lnR>
                    <a:noFill/>
                  </a:tcPr>
                </a:tc>
              </a:tr>
              <a:tr h="219960">
                <a:tc>
                  <a:txBody>
                    <a:bodyPr lIns="9360" rIns="9360">
                      <a:noAutofit/>
                    </a:bodyPr>
                    <a:p>
                      <a:pPr>
                        <a:lnSpc>
                          <a:spcPct val="100000"/>
                        </a:lnSpc>
                      </a:pPr>
                      <a:r>
                        <a:rPr b="1" lang="fr-FR" sz="900" spc="-1" strike="noStrike">
                          <a:solidFill>
                            <a:srgbClr val="ffffff"/>
                          </a:solidFill>
                          <a:latin typeface="Arial"/>
                        </a:rPr>
                        <a:t>Cadeneaux Ouest</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0" lang="fr-FR" sz="900" spc="-1" strike="noStrike">
                          <a:solidFill>
                            <a:srgbClr val="000000"/>
                          </a:solidFill>
                          <a:latin typeface="Arial"/>
                        </a:rPr>
                        <a:t>23%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5%</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00b050"/>
                          </a:solidFill>
                          <a:latin typeface="Arial"/>
                        </a:rPr>
                        <a:t>29%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16%</a:t>
                      </a:r>
                      <a:endParaRPr b="0" lang="fr-FR" sz="900" spc="-1" strike="noStrike">
                        <a:latin typeface="Arial"/>
                      </a:endParaRPr>
                    </a:p>
                  </a:txBody>
                  <a:tcPr marL="9360" marR="9360">
                    <a:lnT w="2880">
                      <a:solidFill>
                        <a:srgbClr val="000000"/>
                      </a:solidFill>
                    </a:lnT>
                    <a:noFill/>
                  </a:tcPr>
                </a:tc>
                <a:tc>
                  <a:txBody>
                    <a:bodyPr lIns="9360" rIns="9360">
                      <a:noAutofit/>
                    </a:bodyPr>
                    <a:p>
                      <a:pPr algn="ctr">
                        <a:lnSpc>
                          <a:spcPct val="100000"/>
                        </a:lnSpc>
                      </a:pPr>
                      <a:r>
                        <a:rPr b="0" lang="fr-FR" sz="900" spc="-1" strike="noStrike">
                          <a:solidFill>
                            <a:srgbClr val="000000"/>
                          </a:solidFill>
                          <a:latin typeface="Arial"/>
                        </a:rPr>
                        <a:t>27%</a:t>
                      </a:r>
                      <a:endParaRPr b="0" lang="fr-FR" sz="900" spc="-1" strike="noStrike">
                        <a:latin typeface="Arial"/>
                      </a:endParaRPr>
                    </a:p>
                  </a:txBody>
                  <a:tcPr marL="9360" marR="9360">
                    <a:lnR w="2880">
                      <a:solidFill>
                        <a:srgbClr val="0070c0"/>
                      </a:solidFill>
                    </a:lnR>
                    <a:noFill/>
                  </a:tcPr>
                </a:tc>
              </a:tr>
              <a:tr h="219960">
                <a:tc>
                  <a:txBody>
                    <a:bodyPr lIns="9360" rIns="9360">
                      <a:noAutofit/>
                    </a:bodyPr>
                    <a:p>
                      <a:pPr>
                        <a:lnSpc>
                          <a:spcPct val="100000"/>
                        </a:lnSpc>
                      </a:pPr>
                      <a:r>
                        <a:rPr b="1" lang="fr-FR" sz="900" spc="-1" strike="noStrike">
                          <a:solidFill>
                            <a:srgbClr val="ffffff"/>
                          </a:solidFill>
                          <a:latin typeface="Arial"/>
                        </a:rPr>
                        <a:t>Basse Gavotte</a:t>
                      </a:r>
                      <a:endParaRPr b="0" lang="fr-FR" sz="900" spc="-1" strike="noStrike">
                        <a:latin typeface="Arial"/>
                      </a:endParaRPr>
                    </a:p>
                  </a:txBody>
                  <a:tcPr marL="9360" marR="9360">
                    <a:lnL w="2880">
                      <a:solidFill>
                        <a:srgbClr val="0070c0"/>
                      </a:solidFill>
                    </a:lnL>
                    <a:lnB w="2880">
                      <a:solidFill>
                        <a:srgbClr val="0070c0"/>
                      </a:solidFill>
                    </a:lnB>
                    <a:solidFill>
                      <a:srgbClr val="0070c0"/>
                    </a:solidFill>
                  </a:tcPr>
                </a:tc>
                <a:tc>
                  <a:txBody>
                    <a:bodyPr lIns="9360" rIns="9360">
                      <a:noAutofit/>
                    </a:bodyPr>
                    <a:p>
                      <a:pPr algn="ctr">
                        <a:lnSpc>
                          <a:spcPct val="100000"/>
                        </a:lnSpc>
                      </a:pPr>
                      <a:r>
                        <a:rPr b="1" lang="fr-FR" sz="900" spc="-1" strike="noStrike">
                          <a:solidFill>
                            <a:srgbClr val="c00000"/>
                          </a:solidFill>
                          <a:latin typeface="Arial"/>
                        </a:rPr>
                        <a:t>27%</a:t>
                      </a:r>
                      <a:endParaRPr b="0" lang="fr-FR" sz="900" spc="-1" strike="noStrike">
                        <a:latin typeface="Arial"/>
                      </a:endParaRPr>
                    </a:p>
                  </a:txBody>
                  <a:tcPr marL="9360" marR="9360">
                    <a:lnB w="2880">
                      <a:solidFill>
                        <a:srgbClr val="0070c0"/>
                      </a:solidFill>
                    </a:lnB>
                    <a:noFill/>
                  </a:tcPr>
                </a:tc>
                <a:tc>
                  <a:txBody>
                    <a:bodyPr lIns="9360" rIns="9360">
                      <a:noAutofit/>
                    </a:bodyPr>
                    <a:p>
                      <a:pPr algn="ctr">
                        <a:lnSpc>
                          <a:spcPct val="100000"/>
                        </a:lnSpc>
                      </a:pPr>
                      <a:r>
                        <a:rPr b="0" lang="fr-FR" sz="900" spc="-1" strike="noStrike">
                          <a:solidFill>
                            <a:srgbClr val="000000"/>
                          </a:solidFill>
                          <a:latin typeface="Arial"/>
                        </a:rPr>
                        <a:t>6%</a:t>
                      </a:r>
                      <a:endParaRPr b="0" lang="fr-FR" sz="900" spc="-1" strike="noStrike">
                        <a:latin typeface="Arial"/>
                      </a:endParaRPr>
                    </a:p>
                  </a:txBody>
                  <a:tcPr marL="9360" marR="9360">
                    <a:lnB w="2880">
                      <a:solidFill>
                        <a:srgbClr val="0070c0"/>
                      </a:solidFill>
                    </a:lnB>
                    <a:noFill/>
                  </a:tcPr>
                </a:tc>
                <a:tc>
                  <a:txBody>
                    <a:bodyPr lIns="9360" rIns="9360">
                      <a:noAutofit/>
                    </a:bodyPr>
                    <a:p>
                      <a:pPr algn="ctr">
                        <a:lnSpc>
                          <a:spcPct val="100000"/>
                        </a:lnSpc>
                      </a:pPr>
                      <a:r>
                        <a:rPr b="0" lang="fr-FR" sz="900" spc="-1" strike="noStrike">
                          <a:solidFill>
                            <a:srgbClr val="000000"/>
                          </a:solidFill>
                          <a:latin typeface="Arial"/>
                        </a:rPr>
                        <a:t>27%</a:t>
                      </a:r>
                      <a:endParaRPr b="0" lang="fr-FR" sz="900" spc="-1" strike="noStrike">
                        <a:latin typeface="Arial"/>
                      </a:endParaRPr>
                    </a:p>
                  </a:txBody>
                  <a:tcPr marL="9360" marR="9360">
                    <a:lnB w="2880">
                      <a:solidFill>
                        <a:srgbClr val="0070c0"/>
                      </a:solidFill>
                    </a:lnB>
                    <a:noFill/>
                  </a:tcPr>
                </a:tc>
                <a:tc>
                  <a:txBody>
                    <a:bodyPr lIns="9360" rIns="9360">
                      <a:noAutofit/>
                    </a:bodyPr>
                    <a:p>
                      <a:pPr algn="ctr">
                        <a:lnSpc>
                          <a:spcPct val="100000"/>
                        </a:lnSpc>
                      </a:pPr>
                      <a:r>
                        <a:rPr b="1" lang="fr-FR" sz="900" spc="-1" strike="noStrike">
                          <a:solidFill>
                            <a:srgbClr val="c00000"/>
                          </a:solidFill>
                          <a:latin typeface="Arial"/>
                        </a:rPr>
                        <a:t>16%</a:t>
                      </a:r>
                      <a:endParaRPr b="0" lang="fr-FR" sz="900" spc="-1" strike="noStrike">
                        <a:latin typeface="Arial"/>
                      </a:endParaRPr>
                    </a:p>
                  </a:txBody>
                  <a:tcPr marL="9360" marR="9360">
                    <a:lnB w="2880">
                      <a:solidFill>
                        <a:srgbClr val="0070c0"/>
                      </a:solidFill>
                    </a:lnB>
                    <a:noFill/>
                  </a:tcPr>
                </a:tc>
                <a:tc>
                  <a:txBody>
                    <a:bodyPr lIns="9360" rIns="9360">
                      <a:noAutofit/>
                    </a:bodyPr>
                    <a:p>
                      <a:pPr algn="ctr">
                        <a:lnSpc>
                          <a:spcPct val="100000"/>
                        </a:lnSpc>
                      </a:pPr>
                      <a:r>
                        <a:rPr b="1" lang="fr-FR" sz="900" spc="-1" strike="noStrike">
                          <a:solidFill>
                            <a:srgbClr val="c00000"/>
                          </a:solidFill>
                          <a:latin typeface="Arial"/>
                        </a:rPr>
                        <a:t>25%</a:t>
                      </a:r>
                      <a:endParaRPr b="0" lang="fr-FR" sz="900" spc="-1" strike="noStrike">
                        <a:latin typeface="Arial"/>
                      </a:endParaRPr>
                    </a:p>
                  </a:txBody>
                  <a:tcPr marL="9360" marR="9360">
                    <a:lnR w="2880">
                      <a:solidFill>
                        <a:srgbClr val="0070c0"/>
                      </a:solidFill>
                    </a:lnR>
                    <a:lnB w="2880">
                      <a:solidFill>
                        <a:srgbClr val="0070c0"/>
                      </a:solidFill>
                    </a:lnB>
                    <a:noFill/>
                  </a:tcPr>
                </a:tc>
              </a:tr>
            </a:tbl>
          </a:graphicData>
        </a:graphic>
      </p:graphicFrame>
      <p:graphicFrame>
        <p:nvGraphicFramePr>
          <p:cNvPr id="493" name="Table 7"/>
          <p:cNvGraphicFramePr/>
          <p:nvPr/>
        </p:nvGraphicFramePr>
        <p:xfrm>
          <a:off x="6624000" y="1273320"/>
          <a:ext cx="5338440" cy="2088360"/>
        </p:xfrm>
        <a:graphic>
          <a:graphicData uri="http://schemas.openxmlformats.org/drawingml/2006/table">
            <a:tbl>
              <a:tblPr/>
              <a:tblGrid>
                <a:gridCol w="1199880"/>
                <a:gridCol w="804960"/>
                <a:gridCol w="857880"/>
                <a:gridCol w="774360"/>
                <a:gridCol w="850320"/>
                <a:gridCol w="851400"/>
              </a:tblGrid>
              <a:tr h="732600">
                <a:tc>
                  <a:tcPr marL="9360" marR="9360">
                    <a:lnL w="2880">
                      <a:solidFill>
                        <a:srgbClr val="0070c0"/>
                      </a:solidFill>
                    </a:lnL>
                    <a:lnT w="2880">
                      <a:solidFill>
                        <a:srgbClr val="0070c0"/>
                      </a:solidFill>
                    </a:lnT>
                    <a:noFill/>
                  </a:tcPr>
                </a:tc>
                <a:tc>
                  <a:txBody>
                    <a:bodyPr lIns="9360" rIns="9360">
                      <a:noAutofit/>
                    </a:bodyPr>
                    <a:p>
                      <a:pPr algn="ctr">
                        <a:lnSpc>
                          <a:spcPct val="100000"/>
                        </a:lnSpc>
                      </a:pPr>
                      <a:r>
                        <a:rPr b="1" lang="fr-FR" sz="900" spc="-1" strike="noStrike">
                          <a:solidFill>
                            <a:srgbClr val="ffffff"/>
                          </a:solidFill>
                          <a:latin typeface="Arial"/>
                        </a:rPr>
                        <a:t>Aucun diplôme ou certificat d'études primaires</a:t>
                      </a:r>
                      <a:endParaRPr b="0" lang="fr-FR" sz="900" spc="-1" strike="noStrike">
                        <a:latin typeface="Arial"/>
                      </a:endParaRPr>
                    </a:p>
                  </a:txBody>
                  <a:tcPr marL="9360" marR="9360">
                    <a:lnT w="2880">
                      <a:solidFill>
                        <a:srgbClr val="0070c0"/>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a:rPr>
                        <a:t>BEPC, brevet des collèges, DNB</a:t>
                      </a:r>
                      <a:endParaRPr b="0" lang="fr-FR" sz="900" spc="-1" strike="noStrike">
                        <a:latin typeface="Arial"/>
                      </a:endParaRPr>
                    </a:p>
                  </a:txBody>
                  <a:tcPr marL="9360" marR="9360">
                    <a:lnT w="2880">
                      <a:solidFill>
                        <a:srgbClr val="0070c0"/>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a:rPr>
                        <a:t>CAP, BEP ou équivalent</a:t>
                      </a:r>
                      <a:endParaRPr b="0" lang="fr-FR" sz="900" spc="-1" strike="noStrike">
                        <a:latin typeface="Arial"/>
                      </a:endParaRPr>
                    </a:p>
                  </a:txBody>
                  <a:tcPr marL="9360" marR="9360">
                    <a:lnT w="2880">
                      <a:solidFill>
                        <a:srgbClr val="0070c0"/>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a:rPr>
                        <a:t>Baccalauréat, brevet professionnel ou équivalent</a:t>
                      </a:r>
                      <a:endParaRPr b="0" lang="fr-FR" sz="900" spc="-1" strike="noStrike">
                        <a:latin typeface="Arial"/>
                      </a:endParaRPr>
                    </a:p>
                  </a:txBody>
                  <a:tcPr marL="9360" marR="9360">
                    <a:lnT w="2880">
                      <a:solidFill>
                        <a:srgbClr val="0070c0"/>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a:rPr>
                        <a:t>Diplôme de l’enseignement supérieur</a:t>
                      </a:r>
                      <a:endParaRPr b="0" lang="fr-FR" sz="900" spc="-1" strike="noStrike">
                        <a:latin typeface="Arial"/>
                      </a:endParaRPr>
                    </a:p>
                  </a:txBody>
                  <a:tcPr marL="9360" marR="9360">
                    <a:lnR w="2880">
                      <a:solidFill>
                        <a:srgbClr val="0070c0"/>
                      </a:solidFill>
                    </a:lnR>
                    <a:lnT w="2880">
                      <a:solidFill>
                        <a:srgbClr val="0070c0"/>
                      </a:solidFill>
                    </a:lnT>
                    <a:solidFill>
                      <a:srgbClr val="0070c0"/>
                    </a:solidFill>
                  </a:tcPr>
                </a:tc>
              </a:tr>
              <a:tr h="219960">
                <a:tc>
                  <a:txBody>
                    <a:bodyPr lIns="9360" rIns="9360">
                      <a:noAutofit/>
                    </a:bodyPr>
                    <a:p>
                      <a:pPr>
                        <a:lnSpc>
                          <a:spcPct val="100000"/>
                        </a:lnSpc>
                      </a:pPr>
                      <a:r>
                        <a:rPr b="1" lang="fr-FR" sz="900" spc="-1" strike="noStrike">
                          <a:solidFill>
                            <a:srgbClr val="ffffff"/>
                          </a:solidFill>
                          <a:latin typeface="Arial"/>
                        </a:rPr>
                        <a:t>Les Pennes-Mirabeau</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1" lang="fr-FR" sz="900" spc="-1" strike="noStrike">
                          <a:solidFill>
                            <a:srgbClr val="00b050"/>
                          </a:solidFill>
                          <a:latin typeface="Arial"/>
                        </a:rPr>
                        <a:t>20%</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000000"/>
                          </a:solidFill>
                          <a:latin typeface="Arial"/>
                        </a:rPr>
                        <a:t>6%</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a:rPr>
                        <a:t>25%</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000000"/>
                          </a:solidFill>
                          <a:latin typeface="Arial"/>
                        </a:rPr>
                        <a:t>18%</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000000"/>
                          </a:solidFill>
                          <a:latin typeface="Arial"/>
                        </a:rPr>
                        <a:t>31%</a:t>
                      </a:r>
                      <a:endParaRPr b="0" lang="fr-FR" sz="900" spc="-1" strike="noStrike">
                        <a:latin typeface="Arial"/>
                      </a:endParaRPr>
                    </a:p>
                  </a:txBody>
                  <a:tcPr marL="9360" marR="9360">
                    <a:lnR w="2880">
                      <a:solidFill>
                        <a:srgbClr val="0070c0"/>
                      </a:solidFill>
                    </a:lnR>
                    <a:solidFill>
                      <a:srgbClr val="d9d9d9"/>
                    </a:solidFill>
                  </a:tcPr>
                </a:tc>
              </a:tr>
              <a:tr h="348120">
                <a:tc>
                  <a:txBody>
                    <a:bodyPr lIns="9360" rIns="9360">
                      <a:noAutofit/>
                    </a:bodyPr>
                    <a:p>
                      <a:pPr>
                        <a:lnSpc>
                          <a:spcPct val="100000"/>
                        </a:lnSpc>
                      </a:pPr>
                      <a:r>
                        <a:rPr b="1" lang="fr-FR" sz="900" spc="-1" strike="noStrike">
                          <a:solidFill>
                            <a:srgbClr val="ffffff"/>
                          </a:solidFill>
                          <a:latin typeface="Arial"/>
                        </a:rPr>
                        <a:t>Métropole Aix-Marseille-Provence</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0" lang="fr-FR" sz="900" spc="-1" strike="noStrike">
                          <a:solidFill>
                            <a:srgbClr val="000000"/>
                          </a:solidFill>
                          <a:latin typeface="Arial"/>
                        </a:rPr>
                        <a:t>23%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6%</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c00000"/>
                          </a:solidFill>
                          <a:latin typeface="Arial"/>
                        </a:rPr>
                        <a:t>21%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17%</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00b050"/>
                          </a:solidFill>
                          <a:latin typeface="Arial"/>
                        </a:rPr>
                        <a:t>33%</a:t>
                      </a:r>
                      <a:endParaRPr b="0" lang="fr-FR" sz="900" spc="-1" strike="noStrike">
                        <a:latin typeface="Arial"/>
                      </a:endParaRPr>
                    </a:p>
                  </a:txBody>
                  <a:tcPr marL="9360" marR="9360">
                    <a:lnR w="2880">
                      <a:solidFill>
                        <a:srgbClr val="0070c0"/>
                      </a:solidFill>
                    </a:lnR>
                    <a:noFill/>
                  </a:tcPr>
                </a:tc>
              </a:tr>
              <a:tr h="219960">
                <a:tc>
                  <a:txBody>
                    <a:bodyPr lIns="9360" rIns="9360">
                      <a:noAutofit/>
                    </a:bodyPr>
                    <a:p>
                      <a:pPr>
                        <a:lnSpc>
                          <a:spcPct val="100000"/>
                        </a:lnSpc>
                      </a:pPr>
                      <a:r>
                        <a:rPr b="1" lang="fr-FR" sz="900" spc="-1" strike="noStrike">
                          <a:solidFill>
                            <a:srgbClr val="ffffff"/>
                          </a:solidFill>
                          <a:latin typeface="Arial"/>
                        </a:rPr>
                        <a:t>Bouches-du-Rhône</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1" lang="fr-FR" sz="900" spc="-1" strike="noStrike">
                          <a:solidFill>
                            <a:srgbClr val="c00000"/>
                          </a:solidFill>
                          <a:latin typeface="Arial"/>
                        </a:rPr>
                        <a:t>23%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22%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17%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33%</a:t>
                      </a:r>
                      <a:endParaRPr b="0" lang="fr-FR" sz="900" spc="-1" strike="noStrike">
                        <a:latin typeface="Arial"/>
                      </a:endParaRPr>
                    </a:p>
                  </a:txBody>
                  <a:tcPr marL="9360" marR="9360">
                    <a:lnR w="2880">
                      <a:solidFill>
                        <a:srgbClr val="0070c0"/>
                      </a:solidFill>
                    </a:lnR>
                    <a:noFill/>
                  </a:tcPr>
                </a:tc>
              </a:tr>
              <a:tr h="348120">
                <a:tc>
                  <a:txBody>
                    <a:bodyPr lIns="9360" rIns="9360">
                      <a:noAutofit/>
                    </a:bodyPr>
                    <a:p>
                      <a:pPr>
                        <a:lnSpc>
                          <a:spcPct val="100000"/>
                        </a:lnSpc>
                      </a:pPr>
                      <a:r>
                        <a:rPr b="1" lang="fr-FR" sz="900" spc="-1" strike="noStrike">
                          <a:solidFill>
                            <a:srgbClr val="ffffff"/>
                          </a:solidFill>
                          <a:latin typeface="Arial"/>
                        </a:rPr>
                        <a:t>Provence-Alpes-Côte d'Azur</a:t>
                      </a:r>
                      <a:endParaRPr b="0" lang="fr-FR" sz="900" spc="-1" strike="noStrike">
                        <a:latin typeface="Arial"/>
                      </a:endParaRPr>
                    </a:p>
                  </a:txBody>
                  <a:tcPr marL="9360" marR="9360">
                    <a:lnL w="2880">
                      <a:solidFill>
                        <a:srgbClr val="0070c0"/>
                      </a:solidFill>
                    </a:lnL>
                    <a:solidFill>
                      <a:srgbClr val="0070c0"/>
                    </a:solidFill>
                  </a:tcPr>
                </a:tc>
                <a:tc>
                  <a:txBody>
                    <a:bodyPr lIns="9360" rIns="9360">
                      <a:noAutofit/>
                    </a:bodyPr>
                    <a:p>
                      <a:pPr algn="ctr">
                        <a:lnSpc>
                          <a:spcPct val="100000"/>
                        </a:lnSpc>
                      </a:pPr>
                      <a:r>
                        <a:rPr b="0" lang="fr-FR" sz="900" spc="-1" strike="noStrike">
                          <a:solidFill>
                            <a:srgbClr val="000000"/>
                          </a:solidFill>
                          <a:latin typeface="Arial"/>
                        </a:rPr>
                        <a:t>22%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71917"/>
                          </a:solidFill>
                          <a:latin typeface="Arial"/>
                        </a:rPr>
                        <a:t>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23%</a:t>
                      </a:r>
                      <a:endParaRPr b="0" lang="fr-FR" sz="900" spc="-1" strike="noStrike">
                        <a:latin typeface="Arial"/>
                      </a:endParaRPr>
                    </a:p>
                  </a:txBody>
                  <a:tcPr marL="9360" marR="9360">
                    <a:noFill/>
                  </a:tcPr>
                </a:tc>
                <a:tc>
                  <a:txBody>
                    <a:bodyPr lIns="9360" rIns="9360">
                      <a:noAutofit/>
                    </a:bodyPr>
                    <a:p>
                      <a:pPr algn="ctr">
                        <a:lnSpc>
                          <a:spcPct val="100000"/>
                        </a:lnSpc>
                      </a:pPr>
                      <a:r>
                        <a:rPr b="1" lang="fr-FR" sz="900" spc="-1" strike="noStrike">
                          <a:solidFill>
                            <a:srgbClr val="00b050"/>
                          </a:solidFill>
                          <a:latin typeface="Arial"/>
                        </a:rPr>
                        <a:t>18%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0000"/>
                          </a:solidFill>
                          <a:latin typeface="Arial"/>
                        </a:rPr>
                        <a:t>30%</a:t>
                      </a:r>
                      <a:endParaRPr b="0" lang="fr-FR" sz="900" spc="-1" strike="noStrike">
                        <a:latin typeface="Arial"/>
                      </a:endParaRPr>
                    </a:p>
                  </a:txBody>
                  <a:tcPr marL="9360" marR="9360">
                    <a:lnR w="2880">
                      <a:solidFill>
                        <a:srgbClr val="0070c0"/>
                      </a:solidFill>
                    </a:lnR>
                    <a:noFill/>
                  </a:tcPr>
                </a:tc>
              </a:tr>
              <a:tr h="219960">
                <a:tc>
                  <a:txBody>
                    <a:bodyPr lIns="9360" rIns="9360">
                      <a:noAutofit/>
                    </a:bodyPr>
                    <a:p>
                      <a:pPr>
                        <a:lnSpc>
                          <a:spcPct val="100000"/>
                        </a:lnSpc>
                      </a:pPr>
                      <a:r>
                        <a:rPr b="1" lang="fr-FR" sz="900" spc="-1" strike="noStrike">
                          <a:solidFill>
                            <a:srgbClr val="ffffff"/>
                          </a:solidFill>
                          <a:latin typeface="Arial"/>
                        </a:rPr>
                        <a:t>France</a:t>
                      </a:r>
                      <a:endParaRPr b="0" lang="fr-FR" sz="900" spc="-1" strike="noStrike">
                        <a:latin typeface="Arial"/>
                      </a:endParaRPr>
                    </a:p>
                  </a:txBody>
                  <a:tcPr marL="9360" marR="9360">
                    <a:lnL w="2880">
                      <a:solidFill>
                        <a:srgbClr val="0070c0"/>
                      </a:solidFill>
                    </a:lnL>
                    <a:lnB w="2880">
                      <a:solidFill>
                        <a:srgbClr val="0070c0"/>
                      </a:solidFill>
                    </a:lnB>
                    <a:solidFill>
                      <a:srgbClr val="0070c0"/>
                    </a:solidFill>
                  </a:tcPr>
                </a:tc>
                <a:tc>
                  <a:txBody>
                    <a:bodyPr lIns="9360" rIns="9360">
                      <a:noAutofit/>
                    </a:bodyPr>
                    <a:p>
                      <a:pPr algn="ctr">
                        <a:lnSpc>
                          <a:spcPct val="100000"/>
                        </a:lnSpc>
                      </a:pPr>
                      <a:r>
                        <a:rPr b="0" lang="fr-FR" sz="900" spc="-1" strike="noStrike">
                          <a:solidFill>
                            <a:srgbClr val="000000"/>
                          </a:solidFill>
                          <a:latin typeface="Arial"/>
                        </a:rPr>
                        <a:t>23%</a:t>
                      </a:r>
                      <a:endParaRPr b="0" lang="fr-FR" sz="900" spc="-1" strike="noStrike">
                        <a:latin typeface="Arial"/>
                      </a:endParaRPr>
                    </a:p>
                  </a:txBody>
                  <a:tcPr marL="9360" marR="9360">
                    <a:lnB w="2880">
                      <a:solidFill>
                        <a:srgbClr val="0070c0"/>
                      </a:solidFill>
                    </a:lnB>
                    <a:noFill/>
                  </a:tcPr>
                </a:tc>
                <a:tc>
                  <a:txBody>
                    <a:bodyPr lIns="9360" rIns="9360">
                      <a:noAutofit/>
                    </a:bodyPr>
                    <a:p>
                      <a:pPr algn="ctr">
                        <a:lnSpc>
                          <a:spcPct val="100000"/>
                        </a:lnSpc>
                      </a:pPr>
                      <a:r>
                        <a:rPr b="0" lang="fr-FR" sz="900" spc="-1" strike="noStrike">
                          <a:solidFill>
                            <a:srgbClr val="171917"/>
                          </a:solidFill>
                          <a:latin typeface="Arial"/>
                        </a:rPr>
                        <a:t>6%</a:t>
                      </a:r>
                      <a:endParaRPr b="0" lang="fr-FR" sz="900" spc="-1" strike="noStrike">
                        <a:latin typeface="Arial"/>
                      </a:endParaRPr>
                    </a:p>
                  </a:txBody>
                  <a:tcPr marL="9360" marR="9360">
                    <a:lnB w="2880">
                      <a:solidFill>
                        <a:srgbClr val="0070c0"/>
                      </a:solidFill>
                    </a:lnB>
                    <a:noFill/>
                  </a:tcPr>
                </a:tc>
                <a:tc>
                  <a:txBody>
                    <a:bodyPr lIns="9360" rIns="9360">
                      <a:noAutofit/>
                    </a:bodyPr>
                    <a:p>
                      <a:pPr algn="ctr">
                        <a:lnSpc>
                          <a:spcPct val="100000"/>
                        </a:lnSpc>
                      </a:pPr>
                      <a:r>
                        <a:rPr b="0" lang="fr-FR" sz="900" spc="-1" strike="noStrike">
                          <a:solidFill>
                            <a:srgbClr val="000000"/>
                          </a:solidFill>
                          <a:latin typeface="Arial"/>
                        </a:rPr>
                        <a:t>25%</a:t>
                      </a:r>
                      <a:endParaRPr b="0" lang="fr-FR" sz="900" spc="-1" strike="noStrike">
                        <a:latin typeface="Arial"/>
                      </a:endParaRPr>
                    </a:p>
                  </a:txBody>
                  <a:tcPr marL="9360" marR="9360">
                    <a:lnB w="2880">
                      <a:solidFill>
                        <a:srgbClr val="0070c0"/>
                      </a:solidFill>
                    </a:lnB>
                    <a:noFill/>
                  </a:tcPr>
                </a:tc>
                <a:tc>
                  <a:txBody>
                    <a:bodyPr lIns="9360" rIns="9360">
                      <a:noAutofit/>
                    </a:bodyPr>
                    <a:p>
                      <a:pPr algn="ctr">
                        <a:lnSpc>
                          <a:spcPct val="100000"/>
                        </a:lnSpc>
                      </a:pPr>
                      <a:r>
                        <a:rPr b="1" lang="fr-FR" sz="900" spc="-1" strike="noStrike">
                          <a:solidFill>
                            <a:srgbClr val="c00000"/>
                          </a:solidFill>
                          <a:latin typeface="Arial"/>
                        </a:rPr>
                        <a:t>17%</a:t>
                      </a:r>
                      <a:endParaRPr b="0" lang="fr-FR" sz="900" spc="-1" strike="noStrike">
                        <a:latin typeface="Arial"/>
                      </a:endParaRPr>
                    </a:p>
                  </a:txBody>
                  <a:tcPr marL="9360" marR="9360">
                    <a:lnB w="2880">
                      <a:solidFill>
                        <a:srgbClr val="0070c0"/>
                      </a:solidFill>
                    </a:lnB>
                    <a:noFill/>
                  </a:tcPr>
                </a:tc>
                <a:tc>
                  <a:txBody>
                    <a:bodyPr lIns="9360" rIns="9360">
                      <a:noAutofit/>
                    </a:bodyPr>
                    <a:p>
                      <a:pPr algn="ctr">
                        <a:lnSpc>
                          <a:spcPct val="100000"/>
                        </a:lnSpc>
                      </a:pPr>
                      <a:r>
                        <a:rPr b="1" lang="fr-FR" sz="900" spc="-1" strike="noStrike">
                          <a:solidFill>
                            <a:srgbClr val="c00000"/>
                          </a:solidFill>
                          <a:latin typeface="Arial"/>
                        </a:rPr>
                        <a:t>30%</a:t>
                      </a:r>
                      <a:endParaRPr b="0" lang="fr-FR" sz="900" spc="-1" strike="noStrike">
                        <a:latin typeface="Arial"/>
                      </a:endParaRPr>
                    </a:p>
                  </a:txBody>
                  <a:tcPr marL="9360" marR="9360">
                    <a:lnR w="2880">
                      <a:solidFill>
                        <a:srgbClr val="0070c0"/>
                      </a:solidFill>
                    </a:lnR>
                    <a:lnB w="2880">
                      <a:solidFill>
                        <a:srgbClr val="0070c0"/>
                      </a:solidFill>
                    </a:lnB>
                    <a:noFill/>
                  </a:tcPr>
                </a:tc>
              </a:tr>
            </a:tbl>
          </a:graphicData>
        </a:graphic>
      </p:graphicFrame>
      <p:sp>
        <p:nvSpPr>
          <p:cNvPr id="494" name="CustomShape 8"/>
          <p:cNvSpPr/>
          <p:nvPr/>
        </p:nvSpPr>
        <p:spPr>
          <a:xfrm>
            <a:off x="0" y="3908160"/>
            <a:ext cx="2742120" cy="2451600"/>
          </a:xfrm>
          <a:prstGeom prst="rect">
            <a:avLst/>
          </a:prstGeom>
          <a:solidFill>
            <a:schemeClr val="bg1">
              <a:lumMod val="95000"/>
            </a:schemeClr>
          </a:solidFill>
          <a:ln cap="rnd" w="19080">
            <a:solidFill>
              <a:srgbClr val="0070c0"/>
            </a:solidFill>
            <a:custDash>
              <a:ds d="300000" sp="100000"/>
            </a:custDash>
            <a:round/>
          </a:ln>
        </p:spPr>
        <p:style>
          <a:lnRef idx="0"/>
          <a:fillRef idx="0"/>
          <a:effectRef idx="0"/>
          <a:fontRef idx="minor"/>
        </p:style>
        <p:txBody>
          <a:bodyPr lIns="108000" rIns="180000" tIns="108000" bIns="72000">
            <a:noAutofit/>
          </a:bodyPr>
          <a:p>
            <a:pPr algn="ctr">
              <a:lnSpc>
                <a:spcPct val="100000"/>
              </a:lnSpc>
            </a:pPr>
            <a:r>
              <a:rPr b="1" i="1" lang="fr-FR" sz="1800" spc="-1" strike="noStrike">
                <a:solidFill>
                  <a:srgbClr val="0070c0"/>
                </a:solidFill>
                <a:latin typeface="Arial"/>
                <a:ea typeface="DejaVu Sans"/>
              </a:rPr>
              <a:t>Focus sur les quartiers </a:t>
            </a:r>
            <a:endParaRPr b="0" lang="fr-FR" sz="1800" spc="-1" strike="noStrike">
              <a:latin typeface="Arial"/>
            </a:endParaRPr>
          </a:p>
          <a:p>
            <a:pPr>
              <a:lnSpc>
                <a:spcPct val="100000"/>
              </a:lnSpc>
            </a:pPr>
            <a:endParaRPr b="0" lang="fr-FR" sz="18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Une part de la population non diplômée plus importante au sein des quartiers de la Basse Gavotte, des Cadeneaux Est et de Pallières – Plan des Pennes</a:t>
            </a:r>
            <a:endParaRPr b="0" lang="fr-FR" sz="1200" spc="-1" strike="noStrike">
              <a:latin typeface="Arial"/>
            </a:endParaRPr>
          </a:p>
          <a:p>
            <a:pPr algn="just">
              <a:lnSpc>
                <a:spcPct val="100000"/>
              </a:lnSpc>
            </a:pPr>
            <a:endParaRPr b="0" lang="fr-FR" sz="1200" spc="-1" strike="noStrike">
              <a:latin typeface="Arial"/>
            </a:endParaRPr>
          </a:p>
        </p:txBody>
      </p:sp>
      <p:sp>
        <p:nvSpPr>
          <p:cNvPr id="495" name="CustomShape 9"/>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FFFA1FC-2E98-4D2D-887D-7CB98F7FA908}"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496" name="CustomShape 10"/>
          <p:cNvSpPr/>
          <p:nvPr/>
        </p:nvSpPr>
        <p:spPr>
          <a:xfrm>
            <a:off x="7653240" y="5812920"/>
            <a:ext cx="2841840" cy="302760"/>
          </a:xfrm>
          <a:prstGeom prst="rect">
            <a:avLst/>
          </a:prstGeom>
          <a:solidFill>
            <a:srgbClr val="79b0da"/>
          </a:solidFill>
          <a:ln>
            <a:noFill/>
          </a:ln>
        </p:spPr>
        <p:style>
          <a:lnRef idx="0"/>
          <a:fillRef idx="0"/>
          <a:effectRef idx="0"/>
          <a:fontRef idx="minor"/>
        </p:style>
        <p:txBody>
          <a:bodyPr lIns="0" rIns="90000" tIns="45000" bIns="45000">
            <a:noAutofit/>
          </a:bodyPr>
          <a:p>
            <a:pPr marL="181080" indent="-180000">
              <a:lnSpc>
                <a:spcPct val="100000"/>
              </a:lnSpc>
              <a:buClr>
                <a:srgbClr val="f3f4f3"/>
              </a:buClr>
              <a:buFont typeface="Arial"/>
              <a:buChar char="•"/>
            </a:pPr>
            <a:r>
              <a:rPr b="0" lang="fr-FR" sz="1400" spc="32" strike="noStrike">
                <a:solidFill>
                  <a:srgbClr val="f3f4f3"/>
                </a:solidFill>
                <a:latin typeface="Arial"/>
                <a:ea typeface="DejaVu Sans"/>
              </a:rPr>
              <a:t>A voir si on garde</a:t>
            </a:r>
            <a:endParaRPr b="0" lang="fr-FR" sz="14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7" name="Espace réservé pour une image  11" descr=""/>
          <p:cNvPicPr/>
          <p:nvPr/>
        </p:nvPicPr>
        <p:blipFill>
          <a:blip r:embed="rId1"/>
          <a:stretch/>
        </p:blipFill>
        <p:spPr>
          <a:xfrm>
            <a:off x="6007680" y="0"/>
            <a:ext cx="6183000" cy="6371280"/>
          </a:xfrm>
          <a:prstGeom prst="rect">
            <a:avLst/>
          </a:prstGeom>
          <a:ln>
            <a:noFill/>
          </a:ln>
        </p:spPr>
      </p:pic>
      <p:sp>
        <p:nvSpPr>
          <p:cNvPr id="498" name="CustomShape 1"/>
          <p:cNvSpPr/>
          <p:nvPr/>
        </p:nvSpPr>
        <p:spPr>
          <a:xfrm>
            <a:off x="304920" y="1383480"/>
            <a:ext cx="539712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2400" spc="-1" strike="noStrike">
                <a:solidFill>
                  <a:srgbClr val="ffffff"/>
                </a:solidFill>
                <a:latin typeface="Arial"/>
                <a:ea typeface="DejaVu Sans"/>
              </a:rPr>
              <a:t>2.2. Personnes en situation de handicap et personnes âgées</a:t>
            </a:r>
            <a:endParaRPr b="0" lang="fr-FR" sz="2400" spc="-1" strike="noStrike">
              <a:latin typeface="Arial"/>
            </a:endParaRPr>
          </a:p>
        </p:txBody>
      </p:sp>
      <p:sp>
        <p:nvSpPr>
          <p:cNvPr id="499" name="CustomShape 2"/>
          <p:cNvSpPr/>
          <p:nvPr/>
        </p:nvSpPr>
        <p:spPr>
          <a:xfrm>
            <a:off x="304920" y="2316240"/>
            <a:ext cx="5494320" cy="39333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i="1" lang="fr-FR" sz="1100" spc="-1" strike="noStrike">
                <a:solidFill>
                  <a:srgbClr val="ffffff"/>
                </a:solidFill>
                <a:latin typeface="Arial"/>
                <a:ea typeface="DejaVu Sans"/>
              </a:rPr>
              <a:t>Principaux constats : </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lang="fr-FR" sz="1100" spc="-1" strike="noStrike">
                <a:solidFill>
                  <a:srgbClr val="ffffff"/>
                </a:solidFill>
                <a:latin typeface="Arial"/>
                <a:ea typeface="DejaVu Sans"/>
              </a:rPr>
              <a:t>Une augmentation importante du nombre de Pennois bénéficiaires de l’AEEH (+ 64 %) et de l’AAH (+ 29 %) entre 2016 et 2019 </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lang="fr-FR" sz="1100" spc="-1" strike="noStrike">
                <a:solidFill>
                  <a:srgbClr val="ffffff"/>
                </a:solidFill>
                <a:latin typeface="Arial"/>
                <a:ea typeface="DejaVu Sans"/>
              </a:rPr>
              <a:t>Un vieillissement important de la population mais peu de personnes vivant seules</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lang="fr-FR" sz="1100" spc="-1" strike="noStrike">
                <a:solidFill>
                  <a:srgbClr val="ffffff"/>
                </a:solidFill>
                <a:latin typeface="Arial"/>
                <a:ea typeface="DejaVu Sans"/>
              </a:rPr>
              <a:t>Une densité d’établissement d’hébergement pour enfants en situation de handicap et pour personnes âgées importante</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lang="fr-FR" sz="1100" spc="-1" strike="noStrike">
                <a:solidFill>
                  <a:srgbClr val="ffffff"/>
                </a:solidFill>
                <a:latin typeface="Arial"/>
                <a:ea typeface="DejaVu Sans"/>
              </a:rPr>
              <a:t>Une offre importante à destination des personnes âgées et de leurs aidants</a:t>
            </a:r>
            <a:endParaRPr b="0" lang="fr-FR" sz="1100" spc="-1" strike="noStrike">
              <a:latin typeface="Arial"/>
            </a:endParaRPr>
          </a:p>
          <a:p>
            <a:pPr>
              <a:lnSpc>
                <a:spcPct val="90000"/>
              </a:lnSpc>
              <a:spcBef>
                <a:spcPts val="1001"/>
              </a:spcBef>
            </a:pPr>
            <a:r>
              <a:rPr b="1" i="1" lang="fr-FR" sz="1100" spc="-1" strike="noStrike">
                <a:solidFill>
                  <a:srgbClr val="ffffff"/>
                </a:solidFill>
                <a:latin typeface="Arial"/>
                <a:ea typeface="DejaVu Sans"/>
              </a:rPr>
              <a:t>Enjeux repérés : </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lang="fr-FR" sz="1100" spc="-1" strike="noStrike">
                <a:solidFill>
                  <a:srgbClr val="ffffff"/>
                </a:solidFill>
                <a:latin typeface="Arial"/>
                <a:ea typeface="DejaVu Sans"/>
              </a:rPr>
              <a:t>Un enjeu d’accompagnement des enfants en situation de handicap et de leurs familles </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lang="fr-FR" sz="1100" spc="-1" strike="noStrike">
                <a:solidFill>
                  <a:srgbClr val="ffffff"/>
                </a:solidFill>
                <a:latin typeface="Arial"/>
                <a:ea typeface="DejaVu Sans"/>
              </a:rPr>
              <a:t>Un enjeu d’adaptation de l’offre aux besoins différenciés des personnes âgées (autonomes / en perte d’autonomie / dépendantes) en termes d’actions de prévention, d’aide à l’adaptation du logement, de lien social…</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lang="fr-FR" sz="1100" spc="-1" strike="noStrike">
                <a:solidFill>
                  <a:srgbClr val="ffffff"/>
                </a:solidFill>
                <a:latin typeface="Arial"/>
                <a:ea typeface="DejaVu Sans"/>
              </a:rPr>
              <a:t>Un enjeu de réflexion sur l’offre proposée en direction des personnes âgées et des personnes handicapées: efficacité et efficience des actions au regard des moyens alloués, complémentarité des actions avec celles des partenaires,…</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lang="fr-FR" sz="1100" spc="-1" strike="noStrike">
                <a:solidFill>
                  <a:srgbClr val="ffffff"/>
                </a:solidFill>
                <a:latin typeface="Arial"/>
                <a:ea typeface="DejaVu Sans"/>
              </a:rPr>
              <a:t>Trois quartiers particulièrement concernés par le vieillissement de la population : Haute Gavotte, Barnoins-Village et Cadenaux Ouest</a:t>
            </a:r>
            <a:endParaRPr b="0" lang="fr-FR" sz="1100" spc="-1" strike="noStrike">
              <a:latin typeface="Arial"/>
            </a:endParaRPr>
          </a:p>
          <a:p>
            <a:pPr algn="just">
              <a:lnSpc>
                <a:spcPct val="90000"/>
              </a:lnSpc>
              <a:spcBef>
                <a:spcPts val="1001"/>
              </a:spcBef>
            </a:pPr>
            <a:endParaRPr b="0" lang="fr-FR" sz="1100" spc="-1" strike="noStrike">
              <a:latin typeface="Arial"/>
            </a:endParaRPr>
          </a:p>
          <a:p>
            <a:pPr algn="just">
              <a:lnSpc>
                <a:spcPct val="90000"/>
              </a:lnSpc>
              <a:spcBef>
                <a:spcPts val="1001"/>
              </a:spcBef>
            </a:pPr>
            <a:endParaRPr b="0" lang="fr-FR" sz="1100" spc="-1" strike="noStrike">
              <a:latin typeface="Arial"/>
            </a:endParaRPr>
          </a:p>
          <a:p>
            <a:pPr algn="just">
              <a:lnSpc>
                <a:spcPct val="90000"/>
              </a:lnSpc>
              <a:spcBef>
                <a:spcPts val="1001"/>
              </a:spcBef>
            </a:pPr>
            <a:endParaRPr b="0" lang="fr-FR" sz="1100" spc="-1" strike="noStrike">
              <a:latin typeface="Arial"/>
            </a:endParaRPr>
          </a:p>
          <a:p>
            <a:pPr>
              <a:lnSpc>
                <a:spcPct val="90000"/>
              </a:lnSpc>
              <a:spcBef>
                <a:spcPts val="1001"/>
              </a:spcBef>
            </a:pPr>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CustomShape 1"/>
          <p:cNvSpPr/>
          <p:nvPr/>
        </p:nvSpPr>
        <p:spPr>
          <a:xfrm>
            <a:off x="2864520" y="295920"/>
            <a:ext cx="8979120" cy="358920"/>
          </a:xfrm>
          <a:prstGeom prst="rect">
            <a:avLst/>
          </a:prstGeom>
          <a:noFill/>
          <a:ln>
            <a:noFill/>
          </a:ln>
        </p:spPr>
        <p:style>
          <a:lnRef idx="0"/>
          <a:fillRef idx="0"/>
          <a:effectRef idx="0"/>
          <a:fontRef idx="minor"/>
        </p:style>
        <p:txBody>
          <a:bodyPr lIns="0" rIns="90000" tIns="0" bIns="45000">
            <a:noAutofit/>
          </a:bodyPr>
          <a:p>
            <a:pPr algn="just">
              <a:lnSpc>
                <a:spcPct val="90000"/>
              </a:lnSpc>
              <a:spcBef>
                <a:spcPts val="201"/>
              </a:spcBef>
            </a:pPr>
            <a:r>
              <a:rPr b="0" lang="fr-FR" sz="2000" spc="-1" strike="noStrike">
                <a:solidFill>
                  <a:srgbClr val="777877"/>
                </a:solidFill>
                <a:latin typeface="Arial"/>
                <a:ea typeface="DejaVu Sans"/>
              </a:rPr>
              <a:t>Des taux d’équipement départementaux en places et équipement pour enfants et adultes en situation de handicap inférieurs aux taux nationaux et régionaux</a:t>
            </a:r>
            <a:endParaRPr b="0" lang="fr-FR" sz="2000" spc="-1" strike="noStrike">
              <a:latin typeface="Arial"/>
            </a:endParaRPr>
          </a:p>
        </p:txBody>
      </p:sp>
      <p:sp>
        <p:nvSpPr>
          <p:cNvPr id="501" name="CustomShape 2"/>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Personnes en situation de handicap</a:t>
            </a:r>
            <a:endParaRPr b="0" lang="fr-FR" sz="2400" spc="-1" strike="noStrike">
              <a:latin typeface="Arial"/>
            </a:endParaRPr>
          </a:p>
          <a:p>
            <a:pPr>
              <a:lnSpc>
                <a:spcPct val="100000"/>
              </a:lnSpc>
            </a:pPr>
            <a:endParaRPr b="0" lang="fr-FR" sz="2400" spc="-1" strike="noStrike">
              <a:latin typeface="Arial"/>
            </a:endParaRPr>
          </a:p>
          <a:p>
            <a:pPr algn="just">
              <a:lnSpc>
                <a:spcPct val="100000"/>
              </a:lnSpc>
            </a:pPr>
            <a:endParaRPr b="0" lang="fr-FR" sz="2400" spc="-1" strike="noStrike">
              <a:latin typeface="Arial"/>
            </a:endParaRPr>
          </a:p>
          <a:p>
            <a:pPr algn="just">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d’accompagnement des enfants en situation de handicap et de leurs familles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502" name="CustomShape 3"/>
          <p:cNvSpPr/>
          <p:nvPr/>
        </p:nvSpPr>
        <p:spPr>
          <a:xfrm>
            <a:off x="6687360" y="915840"/>
            <a:ext cx="5197680" cy="54648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Taux d'équipement en places dans les établissements* pour enfants handicapés et dans les SESSAD en 2018 pour 1 000 enfants | </a:t>
            </a:r>
            <a:r>
              <a:rPr b="0" i="1" lang="fr-FR" sz="1000" spc="32" strike="noStrike">
                <a:solidFill>
                  <a:srgbClr val="777877"/>
                </a:solidFill>
                <a:latin typeface="Arial Narrow"/>
                <a:ea typeface="DejaVu Sans"/>
              </a:rPr>
              <a:t>Source: STATISS – Score Santé (Drees, Finess, Insee, estimation de population 2019)</a:t>
            </a:r>
            <a:endParaRPr b="0" lang="fr-FR" sz="1000" spc="-1" strike="noStrike">
              <a:latin typeface="Arial"/>
            </a:endParaRPr>
          </a:p>
        </p:txBody>
      </p:sp>
      <p:sp>
        <p:nvSpPr>
          <p:cNvPr id="503" name="CustomShape 4"/>
          <p:cNvSpPr/>
          <p:nvPr/>
        </p:nvSpPr>
        <p:spPr>
          <a:xfrm>
            <a:off x="1517760" y="6417720"/>
            <a:ext cx="10368360" cy="4014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600" spc="-1" strike="noStrike">
                <a:solidFill>
                  <a:srgbClr val="777877"/>
                </a:solidFill>
                <a:latin typeface="Arial"/>
                <a:ea typeface="DejaVu Sans"/>
              </a:rPr>
              <a:t>*(Hors SESSAD, jardins d'enfants spécialisés et places d'accueil temporaire</a:t>
            </a:r>
            <a:endParaRPr b="0" lang="fr-FR" sz="600" spc="-1" strike="noStrike">
              <a:latin typeface="Arial"/>
            </a:endParaRPr>
          </a:p>
        </p:txBody>
      </p:sp>
      <p:sp>
        <p:nvSpPr>
          <p:cNvPr id="504" name="CustomShape 5"/>
          <p:cNvSpPr/>
          <p:nvPr/>
        </p:nvSpPr>
        <p:spPr>
          <a:xfrm>
            <a:off x="2907000" y="915840"/>
            <a:ext cx="3578760" cy="356832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Les </a:t>
            </a:r>
            <a:r>
              <a:rPr b="1" lang="fr-FR" sz="1200" spc="-1" strike="noStrike">
                <a:solidFill>
                  <a:srgbClr val="777877"/>
                </a:solidFill>
                <a:latin typeface="Arial"/>
                <a:ea typeface="DejaVu Sans"/>
              </a:rPr>
              <a:t>taux d’équipement </a:t>
            </a:r>
            <a:r>
              <a:rPr b="0" lang="fr-FR" sz="1200" spc="-1" strike="noStrike">
                <a:solidFill>
                  <a:srgbClr val="777877"/>
                </a:solidFill>
                <a:latin typeface="Arial"/>
                <a:ea typeface="DejaVu Sans"/>
              </a:rPr>
              <a:t>en places dans les Bouches-du-Rhône dans les établissements pour </a:t>
            </a:r>
            <a:r>
              <a:rPr b="1" lang="fr-FR" sz="1200" spc="-1" strike="noStrike">
                <a:solidFill>
                  <a:srgbClr val="777877"/>
                </a:solidFill>
                <a:latin typeface="Arial"/>
                <a:ea typeface="DejaVu Sans"/>
              </a:rPr>
              <a:t>enfants </a:t>
            </a:r>
            <a:r>
              <a:rPr b="0" lang="fr-FR" sz="1200" spc="-1" strike="noStrike">
                <a:solidFill>
                  <a:srgbClr val="777877"/>
                </a:solidFill>
                <a:latin typeface="Arial"/>
                <a:ea typeface="DejaVu Sans"/>
              </a:rPr>
              <a:t>handicapés et dans les SESSAD en 2018 sont</a:t>
            </a:r>
            <a:r>
              <a:rPr b="1" lang="fr-FR" sz="1200" spc="-1" strike="noStrike">
                <a:solidFill>
                  <a:srgbClr val="777877"/>
                </a:solidFill>
                <a:latin typeface="Arial"/>
                <a:ea typeface="DejaVu Sans"/>
              </a:rPr>
              <a:t> inférieurs </a:t>
            </a:r>
            <a:r>
              <a:rPr b="0" lang="fr-FR" sz="1200" spc="-1" strike="noStrike">
                <a:solidFill>
                  <a:srgbClr val="777877"/>
                </a:solidFill>
                <a:latin typeface="Arial"/>
                <a:ea typeface="DejaVu Sans"/>
              </a:rPr>
              <a:t>aux taux nationaux.</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Au 31 décembre 2019, la commune des Pennes Mirabeau compte (Cf. site Cafdata) </a:t>
            </a:r>
            <a:r>
              <a:rPr b="1" lang="fr-FR" sz="1200" spc="-1" strike="noStrike">
                <a:solidFill>
                  <a:srgbClr val="777877"/>
                </a:solidFill>
                <a:latin typeface="Arial"/>
                <a:ea typeface="DejaVu Sans"/>
              </a:rPr>
              <a:t>133 foyers bénéficiaires de l’allocation d’éducation de l’enfant handicapé » (AEEH)</a:t>
            </a:r>
            <a:r>
              <a:rPr b="0" lang="fr-FR" sz="1200" spc="-1" strike="noStrike">
                <a:solidFill>
                  <a:srgbClr val="777877"/>
                </a:solidFill>
                <a:latin typeface="Arial"/>
                <a:ea typeface="DejaVu Sans"/>
              </a:rPr>
              <a:t> en hausse de 62 % par rapport au 31 décembre 2016.</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Sur l’année 2020-2021, </a:t>
            </a:r>
            <a:r>
              <a:rPr b="1" lang="fr-FR" sz="1200" spc="-1" strike="noStrike">
                <a:solidFill>
                  <a:srgbClr val="777877"/>
                </a:solidFill>
                <a:latin typeface="Arial"/>
                <a:ea typeface="DejaVu Sans"/>
              </a:rPr>
              <a:t>7 enfants bénéficient d’un accompagnement AESH </a:t>
            </a:r>
            <a:r>
              <a:rPr b="0" lang="fr-FR" sz="1200" spc="-1" strike="noStrike">
                <a:solidFill>
                  <a:srgbClr val="777877"/>
                </a:solidFill>
                <a:latin typeface="Arial"/>
                <a:ea typeface="DejaVu Sans"/>
              </a:rPr>
              <a:t>sur le temps de cantine (Cf. Données fournies par le CCAS):</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5 enfants bénéficient d’un accompagnement 4 jours par semaine,</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1 enfant 3 jours par semaine,</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1 enfant 2 jours par semaine.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Les </a:t>
            </a:r>
            <a:r>
              <a:rPr b="1" lang="fr-FR" sz="1200" spc="-1" strike="noStrike">
                <a:solidFill>
                  <a:srgbClr val="777877"/>
                </a:solidFill>
                <a:latin typeface="Arial"/>
                <a:ea typeface="DejaVu Sans"/>
              </a:rPr>
              <a:t>taux d’équipement </a:t>
            </a:r>
            <a:r>
              <a:rPr b="0" lang="fr-FR" sz="1200" spc="-1" strike="noStrike">
                <a:solidFill>
                  <a:srgbClr val="777877"/>
                </a:solidFill>
                <a:latin typeface="Arial"/>
                <a:ea typeface="DejaVu Sans"/>
              </a:rPr>
              <a:t>en établissements et en places dans les Bouches-du-Rhône dans les établissements d’hébergement pour  </a:t>
            </a:r>
            <a:r>
              <a:rPr b="1" lang="fr-FR" sz="1200" spc="-1" strike="noStrike">
                <a:solidFill>
                  <a:srgbClr val="777877"/>
                </a:solidFill>
                <a:latin typeface="Arial"/>
                <a:ea typeface="DejaVu Sans"/>
              </a:rPr>
              <a:t>adultes </a:t>
            </a:r>
            <a:r>
              <a:rPr b="0" lang="fr-FR" sz="1200" spc="-1" strike="noStrike">
                <a:solidFill>
                  <a:srgbClr val="777877"/>
                </a:solidFill>
                <a:latin typeface="Arial"/>
                <a:ea typeface="DejaVu Sans"/>
              </a:rPr>
              <a:t>handicapés et dans les ESAT en 2018 sont </a:t>
            </a:r>
            <a:r>
              <a:rPr b="1" lang="fr-FR" sz="1200" spc="-1" strike="noStrike">
                <a:solidFill>
                  <a:srgbClr val="777877"/>
                </a:solidFill>
                <a:latin typeface="Arial"/>
                <a:ea typeface="DejaVu Sans"/>
              </a:rPr>
              <a:t>inférieurs</a:t>
            </a:r>
            <a:r>
              <a:rPr b="0" lang="fr-FR" sz="1200" spc="-1" strike="noStrike">
                <a:solidFill>
                  <a:srgbClr val="777877"/>
                </a:solidFill>
                <a:latin typeface="Arial"/>
                <a:ea typeface="DejaVu Sans"/>
              </a:rPr>
              <a:t> aux taux nationaux et régionaux.</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Au 31 décembre 2019, la commune des Pennes Mirabeau compte (Cf. site Cafdata) </a:t>
            </a:r>
            <a:r>
              <a:rPr b="1" lang="fr-FR" sz="1200" spc="-1" strike="noStrike">
                <a:solidFill>
                  <a:srgbClr val="777877"/>
                </a:solidFill>
                <a:latin typeface="Arial"/>
                <a:ea typeface="DejaVu Sans"/>
              </a:rPr>
              <a:t>184 bénéficiaires de l’Allocation aux Adultes Handicapés (AAH)</a:t>
            </a:r>
            <a:r>
              <a:rPr b="0" lang="fr-FR" sz="1200" spc="-1" strike="noStrike">
                <a:solidFill>
                  <a:srgbClr val="777877"/>
                </a:solidFill>
                <a:latin typeface="Arial"/>
                <a:ea typeface="DejaVu Sans"/>
              </a:rPr>
              <a:t> en hausse de 29 % par rapport au 31 décembre 2016</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p:txBody>
      </p:sp>
      <p:graphicFrame>
        <p:nvGraphicFramePr>
          <p:cNvPr id="505" name="Graphique 12"/>
          <p:cNvGraphicFramePr/>
          <p:nvPr/>
        </p:nvGraphicFramePr>
        <p:xfrm>
          <a:off x="6687360" y="1469880"/>
          <a:ext cx="5197680" cy="1958040"/>
        </p:xfrm>
        <a:graphic>
          <a:graphicData uri="http://schemas.openxmlformats.org/drawingml/2006/chart">
            <c:chart xmlns:c="http://schemas.openxmlformats.org/drawingml/2006/chart" xmlns:r="http://schemas.openxmlformats.org/officeDocument/2006/relationships" r:id="rId1"/>
          </a:graphicData>
        </a:graphic>
      </p:graphicFrame>
      <p:sp>
        <p:nvSpPr>
          <p:cNvPr id="506" name="CustomShape 6"/>
          <p:cNvSpPr/>
          <p:nvPr/>
        </p:nvSpPr>
        <p:spPr>
          <a:xfrm>
            <a:off x="6687360" y="3578040"/>
            <a:ext cx="5197680" cy="54648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Taux d'équipement en établissements et en places dans les établissements d’hébergement et ESAT pour adultes handicapés en 2018 pour 1 000 adultes | </a:t>
            </a:r>
            <a:r>
              <a:rPr b="0" i="1" lang="fr-FR" sz="1000" spc="32" strike="noStrike">
                <a:solidFill>
                  <a:srgbClr val="777877"/>
                </a:solidFill>
                <a:latin typeface="Arial Narrow"/>
                <a:ea typeface="DejaVu Sans"/>
              </a:rPr>
              <a:t>Source: STATISS – Score Santé (Drees, Finess, Insee, estimation de population 2019)</a:t>
            </a:r>
            <a:endParaRPr b="0" lang="fr-FR" sz="1000" spc="-1" strike="noStrike">
              <a:latin typeface="Arial"/>
            </a:endParaRPr>
          </a:p>
        </p:txBody>
      </p:sp>
      <p:graphicFrame>
        <p:nvGraphicFramePr>
          <p:cNvPr id="507" name="Graphique 15"/>
          <p:cNvGraphicFramePr/>
          <p:nvPr/>
        </p:nvGraphicFramePr>
        <p:xfrm>
          <a:off x="6687360" y="4131720"/>
          <a:ext cx="5197680" cy="2121480"/>
        </p:xfrm>
        <a:graphic>
          <a:graphicData uri="http://schemas.openxmlformats.org/drawingml/2006/chart">
            <c:chart xmlns:c="http://schemas.openxmlformats.org/drawingml/2006/chart" xmlns:r="http://schemas.openxmlformats.org/officeDocument/2006/relationships" r:id="rId2"/>
          </a:graphicData>
        </a:graphic>
      </p:graphicFrame>
      <p:sp>
        <p:nvSpPr>
          <p:cNvPr id="508" name="CustomShape 7"/>
          <p:cNvSpPr/>
          <p:nvPr/>
        </p:nvSpPr>
        <p:spPr>
          <a:xfrm>
            <a:off x="2553120" y="1077480"/>
            <a:ext cx="359280" cy="359280"/>
          </a:xfrm>
          <a:prstGeom prst="rect">
            <a:avLst/>
          </a:prstGeom>
          <a:noFill/>
          <a:ln>
            <a:solidFill>
              <a:srgbClr val="777877"/>
            </a:solidFill>
          </a:ln>
        </p:spPr>
        <p:style>
          <a:lnRef idx="0"/>
          <a:fillRef idx="0"/>
          <a:effectRef idx="0"/>
          <a:fontRef idx="minor"/>
        </p:style>
      </p:sp>
      <p:sp>
        <p:nvSpPr>
          <p:cNvPr id="509" name="CustomShape 8"/>
          <p:cNvSpPr/>
          <p:nvPr/>
        </p:nvSpPr>
        <p:spPr>
          <a:xfrm>
            <a:off x="11561400" y="6455880"/>
            <a:ext cx="397440" cy="358920"/>
          </a:xfrm>
          <a:prstGeom prst="rect">
            <a:avLst/>
          </a:prstGeom>
          <a:noFill/>
          <a:ln>
            <a:noFill/>
          </a:ln>
        </p:spPr>
        <p:style>
          <a:lnRef idx="0"/>
          <a:fillRef idx="0"/>
          <a:effectRef idx="0"/>
          <a:fontRef idx="minor"/>
        </p:style>
        <p:txBody>
          <a:bodyPr lIns="90000" rIns="90000" tIns="45000" bIns="45000">
            <a:noAutofit/>
          </a:bodyPr>
          <a:p>
            <a:pPr>
              <a:lnSpc>
                <a:spcPct val="100000"/>
              </a:lnSpc>
            </a:pPr>
            <a:fld id="{CA68CC4D-E5DD-4EE3-AA28-F3897827BA0F}"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CustomShape 1"/>
          <p:cNvSpPr/>
          <p:nvPr/>
        </p:nvSpPr>
        <p:spPr>
          <a:xfrm>
            <a:off x="2830680" y="295920"/>
            <a:ext cx="905544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 vieillissement important de la population mais peu de personnes vivant seules</a:t>
            </a:r>
            <a:endParaRPr b="0" lang="fr-FR" sz="2000" spc="-1" strike="noStrike">
              <a:latin typeface="Arial"/>
            </a:endParaRPr>
          </a:p>
        </p:txBody>
      </p:sp>
      <p:sp>
        <p:nvSpPr>
          <p:cNvPr id="511" name="CustomShape 2"/>
          <p:cNvSpPr/>
          <p:nvPr/>
        </p:nvSpPr>
        <p:spPr>
          <a:xfrm>
            <a:off x="4008600" y="3212280"/>
            <a:ext cx="337572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Part de la population de 60 à 74 ans par IRIS en 2017 (en %) | </a:t>
            </a:r>
            <a:r>
              <a:rPr b="0" i="1" lang="fr-FR" sz="1000" spc="32" strike="noStrike">
                <a:solidFill>
                  <a:srgbClr val="777877"/>
                </a:solidFill>
                <a:latin typeface="Arial Narrow"/>
                <a:ea typeface="DejaVu Sans"/>
              </a:rPr>
              <a:t>Source: INSEE RP 2017, Réalisation Geoclip</a:t>
            </a:r>
            <a:endParaRPr b="0" lang="fr-FR" sz="1000" spc="-1" strike="noStrike">
              <a:latin typeface="Arial"/>
            </a:endParaRPr>
          </a:p>
        </p:txBody>
      </p:sp>
      <p:pic>
        <p:nvPicPr>
          <p:cNvPr id="512" name="Image 2" descr=""/>
          <p:cNvPicPr/>
          <p:nvPr/>
        </p:nvPicPr>
        <p:blipFill>
          <a:blip r:embed="rId1"/>
          <a:stretch/>
        </p:blipFill>
        <p:spPr>
          <a:xfrm>
            <a:off x="4017240" y="3620520"/>
            <a:ext cx="3366000" cy="2683440"/>
          </a:xfrm>
          <a:prstGeom prst="rect">
            <a:avLst/>
          </a:prstGeom>
          <a:ln>
            <a:solidFill>
              <a:srgbClr val="0070c0"/>
            </a:solidFill>
          </a:ln>
        </p:spPr>
      </p:pic>
      <p:pic>
        <p:nvPicPr>
          <p:cNvPr id="513" name="Image 6" descr=""/>
          <p:cNvPicPr/>
          <p:nvPr/>
        </p:nvPicPr>
        <p:blipFill>
          <a:blip r:embed="rId2"/>
          <a:stretch/>
        </p:blipFill>
        <p:spPr>
          <a:xfrm>
            <a:off x="6724440" y="5626440"/>
            <a:ext cx="659880" cy="677520"/>
          </a:xfrm>
          <a:prstGeom prst="rect">
            <a:avLst/>
          </a:prstGeom>
          <a:ln>
            <a:noFill/>
          </a:ln>
        </p:spPr>
      </p:pic>
      <p:pic>
        <p:nvPicPr>
          <p:cNvPr id="514" name="Image 7" descr=""/>
          <p:cNvPicPr/>
          <p:nvPr/>
        </p:nvPicPr>
        <p:blipFill>
          <a:blip r:embed="rId3"/>
          <a:stretch/>
        </p:blipFill>
        <p:spPr>
          <a:xfrm>
            <a:off x="7869600" y="3620520"/>
            <a:ext cx="3336840" cy="2685960"/>
          </a:xfrm>
          <a:prstGeom prst="rect">
            <a:avLst/>
          </a:prstGeom>
          <a:ln>
            <a:solidFill>
              <a:srgbClr val="0070c0"/>
            </a:solidFill>
          </a:ln>
        </p:spPr>
      </p:pic>
      <p:sp>
        <p:nvSpPr>
          <p:cNvPr id="515" name="CustomShape 3"/>
          <p:cNvSpPr/>
          <p:nvPr/>
        </p:nvSpPr>
        <p:spPr>
          <a:xfrm>
            <a:off x="7869600" y="3212280"/>
            <a:ext cx="333684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Part de la population de plus de 75 ans par IRIS en 2017 (en %) | </a:t>
            </a:r>
            <a:r>
              <a:rPr b="0" i="1" lang="fr-FR" sz="1000" spc="32" strike="noStrike">
                <a:solidFill>
                  <a:srgbClr val="777877"/>
                </a:solidFill>
                <a:latin typeface="Arial Narrow"/>
                <a:ea typeface="DejaVu Sans"/>
              </a:rPr>
              <a:t>Source: INSEE RP 2017, Réalisation Geoclip</a:t>
            </a:r>
            <a:endParaRPr b="0" lang="fr-FR" sz="1000" spc="-1" strike="noStrike">
              <a:latin typeface="Arial"/>
            </a:endParaRPr>
          </a:p>
        </p:txBody>
      </p:sp>
      <p:pic>
        <p:nvPicPr>
          <p:cNvPr id="516" name="Image 8" descr=""/>
          <p:cNvPicPr/>
          <p:nvPr/>
        </p:nvPicPr>
        <p:blipFill>
          <a:blip r:embed="rId4"/>
          <a:stretch/>
        </p:blipFill>
        <p:spPr>
          <a:xfrm>
            <a:off x="10520280" y="5627160"/>
            <a:ext cx="685800" cy="677160"/>
          </a:xfrm>
          <a:prstGeom prst="rect">
            <a:avLst/>
          </a:prstGeom>
          <a:ln>
            <a:noFill/>
          </a:ln>
        </p:spPr>
      </p:pic>
      <p:sp>
        <p:nvSpPr>
          <p:cNvPr id="517" name="CustomShape 4"/>
          <p:cNvSpPr/>
          <p:nvPr/>
        </p:nvSpPr>
        <p:spPr>
          <a:xfrm>
            <a:off x="2958840" y="981720"/>
            <a:ext cx="4515480" cy="1780200"/>
          </a:xfrm>
          <a:prstGeom prst="rect">
            <a:avLst/>
          </a:prstGeom>
          <a:noFill/>
          <a:ln>
            <a:noFill/>
          </a:ln>
        </p:spPr>
        <p:style>
          <a:lnRef idx="0"/>
          <a:fillRef idx="0"/>
          <a:effectRef idx="0"/>
          <a:fontRef idx="minor"/>
        </p:style>
        <p:txBody>
          <a:bodyPr lIns="0" rIns="0" tIns="0" bIns="72000">
            <a:noAutofit/>
          </a:bodyPr>
          <a:p>
            <a:pPr algn="just">
              <a:lnSpc>
                <a:spcPct val="100000"/>
              </a:lnSpc>
            </a:pPr>
            <a:r>
              <a:rPr b="1" lang="fr-FR" sz="1200" spc="-1" strike="noStrike">
                <a:solidFill>
                  <a:srgbClr val="777877"/>
                </a:solidFill>
                <a:latin typeface="Arial"/>
                <a:ea typeface="DejaVu Sans"/>
              </a:rPr>
              <a:t>Les plus de 60 ans représentent</a:t>
            </a:r>
            <a:r>
              <a:rPr b="0" lang="fr-FR" sz="1200" spc="-1" strike="noStrike">
                <a:solidFill>
                  <a:srgbClr val="777877"/>
                </a:solidFill>
                <a:latin typeface="Arial"/>
                <a:ea typeface="DejaVu Sans"/>
              </a:rPr>
              <a:t> plus d’un </a:t>
            </a:r>
            <a:r>
              <a:rPr b="1" lang="fr-FR" sz="1200" spc="-1" strike="noStrike">
                <a:solidFill>
                  <a:srgbClr val="777877"/>
                </a:solidFill>
                <a:latin typeface="Arial"/>
                <a:ea typeface="DejaVu Sans"/>
              </a:rPr>
              <a:t>tiers de la population dans trois quartiers de la commune</a:t>
            </a:r>
            <a:r>
              <a:rPr b="0" lang="fr-FR" sz="1200" spc="-1" strike="noStrike">
                <a:solidFill>
                  <a:srgbClr val="777877"/>
                </a:solidFill>
                <a:latin typeface="Arial"/>
                <a:ea typeface="DejaVu Sans"/>
              </a:rPr>
              <a:t>: Haute Gavotte (34 %), Barnoins-Village (35 %) et Cadenaux Ouest (36 %).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Dans le quartier de la Haute Gavotte, </a:t>
            </a:r>
            <a:r>
              <a:rPr b="1" lang="fr-FR" sz="1200" spc="-1" strike="noStrike">
                <a:solidFill>
                  <a:srgbClr val="777877"/>
                </a:solidFill>
                <a:latin typeface="Arial"/>
                <a:ea typeface="DejaVu Sans"/>
              </a:rPr>
              <a:t>les plus de 75 ans </a:t>
            </a:r>
            <a:r>
              <a:rPr b="0" lang="fr-FR" sz="1200" spc="-1" strike="noStrike">
                <a:solidFill>
                  <a:srgbClr val="777877"/>
                </a:solidFill>
                <a:latin typeface="Arial"/>
                <a:ea typeface="DejaVu Sans"/>
              </a:rPr>
              <a:t>représentent </a:t>
            </a:r>
            <a:r>
              <a:rPr b="1" lang="fr-FR" sz="1200" spc="-1" strike="noStrike">
                <a:solidFill>
                  <a:srgbClr val="777877"/>
                </a:solidFill>
                <a:latin typeface="Arial"/>
                <a:ea typeface="DejaVu Sans"/>
              </a:rPr>
              <a:t>17 % de la population</a:t>
            </a:r>
            <a:r>
              <a:rPr b="0" lang="fr-FR" sz="1200" spc="-1" strike="noStrike">
                <a:solidFill>
                  <a:srgbClr val="777877"/>
                </a:solidFill>
                <a:latin typeface="Arial"/>
                <a:ea typeface="DejaVu Sans"/>
              </a:rPr>
              <a:t> (conte 11 % pour Les Pennes-Mirabeau et la région PACA, 10% pour les Bouches-du-Rhône et 9% en France métropolitaine).</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En revanche, la</a:t>
            </a:r>
            <a:r>
              <a:rPr b="1" lang="fr-FR" sz="1200" spc="-1" strike="noStrike">
                <a:solidFill>
                  <a:srgbClr val="777877"/>
                </a:solidFill>
                <a:latin typeface="Arial"/>
                <a:ea typeface="DejaVu Sans"/>
              </a:rPr>
              <a:t> part de personnes âgées vivant seules </a:t>
            </a:r>
            <a:r>
              <a:rPr b="0" lang="fr-FR" sz="1200" spc="-1" strike="noStrike">
                <a:solidFill>
                  <a:srgbClr val="777877"/>
                </a:solidFill>
                <a:latin typeface="Arial"/>
                <a:ea typeface="DejaVu Sans"/>
              </a:rPr>
              <a:t>est </a:t>
            </a:r>
            <a:r>
              <a:rPr b="1" lang="fr-FR" sz="1200" spc="-1" strike="noStrike">
                <a:solidFill>
                  <a:srgbClr val="777877"/>
                </a:solidFill>
                <a:latin typeface="Arial"/>
                <a:ea typeface="DejaVu Sans"/>
              </a:rPr>
              <a:t>faible :  </a:t>
            </a:r>
            <a:r>
              <a:rPr b="0" lang="fr-FR" sz="1200" spc="-1" strike="noStrike">
                <a:solidFill>
                  <a:srgbClr val="777877"/>
                </a:solidFill>
                <a:latin typeface="Arial"/>
                <a:ea typeface="DejaVu Sans"/>
              </a:rPr>
              <a:t>19,7 % des 65-79 ans (contre 27,4 % en France) et 36,9 % des plus de 80 ans (contre 48,8 % en France)</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p:txBody>
      </p:sp>
      <p:sp>
        <p:nvSpPr>
          <p:cNvPr id="518" name="CustomShape 5"/>
          <p:cNvSpPr/>
          <p:nvPr/>
        </p:nvSpPr>
        <p:spPr>
          <a:xfrm>
            <a:off x="0" y="0"/>
            <a:ext cx="2742120" cy="6359760"/>
          </a:xfrm>
          <a:prstGeom prst="rect">
            <a:avLst/>
          </a:prstGeom>
          <a:solidFill>
            <a:schemeClr val="bg1">
              <a:lumMod val="95000"/>
            </a:schemeClr>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1" strike="noStrike">
                <a:solidFill>
                  <a:srgbClr val="0070c0"/>
                </a:solidFill>
                <a:latin typeface="Arial"/>
                <a:ea typeface="DejaVu Sans"/>
              </a:rPr>
              <a:t>Personnes âgées</a:t>
            </a:r>
            <a:endParaRPr b="0" lang="fr-FR" sz="2400" spc="-1" strike="noStrike">
              <a:latin typeface="Arial"/>
            </a:endParaRPr>
          </a:p>
          <a:p>
            <a:pPr>
              <a:lnSpc>
                <a:spcPct val="100000"/>
              </a:lnSpc>
            </a:pPr>
            <a:r>
              <a:rPr b="1" i="1" lang="fr-FR" sz="1800" spc="-1" strike="noStrike">
                <a:solidFill>
                  <a:srgbClr val="0070c0"/>
                </a:solidFill>
                <a:latin typeface="Arial"/>
                <a:ea typeface="DejaVu Sans"/>
              </a:rPr>
              <a:t>Focus sur les quartiers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Trois quartiers particulièrement concernés par le vieillissement de la population : Haute Gavotte, Barnoins-Village et Cadenaux Ouest</a:t>
            </a:r>
            <a:endParaRPr b="0" lang="fr-FR" sz="1200" spc="-1" strike="noStrike">
              <a:latin typeface="Arial"/>
            </a:endParaRPr>
          </a:p>
          <a:p>
            <a:pPr algn="just">
              <a:lnSpc>
                <a:spcPct val="100000"/>
              </a:lnSpc>
            </a:pPr>
            <a:endParaRPr b="0" lang="fr-FR" sz="1200" spc="-1" strike="noStrike">
              <a:latin typeface="Arial"/>
            </a:endParaRPr>
          </a:p>
        </p:txBody>
      </p:sp>
      <p:graphicFrame>
        <p:nvGraphicFramePr>
          <p:cNvPr id="519" name="Table 6"/>
          <p:cNvGraphicFramePr/>
          <p:nvPr/>
        </p:nvGraphicFramePr>
        <p:xfrm>
          <a:off x="8760600" y="1143360"/>
          <a:ext cx="3126240" cy="2525400"/>
        </p:xfrm>
        <a:graphic>
          <a:graphicData uri="http://schemas.openxmlformats.org/drawingml/2006/table">
            <a:tbl>
              <a:tblPr/>
              <a:tblGrid>
                <a:gridCol w="1558440"/>
                <a:gridCol w="784080"/>
                <a:gridCol w="784080"/>
              </a:tblGrid>
              <a:tr h="384120">
                <a:tc>
                  <a:tcPr marL="9360" marR="9360">
                    <a:noFill/>
                  </a:tcPr>
                </a:tc>
                <a:tc>
                  <a:txBody>
                    <a:bodyPr lIns="9360" rIns="9360">
                      <a:noAutofit/>
                    </a:bodyPr>
                    <a:p>
                      <a:pPr algn="ctr">
                        <a:lnSpc>
                          <a:spcPct val="100000"/>
                        </a:lnSpc>
                      </a:pPr>
                      <a:r>
                        <a:rPr b="1" lang="fr-FR" sz="1000" spc="-1" strike="noStrike">
                          <a:solidFill>
                            <a:srgbClr val="ffffff"/>
                          </a:solidFill>
                          <a:latin typeface="Arial Narrow"/>
                        </a:rPr>
                        <a:t>Part des 60-74 ans (en %)</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Narrow"/>
                        </a:rPr>
                        <a:t>Part des 75 ans ou plus (en %)</a:t>
                      </a:r>
                      <a:endParaRPr b="0" lang="fr-FR" sz="1000" spc="-1" strike="noStrike">
                        <a:latin typeface="Arial"/>
                      </a:endParaRPr>
                    </a:p>
                  </a:txBody>
                  <a:tcPr marL="9360" marR="9360">
                    <a:solidFill>
                      <a:srgbClr val="0070c0"/>
                    </a:solidFill>
                  </a:tcPr>
                </a:tc>
              </a:tr>
              <a:tr h="237960">
                <a:tc>
                  <a:txBody>
                    <a:bodyPr lIns="9360" rIns="9360">
                      <a:noAutofit/>
                    </a:bodyPr>
                    <a:p>
                      <a:pPr>
                        <a:lnSpc>
                          <a:spcPct val="100000"/>
                        </a:lnSpc>
                      </a:pPr>
                      <a:r>
                        <a:rPr b="1" lang="fr-FR" sz="1000" spc="-1" strike="noStrike">
                          <a:solidFill>
                            <a:srgbClr val="ffffff"/>
                          </a:solidFill>
                          <a:latin typeface="Arial Narrow"/>
                        </a:rPr>
                        <a:t>Plan de Campagne</a:t>
                      </a:r>
                      <a:endParaRPr b="0" lang="fr-FR" sz="1000" spc="-1" strike="noStrike">
                        <a:latin typeface="Arial"/>
                      </a:endParaRPr>
                    </a:p>
                  </a:txBody>
                  <a:tcPr marL="9360" marR="9360">
                    <a:solidFill>
                      <a:srgbClr val="0070c0"/>
                    </a:solidFill>
                  </a:tcPr>
                </a:tc>
                <a:tc>
                  <a:txBody>
                    <a:bodyPr lIns="9360" rIns="9360">
                      <a:noAutofit/>
                    </a:bodyPr>
                    <a:p>
                      <a:pPr algn="r">
                        <a:lnSpc>
                          <a:spcPct val="100000"/>
                        </a:lnSpc>
                      </a:pPr>
                      <a:r>
                        <a:rPr b="0" lang="fr-FR" sz="1000" spc="-1" strike="noStrike">
                          <a:solidFill>
                            <a:srgbClr val="000000"/>
                          </a:solidFill>
                          <a:latin typeface="Arial Narrow"/>
                        </a:rPr>
                        <a:t>19.7%</a:t>
                      </a:r>
                      <a:endParaRPr b="0" lang="fr-FR" sz="1000" spc="-1" strike="noStrike">
                        <a:latin typeface="Arial"/>
                      </a:endParaRPr>
                    </a:p>
                  </a:txBody>
                  <a:tcPr marL="9360" marR="9360">
                    <a:noFill/>
                  </a:tcPr>
                </a:tc>
                <a:tc>
                  <a:txBody>
                    <a:bodyPr lIns="9360" rIns="9360">
                      <a:noAutofit/>
                    </a:bodyPr>
                    <a:p>
                      <a:pPr algn="r">
                        <a:lnSpc>
                          <a:spcPct val="100000"/>
                        </a:lnSpc>
                      </a:pPr>
                      <a:r>
                        <a:rPr b="0" lang="fr-FR" sz="1000" spc="-1" strike="noStrike">
                          <a:solidFill>
                            <a:srgbClr val="000000"/>
                          </a:solidFill>
                          <a:latin typeface="Arial Narrow"/>
                        </a:rPr>
                        <a:t>11.4%</a:t>
                      </a:r>
                      <a:endParaRPr b="0" lang="fr-FR" sz="10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Barnoins-Village</a:t>
                      </a:r>
                      <a:endParaRPr b="0" lang="fr-FR" sz="1000" spc="-1" strike="noStrike">
                        <a:latin typeface="Arial"/>
                      </a:endParaRPr>
                    </a:p>
                  </a:txBody>
                  <a:tcPr marL="9360" marR="9360">
                    <a:solidFill>
                      <a:srgbClr val="0070c0"/>
                    </a:solidFill>
                  </a:tcPr>
                </a:tc>
                <a:tc>
                  <a:txBody>
                    <a:bodyPr lIns="9360" rIns="9360">
                      <a:noAutofit/>
                    </a:bodyPr>
                    <a:p>
                      <a:pPr algn="r">
                        <a:lnSpc>
                          <a:spcPct val="100000"/>
                        </a:lnSpc>
                      </a:pPr>
                      <a:r>
                        <a:rPr b="0" lang="fr-FR" sz="1000" spc="-1" strike="noStrike">
                          <a:solidFill>
                            <a:srgbClr val="000000"/>
                          </a:solidFill>
                          <a:latin typeface="Arial Narrow"/>
                        </a:rPr>
                        <a:t>22.0%</a:t>
                      </a:r>
                      <a:endParaRPr b="0" lang="fr-FR" sz="1000" spc="-1" strike="noStrike">
                        <a:latin typeface="Arial"/>
                      </a:endParaRPr>
                    </a:p>
                  </a:txBody>
                  <a:tcPr marL="9360" marR="9360">
                    <a:noFill/>
                  </a:tcPr>
                </a:tc>
                <a:tc>
                  <a:txBody>
                    <a:bodyPr lIns="9360" rIns="9360">
                      <a:noAutofit/>
                    </a:bodyPr>
                    <a:p>
                      <a:pPr algn="r">
                        <a:lnSpc>
                          <a:spcPct val="100000"/>
                        </a:lnSpc>
                      </a:pPr>
                      <a:r>
                        <a:rPr b="0" lang="fr-FR" sz="1000" spc="-1" strike="noStrike">
                          <a:solidFill>
                            <a:srgbClr val="000000"/>
                          </a:solidFill>
                          <a:latin typeface="Arial Narrow"/>
                        </a:rPr>
                        <a:t>13.1%</a:t>
                      </a:r>
                      <a:endParaRPr b="0" lang="fr-FR" sz="10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Font Blanche-Repos</a:t>
                      </a:r>
                      <a:endParaRPr b="0" lang="fr-FR" sz="1000" spc="-1" strike="noStrike">
                        <a:latin typeface="Arial"/>
                      </a:endParaRPr>
                    </a:p>
                  </a:txBody>
                  <a:tcPr marL="9360" marR="9360">
                    <a:solidFill>
                      <a:srgbClr val="0070c0"/>
                    </a:solidFill>
                  </a:tcPr>
                </a:tc>
                <a:tc>
                  <a:txBody>
                    <a:bodyPr lIns="9360" rIns="9360">
                      <a:noAutofit/>
                    </a:bodyPr>
                    <a:p>
                      <a:pPr algn="r">
                        <a:lnSpc>
                          <a:spcPct val="100000"/>
                        </a:lnSpc>
                      </a:pPr>
                      <a:r>
                        <a:rPr b="0" lang="fr-FR" sz="1000" spc="-1" strike="noStrike">
                          <a:solidFill>
                            <a:srgbClr val="000000"/>
                          </a:solidFill>
                          <a:latin typeface="Arial Narrow"/>
                        </a:rPr>
                        <a:t>20.6%</a:t>
                      </a:r>
                      <a:endParaRPr b="0" lang="fr-FR" sz="1000" spc="-1" strike="noStrike">
                        <a:latin typeface="Arial"/>
                      </a:endParaRPr>
                    </a:p>
                  </a:txBody>
                  <a:tcPr marL="9360" marR="9360">
                    <a:noFill/>
                  </a:tcPr>
                </a:tc>
                <a:tc>
                  <a:txBody>
                    <a:bodyPr lIns="9360" rIns="9360">
                      <a:noAutofit/>
                    </a:bodyPr>
                    <a:p>
                      <a:pPr algn="r">
                        <a:lnSpc>
                          <a:spcPct val="100000"/>
                        </a:lnSpc>
                      </a:pPr>
                      <a:r>
                        <a:rPr b="0" lang="fr-FR" sz="1000" spc="-1" strike="noStrike">
                          <a:solidFill>
                            <a:srgbClr val="000000"/>
                          </a:solidFill>
                          <a:latin typeface="Arial Narrow"/>
                        </a:rPr>
                        <a:t>9.4%</a:t>
                      </a:r>
                      <a:endParaRPr b="0" lang="fr-FR" sz="10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Pallieres-Plan des Pennes</a:t>
                      </a:r>
                      <a:endParaRPr b="0" lang="fr-FR" sz="1000" spc="-1" strike="noStrike">
                        <a:latin typeface="Arial"/>
                      </a:endParaRPr>
                    </a:p>
                  </a:txBody>
                  <a:tcPr marL="9360" marR="9360">
                    <a:solidFill>
                      <a:srgbClr val="0070c0"/>
                    </a:solidFill>
                  </a:tcPr>
                </a:tc>
                <a:tc>
                  <a:txBody>
                    <a:bodyPr lIns="9360" rIns="9360">
                      <a:noAutofit/>
                    </a:bodyPr>
                    <a:p>
                      <a:pPr algn="r">
                        <a:lnSpc>
                          <a:spcPct val="100000"/>
                        </a:lnSpc>
                      </a:pPr>
                      <a:r>
                        <a:rPr b="0" lang="fr-FR" sz="1000" spc="-1" strike="noStrike">
                          <a:solidFill>
                            <a:srgbClr val="000000"/>
                          </a:solidFill>
                          <a:latin typeface="Arial Narrow"/>
                        </a:rPr>
                        <a:t>17.1%</a:t>
                      </a:r>
                      <a:endParaRPr b="0" lang="fr-FR" sz="1000" spc="-1" strike="noStrike">
                        <a:latin typeface="Arial"/>
                      </a:endParaRPr>
                    </a:p>
                  </a:txBody>
                  <a:tcPr marL="9360" marR="9360">
                    <a:noFill/>
                  </a:tcPr>
                </a:tc>
                <a:tc>
                  <a:txBody>
                    <a:bodyPr lIns="9360" rIns="9360">
                      <a:noAutofit/>
                    </a:bodyPr>
                    <a:p>
                      <a:pPr algn="r">
                        <a:lnSpc>
                          <a:spcPct val="100000"/>
                        </a:lnSpc>
                      </a:pPr>
                      <a:r>
                        <a:rPr b="0" lang="fr-FR" sz="1000" spc="-1" strike="noStrike">
                          <a:solidFill>
                            <a:srgbClr val="000000"/>
                          </a:solidFill>
                          <a:latin typeface="Arial Narrow"/>
                        </a:rPr>
                        <a:t>10.3%</a:t>
                      </a:r>
                      <a:endParaRPr b="0" lang="fr-FR" sz="10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Cadeneaux Est</a:t>
                      </a:r>
                      <a:endParaRPr b="0" lang="fr-FR" sz="1000" spc="-1" strike="noStrike">
                        <a:latin typeface="Arial"/>
                      </a:endParaRPr>
                    </a:p>
                  </a:txBody>
                  <a:tcPr marL="9360" marR="9360">
                    <a:solidFill>
                      <a:srgbClr val="0070c0"/>
                    </a:solidFill>
                  </a:tcPr>
                </a:tc>
                <a:tc>
                  <a:txBody>
                    <a:bodyPr lIns="9360" rIns="9360">
                      <a:noAutofit/>
                    </a:bodyPr>
                    <a:p>
                      <a:pPr algn="r">
                        <a:lnSpc>
                          <a:spcPct val="100000"/>
                        </a:lnSpc>
                      </a:pPr>
                      <a:r>
                        <a:rPr b="0" lang="fr-FR" sz="1000" spc="-1" strike="noStrike">
                          <a:solidFill>
                            <a:srgbClr val="000000"/>
                          </a:solidFill>
                          <a:latin typeface="Arial Narrow"/>
                        </a:rPr>
                        <a:t>16.8%</a:t>
                      </a:r>
                      <a:endParaRPr b="0" lang="fr-FR" sz="1000" spc="-1" strike="noStrike">
                        <a:latin typeface="Arial"/>
                      </a:endParaRPr>
                    </a:p>
                  </a:txBody>
                  <a:tcPr marL="9360" marR="9360">
                    <a:noFill/>
                  </a:tcPr>
                </a:tc>
                <a:tc>
                  <a:txBody>
                    <a:bodyPr lIns="9360" rIns="9360">
                      <a:noAutofit/>
                    </a:bodyPr>
                    <a:p>
                      <a:pPr algn="r">
                        <a:lnSpc>
                          <a:spcPct val="100000"/>
                        </a:lnSpc>
                      </a:pPr>
                      <a:r>
                        <a:rPr b="0" lang="fr-FR" sz="1000" spc="-1" strike="noStrike">
                          <a:solidFill>
                            <a:srgbClr val="000000"/>
                          </a:solidFill>
                          <a:latin typeface="Arial Narrow"/>
                        </a:rPr>
                        <a:t>12.8%</a:t>
                      </a:r>
                      <a:endParaRPr b="0" lang="fr-FR" sz="10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Haute Gavotte</a:t>
                      </a:r>
                      <a:endParaRPr b="0" lang="fr-FR" sz="1000" spc="-1" strike="noStrike">
                        <a:latin typeface="Arial"/>
                      </a:endParaRPr>
                    </a:p>
                  </a:txBody>
                  <a:tcPr marL="9360" marR="9360">
                    <a:solidFill>
                      <a:srgbClr val="0070c0"/>
                    </a:solidFill>
                  </a:tcPr>
                </a:tc>
                <a:tc>
                  <a:txBody>
                    <a:bodyPr lIns="9360" rIns="9360">
                      <a:noAutofit/>
                    </a:bodyPr>
                    <a:p>
                      <a:pPr algn="r">
                        <a:lnSpc>
                          <a:spcPct val="100000"/>
                        </a:lnSpc>
                      </a:pPr>
                      <a:r>
                        <a:rPr b="1" lang="fr-FR" sz="1000" spc="-1" strike="noStrike">
                          <a:solidFill>
                            <a:srgbClr val="00b050"/>
                          </a:solidFill>
                          <a:latin typeface="Arial Narrow"/>
                        </a:rPr>
                        <a:t>16.4%</a:t>
                      </a:r>
                      <a:endParaRPr b="0" lang="fr-FR" sz="1000" spc="-1" strike="noStrike">
                        <a:latin typeface="Arial"/>
                      </a:endParaRPr>
                    </a:p>
                  </a:txBody>
                  <a:tcPr marL="9360" marR="9360">
                    <a:noFill/>
                  </a:tcPr>
                </a:tc>
                <a:tc>
                  <a:txBody>
                    <a:bodyPr lIns="9360" rIns="9360">
                      <a:noAutofit/>
                    </a:bodyPr>
                    <a:p>
                      <a:pPr algn="r">
                        <a:lnSpc>
                          <a:spcPct val="100000"/>
                        </a:lnSpc>
                      </a:pPr>
                      <a:r>
                        <a:rPr b="1" lang="fr-FR" sz="1000" spc="-1" strike="noStrike">
                          <a:solidFill>
                            <a:srgbClr val="c00000"/>
                          </a:solidFill>
                          <a:latin typeface="Arial Narrow"/>
                        </a:rPr>
                        <a:t>17.2%</a:t>
                      </a:r>
                      <a:endParaRPr b="0" lang="fr-FR" sz="10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Jas de Rhodes-Grande Colle</a:t>
                      </a:r>
                      <a:endParaRPr b="0" lang="fr-FR" sz="1000" spc="-1" strike="noStrike">
                        <a:latin typeface="Arial"/>
                      </a:endParaRPr>
                    </a:p>
                  </a:txBody>
                  <a:tcPr marL="9360" marR="9360">
                    <a:solidFill>
                      <a:srgbClr val="0070c0"/>
                    </a:solidFill>
                  </a:tcPr>
                </a:tc>
                <a:tc>
                  <a:txBody>
                    <a:bodyPr lIns="9360" rIns="9360">
                      <a:noAutofit/>
                    </a:bodyPr>
                    <a:p>
                      <a:pPr algn="r">
                        <a:lnSpc>
                          <a:spcPct val="100000"/>
                        </a:lnSpc>
                      </a:pPr>
                      <a:r>
                        <a:rPr b="0" lang="fr-FR" sz="1000" spc="-1" strike="noStrike">
                          <a:solidFill>
                            <a:srgbClr val="000000"/>
                          </a:solidFill>
                          <a:latin typeface="Arial Narrow"/>
                        </a:rPr>
                        <a:t>21.6%</a:t>
                      </a:r>
                      <a:endParaRPr b="0" lang="fr-FR" sz="1000" spc="-1" strike="noStrike">
                        <a:latin typeface="Arial"/>
                      </a:endParaRPr>
                    </a:p>
                  </a:txBody>
                  <a:tcPr marL="9360" marR="9360">
                    <a:noFill/>
                  </a:tcPr>
                </a:tc>
                <a:tc>
                  <a:txBody>
                    <a:bodyPr lIns="9360" rIns="9360">
                      <a:noAutofit/>
                    </a:bodyPr>
                    <a:p>
                      <a:pPr algn="r">
                        <a:lnSpc>
                          <a:spcPct val="100000"/>
                        </a:lnSpc>
                      </a:pPr>
                      <a:r>
                        <a:rPr b="1" lang="fr-FR" sz="1000" spc="-1" strike="noStrike">
                          <a:solidFill>
                            <a:srgbClr val="00b050"/>
                          </a:solidFill>
                          <a:latin typeface="Arial Narrow"/>
                        </a:rPr>
                        <a:t>8.4%</a:t>
                      </a:r>
                      <a:endParaRPr b="0" lang="fr-FR" sz="10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Cadeneaux Ouest</a:t>
                      </a:r>
                      <a:endParaRPr b="0" lang="fr-FR" sz="1000" spc="-1" strike="noStrike">
                        <a:latin typeface="Arial"/>
                      </a:endParaRPr>
                    </a:p>
                  </a:txBody>
                  <a:tcPr marL="9360" marR="9360">
                    <a:solidFill>
                      <a:srgbClr val="0070c0"/>
                    </a:solidFill>
                  </a:tcPr>
                </a:tc>
                <a:tc>
                  <a:txBody>
                    <a:bodyPr lIns="9360" rIns="9360">
                      <a:noAutofit/>
                    </a:bodyPr>
                    <a:p>
                      <a:pPr algn="r">
                        <a:lnSpc>
                          <a:spcPct val="100000"/>
                        </a:lnSpc>
                      </a:pPr>
                      <a:r>
                        <a:rPr b="1" lang="fr-FR" sz="1000" spc="-1" strike="noStrike">
                          <a:solidFill>
                            <a:srgbClr val="c00000"/>
                          </a:solidFill>
                          <a:latin typeface="Arial Narrow"/>
                        </a:rPr>
                        <a:t>22.8%</a:t>
                      </a:r>
                      <a:endParaRPr b="0" lang="fr-FR" sz="1000" spc="-1" strike="noStrike">
                        <a:latin typeface="Arial"/>
                      </a:endParaRPr>
                    </a:p>
                  </a:txBody>
                  <a:tcPr marL="9360" marR="9360">
                    <a:noFill/>
                  </a:tcPr>
                </a:tc>
                <a:tc>
                  <a:txBody>
                    <a:bodyPr lIns="9360" rIns="9360">
                      <a:noAutofit/>
                    </a:bodyPr>
                    <a:p>
                      <a:pPr algn="r">
                        <a:lnSpc>
                          <a:spcPct val="100000"/>
                        </a:lnSpc>
                      </a:pPr>
                      <a:r>
                        <a:rPr b="0" lang="fr-FR" sz="1000" spc="-1" strike="noStrike">
                          <a:solidFill>
                            <a:srgbClr val="000000"/>
                          </a:solidFill>
                          <a:latin typeface="Arial Narrow"/>
                        </a:rPr>
                        <a:t>13.4%</a:t>
                      </a:r>
                      <a:endParaRPr b="0" lang="fr-FR" sz="10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Basse Gavotte</a:t>
                      </a:r>
                      <a:endParaRPr b="0" lang="fr-FR" sz="1000" spc="-1" strike="noStrike">
                        <a:latin typeface="Arial"/>
                      </a:endParaRPr>
                    </a:p>
                  </a:txBody>
                  <a:tcPr marL="9360" marR="9360">
                    <a:solidFill>
                      <a:srgbClr val="0070c0"/>
                    </a:solidFill>
                  </a:tcPr>
                </a:tc>
                <a:tc>
                  <a:txBody>
                    <a:bodyPr lIns="9360" rIns="9360">
                      <a:noAutofit/>
                    </a:bodyPr>
                    <a:p>
                      <a:pPr algn="r">
                        <a:lnSpc>
                          <a:spcPct val="100000"/>
                        </a:lnSpc>
                      </a:pPr>
                      <a:r>
                        <a:rPr b="0" lang="fr-FR" sz="1000" spc="-1" strike="noStrike">
                          <a:solidFill>
                            <a:srgbClr val="000000"/>
                          </a:solidFill>
                          <a:latin typeface="Arial Narrow"/>
                        </a:rPr>
                        <a:t>16.9%</a:t>
                      </a:r>
                      <a:endParaRPr b="0" lang="fr-FR" sz="1000" spc="-1" strike="noStrike">
                        <a:latin typeface="Arial"/>
                      </a:endParaRPr>
                    </a:p>
                  </a:txBody>
                  <a:tcPr marL="9360" marR="9360">
                    <a:noFill/>
                  </a:tcPr>
                </a:tc>
                <a:tc>
                  <a:txBody>
                    <a:bodyPr lIns="9360" rIns="9360">
                      <a:noAutofit/>
                    </a:bodyPr>
                    <a:p>
                      <a:pPr algn="r">
                        <a:lnSpc>
                          <a:spcPct val="100000"/>
                        </a:lnSpc>
                      </a:pPr>
                      <a:r>
                        <a:rPr b="0" lang="fr-FR" sz="1000" spc="-1" strike="noStrike">
                          <a:solidFill>
                            <a:srgbClr val="000000"/>
                          </a:solidFill>
                          <a:latin typeface="Arial Narrow"/>
                        </a:rPr>
                        <a:t>11.7%</a:t>
                      </a:r>
                      <a:endParaRPr b="0" lang="fr-FR" sz="1000" spc="-1" strike="noStrike">
                        <a:latin typeface="Arial"/>
                      </a:endParaRPr>
                    </a:p>
                  </a:txBody>
                  <a:tcPr marL="9360" marR="9360">
                    <a:noFill/>
                  </a:tcPr>
                </a:tc>
              </a:tr>
            </a:tbl>
          </a:graphicData>
        </a:graphic>
      </p:graphicFrame>
      <p:sp>
        <p:nvSpPr>
          <p:cNvPr id="520" name="CustomShape 7"/>
          <p:cNvSpPr/>
          <p:nvPr/>
        </p:nvSpPr>
        <p:spPr>
          <a:xfrm rot="16200000">
            <a:off x="7258680" y="1685160"/>
            <a:ext cx="2066400" cy="69876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Part de la population de 60-74 ans et de plus de 75 ans par IRIS en 2017 (en %) | </a:t>
            </a:r>
            <a:r>
              <a:rPr b="0" i="1" lang="fr-FR" sz="1000" spc="32" strike="noStrike">
                <a:solidFill>
                  <a:srgbClr val="777877"/>
                </a:solidFill>
                <a:latin typeface="Arial Narrow"/>
                <a:ea typeface="DejaVu Sans"/>
              </a:rPr>
              <a:t>Source: INSEE RP 2017, Réalisation Geoclip</a:t>
            </a:r>
            <a:endParaRPr b="0" lang="fr-FR" sz="1000" spc="-1" strike="noStrike">
              <a:latin typeface="Arial"/>
            </a:endParaRPr>
          </a:p>
        </p:txBody>
      </p:sp>
      <p:sp>
        <p:nvSpPr>
          <p:cNvPr id="521" name="CustomShape 8"/>
          <p:cNvSpPr/>
          <p:nvPr/>
        </p:nvSpPr>
        <p:spPr>
          <a:xfrm>
            <a:off x="2553120" y="1077480"/>
            <a:ext cx="359280" cy="359280"/>
          </a:xfrm>
          <a:prstGeom prst="rect">
            <a:avLst/>
          </a:prstGeom>
          <a:noFill/>
          <a:ln>
            <a:solidFill>
              <a:srgbClr val="777877"/>
            </a:solidFill>
          </a:ln>
        </p:spPr>
        <p:style>
          <a:lnRef idx="0"/>
          <a:fillRef idx="0"/>
          <a:effectRef idx="0"/>
          <a:fontRef idx="minor"/>
        </p:style>
      </p:sp>
      <p:sp>
        <p:nvSpPr>
          <p:cNvPr id="522" name="CustomShape 9"/>
          <p:cNvSpPr/>
          <p:nvPr/>
        </p:nvSpPr>
        <p:spPr>
          <a:xfrm>
            <a:off x="11606400" y="6492240"/>
            <a:ext cx="578520" cy="358920"/>
          </a:xfrm>
          <a:prstGeom prst="rect">
            <a:avLst/>
          </a:prstGeom>
          <a:noFill/>
          <a:ln>
            <a:noFill/>
          </a:ln>
        </p:spPr>
        <p:style>
          <a:lnRef idx="0"/>
          <a:fillRef idx="0"/>
          <a:effectRef idx="0"/>
          <a:fontRef idx="minor"/>
        </p:style>
        <p:txBody>
          <a:bodyPr lIns="90000" rIns="90000" tIns="45000" bIns="45000">
            <a:noAutofit/>
          </a:bodyPr>
          <a:p>
            <a:pPr>
              <a:lnSpc>
                <a:spcPct val="100000"/>
              </a:lnSpc>
            </a:pPr>
            <a:fld id="{B2F52737-DDA5-4887-9890-9BBE1BFA13B9}"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CustomShape 1"/>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gn="just">
              <a:lnSpc>
                <a:spcPct val="90000"/>
              </a:lnSpc>
              <a:spcBef>
                <a:spcPts val="201"/>
              </a:spcBef>
            </a:pPr>
            <a:r>
              <a:rPr b="0" lang="fr-FR" sz="2000" spc="-1" strike="noStrike">
                <a:solidFill>
                  <a:srgbClr val="777877"/>
                </a:solidFill>
                <a:latin typeface="Arial"/>
                <a:ea typeface="DejaVu Sans"/>
              </a:rPr>
              <a:t>Un département comportant des risques de fragilité des retraités sur le plan de la santé ou de l’environnement social plus importants que la moyenne</a:t>
            </a:r>
            <a:endParaRPr b="0" lang="fr-FR" sz="2000" spc="-1" strike="noStrike">
              <a:latin typeface="Arial"/>
            </a:endParaRPr>
          </a:p>
        </p:txBody>
      </p:sp>
      <p:sp>
        <p:nvSpPr>
          <p:cNvPr id="524" name="CustomShape 2"/>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Personnes âgées</a:t>
            </a:r>
            <a:endParaRPr b="0" lang="fr-FR" sz="2400" spc="-1" strike="noStrike">
              <a:latin typeface="Arial"/>
            </a:endParaRPr>
          </a:p>
          <a:p>
            <a:pPr>
              <a:lnSpc>
                <a:spcPct val="100000"/>
              </a:lnSpc>
            </a:pPr>
            <a:endParaRPr b="0" lang="fr-FR" sz="2400" spc="-1" strike="noStrike">
              <a:latin typeface="Arial"/>
            </a:endParaRPr>
          </a:p>
          <a:p>
            <a:pPr algn="just">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d’adaptation de l’offre aux besoins différenciés des personnes âgées (autonomes / en perte d’autonomie / dépendantes) en termes d’actions de prévention, d’aide à l’adaptation du logement, de lien social…</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525" name="CustomShape 3"/>
          <p:cNvSpPr/>
          <p:nvPr/>
        </p:nvSpPr>
        <p:spPr>
          <a:xfrm>
            <a:off x="2907000" y="998280"/>
            <a:ext cx="8979120" cy="526032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De façon conjointe et coordonnée la CNAMTS et la CNAV ont mis en place au niveau régional </a:t>
            </a:r>
            <a:r>
              <a:rPr b="1" lang="fr-FR" sz="1200" spc="-1" strike="noStrike">
                <a:solidFill>
                  <a:srgbClr val="777877"/>
                </a:solidFill>
                <a:latin typeface="Arial"/>
                <a:ea typeface="DejaVu Sans"/>
              </a:rPr>
              <a:t>un Observatoire des situations de fragilité</a:t>
            </a:r>
            <a:r>
              <a:rPr b="0" lang="fr-FR" sz="1200" spc="-1" strike="noStrike">
                <a:solidFill>
                  <a:srgbClr val="777877"/>
                </a:solidFill>
                <a:latin typeface="Arial"/>
                <a:ea typeface="DejaVu Sans"/>
              </a:rPr>
              <a:t> chargé de repérer les risques de fragilité des retraités sur le plan de la santé et/ou de l’environnement social pour mieux adapter les offres de services aux besoins de ces personnes. Les Observatoires, présents dans chaque région au sein des Caisses d’Assurance Retraite et de Santé au Travail (CARSAT), ciblent et analysent à partir des données « retraite » et « maladie » les facteurs de fragilité pour anticiper le risque potentiel de rupture et/ou de dégradation de l’état de santé et d’autonomie des seniors.</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 score moyen de la fragilité sociale des retraités de l’inter-régime est de 3,27 pour les Pennes-Mirabeau, </a:t>
            </a:r>
            <a:r>
              <a:rPr b="0" lang="fr-FR" sz="1200" spc="-1" strike="noStrike">
                <a:solidFill>
                  <a:srgbClr val="777877"/>
                </a:solidFill>
                <a:latin typeface="Arial"/>
                <a:ea typeface="DejaVu Sans"/>
              </a:rPr>
              <a:t>contre</a:t>
            </a:r>
            <a:r>
              <a:rPr b="1" lang="fr-FR" sz="1200" spc="-1" strike="noStrike">
                <a:solidFill>
                  <a:srgbClr val="777877"/>
                </a:solidFill>
                <a:latin typeface="Arial"/>
                <a:ea typeface="DejaVu Sans"/>
              </a:rPr>
              <a:t> </a:t>
            </a:r>
            <a:r>
              <a:rPr b="0" lang="fr-FR" sz="1200" spc="-1" strike="noStrike">
                <a:solidFill>
                  <a:srgbClr val="777877"/>
                </a:solidFill>
                <a:latin typeface="Arial"/>
                <a:ea typeface="DejaVu Sans"/>
              </a:rPr>
              <a:t>3,67 pour le département des Bouches-du-Rhône et 3,45 pour la France métropolitaine.</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 score moyen de la fragilité liée au non recours aux soins des seniors sur l’année 2018 est de 0,92 en France métropolitaine et de 0,96 pour le département des Bouches-du-Rhône. </a:t>
            </a:r>
            <a:r>
              <a:rPr b="0" lang="fr-FR" sz="1200" spc="-1" strike="noStrike">
                <a:solidFill>
                  <a:srgbClr val="777877"/>
                </a:solidFill>
                <a:latin typeface="Arial"/>
                <a:ea typeface="DejaVu Sans"/>
              </a:rPr>
              <a:t>Cet indicateur illustre la fragilité comportementale (non recours aux soins combiné avec l’âge).**</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 CARSAT Sud-Est organise des Conférences Prévention Santé </a:t>
            </a:r>
            <a:r>
              <a:rPr b="0" lang="fr-FR" sz="1200" spc="-1" strike="noStrike">
                <a:solidFill>
                  <a:srgbClr val="777877"/>
                </a:solidFill>
                <a:latin typeface="Arial"/>
                <a:ea typeface="DejaVu Sans"/>
              </a:rPr>
              <a:t>permettant de mieux appréhender les enjeux de la prévention santé. Les thèmes proposés sont les suivants:</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La prévention:</a:t>
            </a:r>
            <a:r>
              <a:rPr b="0" lang="fr-FR" sz="1200" spc="-1" strike="noStrike">
                <a:solidFill>
                  <a:srgbClr val="777877"/>
                </a:solidFill>
                <a:latin typeface="Arial"/>
                <a:ea typeface="DejaVu Sans"/>
              </a:rPr>
              <a:t> en bonne santé à la retraite, les clés du bien vieillir, bien dans son corps et bien dans sa tête, protéger et développer son capital cardiovasculaire, les clés d’une conduite efficace au volant…</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L’accompagnement</a:t>
            </a:r>
            <a:r>
              <a:rPr b="0" lang="fr-FR" sz="1200" spc="-1" strike="noStrike">
                <a:solidFill>
                  <a:srgbClr val="777877"/>
                </a:solidFill>
                <a:latin typeface="Arial"/>
                <a:ea typeface="DejaVu Sans"/>
              </a:rPr>
              <a:t>: être grand-parent, séjour en famille: anticiper pour en profiter pleinement, l’amour à tout âge, être aidant: accompagner, être accompagné, se protéger…</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La mémoire et le cerveau:</a:t>
            </a:r>
            <a:r>
              <a:rPr b="0" lang="fr-FR" sz="1200" spc="-1" strike="noStrike">
                <a:solidFill>
                  <a:srgbClr val="777877"/>
                </a:solidFill>
                <a:latin typeface="Arial"/>
                <a:ea typeface="DejaVu Sans"/>
              </a:rPr>
              <a:t> comment stimuler la mémoire, la mémoire au fil des années…</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Les pathologies:</a:t>
            </a:r>
            <a:r>
              <a:rPr b="0" lang="fr-FR" sz="1200" spc="-1" strike="noStrike">
                <a:solidFill>
                  <a:srgbClr val="777877"/>
                </a:solidFill>
                <a:latin typeface="Arial"/>
                <a:ea typeface="DejaVu Sans"/>
              </a:rPr>
              <a:t> les accidents vasculaires cérébraux, la maladie d’Alzheimer…</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Le stress, le sommeil et la fatigue:</a:t>
            </a:r>
            <a:r>
              <a:rPr b="0" lang="fr-FR" sz="1200" spc="-1" strike="noStrike">
                <a:solidFill>
                  <a:srgbClr val="777877"/>
                </a:solidFill>
                <a:latin typeface="Arial"/>
                <a:ea typeface="DejaVu Sans"/>
              </a:rPr>
              <a:t> identifier, comprendre et gérer les sources de stress, la fatigue – la comprendre pour mieux la gérer…</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L’alimentation</a:t>
            </a:r>
            <a:r>
              <a:rPr b="0" lang="fr-FR" sz="1200" spc="-1" strike="noStrike">
                <a:solidFill>
                  <a:srgbClr val="777877"/>
                </a:solidFill>
                <a:latin typeface="Arial"/>
                <a:ea typeface="DejaVu Sans"/>
              </a:rPr>
              <a:t>: l’équilibre alimentaire, faire de l’alimentation une alliée de son cœur…</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526" name="CustomShape 4"/>
          <p:cNvSpPr/>
          <p:nvPr/>
        </p:nvSpPr>
        <p:spPr>
          <a:xfrm>
            <a:off x="7608960" y="998280"/>
            <a:ext cx="4201200" cy="187020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endParaRPr b="0" lang="fr-FR" sz="1800" spc="-1" strike="noStrike">
              <a:latin typeface="Arial"/>
            </a:endParaRPr>
          </a:p>
          <a:p>
            <a:pPr algn="just">
              <a:lnSpc>
                <a:spcPct val="100000"/>
              </a:lnSpc>
              <a:spcBef>
                <a:spcPts val="1001"/>
              </a:spcBef>
            </a:pPr>
            <a:endParaRPr b="0" lang="fr-FR" sz="1800" spc="-1" strike="noStrike">
              <a:latin typeface="Arial"/>
            </a:endParaRPr>
          </a:p>
          <a:p>
            <a:pPr algn="just">
              <a:lnSpc>
                <a:spcPts val="2599"/>
              </a:lnSpc>
              <a:spcBef>
                <a:spcPts val="1001"/>
              </a:spcBef>
            </a:pPr>
            <a:endParaRPr b="0" lang="fr-FR" sz="1800" spc="-1" strike="noStrike">
              <a:latin typeface="Arial"/>
            </a:endParaRPr>
          </a:p>
          <a:p>
            <a:pPr algn="just">
              <a:lnSpc>
                <a:spcPts val="2599"/>
              </a:lnSpc>
              <a:spcBef>
                <a:spcPts val="1001"/>
              </a:spcBef>
            </a:pPr>
            <a:endParaRPr b="0" lang="fr-FR" sz="1800" spc="-1" strike="noStrike">
              <a:latin typeface="Arial"/>
            </a:endParaRPr>
          </a:p>
          <a:p>
            <a:pPr algn="just">
              <a:lnSpc>
                <a:spcPts val="2599"/>
              </a:lnSpc>
              <a:spcBef>
                <a:spcPts val="1001"/>
              </a:spcBef>
            </a:pPr>
            <a:endParaRPr b="0" lang="fr-FR" sz="1800" spc="-1" strike="noStrike">
              <a:latin typeface="Arial"/>
            </a:endParaRPr>
          </a:p>
          <a:p>
            <a:pPr algn="just">
              <a:lnSpc>
                <a:spcPts val="2599"/>
              </a:lnSpc>
              <a:spcBef>
                <a:spcPts val="1001"/>
              </a:spcBef>
            </a:pPr>
            <a:endParaRPr b="0" lang="fr-FR" sz="1800" spc="-1" strike="noStrike">
              <a:latin typeface="Arial"/>
            </a:endParaRPr>
          </a:p>
          <a:p>
            <a:pPr algn="just">
              <a:lnSpc>
                <a:spcPts val="2599"/>
              </a:lnSpc>
              <a:spcBef>
                <a:spcPts val="1001"/>
              </a:spcBef>
            </a:pPr>
            <a:endParaRPr b="0" lang="fr-FR" sz="1800" spc="-1" strike="noStrike">
              <a:latin typeface="Arial"/>
            </a:endParaRPr>
          </a:p>
        </p:txBody>
      </p:sp>
      <p:sp>
        <p:nvSpPr>
          <p:cNvPr id="527" name="CustomShape 5"/>
          <p:cNvSpPr/>
          <p:nvPr/>
        </p:nvSpPr>
        <p:spPr>
          <a:xfrm>
            <a:off x="1517760" y="6417720"/>
            <a:ext cx="10368360" cy="4014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600" spc="-1" strike="noStrike">
                <a:solidFill>
                  <a:srgbClr val="777877"/>
                </a:solidFill>
                <a:latin typeface="Arial"/>
                <a:ea typeface="DejaVu Sans"/>
              </a:rPr>
              <a:t>* Les Observatoires des situations de fragilité, Michel Nogues, Antonin Blanckaert, Delphine Paccard, Olivier Suzanne, 2015</a:t>
            </a:r>
            <a:endParaRPr b="0" lang="fr-FR" sz="600" spc="-1" strike="noStrike">
              <a:latin typeface="Arial"/>
            </a:endParaRPr>
          </a:p>
          <a:p>
            <a:pPr>
              <a:lnSpc>
                <a:spcPct val="100000"/>
              </a:lnSpc>
            </a:pPr>
            <a:r>
              <a:rPr b="0" i="1" lang="fr-FR" sz="600" spc="-1" strike="noStrike">
                <a:solidFill>
                  <a:srgbClr val="777877"/>
                </a:solidFill>
                <a:latin typeface="Arial"/>
                <a:ea typeface="DejaVu Sans"/>
              </a:rPr>
              <a:t>**Ce score moyen est calculé en faisant la moyenne des scores individuels des individus pondérés par les effectifs associés. Pour calculer ce score individuel, 2 facteurs de fragilité ont été retenus : l'âge du retraité, qu'il ait eu recours aux soins dans les 12 derniers mois ou non.</a:t>
            </a:r>
            <a:endParaRPr b="0" lang="fr-FR" sz="600" spc="-1" strike="noStrike">
              <a:latin typeface="Arial"/>
            </a:endParaRPr>
          </a:p>
          <a:p>
            <a:pPr>
              <a:lnSpc>
                <a:spcPct val="100000"/>
              </a:lnSpc>
            </a:pPr>
            <a:r>
              <a:rPr b="0" i="1" lang="fr-FR" sz="600" spc="-1" strike="noStrike">
                <a:solidFill>
                  <a:srgbClr val="777877"/>
                </a:solidFill>
                <a:latin typeface="Arial"/>
                <a:ea typeface="DejaVu Sans"/>
              </a:rPr>
              <a:t>À chacun de ces facteurs, est associé un poids en fonction de la valeur de ce facteur. La somme de ces 2 poids est égale au score individuel de fragilité du retraité. Plus le score moyen d'un territoire est élevé, plus sa fragilité est importante.</a:t>
            </a:r>
            <a:endParaRPr b="0" lang="fr-FR" sz="600" spc="-1" strike="noStrike">
              <a:latin typeface="Arial"/>
            </a:endParaRPr>
          </a:p>
          <a:p>
            <a:pPr>
              <a:lnSpc>
                <a:spcPct val="100000"/>
              </a:lnSpc>
            </a:pPr>
            <a:endParaRPr b="0" lang="fr-FR" sz="600" spc="-1" strike="noStrike">
              <a:latin typeface="Arial"/>
            </a:endParaRPr>
          </a:p>
        </p:txBody>
      </p:sp>
      <p:sp>
        <p:nvSpPr>
          <p:cNvPr id="528" name="CustomShape 6"/>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553A905-14D7-464C-9681-6987E2ECA2CD}"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CustomShape 1"/>
          <p:cNvSpPr/>
          <p:nvPr/>
        </p:nvSpPr>
        <p:spPr>
          <a:xfrm>
            <a:off x="2907000" y="239040"/>
            <a:ext cx="8979120" cy="358920"/>
          </a:xfrm>
          <a:prstGeom prst="rect">
            <a:avLst/>
          </a:prstGeom>
          <a:noFill/>
          <a:ln>
            <a:noFill/>
          </a:ln>
        </p:spPr>
        <p:style>
          <a:lnRef idx="0"/>
          <a:fillRef idx="0"/>
          <a:effectRef idx="0"/>
          <a:fontRef idx="minor"/>
        </p:style>
        <p:txBody>
          <a:bodyPr lIns="0" rIns="90000" tIns="0" bIns="45000">
            <a:noAutofit/>
          </a:bodyPr>
          <a:p>
            <a:pPr algn="just">
              <a:lnSpc>
                <a:spcPct val="90000"/>
              </a:lnSpc>
              <a:spcBef>
                <a:spcPts val="201"/>
              </a:spcBef>
            </a:pPr>
            <a:r>
              <a:rPr b="0" lang="fr-FR" sz="2000" spc="-1" strike="noStrike">
                <a:solidFill>
                  <a:srgbClr val="777877"/>
                </a:solidFill>
                <a:latin typeface="Arial"/>
                <a:ea typeface="DejaVu Sans"/>
              </a:rPr>
              <a:t>Des taux d’équipement départementaux en places pour personnes âgées inférieurs aux taux nationaux et régionaux</a:t>
            </a:r>
            <a:endParaRPr b="0" lang="fr-FR" sz="2000" spc="-1" strike="noStrike">
              <a:latin typeface="Arial"/>
            </a:endParaRPr>
          </a:p>
        </p:txBody>
      </p:sp>
      <p:sp>
        <p:nvSpPr>
          <p:cNvPr id="530" name="CustomShape 2"/>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Personnes âgées</a:t>
            </a:r>
            <a:endParaRPr b="0" lang="fr-FR" sz="2400" spc="-1" strike="noStrike">
              <a:latin typeface="Arial"/>
            </a:endParaRPr>
          </a:p>
          <a:p>
            <a:pPr>
              <a:lnSpc>
                <a:spcPct val="100000"/>
              </a:lnSpc>
            </a:pPr>
            <a:endParaRPr b="0" lang="fr-FR" sz="2400" spc="-1" strike="noStrike">
              <a:latin typeface="Arial"/>
            </a:endParaRPr>
          </a:p>
          <a:p>
            <a:pPr algn="just">
              <a:lnSpc>
                <a:spcPct val="100000"/>
              </a:lnSpc>
            </a:pPr>
            <a:endParaRPr b="0" lang="fr-FR" sz="2400" spc="-1" strike="noStrike">
              <a:latin typeface="Arial"/>
            </a:endParaRPr>
          </a:p>
          <a:p>
            <a:pPr algn="just">
              <a:lnSpc>
                <a:spcPct val="100000"/>
              </a:lnSpc>
            </a:pPr>
            <a:endParaRPr b="0" lang="fr-FR" sz="2400" spc="-1" strike="noStrike">
              <a:latin typeface="Arial"/>
            </a:endParaRPr>
          </a:p>
          <a:p>
            <a:pPr algn="just">
              <a:lnSpc>
                <a:spcPct val="100000"/>
              </a:lnSpc>
            </a:pPr>
            <a:endParaRPr b="0" lang="fr-FR" sz="2400" spc="-1" strike="noStrike">
              <a:latin typeface="Arial"/>
            </a:endParaRPr>
          </a:p>
        </p:txBody>
      </p:sp>
      <p:sp>
        <p:nvSpPr>
          <p:cNvPr id="531" name="CustomShape 3"/>
          <p:cNvSpPr/>
          <p:nvPr/>
        </p:nvSpPr>
        <p:spPr>
          <a:xfrm>
            <a:off x="2907000" y="1725480"/>
            <a:ext cx="890280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Taux d'équipement en places dans les structures pour personnes âgées en 2018 pour 1 000 personnes âgées | </a:t>
            </a:r>
            <a:r>
              <a:rPr b="0" i="1" lang="fr-FR" sz="1000" spc="32" strike="noStrike">
                <a:solidFill>
                  <a:srgbClr val="777877"/>
                </a:solidFill>
                <a:latin typeface="Arial Narrow"/>
                <a:ea typeface="DejaVu Sans"/>
              </a:rPr>
              <a:t>Source: STATISS – Score Santé (Drees, Finess, Insee, estimation de population 2019)</a:t>
            </a:r>
            <a:endParaRPr b="0" lang="fr-FR" sz="1000" spc="-1" strike="noStrike">
              <a:latin typeface="Arial"/>
            </a:endParaRPr>
          </a:p>
        </p:txBody>
      </p:sp>
      <p:graphicFrame>
        <p:nvGraphicFramePr>
          <p:cNvPr id="532" name="Graphique 12"/>
          <p:cNvGraphicFramePr/>
          <p:nvPr/>
        </p:nvGraphicFramePr>
        <p:xfrm>
          <a:off x="2907000" y="2125440"/>
          <a:ext cx="8902800" cy="3865320"/>
        </p:xfrm>
        <a:graphic>
          <a:graphicData uri="http://schemas.openxmlformats.org/drawingml/2006/chart">
            <c:chart xmlns:c="http://schemas.openxmlformats.org/drawingml/2006/chart" xmlns:r="http://schemas.openxmlformats.org/officeDocument/2006/relationships" r:id="rId1"/>
          </a:graphicData>
        </a:graphic>
      </p:graphicFrame>
      <p:sp>
        <p:nvSpPr>
          <p:cNvPr id="533" name="CustomShape 4"/>
          <p:cNvSpPr/>
          <p:nvPr/>
        </p:nvSpPr>
        <p:spPr>
          <a:xfrm>
            <a:off x="2907000" y="964800"/>
            <a:ext cx="8902800" cy="356832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Les </a:t>
            </a:r>
            <a:r>
              <a:rPr b="1" lang="fr-FR" sz="1200" spc="-1" strike="noStrike">
                <a:solidFill>
                  <a:srgbClr val="777877"/>
                </a:solidFill>
                <a:latin typeface="Arial"/>
                <a:ea typeface="DejaVu Sans"/>
              </a:rPr>
              <a:t>taux d’équipement </a:t>
            </a:r>
            <a:r>
              <a:rPr b="0" lang="fr-FR" sz="1200" spc="-1" strike="noStrike">
                <a:solidFill>
                  <a:srgbClr val="777877"/>
                </a:solidFill>
                <a:latin typeface="Arial"/>
                <a:ea typeface="DejaVu Sans"/>
              </a:rPr>
              <a:t>en places dans les Bouches-du-Rhône dans les EHPAD et SSIAD en 2018 sont </a:t>
            </a:r>
            <a:r>
              <a:rPr b="1" lang="fr-FR" sz="1200" spc="-1" strike="noStrike">
                <a:solidFill>
                  <a:srgbClr val="777877"/>
                </a:solidFill>
                <a:latin typeface="Arial"/>
                <a:ea typeface="DejaVu Sans"/>
              </a:rPr>
              <a:t>inférieurs </a:t>
            </a:r>
            <a:r>
              <a:rPr b="0" lang="fr-FR" sz="1200" spc="-1" strike="noStrike">
                <a:solidFill>
                  <a:srgbClr val="777877"/>
                </a:solidFill>
                <a:latin typeface="Arial"/>
                <a:ea typeface="DejaVu Sans"/>
              </a:rPr>
              <a:t>aux taux régionaux et nationaux avec respectivement 82,2 places en EHPAD pour 1 000 personnes âgées (contre 98,4 en France) et 16,7 places en SSIAD (contre 20,3 en France).</a:t>
            </a: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534" name="CustomShape 5"/>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FA38B0A-3042-4167-872A-F7D096EF45A5}"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CustomShape 1"/>
          <p:cNvSpPr/>
          <p:nvPr/>
        </p:nvSpPr>
        <p:spPr>
          <a:xfrm>
            <a:off x="2867760" y="655920"/>
            <a:ext cx="9069120" cy="5687640"/>
          </a:xfrm>
          <a:prstGeom prst="rect">
            <a:avLst/>
          </a:prstGeom>
          <a:noFill/>
          <a:ln>
            <a:noFill/>
          </a:ln>
        </p:spPr>
        <p:style>
          <a:lnRef idx="0"/>
          <a:fillRef idx="0"/>
          <a:effectRef idx="0"/>
          <a:fontRef idx="minor"/>
        </p:style>
        <p:txBody>
          <a:bodyPr lIns="0" rIns="0" tIns="0" bIns="72000">
            <a:noAutofit/>
          </a:bodyPr>
          <a:p>
            <a:pPr algn="just">
              <a:lnSpc>
                <a:spcPct val="100000"/>
              </a:lnSpc>
              <a:spcBef>
                <a:spcPts val="601"/>
              </a:spcBef>
            </a:pPr>
            <a:r>
              <a:rPr b="0" lang="fr-FR" sz="1200" spc="-1" strike="noStrike">
                <a:solidFill>
                  <a:srgbClr val="777877"/>
                </a:solidFill>
                <a:latin typeface="Arial"/>
                <a:ea typeface="DejaVu Sans"/>
              </a:rPr>
              <a:t>Il existe </a:t>
            </a:r>
            <a:r>
              <a:rPr b="1" lang="fr-FR" sz="1200" spc="-1" strike="noStrike">
                <a:solidFill>
                  <a:srgbClr val="777877"/>
                </a:solidFill>
                <a:latin typeface="Arial"/>
                <a:ea typeface="DejaVu Sans"/>
              </a:rPr>
              <a:t>deux maisons de retraite, une résidence autonomie, un accueil de jour rattaché à un EHPAD </a:t>
            </a:r>
            <a:r>
              <a:rPr b="0" lang="fr-FR" sz="1200" spc="-1" strike="noStrike">
                <a:solidFill>
                  <a:srgbClr val="777877"/>
                </a:solidFill>
                <a:latin typeface="Arial"/>
                <a:ea typeface="DejaVu Sans"/>
              </a:rPr>
              <a:t>et</a:t>
            </a:r>
            <a:r>
              <a:rPr b="1" lang="fr-FR" sz="1200" spc="-1" strike="noStrike">
                <a:solidFill>
                  <a:srgbClr val="777877"/>
                </a:solidFill>
                <a:latin typeface="Arial"/>
                <a:ea typeface="DejaVu Sans"/>
              </a:rPr>
              <a:t> deux accueils de jour autonomes </a:t>
            </a:r>
            <a:r>
              <a:rPr b="0" lang="fr-FR" sz="1200" spc="-1" strike="noStrike">
                <a:solidFill>
                  <a:srgbClr val="777877"/>
                </a:solidFill>
                <a:latin typeface="Arial"/>
                <a:ea typeface="DejaVu Sans"/>
              </a:rPr>
              <a:t>sur la commune des Pennes-Mirabeau*:</a:t>
            </a:r>
            <a:endParaRPr b="0" lang="fr-FR" sz="1200" spc="-1" strike="noStrike">
              <a:latin typeface="Arial"/>
            </a:endParaRPr>
          </a:p>
          <a:p>
            <a:pPr marL="171360" indent="-170280" algn="just">
              <a:lnSpc>
                <a:spcPct val="100000"/>
              </a:lnSpc>
              <a:spcBef>
                <a:spcPts val="601"/>
              </a:spcBef>
              <a:buClr>
                <a:srgbClr val="0070cd"/>
              </a:buClr>
              <a:buFont typeface="Arial"/>
              <a:buChar char="-"/>
            </a:pPr>
            <a:r>
              <a:rPr b="1" lang="fr-FR" sz="1200" spc="-1" strike="noStrike">
                <a:solidFill>
                  <a:srgbClr val="777877"/>
                </a:solidFill>
                <a:latin typeface="Arial"/>
                <a:ea typeface="DejaVu Sans"/>
              </a:rPr>
              <a:t>Les Opalines:</a:t>
            </a:r>
            <a:r>
              <a:rPr b="0" lang="fr-FR" sz="1200" spc="-1" strike="noStrike">
                <a:solidFill>
                  <a:srgbClr val="777877"/>
                </a:solidFill>
                <a:latin typeface="Arial"/>
                <a:ea typeface="DejaVu Sans"/>
              </a:rPr>
              <a:t> EHPAD situé au Jas de Rhodes, sa capacité totale d’accueil est de 77 résidents. Une unité de 15 lits est dédiée aux personnes désorientées, atteintes de la maladie d’Alzheimer ou apparentées. </a:t>
            </a:r>
            <a:endParaRPr b="0" lang="fr-FR" sz="1200" spc="-1" strike="noStrike">
              <a:latin typeface="Arial"/>
            </a:endParaRPr>
          </a:p>
          <a:p>
            <a:pPr marL="171360" indent="-170280" algn="just">
              <a:lnSpc>
                <a:spcPct val="100000"/>
              </a:lnSpc>
              <a:spcBef>
                <a:spcPts val="601"/>
              </a:spcBef>
              <a:buClr>
                <a:srgbClr val="0070cd"/>
              </a:buClr>
              <a:buFont typeface="Arial"/>
              <a:buChar char="-"/>
            </a:pPr>
            <a:r>
              <a:rPr b="1" lang="fr-FR" sz="1200" spc="-1" strike="noStrike">
                <a:solidFill>
                  <a:srgbClr val="777877"/>
                </a:solidFill>
                <a:latin typeface="Arial"/>
                <a:ea typeface="DejaVu Sans"/>
              </a:rPr>
              <a:t>Les Jardins de Mirabeau:</a:t>
            </a:r>
            <a:r>
              <a:rPr b="0" lang="fr-FR" sz="1200" spc="-1" strike="noStrike">
                <a:solidFill>
                  <a:srgbClr val="777877"/>
                </a:solidFill>
                <a:latin typeface="Arial"/>
                <a:ea typeface="DejaVu Sans"/>
              </a:rPr>
              <a:t> EHPAD situé dans la zone de Pallières constitué d’une unité de 42 places réservée à l’accueil médicalisé des personnes valides, dépendantes ou semi dépendantes et d’une unité de 14 places pour les personnes atteintes de maladies neurodégénératives. 12 places sont dédiées à l</a:t>
            </a:r>
            <a:r>
              <a:rPr b="1" lang="fr-FR" sz="1200" spc="-1" strike="noStrike">
                <a:solidFill>
                  <a:srgbClr val="777877"/>
                </a:solidFill>
                <a:latin typeface="Arial"/>
                <a:ea typeface="DejaVu Sans"/>
              </a:rPr>
              <a:t>’accueil de jour </a:t>
            </a:r>
            <a:r>
              <a:rPr b="0" lang="fr-FR" sz="1200" spc="-1" strike="noStrike">
                <a:solidFill>
                  <a:srgbClr val="777877"/>
                </a:solidFill>
                <a:latin typeface="Arial"/>
                <a:ea typeface="DejaVu Sans"/>
              </a:rPr>
              <a:t>pour les personnes atteintes de la maladie d’Alzheimer ou troubles apparentés.</a:t>
            </a:r>
            <a:endParaRPr b="0" lang="fr-FR" sz="1200" spc="-1" strike="noStrike">
              <a:latin typeface="Arial"/>
            </a:endParaRPr>
          </a:p>
          <a:p>
            <a:pPr marL="171360" indent="-170280" algn="just">
              <a:lnSpc>
                <a:spcPct val="100000"/>
              </a:lnSpc>
              <a:spcBef>
                <a:spcPts val="601"/>
              </a:spcBef>
              <a:buClr>
                <a:srgbClr val="0070cd"/>
              </a:buClr>
              <a:buFont typeface="Arial"/>
              <a:buChar char="-"/>
            </a:pPr>
            <a:r>
              <a:rPr b="1" lang="fr-FR" sz="1200" spc="-1" strike="noStrike">
                <a:solidFill>
                  <a:srgbClr val="777877"/>
                </a:solidFill>
                <a:latin typeface="Arial"/>
                <a:ea typeface="DejaVu Sans"/>
              </a:rPr>
              <a:t>La Villa Mirabeau:</a:t>
            </a:r>
            <a:r>
              <a:rPr b="0" lang="fr-FR" sz="1200" spc="-1" strike="noStrike">
                <a:solidFill>
                  <a:srgbClr val="777877"/>
                </a:solidFill>
                <a:latin typeface="Arial"/>
                <a:ea typeface="DejaVu Sans"/>
              </a:rPr>
              <a:t> Résidence autonomie composée de 64 appartements, du studio au T2, destinée aux personnes âgées de 60 ans et plus, autonomes, vivant en couple ou seules.</a:t>
            </a:r>
            <a:endParaRPr b="0" lang="fr-FR" sz="1200" spc="-1" strike="noStrike">
              <a:latin typeface="Arial"/>
            </a:endParaRPr>
          </a:p>
          <a:p>
            <a:pPr marL="171360" indent="-170280" algn="just">
              <a:lnSpc>
                <a:spcPct val="100000"/>
              </a:lnSpc>
              <a:spcBef>
                <a:spcPts val="601"/>
              </a:spcBef>
              <a:buClr>
                <a:srgbClr val="0070cd"/>
              </a:buClr>
              <a:buFont typeface="Arial"/>
              <a:buChar char="-"/>
            </a:pPr>
            <a:r>
              <a:rPr b="1" lang="fr-FR" sz="1200" spc="-1" strike="noStrike">
                <a:solidFill>
                  <a:srgbClr val="777877"/>
                </a:solidFill>
                <a:latin typeface="Arial"/>
                <a:ea typeface="DejaVu Sans"/>
              </a:rPr>
              <a:t>Accueil de jour Tendre la Main:</a:t>
            </a:r>
            <a:r>
              <a:rPr b="0" lang="fr-FR" sz="1200" spc="-1" strike="noStrike">
                <a:solidFill>
                  <a:srgbClr val="777877"/>
                </a:solidFill>
                <a:latin typeface="Arial"/>
                <a:ea typeface="DejaVu Sans"/>
              </a:rPr>
              <a:t> Centre d’accueil de jour situé dans le jardin de la Tour Maguit, cet accueil de jour est destiné aux personnes atteintes de maladies neuro-dégénératives, il peut accueillir jusqu’à 21 personnes.</a:t>
            </a:r>
            <a:endParaRPr b="0" lang="fr-FR" sz="1200" spc="-1" strike="noStrike">
              <a:latin typeface="Arial"/>
            </a:endParaRPr>
          </a:p>
          <a:p>
            <a:pPr marL="171360" indent="-170280" algn="just">
              <a:lnSpc>
                <a:spcPct val="100000"/>
              </a:lnSpc>
              <a:spcBef>
                <a:spcPts val="601"/>
              </a:spcBef>
              <a:buClr>
                <a:srgbClr val="0070cd"/>
              </a:buClr>
              <a:buFont typeface="Arial"/>
              <a:buChar char="-"/>
            </a:pPr>
            <a:r>
              <a:rPr b="1" lang="fr-FR" sz="1200" spc="-1" strike="noStrike">
                <a:solidFill>
                  <a:srgbClr val="777877"/>
                </a:solidFill>
                <a:latin typeface="Arial"/>
                <a:ea typeface="DejaVu Sans"/>
              </a:rPr>
              <a:t>Les Pensées:</a:t>
            </a:r>
            <a:r>
              <a:rPr b="0" lang="fr-FR" sz="1200" spc="-1" strike="noStrike">
                <a:solidFill>
                  <a:srgbClr val="777877"/>
                </a:solidFill>
                <a:latin typeface="Arial"/>
                <a:ea typeface="DejaVu Sans"/>
              </a:rPr>
              <a:t> Accueil de jour situé à La Gavotte accueillant jusqu’à 17 personnes atteintes de pathologies neurodégénératives. Des formations pour les aidants sont également organisées.</a:t>
            </a:r>
            <a:endParaRPr b="0" lang="fr-FR" sz="1200" spc="-1" strike="noStrike">
              <a:latin typeface="Arial"/>
            </a:endParaRPr>
          </a:p>
          <a:p>
            <a:pPr marL="171360" indent="-170280" algn="just">
              <a:lnSpc>
                <a:spcPct val="100000"/>
              </a:lnSpc>
              <a:spcBef>
                <a:spcPts val="601"/>
              </a:spcBef>
              <a:buClr>
                <a:srgbClr val="0070cd"/>
              </a:buClr>
              <a:buFont typeface="Arial"/>
              <a:buChar char="-"/>
            </a:pPr>
            <a:r>
              <a:rPr b="0" lang="fr-FR" sz="1200" spc="-1" strike="noStrike">
                <a:solidFill>
                  <a:srgbClr val="777877"/>
                </a:solidFill>
                <a:latin typeface="Arial"/>
                <a:ea typeface="DejaVu Sans"/>
              </a:rPr>
              <a:t>Un projet de </a:t>
            </a:r>
            <a:r>
              <a:rPr b="1" lang="fr-FR" sz="1200" spc="-1" strike="noStrike">
                <a:solidFill>
                  <a:srgbClr val="777877"/>
                </a:solidFill>
                <a:latin typeface="Arial"/>
                <a:ea typeface="DejaVu Sans"/>
              </a:rPr>
              <a:t>résidence services séniors </a:t>
            </a:r>
            <a:r>
              <a:rPr b="0" lang="fr-FR" sz="1200" spc="-1" strike="noStrike">
                <a:solidFill>
                  <a:srgbClr val="777877"/>
                </a:solidFill>
                <a:latin typeface="Arial"/>
                <a:ea typeface="DejaVu Sans"/>
              </a:rPr>
              <a:t>dans le nord de la commune est en projet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Quatre foyers ou clubs seniors</a:t>
            </a:r>
            <a:r>
              <a:rPr b="0" lang="fr-FR" sz="1200" spc="-1" strike="noStrike">
                <a:solidFill>
                  <a:srgbClr val="777877"/>
                </a:solidFill>
                <a:latin typeface="Arial"/>
                <a:ea typeface="DejaVu Sans"/>
              </a:rPr>
              <a:t> fonctionnent de un à trois jours par semaine et proposent des activités aux seniors du territoire: Foyer des Cadeneaux, Foyer de la Gavotte, Foyer du Plan des Pennes, Foyer de La Voilerie.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Chaque été, le CCAS de la Ville des Pennes-Mirabeau organise, durant le mois de juillet et première semaine d'août, </a:t>
            </a:r>
            <a:r>
              <a:rPr b="1" lang="fr-FR" sz="1200" spc="-1" strike="noStrike">
                <a:solidFill>
                  <a:srgbClr val="777877"/>
                </a:solidFill>
                <a:latin typeface="Arial"/>
                <a:ea typeface="DejaVu Sans"/>
              </a:rPr>
              <a:t>un centre de loisirs pour les plus de 65 ans</a:t>
            </a:r>
            <a:r>
              <a:rPr b="0" lang="fr-FR" sz="1200" spc="-1" strike="noStrike">
                <a:solidFill>
                  <a:srgbClr val="777877"/>
                </a:solidFill>
                <a:latin typeface="Arial"/>
                <a:ea typeface="DejaVu Sans"/>
              </a:rPr>
              <a:t>. Des activités variées sont proposées, encadrées par des animateurs professionnels.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Un dispositif départemental de téléassistance </a:t>
            </a:r>
            <a:r>
              <a:rPr b="0" lang="fr-FR" sz="1200" spc="-1" strike="noStrike">
                <a:solidFill>
                  <a:srgbClr val="777877"/>
                </a:solidFill>
                <a:latin typeface="Arial"/>
                <a:ea typeface="DejaVu Sans"/>
              </a:rPr>
              <a:t>est destiné au maintien à domicile des personnes âgées et handicapées, de plus de 60 ans.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Un </a:t>
            </a:r>
            <a:r>
              <a:rPr b="1" lang="fr-FR" sz="1200" spc="-1" strike="noStrike">
                <a:solidFill>
                  <a:srgbClr val="777877"/>
                </a:solidFill>
                <a:latin typeface="Arial"/>
                <a:ea typeface="DejaVu Sans"/>
              </a:rPr>
              <a:t>numéro de téléphone </a:t>
            </a:r>
            <a:r>
              <a:rPr b="0" lang="fr-FR" sz="1200" spc="-1" strike="noStrike">
                <a:solidFill>
                  <a:srgbClr val="777877"/>
                </a:solidFill>
                <a:latin typeface="Arial"/>
                <a:ea typeface="DejaVu Sans"/>
              </a:rPr>
              <a:t>est mis en place pour conseille les aidants familiaux</a:t>
            </a:r>
            <a:r>
              <a:rPr b="1" lang="fr-FR" sz="1200" spc="-1" strike="noStrike">
                <a:solidFill>
                  <a:srgbClr val="777877"/>
                </a:solidFill>
                <a:latin typeface="Arial"/>
                <a:ea typeface="DejaVu Sans"/>
              </a:rPr>
              <a:t>: l’ALDA 13.</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Une fois par mois, l’association France Alzheimer assure une permanence au CCAS </a:t>
            </a:r>
            <a:r>
              <a:rPr b="0" lang="fr-FR" sz="1200" spc="-1" strike="noStrike">
                <a:solidFill>
                  <a:srgbClr val="777877"/>
                </a:solidFill>
                <a:latin typeface="Arial"/>
                <a:ea typeface="DejaVu Sans"/>
              </a:rPr>
              <a:t>afin de rencontrer les aidants familiaux, leur apporter le soutien et le répit dont ils ont besoin.</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536"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offre importante à destination des personnes âgées et de leurs aidants</a:t>
            </a:r>
            <a:endParaRPr b="0" lang="fr-FR" sz="2000" spc="-1" strike="noStrike">
              <a:latin typeface="Arial"/>
            </a:endParaRPr>
          </a:p>
        </p:txBody>
      </p:sp>
      <p:sp>
        <p:nvSpPr>
          <p:cNvPr id="537"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Personnes âgées</a:t>
            </a: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réflexion sur l’offre proposée en direction des personnes âgées (efficacité et efficience des actions au regard des moyens alloués, complémentarité des actions avec celles des partenaires,…) </a:t>
            </a:r>
            <a:endParaRPr b="0" lang="fr-FR" sz="1200" spc="-1" strike="noStrike">
              <a:latin typeface="Arial"/>
            </a:endParaRPr>
          </a:p>
          <a:p>
            <a:pPr algn="just">
              <a:lnSpc>
                <a:spcPct val="100000"/>
              </a:lnSpc>
            </a:pPr>
            <a:endParaRPr b="0" lang="fr-FR" sz="1200" spc="-1" strike="noStrike">
              <a:latin typeface="Arial"/>
            </a:endParaRPr>
          </a:p>
        </p:txBody>
      </p:sp>
      <p:sp>
        <p:nvSpPr>
          <p:cNvPr id="538" name="CustomShape 4"/>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*Site internet de la commune des Pennes-Mirabeau</a:t>
            </a:r>
            <a:endParaRPr b="0" lang="fr-FR" sz="800" spc="-1" strike="noStrike">
              <a:latin typeface="Arial"/>
            </a:endParaRPr>
          </a:p>
        </p:txBody>
      </p:sp>
      <p:sp>
        <p:nvSpPr>
          <p:cNvPr id="539" name="CustomShape 5"/>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87EEE86-41B2-464C-AC82-FDF486C72CB8}"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CustomShape 1"/>
          <p:cNvSpPr/>
          <p:nvPr/>
        </p:nvSpPr>
        <p:spPr>
          <a:xfrm>
            <a:off x="304920" y="1397160"/>
            <a:ext cx="11581200" cy="3618360"/>
          </a:xfrm>
          <a:prstGeom prst="rect">
            <a:avLst/>
          </a:prstGeom>
          <a:noFill/>
          <a:ln>
            <a:noFill/>
          </a:ln>
        </p:spPr>
        <p:style>
          <a:lnRef idx="0"/>
          <a:fillRef idx="0"/>
          <a:effectRef idx="0"/>
          <a:fontRef idx="minor"/>
        </p:style>
        <p:txBody>
          <a:bodyPr lIns="0" rIns="0" tIns="0" bIns="72000">
            <a:noAutofit/>
          </a:bodyPr>
          <a:p>
            <a:pPr marL="457200" indent="-456120">
              <a:lnSpc>
                <a:spcPct val="150000"/>
              </a:lnSpc>
              <a:spcBef>
                <a:spcPts val="1001"/>
              </a:spcBef>
              <a:buClr>
                <a:srgbClr val="0070cd"/>
              </a:buClr>
              <a:buFont typeface="Arial"/>
              <a:buAutoNum type="arabicPeriod"/>
            </a:pPr>
            <a:r>
              <a:rPr b="0" lang="fr-FR" sz="2000" spc="-1" strike="noStrike">
                <a:solidFill>
                  <a:srgbClr val="777877"/>
                </a:solidFill>
                <a:latin typeface="Arial"/>
                <a:ea typeface="DejaVu Sans"/>
              </a:rPr>
              <a:t>Présentation de la démarche Ville Amie des Aînés (VADA)</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p.03</a:t>
            </a:r>
            <a:endParaRPr b="0" lang="fr-FR" sz="2000" spc="-1" strike="noStrike">
              <a:latin typeface="Arial"/>
            </a:endParaRPr>
          </a:p>
          <a:p>
            <a:pPr marL="457200" indent="-456120">
              <a:lnSpc>
                <a:spcPct val="150000"/>
              </a:lnSpc>
              <a:spcBef>
                <a:spcPts val="1001"/>
              </a:spcBef>
              <a:buClr>
                <a:srgbClr val="0070cd"/>
              </a:buClr>
              <a:buFont typeface="Arial"/>
              <a:buAutoNum type="arabicPeriod"/>
            </a:pPr>
            <a:r>
              <a:rPr b="0" lang="fr-FR" sz="2000" spc="-1" strike="noStrike">
                <a:solidFill>
                  <a:srgbClr val="777877"/>
                </a:solidFill>
                <a:latin typeface="Arial"/>
                <a:ea typeface="DejaVu Sans"/>
              </a:rPr>
              <a:t>Portrait statistique du territoire</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p.06</a:t>
            </a:r>
            <a:endParaRPr b="0" lang="fr-FR" sz="2000" spc="-1" strike="noStrike">
              <a:latin typeface="Arial"/>
            </a:endParaRPr>
          </a:p>
          <a:p>
            <a:pPr marL="457200" indent="-456120">
              <a:lnSpc>
                <a:spcPct val="150000"/>
              </a:lnSpc>
              <a:spcBef>
                <a:spcPts val="1001"/>
              </a:spcBef>
              <a:buClr>
                <a:srgbClr val="0070cd"/>
              </a:buClr>
              <a:buFont typeface="Arial"/>
              <a:buAutoNum type="arabicPeriod"/>
            </a:pPr>
            <a:r>
              <a:rPr b="0" lang="fr-FR" sz="2000" spc="-1" strike="noStrike">
                <a:solidFill>
                  <a:srgbClr val="777877"/>
                </a:solidFill>
                <a:latin typeface="Arial"/>
                <a:ea typeface="DejaVu Sans"/>
              </a:rPr>
              <a:t>Analyse du questionnaire population</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p.46</a:t>
            </a:r>
            <a:endParaRPr b="0" lang="fr-FR" sz="2000" spc="-1" strike="noStrike">
              <a:latin typeface="Arial"/>
            </a:endParaRPr>
          </a:p>
          <a:p>
            <a:pPr marL="457200" indent="-456120">
              <a:lnSpc>
                <a:spcPct val="150000"/>
              </a:lnSpc>
              <a:spcBef>
                <a:spcPts val="1001"/>
              </a:spcBef>
              <a:buClr>
                <a:srgbClr val="0070cd"/>
              </a:buClr>
              <a:buFont typeface="Arial"/>
              <a:buAutoNum type="arabicPeriod"/>
            </a:pPr>
            <a:r>
              <a:rPr b="0" lang="fr-FR" sz="2000" spc="-1" strike="noStrike">
                <a:solidFill>
                  <a:srgbClr val="777877"/>
                </a:solidFill>
                <a:latin typeface="Arial"/>
                <a:ea typeface="DejaVu Sans"/>
              </a:rPr>
              <a:t>Audit participatif</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p.60</a:t>
            </a:r>
            <a:endParaRPr b="0" lang="fr-FR" sz="2000" spc="-1" strike="noStrike">
              <a:latin typeface="Arial"/>
            </a:endParaRPr>
          </a:p>
          <a:p>
            <a:pPr marL="457200" indent="-456120">
              <a:lnSpc>
                <a:spcPct val="150000"/>
              </a:lnSpc>
              <a:spcBef>
                <a:spcPts val="1001"/>
              </a:spcBef>
              <a:buClr>
                <a:srgbClr val="0070cd"/>
              </a:buClr>
              <a:buFont typeface="Arial"/>
              <a:buAutoNum type="arabicPeriod"/>
            </a:pPr>
            <a:r>
              <a:rPr b="0" lang="fr-FR" sz="2000" spc="-1" strike="noStrike">
                <a:solidFill>
                  <a:srgbClr val="777877"/>
                </a:solidFill>
                <a:latin typeface="Arial"/>
                <a:ea typeface="DejaVu Sans"/>
              </a:rPr>
              <a:t>Audit technique</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p.70</a:t>
            </a:r>
            <a:endParaRPr b="0" lang="fr-FR" sz="2000" spc="-1" strike="noStrike">
              <a:latin typeface="Arial"/>
            </a:endParaRPr>
          </a:p>
          <a:p>
            <a:pPr marL="457200" indent="-456120">
              <a:lnSpc>
                <a:spcPct val="150000"/>
              </a:lnSpc>
              <a:spcBef>
                <a:spcPts val="1001"/>
              </a:spcBef>
              <a:buClr>
                <a:srgbClr val="0070cd"/>
              </a:buClr>
              <a:buFont typeface="Arial"/>
              <a:buAutoNum type="arabicPeriod"/>
            </a:pPr>
            <a:r>
              <a:rPr b="0" lang="fr-FR" sz="2000" spc="-1" strike="noStrike">
                <a:solidFill>
                  <a:srgbClr val="777877"/>
                </a:solidFill>
                <a:latin typeface="Arial"/>
                <a:ea typeface="DejaVu Sans"/>
              </a:rPr>
              <a:t>Plan d’actions</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p.80</a:t>
            </a:r>
            <a:endParaRPr b="0" lang="fr-FR" sz="2000" spc="-1" strike="noStrike">
              <a:latin typeface="Arial"/>
            </a:endParaRPr>
          </a:p>
          <a:p>
            <a:pPr>
              <a:lnSpc>
                <a:spcPct val="150000"/>
              </a:lnSpc>
              <a:spcBef>
                <a:spcPts val="1001"/>
              </a:spcBef>
            </a:pP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r>
              <a:rPr b="0" lang="fr-FR" sz="2000" spc="-1" strike="noStrike">
                <a:solidFill>
                  <a:srgbClr val="777877"/>
                </a:solidFill>
                <a:latin typeface="Arial"/>
                <a:ea typeface="DejaVu Sans"/>
              </a:rPr>
              <a:t>	</a:t>
            </a:r>
            <a:endParaRPr b="0" lang="fr-FR" sz="2000" spc="-1" strike="noStrike">
              <a:latin typeface="Arial"/>
            </a:endParaRPr>
          </a:p>
        </p:txBody>
      </p:sp>
      <p:sp>
        <p:nvSpPr>
          <p:cNvPr id="380" name="CustomShape 2"/>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0070c0"/>
                </a:solidFill>
                <a:latin typeface="Arial"/>
                <a:ea typeface="DejaVu Sans"/>
              </a:rPr>
              <a:t>Sommaire</a:t>
            </a:r>
            <a:endParaRPr b="0" lang="fr-FR" sz="2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CustomShape 1"/>
          <p:cNvSpPr/>
          <p:nvPr/>
        </p:nvSpPr>
        <p:spPr>
          <a:xfrm>
            <a:off x="2867760" y="677880"/>
            <a:ext cx="5726520" cy="6803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0070c0"/>
                </a:solidFill>
                <a:latin typeface="Arial"/>
                <a:ea typeface="DejaVu Sans"/>
              </a:rPr>
              <a:t>Le CCAS propose de nombreuses activités et prestations pour les seniors</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	</a:t>
            </a:r>
            <a:r>
              <a:rPr b="1" lang="fr-FR" sz="1200" spc="-1" strike="noStrike">
                <a:solidFill>
                  <a:srgbClr val="777877"/>
                </a:solidFill>
                <a:latin typeface="Arial"/>
                <a:ea typeface="DejaVu Sans"/>
              </a:rPr>
              <a:t>Manifestation annuelle « Gâteaux des rois, Oreillettes » </a:t>
            </a:r>
            <a:r>
              <a:rPr b="0" lang="fr-FR" sz="1200" spc="-1" strike="noStrike">
                <a:solidFill>
                  <a:srgbClr val="777877"/>
                </a:solidFill>
                <a:latin typeface="Arial"/>
                <a:ea typeface="DejaVu Sans"/>
              </a:rPr>
              <a:t>: à l'occasion des vœux du Maire, après-midi récréatif à la salle Tino Rossi réunissant environ 300 personnes.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 portage des repas à domicile:</a:t>
            </a:r>
            <a:r>
              <a:rPr b="0" lang="fr-FR" sz="1200" spc="-1" strike="noStrike">
                <a:solidFill>
                  <a:srgbClr val="777877"/>
                </a:solidFill>
                <a:latin typeface="Arial"/>
                <a:ea typeface="DejaVu Sans"/>
              </a:rPr>
              <a:t> en 2021, une augmentation très forte est observée + 88 % (alors qu’une diminution de - 8,65 % était identifiée entre 2017 et 2019)</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Les Colis de Noël:</a:t>
            </a:r>
            <a:r>
              <a:rPr b="0" lang="fr-FR" sz="1200" spc="-1" strike="noStrike">
                <a:solidFill>
                  <a:srgbClr val="777877"/>
                </a:solidFill>
                <a:latin typeface="Arial"/>
                <a:ea typeface="DejaVu Sans"/>
              </a:rPr>
              <a:t> en 2019, 2 500 colis ont été distribués aux séniors. Les résidents des Jardins de Mirabeau, des Opalines et du Chêne Vert ont bénéficié d'une boite de chocolats (170 personnes),  le coût s'est élevé à 1 506,54 €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Les Foyers restaurants:</a:t>
            </a:r>
            <a:r>
              <a:rPr b="0" lang="fr-FR" sz="1200" spc="-1" strike="noStrike">
                <a:solidFill>
                  <a:srgbClr val="777877"/>
                </a:solidFill>
                <a:latin typeface="Arial"/>
                <a:ea typeface="DejaVu Sans"/>
              </a:rPr>
              <a:t> il existe deux foyers restaurants situés sur la Gavotte et  les Cadeneaux. Réservés aux personnes âgées de 65 ans et plus sans condition de ressources, ils proposent des repas équilibrés à des prix modérés. </a:t>
            </a: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541"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Activités et prestations pour les seniors proposées par le CCAS</a:t>
            </a:r>
            <a:endParaRPr b="0" lang="fr-FR" sz="2000" spc="-1" strike="noStrike">
              <a:latin typeface="Arial"/>
            </a:endParaRPr>
          </a:p>
        </p:txBody>
      </p:sp>
      <p:sp>
        <p:nvSpPr>
          <p:cNvPr id="542"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Personnes âgées</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d’accompagnement des personnes de plus de 60 ans dans leurs démarches d’accès aux droits: soutien dans les démarches de retraite renseignement autour de la dépendance…</a:t>
            </a:r>
            <a:endParaRPr b="0" lang="fr-FR" sz="1200" spc="-1" strike="noStrike">
              <a:latin typeface="Arial"/>
            </a:endParaRPr>
          </a:p>
        </p:txBody>
      </p:sp>
      <p:graphicFrame>
        <p:nvGraphicFramePr>
          <p:cNvPr id="543" name="Table 4"/>
          <p:cNvGraphicFramePr/>
          <p:nvPr/>
        </p:nvGraphicFramePr>
        <p:xfrm>
          <a:off x="8718480" y="1233360"/>
          <a:ext cx="3183120" cy="3459960"/>
        </p:xfrm>
        <a:graphic>
          <a:graphicData uri="http://schemas.openxmlformats.org/drawingml/2006/table">
            <a:tbl>
              <a:tblPr/>
              <a:tblGrid>
                <a:gridCol w="1335240"/>
                <a:gridCol w="584640"/>
                <a:gridCol w="690840"/>
                <a:gridCol w="572760"/>
              </a:tblGrid>
              <a:tr h="222840">
                <a:tc>
                  <a:tcPr marL="9360" marR="9360">
                    <a:noFill/>
                  </a:tcPr>
                </a:tc>
                <a:tc>
                  <a:txBody>
                    <a:bodyPr lIns="9360" rIns="9360">
                      <a:noAutofit/>
                    </a:bodyPr>
                    <a:p>
                      <a:pPr algn="ctr">
                        <a:lnSpc>
                          <a:spcPct val="100000"/>
                        </a:lnSpc>
                      </a:pPr>
                      <a:r>
                        <a:rPr b="1" lang="fr-FR" sz="900" spc="-1" strike="noStrike">
                          <a:solidFill>
                            <a:srgbClr val="ffffff"/>
                          </a:solidFill>
                          <a:latin typeface="Arial Narrow"/>
                        </a:rPr>
                        <a:t>2017</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2018</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2019</a:t>
                      </a:r>
                      <a:endParaRPr b="0" lang="fr-FR" sz="900" spc="-1" strike="noStrike">
                        <a:latin typeface="Arial"/>
                      </a:endParaRPr>
                    </a:p>
                  </a:txBody>
                  <a:tcPr marL="9360" marR="9360">
                    <a:solidFill>
                      <a:srgbClr val="0070c0"/>
                    </a:solidFill>
                  </a:tcPr>
                </a:tc>
              </a:tr>
              <a:tr h="222840">
                <a:tc>
                  <a:txBody>
                    <a:bodyPr lIns="9360" rIns="9360">
                      <a:noAutofit/>
                    </a:bodyPr>
                    <a:p>
                      <a:pPr>
                        <a:lnSpc>
                          <a:spcPct val="100000"/>
                        </a:lnSpc>
                      </a:pPr>
                      <a:r>
                        <a:rPr b="1" lang="fr-FR" sz="900" spc="-1" strike="noStrike">
                          <a:solidFill>
                            <a:srgbClr val="ffffff"/>
                          </a:solidFill>
                          <a:latin typeface="Arial Narrow"/>
                        </a:rPr>
                        <a:t>Centre de Loisirs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13 622 €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14 854 €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14 992 €</a:t>
                      </a:r>
                      <a:endParaRPr b="0" lang="fr-FR" sz="900" spc="-1" strike="noStrike">
                        <a:latin typeface="Arial"/>
                      </a:endParaRPr>
                    </a:p>
                  </a:txBody>
                  <a:tcPr marL="9360" marR="9360">
                    <a:solidFill>
                      <a:srgbClr val="d9d9d9"/>
                    </a:solidFill>
                  </a:tcPr>
                </a:tc>
              </a:tr>
              <a:tr h="353880">
                <a:tc>
                  <a:txBody>
                    <a:bodyPr lIns="9360" rIns="9360">
                      <a:noAutofit/>
                    </a:bodyPr>
                    <a:p>
                      <a:pPr>
                        <a:lnSpc>
                          <a:spcPct val="100000"/>
                        </a:lnSpc>
                      </a:pPr>
                      <a:r>
                        <a:rPr b="1" lang="fr-FR" sz="900" spc="-1" strike="noStrike">
                          <a:solidFill>
                            <a:srgbClr val="ffffff"/>
                          </a:solidFill>
                          <a:latin typeface="Arial Narrow"/>
                        </a:rPr>
                        <a:t>Manifestation annuelle ‘Gâteaux des rois, Oreillettes’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NC</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1 604 €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920 €</a:t>
                      </a:r>
                      <a:endParaRPr b="0" lang="fr-FR" sz="900" spc="-1" strike="noStrike">
                        <a:latin typeface="Arial"/>
                      </a:endParaRPr>
                    </a:p>
                  </a:txBody>
                  <a:tcPr marL="9360" marR="9360">
                    <a:solidFill>
                      <a:srgbClr val="d9d9d9"/>
                    </a:solidFill>
                  </a:tcPr>
                </a:tc>
              </a:tr>
              <a:tr h="353880">
                <a:tc>
                  <a:txBody>
                    <a:bodyPr lIns="9360" rIns="9360">
                      <a:noAutofit/>
                    </a:bodyPr>
                    <a:p>
                      <a:pPr>
                        <a:lnSpc>
                          <a:spcPct val="100000"/>
                        </a:lnSpc>
                      </a:pPr>
                      <a:r>
                        <a:rPr b="1" lang="fr-FR" sz="900" spc="-1" strike="noStrike">
                          <a:solidFill>
                            <a:srgbClr val="ffffff"/>
                          </a:solidFill>
                          <a:latin typeface="Arial Narrow"/>
                        </a:rPr>
                        <a:t>Portage des repas à domicile – Repas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00b050"/>
                          </a:solidFill>
                          <a:latin typeface="Arial Narrow"/>
                        </a:rPr>
                        <a:t>16 084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15 078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14 692</a:t>
                      </a:r>
                      <a:endParaRPr b="0" lang="fr-FR" sz="900" spc="-1" strike="noStrike">
                        <a:latin typeface="Arial"/>
                      </a:endParaRPr>
                    </a:p>
                  </a:txBody>
                  <a:tcPr marL="9360" marR="9360">
                    <a:solidFill>
                      <a:srgbClr val="d9d9d9"/>
                    </a:solidFill>
                  </a:tcPr>
                </a:tc>
              </a:tr>
              <a:tr h="353880">
                <a:tc>
                  <a:txBody>
                    <a:bodyPr lIns="9360" rIns="9360">
                      <a:noAutofit/>
                    </a:bodyPr>
                    <a:p>
                      <a:pPr>
                        <a:lnSpc>
                          <a:spcPct val="100000"/>
                        </a:lnSpc>
                      </a:pPr>
                      <a:r>
                        <a:rPr b="1" lang="fr-FR" sz="900" spc="-1" strike="noStrike">
                          <a:solidFill>
                            <a:srgbClr val="ffffff"/>
                          </a:solidFill>
                          <a:latin typeface="Arial Narrow"/>
                        </a:rPr>
                        <a:t>Portage des repas à domicile -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00b050"/>
                          </a:solidFill>
                          <a:latin typeface="Arial Narrow"/>
                        </a:rPr>
                        <a:t>117 542 €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110 190 €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117 025 €</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Colis de Noël – Nombre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2 500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2 500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2 500</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Colis de Noël –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59 500 €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60 399 €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60 399 €</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Foyers restaurants –Tickets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13 548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14 192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13 837</a:t>
                      </a:r>
                      <a:endParaRPr b="0" lang="fr-FR" sz="900" spc="-1" strike="noStrike">
                        <a:latin typeface="Arial"/>
                      </a:endParaRPr>
                    </a:p>
                  </a:txBody>
                  <a:tcPr marL="9360" marR="9360">
                    <a:solidFill>
                      <a:srgbClr val="d9d9d9"/>
                    </a:solidFill>
                  </a:tcPr>
                </a:tc>
              </a:tr>
              <a:tr h="353880">
                <a:tc>
                  <a:txBody>
                    <a:bodyPr lIns="9360" rIns="9360">
                      <a:noAutofit/>
                    </a:bodyPr>
                    <a:p>
                      <a:pPr>
                        <a:lnSpc>
                          <a:spcPct val="100000"/>
                        </a:lnSpc>
                      </a:pPr>
                      <a:r>
                        <a:rPr b="1" lang="fr-FR" sz="900" spc="-1" strike="noStrike">
                          <a:solidFill>
                            <a:srgbClr val="ffffff"/>
                          </a:solidFill>
                          <a:latin typeface="Arial Narrow"/>
                        </a:rPr>
                        <a:t>Foyers restaurants – Dépenses en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00b050"/>
                          </a:solidFill>
                          <a:latin typeface="Arial Narrow"/>
                        </a:rPr>
                        <a:t>68 663 €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64 930 €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54 829 €</a:t>
                      </a:r>
                      <a:endParaRPr b="0" lang="fr-FR" sz="900" spc="-1" strike="noStrike">
                        <a:latin typeface="Arial"/>
                      </a:endParaRPr>
                    </a:p>
                  </a:txBody>
                  <a:tcPr marL="9360" marR="9360">
                    <a:solidFill>
                      <a:srgbClr val="d9d9d9"/>
                    </a:solidFill>
                  </a:tcPr>
                </a:tc>
              </a:tr>
              <a:tr h="353880">
                <a:tc>
                  <a:txBody>
                    <a:bodyPr lIns="9360" rIns="9360">
                      <a:noAutofit/>
                    </a:bodyPr>
                    <a:p>
                      <a:pPr>
                        <a:lnSpc>
                          <a:spcPct val="100000"/>
                        </a:lnSpc>
                      </a:pPr>
                      <a:r>
                        <a:rPr b="1" lang="fr-FR" sz="900" spc="-1" strike="noStrike">
                          <a:solidFill>
                            <a:srgbClr val="ffffff"/>
                          </a:solidFill>
                          <a:latin typeface="Arial Narrow"/>
                        </a:rPr>
                        <a:t>Foyers restaurants – Recettes en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58 214 €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63 776 €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62 179 €</a:t>
                      </a:r>
                      <a:endParaRPr b="0" lang="fr-FR" sz="900" spc="-1" strike="noStrike">
                        <a:latin typeface="Arial"/>
                      </a:endParaRPr>
                    </a:p>
                  </a:txBody>
                  <a:tcPr marL="9360" marR="9360">
                    <a:solidFill>
                      <a:srgbClr val="d9d9d9"/>
                    </a:solidFill>
                  </a:tcPr>
                </a:tc>
              </a:tr>
              <a:tr h="353880">
                <a:tc>
                  <a:txBody>
                    <a:bodyPr lIns="9360" rIns="9360">
                      <a:noAutofit/>
                    </a:bodyPr>
                    <a:p>
                      <a:pPr>
                        <a:lnSpc>
                          <a:spcPct val="100000"/>
                        </a:lnSpc>
                      </a:pPr>
                      <a:r>
                        <a:rPr b="1" lang="fr-FR" sz="900" spc="-1" strike="noStrike">
                          <a:solidFill>
                            <a:srgbClr val="ffffff"/>
                          </a:solidFill>
                          <a:latin typeface="Arial Narrow"/>
                        </a:rPr>
                        <a:t>Téléassistance – Bénéficiaires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160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177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198</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Téléassistance – Dépenses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18 910 €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21 070 €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22 730 €</a:t>
                      </a:r>
                      <a:endParaRPr b="0" lang="fr-FR" sz="900" spc="-1" strike="noStrike">
                        <a:latin typeface="Arial"/>
                      </a:endParaRPr>
                    </a:p>
                  </a:txBody>
                  <a:tcPr marL="9360" marR="9360">
                    <a:solidFill>
                      <a:srgbClr val="d9d9d9"/>
                    </a:solidFill>
                  </a:tcPr>
                </a:tc>
              </a:tr>
            </a:tbl>
          </a:graphicData>
        </a:graphic>
      </p:graphicFrame>
      <p:sp>
        <p:nvSpPr>
          <p:cNvPr id="544" name="CustomShape 5"/>
          <p:cNvSpPr/>
          <p:nvPr/>
        </p:nvSpPr>
        <p:spPr>
          <a:xfrm>
            <a:off x="8711640" y="676440"/>
            <a:ext cx="3182760" cy="54648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Répartition des activités et des prestations à destination des séniors du CCAS | Source: CCAS ROB 2018 et 2020</a:t>
            </a:r>
            <a:r>
              <a:rPr b="0" i="1" lang="fr-FR" sz="1000" spc="32" strike="noStrike">
                <a:solidFill>
                  <a:srgbClr val="777877"/>
                </a:solidFill>
                <a:latin typeface="Arial"/>
                <a:ea typeface="DejaVu Sans"/>
              </a:rPr>
              <a:t>	</a:t>
            </a:r>
            <a:endParaRPr b="0" lang="fr-FR" sz="1000" spc="-1" strike="noStrike">
              <a:latin typeface="Arial"/>
            </a:endParaRPr>
          </a:p>
        </p:txBody>
      </p:sp>
      <p:sp>
        <p:nvSpPr>
          <p:cNvPr id="545" name="CustomShape 6"/>
          <p:cNvSpPr/>
          <p:nvPr/>
        </p:nvSpPr>
        <p:spPr>
          <a:xfrm>
            <a:off x="2867760" y="3993480"/>
            <a:ext cx="9018360" cy="2366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La téléassistance: </a:t>
            </a:r>
            <a:r>
              <a:rPr b="0" lang="fr-FR" sz="1200" spc="-1" strike="noStrike">
                <a:solidFill>
                  <a:srgbClr val="777877"/>
                </a:solidFill>
                <a:latin typeface="Arial"/>
                <a:ea typeface="DejaVu Sans"/>
              </a:rPr>
              <a:t>le département des Bouches du Rhône a mis en place un dispositif de téléassistance pour améliorer les conditions de vie quotidienne et de sécurité. Le nombre d’abonnés a progressé, entre 2015 à 2019, de 47 % soit 198 bénéficiaires.</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Permanence France Alzheimer:</a:t>
            </a:r>
            <a:r>
              <a:rPr b="0" lang="fr-FR" sz="1200" spc="-1" strike="noStrike">
                <a:solidFill>
                  <a:srgbClr val="777877"/>
                </a:solidFill>
                <a:latin typeface="Arial"/>
                <a:ea typeface="DejaVu Sans"/>
              </a:rPr>
              <a:t> une fois par mois, l’association France Alzheimer assure une permanence au CCAS afin de rencontrer les aidants familiaux, leur apporter le soutien et le répit dont ils ont besoin.</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Ateliers thématiques: </a:t>
            </a:r>
            <a:r>
              <a:rPr b="0" lang="fr-FR" sz="1200" spc="-1" strike="noStrike">
                <a:solidFill>
                  <a:srgbClr val="777877"/>
                </a:solidFill>
                <a:latin typeface="Arial"/>
                <a:ea typeface="DejaVu Sans"/>
              </a:rPr>
              <a:t>sophrologie, santé nutrition, gymnastique cérébrale, éveil corporel…</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Semaine bleue:</a:t>
            </a:r>
            <a:r>
              <a:rPr b="0" lang="fr-FR" sz="1200" spc="-1" strike="noStrike">
                <a:solidFill>
                  <a:srgbClr val="777877"/>
                </a:solidFill>
                <a:latin typeface="Arial"/>
                <a:ea typeface="DejaVu Sans"/>
              </a:rPr>
              <a:t> semaine dédiée aux séniors placée sous le signe des échanges intergénérationnels et de la convivialité</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Veille sociale: « Plan Canicule »:</a:t>
            </a:r>
            <a:r>
              <a:rPr b="0" lang="fr-FR" sz="1200" spc="-1" strike="noStrike">
                <a:solidFill>
                  <a:srgbClr val="777877"/>
                </a:solidFill>
                <a:latin typeface="Arial"/>
                <a:ea typeface="DejaVu Sans"/>
              </a:rPr>
              <a:t> dispositif réglementaire de surveillance que le C.C.A.S. a mis en place et qui consiste à recenser des personnes isolées et / ou vulnérables qui pourraient être confrontées à des situations de canicule</a:t>
            </a:r>
            <a:endParaRPr b="0" lang="fr-FR" sz="1200" spc="-1" strike="noStrike">
              <a:latin typeface="Arial"/>
            </a:endParaRPr>
          </a:p>
        </p:txBody>
      </p:sp>
      <p:sp>
        <p:nvSpPr>
          <p:cNvPr id="546" name="CustomShape 7"/>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A42C7710-5CD6-4586-89C0-EBDEC8ECC746}"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CustomShape 1"/>
          <p:cNvSpPr/>
          <p:nvPr/>
        </p:nvSpPr>
        <p:spPr>
          <a:xfrm>
            <a:off x="2935440" y="261000"/>
            <a:ext cx="888696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Activités et prestations pour les seniors proposées par l’espace séniors</a:t>
            </a:r>
            <a:endParaRPr b="0" lang="fr-FR" sz="2000" spc="-1" strike="noStrike">
              <a:latin typeface="Arial"/>
            </a:endParaRPr>
          </a:p>
        </p:txBody>
      </p:sp>
      <p:sp>
        <p:nvSpPr>
          <p:cNvPr id="548" name="CustomShape 2"/>
          <p:cNvSpPr/>
          <p:nvPr/>
        </p:nvSpPr>
        <p:spPr>
          <a:xfrm>
            <a:off x="0" y="0"/>
            <a:ext cx="284184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Personnes âgées</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d’accompagnement des personnes de plus de 60 ans dans leurs démarches d’accès aux droits: soutien dans les démarches de retraite, informations autour de la dépendance…</a:t>
            </a:r>
            <a:endParaRPr b="0" lang="fr-FR" sz="1200" spc="-1" strike="noStrike">
              <a:latin typeface="Arial"/>
            </a:endParaRPr>
          </a:p>
        </p:txBody>
      </p:sp>
      <p:sp>
        <p:nvSpPr>
          <p:cNvPr id="549" name="CustomShape 3"/>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596646E-22F7-4740-A8EC-A3F9F24EE12E}"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550" name="CustomShape 4"/>
          <p:cNvSpPr/>
          <p:nvPr/>
        </p:nvSpPr>
        <p:spPr>
          <a:xfrm>
            <a:off x="2935440" y="621000"/>
            <a:ext cx="9155880" cy="4719240"/>
          </a:xfrm>
          <a:prstGeom prst="rect">
            <a:avLst/>
          </a:prstGeom>
          <a:noFill/>
          <a:ln>
            <a:noFill/>
          </a:ln>
        </p:spPr>
        <p:style>
          <a:lnRef idx="0"/>
          <a:fillRef idx="0"/>
          <a:effectRef idx="0"/>
          <a:fontRef idx="minor"/>
        </p:style>
        <p:txBody>
          <a:bodyPr lIns="0" rIns="0" tIns="0" bIns="72000">
            <a:noAutofit/>
          </a:bodyPr>
          <a:p>
            <a:pPr algn="just">
              <a:lnSpc>
                <a:spcPts val="1500"/>
              </a:lnSpc>
              <a:spcBef>
                <a:spcPts val="601"/>
              </a:spcBef>
              <a:spcAft>
                <a:spcPts val="601"/>
              </a:spcAft>
            </a:pPr>
            <a:r>
              <a:rPr b="1" lang="fr-FR" sz="1200" spc="-1" strike="noStrike">
                <a:solidFill>
                  <a:srgbClr val="0070c0"/>
                </a:solidFill>
                <a:latin typeface="Arial"/>
                <a:ea typeface="DejaVu Sans"/>
              </a:rPr>
              <a:t>Des projets innovants à destination des séniors, portés par le Pôle séniors à travers notamment la création d’un Espace Séniors au 1</a:t>
            </a:r>
            <a:r>
              <a:rPr b="1" lang="fr-FR" sz="1200" spc="-1" strike="noStrike" baseline="30000">
                <a:solidFill>
                  <a:srgbClr val="0070c0"/>
                </a:solidFill>
                <a:latin typeface="Arial"/>
                <a:ea typeface="DejaVu Sans"/>
              </a:rPr>
              <a:t>er</a:t>
            </a:r>
            <a:r>
              <a:rPr b="1" lang="fr-FR" sz="1200" spc="-1" strike="noStrike">
                <a:solidFill>
                  <a:srgbClr val="0070c0"/>
                </a:solidFill>
                <a:latin typeface="Arial"/>
                <a:ea typeface="DejaVu Sans"/>
              </a:rPr>
              <a:t> avril 2022</a:t>
            </a:r>
            <a:endParaRPr b="0" lang="fr-FR" sz="1200" spc="-1" strike="noStrike">
              <a:latin typeface="Arial"/>
            </a:endParaRPr>
          </a:p>
          <a:p>
            <a:pPr algn="just">
              <a:lnSpc>
                <a:spcPts val="1500"/>
              </a:lnSpc>
              <a:spcAft>
                <a:spcPts val="1001"/>
              </a:spcAft>
            </a:pPr>
            <a:r>
              <a:rPr b="1" lang="fr-FR" sz="1200" spc="-1" strike="noStrike">
                <a:solidFill>
                  <a:srgbClr val="777877"/>
                </a:solidFill>
                <a:latin typeface="Arial"/>
                <a:ea typeface="DejaVu Sans"/>
              </a:rPr>
              <a:t>Le service porte : </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L’Espace Séniors </a:t>
            </a:r>
            <a:r>
              <a:rPr b="0" lang="fr-FR" sz="1200" spc="-1" strike="noStrike">
                <a:solidFill>
                  <a:srgbClr val="777877"/>
                </a:solidFill>
                <a:latin typeface="Arial"/>
                <a:ea typeface="DejaVu Sans"/>
              </a:rPr>
              <a:t>avec deux agents dédiés </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La démarche Ville Amie des Aînés</a:t>
            </a:r>
            <a:r>
              <a:rPr b="0" lang="fr-FR" sz="1200" spc="-1" strike="noStrike">
                <a:solidFill>
                  <a:srgbClr val="777877"/>
                </a:solidFill>
                <a:latin typeface="Arial"/>
                <a:ea typeface="DejaVu Sans"/>
              </a:rPr>
              <a:t> (mise en œuvre et suivi des actions)</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Le Conseil des Aînés Pennois</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Des actions et des ateliers, </a:t>
            </a:r>
            <a:r>
              <a:rPr b="0" lang="fr-FR" sz="1200" spc="-1" strike="noStrike">
                <a:solidFill>
                  <a:srgbClr val="777877"/>
                </a:solidFill>
                <a:latin typeface="Arial"/>
                <a:ea typeface="DejaVu Sans"/>
              </a:rPr>
              <a:t>notamment pour valoriser </a:t>
            </a:r>
            <a:r>
              <a:rPr b="1" lang="fr-FR" sz="1200" spc="-1" strike="noStrike">
                <a:solidFill>
                  <a:srgbClr val="777877"/>
                </a:solidFill>
                <a:latin typeface="Arial"/>
                <a:ea typeface="DejaVu Sans"/>
              </a:rPr>
              <a:t>l’engagement bénévole </a:t>
            </a:r>
            <a:r>
              <a:rPr b="0" lang="fr-FR" sz="1200" spc="-1" strike="noStrike">
                <a:solidFill>
                  <a:srgbClr val="777877"/>
                </a:solidFill>
                <a:latin typeface="Arial"/>
                <a:ea typeface="DejaVu Sans"/>
              </a:rPr>
              <a:t>(contrat d’engagement) et les </a:t>
            </a:r>
            <a:r>
              <a:rPr b="1" lang="fr-FR" sz="1200" spc="-1" strike="noStrike">
                <a:solidFill>
                  <a:srgbClr val="777877"/>
                </a:solidFill>
                <a:latin typeface="Arial"/>
                <a:ea typeface="DejaVu Sans"/>
              </a:rPr>
              <a:t>actions intergénérationnelles </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Des ateliers « Bien Vieillir » :</a:t>
            </a:r>
            <a:r>
              <a:rPr b="0" lang="fr-FR" sz="1200" spc="-1" strike="noStrike">
                <a:solidFill>
                  <a:srgbClr val="777877"/>
                </a:solidFill>
                <a:latin typeface="Arial"/>
                <a:ea typeface="DejaVu Sans"/>
              </a:rPr>
              <a:t> ateliers sommeil, prévention des chutes, mémoire, nutrition…</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Le bal des aînés qui se tient tous les mois, </a:t>
            </a:r>
            <a:r>
              <a:rPr b="0" lang="fr-FR" sz="1200" spc="-1" strike="noStrike">
                <a:solidFill>
                  <a:srgbClr val="777877"/>
                </a:solidFill>
                <a:latin typeface="Arial"/>
                <a:ea typeface="DejaVu Sans"/>
              </a:rPr>
              <a:t>à destination des Pennois et des Séniors externes à la commune</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Le Summer Camp Sénior </a:t>
            </a:r>
            <a:r>
              <a:rPr b="0" lang="fr-FR" sz="1200" spc="-1" strike="noStrike">
                <a:solidFill>
                  <a:srgbClr val="777877"/>
                </a:solidFill>
                <a:latin typeface="Arial"/>
                <a:ea typeface="DejaVu Sans"/>
              </a:rPr>
              <a:t>qui propose aux Séniors, 3 jours par semaines, des activités et sorties à la journée et en soirée autour du sport et de la culture </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Un service de proximité pour les Séniors isolés, </a:t>
            </a:r>
            <a:r>
              <a:rPr b="0" lang="fr-FR" sz="1200" spc="-1" strike="noStrike">
                <a:solidFill>
                  <a:srgbClr val="777877"/>
                </a:solidFill>
                <a:latin typeface="Arial"/>
                <a:ea typeface="DejaVu Sans"/>
              </a:rPr>
              <a:t>mis en place avec l’aide de bénévoles et en partenariat avec le Secours Catholique. </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Accueil de la Maison du Bel Âge itinérante, du 11 au 15/10/21, </a:t>
            </a:r>
            <a:r>
              <a:rPr b="0" lang="fr-FR" sz="1200" spc="-1" strike="noStrike">
                <a:solidFill>
                  <a:srgbClr val="777877"/>
                </a:solidFill>
                <a:latin typeface="Arial"/>
                <a:ea typeface="DejaVu Sans"/>
              </a:rPr>
              <a:t>qui a pour vocation d’orienter les seniors dans leurs recherches et les accompagner dans leurs démarches administratives ou leurs demandes de prestation comme l’Allocation personnalisée d’autonomie ou la téléassistance. </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Le projet de mise en place d’un Forum emploi « spécial Sénior » </a:t>
            </a:r>
            <a:r>
              <a:rPr b="0" lang="fr-FR" sz="1200" spc="-1" strike="noStrike">
                <a:solidFill>
                  <a:srgbClr val="777877"/>
                </a:solidFill>
                <a:latin typeface="Arial"/>
                <a:ea typeface="DejaVu Sans"/>
              </a:rPr>
              <a:t>en partenariat avec Pôle Emploi pour dynamiser l’emploi des séniors de la commune</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Mise en place d’ateliers Séniors et ID Geek </a:t>
            </a:r>
            <a:r>
              <a:rPr b="0" lang="fr-FR" sz="1200" spc="-1" strike="noStrike">
                <a:solidFill>
                  <a:srgbClr val="777877"/>
                </a:solidFill>
                <a:latin typeface="Arial"/>
                <a:ea typeface="DejaVu Sans"/>
              </a:rPr>
              <a:t>destinés à sensibiliser les Séniors aux jeux vidéos et créer du lien avec leurs petits enfants</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Une ligne téléphonique dédiée au Séniors </a:t>
            </a:r>
            <a:r>
              <a:rPr b="0" lang="fr-FR" sz="1200" spc="-1" strike="noStrike">
                <a:solidFill>
                  <a:srgbClr val="777877"/>
                </a:solidFill>
                <a:latin typeface="Arial"/>
                <a:ea typeface="DejaVu Sans"/>
              </a:rPr>
              <a:t>est ouverte du mardi au jeudi de 8h30 à 12h et leur permet un accès à la culture, à des lieux de rencontre et de convivialité, à des activités (ciné-débat, musée, cinéma, gym, repas etc)</a:t>
            </a:r>
            <a:endParaRPr b="0" lang="fr-FR" sz="1200" spc="-1" strike="noStrike">
              <a:latin typeface="Arial"/>
            </a:endParaRPr>
          </a:p>
          <a:p>
            <a:pPr marL="171360" indent="-170280" algn="just">
              <a:lnSpc>
                <a:spcPct val="100000"/>
              </a:lnSpc>
              <a:spcAft>
                <a:spcPts val="601"/>
              </a:spcAft>
              <a:buClr>
                <a:srgbClr val="0070cd"/>
              </a:buClr>
              <a:buFont typeface="Arial"/>
              <a:buChar char="•"/>
            </a:pPr>
            <a:r>
              <a:rPr b="1" lang="fr-FR" sz="1200" spc="-1" strike="noStrike">
                <a:solidFill>
                  <a:srgbClr val="777877"/>
                </a:solidFill>
                <a:latin typeface="Arial"/>
                <a:ea typeface="DejaVu Sans"/>
              </a:rPr>
              <a:t>Une carte Pass’ temps Séniors</a:t>
            </a:r>
            <a:r>
              <a:rPr b="0" lang="fr-FR" sz="1200" spc="-1" strike="noStrike">
                <a:solidFill>
                  <a:srgbClr val="777877"/>
                </a:solidFill>
                <a:latin typeface="Arial"/>
                <a:ea typeface="DejaVu Sans"/>
              </a:rPr>
              <a:t>, qui permet un accès à des activités physiques et culturelles (gym douce, marche-active, balades découvertes, cinéma, théâtre, musée…)</a:t>
            </a:r>
            <a:endParaRPr b="0" lang="fr-FR" sz="1200" spc="-1" strike="noStrike">
              <a:latin typeface="Arial"/>
            </a:endParaRPr>
          </a:p>
          <a:p>
            <a:pPr algn="just">
              <a:lnSpc>
                <a:spcPct val="100000"/>
              </a:lnSpc>
              <a:spcAft>
                <a:spcPts val="601"/>
              </a:spcAft>
            </a:pPr>
            <a:endParaRPr b="0" lang="fr-FR" sz="1200" spc="-1" strike="noStrike">
              <a:latin typeface="Arial"/>
            </a:endParaRPr>
          </a:p>
          <a:p>
            <a:pPr>
              <a:lnSpc>
                <a:spcPct val="100000"/>
              </a:lnSpc>
              <a:spcAft>
                <a:spcPts val="601"/>
              </a:spcAft>
            </a:pPr>
            <a:endParaRPr b="0" lang="fr-FR" sz="1200" spc="-1" strike="noStrike">
              <a:latin typeface="Arial"/>
            </a:endParaRPr>
          </a:p>
          <a:p>
            <a:pPr>
              <a:lnSpc>
                <a:spcPct val="100000"/>
              </a:lnSpc>
              <a:spcAft>
                <a:spcPts val="601"/>
              </a:spcAft>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a:p>
            <a:pPr>
              <a:lnSpc>
                <a:spcPts val="1500"/>
              </a:lnSpc>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CustomShape 1"/>
          <p:cNvSpPr/>
          <p:nvPr/>
        </p:nvSpPr>
        <p:spPr>
          <a:xfrm>
            <a:off x="2935440" y="261000"/>
            <a:ext cx="888696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offre de commerces de proximité développée et de transport à la demande</a:t>
            </a:r>
            <a:endParaRPr b="0" lang="fr-FR" sz="2000" spc="-1" strike="noStrike">
              <a:latin typeface="Arial"/>
            </a:endParaRPr>
          </a:p>
        </p:txBody>
      </p:sp>
      <p:sp>
        <p:nvSpPr>
          <p:cNvPr id="552" name="CustomShape 2"/>
          <p:cNvSpPr/>
          <p:nvPr/>
        </p:nvSpPr>
        <p:spPr>
          <a:xfrm>
            <a:off x="0" y="0"/>
            <a:ext cx="284184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Personnes âgées</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p:txBody>
      </p:sp>
      <p:sp>
        <p:nvSpPr>
          <p:cNvPr id="553" name="CustomShape 3"/>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9F7C5031-B801-4E7F-A527-11304069485B}"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554" name="CustomShape 4"/>
          <p:cNvSpPr/>
          <p:nvPr/>
        </p:nvSpPr>
        <p:spPr>
          <a:xfrm>
            <a:off x="2935440" y="912240"/>
            <a:ext cx="9155880" cy="1315440"/>
          </a:xfrm>
          <a:prstGeom prst="rect">
            <a:avLst/>
          </a:prstGeom>
          <a:noFill/>
          <a:ln>
            <a:noFill/>
          </a:ln>
        </p:spPr>
        <p:style>
          <a:lnRef idx="0"/>
          <a:fillRef idx="0"/>
          <a:effectRef idx="0"/>
          <a:fontRef idx="minor"/>
        </p:style>
        <p:txBody>
          <a:bodyPr lIns="0" rIns="0" tIns="0" bIns="72000">
            <a:noAutofit/>
          </a:bodyPr>
          <a:p>
            <a:pPr algn="just">
              <a:lnSpc>
                <a:spcPts val="1500"/>
              </a:lnSpc>
              <a:spcBef>
                <a:spcPts val="601"/>
              </a:spcBef>
              <a:spcAft>
                <a:spcPts val="601"/>
              </a:spcAft>
            </a:pPr>
            <a:r>
              <a:rPr b="1" lang="fr-FR" sz="1200" spc="-1" strike="noStrike">
                <a:solidFill>
                  <a:srgbClr val="0070c0"/>
                </a:solidFill>
                <a:latin typeface="Arial"/>
                <a:ea typeface="DejaVu Sans"/>
              </a:rPr>
              <a:t>Pour permettre aux Pennois de profiter des commerces de proximité et se déplacer plusieurs solutions sont proposées aux séniors : </a:t>
            </a:r>
            <a:endParaRPr b="0" lang="fr-FR" sz="1200" spc="-1" strike="noStrike">
              <a:latin typeface="Arial"/>
            </a:endParaRPr>
          </a:p>
          <a:p>
            <a:pPr marL="171360" indent="-170280">
              <a:lnSpc>
                <a:spcPts val="1500"/>
              </a:lnSpc>
              <a:buClr>
                <a:srgbClr val="0070cd"/>
              </a:buClr>
              <a:buFont typeface="Arial"/>
              <a:buChar char="•"/>
            </a:pPr>
            <a:r>
              <a:rPr b="0" lang="fr-FR" sz="1200" spc="-1" strike="noStrike">
                <a:solidFill>
                  <a:srgbClr val="777877"/>
                </a:solidFill>
                <a:latin typeface="Arial"/>
                <a:ea typeface="DejaVu Sans"/>
              </a:rPr>
              <a:t>Trois marchés de proximités sont organisés les mercredis, samedis et dimanches </a:t>
            </a:r>
            <a:endParaRPr b="0" lang="fr-FR" sz="1200" spc="-1" strike="noStrike">
              <a:latin typeface="Arial"/>
            </a:endParaRPr>
          </a:p>
          <a:p>
            <a:pPr marL="171360" indent="-170280">
              <a:lnSpc>
                <a:spcPts val="1500"/>
              </a:lnSpc>
              <a:buClr>
                <a:srgbClr val="0070cd"/>
              </a:buClr>
              <a:buFont typeface="Arial"/>
              <a:buChar char="•"/>
            </a:pPr>
            <a:r>
              <a:rPr b="0" lang="fr-FR" sz="1200" spc="-1" strike="noStrike">
                <a:solidFill>
                  <a:srgbClr val="777877"/>
                </a:solidFill>
                <a:latin typeface="Arial"/>
                <a:ea typeface="DejaVu Sans"/>
              </a:rPr>
              <a:t>Un service de livraison de courses est proposé</a:t>
            </a:r>
            <a:endParaRPr b="0" lang="fr-FR" sz="1200" spc="-1" strike="noStrike">
              <a:latin typeface="Arial"/>
            </a:endParaRPr>
          </a:p>
          <a:p>
            <a:pPr marL="171360" indent="-170280">
              <a:lnSpc>
                <a:spcPts val="1500"/>
              </a:lnSpc>
              <a:buClr>
                <a:srgbClr val="0070cd"/>
              </a:buClr>
              <a:buFont typeface="Arial"/>
              <a:buChar char="•"/>
            </a:pPr>
            <a:r>
              <a:rPr b="0" lang="fr-FR" sz="1200" spc="-1" strike="noStrike">
                <a:solidFill>
                  <a:srgbClr val="777877"/>
                </a:solidFill>
                <a:latin typeface="Arial"/>
                <a:ea typeface="DejaVu Sans"/>
              </a:rPr>
              <a:t>Des solutions de transport à la demande « ici bus » et  « ici bus plus » (pour les personnes présentant un taux d’invalidité supérieur à 80 %)</a:t>
            </a:r>
            <a:endParaRPr b="0" lang="fr-FR" sz="1200" spc="-1" strike="noStrike">
              <a:latin typeface="Arial"/>
            </a:endParaRPr>
          </a:p>
          <a:p>
            <a:pPr>
              <a:lnSpc>
                <a:spcPts val="1500"/>
              </a:lnSpc>
            </a:pPr>
            <a:endParaRPr b="0" lang="fr-FR" sz="1200" spc="-1" strike="noStrike">
              <a:latin typeface="Arial"/>
            </a:endParaRPr>
          </a:p>
          <a:p>
            <a:pPr>
              <a:lnSpc>
                <a:spcPts val="1500"/>
              </a:lnSpc>
            </a:pPr>
            <a:endParaRPr b="0" lang="fr-FR" sz="1200" spc="-1" strike="noStrike">
              <a:latin typeface="Arial"/>
            </a:endParaRPr>
          </a:p>
        </p:txBody>
      </p:sp>
      <p:sp>
        <p:nvSpPr>
          <p:cNvPr id="555" name="CustomShape 5"/>
          <p:cNvSpPr/>
          <p:nvPr/>
        </p:nvSpPr>
        <p:spPr>
          <a:xfrm>
            <a:off x="228600" y="1486080"/>
            <a:ext cx="2427840" cy="128484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1800" spc="-1" strike="noStrike">
                <a:solidFill>
                  <a:srgbClr val="ffffff"/>
                </a:solidFill>
                <a:latin typeface="Arial"/>
                <a:ea typeface="DejaVu Sans"/>
              </a:rPr>
              <a:t>Diapositive ajoutée</a:t>
            </a:r>
            <a:endParaRPr b="0" lang="fr-FR" sz="1800" spc="-1" strike="noStrike">
              <a:latin typeface="Arial"/>
            </a:endParaRPr>
          </a:p>
        </p:txBody>
      </p:sp>
      <p:sp>
        <p:nvSpPr>
          <p:cNvPr id="556" name="CustomShape 6"/>
          <p:cNvSpPr/>
          <p:nvPr/>
        </p:nvSpPr>
        <p:spPr>
          <a:xfrm>
            <a:off x="2935440" y="3000600"/>
            <a:ext cx="888696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prise en compte de la transition écologique</a:t>
            </a:r>
            <a:endParaRPr b="0" lang="fr-FR" sz="2000" spc="-1" strike="noStrike">
              <a:latin typeface="Arial"/>
            </a:endParaRPr>
          </a:p>
        </p:txBody>
      </p:sp>
      <p:sp>
        <p:nvSpPr>
          <p:cNvPr id="557" name="CustomShape 7"/>
          <p:cNvSpPr/>
          <p:nvPr/>
        </p:nvSpPr>
        <p:spPr>
          <a:xfrm>
            <a:off x="2935440" y="3427920"/>
            <a:ext cx="9155880" cy="1315440"/>
          </a:xfrm>
          <a:prstGeom prst="rect">
            <a:avLst/>
          </a:prstGeom>
          <a:noFill/>
          <a:ln>
            <a:noFill/>
          </a:ln>
        </p:spPr>
        <p:style>
          <a:lnRef idx="0"/>
          <a:fillRef idx="0"/>
          <a:effectRef idx="0"/>
          <a:fontRef idx="minor"/>
        </p:style>
        <p:txBody>
          <a:bodyPr lIns="0" rIns="0" tIns="0" bIns="72000">
            <a:noAutofit/>
          </a:bodyPr>
          <a:p>
            <a:pPr algn="just">
              <a:lnSpc>
                <a:spcPts val="1500"/>
              </a:lnSpc>
              <a:spcBef>
                <a:spcPts val="601"/>
              </a:spcBef>
              <a:spcAft>
                <a:spcPts val="601"/>
              </a:spcAft>
            </a:pPr>
            <a:r>
              <a:rPr b="1" lang="fr-FR" sz="1200" spc="-1" strike="noStrike">
                <a:solidFill>
                  <a:srgbClr val="0070c0"/>
                </a:solidFill>
                <a:latin typeface="Arial"/>
                <a:ea typeface="DejaVu Sans"/>
              </a:rPr>
              <a:t>Le rôle des ainés dans la transition écologique est prise en compte aux Pennes-Mirabeau : </a:t>
            </a:r>
            <a:endParaRPr b="0" lang="fr-FR" sz="1200" spc="-1" strike="noStrike">
              <a:latin typeface="Arial"/>
            </a:endParaRPr>
          </a:p>
          <a:p>
            <a:pPr marL="171360" indent="-170280" algn="just">
              <a:lnSpc>
                <a:spcPts val="1500"/>
              </a:lnSpc>
              <a:buClr>
                <a:srgbClr val="0070cd"/>
              </a:buClr>
              <a:buFont typeface="Arial"/>
              <a:buChar char="•"/>
            </a:pPr>
            <a:r>
              <a:rPr b="0" lang="fr-FR" sz="1200" spc="-1" strike="noStrike">
                <a:solidFill>
                  <a:srgbClr val="777877"/>
                </a:solidFill>
                <a:latin typeface="Arial"/>
                <a:ea typeface="DejaVu Sans"/>
              </a:rPr>
              <a:t>Le partage de mémoire est effectifs dans le cadre de l’action des échanges réciproques de savoirs</a:t>
            </a:r>
            <a:endParaRPr b="0" lang="fr-FR" sz="1200" spc="-1" strike="noStrike">
              <a:latin typeface="Arial"/>
            </a:endParaRPr>
          </a:p>
          <a:p>
            <a:pPr marL="171360" indent="-170280" algn="just">
              <a:lnSpc>
                <a:spcPts val="1500"/>
              </a:lnSpc>
              <a:buClr>
                <a:srgbClr val="0070cd"/>
              </a:buClr>
              <a:buFont typeface="Arial"/>
              <a:buChar char="•"/>
            </a:pPr>
            <a:r>
              <a:rPr b="0" lang="fr-FR" sz="1200" spc="-1" strike="noStrike">
                <a:solidFill>
                  <a:srgbClr val="777877"/>
                </a:solidFill>
                <a:latin typeface="Arial"/>
                <a:ea typeface="DejaVu Sans"/>
              </a:rPr>
              <a:t>Pour maintenir la bonne santé physique et cognitive des aînés ainsi que les intégrer dans la transition écologique des Pennes-Mirabeau, un projet de jardin porté par le tiers-lieu, le pôle séniors et le CCAS est en cours de construction. </a:t>
            </a:r>
            <a:endParaRPr b="0" lang="fr-FR" sz="1200" spc="-1" strike="noStrike">
              <a:latin typeface="Arial"/>
            </a:endParaRPr>
          </a:p>
          <a:p>
            <a:pPr>
              <a:lnSpc>
                <a:spcPts val="1500"/>
              </a:lnSpc>
            </a:pPr>
            <a:endParaRPr b="0" lang="fr-FR" sz="1200" spc="-1" strike="noStrike">
              <a:latin typeface="Arial"/>
            </a:endParaRPr>
          </a:p>
          <a:p>
            <a:pPr>
              <a:lnSpc>
                <a:spcPts val="1500"/>
              </a:lnSpc>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8" name="Espace réservé pour une image  11" descr=""/>
          <p:cNvPicPr/>
          <p:nvPr/>
        </p:nvPicPr>
        <p:blipFill>
          <a:blip r:embed="rId1"/>
          <a:stretch/>
        </p:blipFill>
        <p:spPr>
          <a:xfrm>
            <a:off x="6007680" y="0"/>
            <a:ext cx="6183000" cy="6371280"/>
          </a:xfrm>
          <a:prstGeom prst="rect">
            <a:avLst/>
          </a:prstGeom>
          <a:ln>
            <a:noFill/>
          </a:ln>
        </p:spPr>
      </p:pic>
      <p:sp>
        <p:nvSpPr>
          <p:cNvPr id="559" name="CustomShape 1"/>
          <p:cNvSpPr/>
          <p:nvPr/>
        </p:nvSpPr>
        <p:spPr>
          <a:xfrm>
            <a:off x="304920" y="1383480"/>
            <a:ext cx="539712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2400" spc="-1" strike="noStrike">
                <a:solidFill>
                  <a:srgbClr val="ffffff"/>
                </a:solidFill>
                <a:latin typeface="Arial"/>
                <a:ea typeface="DejaVu Sans"/>
              </a:rPr>
              <a:t>2.3. Logement</a:t>
            </a:r>
            <a:endParaRPr b="0" lang="fr-FR" sz="2400" spc="-1" strike="noStrike">
              <a:latin typeface="Arial"/>
            </a:endParaRPr>
          </a:p>
        </p:txBody>
      </p:sp>
      <p:sp>
        <p:nvSpPr>
          <p:cNvPr id="560" name="CustomShape 2"/>
          <p:cNvSpPr/>
          <p:nvPr/>
        </p:nvSpPr>
        <p:spPr>
          <a:xfrm>
            <a:off x="304920" y="2425320"/>
            <a:ext cx="5494320" cy="36183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i="1" lang="fr-FR" sz="1200" spc="-1" strike="noStrike">
                <a:solidFill>
                  <a:srgbClr val="ffffff"/>
                </a:solidFill>
                <a:latin typeface="Arial"/>
                <a:ea typeface="DejaVu Sans"/>
              </a:rPr>
              <a:t>Principaux constats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Une part importante de résidences principales: près de 94 %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La part de locataires de logements sociaux est très inférieure (5,0 %) à celles des territoires de comparaison</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nombre très important de maison de grandes tailles</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parc de logements ancien et énergivore principalement concentré sur les quartiers de la Gavotte, des Cadeneaux et de Pallières -Plan des Pennes</a:t>
            </a:r>
            <a:endParaRPr b="0" lang="fr-FR" sz="1200" spc="-1" strike="noStrike">
              <a:latin typeface="Arial"/>
            </a:endParaRPr>
          </a:p>
          <a:p>
            <a:pPr>
              <a:lnSpc>
                <a:spcPct val="90000"/>
              </a:lnSpc>
              <a:spcBef>
                <a:spcPts val="1001"/>
              </a:spcBef>
            </a:pPr>
            <a:endParaRPr b="0" lang="fr-FR" sz="1200" spc="-1" strike="noStrike">
              <a:latin typeface="Arial"/>
            </a:endParaRPr>
          </a:p>
          <a:p>
            <a:pPr>
              <a:lnSpc>
                <a:spcPct val="90000"/>
              </a:lnSpc>
              <a:spcBef>
                <a:spcPts val="1001"/>
              </a:spcBef>
            </a:pPr>
            <a:r>
              <a:rPr b="1" i="1" lang="fr-FR" sz="1200" spc="-1" strike="noStrike">
                <a:solidFill>
                  <a:srgbClr val="ffffff"/>
                </a:solidFill>
                <a:latin typeface="Arial"/>
                <a:ea typeface="DejaVu Sans"/>
              </a:rPr>
              <a:t>Enjeux repérés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L’accessibilité financière des logements du parc privé, notamment pour les publics les plus précaires</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enjeu d’information, d’accompagnement et d’appui financier à la rénovation énergétique des logements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besoin de logement de taille intermédiaire pour répondre aux besoins des personnes âgées, des jeunes et des familles monoparentales</a:t>
            </a:r>
            <a:endParaRPr b="0" lang="fr-FR" sz="1200" spc="-1" strike="noStrike">
              <a:latin typeface="Arial"/>
            </a:endParaRPr>
          </a:p>
          <a:p>
            <a:pPr algn="just">
              <a:lnSpc>
                <a:spcPct val="90000"/>
              </a:lnSpc>
              <a:spcBef>
                <a:spcPts val="1001"/>
              </a:spcBef>
            </a:pPr>
            <a:endParaRPr b="0" lang="fr-FR" sz="1200" spc="-1" strike="noStrike">
              <a:latin typeface="Arial"/>
            </a:endParaRPr>
          </a:p>
          <a:p>
            <a:pPr algn="just">
              <a:lnSpc>
                <a:spcPct val="90000"/>
              </a:lnSpc>
              <a:spcBef>
                <a:spcPts val="1001"/>
              </a:spcBef>
            </a:pPr>
            <a:endParaRPr b="0" lang="fr-FR" sz="1200" spc="-1" strike="noStrike">
              <a:latin typeface="Arial"/>
            </a:endParaRPr>
          </a:p>
          <a:p>
            <a:pPr algn="just">
              <a:lnSpc>
                <a:spcPct val="90000"/>
              </a:lnSpc>
              <a:spcBef>
                <a:spcPts val="1001"/>
              </a:spcBef>
            </a:pPr>
            <a:endParaRPr b="0" lang="fr-FR" sz="1200" spc="-1" strike="noStrike">
              <a:latin typeface="Arial"/>
            </a:endParaRPr>
          </a:p>
          <a:p>
            <a:pPr>
              <a:lnSpc>
                <a:spcPct val="90000"/>
              </a:lnSpc>
              <a:spcBef>
                <a:spcPts val="1001"/>
              </a:spcBef>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CustomShape 1"/>
          <p:cNvSpPr/>
          <p:nvPr/>
        </p:nvSpPr>
        <p:spPr>
          <a:xfrm>
            <a:off x="2867760" y="647280"/>
            <a:ext cx="4080600" cy="541260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La commune compte une majorité de résidences principales </a:t>
            </a:r>
            <a:r>
              <a:rPr b="0" lang="fr-FR" sz="1200" spc="-1" strike="noStrike">
                <a:solidFill>
                  <a:srgbClr val="777877"/>
                </a:solidFill>
                <a:latin typeface="Arial"/>
                <a:ea typeface="DejaVu Sans"/>
              </a:rPr>
              <a:t>: près de 94 %, en légère diminution par rapport à 2014 (95 %).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répartition entre résidences principales, secondaires et logements vacants </a:t>
            </a:r>
            <a:r>
              <a:rPr b="1" lang="fr-FR" sz="1200" spc="-1" strike="noStrike">
                <a:solidFill>
                  <a:srgbClr val="777877"/>
                </a:solidFill>
                <a:latin typeface="Arial"/>
                <a:ea typeface="DejaVu Sans"/>
              </a:rPr>
              <a:t>est similaire au sein des différents quartiers de la ville.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 part de locataires de logements sociaux est très inférieure (5,0 %) à celles des territoires de comparaison.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 ville des Pennes Mirabeau fait partie des 42 communes du département ayant un déficit en termes de logements sociaux, elle en comptabilise 639* au 1er janvier 2015. </a:t>
            </a:r>
            <a:r>
              <a:rPr b="0" lang="fr-FR" sz="1200" spc="-1" strike="noStrike">
                <a:solidFill>
                  <a:srgbClr val="777877"/>
                </a:solidFill>
                <a:latin typeface="Arial"/>
                <a:ea typeface="DejaVu Sans"/>
              </a:rPr>
              <a:t>Des logements sociaux sont en cours de construction: 49 sur le site de Monaco (T2 et T4), 12 aux Cadenaux (7 T2 et 5 T3, livraison fin 2021)</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Des difficultés d’accès au logement importantes sont identifiées pour les publics précaires </a:t>
            </a:r>
            <a:r>
              <a:rPr b="0" lang="fr-FR" sz="1200" spc="-1" strike="noStrike">
                <a:solidFill>
                  <a:srgbClr val="777877"/>
                </a:solidFill>
                <a:latin typeface="Arial"/>
                <a:ea typeface="DejaVu Sans"/>
              </a:rPr>
              <a:t>(familles monoparentales, personnes âges, jeunes…) </a:t>
            </a:r>
            <a:r>
              <a:rPr b="1" lang="fr-FR" sz="1200" spc="-1" strike="noStrike">
                <a:solidFill>
                  <a:srgbClr val="777877"/>
                </a:solidFill>
                <a:latin typeface="Arial"/>
                <a:ea typeface="DejaVu Sans"/>
              </a:rPr>
              <a:t>liées à des montants de loyers élevés. </a:t>
            </a:r>
            <a:r>
              <a:rPr b="0" lang="fr-FR" sz="1200" spc="-1" strike="noStrike">
                <a:solidFill>
                  <a:srgbClr val="777877"/>
                </a:solidFill>
                <a:latin typeface="Arial"/>
                <a:ea typeface="DejaVu Sans"/>
              </a:rPr>
              <a:t>Le cadre de vie de la commune qui est attractif incite les gens à rester, en dépit du coût de l’immobilier. </a:t>
            </a:r>
            <a:r>
              <a:rPr b="1" lang="fr-FR" sz="1200" spc="-1" strike="noStrike">
                <a:solidFill>
                  <a:srgbClr val="777877"/>
                </a:solidFill>
                <a:latin typeface="Arial"/>
                <a:ea typeface="DejaVu Sans"/>
              </a:rPr>
              <a:t>Le coût de la vie aux Pennes-Mirabeau génère chez les Pennois des attentes fortes en termes de services publics.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 CCAS </a:t>
            </a:r>
            <a:r>
              <a:rPr b="0" lang="fr-FR" sz="1200" spc="-1" strike="noStrike">
                <a:solidFill>
                  <a:srgbClr val="777877"/>
                </a:solidFill>
                <a:latin typeface="Arial"/>
                <a:ea typeface="DejaVu Sans"/>
              </a:rPr>
              <a:t>des Pennes-Mirabeau participe à la Commission locale de traitement des impayés de loyer et de prévention des expulsions </a:t>
            </a:r>
            <a:r>
              <a:rPr b="1" lang="fr-FR" sz="1200" spc="-1" strike="noStrike">
                <a:solidFill>
                  <a:srgbClr val="777877"/>
                </a:solidFill>
                <a:latin typeface="Arial"/>
                <a:ea typeface="DejaVu Sans"/>
              </a:rPr>
              <a:t>(CCAPEX) </a:t>
            </a:r>
            <a:r>
              <a:rPr b="0" lang="fr-FR" sz="1200" spc="-1" strike="noStrike">
                <a:solidFill>
                  <a:srgbClr val="777877"/>
                </a:solidFill>
                <a:latin typeface="Arial"/>
                <a:ea typeface="DejaVu Sans"/>
              </a:rPr>
              <a:t>qui examine les situations les plus complexes et propose un accompagnement social. </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562"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majorité de résidences principales mais très peu de logements sociaux</a:t>
            </a:r>
            <a:endParaRPr b="0" lang="fr-FR" sz="2000" spc="-1" strike="noStrike">
              <a:latin typeface="Arial"/>
            </a:endParaRPr>
          </a:p>
        </p:txBody>
      </p:sp>
      <p:sp>
        <p:nvSpPr>
          <p:cNvPr id="563"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e"/>
                </a:solidFill>
                <a:latin typeface="Arial"/>
                <a:ea typeface="DejaVu Sans"/>
              </a:rPr>
              <a:t>Logement</a:t>
            </a:r>
            <a:endParaRPr b="0" lang="fr-FR" sz="2400" spc="-1" strike="noStrike">
              <a:latin typeface="Arial"/>
            </a:endParaRPr>
          </a:p>
          <a:p>
            <a:pPr algn="ctr">
              <a:lnSpc>
                <a:spcPct val="100000"/>
              </a:lnSpc>
            </a:pPr>
            <a:endParaRPr b="0" lang="fr-FR" sz="2400" spc="-1" strike="noStrike">
              <a:latin typeface="Arial"/>
            </a:endParaRPr>
          </a:p>
          <a:p>
            <a:pPr algn="ct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L’accessibilité financière des logements du parc privé, notamment pour les publics les plus précaires</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graphicFrame>
        <p:nvGraphicFramePr>
          <p:cNvPr id="564" name="Graphique 10"/>
          <p:cNvGraphicFramePr/>
          <p:nvPr/>
        </p:nvGraphicFramePr>
        <p:xfrm>
          <a:off x="7151040" y="1085760"/>
          <a:ext cx="4735080" cy="2921040"/>
        </p:xfrm>
        <a:graphic>
          <a:graphicData uri="http://schemas.openxmlformats.org/drawingml/2006/chart">
            <c:chart xmlns:c="http://schemas.openxmlformats.org/drawingml/2006/chart" xmlns:r="http://schemas.openxmlformats.org/officeDocument/2006/relationships" r:id="rId1"/>
          </a:graphicData>
        </a:graphic>
      </p:graphicFrame>
      <p:sp>
        <p:nvSpPr>
          <p:cNvPr id="565" name="CustomShape 4"/>
          <p:cNvSpPr/>
          <p:nvPr/>
        </p:nvSpPr>
        <p:spPr>
          <a:xfrm>
            <a:off x="7315200" y="839520"/>
            <a:ext cx="457092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Parc de résidences selon le type de logement en 2017 (en %) | </a:t>
            </a:r>
            <a:r>
              <a:rPr b="0" i="1" lang="fr-FR" sz="1000" spc="32" strike="noStrike">
                <a:solidFill>
                  <a:srgbClr val="777877"/>
                </a:solidFill>
                <a:latin typeface="Arial Narrow"/>
                <a:ea typeface="DejaVu Sans"/>
              </a:rPr>
              <a:t>Source: INSEE RP 2017</a:t>
            </a:r>
            <a:endParaRPr b="0" lang="fr-FR" sz="1000" spc="-1" strike="noStrike">
              <a:latin typeface="Arial"/>
            </a:endParaRPr>
          </a:p>
        </p:txBody>
      </p:sp>
      <p:graphicFrame>
        <p:nvGraphicFramePr>
          <p:cNvPr id="566" name="Table 5"/>
          <p:cNvGraphicFramePr/>
          <p:nvPr/>
        </p:nvGraphicFramePr>
        <p:xfrm>
          <a:off x="7151040" y="4535280"/>
          <a:ext cx="4725000" cy="1968840"/>
        </p:xfrm>
        <a:graphic>
          <a:graphicData uri="http://schemas.openxmlformats.org/drawingml/2006/table">
            <a:tbl>
              <a:tblPr/>
              <a:tblGrid>
                <a:gridCol w="1277280"/>
                <a:gridCol w="736200"/>
                <a:gridCol w="594360"/>
                <a:gridCol w="1206360"/>
                <a:gridCol w="911160"/>
              </a:tblGrid>
              <a:tr h="375480">
                <a:tc>
                  <a:tcPr marL="9360" marR="9360">
                    <a:noFill/>
                  </a:tcPr>
                </a:tc>
                <a:tc>
                  <a:txBody>
                    <a:bodyPr lIns="9360" rIns="9360">
                      <a:noAutofit/>
                    </a:bodyPr>
                    <a:p>
                      <a:pPr algn="ctr">
                        <a:lnSpc>
                          <a:spcPct val="100000"/>
                        </a:lnSpc>
                      </a:pPr>
                      <a:r>
                        <a:rPr b="1" lang="fr-FR" sz="1000" spc="-1" strike="noStrike">
                          <a:solidFill>
                            <a:srgbClr val="ffffff"/>
                          </a:solidFill>
                          <a:latin typeface="Arial"/>
                        </a:rPr>
                        <a:t>Propriétaire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a:rPr>
                        <a:t>Locataire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a:rPr>
                        <a:t>Dont d'un logement HLM loué vide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a:rPr>
                        <a:t>Logé gratuitement</a:t>
                      </a:r>
                      <a:endParaRPr b="0" lang="fr-FR" sz="1000" spc="-1" strike="noStrike">
                        <a:latin typeface="Arial"/>
                      </a:endParaRPr>
                    </a:p>
                  </a:txBody>
                  <a:tcPr marL="9360" marR="9360">
                    <a:solidFill>
                      <a:srgbClr val="0070c0"/>
                    </a:solidFill>
                  </a:tcPr>
                </a:tc>
              </a:tr>
              <a:tr h="375480">
                <a:tc>
                  <a:txBody>
                    <a:bodyPr lIns="9360" rIns="9360">
                      <a:noAutofit/>
                    </a:bodyPr>
                    <a:p>
                      <a:pPr>
                        <a:lnSpc>
                          <a:spcPct val="100000"/>
                        </a:lnSpc>
                      </a:pPr>
                      <a:r>
                        <a:rPr b="1" lang="fr-FR" sz="1000" spc="-1" strike="noStrike">
                          <a:solidFill>
                            <a:srgbClr val="ffffff"/>
                          </a:solidFill>
                          <a:latin typeface="Arial"/>
                        </a:rPr>
                        <a:t>Les Pennes-Mirabeau</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00b050"/>
                          </a:solidFill>
                          <a:latin typeface="Arial"/>
                        </a:rPr>
                        <a:t>73%</a:t>
                      </a:r>
                      <a:endParaRPr b="0" lang="fr-FR" sz="1000" spc="-1" strike="noStrike">
                        <a:latin typeface="Arial"/>
                      </a:endParaRPr>
                    </a:p>
                  </a:txBody>
                  <a:tcPr marL="9360" marR="9360">
                    <a:solidFill>
                      <a:srgbClr val="d9d9d9"/>
                    </a:solidFill>
                  </a:tcPr>
                </a:tc>
                <a:tc>
                  <a:txBody>
                    <a:bodyPr lIns="9360" rIns="9360">
                      <a:noAutofit/>
                    </a:bodyPr>
                    <a:p>
                      <a:pPr algn="ctr">
                        <a:lnSpc>
                          <a:spcPct val="100000"/>
                        </a:lnSpc>
                      </a:pPr>
                      <a:r>
                        <a:rPr b="1" lang="fr-FR" sz="1000" spc="-1" strike="noStrike">
                          <a:solidFill>
                            <a:srgbClr val="c00000"/>
                          </a:solidFill>
                          <a:latin typeface="Arial"/>
                        </a:rPr>
                        <a:t>24%</a:t>
                      </a:r>
                      <a:endParaRPr b="0" lang="fr-FR" sz="1000" spc="-1" strike="noStrike">
                        <a:latin typeface="Arial"/>
                      </a:endParaRPr>
                    </a:p>
                  </a:txBody>
                  <a:tcPr marL="9360" marR="9360">
                    <a:solidFill>
                      <a:srgbClr val="d9d9d9"/>
                    </a:solidFill>
                  </a:tcPr>
                </a:tc>
                <a:tc>
                  <a:txBody>
                    <a:bodyPr lIns="9360" rIns="9360">
                      <a:noAutofit/>
                    </a:bodyPr>
                    <a:p>
                      <a:pPr algn="ctr">
                        <a:lnSpc>
                          <a:spcPct val="100000"/>
                        </a:lnSpc>
                      </a:pPr>
                      <a:r>
                        <a:rPr b="1" lang="fr-FR" sz="1000" spc="-1" strike="noStrike">
                          <a:solidFill>
                            <a:srgbClr val="c00000"/>
                          </a:solidFill>
                          <a:latin typeface="Arial"/>
                        </a:rPr>
                        <a:t>5%</a:t>
                      </a:r>
                      <a:endParaRPr b="0" lang="fr-FR" sz="1000" spc="-1" strike="noStrike">
                        <a:latin typeface="Arial"/>
                      </a:endParaRPr>
                    </a:p>
                  </a:txBody>
                  <a:tcPr marL="9360" marR="9360">
                    <a:solidFill>
                      <a:srgbClr val="d9d9d9"/>
                    </a:solidFill>
                  </a:tcPr>
                </a:tc>
                <a:tc>
                  <a:txBody>
                    <a:bodyPr lIns="9360" rIns="9360">
                      <a:noAutofit/>
                    </a:bodyPr>
                    <a:p>
                      <a:pPr algn="ctr">
                        <a:lnSpc>
                          <a:spcPct val="100000"/>
                        </a:lnSpc>
                      </a:pPr>
                      <a:r>
                        <a:rPr b="1" lang="fr-FR" sz="1000" spc="-1" strike="noStrike">
                          <a:solidFill>
                            <a:srgbClr val="00b050"/>
                          </a:solidFill>
                          <a:latin typeface="Arial"/>
                        </a:rPr>
                        <a:t>3%</a:t>
                      </a:r>
                      <a:endParaRPr b="0" lang="fr-FR" sz="1000" spc="-1" strike="noStrike">
                        <a:latin typeface="Arial"/>
                      </a:endParaRPr>
                    </a:p>
                  </a:txBody>
                  <a:tcPr marL="9360" marR="9360">
                    <a:solidFill>
                      <a:srgbClr val="d9d9d9"/>
                    </a:solidFill>
                  </a:tcPr>
                </a:tc>
              </a:tr>
              <a:tr h="375480">
                <a:tc>
                  <a:txBody>
                    <a:bodyPr lIns="9360" rIns="9360">
                      <a:noAutofit/>
                    </a:bodyPr>
                    <a:p>
                      <a:pPr>
                        <a:lnSpc>
                          <a:spcPct val="100000"/>
                        </a:lnSpc>
                      </a:pPr>
                      <a:r>
                        <a:rPr b="1" lang="fr-FR" sz="1000" spc="-1" strike="noStrike">
                          <a:solidFill>
                            <a:srgbClr val="ffffff"/>
                          </a:solidFill>
                          <a:latin typeface="Arial"/>
                        </a:rPr>
                        <a:t>Métropole Aix-Marseille-Provence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c00000"/>
                          </a:solidFill>
                          <a:latin typeface="Arial"/>
                        </a:rPr>
                        <a:t>50%</a:t>
                      </a:r>
                      <a:endParaRPr b="0" lang="fr-FR" sz="1000" spc="-1" strike="noStrike">
                        <a:latin typeface="Arial"/>
                      </a:endParaRPr>
                    </a:p>
                  </a:txBody>
                  <a:tcPr marL="9360" marR="9360">
                    <a:noFill/>
                  </a:tcPr>
                </a:tc>
                <a:tc>
                  <a:txBody>
                    <a:bodyPr lIns="9360" rIns="9360">
                      <a:noAutofit/>
                    </a:bodyPr>
                    <a:p>
                      <a:pPr algn="ctr">
                        <a:lnSpc>
                          <a:spcPct val="100000"/>
                        </a:lnSpc>
                      </a:pPr>
                      <a:r>
                        <a:rPr b="1" lang="fr-FR" sz="1000" spc="-1" strike="noStrike">
                          <a:solidFill>
                            <a:srgbClr val="00b050"/>
                          </a:solidFill>
                          <a:latin typeface="Arial"/>
                        </a:rPr>
                        <a:t>47%</a:t>
                      </a:r>
                      <a:endParaRPr b="0" lang="fr-FR" sz="1000" spc="-1" strike="noStrike">
                        <a:latin typeface="Arial"/>
                      </a:endParaRPr>
                    </a:p>
                  </a:txBody>
                  <a:tcPr marL="9360" marR="9360">
                    <a:noFill/>
                  </a:tcPr>
                </a:tc>
                <a:tc>
                  <a:txBody>
                    <a:bodyPr lIns="9360" rIns="9360">
                      <a:noAutofit/>
                    </a:bodyPr>
                    <a:p>
                      <a:pPr algn="ctr">
                        <a:lnSpc>
                          <a:spcPct val="100000"/>
                        </a:lnSpc>
                      </a:pPr>
                      <a:r>
                        <a:rPr b="1" lang="fr-FR" sz="1000" spc="-1" strike="noStrike">
                          <a:solidFill>
                            <a:srgbClr val="00b050"/>
                          </a:solidFill>
                          <a:latin typeface="Arial"/>
                        </a:rPr>
                        <a:t>15%</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3%</a:t>
                      </a:r>
                      <a:endParaRPr b="0" lang="fr-FR" sz="1000" spc="-1" strike="noStrike">
                        <a:latin typeface="Arial"/>
                      </a:endParaRPr>
                    </a:p>
                  </a:txBody>
                  <a:tcPr marL="9360" marR="9360">
                    <a:noFill/>
                  </a:tcPr>
                </a:tc>
              </a:tr>
              <a:tr h="233640">
                <a:tc>
                  <a:txBody>
                    <a:bodyPr lIns="9360" rIns="9360">
                      <a:noAutofit/>
                    </a:bodyPr>
                    <a:p>
                      <a:pPr>
                        <a:lnSpc>
                          <a:spcPct val="100000"/>
                        </a:lnSpc>
                      </a:pPr>
                      <a:r>
                        <a:rPr b="1" lang="fr-FR" sz="1000" spc="-1" strike="noStrike">
                          <a:solidFill>
                            <a:srgbClr val="ffffff"/>
                          </a:solidFill>
                          <a:latin typeface="Arial"/>
                        </a:rPr>
                        <a:t>Bouches-du-Rhône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51%</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46%</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15%</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3%</a:t>
                      </a:r>
                      <a:endParaRPr b="0" lang="fr-FR" sz="1000" spc="-1" strike="noStrike">
                        <a:latin typeface="Arial"/>
                      </a:endParaRPr>
                    </a:p>
                  </a:txBody>
                  <a:tcPr marL="9360" marR="9360">
                    <a:noFill/>
                  </a:tcPr>
                </a:tc>
              </a:tr>
              <a:tr h="375480">
                <a:tc>
                  <a:txBody>
                    <a:bodyPr lIns="9360" rIns="9360">
                      <a:noAutofit/>
                    </a:bodyPr>
                    <a:p>
                      <a:pPr>
                        <a:lnSpc>
                          <a:spcPct val="100000"/>
                        </a:lnSpc>
                      </a:pPr>
                      <a:r>
                        <a:rPr b="1" lang="fr-FR" sz="1000" spc="-1" strike="noStrike">
                          <a:solidFill>
                            <a:srgbClr val="ffffff"/>
                          </a:solidFill>
                          <a:latin typeface="Arial"/>
                        </a:rPr>
                        <a:t>Provence-Alpes-Côte d'Azur</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55%</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42%</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12%</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3%</a:t>
                      </a:r>
                      <a:endParaRPr b="0" lang="fr-FR" sz="1000" spc="-1" strike="noStrike">
                        <a:latin typeface="Arial"/>
                      </a:endParaRPr>
                    </a:p>
                  </a:txBody>
                  <a:tcPr marL="9360" marR="9360">
                    <a:noFill/>
                  </a:tcPr>
                </a:tc>
              </a:tr>
              <a:tr h="233640">
                <a:tc>
                  <a:txBody>
                    <a:bodyPr lIns="9360" rIns="9360">
                      <a:noAutofit/>
                    </a:bodyPr>
                    <a:p>
                      <a:pPr>
                        <a:lnSpc>
                          <a:spcPct val="100000"/>
                        </a:lnSpc>
                      </a:pPr>
                      <a:r>
                        <a:rPr b="1" lang="fr-FR" sz="1000" spc="-1" strike="noStrike">
                          <a:solidFill>
                            <a:srgbClr val="ffffff"/>
                          </a:solidFill>
                          <a:latin typeface="Arial"/>
                        </a:rPr>
                        <a:t>France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58%</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40%</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15%</a:t>
                      </a:r>
                      <a:endParaRPr b="0" lang="fr-FR" sz="1000" spc="-1" strike="noStrike">
                        <a:latin typeface="Arial"/>
                      </a:endParaRPr>
                    </a:p>
                  </a:txBody>
                  <a:tcPr marL="9360" marR="9360">
                    <a:noFill/>
                  </a:tcPr>
                </a:tc>
                <a:tc>
                  <a:txBody>
                    <a:bodyPr lIns="9360" rIns="9360">
                      <a:noAutofit/>
                    </a:bodyPr>
                    <a:p>
                      <a:pPr algn="ctr">
                        <a:lnSpc>
                          <a:spcPct val="100000"/>
                        </a:lnSpc>
                      </a:pPr>
                      <a:r>
                        <a:rPr b="1" lang="fr-FR" sz="1000" spc="-1" strike="noStrike">
                          <a:solidFill>
                            <a:srgbClr val="c00000"/>
                          </a:solidFill>
                          <a:latin typeface="Arial"/>
                        </a:rPr>
                        <a:t>2%</a:t>
                      </a:r>
                      <a:endParaRPr b="0" lang="fr-FR" sz="1000" spc="-1" strike="noStrike">
                        <a:latin typeface="Arial"/>
                      </a:endParaRPr>
                    </a:p>
                  </a:txBody>
                  <a:tcPr marL="9360" marR="9360">
                    <a:noFill/>
                  </a:tcPr>
                </a:tc>
              </a:tr>
            </a:tbl>
          </a:graphicData>
        </a:graphic>
      </p:graphicFrame>
      <p:sp>
        <p:nvSpPr>
          <p:cNvPr id="567" name="CustomShape 6"/>
          <p:cNvSpPr/>
          <p:nvPr/>
        </p:nvSpPr>
        <p:spPr>
          <a:xfrm>
            <a:off x="7151040" y="4176000"/>
            <a:ext cx="473508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Résidences principales selon statut d’occupation en 2017 (en %) | </a:t>
            </a:r>
            <a:r>
              <a:rPr b="0" i="1" lang="fr-FR" sz="1000" spc="32" strike="noStrike">
                <a:solidFill>
                  <a:srgbClr val="777877"/>
                </a:solidFill>
                <a:latin typeface="Arial Narrow"/>
                <a:ea typeface="DejaVu Sans"/>
              </a:rPr>
              <a:t>Source: INSEE RP 2017</a:t>
            </a:r>
            <a:endParaRPr b="0" lang="fr-FR" sz="1000" spc="-1" strike="noStrike">
              <a:latin typeface="Arial"/>
            </a:endParaRPr>
          </a:p>
        </p:txBody>
      </p:sp>
      <p:sp>
        <p:nvSpPr>
          <p:cNvPr id="568" name="CustomShape 7"/>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*Contrat Enfance Jeunesse 2019-2022</a:t>
            </a:r>
            <a:endParaRPr b="0" lang="fr-FR" sz="800" spc="-1" strike="noStrike">
              <a:latin typeface="Arial"/>
            </a:endParaRPr>
          </a:p>
        </p:txBody>
      </p:sp>
      <p:sp>
        <p:nvSpPr>
          <p:cNvPr id="569" name="CustomShape 8"/>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9E82646-03AE-46CD-BCC3-5A2A7B461238}"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CustomShape 1"/>
          <p:cNvSpPr/>
          <p:nvPr/>
        </p:nvSpPr>
        <p:spPr>
          <a:xfrm>
            <a:off x="2867760" y="1035720"/>
            <a:ext cx="3884400" cy="541260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Le parc de logement est relativement récent: </a:t>
            </a:r>
            <a:r>
              <a:rPr b="0" lang="fr-FR" sz="1200" spc="-1" strike="noStrike">
                <a:solidFill>
                  <a:srgbClr val="777877"/>
                </a:solidFill>
                <a:latin typeface="Arial"/>
                <a:ea typeface="DejaVu Sans"/>
              </a:rPr>
              <a:t>14 % des résidences principales ont été construites avant 1946 contre 19 % pour la Métropole Aix-Marseille-Provence, le département des Bouches-du-Rhône et 22 % en France.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part de logement construits dans les années 1946-1970 s’élève à 22% pour la commune des Pennes-Mirabeau et pour la France métropolitaine contre 26% pour la région PACA, 29% pour la Métropole Aix-Marseille-Provence et les Bouches-du-Rhône.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commune des Pennes-Mirabeau se caractérise par </a:t>
            </a:r>
            <a:r>
              <a:rPr b="1" lang="fr-FR" sz="1200" spc="-1" strike="noStrike">
                <a:solidFill>
                  <a:srgbClr val="777877"/>
                </a:solidFill>
                <a:latin typeface="Arial"/>
                <a:ea typeface="DejaVu Sans"/>
              </a:rPr>
              <a:t>une part très importante de maison individuelle </a:t>
            </a:r>
            <a:r>
              <a:rPr b="0" lang="fr-FR" sz="1200" spc="-1" strike="noStrike">
                <a:solidFill>
                  <a:srgbClr val="777877"/>
                </a:solidFill>
                <a:latin typeface="Arial"/>
                <a:ea typeface="DejaVu Sans"/>
              </a:rPr>
              <a:t>qui représente 75% du total des logements contre 55% en France, 40% dans la région PACA. Il est important de noter que cet indicateur est en forte baisse: -5 points depuis 2007.</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répartition des résidences principales par nombre de pièces soulignent la très faible part de logement de moins de 2 pièces dans la commune des Pennes-Mirabeau (10%), logements principalement concentrés aux Cadenaux, à Basse Gavotte et à Pallières – Plan des Pennes.</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A contrario, on retrouve une </a:t>
            </a:r>
            <a:r>
              <a:rPr b="1" lang="fr-FR" sz="1200" spc="-1" strike="noStrike">
                <a:solidFill>
                  <a:srgbClr val="777877"/>
                </a:solidFill>
                <a:latin typeface="Arial"/>
                <a:ea typeface="DejaVu Sans"/>
              </a:rPr>
              <a:t>part très importante de logement de 4 pièces (42%) et de plus de 5 pièces (26%).</a:t>
            </a:r>
            <a:r>
              <a:rPr b="0" lang="fr-FR" sz="1200" spc="-1" strike="noStrike">
                <a:solidFill>
                  <a:srgbClr val="777877"/>
                </a:solidFill>
                <a:latin typeface="Arial"/>
                <a:ea typeface="DejaVu Sans"/>
              </a:rPr>
              <a:t> Les logements de grande taille sont concentrés dans les quartiers de Barnouins-Village et de Jas de Rhodes – Grande Colle.</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571"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gn="just">
              <a:lnSpc>
                <a:spcPct val="90000"/>
              </a:lnSpc>
              <a:spcBef>
                <a:spcPts val="201"/>
              </a:spcBef>
            </a:pPr>
            <a:r>
              <a:rPr b="0" lang="fr-FR" sz="2000" spc="-1" strike="noStrike">
                <a:solidFill>
                  <a:srgbClr val="777877"/>
                </a:solidFill>
                <a:latin typeface="Arial"/>
                <a:ea typeface="DejaVu Sans"/>
              </a:rPr>
              <a:t>De nombreuses maisons de grande taille et un parc de logements relativement récent</a:t>
            </a:r>
            <a:endParaRPr b="0" lang="fr-FR" sz="2000" spc="-1" strike="noStrike">
              <a:latin typeface="Arial"/>
            </a:endParaRPr>
          </a:p>
        </p:txBody>
      </p:sp>
      <p:sp>
        <p:nvSpPr>
          <p:cNvPr id="572"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e"/>
                </a:solidFill>
                <a:latin typeface="Arial"/>
                <a:ea typeface="DejaVu Sans"/>
              </a:rPr>
              <a:t>Logement</a:t>
            </a:r>
            <a:endParaRPr b="0" lang="fr-FR" sz="2400" spc="-1" strike="noStrike">
              <a:latin typeface="Arial"/>
            </a:endParaRPr>
          </a:p>
          <a:p>
            <a:pPr algn="ctr">
              <a:lnSpc>
                <a:spcPct val="100000"/>
              </a:lnSpc>
            </a:pPr>
            <a:endParaRPr b="0" lang="fr-FR" sz="2400" spc="-1" strike="noStrike">
              <a:latin typeface="Arial"/>
            </a:endParaRPr>
          </a:p>
          <a:p>
            <a:pPr marL="171360" indent="-170280">
              <a:lnSpc>
                <a:spcPct val="100000"/>
              </a:lnSpc>
              <a:buClr>
                <a:srgbClr val="0070ce"/>
              </a:buClr>
              <a:buFont typeface="Arial"/>
              <a:buChar char="•"/>
            </a:pPr>
            <a:r>
              <a:rPr b="0" lang="fr-FR" sz="1200" spc="32" strike="noStrike">
                <a:solidFill>
                  <a:srgbClr val="0070ce"/>
                </a:solidFill>
                <a:latin typeface="Arial"/>
                <a:ea typeface="DejaVu Sans"/>
              </a:rPr>
              <a:t>Un besoin de logement de taille intermédiaire pour répondre aux besoins des personnes âgées, des jeunes et des familles monoparentales</a:t>
            </a:r>
            <a:endParaRPr b="0" lang="fr-FR" sz="1200" spc="-1" strike="noStrike">
              <a:latin typeface="Arial"/>
            </a:endParaRPr>
          </a:p>
          <a:p>
            <a:pPr algn="ctr">
              <a:lnSpc>
                <a:spcPct val="100000"/>
              </a:lnSpc>
            </a:pPr>
            <a:endParaRPr b="0" lang="fr-FR" sz="1200" spc="-1" strike="noStrike">
              <a:latin typeface="Arial"/>
            </a:endParaRPr>
          </a:p>
          <a:p>
            <a:pPr algn="ctr">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573" name="CustomShape 4"/>
          <p:cNvSpPr/>
          <p:nvPr/>
        </p:nvSpPr>
        <p:spPr>
          <a:xfrm>
            <a:off x="6945480" y="2802960"/>
            <a:ext cx="494064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Résidences principales selon le nombre de pièces en 2017 (en %) | </a:t>
            </a:r>
            <a:r>
              <a:rPr b="0" i="1" lang="fr-FR" sz="1000" spc="32" strike="noStrike">
                <a:solidFill>
                  <a:srgbClr val="777877"/>
                </a:solidFill>
                <a:latin typeface="Arial Narrow"/>
                <a:ea typeface="DejaVu Sans"/>
              </a:rPr>
              <a:t>Source: INSEE RP 2017</a:t>
            </a:r>
            <a:endParaRPr b="0" lang="fr-FR" sz="1000" spc="-1" strike="noStrike">
              <a:latin typeface="Arial"/>
            </a:endParaRPr>
          </a:p>
        </p:txBody>
      </p:sp>
      <p:sp>
        <p:nvSpPr>
          <p:cNvPr id="574" name="CustomShape 5"/>
          <p:cNvSpPr/>
          <p:nvPr/>
        </p:nvSpPr>
        <p:spPr>
          <a:xfrm>
            <a:off x="6945480" y="1041120"/>
            <a:ext cx="494064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Répartition des logements par type en 2017 (en %) | </a:t>
            </a:r>
            <a:r>
              <a:rPr b="0" i="1" lang="fr-FR" sz="1000" spc="32" strike="noStrike">
                <a:solidFill>
                  <a:srgbClr val="777877"/>
                </a:solidFill>
                <a:latin typeface="Arial Narrow"/>
                <a:ea typeface="DejaVu Sans"/>
              </a:rPr>
              <a:t>Source: INSEE RP 2017</a:t>
            </a:r>
            <a:endParaRPr b="0" lang="fr-FR" sz="1000" spc="-1" strike="noStrike">
              <a:latin typeface="Arial"/>
            </a:endParaRPr>
          </a:p>
        </p:txBody>
      </p:sp>
      <p:sp>
        <p:nvSpPr>
          <p:cNvPr id="575" name="CustomShape 6"/>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*Contrat Enfance Jeunesse 2019-2022</a:t>
            </a:r>
            <a:endParaRPr b="0" lang="fr-FR" sz="800" spc="-1" strike="noStrike">
              <a:latin typeface="Arial"/>
            </a:endParaRPr>
          </a:p>
        </p:txBody>
      </p:sp>
      <p:sp>
        <p:nvSpPr>
          <p:cNvPr id="576" name="CustomShape 7"/>
          <p:cNvSpPr/>
          <p:nvPr/>
        </p:nvSpPr>
        <p:spPr>
          <a:xfrm>
            <a:off x="0" y="3574440"/>
            <a:ext cx="2742120" cy="2785320"/>
          </a:xfrm>
          <a:prstGeom prst="rect">
            <a:avLst/>
          </a:prstGeom>
          <a:solidFill>
            <a:schemeClr val="bg1">
              <a:lumMod val="95000"/>
            </a:schemeClr>
          </a:solidFill>
          <a:ln cap="rnd" w="19080">
            <a:solidFill>
              <a:srgbClr val="0070c0"/>
            </a:solidFill>
            <a:custDash>
              <a:ds d="300000" sp="100000"/>
            </a:custDash>
            <a:round/>
          </a:ln>
        </p:spPr>
        <p:style>
          <a:lnRef idx="0"/>
          <a:fillRef idx="0"/>
          <a:effectRef idx="0"/>
          <a:fontRef idx="minor"/>
        </p:style>
        <p:txBody>
          <a:bodyPr lIns="108000" rIns="180000" tIns="108000" bIns="72000">
            <a:noAutofit/>
          </a:bodyPr>
          <a:p>
            <a:pPr algn="ctr">
              <a:lnSpc>
                <a:spcPct val="100000"/>
              </a:lnSpc>
            </a:pPr>
            <a:r>
              <a:rPr b="1" i="1" lang="fr-FR" sz="1800" spc="-1" strike="noStrike">
                <a:solidFill>
                  <a:srgbClr val="0070c0"/>
                </a:solidFill>
                <a:latin typeface="Arial"/>
                <a:ea typeface="DejaVu Sans"/>
              </a:rPr>
              <a:t>Focus sur les quartiers </a:t>
            </a:r>
            <a:endParaRPr b="0" lang="fr-FR" sz="1800" spc="-1" strike="noStrike">
              <a:latin typeface="Arial"/>
            </a:endParaRPr>
          </a:p>
          <a:p>
            <a:pPr>
              <a:lnSpc>
                <a:spcPct val="100000"/>
              </a:lnSpc>
            </a:pPr>
            <a:endParaRPr b="0" lang="fr-FR" sz="18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parc de logement ancien et énergivore concentré sur les quartiers de la Gavotte, des Cadeneaux et de Pallières - Plan des Pennes.*</a:t>
            </a:r>
            <a:endParaRPr b="0" lang="fr-FR" sz="1200" spc="-1" strike="noStrike">
              <a:latin typeface="Arial"/>
            </a:endParaRPr>
          </a:p>
          <a:p>
            <a:pPr algn="just">
              <a:lnSpc>
                <a:spcPct val="100000"/>
              </a:lnSpc>
            </a:pPr>
            <a:endParaRPr b="0" lang="fr-FR" sz="1200" spc="-1" strike="noStrike">
              <a:latin typeface="Arial"/>
            </a:endParaRPr>
          </a:p>
        </p:txBody>
      </p:sp>
      <p:graphicFrame>
        <p:nvGraphicFramePr>
          <p:cNvPr id="577" name="Table 8"/>
          <p:cNvGraphicFramePr/>
          <p:nvPr/>
        </p:nvGraphicFramePr>
        <p:xfrm>
          <a:off x="6945480" y="1388880"/>
          <a:ext cx="4655160" cy="1401480"/>
        </p:xfrm>
        <a:graphic>
          <a:graphicData uri="http://schemas.openxmlformats.org/drawingml/2006/table">
            <a:tbl>
              <a:tblPr/>
              <a:tblGrid>
                <a:gridCol w="2119320"/>
                <a:gridCol w="1221480"/>
                <a:gridCol w="1314720"/>
              </a:tblGrid>
              <a:tr h="233640">
                <a:tc>
                  <a:tcPr marL="9360" marR="9360">
                    <a:noFill/>
                  </a:tcPr>
                </a:tc>
                <a:tc>
                  <a:txBody>
                    <a:bodyPr lIns="9360" rIns="9360">
                      <a:noAutofit/>
                    </a:bodyPr>
                    <a:p>
                      <a:pPr algn="ctr">
                        <a:lnSpc>
                          <a:spcPct val="100000"/>
                        </a:lnSpc>
                      </a:pPr>
                      <a:r>
                        <a:rPr b="1" lang="fr-FR" sz="1000" spc="-1" strike="noStrike">
                          <a:solidFill>
                            <a:srgbClr val="ffffff"/>
                          </a:solidFill>
                          <a:latin typeface="Arial"/>
                        </a:rPr>
                        <a:t>Maison </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a:rPr>
                        <a:t>Appartement</a:t>
                      </a:r>
                      <a:endParaRPr b="0" lang="fr-FR" sz="1000" spc="-1" strike="noStrike">
                        <a:latin typeface="Arial"/>
                      </a:endParaRPr>
                    </a:p>
                  </a:txBody>
                  <a:tcPr marL="9360" marR="9360">
                    <a:solidFill>
                      <a:srgbClr val="0070c0"/>
                    </a:solidFill>
                  </a:tcPr>
                </a:tc>
              </a:tr>
              <a:tr h="233640">
                <a:tc>
                  <a:txBody>
                    <a:bodyPr lIns="9360" rIns="9360">
                      <a:noAutofit/>
                    </a:bodyPr>
                    <a:p>
                      <a:pPr>
                        <a:lnSpc>
                          <a:spcPct val="100000"/>
                        </a:lnSpc>
                      </a:pPr>
                      <a:r>
                        <a:rPr b="1" lang="fr-FR" sz="1000" spc="-1" strike="noStrike">
                          <a:solidFill>
                            <a:srgbClr val="ffffff"/>
                          </a:solidFill>
                          <a:latin typeface="Arial"/>
                        </a:rPr>
                        <a:t>Les Pennes-Mirabeau</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00b050"/>
                          </a:solidFill>
                          <a:latin typeface="Arial"/>
                        </a:rPr>
                        <a:t>75%</a:t>
                      </a:r>
                      <a:endParaRPr b="0" lang="fr-FR" sz="1000" spc="-1" strike="noStrike">
                        <a:latin typeface="Arial"/>
                      </a:endParaRPr>
                    </a:p>
                  </a:txBody>
                  <a:tcPr marL="9360" marR="9360">
                    <a:noFill/>
                  </a:tcPr>
                </a:tc>
                <a:tc>
                  <a:txBody>
                    <a:bodyPr lIns="9360" rIns="9360">
                      <a:noAutofit/>
                    </a:bodyPr>
                    <a:p>
                      <a:pPr algn="ctr">
                        <a:lnSpc>
                          <a:spcPct val="100000"/>
                        </a:lnSpc>
                      </a:pPr>
                      <a:r>
                        <a:rPr b="1" lang="fr-FR" sz="1000" spc="-1" strike="noStrike">
                          <a:solidFill>
                            <a:srgbClr val="c00000"/>
                          </a:solidFill>
                          <a:latin typeface="Arial"/>
                        </a:rPr>
                        <a:t>24%</a:t>
                      </a:r>
                      <a:endParaRPr b="0" lang="fr-FR" sz="1000" spc="-1" strike="noStrike">
                        <a:latin typeface="Arial"/>
                      </a:endParaRPr>
                    </a:p>
                  </a:txBody>
                  <a:tcPr marL="9360" marR="9360">
                    <a:noFill/>
                  </a:tcPr>
                </a:tc>
              </a:tr>
              <a:tr h="233640">
                <a:tc>
                  <a:txBody>
                    <a:bodyPr lIns="9360" rIns="9360">
                      <a:noAutofit/>
                    </a:bodyPr>
                    <a:p>
                      <a:pPr>
                        <a:lnSpc>
                          <a:spcPct val="100000"/>
                        </a:lnSpc>
                      </a:pPr>
                      <a:r>
                        <a:rPr b="1" lang="fr-FR" sz="1000" spc="-1" strike="noStrike">
                          <a:solidFill>
                            <a:srgbClr val="ffffff"/>
                          </a:solidFill>
                          <a:latin typeface="Arial"/>
                        </a:rPr>
                        <a:t>Métropole Aix-Marseille-Provence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c00000"/>
                          </a:solidFill>
                          <a:latin typeface="Arial"/>
                        </a:rPr>
                        <a:t>35%</a:t>
                      </a:r>
                      <a:endParaRPr b="0" lang="fr-FR" sz="1000" spc="-1" strike="noStrike">
                        <a:latin typeface="Arial"/>
                      </a:endParaRPr>
                    </a:p>
                  </a:txBody>
                  <a:tcPr marL="9360" marR="9360">
                    <a:noFill/>
                  </a:tcPr>
                </a:tc>
                <a:tc>
                  <a:txBody>
                    <a:bodyPr lIns="9360" rIns="9360">
                      <a:noAutofit/>
                    </a:bodyPr>
                    <a:p>
                      <a:pPr algn="ctr">
                        <a:lnSpc>
                          <a:spcPct val="100000"/>
                        </a:lnSpc>
                      </a:pPr>
                      <a:r>
                        <a:rPr b="1" lang="fr-FR" sz="1000" spc="-1" strike="noStrike">
                          <a:solidFill>
                            <a:srgbClr val="00b050"/>
                          </a:solidFill>
                          <a:latin typeface="Arial"/>
                        </a:rPr>
                        <a:t>64%</a:t>
                      </a:r>
                      <a:endParaRPr b="0" lang="fr-FR" sz="1000" spc="-1" strike="noStrike">
                        <a:latin typeface="Arial"/>
                      </a:endParaRPr>
                    </a:p>
                  </a:txBody>
                  <a:tcPr marL="9360" marR="9360">
                    <a:noFill/>
                  </a:tcPr>
                </a:tc>
              </a:tr>
              <a:tr h="233640">
                <a:tc>
                  <a:txBody>
                    <a:bodyPr lIns="9360" rIns="9360">
                      <a:noAutofit/>
                    </a:bodyPr>
                    <a:p>
                      <a:pPr>
                        <a:lnSpc>
                          <a:spcPct val="100000"/>
                        </a:lnSpc>
                      </a:pPr>
                      <a:r>
                        <a:rPr b="1" lang="fr-FR" sz="1000" spc="-1" strike="noStrike">
                          <a:solidFill>
                            <a:srgbClr val="ffffff"/>
                          </a:solidFill>
                          <a:latin typeface="Arial"/>
                        </a:rPr>
                        <a:t>Bouches-du-Rhône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38%</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62%</a:t>
                      </a:r>
                      <a:endParaRPr b="0" lang="fr-FR" sz="1000" spc="-1" strike="noStrike">
                        <a:latin typeface="Arial"/>
                      </a:endParaRPr>
                    </a:p>
                  </a:txBody>
                  <a:tcPr marL="9360" marR="9360">
                    <a:noFill/>
                  </a:tcPr>
                </a:tc>
              </a:tr>
              <a:tr h="233640">
                <a:tc>
                  <a:txBody>
                    <a:bodyPr lIns="9360" rIns="9360">
                      <a:noAutofit/>
                    </a:bodyPr>
                    <a:p>
                      <a:pPr>
                        <a:lnSpc>
                          <a:spcPct val="100000"/>
                        </a:lnSpc>
                      </a:pPr>
                      <a:r>
                        <a:rPr b="1" lang="fr-FR" sz="1000" spc="-1" strike="noStrike">
                          <a:solidFill>
                            <a:srgbClr val="ffffff"/>
                          </a:solidFill>
                          <a:latin typeface="Arial"/>
                        </a:rPr>
                        <a:t>Provence-Alpes-Côte d'Azur</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40%</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59%</a:t>
                      </a:r>
                      <a:endParaRPr b="0" lang="fr-FR" sz="1000" spc="-1" strike="noStrike">
                        <a:latin typeface="Arial"/>
                      </a:endParaRPr>
                    </a:p>
                  </a:txBody>
                  <a:tcPr marL="9360" marR="9360">
                    <a:noFill/>
                  </a:tcPr>
                </a:tc>
              </a:tr>
              <a:tr h="233640">
                <a:tc>
                  <a:txBody>
                    <a:bodyPr lIns="9360" rIns="9360">
                      <a:noAutofit/>
                    </a:bodyPr>
                    <a:p>
                      <a:pPr>
                        <a:lnSpc>
                          <a:spcPct val="100000"/>
                        </a:lnSpc>
                      </a:pPr>
                      <a:r>
                        <a:rPr b="1" lang="fr-FR" sz="1000" spc="-1" strike="noStrike">
                          <a:solidFill>
                            <a:srgbClr val="ffffff"/>
                          </a:solidFill>
                          <a:latin typeface="Arial"/>
                        </a:rPr>
                        <a:t>France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55%</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44%</a:t>
                      </a:r>
                      <a:endParaRPr b="0" lang="fr-FR" sz="1000" spc="-1" strike="noStrike">
                        <a:latin typeface="Arial"/>
                      </a:endParaRPr>
                    </a:p>
                  </a:txBody>
                  <a:tcPr marL="9360" marR="9360">
                    <a:noFill/>
                  </a:tcPr>
                </a:tc>
              </a:tr>
            </a:tbl>
          </a:graphicData>
        </a:graphic>
      </p:graphicFrame>
      <p:graphicFrame>
        <p:nvGraphicFramePr>
          <p:cNvPr id="578" name="Graphique 14"/>
          <p:cNvGraphicFramePr/>
          <p:nvPr/>
        </p:nvGraphicFramePr>
        <p:xfrm>
          <a:off x="6945480" y="3048120"/>
          <a:ext cx="4940640" cy="3003480"/>
        </p:xfrm>
        <a:graphic>
          <a:graphicData uri="http://schemas.openxmlformats.org/drawingml/2006/chart">
            <c:chart xmlns:c="http://schemas.openxmlformats.org/drawingml/2006/chart" xmlns:r="http://schemas.openxmlformats.org/officeDocument/2006/relationships" r:id="rId1"/>
          </a:graphicData>
        </a:graphic>
      </p:graphicFrame>
      <p:sp>
        <p:nvSpPr>
          <p:cNvPr id="579" name="CustomShape 9"/>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9AF3568-24D4-477A-B0DB-442786D592A5}"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0" name="Espace réservé pour une image  11" descr=""/>
          <p:cNvPicPr/>
          <p:nvPr/>
        </p:nvPicPr>
        <p:blipFill>
          <a:blip r:embed="rId1"/>
          <a:stretch/>
        </p:blipFill>
        <p:spPr>
          <a:xfrm>
            <a:off x="6007680" y="0"/>
            <a:ext cx="6183000" cy="6371280"/>
          </a:xfrm>
          <a:prstGeom prst="rect">
            <a:avLst/>
          </a:prstGeom>
          <a:ln>
            <a:noFill/>
          </a:ln>
        </p:spPr>
      </p:pic>
      <p:sp>
        <p:nvSpPr>
          <p:cNvPr id="581" name="CustomShape 1"/>
          <p:cNvSpPr/>
          <p:nvPr/>
        </p:nvSpPr>
        <p:spPr>
          <a:xfrm>
            <a:off x="304920" y="1383480"/>
            <a:ext cx="539712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2400" spc="-1" strike="noStrike">
                <a:solidFill>
                  <a:srgbClr val="ffffff"/>
                </a:solidFill>
                <a:latin typeface="Arial"/>
                <a:ea typeface="DejaVu Sans"/>
              </a:rPr>
              <a:t>2.4. Emploi et insertion professionnelle</a:t>
            </a:r>
            <a:endParaRPr b="0" lang="fr-FR" sz="2400" spc="-1" strike="noStrike">
              <a:latin typeface="Arial"/>
            </a:endParaRPr>
          </a:p>
          <a:p>
            <a:pPr>
              <a:lnSpc>
                <a:spcPct val="90000"/>
              </a:lnSpc>
              <a:spcBef>
                <a:spcPts val="1001"/>
              </a:spcBef>
            </a:pPr>
            <a:endParaRPr b="0" lang="fr-FR" sz="2400" spc="-1" strike="noStrike">
              <a:latin typeface="Arial"/>
            </a:endParaRPr>
          </a:p>
        </p:txBody>
      </p:sp>
      <p:sp>
        <p:nvSpPr>
          <p:cNvPr id="582" name="CustomShape 2"/>
          <p:cNvSpPr/>
          <p:nvPr/>
        </p:nvSpPr>
        <p:spPr>
          <a:xfrm>
            <a:off x="304920" y="2370960"/>
            <a:ext cx="5494320" cy="36183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i="1" lang="fr-FR" sz="1200" spc="-1" strike="noStrike">
                <a:solidFill>
                  <a:srgbClr val="ffffff"/>
                </a:solidFill>
                <a:latin typeface="Arial"/>
                <a:ea typeface="DejaVu Sans"/>
              </a:rPr>
              <a:t>Principaux constats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Une part importante de retraités et de professions intermédiaires</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taux de chômage relativement faible, moins important chez les femmes que chez les hommes</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Des problématiques différentes et des réponses adaptées à apporter entre des quartiers avec peu de chômage (Plan de Campagne, Haute-Gavotte, Jas de Rhodes) et ceux avec (Pallierres-Plan des Pennes, Cadeneaux Ouest, Basse Gavotte)</a:t>
            </a:r>
            <a:endParaRPr b="0" lang="fr-FR" sz="1200" spc="-1" strike="noStrike">
              <a:latin typeface="Arial"/>
            </a:endParaRPr>
          </a:p>
          <a:p>
            <a:pPr>
              <a:lnSpc>
                <a:spcPct val="90000"/>
              </a:lnSpc>
              <a:spcBef>
                <a:spcPts val="1001"/>
              </a:spcBef>
            </a:pPr>
            <a:endParaRPr b="0" lang="fr-FR" sz="1200" spc="-1" strike="noStrike">
              <a:latin typeface="Arial"/>
            </a:endParaRPr>
          </a:p>
          <a:p>
            <a:pPr>
              <a:lnSpc>
                <a:spcPct val="90000"/>
              </a:lnSpc>
              <a:spcBef>
                <a:spcPts val="1001"/>
              </a:spcBef>
            </a:pPr>
            <a:r>
              <a:rPr b="1" i="1" lang="fr-FR" sz="1200" spc="-1" strike="noStrike">
                <a:solidFill>
                  <a:srgbClr val="ffffff"/>
                </a:solidFill>
                <a:latin typeface="Arial"/>
                <a:ea typeface="DejaVu Sans"/>
              </a:rPr>
              <a:t>Enjeux repérés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enjeu d’accompagnement vers l’emploi des jeunes et des femmes de plus de 55 ans notamment</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enjeu d’accompagnement des demandeurs d’emploi de longue durée</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Favoriser la mise en place de dispositifs d’insertion professionnelle pour les personnes les plus éloignées de l’emploi (mobilité, soins, nouvelles technologies, chantier d’insertion...)</a:t>
            </a:r>
            <a:endParaRPr b="0" lang="fr-FR" sz="1200" spc="-1" strike="noStrike">
              <a:latin typeface="Arial"/>
            </a:endParaRPr>
          </a:p>
          <a:p>
            <a:pPr algn="just">
              <a:lnSpc>
                <a:spcPct val="90000"/>
              </a:lnSpc>
              <a:spcBef>
                <a:spcPts val="1001"/>
              </a:spcBef>
            </a:pPr>
            <a:endParaRPr b="0" lang="fr-FR" sz="1200" spc="-1" strike="noStrike">
              <a:latin typeface="Arial"/>
            </a:endParaRPr>
          </a:p>
          <a:p>
            <a:pPr algn="just">
              <a:lnSpc>
                <a:spcPct val="90000"/>
              </a:lnSpc>
              <a:spcBef>
                <a:spcPts val="1001"/>
              </a:spcBef>
            </a:pPr>
            <a:endParaRPr b="0" lang="fr-FR" sz="1200" spc="-1" strike="noStrike">
              <a:latin typeface="Arial"/>
            </a:endParaRPr>
          </a:p>
          <a:p>
            <a:pPr algn="just">
              <a:lnSpc>
                <a:spcPct val="90000"/>
              </a:lnSpc>
              <a:spcBef>
                <a:spcPts val="1001"/>
              </a:spcBef>
            </a:pPr>
            <a:endParaRPr b="0" lang="fr-FR" sz="1200" spc="-1" strike="noStrike">
              <a:latin typeface="Arial"/>
            </a:endParaRPr>
          </a:p>
          <a:p>
            <a:pPr>
              <a:lnSpc>
                <a:spcPct val="90000"/>
              </a:lnSpc>
              <a:spcBef>
                <a:spcPts val="1001"/>
              </a:spcBef>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2867760" y="839520"/>
            <a:ext cx="878616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Les retraités et les professions intermédiaires représentent respectivement 32 % et 18 % de la population </a:t>
            </a:r>
            <a:r>
              <a:rPr b="0" lang="fr-FR" sz="1200" spc="-1" strike="noStrike">
                <a:solidFill>
                  <a:srgbClr val="777877"/>
                </a:solidFill>
                <a:latin typeface="Arial"/>
                <a:ea typeface="DejaVu Sans"/>
              </a:rPr>
              <a:t>de 15 ans ou plus, soit une part relativement importante par rapport aux territoires de comparaison.</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 part de la population sans activité professionnelle est particulièrement faible</a:t>
            </a:r>
            <a:r>
              <a:rPr b="0" lang="fr-FR" sz="1200" spc="-1" strike="noStrike">
                <a:solidFill>
                  <a:srgbClr val="777877"/>
                </a:solidFill>
                <a:latin typeface="Arial"/>
                <a:ea typeface="DejaVu Sans"/>
              </a:rPr>
              <a:t> avec 13 % de la population de 15 ans ou plus.</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584"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part importante de retraités et de professions intermédiaires</a:t>
            </a:r>
            <a:endParaRPr b="0" lang="fr-FR" sz="2000" spc="-1" strike="noStrike">
              <a:latin typeface="Arial"/>
            </a:endParaRPr>
          </a:p>
        </p:txBody>
      </p:sp>
      <p:sp>
        <p:nvSpPr>
          <p:cNvPr id="585" name="CustomShape 3"/>
          <p:cNvSpPr/>
          <p:nvPr/>
        </p:nvSpPr>
        <p:spPr>
          <a:xfrm>
            <a:off x="2867760" y="1844640"/>
            <a:ext cx="878616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Répartition de la population de 15 ans ou plus par catégorie socioprofessionnelle en 2017 (en %) | Source: INSEE RP 2017</a:t>
            </a:r>
            <a:endParaRPr b="0" lang="fr-FR" sz="1000" spc="-1" strike="noStrike">
              <a:latin typeface="Arial"/>
            </a:endParaRPr>
          </a:p>
        </p:txBody>
      </p:sp>
      <p:graphicFrame>
        <p:nvGraphicFramePr>
          <p:cNvPr id="586" name="Graphique 6"/>
          <p:cNvGraphicFramePr/>
          <p:nvPr/>
        </p:nvGraphicFramePr>
        <p:xfrm>
          <a:off x="2867760" y="2090880"/>
          <a:ext cx="8786160" cy="3962880"/>
        </p:xfrm>
        <a:graphic>
          <a:graphicData uri="http://schemas.openxmlformats.org/drawingml/2006/chart">
            <c:chart xmlns:c="http://schemas.openxmlformats.org/drawingml/2006/chart" xmlns:r="http://schemas.openxmlformats.org/officeDocument/2006/relationships" r:id="rId1"/>
          </a:graphicData>
        </a:graphic>
      </p:graphicFrame>
      <p:sp>
        <p:nvSpPr>
          <p:cNvPr id="587" name="CustomShape 4"/>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Emploi et insertion professionnelle</a:t>
            </a: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taux de chômage relativement faible par rapport aux territoires de comparaison mais plusieurs freins à l’emploi identifiés par l’agence Pôle Emploi de Marignane:</a:t>
            </a:r>
            <a:endParaRPr b="0" lang="fr-FR" sz="1200" spc="-1" strike="noStrike">
              <a:latin typeface="Arial"/>
            </a:endParaRPr>
          </a:p>
          <a:p>
            <a:pPr algn="just">
              <a:lnSpc>
                <a:spcPct val="100000"/>
              </a:lnSpc>
            </a:pPr>
            <a:endParaRPr b="0" lang="fr-FR" sz="1200" spc="-1" strike="noStrike">
              <a:latin typeface="Arial"/>
            </a:endParaRPr>
          </a:p>
          <a:p>
            <a:pPr marL="361800" indent="-170280" algn="just">
              <a:lnSpc>
                <a:spcPct val="100000"/>
              </a:lnSpc>
              <a:buClr>
                <a:srgbClr val="0070c0"/>
              </a:buClr>
              <a:buFont typeface="Courier New"/>
              <a:buChar char="o"/>
            </a:pPr>
            <a:r>
              <a:rPr b="0" lang="fr-FR" sz="1200" spc="-1" strike="noStrike">
                <a:solidFill>
                  <a:srgbClr val="0070c0"/>
                </a:solidFill>
                <a:latin typeface="Arial"/>
                <a:ea typeface="DejaVu Sans"/>
              </a:rPr>
              <a:t>La difficulté à mobiliser certains  demandeurs d’emploi Pennois : les emplois proposés dans le secteur du commerce sont peu attractifs (travail le soir et le week-end…)</a:t>
            </a:r>
            <a:endParaRPr b="0" lang="fr-FR" sz="1200" spc="-1" strike="noStrike">
              <a:latin typeface="Arial"/>
            </a:endParaRPr>
          </a:p>
          <a:p>
            <a:pPr marL="361800" indent="-170280" algn="just">
              <a:lnSpc>
                <a:spcPct val="100000"/>
              </a:lnSpc>
              <a:buClr>
                <a:srgbClr val="0070c0"/>
              </a:buClr>
              <a:buFont typeface="Courier New"/>
              <a:buChar char="o"/>
            </a:pPr>
            <a:r>
              <a:rPr b="0" lang="fr-FR" sz="1200" spc="-1" strike="noStrike">
                <a:solidFill>
                  <a:srgbClr val="0070c0"/>
                </a:solidFill>
                <a:latin typeface="Arial"/>
                <a:ea typeface="DejaVu Sans"/>
              </a:rPr>
              <a:t>Des difficultés liées à la mobilité : la zone industrielle et commerciale de Plan de Campagne est mal desservie par les transports en commun, </a:t>
            </a:r>
            <a:endParaRPr b="0" lang="fr-FR" sz="1200" spc="-1" strike="noStrike">
              <a:latin typeface="Arial"/>
            </a:endParaRPr>
          </a:p>
          <a:p>
            <a:pPr marL="361800" indent="-170280" algn="just">
              <a:lnSpc>
                <a:spcPct val="100000"/>
              </a:lnSpc>
              <a:buClr>
                <a:srgbClr val="0070c0"/>
              </a:buClr>
              <a:buFont typeface="Courier New"/>
              <a:buChar char="o"/>
            </a:pPr>
            <a:r>
              <a:rPr b="0" lang="fr-FR" sz="1200" spc="-1" strike="noStrike">
                <a:solidFill>
                  <a:srgbClr val="0070c0"/>
                </a:solidFill>
                <a:latin typeface="Arial"/>
                <a:ea typeface="DejaVu Sans"/>
              </a:rPr>
              <a:t>Des difficultés liées à l’image de soi : des ateliers sont organisés par Pôle Emploi sur cette thématique (théâtre, etc.)</a:t>
            </a:r>
            <a:endParaRPr b="0" lang="fr-FR" sz="1200" spc="-1" strike="noStrike">
              <a:latin typeface="Arial"/>
            </a:endParaRPr>
          </a:p>
          <a:p>
            <a:pPr marL="361800" indent="-170280" algn="just">
              <a:lnSpc>
                <a:spcPct val="100000"/>
              </a:lnSpc>
              <a:buClr>
                <a:srgbClr val="0070c0"/>
              </a:buClr>
              <a:buFont typeface="Courier New"/>
              <a:buChar char="o"/>
            </a:pPr>
            <a:r>
              <a:rPr b="0" lang="fr-FR" sz="1200" spc="-1" strike="noStrike">
                <a:solidFill>
                  <a:srgbClr val="0070c0"/>
                </a:solidFill>
                <a:latin typeface="Arial"/>
                <a:ea typeface="DejaVu Sans"/>
              </a:rPr>
              <a:t>Des difficultés liées au faible niveau de qualification</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588" name="CustomShape 5"/>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950CD62-C7C3-4EF5-8723-9A90DC90FF0D}"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CustomShape 1"/>
          <p:cNvSpPr/>
          <p:nvPr/>
        </p:nvSpPr>
        <p:spPr>
          <a:xfrm>
            <a:off x="2872800" y="1001160"/>
            <a:ext cx="403236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Le taux de chômage en 2017 des Pennes-Mirabeau est faible</a:t>
            </a:r>
            <a:r>
              <a:rPr b="0" lang="fr-FR" sz="1200" spc="-1" strike="noStrike">
                <a:solidFill>
                  <a:srgbClr val="777877"/>
                </a:solidFill>
                <a:latin typeface="Arial"/>
                <a:ea typeface="DejaVu Sans"/>
              </a:rPr>
              <a:t> par rapport aux territoires de comparaison: 8,8 %, en diminution par rapport à 2012 (9,8 %).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 taux de chômage des femmes, 8,3 %, est inférieur à celui des hommes, 9,2 %.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part de demandeurs d’emploi inscrits en novembre 2020 </a:t>
            </a:r>
            <a:r>
              <a:rPr b="1" lang="fr-FR" sz="1200" spc="-1" strike="noStrike">
                <a:solidFill>
                  <a:srgbClr val="777877"/>
                </a:solidFill>
                <a:latin typeface="Arial"/>
                <a:ea typeface="DejaVu Sans"/>
              </a:rPr>
              <a:t>depuis plus d’un an à Pôle emploi représentent 43 % du nombre total de demandeurs d’emploi </a:t>
            </a:r>
            <a:r>
              <a:rPr b="0" lang="fr-FR" sz="1200" spc="-1" strike="noStrike">
                <a:solidFill>
                  <a:srgbClr val="777877"/>
                </a:solidFill>
                <a:latin typeface="Arial"/>
                <a:ea typeface="DejaVu Sans"/>
              </a:rPr>
              <a:t>(soit 400 personnes).</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 part des demandeurs d’emploi inscrits depuis moins de 3 mois est la plus importante avec 26</a:t>
            </a:r>
            <a:r>
              <a:rPr b="0" lang="fr-FR" sz="1200" spc="-1" strike="noStrike">
                <a:solidFill>
                  <a:srgbClr val="777877"/>
                </a:solidFill>
                <a:latin typeface="Arial"/>
                <a:ea typeface="DejaVu Sans"/>
              </a:rPr>
              <a:t>% (soit 240 personnes).</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590"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 taux de chômage relativement faible, moins important chez les femmes que chez les hommes</a:t>
            </a:r>
            <a:endParaRPr b="0" lang="fr-FR" sz="2000" spc="-1" strike="noStrike">
              <a:latin typeface="Arial"/>
            </a:endParaRPr>
          </a:p>
        </p:txBody>
      </p:sp>
      <p:sp>
        <p:nvSpPr>
          <p:cNvPr id="591"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Emploi et insertion professionnelle</a:t>
            </a: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d’accompagnement vers l’emploi des jeunes et des femmes de plus de 55 ans notamment</a:t>
            </a:r>
            <a:endParaRPr b="0" lang="fr-FR" sz="1200" spc="-1" strike="noStrike">
              <a:latin typeface="Arial"/>
            </a:endParaRPr>
          </a:p>
          <a:p>
            <a:pPr algn="just">
              <a:lnSpc>
                <a:spcPct val="100000"/>
              </a:lnSpc>
            </a:pPr>
            <a:endParaRPr b="0" lang="fr-FR" sz="12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d’accompagnement des demandeurs d’emploi de longue durée</a:t>
            </a:r>
            <a:endParaRPr b="0" lang="fr-FR" sz="1200" spc="-1" strike="noStrike">
              <a:latin typeface="Arial"/>
            </a:endParaRPr>
          </a:p>
          <a:p>
            <a:pPr algn="just">
              <a:lnSpc>
                <a:spcPct val="100000"/>
              </a:lnSpc>
            </a:pPr>
            <a:endParaRPr b="0" lang="fr-FR" sz="12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mise en place de dispositifs d’insertion professionnelle pour les personnes les plus éloignées de l’emploi (mobilité, soins, nouvelles technologies, chantier d’insertion...)</a:t>
            </a:r>
            <a:endParaRPr b="0" lang="fr-FR" sz="1200" spc="-1" strike="noStrike">
              <a:latin typeface="Arial"/>
            </a:endParaRPr>
          </a:p>
          <a:p>
            <a:pPr algn="just">
              <a:lnSpc>
                <a:spcPct val="100000"/>
              </a:lnSpc>
            </a:pPr>
            <a:endParaRPr b="0" lang="fr-FR" sz="1200" spc="-1" strike="noStrike">
              <a:latin typeface="Arial"/>
            </a:endParaRPr>
          </a:p>
        </p:txBody>
      </p:sp>
      <p:sp>
        <p:nvSpPr>
          <p:cNvPr id="592" name="CustomShape 4"/>
          <p:cNvSpPr/>
          <p:nvPr/>
        </p:nvSpPr>
        <p:spPr>
          <a:xfrm>
            <a:off x="7378560" y="1144080"/>
            <a:ext cx="450756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Taux de chômage au sens du recensement des 15-64 ans par sexe et âge en 2017 et 2012 (en %) | Source: INSEE RP 2017</a:t>
            </a:r>
            <a:endParaRPr b="0" lang="fr-FR" sz="1000" spc="-1" strike="noStrike">
              <a:latin typeface="Arial"/>
            </a:endParaRPr>
          </a:p>
        </p:txBody>
      </p:sp>
      <p:graphicFrame>
        <p:nvGraphicFramePr>
          <p:cNvPr id="593" name="Table 5"/>
          <p:cNvGraphicFramePr/>
          <p:nvPr/>
        </p:nvGraphicFramePr>
        <p:xfrm>
          <a:off x="7378560" y="3710520"/>
          <a:ext cx="4507920" cy="2542680"/>
        </p:xfrm>
        <a:graphic>
          <a:graphicData uri="http://schemas.openxmlformats.org/drawingml/2006/table">
            <a:tbl>
              <a:tblPr/>
              <a:tblGrid>
                <a:gridCol w="1208880"/>
                <a:gridCol w="474120"/>
                <a:gridCol w="559080"/>
                <a:gridCol w="566280"/>
                <a:gridCol w="566280"/>
                <a:gridCol w="566280"/>
                <a:gridCol w="567360"/>
              </a:tblGrid>
              <a:tr h="432720">
                <a:tc>
                  <a:tcPr marL="9360" marR="9360">
                    <a:noFill/>
                  </a:tcPr>
                </a:tc>
                <a:tc gridSpan="2">
                  <a:txBody>
                    <a:bodyPr lIns="9360" rIns="9360">
                      <a:noAutofit/>
                    </a:bodyPr>
                    <a:p>
                      <a:pPr algn="ctr">
                        <a:lnSpc>
                          <a:spcPct val="100000"/>
                        </a:lnSpc>
                      </a:pPr>
                      <a:r>
                        <a:rPr b="1" lang="fr-FR" sz="900" spc="-1" strike="noStrike">
                          <a:solidFill>
                            <a:srgbClr val="ffffff"/>
                          </a:solidFill>
                          <a:latin typeface="Arial Narrow"/>
                        </a:rPr>
                        <a:t>Taux de chômage </a:t>
                      </a:r>
                      <a:endParaRPr b="0" lang="fr-FR" sz="900" spc="-1" strike="noStrike">
                        <a:latin typeface="Arial"/>
                      </a:endParaRPr>
                    </a:p>
                    <a:p>
                      <a:pPr algn="ctr">
                        <a:lnSpc>
                          <a:spcPct val="100000"/>
                        </a:lnSpc>
                      </a:pPr>
                      <a:r>
                        <a:rPr b="1" lang="fr-FR" sz="900" spc="-1" strike="noStrike">
                          <a:solidFill>
                            <a:srgbClr val="ffffff"/>
                          </a:solidFill>
                          <a:latin typeface="Arial Narrow"/>
                        </a:rPr>
                        <a:t>15-24 ans</a:t>
                      </a:r>
                      <a:endParaRPr b="0" lang="fr-FR" sz="900" spc="-1" strike="noStrike">
                        <a:latin typeface="Arial"/>
                      </a:endParaRPr>
                    </a:p>
                  </a:txBody>
                  <a:tcPr marL="9360" marR="9360">
                    <a:lnL w="6480">
                      <a:solidFill>
                        <a:srgbClr val="000000"/>
                      </a:solidFill>
                    </a:lnL>
                    <a:lnR w="6480">
                      <a:solidFill>
                        <a:srgbClr val="ffffff"/>
                      </a:solidFill>
                    </a:lnR>
                    <a:lnB w="6480">
                      <a:solidFill>
                        <a:srgbClr val="ffffff"/>
                      </a:solidFill>
                    </a:lnB>
                    <a:solidFill>
                      <a:srgbClr val="0070c0"/>
                    </a:solidFill>
                  </a:tcPr>
                </a:tc>
                <a:tc hMerge="1">
                  <a:tcPr marL="90000" marR="90000">
                    <a:solidFill>
                      <a:srgbClr val="729fcf"/>
                    </a:solidFill>
                  </a:tcPr>
                </a:tc>
                <a:tc gridSpan="2">
                  <a:txBody>
                    <a:bodyPr lIns="9360" rIns="9360">
                      <a:noAutofit/>
                    </a:bodyPr>
                    <a:p>
                      <a:pPr algn="ctr">
                        <a:lnSpc>
                          <a:spcPct val="100000"/>
                        </a:lnSpc>
                      </a:pPr>
                      <a:r>
                        <a:rPr b="1" lang="fr-FR" sz="900" spc="-1" strike="noStrike">
                          <a:solidFill>
                            <a:srgbClr val="ffffff"/>
                          </a:solidFill>
                          <a:latin typeface="Arial Narrow"/>
                        </a:rPr>
                        <a:t>Taux de chômage </a:t>
                      </a:r>
                      <a:endParaRPr b="0" lang="fr-FR" sz="900" spc="-1" strike="noStrike">
                        <a:latin typeface="Arial"/>
                      </a:endParaRPr>
                    </a:p>
                    <a:p>
                      <a:pPr algn="ctr">
                        <a:lnSpc>
                          <a:spcPct val="100000"/>
                        </a:lnSpc>
                      </a:pPr>
                      <a:r>
                        <a:rPr b="1" lang="fr-FR" sz="900" spc="-1" strike="noStrike">
                          <a:solidFill>
                            <a:srgbClr val="ffffff"/>
                          </a:solidFill>
                          <a:latin typeface="Arial Narrow"/>
                        </a:rPr>
                        <a:t>25-54 ans</a:t>
                      </a:r>
                      <a:endParaRPr b="0" lang="fr-FR" sz="900" spc="-1" strike="noStrike">
                        <a:latin typeface="Arial"/>
                      </a:endParaRPr>
                    </a:p>
                  </a:txBody>
                  <a:tcPr marL="9360" marR="9360">
                    <a:lnL w="6480">
                      <a:solidFill>
                        <a:srgbClr val="ffffff"/>
                      </a:solidFill>
                    </a:lnL>
                    <a:lnR w="6480">
                      <a:solidFill>
                        <a:srgbClr val="ffffff"/>
                      </a:solidFill>
                    </a:lnR>
                    <a:lnB w="6480">
                      <a:solidFill>
                        <a:srgbClr val="ffffff"/>
                      </a:solidFill>
                    </a:lnB>
                    <a:solidFill>
                      <a:srgbClr val="0070c0"/>
                    </a:solidFill>
                  </a:tcPr>
                </a:tc>
                <a:tc hMerge="1">
                  <a:tcPr marL="90000" marR="90000">
                    <a:solidFill>
                      <a:srgbClr val="729fcf"/>
                    </a:solidFill>
                  </a:tcPr>
                </a:tc>
                <a:tc gridSpan="2">
                  <a:txBody>
                    <a:bodyPr lIns="9360" rIns="9360">
                      <a:noAutofit/>
                    </a:bodyPr>
                    <a:p>
                      <a:pPr algn="ctr">
                        <a:lnSpc>
                          <a:spcPct val="100000"/>
                        </a:lnSpc>
                      </a:pPr>
                      <a:r>
                        <a:rPr b="1" lang="fr-FR" sz="900" spc="-1" strike="noStrike">
                          <a:solidFill>
                            <a:srgbClr val="ffffff"/>
                          </a:solidFill>
                          <a:latin typeface="Arial Narrow"/>
                        </a:rPr>
                        <a:t>Taux de chômage </a:t>
                      </a:r>
                      <a:endParaRPr b="0" lang="fr-FR" sz="900" spc="-1" strike="noStrike">
                        <a:latin typeface="Arial"/>
                      </a:endParaRPr>
                    </a:p>
                    <a:p>
                      <a:pPr algn="ctr">
                        <a:lnSpc>
                          <a:spcPct val="100000"/>
                        </a:lnSpc>
                      </a:pPr>
                      <a:r>
                        <a:rPr b="1" lang="fr-FR" sz="900" spc="-1" strike="noStrike">
                          <a:solidFill>
                            <a:srgbClr val="ffffff"/>
                          </a:solidFill>
                          <a:latin typeface="Arial Narrow"/>
                        </a:rPr>
                        <a:t>55-64 ans</a:t>
                      </a:r>
                      <a:endParaRPr b="0" lang="fr-FR" sz="900" spc="-1" strike="noStrike">
                        <a:latin typeface="Arial"/>
                      </a:endParaRPr>
                    </a:p>
                  </a:txBody>
                  <a:tcPr marL="9360" marR="9360">
                    <a:lnL w="6480">
                      <a:solidFill>
                        <a:srgbClr val="ffffff"/>
                      </a:solidFill>
                    </a:lnL>
                    <a:lnR w="6480">
                      <a:solidFill>
                        <a:srgbClr val="ffffff"/>
                      </a:solidFill>
                    </a:lnR>
                    <a:lnB w="6480">
                      <a:solidFill>
                        <a:srgbClr val="ffffff"/>
                      </a:solidFill>
                    </a:lnB>
                    <a:solidFill>
                      <a:srgbClr val="0070c0"/>
                    </a:solidFill>
                  </a:tcPr>
                </a:tc>
                <a:tc hMerge="1">
                  <a:tcPr marL="90000" marR="90000">
                    <a:solidFill>
                      <a:srgbClr val="729fcf"/>
                    </a:solidFill>
                  </a:tcPr>
                </a:tc>
              </a:tr>
              <a:tr h="261360">
                <a:tc>
                  <a:tcPr marL="9360" marR="9360">
                    <a:noFill/>
                  </a:tcPr>
                </a:tc>
                <a:tc>
                  <a:txBody>
                    <a:bodyPr lIns="9360" rIns="9360">
                      <a:noAutofit/>
                    </a:bodyPr>
                    <a:p>
                      <a:pPr algn="ctr">
                        <a:lnSpc>
                          <a:spcPct val="100000"/>
                        </a:lnSpc>
                      </a:pPr>
                      <a:r>
                        <a:rPr b="1" lang="fr-FR" sz="900" spc="-1" strike="noStrike">
                          <a:solidFill>
                            <a:srgbClr val="ffffff"/>
                          </a:solidFill>
                          <a:latin typeface="Arial Narrow"/>
                        </a:rPr>
                        <a:t>Hommes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Femmes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Hommes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Femmes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Hommes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Femmes</a:t>
                      </a:r>
                      <a:endParaRPr b="0" lang="fr-FR" sz="900" spc="-1" strike="noStrike">
                        <a:latin typeface="Arial"/>
                      </a:endParaRPr>
                    </a:p>
                  </a:txBody>
                  <a:tcPr marL="9360" marR="9360">
                    <a:lnT w="6480">
                      <a:solidFill>
                        <a:srgbClr val="ffffff"/>
                      </a:solidFill>
                    </a:lnT>
                    <a:solidFill>
                      <a:srgbClr val="0070c0"/>
                    </a:solidFill>
                  </a:tcPr>
                </a:tc>
              </a:tr>
              <a:tr h="370440">
                <a:tc>
                  <a:txBody>
                    <a:bodyPr lIns="9360" rIns="9360">
                      <a:noAutofit/>
                    </a:bodyPr>
                    <a:p>
                      <a:pPr>
                        <a:lnSpc>
                          <a:spcPct val="100000"/>
                        </a:lnSpc>
                      </a:pPr>
                      <a:r>
                        <a:rPr b="1" lang="fr-FR" sz="900" spc="-1" strike="noStrike">
                          <a:solidFill>
                            <a:srgbClr val="ffffff"/>
                          </a:solidFill>
                          <a:latin typeface="Arial Narrow"/>
                        </a:rPr>
                        <a:t>Les Pennes-Mirabeau</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00b050"/>
                          </a:solidFill>
                          <a:latin typeface="Arial Narrow"/>
                        </a:rPr>
                        <a:t>24.1%</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21.9%</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7.7%</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6.7%</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7.5%</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9.8%</a:t>
                      </a:r>
                      <a:endParaRPr b="0" lang="fr-FR" sz="900" spc="-1" strike="noStrike">
                        <a:latin typeface="Arial"/>
                      </a:endParaRPr>
                    </a:p>
                  </a:txBody>
                  <a:tcPr marL="9360" marR="9360">
                    <a:solidFill>
                      <a:srgbClr val="d9d9d9"/>
                    </a:solidFill>
                  </a:tcPr>
                </a:tc>
              </a:tr>
              <a:tr h="522720">
                <a:tc>
                  <a:txBody>
                    <a:bodyPr lIns="9360" rIns="9360">
                      <a:noAutofit/>
                    </a:bodyPr>
                    <a:p>
                      <a:pPr>
                        <a:lnSpc>
                          <a:spcPct val="100000"/>
                        </a:lnSpc>
                      </a:pPr>
                      <a:r>
                        <a:rPr b="1" lang="fr-FR" sz="900" spc="-1" strike="noStrike">
                          <a:solidFill>
                            <a:srgbClr val="ffffff"/>
                          </a:solidFill>
                          <a:latin typeface="Arial Narrow"/>
                        </a:rPr>
                        <a:t>Métropole Aix-Marseille-Provence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1c1b2a"/>
                          </a:solidFill>
                          <a:latin typeface="Arial Narrow"/>
                        </a:rPr>
                        <a:t>31.0%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28.8%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12.7%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14.7%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11.6%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11.2%</a:t>
                      </a:r>
                      <a:endParaRPr b="0" lang="fr-FR" sz="900" spc="-1" strike="noStrike">
                        <a:latin typeface="Arial"/>
                      </a:endParaRPr>
                    </a:p>
                  </a:txBody>
                  <a:tcPr marL="9360" marR="9360">
                    <a:noFill/>
                  </a:tcPr>
                </a:tc>
              </a:tr>
              <a:tr h="261360">
                <a:tc>
                  <a:txBody>
                    <a:bodyPr lIns="9360" rIns="9360">
                      <a:noAutofit/>
                    </a:bodyPr>
                    <a:p>
                      <a:pPr>
                        <a:lnSpc>
                          <a:spcPct val="100000"/>
                        </a:lnSpc>
                      </a:pPr>
                      <a:r>
                        <a:rPr b="1" lang="fr-FR" sz="900" spc="-1" strike="noStrike">
                          <a:solidFill>
                            <a:srgbClr val="ffffff"/>
                          </a:solidFill>
                          <a:latin typeface="Arial Narrow"/>
                        </a:rPr>
                        <a:t>Bouches-du-Rhône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1c1b2a"/>
                          </a:solidFill>
                          <a:latin typeface="Arial Narrow"/>
                        </a:rPr>
                        <a:t>30.9%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29.1%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12.5%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14.7%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11.5%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11.4%</a:t>
                      </a:r>
                      <a:endParaRPr b="0" lang="fr-FR" sz="900" spc="-1" strike="noStrike">
                        <a:latin typeface="Arial"/>
                      </a:endParaRPr>
                    </a:p>
                  </a:txBody>
                  <a:tcPr marL="9360" marR="9360">
                    <a:noFill/>
                  </a:tcPr>
                </a:tc>
              </a:tr>
              <a:tr h="432720">
                <a:tc>
                  <a:txBody>
                    <a:bodyPr lIns="9360" rIns="9360">
                      <a:noAutofit/>
                    </a:bodyPr>
                    <a:p>
                      <a:pPr>
                        <a:lnSpc>
                          <a:spcPct val="100000"/>
                        </a:lnSpc>
                      </a:pPr>
                      <a:r>
                        <a:rPr b="1" lang="fr-FR" sz="900" spc="-1" strike="noStrike">
                          <a:solidFill>
                            <a:srgbClr val="ffffff"/>
                          </a:solidFill>
                          <a:latin typeface="Arial Narrow"/>
                        </a:rPr>
                        <a:t>Provence-Alpes-Côte d'Azur</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1c1b2a"/>
                          </a:solidFill>
                          <a:latin typeface="Arial Narrow"/>
                        </a:rPr>
                        <a:t>30.3%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30.4%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12.1%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14.6%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11.4%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12.0%</a:t>
                      </a:r>
                      <a:endParaRPr b="0" lang="fr-FR" sz="900" spc="-1" strike="noStrike">
                        <a:latin typeface="Arial"/>
                      </a:endParaRPr>
                    </a:p>
                  </a:txBody>
                  <a:tcPr marL="9360" marR="9360">
                    <a:noFill/>
                  </a:tcPr>
                </a:tc>
              </a:tr>
              <a:tr h="261360">
                <a:tc>
                  <a:txBody>
                    <a:bodyPr lIns="9360" rIns="9360">
                      <a:noAutofit/>
                    </a:bodyPr>
                    <a:p>
                      <a:pPr>
                        <a:lnSpc>
                          <a:spcPct val="100000"/>
                        </a:lnSpc>
                      </a:pPr>
                      <a:r>
                        <a:rPr b="1" lang="fr-FR" sz="900" spc="-1" strike="noStrike">
                          <a:solidFill>
                            <a:srgbClr val="ffffff"/>
                          </a:solidFill>
                          <a:latin typeface="Arial Narrow"/>
                        </a:rPr>
                        <a:t>France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1c1b2a"/>
                          </a:solidFill>
                          <a:latin typeface="Arial Narrow"/>
                        </a:rPr>
                        <a:t>27.5%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28.0%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11.0%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12.8%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10.8%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1c1b2a"/>
                          </a:solidFill>
                          <a:latin typeface="Arial Narrow"/>
                        </a:rPr>
                        <a:t>11.0%</a:t>
                      </a:r>
                      <a:endParaRPr b="0" lang="fr-FR" sz="900" spc="-1" strike="noStrike">
                        <a:latin typeface="Arial"/>
                      </a:endParaRPr>
                    </a:p>
                  </a:txBody>
                  <a:tcPr marL="9360" marR="9360">
                    <a:noFill/>
                  </a:tcPr>
                </a:tc>
              </a:tr>
            </a:tbl>
          </a:graphicData>
        </a:graphic>
      </p:graphicFrame>
      <p:graphicFrame>
        <p:nvGraphicFramePr>
          <p:cNvPr id="594" name="Table 6"/>
          <p:cNvGraphicFramePr/>
          <p:nvPr/>
        </p:nvGraphicFramePr>
        <p:xfrm>
          <a:off x="7378560" y="1703160"/>
          <a:ext cx="4507920" cy="1821600"/>
        </p:xfrm>
        <a:graphic>
          <a:graphicData uri="http://schemas.openxmlformats.org/drawingml/2006/table">
            <a:tbl>
              <a:tblPr/>
              <a:tblGrid>
                <a:gridCol w="1218600"/>
                <a:gridCol w="1038600"/>
                <a:gridCol w="750240"/>
                <a:gridCol w="750240"/>
                <a:gridCol w="750600"/>
              </a:tblGrid>
              <a:tr h="222840">
                <a:tc>
                  <a:tcPr marL="9360" marR="9360">
                    <a:noFill/>
                  </a:tcPr>
                </a:tc>
                <a:tc gridSpan="2">
                  <a:txBody>
                    <a:bodyPr lIns="9360" rIns="9360">
                      <a:noAutofit/>
                    </a:bodyPr>
                    <a:p>
                      <a:pPr algn="ctr">
                        <a:lnSpc>
                          <a:spcPct val="100000"/>
                        </a:lnSpc>
                      </a:pPr>
                      <a:r>
                        <a:rPr b="1" lang="fr-FR" sz="900" spc="-1" strike="noStrike">
                          <a:solidFill>
                            <a:srgbClr val="ffffff"/>
                          </a:solidFill>
                          <a:latin typeface="Arial Narrow"/>
                        </a:rPr>
                        <a:t>Taux de chômage global 2017</a:t>
                      </a:r>
                      <a:endParaRPr b="0" lang="fr-FR" sz="900" spc="-1" strike="noStrike">
                        <a:latin typeface="Arial"/>
                      </a:endParaRPr>
                    </a:p>
                  </a:txBody>
                  <a:tcPr marL="9360" marR="9360">
                    <a:lnR w="6480">
                      <a:solidFill>
                        <a:srgbClr val="ffffff"/>
                      </a:solidFill>
                    </a:lnR>
                    <a:lnB w="6480">
                      <a:solidFill>
                        <a:srgbClr val="ffffff"/>
                      </a:solidFill>
                    </a:lnB>
                    <a:solidFill>
                      <a:srgbClr val="0070c0"/>
                    </a:solidFill>
                  </a:tcPr>
                </a:tc>
                <a:tc hMerge="1">
                  <a:tcPr marL="90000" marR="90000">
                    <a:solidFill>
                      <a:srgbClr val="729fcf"/>
                    </a:solidFill>
                  </a:tcPr>
                </a:tc>
                <a:tc gridSpan="2">
                  <a:txBody>
                    <a:bodyPr lIns="9360" rIns="9360">
                      <a:noAutofit/>
                    </a:bodyPr>
                    <a:p>
                      <a:pPr algn="ctr">
                        <a:lnSpc>
                          <a:spcPct val="100000"/>
                        </a:lnSpc>
                      </a:pPr>
                      <a:r>
                        <a:rPr b="1" lang="fr-FR" sz="900" spc="-1" strike="noStrike">
                          <a:solidFill>
                            <a:srgbClr val="ffffff"/>
                          </a:solidFill>
                          <a:latin typeface="Arial Narrow"/>
                        </a:rPr>
                        <a:t>Taux de chômage global 2012</a:t>
                      </a:r>
                      <a:endParaRPr b="0" lang="fr-FR" sz="900" spc="-1" strike="noStrike">
                        <a:latin typeface="Arial"/>
                      </a:endParaRPr>
                    </a:p>
                  </a:txBody>
                  <a:tcPr marL="9360" marR="9360">
                    <a:lnL w="6480">
                      <a:solidFill>
                        <a:srgbClr val="ffffff"/>
                      </a:solidFill>
                    </a:lnL>
                    <a:lnR w="6480">
                      <a:solidFill>
                        <a:srgbClr val="ffffff"/>
                      </a:solidFill>
                    </a:lnR>
                    <a:lnB w="6480">
                      <a:solidFill>
                        <a:srgbClr val="ffffff"/>
                      </a:solidFill>
                    </a:lnB>
                    <a:solidFill>
                      <a:srgbClr val="0070c0"/>
                    </a:solidFill>
                  </a:tcPr>
                </a:tc>
                <a:tc hMerge="1">
                  <a:tcPr marL="90000" marR="90000">
                    <a:solidFill>
                      <a:srgbClr val="729fcf"/>
                    </a:solidFill>
                  </a:tcPr>
                </a:tc>
              </a:tr>
              <a:tr h="222840">
                <a:tc>
                  <a:tcPr marL="9360" marR="9360">
                    <a:noFill/>
                  </a:tcPr>
                </a:tc>
                <a:tc>
                  <a:txBody>
                    <a:bodyPr lIns="9360" rIns="9360">
                      <a:noAutofit/>
                    </a:bodyPr>
                    <a:p>
                      <a:pPr algn="ctr">
                        <a:lnSpc>
                          <a:spcPct val="100000"/>
                        </a:lnSpc>
                      </a:pPr>
                      <a:r>
                        <a:rPr b="1" lang="fr-FR" sz="900" spc="-1" strike="noStrike">
                          <a:solidFill>
                            <a:srgbClr val="ffffff"/>
                          </a:solidFill>
                          <a:latin typeface="Arial Narrow"/>
                        </a:rPr>
                        <a:t>Hommes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Femmes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Hommes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Femmes</a:t>
                      </a:r>
                      <a:endParaRPr b="0" lang="fr-FR" sz="900" spc="-1" strike="noStrike">
                        <a:latin typeface="Arial"/>
                      </a:endParaRPr>
                    </a:p>
                  </a:txBody>
                  <a:tcPr marL="9360" marR="9360">
                    <a:lnT w="6480">
                      <a:solidFill>
                        <a:srgbClr val="ffffff"/>
                      </a:solidFill>
                    </a:lnT>
                    <a:solidFill>
                      <a:srgbClr val="0070c0"/>
                    </a:solidFill>
                  </a:tcPr>
                </a:tc>
              </a:tr>
              <a:tr h="222840">
                <a:tc>
                  <a:txBody>
                    <a:bodyPr lIns="9360" rIns="9360">
                      <a:noAutofit/>
                    </a:bodyPr>
                    <a:p>
                      <a:pPr>
                        <a:lnSpc>
                          <a:spcPct val="100000"/>
                        </a:lnSpc>
                      </a:pPr>
                      <a:r>
                        <a:rPr b="1" lang="fr-FR" sz="900" spc="-1" strike="noStrike">
                          <a:solidFill>
                            <a:srgbClr val="ffffff"/>
                          </a:solidFill>
                          <a:latin typeface="Arial Narrow"/>
                        </a:rPr>
                        <a:t>Les Pennes-Mirabeau</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00b050"/>
                          </a:solidFill>
                          <a:latin typeface="Arial Narrow"/>
                        </a:rPr>
                        <a:t>9.2%</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8.3%</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9.2%</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10.4%</a:t>
                      </a:r>
                      <a:endParaRPr b="0" lang="fr-FR" sz="900" spc="-1" strike="noStrike">
                        <a:latin typeface="Arial"/>
                      </a:endParaRPr>
                    </a:p>
                  </a:txBody>
                  <a:tcPr marL="9360" marR="9360">
                    <a:solidFill>
                      <a:srgbClr val="d9d9d9"/>
                    </a:solidFill>
                  </a:tcPr>
                </a:tc>
              </a:tr>
              <a:tr h="353880">
                <a:tc>
                  <a:txBody>
                    <a:bodyPr lIns="9360" rIns="9360">
                      <a:noAutofit/>
                    </a:bodyPr>
                    <a:p>
                      <a:pPr>
                        <a:lnSpc>
                          <a:spcPct val="100000"/>
                        </a:lnSpc>
                      </a:pPr>
                      <a:r>
                        <a:rPr b="1" lang="fr-FR" sz="900" spc="-1" strike="noStrike">
                          <a:solidFill>
                            <a:srgbClr val="ffffff"/>
                          </a:solidFill>
                          <a:latin typeface="Arial Narrow"/>
                        </a:rPr>
                        <a:t>Métropole Aix-Marseille-Provence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14.5%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15.4%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14.5%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15.9%</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Bouches-du-Rhône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14.3%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15.5%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14.4%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15.9%</a:t>
                      </a:r>
                      <a:endParaRPr b="0" lang="fr-FR" sz="900" spc="-1" strike="noStrike">
                        <a:latin typeface="Arial"/>
                      </a:endParaRPr>
                    </a:p>
                  </a:txBody>
                  <a:tcPr marL="9360" marR="9360">
                    <a:noFill/>
                  </a:tcPr>
                </a:tc>
              </a:tr>
              <a:tr h="353880">
                <a:tc>
                  <a:txBody>
                    <a:bodyPr lIns="9360" rIns="9360">
                      <a:noAutofit/>
                    </a:bodyPr>
                    <a:p>
                      <a:pPr>
                        <a:lnSpc>
                          <a:spcPct val="100000"/>
                        </a:lnSpc>
                      </a:pPr>
                      <a:r>
                        <a:rPr b="1" lang="fr-FR" sz="900" spc="-1" strike="noStrike">
                          <a:solidFill>
                            <a:srgbClr val="ffffff"/>
                          </a:solidFill>
                          <a:latin typeface="Arial Narrow"/>
                        </a:rPr>
                        <a:t>Provence-Alpes-Côte d'Azur</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13.9%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15.6%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13.3%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15.3%</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France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12.8%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14.0%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12.1%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13.3%</a:t>
                      </a:r>
                      <a:endParaRPr b="0" lang="fr-FR" sz="900" spc="-1" strike="noStrike">
                        <a:latin typeface="Arial"/>
                      </a:endParaRPr>
                    </a:p>
                  </a:txBody>
                  <a:tcPr marL="9360" marR="9360">
                    <a:noFill/>
                  </a:tcPr>
                </a:tc>
              </a:tr>
            </a:tbl>
          </a:graphicData>
        </a:graphic>
      </p:graphicFrame>
      <p:sp>
        <p:nvSpPr>
          <p:cNvPr id="595" name="CustomShape 7"/>
          <p:cNvSpPr/>
          <p:nvPr/>
        </p:nvSpPr>
        <p:spPr>
          <a:xfrm>
            <a:off x="2867760" y="3682080"/>
            <a:ext cx="403236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Demandeurs d’emploi inscrits à Pôle emploi* en novembre 2020 par ancienneté d’inscription | Source: Pôle emploi</a:t>
            </a:r>
            <a:endParaRPr b="0" lang="fr-FR" sz="1000" spc="-1" strike="noStrike">
              <a:latin typeface="Arial"/>
            </a:endParaRPr>
          </a:p>
        </p:txBody>
      </p:sp>
      <p:graphicFrame>
        <p:nvGraphicFramePr>
          <p:cNvPr id="596" name="Graphique 10"/>
          <p:cNvGraphicFramePr/>
          <p:nvPr/>
        </p:nvGraphicFramePr>
        <p:xfrm>
          <a:off x="2867760" y="4082040"/>
          <a:ext cx="4032360" cy="2171160"/>
        </p:xfrm>
        <a:graphic>
          <a:graphicData uri="http://schemas.openxmlformats.org/drawingml/2006/chart">
            <c:chart xmlns:c="http://schemas.openxmlformats.org/drawingml/2006/chart" xmlns:r="http://schemas.openxmlformats.org/officeDocument/2006/relationships" r:id="rId1"/>
          </a:graphicData>
        </a:graphic>
      </p:graphicFrame>
      <p:sp>
        <p:nvSpPr>
          <p:cNvPr id="597" name="CustomShape 8"/>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*Sont considérés ici les demandeurs d’emploi en catégorie A, c’est-à-dire les demandeurs d’emploi tenus de faire des actes positifs de recherche d’emploi, sans emploi</a:t>
            </a:r>
            <a:endParaRPr b="0" lang="fr-FR" sz="800" spc="-1" strike="noStrike">
              <a:latin typeface="Arial"/>
            </a:endParaRPr>
          </a:p>
        </p:txBody>
      </p:sp>
      <p:sp>
        <p:nvSpPr>
          <p:cNvPr id="598" name="CustomShape 9"/>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63F72B0-A765-46C9-8FDB-0EDEC57B1F62}"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CustomShape 1"/>
          <p:cNvSpPr/>
          <p:nvPr/>
        </p:nvSpPr>
        <p:spPr>
          <a:xfrm>
            <a:off x="2867760" y="1818360"/>
            <a:ext cx="2322360" cy="3542400"/>
          </a:xfrm>
          <a:prstGeom prst="rect">
            <a:avLst/>
          </a:prstGeom>
          <a:noFill/>
          <a:ln>
            <a:noFill/>
          </a:ln>
        </p:spPr>
        <p:style>
          <a:lnRef idx="0"/>
          <a:fillRef idx="0"/>
          <a:effectRef idx="0"/>
          <a:fontRef idx="minor"/>
        </p:style>
        <p:txBody>
          <a:bodyPr lIns="0" rIns="0" tIns="0" bIns="72000">
            <a:noAutofit/>
          </a:bodyPr>
          <a:p>
            <a:pPr marL="171360" indent="-170280" algn="just">
              <a:lnSpc>
                <a:spcPct val="100000"/>
              </a:lnSpc>
              <a:spcBef>
                <a:spcPts val="1001"/>
              </a:spcBef>
              <a:buClr>
                <a:srgbClr val="0070cd"/>
              </a:buClr>
              <a:buFont typeface="Arial"/>
              <a:buChar char="-"/>
            </a:pPr>
            <a:r>
              <a:rPr b="1" lang="fr-FR" sz="1200" spc="-1" strike="noStrike">
                <a:solidFill>
                  <a:srgbClr val="777877"/>
                </a:solidFill>
                <a:latin typeface="Arial"/>
                <a:ea typeface="DejaVu Sans"/>
              </a:rPr>
              <a:t>Plan de Campagne </a:t>
            </a:r>
            <a:r>
              <a:rPr b="0" lang="fr-FR" sz="1200" spc="-1" strike="noStrike">
                <a:solidFill>
                  <a:srgbClr val="777877"/>
                </a:solidFill>
                <a:latin typeface="Arial"/>
                <a:ea typeface="DejaVu Sans"/>
              </a:rPr>
              <a:t>est le quartier avec la plus faible part d’actifs occupés (63 %) et de chômeurs (5 %) mais a la part la plus importante d’élèves, d’étudiants et de stagiaires non rémunérés (15 %) et d’autres inactifs (10 %)</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1" lang="fr-FR" sz="1200" spc="-1" strike="noStrike">
                <a:solidFill>
                  <a:srgbClr val="777877"/>
                </a:solidFill>
                <a:latin typeface="Arial"/>
                <a:ea typeface="DejaVu Sans"/>
              </a:rPr>
              <a:t>Haute Gavotte </a:t>
            </a:r>
            <a:r>
              <a:rPr b="0" lang="fr-FR" sz="1200" spc="-1" strike="noStrike">
                <a:solidFill>
                  <a:srgbClr val="777877"/>
                </a:solidFill>
                <a:latin typeface="Arial"/>
                <a:ea typeface="DejaVu Sans"/>
              </a:rPr>
              <a:t>a la part la plus importante d’actifs occupés (73 %) corrélée à une faible part de chômeurs ( 5%)</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1" lang="fr-FR" sz="1200" spc="-1" strike="noStrike">
                <a:solidFill>
                  <a:srgbClr val="777877"/>
                </a:solidFill>
                <a:latin typeface="Arial"/>
                <a:ea typeface="DejaVu Sans"/>
              </a:rPr>
              <a:t>Jas de Rhodes</a:t>
            </a:r>
            <a:r>
              <a:rPr b="0" lang="fr-FR" sz="1200" spc="-1" strike="noStrike">
                <a:solidFill>
                  <a:srgbClr val="777877"/>
                </a:solidFill>
                <a:latin typeface="Arial"/>
                <a:ea typeface="DejaVu Sans"/>
              </a:rPr>
              <a:t> a la part la plus importante de retraités (12 %)</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1" lang="fr-FR" sz="1200" spc="-1" strike="noStrike">
                <a:solidFill>
                  <a:srgbClr val="777877"/>
                </a:solidFill>
                <a:latin typeface="Arial"/>
                <a:ea typeface="DejaVu Sans"/>
              </a:rPr>
              <a:t>Bass Gavotte </a:t>
            </a:r>
            <a:r>
              <a:rPr b="0" lang="fr-FR" sz="1200" spc="-1" strike="noStrike">
                <a:solidFill>
                  <a:srgbClr val="777877"/>
                </a:solidFill>
                <a:latin typeface="Arial"/>
                <a:ea typeface="DejaVu Sans"/>
              </a:rPr>
              <a:t>a la part la plus importante de chômeurs (10 %)</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00"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gn="just">
              <a:lnSpc>
                <a:spcPct val="100000"/>
              </a:lnSpc>
              <a:spcBef>
                <a:spcPts val="201"/>
              </a:spcBef>
            </a:pPr>
            <a:r>
              <a:rPr b="0" lang="fr-FR" sz="2000" spc="-1" strike="noStrike">
                <a:solidFill>
                  <a:srgbClr val="777877"/>
                </a:solidFill>
                <a:latin typeface="Arial"/>
                <a:ea typeface="DejaVu Sans"/>
              </a:rPr>
              <a:t>Des habitants dont les activités principales sont très différentes entre les quartiers</a:t>
            </a:r>
            <a:endParaRPr b="0" lang="fr-FR" sz="2000" spc="-1" strike="noStrike">
              <a:latin typeface="Arial"/>
            </a:endParaRPr>
          </a:p>
        </p:txBody>
      </p:sp>
      <p:sp>
        <p:nvSpPr>
          <p:cNvPr id="601"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Emploi et insertion professionnelle</a:t>
            </a:r>
            <a:endParaRPr b="0" lang="fr-FR" sz="2400" spc="-1" strike="noStrike">
              <a:latin typeface="Arial"/>
            </a:endParaRPr>
          </a:p>
          <a:p>
            <a:pPr>
              <a:lnSpc>
                <a:spcPct val="100000"/>
              </a:lnSpc>
            </a:pPr>
            <a:endParaRPr b="0" lang="fr-FR" sz="2400" spc="-1" strike="noStrike">
              <a:latin typeface="Arial"/>
            </a:endParaRPr>
          </a:p>
          <a:p>
            <a:pPr algn="just">
              <a:lnSpc>
                <a:spcPct val="100000"/>
              </a:lnSpc>
            </a:pPr>
            <a:endParaRPr b="0" lang="fr-FR" sz="2400" spc="-1" strike="noStrike">
              <a:latin typeface="Arial"/>
            </a:endParaRPr>
          </a:p>
          <a:p>
            <a:pPr algn="just">
              <a:lnSpc>
                <a:spcPct val="100000"/>
              </a:lnSpc>
            </a:pPr>
            <a:endParaRPr b="0" lang="fr-FR" sz="2400" spc="-1" strike="noStrike">
              <a:latin typeface="Arial"/>
            </a:endParaRPr>
          </a:p>
          <a:p>
            <a:pPr algn="just">
              <a:lnSpc>
                <a:spcPct val="100000"/>
              </a:lnSpc>
            </a:pPr>
            <a:endParaRPr b="0" lang="fr-FR" sz="2400" spc="-1" strike="noStrike">
              <a:latin typeface="Arial"/>
            </a:endParaRPr>
          </a:p>
        </p:txBody>
      </p:sp>
      <p:sp>
        <p:nvSpPr>
          <p:cNvPr id="602" name="CustomShape 4"/>
          <p:cNvSpPr/>
          <p:nvPr/>
        </p:nvSpPr>
        <p:spPr>
          <a:xfrm>
            <a:off x="5610240" y="1727640"/>
            <a:ext cx="604728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Répartition de la population de 15 à 64 ans par type d’activité (en %) | Source: INSEE RP 2017</a:t>
            </a:r>
            <a:endParaRPr b="0" lang="fr-FR" sz="1000" spc="-1" strike="noStrike">
              <a:latin typeface="Arial"/>
            </a:endParaRPr>
          </a:p>
        </p:txBody>
      </p:sp>
      <p:graphicFrame>
        <p:nvGraphicFramePr>
          <p:cNvPr id="603" name="Table 5"/>
          <p:cNvGraphicFramePr/>
          <p:nvPr/>
        </p:nvGraphicFramePr>
        <p:xfrm>
          <a:off x="5610240" y="2200320"/>
          <a:ext cx="6047640" cy="3201840"/>
        </p:xfrm>
        <a:graphic>
          <a:graphicData uri="http://schemas.openxmlformats.org/drawingml/2006/table">
            <a:tbl>
              <a:tblPr/>
              <a:tblGrid>
                <a:gridCol w="1284120"/>
                <a:gridCol w="621360"/>
                <a:gridCol w="331200"/>
                <a:gridCol w="621360"/>
                <a:gridCol w="331200"/>
                <a:gridCol w="621360"/>
                <a:gridCol w="331200"/>
                <a:gridCol w="621360"/>
                <a:gridCol w="331200"/>
                <a:gridCol w="621360"/>
                <a:gridCol w="332280"/>
              </a:tblGrid>
              <a:tr h="530280">
                <a:tc>
                  <a:tcPr marL="9360" marR="9360">
                    <a:noFill/>
                  </a:tcPr>
                </a:tc>
                <a:tc>
                  <a:txBody>
                    <a:bodyPr lIns="9360" rIns="9360">
                      <a:noAutofit/>
                    </a:bodyPr>
                    <a:p>
                      <a:pPr algn="ctr">
                        <a:lnSpc>
                          <a:spcPct val="100000"/>
                        </a:lnSpc>
                      </a:pPr>
                      <a:r>
                        <a:rPr b="1" lang="fr-FR" sz="1000" spc="-1" strike="noStrike">
                          <a:solidFill>
                            <a:srgbClr val="ffffff"/>
                          </a:solidFill>
                          <a:latin typeface="Arial Narrow"/>
                        </a:rPr>
                        <a:t>Actifs occupés</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i="1" lang="fr-FR" sz="900" spc="-1" strike="noStrike">
                          <a:solidFill>
                            <a:srgbClr val="ffffff"/>
                          </a:solidFill>
                          <a:latin typeface="Arial Narrow"/>
                        </a:rPr>
                        <a:t>%</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Narrow"/>
                        </a:rPr>
                        <a:t>Chômeurs </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i="1" lang="fr-FR" sz="900" spc="-1" strike="noStrike">
                          <a:solidFill>
                            <a:srgbClr val="ffffff"/>
                          </a:solidFill>
                          <a:latin typeface="Arial Narrow"/>
                        </a:rPr>
                        <a:t>%</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Narrow"/>
                        </a:rPr>
                        <a:t>Elèv. Etud. Stag. non rémunérés </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i="1" lang="fr-FR" sz="900" spc="-1" strike="noStrike">
                          <a:solidFill>
                            <a:srgbClr val="ffffff"/>
                          </a:solidFill>
                          <a:latin typeface="Arial Narrow"/>
                        </a:rPr>
                        <a:t>%</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Narrow"/>
                        </a:rPr>
                        <a:t>Retraités ou préretraités</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i="1" lang="fr-FR" sz="900" spc="-1" strike="noStrike">
                          <a:solidFill>
                            <a:srgbClr val="ffffff"/>
                          </a:solidFill>
                          <a:latin typeface="Arial Narrow"/>
                        </a:rPr>
                        <a:t>%</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Narrow"/>
                        </a:rPr>
                        <a:t>Autres inactifs </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i="1" lang="fr-FR" sz="900" spc="-1" strike="noStrike">
                          <a:solidFill>
                            <a:srgbClr val="ffffff"/>
                          </a:solidFill>
                          <a:latin typeface="Arial Narrow"/>
                        </a:rPr>
                        <a:t>%</a:t>
                      </a:r>
                      <a:endParaRPr b="0" lang="fr-FR" sz="900" spc="-1" strike="noStrike">
                        <a:latin typeface="Arial"/>
                      </a:endParaRPr>
                    </a:p>
                  </a:txBody>
                  <a:tcPr marL="9360" marR="9360">
                    <a:solidFill>
                      <a:srgbClr val="0070c0"/>
                    </a:solidFill>
                  </a:tcPr>
                </a:tc>
              </a:tr>
              <a:tr h="237960">
                <a:tc>
                  <a:txBody>
                    <a:bodyPr lIns="9360" rIns="9360">
                      <a:noAutofit/>
                    </a:bodyPr>
                    <a:p>
                      <a:pPr>
                        <a:lnSpc>
                          <a:spcPct val="100000"/>
                        </a:lnSpc>
                      </a:pPr>
                      <a:r>
                        <a:rPr b="1" lang="fr-FR" sz="1000" spc="-1" strike="noStrike">
                          <a:solidFill>
                            <a:srgbClr val="ffffff"/>
                          </a:solidFill>
                          <a:latin typeface="Arial Narrow"/>
                        </a:rPr>
                        <a:t>Plan de Campagne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000000"/>
                          </a:solidFill>
                          <a:latin typeface="Arial Narrow"/>
                        </a:rPr>
                        <a:t>342</a:t>
                      </a:r>
                      <a:endParaRPr b="0" lang="fr-FR" sz="1000" spc="-1" strike="noStrike">
                        <a:latin typeface="Arial"/>
                      </a:endParaRPr>
                    </a:p>
                  </a:txBody>
                  <a:tcPr marL="9360" marR="9360">
                    <a:noFill/>
                  </a:tcPr>
                </a:tc>
                <a:tc>
                  <a:txBody>
                    <a:bodyPr lIns="9360" rIns="9360">
                      <a:noAutofit/>
                    </a:bodyPr>
                    <a:p>
                      <a:pPr algn="ctr">
                        <a:lnSpc>
                          <a:spcPct val="100000"/>
                        </a:lnSpc>
                      </a:pPr>
                      <a:r>
                        <a:rPr b="1" i="1" lang="fr-FR" sz="900" spc="-1" strike="noStrike">
                          <a:solidFill>
                            <a:srgbClr val="c00000"/>
                          </a:solidFill>
                          <a:latin typeface="Arial Narrow"/>
                        </a:rPr>
                        <a:t>63%</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000000"/>
                          </a:solidFill>
                          <a:latin typeface="Arial Narrow"/>
                        </a:rPr>
                        <a:t>25</a:t>
                      </a:r>
                      <a:endParaRPr b="0" lang="fr-FR" sz="1000" spc="-1" strike="noStrike">
                        <a:latin typeface="Arial"/>
                      </a:endParaRPr>
                    </a:p>
                  </a:txBody>
                  <a:tcPr marL="9360" marR="9360">
                    <a:noFill/>
                  </a:tcPr>
                </a:tc>
                <a:tc>
                  <a:txBody>
                    <a:bodyPr lIns="9360" rIns="9360">
                      <a:noAutofit/>
                    </a:bodyPr>
                    <a:p>
                      <a:pPr algn="ctr">
                        <a:lnSpc>
                          <a:spcPct val="100000"/>
                        </a:lnSpc>
                      </a:pPr>
                      <a:r>
                        <a:rPr b="1" i="1" lang="fr-FR" sz="900" spc="-1" strike="noStrike">
                          <a:solidFill>
                            <a:srgbClr val="00b050"/>
                          </a:solidFill>
                          <a:latin typeface="Arial Narrow"/>
                        </a:rPr>
                        <a:t>5%</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83</a:t>
                      </a:r>
                      <a:endParaRPr b="0" lang="fr-FR" sz="1000" spc="-1" strike="noStrike">
                        <a:latin typeface="Arial"/>
                      </a:endParaRPr>
                    </a:p>
                  </a:txBody>
                  <a:tcPr marL="9360" marR="9360">
                    <a:noFill/>
                  </a:tcPr>
                </a:tc>
                <a:tc>
                  <a:txBody>
                    <a:bodyPr lIns="9360" rIns="9360">
                      <a:noAutofit/>
                    </a:bodyPr>
                    <a:p>
                      <a:pPr algn="ctr">
                        <a:lnSpc>
                          <a:spcPct val="100000"/>
                        </a:lnSpc>
                      </a:pPr>
                      <a:r>
                        <a:rPr b="1" i="1" lang="fr-FR" sz="900" spc="-1" strike="noStrike">
                          <a:solidFill>
                            <a:srgbClr val="00b050"/>
                          </a:solidFill>
                          <a:latin typeface="Arial Narrow"/>
                        </a:rPr>
                        <a:t>15%</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39</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55</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00b050"/>
                          </a:solidFill>
                          <a:latin typeface="Arial Narrow"/>
                        </a:rPr>
                        <a:t>10%</a:t>
                      </a:r>
                      <a:endParaRPr b="0" lang="fr-FR" sz="9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Barnoins-Village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1c1b2a"/>
                          </a:solidFill>
                          <a:latin typeface="Arial Narrow"/>
                        </a:rPr>
                        <a:t>969</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67%</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98</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123</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9%</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150</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10%</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104</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Font Blanche-Repos</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1c1b2a"/>
                          </a:solidFill>
                          <a:latin typeface="Arial Narrow"/>
                        </a:rPr>
                        <a:t>1223</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71%</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101</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6%</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172</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10%</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169</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10%</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67</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4%</a:t>
                      </a:r>
                      <a:endParaRPr b="0" lang="fr-FR" sz="900" spc="-1" strike="noStrike">
                        <a:latin typeface="Arial"/>
                      </a:endParaRPr>
                    </a:p>
                  </a:txBody>
                  <a:tcPr marL="9360" marR="9360">
                    <a:noFill/>
                  </a:tcPr>
                </a:tc>
              </a:tr>
              <a:tr h="384120">
                <a:tc>
                  <a:txBody>
                    <a:bodyPr lIns="9360" rIns="9360">
                      <a:noAutofit/>
                    </a:bodyPr>
                    <a:p>
                      <a:pPr>
                        <a:lnSpc>
                          <a:spcPct val="100000"/>
                        </a:lnSpc>
                      </a:pPr>
                      <a:r>
                        <a:rPr b="1" lang="fr-FR" sz="1000" spc="-1" strike="noStrike">
                          <a:solidFill>
                            <a:srgbClr val="ffffff"/>
                          </a:solidFill>
                          <a:latin typeface="Arial Narrow"/>
                        </a:rPr>
                        <a:t>Pallieres-Plan des Pennes</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1c1b2a"/>
                          </a:solidFill>
                          <a:latin typeface="Arial Narrow"/>
                        </a:rPr>
                        <a:t>1213</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70%</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132</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8%</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113</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118</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157</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9%</a:t>
                      </a:r>
                      <a:endParaRPr b="0" lang="fr-FR" sz="9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Cadeneaux Est</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1c1b2a"/>
                          </a:solidFill>
                          <a:latin typeface="Arial Narrow"/>
                        </a:rPr>
                        <a:t>944</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68%</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98</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97</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114</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8%</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140</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10%</a:t>
                      </a:r>
                      <a:endParaRPr b="0" lang="fr-FR" sz="9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Haute Gavotte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000000"/>
                          </a:solidFill>
                          <a:latin typeface="Arial Narrow"/>
                        </a:rPr>
                        <a:t>574</a:t>
                      </a:r>
                      <a:endParaRPr b="0" lang="fr-FR" sz="1000" spc="-1" strike="noStrike">
                        <a:latin typeface="Arial"/>
                      </a:endParaRPr>
                    </a:p>
                  </a:txBody>
                  <a:tcPr marL="9360" marR="9360">
                    <a:noFill/>
                  </a:tcPr>
                </a:tc>
                <a:tc>
                  <a:txBody>
                    <a:bodyPr lIns="9360" rIns="9360">
                      <a:noAutofit/>
                    </a:bodyPr>
                    <a:p>
                      <a:pPr algn="ctr">
                        <a:lnSpc>
                          <a:spcPct val="100000"/>
                        </a:lnSpc>
                      </a:pPr>
                      <a:r>
                        <a:rPr b="1" i="1" lang="fr-FR" sz="900" spc="-1" strike="noStrike">
                          <a:solidFill>
                            <a:srgbClr val="00b050"/>
                          </a:solidFill>
                          <a:latin typeface="Arial Narrow"/>
                        </a:rPr>
                        <a:t>73%</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000000"/>
                          </a:solidFill>
                          <a:latin typeface="Arial Narrow"/>
                        </a:rPr>
                        <a:t>36</a:t>
                      </a:r>
                      <a:endParaRPr b="0" lang="fr-FR" sz="1000" spc="-1" strike="noStrike">
                        <a:latin typeface="Arial"/>
                      </a:endParaRPr>
                    </a:p>
                  </a:txBody>
                  <a:tcPr marL="9360" marR="9360">
                    <a:noFill/>
                  </a:tcPr>
                </a:tc>
                <a:tc>
                  <a:txBody>
                    <a:bodyPr lIns="9360" rIns="9360">
                      <a:noAutofit/>
                    </a:bodyPr>
                    <a:p>
                      <a:pPr algn="ctr">
                        <a:lnSpc>
                          <a:spcPct val="100000"/>
                        </a:lnSpc>
                      </a:pPr>
                      <a:r>
                        <a:rPr b="1" i="1" lang="fr-FR" sz="900" spc="-1" strike="noStrike">
                          <a:solidFill>
                            <a:srgbClr val="00b050"/>
                          </a:solidFill>
                          <a:latin typeface="Arial Narrow"/>
                        </a:rPr>
                        <a:t>5%</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51</a:t>
                      </a:r>
                      <a:endParaRPr b="0" lang="fr-FR" sz="1000" spc="-1" strike="noStrike">
                        <a:latin typeface="Arial"/>
                      </a:endParaRPr>
                    </a:p>
                  </a:txBody>
                  <a:tcPr marL="9360" marR="9360">
                    <a:noFill/>
                  </a:tcPr>
                </a:tc>
                <a:tc>
                  <a:txBody>
                    <a:bodyPr lIns="9360" rIns="9360">
                      <a:noAutofit/>
                    </a:bodyPr>
                    <a:p>
                      <a:pPr algn="ctr">
                        <a:lnSpc>
                          <a:spcPct val="100000"/>
                        </a:lnSpc>
                      </a:pPr>
                      <a:r>
                        <a:rPr b="1" i="1" lang="fr-FR" sz="900" spc="-1" strike="noStrike">
                          <a:solidFill>
                            <a:srgbClr val="c00000"/>
                          </a:solidFill>
                          <a:latin typeface="Arial Narrow"/>
                        </a:rPr>
                        <a:t>6%</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63</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8%</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61</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8%</a:t>
                      </a:r>
                      <a:endParaRPr b="0" lang="fr-FR" sz="900" spc="-1" strike="noStrike">
                        <a:latin typeface="Arial"/>
                      </a:endParaRPr>
                    </a:p>
                  </a:txBody>
                  <a:tcPr marL="9360" marR="9360">
                    <a:noFill/>
                  </a:tcPr>
                </a:tc>
              </a:tr>
              <a:tr h="384120">
                <a:tc>
                  <a:txBody>
                    <a:bodyPr lIns="9360" rIns="9360">
                      <a:noAutofit/>
                    </a:bodyPr>
                    <a:p>
                      <a:pPr>
                        <a:lnSpc>
                          <a:spcPct val="100000"/>
                        </a:lnSpc>
                      </a:pPr>
                      <a:r>
                        <a:rPr b="1" lang="fr-FR" sz="1000" spc="-1" strike="noStrike">
                          <a:solidFill>
                            <a:srgbClr val="ffffff"/>
                          </a:solidFill>
                          <a:latin typeface="Arial Narrow"/>
                        </a:rPr>
                        <a:t>Jas de Rhodes-Grande Colle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000000"/>
                          </a:solidFill>
                          <a:latin typeface="Arial Narrow"/>
                        </a:rPr>
                        <a:t>1663</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69%</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000000"/>
                          </a:solidFill>
                          <a:latin typeface="Arial Narrow"/>
                        </a:rPr>
                        <a:t>118</a:t>
                      </a:r>
                      <a:endParaRPr b="0" lang="fr-FR" sz="1000" spc="-1" strike="noStrike">
                        <a:latin typeface="Arial"/>
                      </a:endParaRPr>
                    </a:p>
                  </a:txBody>
                  <a:tcPr marL="9360" marR="9360">
                    <a:noFill/>
                  </a:tcPr>
                </a:tc>
                <a:tc>
                  <a:txBody>
                    <a:bodyPr lIns="9360" rIns="9360">
                      <a:noAutofit/>
                    </a:bodyPr>
                    <a:p>
                      <a:pPr algn="ctr">
                        <a:lnSpc>
                          <a:spcPct val="100000"/>
                        </a:lnSpc>
                      </a:pPr>
                      <a:r>
                        <a:rPr b="1" i="1" lang="fr-FR" sz="900" spc="-1" strike="noStrike">
                          <a:solidFill>
                            <a:srgbClr val="00b050"/>
                          </a:solidFill>
                          <a:latin typeface="Arial Narrow"/>
                        </a:rPr>
                        <a:t>5%</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218</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9%</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301</a:t>
                      </a:r>
                      <a:endParaRPr b="0" lang="fr-FR" sz="1000" spc="-1" strike="noStrike">
                        <a:latin typeface="Arial"/>
                      </a:endParaRPr>
                    </a:p>
                  </a:txBody>
                  <a:tcPr marL="9360" marR="9360">
                    <a:noFill/>
                  </a:tcPr>
                </a:tc>
                <a:tc>
                  <a:txBody>
                    <a:bodyPr lIns="9360" rIns="9360">
                      <a:noAutofit/>
                    </a:bodyPr>
                    <a:p>
                      <a:pPr algn="ctr">
                        <a:lnSpc>
                          <a:spcPct val="100000"/>
                        </a:lnSpc>
                      </a:pPr>
                      <a:r>
                        <a:rPr b="1" i="1" lang="fr-FR" sz="900" spc="-1" strike="noStrike">
                          <a:solidFill>
                            <a:srgbClr val="00b050"/>
                          </a:solidFill>
                          <a:latin typeface="Arial Narrow"/>
                        </a:rPr>
                        <a:t>12%</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115</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5%</a:t>
                      </a:r>
                      <a:endParaRPr b="0" lang="fr-FR" sz="9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Cadeneaux Ouest</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000000"/>
                          </a:solidFill>
                          <a:latin typeface="Arial Narrow"/>
                        </a:rPr>
                        <a:t>893</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72%</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000000"/>
                          </a:solidFill>
                          <a:latin typeface="Arial Narrow"/>
                        </a:rPr>
                        <a:t>95</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8%</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130</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10%</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78</a:t>
                      </a:r>
                      <a:endParaRPr b="0" lang="fr-FR" sz="1000" spc="-1" strike="noStrike">
                        <a:latin typeface="Arial"/>
                      </a:endParaRPr>
                    </a:p>
                  </a:txBody>
                  <a:tcPr marL="9360" marR="9360">
                    <a:noFill/>
                  </a:tcPr>
                </a:tc>
                <a:tc>
                  <a:txBody>
                    <a:bodyPr lIns="9360" rIns="9360">
                      <a:noAutofit/>
                    </a:bodyPr>
                    <a:p>
                      <a:pPr algn="ctr">
                        <a:lnSpc>
                          <a:spcPct val="100000"/>
                        </a:lnSpc>
                      </a:pPr>
                      <a:r>
                        <a:rPr b="1" i="1" lang="fr-FR" sz="900" spc="-1" strike="noStrike">
                          <a:solidFill>
                            <a:srgbClr val="c00000"/>
                          </a:solidFill>
                          <a:latin typeface="Arial Narrow"/>
                        </a:rPr>
                        <a:t>6%</a:t>
                      </a:r>
                      <a:endParaRPr b="0" lang="fr-FR" sz="9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1c1b2a"/>
                          </a:solidFill>
                          <a:latin typeface="Arial Narrow"/>
                        </a:rPr>
                        <a:t>46</a:t>
                      </a:r>
                      <a:endParaRPr b="0" lang="fr-FR" sz="1000" spc="-1" strike="noStrike">
                        <a:latin typeface="Arial"/>
                      </a:endParaRPr>
                    </a:p>
                  </a:txBody>
                  <a:tcPr marL="9360" marR="9360">
                    <a:noFill/>
                  </a:tcPr>
                </a:tc>
                <a:tc>
                  <a:txBody>
                    <a:bodyPr lIns="9360" rIns="9360">
                      <a:noAutofit/>
                    </a:bodyPr>
                    <a:p>
                      <a:pPr algn="ctr">
                        <a:lnSpc>
                          <a:spcPct val="100000"/>
                        </a:lnSpc>
                      </a:pPr>
                      <a:r>
                        <a:rPr b="0" i="1" lang="fr-FR" sz="900" spc="-1" strike="noStrike">
                          <a:solidFill>
                            <a:srgbClr val="1c1b2a"/>
                          </a:solidFill>
                          <a:latin typeface="Arial Narrow"/>
                        </a:rPr>
                        <a:t>4%</a:t>
                      </a:r>
                      <a:endParaRPr b="0" lang="fr-FR" sz="900" spc="-1" strike="noStrike">
                        <a:latin typeface="Arial"/>
                      </a:endParaRPr>
                    </a:p>
                  </a:txBody>
                  <a:tcPr marL="9360" marR="9360">
                    <a:noFill/>
                  </a:tcPr>
                </a:tc>
              </a:tr>
              <a:tr h="237960">
                <a:tc>
                  <a:txBody>
                    <a:bodyPr lIns="9360" rIns="9360">
                      <a:noAutofit/>
                    </a:bodyPr>
                    <a:p>
                      <a:pPr>
                        <a:lnSpc>
                          <a:spcPct val="100000"/>
                        </a:lnSpc>
                      </a:pPr>
                      <a:r>
                        <a:rPr b="1" lang="fr-FR" sz="1000" spc="-1" strike="noStrike">
                          <a:solidFill>
                            <a:srgbClr val="ffffff"/>
                          </a:solidFill>
                          <a:latin typeface="Arial Narrow"/>
                        </a:rPr>
                        <a:t>Basse Gavotte</a:t>
                      </a:r>
                      <a:endParaRPr b="0" lang="fr-FR" sz="1000" spc="-1" strike="noStrike">
                        <a:latin typeface="Arial"/>
                      </a:endParaRPr>
                    </a:p>
                  </a:txBody>
                  <a:tcPr marL="9360" marR="9360">
                    <a:lnB w="6480">
                      <a:solidFill>
                        <a:srgbClr val="000000"/>
                      </a:solidFill>
                    </a:lnB>
                    <a:solidFill>
                      <a:srgbClr val="0070c0"/>
                    </a:solidFill>
                  </a:tcPr>
                </a:tc>
                <a:tc>
                  <a:txBody>
                    <a:bodyPr lIns="9360" rIns="9360">
                      <a:noAutofit/>
                    </a:bodyPr>
                    <a:p>
                      <a:pPr algn="ctr">
                        <a:lnSpc>
                          <a:spcPct val="100000"/>
                        </a:lnSpc>
                      </a:pPr>
                      <a:r>
                        <a:rPr b="0" lang="fr-FR" sz="1000" spc="-1" strike="noStrike">
                          <a:solidFill>
                            <a:srgbClr val="000000"/>
                          </a:solidFill>
                          <a:latin typeface="Arial Narrow"/>
                        </a:rPr>
                        <a:t>843</a:t>
                      </a:r>
                      <a:endParaRPr b="0" lang="fr-FR" sz="1000" spc="-1" strike="noStrike">
                        <a:latin typeface="Arial"/>
                      </a:endParaRPr>
                    </a:p>
                  </a:txBody>
                  <a:tcPr marL="9360" marR="9360">
                    <a:lnB w="6480">
                      <a:solidFill>
                        <a:srgbClr val="000000"/>
                      </a:solidFill>
                    </a:lnB>
                    <a:noFill/>
                  </a:tcPr>
                </a:tc>
                <a:tc>
                  <a:txBody>
                    <a:bodyPr lIns="9360" rIns="9360">
                      <a:noAutofit/>
                    </a:bodyPr>
                    <a:p>
                      <a:pPr algn="ctr">
                        <a:lnSpc>
                          <a:spcPct val="100000"/>
                        </a:lnSpc>
                      </a:pPr>
                      <a:r>
                        <a:rPr b="0" i="1" lang="fr-FR" sz="900" spc="-1" strike="noStrike">
                          <a:solidFill>
                            <a:srgbClr val="1c1b2a"/>
                          </a:solidFill>
                          <a:latin typeface="Arial Narrow"/>
                        </a:rPr>
                        <a:t>66%</a:t>
                      </a:r>
                      <a:endParaRPr b="0" lang="fr-FR" sz="900" spc="-1" strike="noStrike">
                        <a:latin typeface="Arial"/>
                      </a:endParaRPr>
                    </a:p>
                  </a:txBody>
                  <a:tcPr marL="9360" marR="9360">
                    <a:lnB w="6480">
                      <a:solidFill>
                        <a:srgbClr val="000000"/>
                      </a:solidFill>
                    </a:lnB>
                    <a:noFill/>
                  </a:tcPr>
                </a:tc>
                <a:tc>
                  <a:txBody>
                    <a:bodyPr lIns="9360" rIns="9360">
                      <a:noAutofit/>
                    </a:bodyPr>
                    <a:p>
                      <a:pPr algn="ctr">
                        <a:lnSpc>
                          <a:spcPct val="100000"/>
                        </a:lnSpc>
                      </a:pPr>
                      <a:r>
                        <a:rPr b="0" lang="fr-FR" sz="1000" spc="-1" strike="noStrike">
                          <a:solidFill>
                            <a:srgbClr val="000000"/>
                          </a:solidFill>
                          <a:latin typeface="Arial Narrow"/>
                        </a:rPr>
                        <a:t>129</a:t>
                      </a:r>
                      <a:endParaRPr b="0" lang="fr-FR" sz="1000" spc="-1" strike="noStrike">
                        <a:latin typeface="Arial"/>
                      </a:endParaRPr>
                    </a:p>
                  </a:txBody>
                  <a:tcPr marL="9360" marR="9360">
                    <a:lnB w="6480">
                      <a:solidFill>
                        <a:srgbClr val="000000"/>
                      </a:solidFill>
                    </a:lnB>
                    <a:noFill/>
                  </a:tcPr>
                </a:tc>
                <a:tc>
                  <a:txBody>
                    <a:bodyPr lIns="9360" rIns="9360">
                      <a:noAutofit/>
                    </a:bodyPr>
                    <a:p>
                      <a:pPr algn="ctr">
                        <a:lnSpc>
                          <a:spcPct val="100000"/>
                        </a:lnSpc>
                      </a:pPr>
                      <a:r>
                        <a:rPr b="1" i="1" lang="fr-FR" sz="900" spc="-1" strike="noStrike">
                          <a:solidFill>
                            <a:srgbClr val="c00000"/>
                          </a:solidFill>
                          <a:latin typeface="Arial Narrow"/>
                        </a:rPr>
                        <a:t>10%</a:t>
                      </a:r>
                      <a:endParaRPr b="0" lang="fr-FR" sz="900" spc="-1" strike="noStrike">
                        <a:latin typeface="Arial"/>
                      </a:endParaRPr>
                    </a:p>
                  </a:txBody>
                  <a:tcPr marL="9360" marR="9360">
                    <a:lnB w="6480">
                      <a:solidFill>
                        <a:srgbClr val="000000"/>
                      </a:solidFill>
                    </a:lnB>
                    <a:noFill/>
                  </a:tcPr>
                </a:tc>
                <a:tc>
                  <a:txBody>
                    <a:bodyPr lIns="9360" rIns="9360">
                      <a:noAutofit/>
                    </a:bodyPr>
                    <a:p>
                      <a:pPr algn="ctr">
                        <a:lnSpc>
                          <a:spcPct val="100000"/>
                        </a:lnSpc>
                      </a:pPr>
                      <a:r>
                        <a:rPr b="0" lang="fr-FR" sz="1000" spc="-1" strike="noStrike">
                          <a:solidFill>
                            <a:srgbClr val="1c1b2a"/>
                          </a:solidFill>
                          <a:latin typeface="Arial Narrow"/>
                        </a:rPr>
                        <a:t>90</a:t>
                      </a:r>
                      <a:endParaRPr b="0" lang="fr-FR" sz="1000" spc="-1" strike="noStrike">
                        <a:latin typeface="Arial"/>
                      </a:endParaRPr>
                    </a:p>
                  </a:txBody>
                  <a:tcPr marL="9360" marR="9360">
                    <a:lnB w="6480">
                      <a:solidFill>
                        <a:srgbClr val="000000"/>
                      </a:solidFill>
                    </a:lnB>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lnB w="6480">
                      <a:solidFill>
                        <a:srgbClr val="000000"/>
                      </a:solidFill>
                    </a:lnB>
                    <a:noFill/>
                  </a:tcPr>
                </a:tc>
                <a:tc>
                  <a:txBody>
                    <a:bodyPr lIns="9360" rIns="9360">
                      <a:noAutofit/>
                    </a:bodyPr>
                    <a:p>
                      <a:pPr algn="ctr">
                        <a:lnSpc>
                          <a:spcPct val="100000"/>
                        </a:lnSpc>
                      </a:pPr>
                      <a:r>
                        <a:rPr b="0" lang="fr-FR" sz="1000" spc="-1" strike="noStrike">
                          <a:solidFill>
                            <a:srgbClr val="1c1b2a"/>
                          </a:solidFill>
                          <a:latin typeface="Arial Narrow"/>
                        </a:rPr>
                        <a:t>82</a:t>
                      </a:r>
                      <a:endParaRPr b="0" lang="fr-FR" sz="1000" spc="-1" strike="noStrike">
                        <a:latin typeface="Arial"/>
                      </a:endParaRPr>
                    </a:p>
                  </a:txBody>
                  <a:tcPr marL="9360" marR="9360">
                    <a:lnB w="6480">
                      <a:solidFill>
                        <a:srgbClr val="000000"/>
                      </a:solidFill>
                    </a:lnB>
                    <a:noFill/>
                  </a:tcPr>
                </a:tc>
                <a:tc>
                  <a:txBody>
                    <a:bodyPr lIns="9360" rIns="9360">
                      <a:noAutofit/>
                    </a:bodyPr>
                    <a:p>
                      <a:pPr algn="ctr">
                        <a:lnSpc>
                          <a:spcPct val="100000"/>
                        </a:lnSpc>
                      </a:pPr>
                      <a:r>
                        <a:rPr b="1" i="1" lang="fr-FR" sz="900" spc="-1" strike="noStrike">
                          <a:solidFill>
                            <a:srgbClr val="c00000"/>
                          </a:solidFill>
                          <a:latin typeface="Arial Narrow"/>
                        </a:rPr>
                        <a:t>6%</a:t>
                      </a:r>
                      <a:endParaRPr b="0" lang="fr-FR" sz="900" spc="-1" strike="noStrike">
                        <a:latin typeface="Arial"/>
                      </a:endParaRPr>
                    </a:p>
                  </a:txBody>
                  <a:tcPr marL="9360" marR="9360">
                    <a:lnB w="6480">
                      <a:solidFill>
                        <a:srgbClr val="000000"/>
                      </a:solidFill>
                    </a:lnB>
                    <a:noFill/>
                  </a:tcPr>
                </a:tc>
                <a:tc>
                  <a:txBody>
                    <a:bodyPr lIns="9360" rIns="9360">
                      <a:noAutofit/>
                    </a:bodyPr>
                    <a:p>
                      <a:pPr algn="ctr">
                        <a:lnSpc>
                          <a:spcPct val="100000"/>
                        </a:lnSpc>
                      </a:pPr>
                      <a:r>
                        <a:rPr b="0" lang="fr-FR" sz="1000" spc="-1" strike="noStrike">
                          <a:solidFill>
                            <a:srgbClr val="1c1b2a"/>
                          </a:solidFill>
                          <a:latin typeface="Arial Narrow"/>
                        </a:rPr>
                        <a:t>126</a:t>
                      </a:r>
                      <a:endParaRPr b="0" lang="fr-FR" sz="1000" spc="-1" strike="noStrike">
                        <a:latin typeface="Arial"/>
                      </a:endParaRPr>
                    </a:p>
                  </a:txBody>
                  <a:tcPr marL="9360" marR="9360">
                    <a:lnB w="6480">
                      <a:solidFill>
                        <a:srgbClr val="000000"/>
                      </a:solidFill>
                    </a:lnB>
                    <a:noFill/>
                  </a:tcPr>
                </a:tc>
                <a:tc>
                  <a:txBody>
                    <a:bodyPr lIns="9360" rIns="9360">
                      <a:noAutofit/>
                    </a:bodyPr>
                    <a:p>
                      <a:pPr algn="ctr">
                        <a:lnSpc>
                          <a:spcPct val="100000"/>
                        </a:lnSpc>
                      </a:pPr>
                      <a:r>
                        <a:rPr b="1" i="1" lang="fr-FR" sz="900" spc="-1" strike="noStrike">
                          <a:solidFill>
                            <a:srgbClr val="00b050"/>
                          </a:solidFill>
                          <a:latin typeface="Arial Narrow"/>
                        </a:rPr>
                        <a:t>10%</a:t>
                      </a:r>
                      <a:endParaRPr b="0" lang="fr-FR" sz="900" spc="-1" strike="noStrike">
                        <a:latin typeface="Arial"/>
                      </a:endParaRPr>
                    </a:p>
                  </a:txBody>
                  <a:tcPr marL="9360" marR="9360">
                    <a:lnB w="6480">
                      <a:solidFill>
                        <a:srgbClr val="000000"/>
                      </a:solidFill>
                    </a:lnB>
                    <a:noFill/>
                  </a:tcPr>
                </a:tc>
              </a:tr>
              <a:tr h="237960">
                <a:tc>
                  <a:txBody>
                    <a:bodyPr lIns="9360" rIns="9360">
                      <a:noAutofit/>
                    </a:bodyPr>
                    <a:p>
                      <a:pPr>
                        <a:lnSpc>
                          <a:spcPct val="100000"/>
                        </a:lnSpc>
                      </a:pPr>
                      <a:r>
                        <a:rPr b="1" lang="fr-FR" sz="1000" spc="-1" strike="noStrike">
                          <a:solidFill>
                            <a:srgbClr val="ffffff"/>
                          </a:solidFill>
                          <a:latin typeface="Arial Narrow"/>
                        </a:rPr>
                        <a:t>Les Pennes-Mirabeau</a:t>
                      </a:r>
                      <a:endParaRPr b="0" lang="fr-FR" sz="1000" spc="-1" strike="noStrike">
                        <a:latin typeface="Arial"/>
                      </a:endParaRPr>
                    </a:p>
                  </a:txBody>
                  <a:tcPr marL="9360" marR="9360">
                    <a:lnT w="6480">
                      <a:solidFill>
                        <a:srgbClr val="000000"/>
                      </a:solidFill>
                    </a:lnT>
                    <a:solidFill>
                      <a:srgbClr val="0070c0"/>
                    </a:solidFill>
                  </a:tcPr>
                </a:tc>
                <a:tc>
                  <a:txBody>
                    <a:bodyPr lIns="9360" rIns="9360">
                      <a:noAutofit/>
                    </a:bodyPr>
                    <a:p>
                      <a:pPr algn="ctr">
                        <a:lnSpc>
                          <a:spcPct val="100000"/>
                        </a:lnSpc>
                      </a:pPr>
                      <a:r>
                        <a:rPr b="0" lang="fr-FR" sz="1000" spc="-1" strike="noStrike">
                          <a:solidFill>
                            <a:srgbClr val="1c1b2a"/>
                          </a:solidFill>
                          <a:latin typeface="Arial Narrow"/>
                        </a:rPr>
                        <a:t>8663</a:t>
                      </a:r>
                      <a:endParaRPr b="0" lang="fr-FR" sz="1000" spc="-1" strike="noStrike">
                        <a:latin typeface="Arial"/>
                      </a:endParaRPr>
                    </a:p>
                  </a:txBody>
                  <a:tcPr marL="9360" marR="9360">
                    <a:lnT w="6480">
                      <a:solidFill>
                        <a:srgbClr val="000000"/>
                      </a:solidFill>
                    </a:lnT>
                    <a:noFill/>
                  </a:tcPr>
                </a:tc>
                <a:tc>
                  <a:txBody>
                    <a:bodyPr lIns="9360" rIns="9360">
                      <a:noAutofit/>
                    </a:bodyPr>
                    <a:p>
                      <a:pPr algn="ctr">
                        <a:lnSpc>
                          <a:spcPct val="100000"/>
                        </a:lnSpc>
                      </a:pPr>
                      <a:r>
                        <a:rPr b="0" i="1" lang="fr-FR" sz="900" spc="-1" strike="noStrike">
                          <a:solidFill>
                            <a:srgbClr val="1c1b2a"/>
                          </a:solidFill>
                          <a:latin typeface="Arial Narrow"/>
                        </a:rPr>
                        <a:t>69%</a:t>
                      </a:r>
                      <a:endParaRPr b="0" lang="fr-FR" sz="900" spc="-1" strike="noStrike">
                        <a:latin typeface="Arial"/>
                      </a:endParaRPr>
                    </a:p>
                  </a:txBody>
                  <a:tcPr marL="9360" marR="9360">
                    <a:lnT w="6480">
                      <a:solidFill>
                        <a:srgbClr val="000000"/>
                      </a:solidFill>
                    </a:lnT>
                    <a:noFill/>
                  </a:tcPr>
                </a:tc>
                <a:tc>
                  <a:txBody>
                    <a:bodyPr lIns="9360" rIns="9360">
                      <a:noAutofit/>
                    </a:bodyPr>
                    <a:p>
                      <a:pPr algn="ctr">
                        <a:lnSpc>
                          <a:spcPct val="100000"/>
                        </a:lnSpc>
                      </a:pPr>
                      <a:r>
                        <a:rPr b="0" lang="fr-FR" sz="1000" spc="-1" strike="noStrike">
                          <a:solidFill>
                            <a:srgbClr val="1c1b2a"/>
                          </a:solidFill>
                          <a:latin typeface="Arial Narrow"/>
                        </a:rPr>
                        <a:t>832</a:t>
                      </a:r>
                      <a:endParaRPr b="0" lang="fr-FR" sz="1000" spc="-1" strike="noStrike">
                        <a:latin typeface="Arial"/>
                      </a:endParaRPr>
                    </a:p>
                  </a:txBody>
                  <a:tcPr marL="9360" marR="9360">
                    <a:lnT w="6480">
                      <a:solidFill>
                        <a:srgbClr val="000000"/>
                      </a:solidFill>
                    </a:lnT>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lnT w="6480">
                      <a:solidFill>
                        <a:srgbClr val="000000"/>
                      </a:solidFill>
                    </a:lnT>
                    <a:noFill/>
                  </a:tcPr>
                </a:tc>
                <a:tc>
                  <a:txBody>
                    <a:bodyPr lIns="9360" rIns="9360">
                      <a:noAutofit/>
                    </a:bodyPr>
                    <a:p>
                      <a:pPr algn="ctr">
                        <a:lnSpc>
                          <a:spcPct val="100000"/>
                        </a:lnSpc>
                      </a:pPr>
                      <a:r>
                        <a:rPr b="0" lang="fr-FR" sz="1000" spc="-1" strike="noStrike">
                          <a:solidFill>
                            <a:srgbClr val="1c1b2a"/>
                          </a:solidFill>
                          <a:latin typeface="Arial Narrow"/>
                        </a:rPr>
                        <a:t>1077</a:t>
                      </a:r>
                      <a:endParaRPr b="0" lang="fr-FR" sz="1000" spc="-1" strike="noStrike">
                        <a:latin typeface="Arial"/>
                      </a:endParaRPr>
                    </a:p>
                  </a:txBody>
                  <a:tcPr marL="9360" marR="9360">
                    <a:lnT w="6480">
                      <a:solidFill>
                        <a:srgbClr val="000000"/>
                      </a:solidFill>
                    </a:lnT>
                    <a:noFill/>
                  </a:tcPr>
                </a:tc>
                <a:tc>
                  <a:txBody>
                    <a:bodyPr lIns="9360" rIns="9360">
                      <a:noAutofit/>
                    </a:bodyPr>
                    <a:p>
                      <a:pPr algn="ctr">
                        <a:lnSpc>
                          <a:spcPct val="100000"/>
                        </a:lnSpc>
                      </a:pPr>
                      <a:r>
                        <a:rPr b="0" i="1" lang="fr-FR" sz="900" spc="-1" strike="noStrike">
                          <a:solidFill>
                            <a:srgbClr val="1c1b2a"/>
                          </a:solidFill>
                          <a:latin typeface="Arial Narrow"/>
                        </a:rPr>
                        <a:t>9%</a:t>
                      </a:r>
                      <a:endParaRPr b="0" lang="fr-FR" sz="900" spc="-1" strike="noStrike">
                        <a:latin typeface="Arial"/>
                      </a:endParaRPr>
                    </a:p>
                  </a:txBody>
                  <a:tcPr marL="9360" marR="9360">
                    <a:lnT w="6480">
                      <a:solidFill>
                        <a:srgbClr val="000000"/>
                      </a:solidFill>
                    </a:lnT>
                    <a:noFill/>
                  </a:tcPr>
                </a:tc>
                <a:tc>
                  <a:txBody>
                    <a:bodyPr lIns="9360" rIns="9360">
                      <a:noAutofit/>
                    </a:bodyPr>
                    <a:p>
                      <a:pPr algn="ctr">
                        <a:lnSpc>
                          <a:spcPct val="100000"/>
                        </a:lnSpc>
                      </a:pPr>
                      <a:r>
                        <a:rPr b="0" lang="fr-FR" sz="1000" spc="-1" strike="noStrike">
                          <a:solidFill>
                            <a:srgbClr val="1c1b2a"/>
                          </a:solidFill>
                          <a:latin typeface="Arial Narrow"/>
                        </a:rPr>
                        <a:t>1114</a:t>
                      </a:r>
                      <a:endParaRPr b="0" lang="fr-FR" sz="1000" spc="-1" strike="noStrike">
                        <a:latin typeface="Arial"/>
                      </a:endParaRPr>
                    </a:p>
                  </a:txBody>
                  <a:tcPr marL="9360" marR="9360">
                    <a:lnT w="6480">
                      <a:solidFill>
                        <a:srgbClr val="000000"/>
                      </a:solidFill>
                    </a:lnT>
                    <a:noFill/>
                  </a:tcPr>
                </a:tc>
                <a:tc>
                  <a:txBody>
                    <a:bodyPr lIns="9360" rIns="9360">
                      <a:noAutofit/>
                    </a:bodyPr>
                    <a:p>
                      <a:pPr algn="ctr">
                        <a:lnSpc>
                          <a:spcPct val="100000"/>
                        </a:lnSpc>
                      </a:pPr>
                      <a:r>
                        <a:rPr b="0" i="1" lang="fr-FR" sz="900" spc="-1" strike="noStrike">
                          <a:solidFill>
                            <a:srgbClr val="1c1b2a"/>
                          </a:solidFill>
                          <a:latin typeface="Arial Narrow"/>
                        </a:rPr>
                        <a:t>9%</a:t>
                      </a:r>
                      <a:endParaRPr b="0" lang="fr-FR" sz="900" spc="-1" strike="noStrike">
                        <a:latin typeface="Arial"/>
                      </a:endParaRPr>
                    </a:p>
                  </a:txBody>
                  <a:tcPr marL="9360" marR="9360">
                    <a:lnT w="6480">
                      <a:solidFill>
                        <a:srgbClr val="000000"/>
                      </a:solidFill>
                    </a:lnT>
                    <a:noFill/>
                  </a:tcPr>
                </a:tc>
                <a:tc>
                  <a:txBody>
                    <a:bodyPr lIns="9360" rIns="9360">
                      <a:noAutofit/>
                    </a:bodyPr>
                    <a:p>
                      <a:pPr algn="ctr">
                        <a:lnSpc>
                          <a:spcPct val="100000"/>
                        </a:lnSpc>
                      </a:pPr>
                      <a:r>
                        <a:rPr b="0" lang="fr-FR" sz="1000" spc="-1" strike="noStrike">
                          <a:solidFill>
                            <a:srgbClr val="1c1b2a"/>
                          </a:solidFill>
                          <a:latin typeface="Arial Narrow"/>
                        </a:rPr>
                        <a:t>871</a:t>
                      </a:r>
                      <a:endParaRPr b="0" lang="fr-FR" sz="1000" spc="-1" strike="noStrike">
                        <a:latin typeface="Arial"/>
                      </a:endParaRPr>
                    </a:p>
                  </a:txBody>
                  <a:tcPr marL="9360" marR="9360">
                    <a:lnT w="6480">
                      <a:solidFill>
                        <a:srgbClr val="000000"/>
                      </a:solidFill>
                    </a:lnT>
                    <a:noFill/>
                  </a:tcPr>
                </a:tc>
                <a:tc>
                  <a:txBody>
                    <a:bodyPr lIns="9360" rIns="9360">
                      <a:noAutofit/>
                    </a:bodyPr>
                    <a:p>
                      <a:pPr algn="ctr">
                        <a:lnSpc>
                          <a:spcPct val="100000"/>
                        </a:lnSpc>
                      </a:pPr>
                      <a:r>
                        <a:rPr b="0" i="1" lang="fr-FR" sz="900" spc="-1" strike="noStrike">
                          <a:solidFill>
                            <a:srgbClr val="1c1b2a"/>
                          </a:solidFill>
                          <a:latin typeface="Arial Narrow"/>
                        </a:rPr>
                        <a:t>7%</a:t>
                      </a:r>
                      <a:endParaRPr b="0" lang="fr-FR" sz="900" spc="-1" strike="noStrike">
                        <a:latin typeface="Arial"/>
                      </a:endParaRPr>
                    </a:p>
                  </a:txBody>
                  <a:tcPr marL="9360" marR="9360">
                    <a:lnT w="6480">
                      <a:solidFill>
                        <a:srgbClr val="000000"/>
                      </a:solidFill>
                    </a:lnT>
                    <a:noFill/>
                  </a:tcPr>
                </a:tc>
              </a:tr>
            </a:tbl>
          </a:graphicData>
        </a:graphic>
      </p:graphicFrame>
      <p:sp>
        <p:nvSpPr>
          <p:cNvPr id="604" name="CustomShape 6"/>
          <p:cNvSpPr/>
          <p:nvPr/>
        </p:nvSpPr>
        <p:spPr>
          <a:xfrm>
            <a:off x="0" y="3574440"/>
            <a:ext cx="2742120" cy="2785320"/>
          </a:xfrm>
          <a:prstGeom prst="rect">
            <a:avLst/>
          </a:prstGeom>
          <a:solidFill>
            <a:schemeClr val="bg1">
              <a:lumMod val="95000"/>
            </a:schemeClr>
          </a:solidFill>
          <a:ln cap="rnd" w="19080">
            <a:solidFill>
              <a:srgbClr val="0070c0"/>
            </a:solidFill>
            <a:custDash>
              <a:ds d="300000" sp="100000"/>
            </a:custDash>
            <a:round/>
          </a:ln>
        </p:spPr>
        <p:style>
          <a:lnRef idx="0"/>
          <a:fillRef idx="0"/>
          <a:effectRef idx="0"/>
          <a:fontRef idx="minor"/>
        </p:style>
        <p:txBody>
          <a:bodyPr lIns="108000" rIns="180000" tIns="108000" bIns="72000">
            <a:noAutofit/>
          </a:bodyPr>
          <a:p>
            <a:pPr algn="ctr">
              <a:lnSpc>
                <a:spcPct val="100000"/>
              </a:lnSpc>
            </a:pPr>
            <a:r>
              <a:rPr b="1" i="1" lang="fr-FR" sz="1800" spc="-1" strike="noStrike">
                <a:solidFill>
                  <a:srgbClr val="0070c0"/>
                </a:solidFill>
                <a:latin typeface="Arial"/>
                <a:ea typeface="DejaVu Sans"/>
              </a:rPr>
              <a:t>Focus sur les quartiers </a:t>
            </a:r>
            <a:endParaRPr b="0" lang="fr-FR" sz="1800" spc="-1" strike="noStrike">
              <a:latin typeface="Arial"/>
            </a:endParaRPr>
          </a:p>
          <a:p>
            <a:pPr>
              <a:lnSpc>
                <a:spcPct val="100000"/>
              </a:lnSpc>
            </a:pPr>
            <a:endParaRPr b="0" lang="fr-FR" sz="18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Des quartiers davantage concernés par le chômage (Pallierres-Plan des Pennes, Cadeneaux Ouest, Basse Gavotte) qui nécessitent des actions dédiées </a:t>
            </a:r>
            <a:endParaRPr b="0" lang="fr-FR" sz="1200" spc="-1" strike="noStrike">
              <a:latin typeface="Arial"/>
            </a:endParaRPr>
          </a:p>
          <a:p>
            <a:pPr algn="just">
              <a:lnSpc>
                <a:spcPct val="100000"/>
              </a:lnSpc>
            </a:pPr>
            <a:endParaRPr b="0" lang="fr-FR" sz="1200" spc="-1" strike="noStrike">
              <a:latin typeface="Arial"/>
            </a:endParaRPr>
          </a:p>
        </p:txBody>
      </p:sp>
      <p:sp>
        <p:nvSpPr>
          <p:cNvPr id="605" name="CustomShape 7"/>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36B075B-F047-43B5-B06A-A3B60BB94652}"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1" name="Espace réservé pour une image  11" descr=""/>
          <p:cNvPicPr/>
          <p:nvPr/>
        </p:nvPicPr>
        <p:blipFill>
          <a:blip r:embed="rId1"/>
          <a:stretch/>
        </p:blipFill>
        <p:spPr>
          <a:xfrm>
            <a:off x="6007680" y="0"/>
            <a:ext cx="6183000" cy="6371280"/>
          </a:xfrm>
          <a:prstGeom prst="rect">
            <a:avLst/>
          </a:prstGeom>
          <a:ln>
            <a:noFill/>
          </a:ln>
        </p:spPr>
      </p:pic>
      <p:sp>
        <p:nvSpPr>
          <p:cNvPr id="382" name="CustomShape 1"/>
          <p:cNvSpPr/>
          <p:nvPr/>
        </p:nvSpPr>
        <p:spPr>
          <a:xfrm>
            <a:off x="304920" y="1383480"/>
            <a:ext cx="539712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3600" spc="-1" strike="noStrike">
                <a:solidFill>
                  <a:srgbClr val="ffffff"/>
                </a:solidFill>
                <a:latin typeface="Arial"/>
                <a:ea typeface="DejaVu Sans"/>
              </a:rPr>
              <a:t>Présentation de la démarche VADA</a:t>
            </a:r>
            <a:endParaRPr b="0" lang="fr-FR" sz="3600" spc="-1" strike="noStrike">
              <a:latin typeface="Arial"/>
            </a:endParaRPr>
          </a:p>
        </p:txBody>
      </p:sp>
      <p:sp>
        <p:nvSpPr>
          <p:cNvPr id="383" name="CustomShape 2"/>
          <p:cNvSpPr/>
          <p:nvPr/>
        </p:nvSpPr>
        <p:spPr>
          <a:xfrm>
            <a:off x="9648720" y="86400"/>
            <a:ext cx="2237400" cy="1599120"/>
          </a:xfrm>
          <a:prstGeom prst="rect">
            <a:avLst/>
          </a:prstGeom>
          <a:noFill/>
          <a:ln>
            <a:noFill/>
          </a:ln>
        </p:spPr>
        <p:style>
          <a:lnRef idx="0"/>
          <a:fillRef idx="0"/>
          <a:effectRef idx="0"/>
          <a:fontRef idx="minor"/>
        </p:style>
        <p:txBody>
          <a:bodyPr lIns="0" rIns="0" tIns="0" bIns="0">
            <a:noAutofit/>
          </a:bodyPr>
          <a:p>
            <a:pPr algn="r">
              <a:lnSpc>
                <a:spcPct val="90000"/>
              </a:lnSpc>
              <a:spcBef>
                <a:spcPts val="1001"/>
              </a:spcBef>
            </a:pPr>
            <a:r>
              <a:rPr b="1" lang="fr-FR" sz="13800" spc="-1" strike="noStrike">
                <a:solidFill>
                  <a:srgbClr val="ffffff"/>
                </a:solidFill>
                <a:latin typeface="Arial"/>
                <a:ea typeface="DejaVu Sans"/>
              </a:rPr>
              <a:t>01</a:t>
            </a:r>
            <a:endParaRPr b="0" lang="fr-FR" sz="13800" spc="-1" strike="noStrike">
              <a:latin typeface="Arial"/>
            </a:endParaRPr>
          </a:p>
        </p:txBody>
      </p:sp>
      <p:sp>
        <p:nvSpPr>
          <p:cNvPr id="384" name="CustomShape 3"/>
          <p:cNvSpPr/>
          <p:nvPr/>
        </p:nvSpPr>
        <p:spPr>
          <a:xfrm>
            <a:off x="304920" y="2425320"/>
            <a:ext cx="5494320" cy="3618360"/>
          </a:xfrm>
          <a:prstGeom prst="rect">
            <a:avLst/>
          </a:prstGeom>
          <a:noFill/>
          <a:ln>
            <a:noFill/>
          </a:ln>
        </p:spPr>
        <p:style>
          <a:lnRef idx="0"/>
          <a:fillRef idx="0"/>
          <a:effectRef idx="0"/>
          <a:fontRef idx="minor"/>
        </p:style>
        <p:txBody>
          <a:bodyPr lIns="90000" rIns="90000" tIns="45000" bIns="45000">
            <a:noAutofit/>
          </a:bodyPr>
          <a:p>
            <a:pPr algn="just">
              <a:lnSpc>
                <a:spcPct val="90000"/>
              </a:lnSpc>
              <a:spcBef>
                <a:spcPts val="1001"/>
              </a:spcBef>
            </a:pPr>
            <a:endParaRPr b="0" lang="fr-FR" sz="1800" spc="-1" strike="noStrike">
              <a:latin typeface="Arial"/>
            </a:endParaRPr>
          </a:p>
          <a:p>
            <a:pPr algn="just">
              <a:lnSpc>
                <a:spcPct val="90000"/>
              </a:lnSpc>
              <a:spcBef>
                <a:spcPts val="1001"/>
              </a:spcBef>
            </a:pPr>
            <a:endParaRPr b="0" lang="fr-FR" sz="1800" spc="-1" strike="noStrike">
              <a:latin typeface="Arial"/>
            </a:endParaRPr>
          </a:p>
          <a:p>
            <a:pPr>
              <a:lnSpc>
                <a:spcPct val="90000"/>
              </a:lnSpc>
              <a:spcBef>
                <a:spcPts val="1001"/>
              </a:spcBef>
            </a:pP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CustomShape 1"/>
          <p:cNvSpPr/>
          <p:nvPr/>
        </p:nvSpPr>
        <p:spPr>
          <a:xfrm>
            <a:off x="2867760" y="1308240"/>
            <a:ext cx="2181240" cy="371556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En 2017, une relative sécurité de l’emploi pour les femmes comme pour les hommes:</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0" lang="fr-FR" sz="1200" spc="-1" strike="noStrike">
                <a:solidFill>
                  <a:srgbClr val="777877"/>
                </a:solidFill>
                <a:latin typeface="Arial"/>
                <a:ea typeface="DejaVu Sans"/>
              </a:rPr>
              <a:t>82 % des femmes sont en CDI ou dans la fonction publique</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0" lang="fr-FR" sz="1200" spc="-1" strike="noStrike">
                <a:solidFill>
                  <a:srgbClr val="777877"/>
                </a:solidFill>
                <a:latin typeface="Arial"/>
                <a:ea typeface="DejaVu Sans"/>
              </a:rPr>
              <a:t>75 % des hommes sont en CDI ou dans la fonction publique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L’emploi salarié des habitants de la commune est relativement stable chez les hommes comme chez les femmes. En 2013, 74,2 % des Pennois étaient en CDI ou dans la fonction publique et 82,3 % des Pennoises.</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07"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sécurité de l’emploi chez les femmes comme chez les hommes</a:t>
            </a:r>
            <a:endParaRPr b="0" lang="fr-FR" sz="2000" spc="-1" strike="noStrike">
              <a:latin typeface="Arial"/>
            </a:endParaRPr>
          </a:p>
        </p:txBody>
      </p:sp>
      <p:sp>
        <p:nvSpPr>
          <p:cNvPr id="608"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Emploi et insertion professionnelle</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algn="just">
              <a:lnSpc>
                <a:spcPct val="100000"/>
              </a:lnSpc>
            </a:pPr>
            <a:endParaRPr b="0" lang="fr-FR" sz="2400" spc="-1" strike="noStrike">
              <a:latin typeface="Arial"/>
            </a:endParaRPr>
          </a:p>
        </p:txBody>
      </p:sp>
      <p:sp>
        <p:nvSpPr>
          <p:cNvPr id="609" name="CustomShape 4"/>
          <p:cNvSpPr/>
          <p:nvPr/>
        </p:nvSpPr>
        <p:spPr>
          <a:xfrm>
            <a:off x="5463360" y="866880"/>
            <a:ext cx="642276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 </a:t>
            </a:r>
            <a:r>
              <a:rPr b="0" i="1" lang="fr-FR" sz="1000" spc="32" strike="noStrike">
                <a:solidFill>
                  <a:srgbClr val="777877"/>
                </a:solidFill>
                <a:latin typeface="Arial"/>
                <a:ea typeface="DejaVu Sans"/>
              </a:rPr>
              <a:t>Statut et condition d'emploi des 15 ans ou plus selon le sexe en 2017 (en %) | Source: INSEE RP 2017</a:t>
            </a:r>
            <a:endParaRPr b="0" lang="fr-FR" sz="1000" spc="-1" strike="noStrike">
              <a:latin typeface="Arial"/>
            </a:endParaRPr>
          </a:p>
        </p:txBody>
      </p:sp>
      <p:graphicFrame>
        <p:nvGraphicFramePr>
          <p:cNvPr id="610" name="Table 5"/>
          <p:cNvGraphicFramePr/>
          <p:nvPr/>
        </p:nvGraphicFramePr>
        <p:xfrm>
          <a:off x="5463360" y="1324440"/>
          <a:ext cx="6423120" cy="1690560"/>
        </p:xfrm>
        <a:graphic>
          <a:graphicData uri="http://schemas.openxmlformats.org/drawingml/2006/table">
            <a:tbl>
              <a:tblPr/>
              <a:tblGrid>
                <a:gridCol w="1586520"/>
                <a:gridCol w="789840"/>
                <a:gridCol w="626400"/>
                <a:gridCol w="573120"/>
                <a:gridCol w="559800"/>
                <a:gridCol w="869760"/>
                <a:gridCol w="669960"/>
                <a:gridCol w="748080"/>
              </a:tblGrid>
              <a:tr h="222840">
                <a:tc>
                  <a:txBody>
                    <a:bodyPr lIns="9360" rIns="9360">
                      <a:noAutofit/>
                    </a:bodyPr>
                    <a:p>
                      <a:pPr>
                        <a:lnSpc>
                          <a:spcPct val="100000"/>
                        </a:lnSpc>
                      </a:pPr>
                      <a:r>
                        <a:rPr b="0" i="1" lang="fr-FR" sz="900" spc="-1" strike="noStrike">
                          <a:solidFill>
                            <a:srgbClr val="777877"/>
                          </a:solidFill>
                          <a:latin typeface="Arial Narrow"/>
                        </a:rPr>
                        <a:t>Hommes</a:t>
                      </a:r>
                      <a:endParaRPr b="0" lang="fr-FR" sz="900" spc="-1" strike="noStrike">
                        <a:latin typeface="Arial"/>
                      </a:endParaRPr>
                    </a:p>
                  </a:txBody>
                  <a:tcPr marL="9360" marR="9360">
                    <a:noFill/>
                  </a:tcPr>
                </a:tc>
                <a:tc gridSpan="5">
                  <a:txBody>
                    <a:bodyPr lIns="9360" rIns="9360">
                      <a:noAutofit/>
                    </a:bodyPr>
                    <a:p>
                      <a:pPr algn="ctr">
                        <a:lnSpc>
                          <a:spcPct val="100000"/>
                        </a:lnSpc>
                      </a:pPr>
                      <a:r>
                        <a:rPr b="1" lang="fr-FR" sz="900" spc="-1" strike="noStrike">
                          <a:solidFill>
                            <a:srgbClr val="ffffff"/>
                          </a:solidFill>
                          <a:latin typeface="Arial Narrow"/>
                        </a:rPr>
                        <a:t>Salariés</a:t>
                      </a:r>
                      <a:endParaRPr b="0" lang="fr-FR" sz="900" spc="-1" strike="noStrike">
                        <a:latin typeface="Arial"/>
                      </a:endParaRPr>
                    </a:p>
                  </a:txBody>
                  <a:tcPr marL="9360" marR="9360">
                    <a:lnR w="6480">
                      <a:solidFill>
                        <a:srgbClr val="ffffff"/>
                      </a:solidFill>
                    </a:lnR>
                    <a:lnB w="6480">
                      <a:solidFill>
                        <a:srgbClr val="ffffff"/>
                      </a:solidFill>
                    </a:lnB>
                    <a:solidFill>
                      <a:srgbClr val="0070c0"/>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gridSpan="2">
                  <a:txBody>
                    <a:bodyPr lIns="9360" rIns="9360">
                      <a:noAutofit/>
                    </a:bodyPr>
                    <a:p>
                      <a:pPr algn="ctr">
                        <a:lnSpc>
                          <a:spcPct val="100000"/>
                        </a:lnSpc>
                      </a:pPr>
                      <a:r>
                        <a:rPr b="1" lang="fr-FR" sz="900" spc="-1" strike="noStrike">
                          <a:solidFill>
                            <a:srgbClr val="ffffff"/>
                          </a:solidFill>
                          <a:latin typeface="Arial Narrow"/>
                        </a:rPr>
                        <a:t>Non salariés</a:t>
                      </a:r>
                      <a:endParaRPr b="0" lang="fr-FR" sz="900" spc="-1" strike="noStrike">
                        <a:latin typeface="Arial"/>
                      </a:endParaRPr>
                    </a:p>
                  </a:txBody>
                  <a:tcPr marL="9360" marR="9360">
                    <a:lnL w="6480">
                      <a:solidFill>
                        <a:srgbClr val="ffffff"/>
                      </a:solidFill>
                    </a:lnL>
                    <a:lnB w="6480">
                      <a:solidFill>
                        <a:srgbClr val="ffffff"/>
                      </a:solidFill>
                    </a:lnB>
                    <a:solidFill>
                      <a:srgbClr val="0070c0"/>
                    </a:solidFill>
                  </a:tcPr>
                </a:tc>
                <a:tc hMerge="1">
                  <a:tcPr marL="90000" marR="90000">
                    <a:solidFill>
                      <a:srgbClr val="729fcf"/>
                    </a:solidFill>
                  </a:tcPr>
                </a:tc>
              </a:tr>
              <a:tr h="353880">
                <a:tc>
                  <a:tcPr marL="9360" marR="9360">
                    <a:noFill/>
                  </a:tcPr>
                </a:tc>
                <a:tc>
                  <a:txBody>
                    <a:bodyPr lIns="9360" rIns="9360">
                      <a:noAutofit/>
                    </a:bodyPr>
                    <a:p>
                      <a:pPr algn="ctr">
                        <a:lnSpc>
                          <a:spcPct val="100000"/>
                        </a:lnSpc>
                      </a:pPr>
                      <a:r>
                        <a:rPr b="1" lang="fr-FR" sz="900" spc="-1" strike="noStrike">
                          <a:solidFill>
                            <a:srgbClr val="ffffff"/>
                          </a:solidFill>
                          <a:latin typeface="Arial Narrow"/>
                        </a:rPr>
                        <a:t>Fonction publique | CDI</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CDD</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Interim</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Emplois aidés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Apprentissage | Stage</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Indépendants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Employeurs</a:t>
                      </a:r>
                      <a:endParaRPr b="0" lang="fr-FR" sz="900" spc="-1" strike="noStrike">
                        <a:latin typeface="Arial"/>
                      </a:endParaRPr>
                    </a:p>
                  </a:txBody>
                  <a:tcPr marL="9360" marR="9360">
                    <a:lnT w="6480">
                      <a:solidFill>
                        <a:srgbClr val="ffffff"/>
                      </a:solidFill>
                    </a:lnT>
                    <a:solidFill>
                      <a:srgbClr val="0070c0"/>
                    </a:solidFill>
                  </a:tcPr>
                </a:tc>
              </a:tr>
              <a:tr h="222840">
                <a:tc>
                  <a:txBody>
                    <a:bodyPr lIns="9360" rIns="9360">
                      <a:noAutofit/>
                    </a:bodyPr>
                    <a:p>
                      <a:pPr>
                        <a:lnSpc>
                          <a:spcPct val="100000"/>
                        </a:lnSpc>
                      </a:pPr>
                      <a:r>
                        <a:rPr b="1" lang="fr-FR" sz="900" spc="-1" strike="noStrike">
                          <a:solidFill>
                            <a:srgbClr val="ffffff"/>
                          </a:solidFill>
                          <a:latin typeface="Arial Narrow"/>
                        </a:rPr>
                        <a:t>Les Pennes-Mirabeau</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00b050"/>
                          </a:solidFill>
                          <a:latin typeface="Arial Narrow"/>
                        </a:rPr>
                        <a:t>75%</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4%</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2%</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0%</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3%</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8%</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8%</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Métropole Aix-Marseille-Provence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72%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7%</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Bouches-du-Rhône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71%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8%</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Provence-Alpes-Côte d'Azur</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68%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8%</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France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72%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7%</a:t>
                      </a:r>
                      <a:endParaRPr b="0" lang="fr-FR" sz="900" spc="-1" strike="noStrike">
                        <a:latin typeface="Arial"/>
                      </a:endParaRPr>
                    </a:p>
                  </a:txBody>
                  <a:tcPr marL="9360" marR="9360">
                    <a:noFill/>
                  </a:tcPr>
                </a:tc>
              </a:tr>
            </a:tbl>
          </a:graphicData>
        </a:graphic>
      </p:graphicFrame>
      <p:graphicFrame>
        <p:nvGraphicFramePr>
          <p:cNvPr id="611" name="Table 6"/>
          <p:cNvGraphicFramePr/>
          <p:nvPr/>
        </p:nvGraphicFramePr>
        <p:xfrm>
          <a:off x="5463360" y="3362760"/>
          <a:ext cx="6423120" cy="1690560"/>
        </p:xfrm>
        <a:graphic>
          <a:graphicData uri="http://schemas.openxmlformats.org/drawingml/2006/table">
            <a:tbl>
              <a:tblPr/>
              <a:tblGrid>
                <a:gridCol w="1586520"/>
                <a:gridCol w="789840"/>
                <a:gridCol w="626400"/>
                <a:gridCol w="573120"/>
                <a:gridCol w="559800"/>
                <a:gridCol w="869760"/>
                <a:gridCol w="669960"/>
                <a:gridCol w="748080"/>
              </a:tblGrid>
              <a:tr h="222840">
                <a:tc>
                  <a:txBody>
                    <a:bodyPr lIns="9360" rIns="9360">
                      <a:noAutofit/>
                    </a:bodyPr>
                    <a:p>
                      <a:pPr>
                        <a:lnSpc>
                          <a:spcPct val="100000"/>
                        </a:lnSpc>
                      </a:pPr>
                      <a:r>
                        <a:rPr b="0" i="1" lang="fr-FR" sz="900" spc="-1" strike="noStrike">
                          <a:solidFill>
                            <a:srgbClr val="777877"/>
                          </a:solidFill>
                          <a:latin typeface="Arial Narrow"/>
                        </a:rPr>
                        <a:t>Femmes</a:t>
                      </a:r>
                      <a:endParaRPr b="0" lang="fr-FR" sz="900" spc="-1" strike="noStrike">
                        <a:latin typeface="Arial"/>
                      </a:endParaRPr>
                    </a:p>
                  </a:txBody>
                  <a:tcPr marL="9360" marR="9360">
                    <a:noFill/>
                  </a:tcPr>
                </a:tc>
                <a:tc gridSpan="5">
                  <a:txBody>
                    <a:bodyPr lIns="9360" rIns="9360">
                      <a:noAutofit/>
                    </a:bodyPr>
                    <a:p>
                      <a:pPr algn="ctr">
                        <a:lnSpc>
                          <a:spcPct val="100000"/>
                        </a:lnSpc>
                      </a:pPr>
                      <a:r>
                        <a:rPr b="1" lang="fr-FR" sz="900" spc="-1" strike="noStrike">
                          <a:solidFill>
                            <a:srgbClr val="ffffff"/>
                          </a:solidFill>
                          <a:latin typeface="Arial Narrow"/>
                        </a:rPr>
                        <a:t>Salariées</a:t>
                      </a:r>
                      <a:endParaRPr b="0" lang="fr-FR" sz="900" spc="-1" strike="noStrike">
                        <a:latin typeface="Arial"/>
                      </a:endParaRPr>
                    </a:p>
                  </a:txBody>
                  <a:tcPr marL="9360" marR="9360">
                    <a:lnR w="6480">
                      <a:solidFill>
                        <a:srgbClr val="ffffff"/>
                      </a:solidFill>
                    </a:lnR>
                    <a:lnB w="6480">
                      <a:solidFill>
                        <a:srgbClr val="ffffff"/>
                      </a:solidFill>
                    </a:lnB>
                    <a:solidFill>
                      <a:srgbClr val="0070c0"/>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gridSpan="2">
                  <a:txBody>
                    <a:bodyPr lIns="9360" rIns="9360">
                      <a:noAutofit/>
                    </a:bodyPr>
                    <a:p>
                      <a:pPr algn="ctr">
                        <a:lnSpc>
                          <a:spcPct val="100000"/>
                        </a:lnSpc>
                      </a:pPr>
                      <a:r>
                        <a:rPr b="1" lang="fr-FR" sz="900" spc="-1" strike="noStrike">
                          <a:solidFill>
                            <a:srgbClr val="ffffff"/>
                          </a:solidFill>
                          <a:latin typeface="Arial Narrow"/>
                        </a:rPr>
                        <a:t>Non salariées</a:t>
                      </a:r>
                      <a:endParaRPr b="0" lang="fr-FR" sz="900" spc="-1" strike="noStrike">
                        <a:latin typeface="Arial"/>
                      </a:endParaRPr>
                    </a:p>
                  </a:txBody>
                  <a:tcPr marL="9360" marR="9360">
                    <a:lnL w="6480">
                      <a:solidFill>
                        <a:srgbClr val="ffffff"/>
                      </a:solidFill>
                    </a:lnL>
                    <a:lnB w="6480">
                      <a:solidFill>
                        <a:srgbClr val="ffffff"/>
                      </a:solidFill>
                    </a:lnB>
                    <a:solidFill>
                      <a:srgbClr val="0070c0"/>
                    </a:solidFill>
                  </a:tcPr>
                </a:tc>
                <a:tc hMerge="1">
                  <a:tcPr marL="90000" marR="90000">
                    <a:solidFill>
                      <a:srgbClr val="729fcf"/>
                    </a:solidFill>
                  </a:tcPr>
                </a:tc>
              </a:tr>
              <a:tr h="353880">
                <a:tc>
                  <a:tcPr marL="9360" marR="9360">
                    <a:noFill/>
                  </a:tcPr>
                </a:tc>
                <a:tc>
                  <a:txBody>
                    <a:bodyPr lIns="9360" rIns="9360">
                      <a:noAutofit/>
                    </a:bodyPr>
                    <a:p>
                      <a:pPr algn="ctr">
                        <a:lnSpc>
                          <a:spcPct val="100000"/>
                        </a:lnSpc>
                      </a:pPr>
                      <a:r>
                        <a:rPr b="1" lang="fr-FR" sz="900" spc="-1" strike="noStrike">
                          <a:solidFill>
                            <a:srgbClr val="ffffff"/>
                          </a:solidFill>
                          <a:latin typeface="Arial Narrow"/>
                        </a:rPr>
                        <a:t>Fonction publique | CDI</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CDD</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Interim</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Emplois aidés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Apprentissage | Stage</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Indépendants</a:t>
                      </a:r>
                      <a:endParaRPr b="0" lang="fr-FR" sz="900" spc="-1" strike="noStrike">
                        <a:latin typeface="Arial"/>
                      </a:endParaRPr>
                    </a:p>
                  </a:txBody>
                  <a:tcPr marL="9360" marR="9360">
                    <a:lnT w="6480">
                      <a:solidFill>
                        <a:srgbClr val="ffffff"/>
                      </a:solidFill>
                    </a:lnT>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Employeurs</a:t>
                      </a:r>
                      <a:endParaRPr b="0" lang="fr-FR" sz="900" spc="-1" strike="noStrike">
                        <a:latin typeface="Arial"/>
                      </a:endParaRPr>
                    </a:p>
                  </a:txBody>
                  <a:tcPr marL="9360" marR="9360">
                    <a:lnT w="6480">
                      <a:solidFill>
                        <a:srgbClr val="ffffff"/>
                      </a:solidFill>
                    </a:lnT>
                    <a:solidFill>
                      <a:srgbClr val="0070c0"/>
                    </a:solidFill>
                  </a:tcPr>
                </a:tc>
              </a:tr>
              <a:tr h="222840">
                <a:tc>
                  <a:txBody>
                    <a:bodyPr lIns="9360" rIns="9360">
                      <a:noAutofit/>
                    </a:bodyPr>
                    <a:p>
                      <a:pPr>
                        <a:lnSpc>
                          <a:spcPct val="100000"/>
                        </a:lnSpc>
                      </a:pPr>
                      <a:r>
                        <a:rPr b="1" lang="fr-FR" sz="900" spc="-1" strike="noStrike">
                          <a:solidFill>
                            <a:srgbClr val="ffffff"/>
                          </a:solidFill>
                          <a:latin typeface="Arial Narrow"/>
                        </a:rPr>
                        <a:t>Les Pennes-Mirabeau</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00b050"/>
                          </a:solidFill>
                          <a:latin typeface="Arial Narrow"/>
                        </a:rPr>
                        <a:t>82%</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7%</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1%</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1%</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1%</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6%</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777877"/>
                          </a:solidFill>
                          <a:latin typeface="Arial Narrow"/>
                        </a:rPr>
                        <a:t>2%</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Métropole Aix-Marseille-Provence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76%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3%</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Bouches-du-Rhône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76%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3%</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Provence-Alpes-Côte d'Azur</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74%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4%</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France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76%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777877"/>
                          </a:solidFill>
                          <a:latin typeface="Arial Narrow"/>
                        </a:rPr>
                        <a:t>3%</a:t>
                      </a:r>
                      <a:endParaRPr b="0" lang="fr-FR" sz="900" spc="-1" strike="noStrike">
                        <a:latin typeface="Arial"/>
                      </a:endParaRPr>
                    </a:p>
                  </a:txBody>
                  <a:tcPr marL="9360" marR="9360">
                    <a:noFill/>
                  </a:tcPr>
                </a:tc>
              </a:tr>
            </a:tbl>
          </a:graphicData>
        </a:graphic>
      </p:graphicFrame>
      <p:sp>
        <p:nvSpPr>
          <p:cNvPr id="612" name="CustomShape 7"/>
          <p:cNvSpPr/>
          <p:nvPr/>
        </p:nvSpPr>
        <p:spPr>
          <a:xfrm>
            <a:off x="0" y="3574440"/>
            <a:ext cx="2742120" cy="2785320"/>
          </a:xfrm>
          <a:prstGeom prst="rect">
            <a:avLst/>
          </a:prstGeom>
          <a:solidFill>
            <a:schemeClr val="bg1">
              <a:lumMod val="95000"/>
            </a:schemeClr>
          </a:solidFill>
          <a:ln cap="rnd" w="19080">
            <a:solidFill>
              <a:srgbClr val="0070c0"/>
            </a:solidFill>
            <a:custDash>
              <a:ds d="300000" sp="100000"/>
            </a:custDash>
            <a:round/>
          </a:ln>
        </p:spPr>
        <p:style>
          <a:lnRef idx="0"/>
          <a:fillRef idx="0"/>
          <a:effectRef idx="0"/>
          <a:fontRef idx="minor"/>
        </p:style>
        <p:txBody>
          <a:bodyPr lIns="108000" rIns="180000" tIns="108000" bIns="72000">
            <a:noAutofit/>
          </a:bodyPr>
          <a:p>
            <a:pPr algn="ctr">
              <a:lnSpc>
                <a:spcPct val="100000"/>
              </a:lnSpc>
            </a:pPr>
            <a:r>
              <a:rPr b="1" i="1" lang="fr-FR" sz="1800" spc="-1" strike="noStrike">
                <a:solidFill>
                  <a:srgbClr val="0070c0"/>
                </a:solidFill>
                <a:latin typeface="Arial"/>
                <a:ea typeface="DejaVu Sans"/>
              </a:rPr>
              <a:t>Focus sur les quartiers </a:t>
            </a:r>
            <a:endParaRPr b="0" lang="fr-FR" sz="1800" spc="-1" strike="noStrike">
              <a:latin typeface="Arial"/>
            </a:endParaRPr>
          </a:p>
          <a:p>
            <a:pPr>
              <a:lnSpc>
                <a:spcPct val="100000"/>
              </a:lnSpc>
            </a:pPr>
            <a:endParaRPr b="0" lang="fr-FR" sz="18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Des emplois principalement situés sur la ZI de Plan de Campagne.</a:t>
            </a:r>
            <a:endParaRPr b="0" lang="fr-FR" sz="1200" spc="-1" strike="noStrike">
              <a:latin typeface="Arial"/>
            </a:endParaRPr>
          </a:p>
          <a:p>
            <a:pPr algn="just">
              <a:lnSpc>
                <a:spcPct val="100000"/>
              </a:lnSpc>
            </a:pPr>
            <a:endParaRPr b="0" lang="fr-FR" sz="1200" spc="-1" strike="noStrike">
              <a:latin typeface="Arial"/>
            </a:endParaRPr>
          </a:p>
        </p:txBody>
      </p:sp>
      <p:sp>
        <p:nvSpPr>
          <p:cNvPr id="613" name="CustomShape 8"/>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1469DCC-E679-46A5-82B1-FFB79068E447}"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CustomShape 1"/>
          <p:cNvSpPr/>
          <p:nvPr/>
        </p:nvSpPr>
        <p:spPr>
          <a:xfrm>
            <a:off x="2867760" y="1144440"/>
            <a:ext cx="901836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La commune des Pennes-Mirabeau a mis en place un </a:t>
            </a:r>
            <a:r>
              <a:rPr b="1" lang="fr-FR" sz="1200" spc="-1" strike="noStrike">
                <a:solidFill>
                  <a:srgbClr val="777877"/>
                </a:solidFill>
                <a:latin typeface="Arial"/>
                <a:ea typeface="DejaVu Sans"/>
              </a:rPr>
              <a:t>Bureau Municipal de l’Emploi </a:t>
            </a:r>
            <a:r>
              <a:rPr b="0" lang="fr-FR" sz="1200" spc="-1" strike="noStrike">
                <a:solidFill>
                  <a:srgbClr val="777877"/>
                </a:solidFill>
                <a:latin typeface="Arial"/>
                <a:ea typeface="DejaVu Sans"/>
              </a:rPr>
              <a:t>(BME), ouvert tous les jours de la semaine. Il aide les personnes de plus de 25 ans (ou de plus de 18 ans pour les personnes qualifiées) dans leur recherche d’emploi ou de formation. Il propose : </a:t>
            </a:r>
            <a:endParaRPr b="0" lang="fr-FR" sz="1200" spc="-1" strike="noStrike">
              <a:latin typeface="Arial"/>
            </a:endParaRPr>
          </a:p>
          <a:p>
            <a:pPr marL="171360" indent="-170280" algn="just">
              <a:lnSpc>
                <a:spcPct val="100000"/>
              </a:lnSpc>
              <a:spcBef>
                <a:spcPts val="601"/>
              </a:spcBef>
              <a:buClr>
                <a:srgbClr val="0070cd"/>
              </a:buClr>
              <a:buFont typeface="Arial"/>
              <a:buChar char="-"/>
            </a:pPr>
            <a:r>
              <a:rPr b="0" lang="fr-FR" sz="1200" spc="-1" strike="noStrike">
                <a:solidFill>
                  <a:srgbClr val="777877"/>
                </a:solidFill>
                <a:latin typeface="Arial"/>
                <a:ea typeface="DejaVu Sans"/>
              </a:rPr>
              <a:t>Des entretiens individuels sur rendez-vous ;</a:t>
            </a:r>
            <a:endParaRPr b="0" lang="fr-FR" sz="1200" spc="-1" strike="noStrike">
              <a:latin typeface="Arial"/>
            </a:endParaRPr>
          </a:p>
          <a:p>
            <a:pPr marL="171360" indent="-170280" algn="just">
              <a:lnSpc>
                <a:spcPct val="100000"/>
              </a:lnSpc>
              <a:spcBef>
                <a:spcPts val="601"/>
              </a:spcBef>
              <a:buClr>
                <a:srgbClr val="0070cd"/>
              </a:buClr>
              <a:buFont typeface="Arial"/>
              <a:buChar char="-"/>
            </a:pPr>
            <a:r>
              <a:rPr b="0" lang="fr-FR" sz="1200" spc="-1" strike="noStrike">
                <a:solidFill>
                  <a:srgbClr val="777877"/>
                </a:solidFill>
                <a:latin typeface="Arial"/>
                <a:ea typeface="DejaVu Sans"/>
              </a:rPr>
              <a:t>Un espace documentaire ;</a:t>
            </a:r>
            <a:endParaRPr b="0" lang="fr-FR" sz="1200" spc="-1" strike="noStrike">
              <a:latin typeface="Arial"/>
            </a:endParaRPr>
          </a:p>
          <a:p>
            <a:pPr marL="171360" indent="-170280" algn="just">
              <a:lnSpc>
                <a:spcPct val="100000"/>
              </a:lnSpc>
              <a:spcBef>
                <a:spcPts val="601"/>
              </a:spcBef>
              <a:buClr>
                <a:srgbClr val="0070cd"/>
              </a:buClr>
              <a:buFont typeface="Arial"/>
              <a:buChar char="-"/>
            </a:pPr>
            <a:r>
              <a:rPr b="0" lang="fr-FR" sz="1200" spc="-1" strike="noStrike">
                <a:solidFill>
                  <a:srgbClr val="777877"/>
                </a:solidFill>
                <a:latin typeface="Arial"/>
                <a:ea typeface="DejaVu Sans"/>
              </a:rPr>
              <a:t>Un espace informatique avec des postes d’ordinateur en accès libre ;</a:t>
            </a:r>
            <a:endParaRPr b="0" lang="fr-FR" sz="1200" spc="-1" strike="noStrike">
              <a:latin typeface="Arial"/>
            </a:endParaRPr>
          </a:p>
          <a:p>
            <a:pPr marL="171360" indent="-170280" algn="just">
              <a:lnSpc>
                <a:spcPct val="100000"/>
              </a:lnSpc>
              <a:spcBef>
                <a:spcPts val="601"/>
              </a:spcBef>
              <a:buClr>
                <a:srgbClr val="0070cd"/>
              </a:buClr>
              <a:buFont typeface="Arial"/>
              <a:buChar char="-"/>
            </a:pPr>
            <a:r>
              <a:rPr b="0" lang="fr-FR" sz="1200" spc="-1" strike="noStrike">
                <a:solidFill>
                  <a:srgbClr val="777877"/>
                </a:solidFill>
                <a:latin typeface="Arial"/>
                <a:ea typeface="DejaVu Sans"/>
              </a:rPr>
              <a:t>Des formations à l’utilisation d’internet et au traitement de texte ;</a:t>
            </a:r>
            <a:endParaRPr b="0" lang="fr-FR" sz="1200" spc="-1" strike="noStrike">
              <a:latin typeface="Arial"/>
            </a:endParaRPr>
          </a:p>
          <a:p>
            <a:pPr marL="171360" indent="-170280" algn="just">
              <a:lnSpc>
                <a:spcPct val="100000"/>
              </a:lnSpc>
              <a:spcBef>
                <a:spcPts val="601"/>
              </a:spcBef>
              <a:buClr>
                <a:srgbClr val="0070cd"/>
              </a:buClr>
              <a:buFont typeface="Arial"/>
              <a:buChar char="-"/>
            </a:pPr>
            <a:r>
              <a:rPr b="0" lang="fr-FR" sz="1200" spc="-1" strike="noStrike">
                <a:solidFill>
                  <a:srgbClr val="777877"/>
                </a:solidFill>
                <a:latin typeface="Arial"/>
                <a:ea typeface="DejaVu Sans"/>
              </a:rPr>
              <a:t>Des événements (forum emploi et formation, Markethon, rencontres, etc.).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commune des Pennes-Mirabeau travaille avec un prestataire, </a:t>
            </a:r>
            <a:r>
              <a:rPr b="1" lang="fr-FR" sz="1200" spc="-1" strike="noStrike">
                <a:solidFill>
                  <a:srgbClr val="777877"/>
                </a:solidFill>
                <a:latin typeface="Arial"/>
                <a:ea typeface="DejaVu Sans"/>
              </a:rPr>
              <a:t>JOB EXPERTS</a:t>
            </a:r>
            <a:r>
              <a:rPr b="0" lang="fr-FR" sz="1200" spc="-1" strike="noStrike">
                <a:solidFill>
                  <a:srgbClr val="777877"/>
                </a:solidFill>
                <a:latin typeface="Arial"/>
                <a:ea typeface="DejaVu Sans"/>
              </a:rPr>
              <a:t>, qui organise des ateliers visant à favoriser l’insertion professionnelle : estime de soi, etc.</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 Mission locale d’Aix en Provence </a:t>
            </a:r>
            <a:r>
              <a:rPr b="0" lang="fr-FR" sz="1200" spc="-1" strike="noStrike">
                <a:solidFill>
                  <a:srgbClr val="777877"/>
                </a:solidFill>
                <a:latin typeface="Arial"/>
                <a:ea typeface="DejaVu Sans"/>
              </a:rPr>
              <a:t>dispose d’une antenne communale à proximité du Bureau Municipal de l’Emploi, dans le quartier de la Gavotte. Elle propose un accueil quotidien et individualisé aux jeunes de 16 à 25 ans non scolarisés en recherche d’emploi ou de projet professionnel. 2 conseillers en insertion professionnelle assurent le suivi des jeunes.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Depuis 2014 l’accompagnement est stable avec un accueil de 240/250 jeunes par an. </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L’ADDAP 13 </a:t>
            </a:r>
            <a:r>
              <a:rPr b="0" lang="fr-FR" sz="1200" spc="-1" strike="noStrike">
                <a:solidFill>
                  <a:srgbClr val="777877"/>
                </a:solidFill>
                <a:latin typeface="Arial"/>
                <a:ea typeface="DejaVu Sans"/>
              </a:rPr>
              <a:t>accompagne les jeunes vers l’orientation sociale et professionnelle dans le cadre de services civiques d’une durée de 8 mois qui permet aux jeunes de rencontrer différents publics et services de la commune. Depuis 2016, 28 jeunes ont bénéficié de ce dispositif intitulé Mouve (mobilité, orientation, utilité, valorisation et engagement).</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15" name="CustomShape 2"/>
          <p:cNvSpPr/>
          <p:nvPr/>
        </p:nvSpPr>
        <p:spPr>
          <a:xfrm>
            <a:off x="2830680" y="295920"/>
            <a:ext cx="905544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Plateforme emploi dans le quartier de La Gavotte composé d’un BME pour les plus de 25 ans et d’une antenne de la Mission locale pour les 16-25 ans</a:t>
            </a:r>
            <a:endParaRPr b="0" lang="fr-FR" sz="2000" spc="-1" strike="noStrike">
              <a:latin typeface="Arial"/>
            </a:endParaRPr>
          </a:p>
        </p:txBody>
      </p:sp>
      <p:sp>
        <p:nvSpPr>
          <p:cNvPr id="616"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Emploi et insertion professionnelle</a:t>
            </a:r>
            <a:endParaRPr b="0" lang="fr-FR" sz="2400" spc="-1" strike="noStrike">
              <a:latin typeface="Arial"/>
            </a:endParaRPr>
          </a:p>
          <a:p>
            <a:pPr>
              <a:lnSpc>
                <a:spcPct val="100000"/>
              </a:lnSpc>
            </a:pPr>
            <a:endParaRPr b="0" lang="fr-FR" sz="2400" spc="-1" strike="noStrike">
              <a:latin typeface="Arial"/>
            </a:endParaRPr>
          </a:p>
          <a:p>
            <a:pPr algn="just">
              <a:lnSpc>
                <a:spcPct val="100000"/>
              </a:lnSpc>
            </a:pPr>
            <a:endParaRPr b="0" lang="fr-FR" sz="2400" spc="-1" strike="noStrike">
              <a:latin typeface="Arial"/>
            </a:endParaRPr>
          </a:p>
        </p:txBody>
      </p:sp>
      <p:sp>
        <p:nvSpPr>
          <p:cNvPr id="617" name="CustomShape 4"/>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ABCD980A-15E4-4975-9447-0D8F7F360024}"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CustomShape 1"/>
          <p:cNvSpPr/>
          <p:nvPr/>
        </p:nvSpPr>
        <p:spPr>
          <a:xfrm>
            <a:off x="2867760" y="1144440"/>
            <a:ext cx="901836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La commune des Pennes-Mirabeau a mis en place plusieurs actions pour valoriser les aînés. Les séniors peuvent ainsi travailler et rester actifs au profit des enfants :</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0" lang="fr-FR" sz="1200" spc="-1" strike="noStrike">
                <a:solidFill>
                  <a:srgbClr val="777877"/>
                </a:solidFill>
                <a:latin typeface="Arial"/>
                <a:ea typeface="DejaVu Sans"/>
              </a:rPr>
              <a:t>A l'occasion des sorties d'écoles (papy et mamie sorties d'école)</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0" lang="fr-FR" sz="1200" spc="-1" strike="noStrike">
                <a:solidFill>
                  <a:srgbClr val="777877"/>
                </a:solidFill>
                <a:latin typeface="Arial"/>
                <a:ea typeface="DejaVu Sans"/>
              </a:rPr>
              <a:t>Au périscolaire (animation)</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En complément de ces activités rémunérées, un engagement bénévole est également possible pour les séniors à travers : </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0" lang="fr-FR" sz="1200" spc="-1" strike="noStrike">
                <a:solidFill>
                  <a:srgbClr val="777877"/>
                </a:solidFill>
                <a:latin typeface="Arial"/>
                <a:ea typeface="DejaVu Sans"/>
              </a:rPr>
              <a:t>La rencontre des tout-petits dans les crèches </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0" lang="fr-FR" sz="1200" spc="-1" strike="noStrike">
                <a:solidFill>
                  <a:srgbClr val="777877"/>
                </a:solidFill>
                <a:latin typeface="Arial"/>
                <a:ea typeface="DejaVu Sans"/>
              </a:rPr>
              <a:t>Les échanges réciproques de savoirs</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Par ailleurs, plusieurs projets sont en cours : </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0" lang="fr-FR" sz="1200" spc="-1" strike="noStrike">
                <a:solidFill>
                  <a:srgbClr val="777877"/>
                </a:solidFill>
                <a:latin typeface="Arial"/>
                <a:ea typeface="DejaVu Sans"/>
              </a:rPr>
              <a:t>Conteurs en crèches : des formations de séniors bénévoles sont en cours pour qu’ils aillent à la rencontre des enfants dans les crèches et leur lisent des contes</a:t>
            </a:r>
            <a:endParaRPr b="0" lang="fr-FR" sz="1200" spc="-1" strike="noStrike">
              <a:latin typeface="Arial"/>
            </a:endParaRPr>
          </a:p>
          <a:p>
            <a:pPr marL="171360" indent="-170280" algn="just">
              <a:lnSpc>
                <a:spcPct val="100000"/>
              </a:lnSpc>
              <a:spcBef>
                <a:spcPts val="1001"/>
              </a:spcBef>
              <a:buClr>
                <a:srgbClr val="0070cd"/>
              </a:buClr>
              <a:buFont typeface="Arial"/>
              <a:buChar char="•"/>
            </a:pPr>
            <a:r>
              <a:rPr b="0" lang="fr-FR" sz="1200" spc="-1" strike="noStrike">
                <a:solidFill>
                  <a:srgbClr val="777877"/>
                </a:solidFill>
                <a:latin typeface="Arial"/>
                <a:ea typeface="DejaVu Sans"/>
              </a:rPr>
              <a:t>L’installation de l’Espace Séniors le 1</a:t>
            </a:r>
            <a:r>
              <a:rPr b="0" lang="fr-FR" sz="1200" spc="-1" strike="noStrike" baseline="30000">
                <a:solidFill>
                  <a:srgbClr val="777877"/>
                </a:solidFill>
                <a:latin typeface="Arial"/>
                <a:ea typeface="DejaVu Sans"/>
              </a:rPr>
              <a:t>er</a:t>
            </a:r>
            <a:r>
              <a:rPr b="0" lang="fr-FR" sz="1200" spc="-1" strike="noStrike">
                <a:solidFill>
                  <a:srgbClr val="777877"/>
                </a:solidFill>
                <a:latin typeface="Arial"/>
                <a:ea typeface="DejaVu Sans"/>
              </a:rPr>
              <a:t> avril 2022 à proximité d’une crèche pour expérimenter de nouvelles actions intergénérationnelles qui pourront ensuite être essaimées dans d’autres crèches de de la commune </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19" name="CustomShape 2"/>
          <p:cNvSpPr/>
          <p:nvPr/>
        </p:nvSpPr>
        <p:spPr>
          <a:xfrm>
            <a:off x="2830680" y="295920"/>
            <a:ext cx="9055440" cy="358920"/>
          </a:xfrm>
          <a:prstGeom prst="rect">
            <a:avLst/>
          </a:prstGeom>
          <a:noFill/>
          <a:ln>
            <a:noFill/>
          </a:ln>
        </p:spPr>
        <p:style>
          <a:lnRef idx="0"/>
          <a:fillRef idx="0"/>
          <a:effectRef idx="0"/>
          <a:fontRef idx="minor"/>
        </p:style>
        <p:txBody>
          <a:bodyPr lIns="0" rIns="90000" tIns="0" bIns="45000">
            <a:noAutofit/>
          </a:bodyPr>
          <a:p>
            <a:pPr algn="just">
              <a:lnSpc>
                <a:spcPct val="90000"/>
              </a:lnSpc>
              <a:spcBef>
                <a:spcPts val="201"/>
              </a:spcBef>
            </a:pPr>
            <a:r>
              <a:rPr b="0" lang="fr-FR" sz="2000" spc="-1" strike="noStrike">
                <a:solidFill>
                  <a:srgbClr val="777877"/>
                </a:solidFill>
                <a:latin typeface="Arial"/>
                <a:ea typeface="DejaVu Sans"/>
              </a:rPr>
              <a:t>Une collectivité qui met en valeur les aînés et favorise les liens intergénérationnels</a:t>
            </a:r>
            <a:endParaRPr b="0" lang="fr-FR" sz="2000" spc="-1" strike="noStrike">
              <a:latin typeface="Arial"/>
            </a:endParaRPr>
          </a:p>
        </p:txBody>
      </p:sp>
      <p:sp>
        <p:nvSpPr>
          <p:cNvPr id="620"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Emploi et insertion professionnelle</a:t>
            </a:r>
            <a:endParaRPr b="0" lang="fr-FR" sz="2400" spc="-1" strike="noStrike">
              <a:latin typeface="Arial"/>
            </a:endParaRPr>
          </a:p>
          <a:p>
            <a:pPr>
              <a:lnSpc>
                <a:spcPct val="100000"/>
              </a:lnSpc>
            </a:pPr>
            <a:endParaRPr b="0" lang="fr-FR" sz="2400" spc="-1" strike="noStrike">
              <a:latin typeface="Arial"/>
            </a:endParaRPr>
          </a:p>
          <a:p>
            <a:pPr algn="just">
              <a:lnSpc>
                <a:spcPct val="100000"/>
              </a:lnSpc>
            </a:pPr>
            <a:endParaRPr b="0" lang="fr-FR" sz="2400" spc="-1" strike="noStrike">
              <a:latin typeface="Arial"/>
            </a:endParaRPr>
          </a:p>
        </p:txBody>
      </p:sp>
      <p:sp>
        <p:nvSpPr>
          <p:cNvPr id="621" name="CustomShape 4"/>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EAA5CF4-4F9F-41BD-BCF4-7107CF374587}"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622" name="CustomShape 5"/>
          <p:cNvSpPr/>
          <p:nvPr/>
        </p:nvSpPr>
        <p:spPr>
          <a:xfrm>
            <a:off x="258120" y="2266920"/>
            <a:ext cx="2225520" cy="126108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1800" spc="-1" strike="noStrike">
                <a:solidFill>
                  <a:srgbClr val="ffffff"/>
                </a:solidFill>
                <a:latin typeface="Arial"/>
                <a:ea typeface="DejaVu Sans"/>
              </a:rPr>
              <a:t>Diapositive ajoutée </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3" name="Espace réservé pour une image  11" descr=""/>
          <p:cNvPicPr/>
          <p:nvPr/>
        </p:nvPicPr>
        <p:blipFill>
          <a:blip r:embed="rId1"/>
          <a:stretch/>
        </p:blipFill>
        <p:spPr>
          <a:xfrm>
            <a:off x="6007680" y="0"/>
            <a:ext cx="6183000" cy="6371280"/>
          </a:xfrm>
          <a:prstGeom prst="rect">
            <a:avLst/>
          </a:prstGeom>
          <a:ln>
            <a:noFill/>
          </a:ln>
        </p:spPr>
      </p:pic>
      <p:sp>
        <p:nvSpPr>
          <p:cNvPr id="624" name="CustomShape 1"/>
          <p:cNvSpPr/>
          <p:nvPr/>
        </p:nvSpPr>
        <p:spPr>
          <a:xfrm>
            <a:off x="304920" y="1383480"/>
            <a:ext cx="539712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2400" spc="-1" strike="noStrike">
                <a:solidFill>
                  <a:srgbClr val="ffffff"/>
                </a:solidFill>
                <a:latin typeface="Arial"/>
                <a:ea typeface="DejaVu Sans"/>
              </a:rPr>
              <a:t>2.5. Pauvreté et précarité</a:t>
            </a:r>
            <a:endParaRPr b="0" lang="fr-FR" sz="2400" spc="-1" strike="noStrike">
              <a:latin typeface="Arial"/>
            </a:endParaRPr>
          </a:p>
          <a:p>
            <a:pPr>
              <a:lnSpc>
                <a:spcPct val="90000"/>
              </a:lnSpc>
              <a:spcBef>
                <a:spcPts val="1001"/>
              </a:spcBef>
            </a:pPr>
            <a:endParaRPr b="0" lang="fr-FR" sz="2400" spc="-1" strike="noStrike">
              <a:latin typeface="Arial"/>
            </a:endParaRPr>
          </a:p>
        </p:txBody>
      </p:sp>
      <p:sp>
        <p:nvSpPr>
          <p:cNvPr id="625" name="CustomShape 2"/>
          <p:cNvSpPr/>
          <p:nvPr/>
        </p:nvSpPr>
        <p:spPr>
          <a:xfrm>
            <a:off x="304920" y="2425320"/>
            <a:ext cx="5494320" cy="36183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i="1" lang="fr-FR" sz="1200" spc="-1" strike="noStrike">
                <a:solidFill>
                  <a:srgbClr val="ffffff"/>
                </a:solidFill>
                <a:latin typeface="Arial"/>
                <a:ea typeface="DejaVu Sans"/>
              </a:rPr>
              <a:t>Principaux constats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Une population relativement aisée et de faibles écarts de revenus</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Des prestations sociales représentant une faible part des revenus disponibles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601 personnes sont couvertes par le RSA en 2019 (+ 53 en comparaison avec 2016).</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1 959 personnes sont couvertes par une aide au logement (+ 105 personnes en comparaison avec 2016)</a:t>
            </a:r>
            <a:endParaRPr b="0" lang="fr-FR" sz="1200" spc="-1" strike="noStrike">
              <a:latin typeface="Arial"/>
            </a:endParaRPr>
          </a:p>
          <a:p>
            <a:pPr algn="just">
              <a:lnSpc>
                <a:spcPct val="90000"/>
              </a:lnSpc>
              <a:spcBef>
                <a:spcPts val="1001"/>
              </a:spcBef>
            </a:pPr>
            <a:endParaRPr b="0" lang="fr-FR" sz="1200" spc="-1" strike="noStrike">
              <a:latin typeface="Arial"/>
            </a:endParaRPr>
          </a:p>
          <a:p>
            <a:pPr>
              <a:lnSpc>
                <a:spcPct val="90000"/>
              </a:lnSpc>
              <a:spcBef>
                <a:spcPts val="1001"/>
              </a:spcBef>
            </a:pPr>
            <a:r>
              <a:rPr b="1" i="1" lang="fr-FR" sz="1200" spc="-1" strike="noStrike">
                <a:solidFill>
                  <a:srgbClr val="ffffff"/>
                </a:solidFill>
                <a:latin typeface="Arial"/>
                <a:ea typeface="DejaVu Sans"/>
              </a:rPr>
              <a:t>Enjeux repérés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Renforcer l’accompagnement psychologique et physique des habitants vers les structures d’accueil, d’information, d’aide et d’accompagnement</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enjeu de développement des démarches en ligne et de familiarisation à l’utilisation des nouvelles technologies de l’information (Pôle Emploi, CAF, ameli.fr, etc.)</a:t>
            </a:r>
            <a:endParaRPr b="0" lang="fr-FR" sz="1200" spc="-1" strike="noStrike">
              <a:latin typeface="Arial"/>
            </a:endParaRPr>
          </a:p>
          <a:p>
            <a:pPr algn="just">
              <a:lnSpc>
                <a:spcPct val="90000"/>
              </a:lnSpc>
              <a:spcBef>
                <a:spcPts val="1001"/>
              </a:spcBef>
            </a:pPr>
            <a:endParaRPr b="0" lang="fr-FR" sz="1200" spc="-1" strike="noStrike">
              <a:latin typeface="Arial"/>
            </a:endParaRPr>
          </a:p>
          <a:p>
            <a:pPr algn="just">
              <a:lnSpc>
                <a:spcPct val="90000"/>
              </a:lnSpc>
              <a:spcBef>
                <a:spcPts val="1001"/>
              </a:spcBef>
            </a:pPr>
            <a:endParaRPr b="0" lang="fr-FR" sz="1200" spc="-1" strike="noStrike">
              <a:latin typeface="Arial"/>
            </a:endParaRPr>
          </a:p>
          <a:p>
            <a:pPr>
              <a:lnSpc>
                <a:spcPct val="90000"/>
              </a:lnSpc>
              <a:spcBef>
                <a:spcPts val="1001"/>
              </a:spcBef>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CustomShape 1"/>
          <p:cNvSpPr/>
          <p:nvPr/>
        </p:nvSpPr>
        <p:spPr>
          <a:xfrm>
            <a:off x="2867760" y="1245600"/>
            <a:ext cx="3614040" cy="51670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Les différents indicateurs de revenus soulignent que </a:t>
            </a:r>
            <a:r>
              <a:rPr b="1" lang="fr-FR" sz="1200" spc="-1" strike="noStrike">
                <a:solidFill>
                  <a:srgbClr val="777877"/>
                </a:solidFill>
                <a:latin typeface="Arial"/>
                <a:ea typeface="DejaVu Sans"/>
              </a:rPr>
              <a:t>les habitants des Pennes-Mirabeau ont un niveau de vie relativement meilleur que les habitants des  territoires de comparaison:</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Une part de ménages fiscaux imposés (62 %) supérieure aux territoires de comparaison mais en diminution (69 % en 2013).</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Une médiane du revenu disponible (24 010 €) plus élevée que celle des territoires de comparaison</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Un taux de pauvreté de 7 % bien inférieur aux territoires de comparaison</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1" lang="fr-FR" sz="1200" spc="-1" strike="noStrike">
                <a:solidFill>
                  <a:srgbClr val="777877"/>
                </a:solidFill>
                <a:latin typeface="Arial"/>
                <a:ea typeface="DejaVu Sans"/>
              </a:rPr>
              <a:t>L’analyse de la médiane du revenu disponible par unité de consommation* par IRIS en 2017 met en évidence des différences significatives entre les quartiers :</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Inférieure à 21 000 € : Basse-Gavotte</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Entre 21 000 et 24 000 €: Cadeneaux Est, Haute Gavotte</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Entre 24 000 et 26 000 €: Plan de Campagne, Pallieres-Plan des Pennes, Jas de Rhodes-Grande Colle, Cadeneaux Ouest</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Supérieure à 26 000 €: Barnoins-Village, Font Blanche-Repos</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27"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population relativement aisée et de faibles écarts de revenus</a:t>
            </a:r>
            <a:endParaRPr b="0" lang="fr-FR" sz="2000" spc="-1" strike="noStrike">
              <a:latin typeface="Arial"/>
            </a:endParaRPr>
          </a:p>
        </p:txBody>
      </p:sp>
      <p:sp>
        <p:nvSpPr>
          <p:cNvPr id="628" name="CustomShape 3"/>
          <p:cNvSpPr/>
          <p:nvPr/>
        </p:nvSpPr>
        <p:spPr>
          <a:xfrm>
            <a:off x="6647760" y="1245600"/>
            <a:ext cx="531468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Structuration des revenus des ménages en 2017 | Source: INSEE RP 2017</a:t>
            </a:r>
            <a:endParaRPr b="0" lang="fr-FR" sz="1000" spc="-1" strike="noStrike">
              <a:latin typeface="Arial"/>
            </a:endParaRPr>
          </a:p>
        </p:txBody>
      </p:sp>
      <p:graphicFrame>
        <p:nvGraphicFramePr>
          <p:cNvPr id="629" name="Table 4"/>
          <p:cNvGraphicFramePr/>
          <p:nvPr/>
        </p:nvGraphicFramePr>
        <p:xfrm>
          <a:off x="6647760" y="1625760"/>
          <a:ext cx="5315040" cy="1729800"/>
        </p:xfrm>
        <a:graphic>
          <a:graphicData uri="http://schemas.openxmlformats.org/drawingml/2006/table">
            <a:tbl>
              <a:tblPr/>
              <a:tblGrid>
                <a:gridCol w="1055520"/>
                <a:gridCol w="884160"/>
                <a:gridCol w="722520"/>
                <a:gridCol w="884160"/>
                <a:gridCol w="884160"/>
                <a:gridCol w="884880"/>
              </a:tblGrid>
              <a:tr h="353880">
                <a:tc>
                  <a:tcPr marL="9360" marR="9360">
                    <a:noFill/>
                  </a:tcPr>
                </a:tc>
                <a:tc>
                  <a:txBody>
                    <a:bodyPr lIns="9360" rIns="9360">
                      <a:noAutofit/>
                    </a:bodyPr>
                    <a:p>
                      <a:pPr algn="ctr">
                        <a:lnSpc>
                          <a:spcPct val="100000"/>
                        </a:lnSpc>
                      </a:pPr>
                      <a:r>
                        <a:rPr b="1" lang="fr-FR" sz="900" spc="-1" strike="noStrike">
                          <a:solidFill>
                            <a:srgbClr val="ffffff"/>
                          </a:solidFill>
                          <a:latin typeface="Arial Narrow"/>
                        </a:rPr>
                        <a:t>Part des ménages fiscaux imposés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Médiane (en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1er décile du niveau de vie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9e décile du niveau de vie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Rapport interdécile 9e décile/1er décile</a:t>
                      </a:r>
                      <a:endParaRPr b="0" lang="fr-FR" sz="900" spc="-1" strike="noStrike">
                        <a:latin typeface="Arial"/>
                      </a:endParaRPr>
                    </a:p>
                  </a:txBody>
                  <a:tcPr marL="9360" marR="9360">
                    <a:solidFill>
                      <a:srgbClr val="0070c0"/>
                    </a:solidFill>
                  </a:tcPr>
                </a:tc>
              </a:tr>
              <a:tr h="222840">
                <a:tc>
                  <a:txBody>
                    <a:bodyPr lIns="9360" rIns="9360">
                      <a:noAutofit/>
                    </a:bodyPr>
                    <a:p>
                      <a:pPr>
                        <a:lnSpc>
                          <a:spcPct val="100000"/>
                        </a:lnSpc>
                      </a:pPr>
                      <a:r>
                        <a:rPr b="1" lang="fr-FR" sz="900" spc="-1" strike="noStrike">
                          <a:solidFill>
                            <a:srgbClr val="ffffff"/>
                          </a:solidFill>
                          <a:latin typeface="Arial Narrow"/>
                        </a:rPr>
                        <a:t>Les Pennes-Mirabeau</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00b050"/>
                          </a:solidFill>
                          <a:latin typeface="Arial Narrow"/>
                        </a:rPr>
                        <a:t>62%</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24 010</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13 780</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39 520</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362731"/>
                          </a:solidFill>
                          <a:latin typeface="Arial Narrow"/>
                        </a:rPr>
                        <a:t>3</a:t>
                      </a:r>
                      <a:endParaRPr b="0" lang="fr-FR" sz="900" spc="-1" strike="noStrike">
                        <a:latin typeface="Arial"/>
                      </a:endParaRPr>
                    </a:p>
                  </a:txBody>
                  <a:tcPr marL="9360" marR="9360">
                    <a:solidFill>
                      <a:srgbClr val="d9d9d9"/>
                    </a:solidFill>
                  </a:tcPr>
                </a:tc>
              </a:tr>
              <a:tr h="353880">
                <a:tc>
                  <a:txBody>
                    <a:bodyPr lIns="9360" rIns="9360">
                      <a:noAutofit/>
                    </a:bodyPr>
                    <a:p>
                      <a:pPr>
                        <a:lnSpc>
                          <a:spcPct val="100000"/>
                        </a:lnSpc>
                      </a:pPr>
                      <a:r>
                        <a:rPr b="1" lang="fr-FR" sz="900" spc="-1" strike="noStrike">
                          <a:solidFill>
                            <a:srgbClr val="ffffff"/>
                          </a:solidFill>
                          <a:latin typeface="Arial Narrow"/>
                        </a:rPr>
                        <a:t>Métropole Aix-Marseille-Provence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52%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20 910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10 210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38 890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4</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Bouches-du-Rhône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52%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20 800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10 210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38 640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4</a:t>
                      </a:r>
                      <a:endParaRPr b="0" lang="fr-FR" sz="900" spc="-1" strike="noStrike">
                        <a:latin typeface="Arial"/>
                      </a:endParaRPr>
                    </a:p>
                  </a:txBody>
                  <a:tcPr marL="9360" marR="9360">
                    <a:noFill/>
                  </a:tcPr>
                </a:tc>
              </a:tr>
              <a:tr h="353880">
                <a:tc>
                  <a:txBody>
                    <a:bodyPr lIns="9360" rIns="9360">
                      <a:noAutofit/>
                    </a:bodyPr>
                    <a:p>
                      <a:pPr>
                        <a:lnSpc>
                          <a:spcPct val="100000"/>
                        </a:lnSpc>
                      </a:pPr>
                      <a:r>
                        <a:rPr b="1" lang="fr-FR" sz="900" spc="-1" strike="noStrike">
                          <a:solidFill>
                            <a:srgbClr val="ffffff"/>
                          </a:solidFill>
                          <a:latin typeface="Arial Narrow"/>
                        </a:rPr>
                        <a:t>Provence-Alpes-Côte d'Azur</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52%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20 800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10 490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38 190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4</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France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52%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20 760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11 220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38 360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3</a:t>
                      </a:r>
                      <a:endParaRPr b="0" lang="fr-FR" sz="900" spc="-1" strike="noStrike">
                        <a:latin typeface="Arial"/>
                      </a:endParaRPr>
                    </a:p>
                  </a:txBody>
                  <a:tcPr marL="9360" marR="9360">
                    <a:noFill/>
                  </a:tcPr>
                </a:tc>
              </a:tr>
            </a:tbl>
          </a:graphicData>
        </a:graphic>
      </p:graphicFrame>
      <p:sp>
        <p:nvSpPr>
          <p:cNvPr id="630" name="CustomShape 5"/>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*L'Unité de Consommation (UC) : système de pondération attribuant un coefficient à chaque membre du ménage et permettant de comparer les niveaux de vie de ménages de tailles ou de compositions différentes. Avec cette pondération, le nombre de personnes est ramené à un nombre d'unités de consommation (UC).</a:t>
            </a:r>
            <a:endParaRPr b="0" lang="fr-FR" sz="800" spc="-1" strike="noStrike">
              <a:latin typeface="Arial"/>
            </a:endParaRPr>
          </a:p>
        </p:txBody>
      </p:sp>
      <p:graphicFrame>
        <p:nvGraphicFramePr>
          <p:cNvPr id="631" name="Table 6"/>
          <p:cNvGraphicFramePr/>
          <p:nvPr/>
        </p:nvGraphicFramePr>
        <p:xfrm>
          <a:off x="6647760" y="3948120"/>
          <a:ext cx="5315040" cy="1729800"/>
        </p:xfrm>
        <a:graphic>
          <a:graphicData uri="http://schemas.openxmlformats.org/drawingml/2006/table">
            <a:tbl>
              <a:tblPr/>
              <a:tblGrid>
                <a:gridCol w="1042200"/>
                <a:gridCol w="1063080"/>
                <a:gridCol w="1289880"/>
                <a:gridCol w="959760"/>
                <a:gridCol w="960480"/>
              </a:tblGrid>
              <a:tr h="353880">
                <a:tc>
                  <a:tcPr marL="9360" marR="9360">
                    <a:noFill/>
                  </a:tcPr>
                </a:tc>
                <a:tc>
                  <a:txBody>
                    <a:bodyPr lIns="9360" rIns="9360">
                      <a:noAutofit/>
                    </a:bodyPr>
                    <a:p>
                      <a:pPr algn="ctr">
                        <a:lnSpc>
                          <a:spcPct val="100000"/>
                        </a:lnSpc>
                      </a:pPr>
                      <a:r>
                        <a:rPr b="1" lang="fr-FR" sz="900" spc="-1" strike="noStrike">
                          <a:solidFill>
                            <a:srgbClr val="ffffff"/>
                          </a:solidFill>
                          <a:latin typeface="Arial Narrow"/>
                        </a:rPr>
                        <a:t>Taux de pauvreté</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Taux de pauvreté</a:t>
                      </a:r>
                      <a:br/>
                      <a:r>
                        <a:rPr b="1" lang="fr-FR" sz="900" spc="-1" strike="noStrike">
                          <a:solidFill>
                            <a:srgbClr val="ffffff"/>
                          </a:solidFill>
                          <a:latin typeface="Arial Narrow"/>
                        </a:rPr>
                        <a:t>Moins de 30 ans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Taux de pauvreté</a:t>
                      </a:r>
                      <a:br/>
                      <a:r>
                        <a:rPr b="1" lang="fr-FR" sz="900" spc="-1" strike="noStrike">
                          <a:solidFill>
                            <a:srgbClr val="ffffff"/>
                          </a:solidFill>
                          <a:latin typeface="Arial Narrow"/>
                        </a:rPr>
                        <a:t>60 à 74 ans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Taux de pauvreté</a:t>
                      </a:r>
                      <a:br/>
                      <a:r>
                        <a:rPr b="1" lang="fr-FR" sz="900" spc="-1" strike="noStrike">
                          <a:solidFill>
                            <a:srgbClr val="ffffff"/>
                          </a:solidFill>
                          <a:latin typeface="Arial Narrow"/>
                        </a:rPr>
                        <a:t>75 ans ou plus (%)</a:t>
                      </a:r>
                      <a:endParaRPr b="0" lang="fr-FR" sz="900" spc="-1" strike="noStrike">
                        <a:latin typeface="Arial"/>
                      </a:endParaRPr>
                    </a:p>
                  </a:txBody>
                  <a:tcPr marL="9360" marR="9360">
                    <a:solidFill>
                      <a:srgbClr val="0070c0"/>
                    </a:solidFill>
                  </a:tcPr>
                </a:tc>
              </a:tr>
              <a:tr h="222840">
                <a:tc>
                  <a:txBody>
                    <a:bodyPr lIns="9360" rIns="9360">
                      <a:noAutofit/>
                    </a:bodyPr>
                    <a:p>
                      <a:pPr>
                        <a:lnSpc>
                          <a:spcPct val="100000"/>
                        </a:lnSpc>
                      </a:pPr>
                      <a:r>
                        <a:rPr b="1" lang="fr-FR" sz="900" spc="-1" strike="noStrike">
                          <a:solidFill>
                            <a:srgbClr val="ffffff"/>
                          </a:solidFill>
                          <a:latin typeface="Arial Narrow"/>
                        </a:rPr>
                        <a:t>Les Pennes-Mirabeau</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00b050"/>
                          </a:solidFill>
                          <a:latin typeface="Arial Narrow"/>
                        </a:rPr>
                        <a:t>7%</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362731"/>
                          </a:solidFill>
                          <a:latin typeface="Arial Narrow"/>
                        </a:rPr>
                        <a:t>N/A</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1" lang="fr-FR" sz="900" spc="-1" strike="noStrike">
                          <a:solidFill>
                            <a:srgbClr val="00b050"/>
                          </a:solidFill>
                          <a:latin typeface="Arial Narrow"/>
                        </a:rPr>
                        <a:t>5%</a:t>
                      </a:r>
                      <a:endParaRPr b="0" lang="fr-FR" sz="900" spc="-1" strike="noStrike">
                        <a:latin typeface="Arial"/>
                      </a:endParaRPr>
                    </a:p>
                  </a:txBody>
                  <a:tcPr marL="9360" marR="9360">
                    <a:solidFill>
                      <a:srgbClr val="d9d9d9"/>
                    </a:solidFill>
                  </a:tcPr>
                </a:tc>
                <a:tc>
                  <a:txBody>
                    <a:bodyPr lIns="9360" rIns="9360">
                      <a:noAutofit/>
                    </a:bodyPr>
                    <a:p>
                      <a:pPr algn="ctr">
                        <a:lnSpc>
                          <a:spcPct val="100000"/>
                        </a:lnSpc>
                      </a:pPr>
                      <a:r>
                        <a:rPr b="0" lang="fr-FR" sz="900" spc="-1" strike="noStrike">
                          <a:solidFill>
                            <a:srgbClr val="362731"/>
                          </a:solidFill>
                          <a:latin typeface="Arial Narrow"/>
                        </a:rPr>
                        <a:t>N/A</a:t>
                      </a:r>
                      <a:endParaRPr b="0" lang="fr-FR" sz="900" spc="-1" strike="noStrike">
                        <a:latin typeface="Arial"/>
                      </a:endParaRPr>
                    </a:p>
                  </a:txBody>
                  <a:tcPr marL="9360" marR="9360">
                    <a:solidFill>
                      <a:srgbClr val="d9d9d9"/>
                    </a:solidFill>
                  </a:tcPr>
                </a:tc>
              </a:tr>
              <a:tr h="353880">
                <a:tc>
                  <a:txBody>
                    <a:bodyPr lIns="9360" rIns="9360">
                      <a:noAutofit/>
                    </a:bodyPr>
                    <a:p>
                      <a:pPr>
                        <a:lnSpc>
                          <a:spcPct val="100000"/>
                        </a:lnSpc>
                      </a:pPr>
                      <a:r>
                        <a:rPr b="1" lang="fr-FR" sz="900" spc="-1" strike="noStrike">
                          <a:solidFill>
                            <a:srgbClr val="ffffff"/>
                          </a:solidFill>
                          <a:latin typeface="Arial Narrow"/>
                        </a:rPr>
                        <a:t>Métropole Aix-Marseille-Provence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11%</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Bouches-du-Rhône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18%</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11%</a:t>
                      </a:r>
                      <a:endParaRPr b="0" lang="fr-FR" sz="900" spc="-1" strike="noStrike">
                        <a:latin typeface="Arial"/>
                      </a:endParaRPr>
                    </a:p>
                  </a:txBody>
                  <a:tcPr marL="9360" marR="9360">
                    <a:noFill/>
                  </a:tcPr>
                </a:tc>
              </a:tr>
              <a:tr h="353880">
                <a:tc>
                  <a:txBody>
                    <a:bodyPr lIns="9360" rIns="9360">
                      <a:noAutofit/>
                    </a:bodyPr>
                    <a:p>
                      <a:pPr>
                        <a:lnSpc>
                          <a:spcPct val="100000"/>
                        </a:lnSpc>
                      </a:pPr>
                      <a:r>
                        <a:rPr b="1" lang="fr-FR" sz="900" spc="-1" strike="noStrike">
                          <a:solidFill>
                            <a:srgbClr val="ffffff"/>
                          </a:solidFill>
                          <a:latin typeface="Arial Narrow"/>
                        </a:rPr>
                        <a:t>Provence-Alpes-Côte d'Azur</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10%</a:t>
                      </a:r>
                      <a:endParaRPr b="0" lang="fr-FR" sz="900" spc="-1" strike="noStrike">
                        <a:latin typeface="Arial"/>
                      </a:endParaRPr>
                    </a:p>
                  </a:txBody>
                  <a:tcPr marL="9360" marR="9360">
                    <a:noFill/>
                  </a:tcPr>
                </a:tc>
              </a:tr>
              <a:tr h="222840">
                <a:tc>
                  <a:txBody>
                    <a:bodyPr lIns="9360" rIns="9360">
                      <a:noAutofit/>
                    </a:bodyPr>
                    <a:p>
                      <a:pPr>
                        <a:lnSpc>
                          <a:spcPct val="100000"/>
                        </a:lnSpc>
                      </a:pPr>
                      <a:r>
                        <a:rPr b="1" lang="fr-FR" sz="900" spc="-1" strike="noStrike">
                          <a:solidFill>
                            <a:srgbClr val="ffffff"/>
                          </a:solidFill>
                          <a:latin typeface="Arial Narrow"/>
                        </a:rPr>
                        <a:t>France</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15%</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22%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9%</a:t>
                      </a:r>
                      <a:endParaRPr b="0" lang="fr-FR" sz="900" spc="-1" strike="noStrike">
                        <a:latin typeface="Arial"/>
                      </a:endParaRPr>
                    </a:p>
                  </a:txBody>
                  <a:tcPr marL="9360" marR="9360">
                    <a:noFill/>
                  </a:tcPr>
                </a:tc>
              </a:tr>
            </a:tbl>
          </a:graphicData>
        </a:graphic>
      </p:graphicFrame>
      <p:sp>
        <p:nvSpPr>
          <p:cNvPr id="632" name="CustomShape 7"/>
          <p:cNvSpPr/>
          <p:nvPr/>
        </p:nvSpPr>
        <p:spPr>
          <a:xfrm>
            <a:off x="6647760" y="3564720"/>
            <a:ext cx="531468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Taux de pauvreté en 2017 | Source: INSEE RP 2017</a:t>
            </a:r>
            <a:endParaRPr b="0" lang="fr-FR" sz="1000" spc="-1" strike="noStrike">
              <a:latin typeface="Arial"/>
            </a:endParaRPr>
          </a:p>
        </p:txBody>
      </p:sp>
      <p:sp>
        <p:nvSpPr>
          <p:cNvPr id="633" name="CustomShape 8"/>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Pauvreté et précarité </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Renforcer l’accompagnement psychologique et physique des habitants vers les structures d’accueil, d’information, d’aide et d’accompagnement</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634" name="CustomShape 9"/>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DCDA6F2-1B41-40EE-B7CE-25AE7F4B5405}"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CustomShape 1"/>
          <p:cNvSpPr/>
          <p:nvPr/>
        </p:nvSpPr>
        <p:spPr>
          <a:xfrm>
            <a:off x="2830680" y="767520"/>
            <a:ext cx="3750120" cy="51670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Les habitants des Pennes-Mirabeau bénéficient globalement de moins de prestations sociales (3 %) que les habitants des territoires de comparaison (plus de 6 %) en raison d’un </a:t>
            </a:r>
            <a:r>
              <a:rPr b="1" lang="fr-FR" sz="1200" spc="-1" strike="noStrike">
                <a:solidFill>
                  <a:srgbClr val="777877"/>
                </a:solidFill>
                <a:latin typeface="Arial"/>
                <a:ea typeface="DejaVu Sans"/>
              </a:rPr>
              <a:t>niveau de revenus globalement plus élevé</a:t>
            </a:r>
            <a:r>
              <a:rPr b="0" lang="fr-FR" sz="1200" spc="-1" strike="noStrike">
                <a:solidFill>
                  <a:srgbClr val="777877"/>
                </a:solidFill>
                <a:latin typeface="Arial"/>
                <a:ea typeface="DejaVu Sans"/>
              </a:rPr>
              <a:t>.</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601 personnes sont couvertes par le RSA en 2019 </a:t>
            </a:r>
            <a:r>
              <a:rPr b="0" lang="fr-FR" sz="1200" spc="-1" strike="noStrike">
                <a:solidFill>
                  <a:srgbClr val="777877"/>
                </a:solidFill>
                <a:latin typeface="Arial"/>
                <a:ea typeface="DejaVu Sans"/>
              </a:rPr>
              <a:t>(+ 53 en comparaison avec 2016).</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1 959 personnes sont couvertes par une aide au logement </a:t>
            </a:r>
            <a:r>
              <a:rPr b="0" lang="fr-FR" sz="1200" spc="-1" strike="noStrike">
                <a:solidFill>
                  <a:srgbClr val="777877"/>
                </a:solidFill>
                <a:latin typeface="Arial"/>
                <a:ea typeface="DejaVu Sans"/>
              </a:rPr>
              <a:t>(+ 105 personnes en comparaison avec 2016)</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L’accès aux différentes structures est difficile en raison des implantations géographiques de celles-ci et d’un réseau de transport qui implique des temps de trajet importants : </a:t>
            </a:r>
            <a:r>
              <a:rPr b="0" lang="fr-FR" sz="1200" spc="-1" strike="noStrike">
                <a:solidFill>
                  <a:srgbClr val="777877"/>
                </a:solidFill>
                <a:latin typeface="Arial"/>
                <a:ea typeface="DejaVu Sans"/>
              </a:rPr>
              <a:t>l’agence Pôle Emploi se situe à Marignane, le pôle d’insertion du Conseil départemental se situe à Aix-en-Provence, la CAF se situe à Marseille (un tchat Facebook est organisé les vendredis).</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Le CCAS propose un </a:t>
            </a:r>
            <a:r>
              <a:rPr b="1" lang="fr-FR" sz="1200" spc="-1" strike="noStrike">
                <a:solidFill>
                  <a:srgbClr val="777877"/>
                </a:solidFill>
                <a:latin typeface="Arial"/>
                <a:ea typeface="DejaVu Sans"/>
              </a:rPr>
              <a:t>espace public numérique </a:t>
            </a:r>
            <a:r>
              <a:rPr b="0" lang="fr-FR" sz="1200" spc="-1" strike="noStrike">
                <a:solidFill>
                  <a:srgbClr val="777877"/>
                </a:solidFill>
                <a:latin typeface="Arial"/>
                <a:ea typeface="DejaVu Sans"/>
              </a:rPr>
              <a:t>pour les démarches administratives sociales en ligne.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Un </a:t>
            </a:r>
            <a:r>
              <a:rPr b="1" lang="fr-FR" sz="1200" spc="-1" strike="noStrike">
                <a:solidFill>
                  <a:srgbClr val="777877"/>
                </a:solidFill>
                <a:latin typeface="Arial"/>
                <a:ea typeface="DejaVu Sans"/>
              </a:rPr>
              <a:t>écrivain public </a:t>
            </a:r>
            <a:r>
              <a:rPr b="0" lang="fr-FR" sz="1200" spc="-1" strike="noStrike">
                <a:solidFill>
                  <a:srgbClr val="777877"/>
                </a:solidFill>
                <a:latin typeface="Arial"/>
                <a:ea typeface="DejaVu Sans"/>
              </a:rPr>
              <a:t>tient une permanence deux fois par mois au sein du CCAS et sur rendez-vous au QG et effectue la rédaction, la réécriture ou la correction de documents administratifs, personnels ou professionnels pour des personnes le souhaitant.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36" name="CustomShape 2"/>
          <p:cNvSpPr/>
          <p:nvPr/>
        </p:nvSpPr>
        <p:spPr>
          <a:xfrm>
            <a:off x="2830680" y="295920"/>
            <a:ext cx="905544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Des prestations sociales représentant une faible part des revenus disponibles </a:t>
            </a:r>
            <a:endParaRPr b="0" lang="fr-FR" sz="2000" spc="-1" strike="noStrike">
              <a:latin typeface="Arial"/>
            </a:endParaRPr>
          </a:p>
        </p:txBody>
      </p:sp>
      <p:sp>
        <p:nvSpPr>
          <p:cNvPr id="637"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Pauvreté et précarité </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développement des démarches en ligne et de familiarisation à l’utilisation des nouvelles technologies de l’information (Pôle Emploi, CAF, ameli.fr, etc.)</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638" name="CustomShape 4"/>
          <p:cNvSpPr/>
          <p:nvPr/>
        </p:nvSpPr>
        <p:spPr>
          <a:xfrm>
            <a:off x="6647760" y="929880"/>
            <a:ext cx="545076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Décomposition des revenus disponibles sur l’année 2017 | Source: INSEE RP 2017</a:t>
            </a:r>
            <a:endParaRPr b="0" lang="fr-FR" sz="1000" spc="-1" strike="noStrike">
              <a:latin typeface="Arial"/>
            </a:endParaRPr>
          </a:p>
        </p:txBody>
      </p:sp>
      <p:graphicFrame>
        <p:nvGraphicFramePr>
          <p:cNvPr id="639" name="Graphique 11"/>
          <p:cNvGraphicFramePr/>
          <p:nvPr/>
        </p:nvGraphicFramePr>
        <p:xfrm>
          <a:off x="6647760" y="1176120"/>
          <a:ext cx="5450760" cy="34178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40" name="Table 5"/>
          <p:cNvGraphicFramePr/>
          <p:nvPr/>
        </p:nvGraphicFramePr>
        <p:xfrm>
          <a:off x="6619320" y="4677120"/>
          <a:ext cx="5485680" cy="2174040"/>
        </p:xfrm>
        <a:graphic>
          <a:graphicData uri="http://schemas.openxmlformats.org/drawingml/2006/table">
            <a:tbl>
              <a:tblPr/>
              <a:tblGrid>
                <a:gridCol w="4412880"/>
                <a:gridCol w="1073160"/>
              </a:tblGrid>
              <a:tr h="233640">
                <a:tc>
                  <a:tcPr marL="9360" marR="9360">
                    <a:noFill/>
                  </a:tcPr>
                </a:tc>
                <a:tc>
                  <a:txBody>
                    <a:bodyPr lIns="9360" rIns="9360">
                      <a:noAutofit/>
                    </a:bodyPr>
                    <a:p>
                      <a:pPr algn="ctr">
                        <a:lnSpc>
                          <a:spcPct val="100000"/>
                        </a:lnSpc>
                      </a:pPr>
                      <a:r>
                        <a:rPr b="1" lang="fr-FR" sz="1000" spc="-1" strike="noStrike">
                          <a:solidFill>
                            <a:srgbClr val="ffffff"/>
                          </a:solidFill>
                          <a:latin typeface="Arial"/>
                        </a:rPr>
                        <a:t>Nombre en 2019*</a:t>
                      </a:r>
                      <a:endParaRPr b="0" lang="fr-FR" sz="1000" spc="-1" strike="noStrike">
                        <a:latin typeface="Arial"/>
                      </a:endParaRPr>
                    </a:p>
                  </a:txBody>
                  <a:tcPr marL="9360" marR="9360">
                    <a:solidFill>
                      <a:srgbClr val="0070c0"/>
                    </a:solidFill>
                  </a:tcPr>
                </a:tc>
              </a:tr>
              <a:tr h="237960">
                <a:tc>
                  <a:txBody>
                    <a:bodyPr lIns="9360" rIns="9360">
                      <a:noAutofit/>
                    </a:bodyPr>
                    <a:p>
                      <a:pPr algn="r">
                        <a:lnSpc>
                          <a:spcPct val="100000"/>
                        </a:lnSpc>
                      </a:pPr>
                      <a:r>
                        <a:rPr b="1" lang="fr-FR" sz="1000" spc="-1" strike="noStrike">
                          <a:solidFill>
                            <a:srgbClr val="ffffff"/>
                          </a:solidFill>
                          <a:latin typeface="Arial"/>
                        </a:rPr>
                        <a:t>Personnes couvertes par le RSA</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777877"/>
                          </a:solidFill>
                          <a:latin typeface="Arial Narrow"/>
                        </a:rPr>
                        <a:t>601</a:t>
                      </a:r>
                      <a:endParaRPr b="0" lang="fr-FR" sz="1000" spc="-1" strike="noStrike">
                        <a:latin typeface="Arial"/>
                      </a:endParaRPr>
                    </a:p>
                  </a:txBody>
                  <a:tcPr marL="9360" marR="9360">
                    <a:noFill/>
                  </a:tcPr>
                </a:tc>
              </a:tr>
              <a:tr h="237960">
                <a:tc>
                  <a:txBody>
                    <a:bodyPr lIns="9360" rIns="9360">
                      <a:noAutofit/>
                    </a:bodyPr>
                    <a:p>
                      <a:pPr algn="r">
                        <a:lnSpc>
                          <a:spcPct val="100000"/>
                        </a:lnSpc>
                      </a:pPr>
                      <a:r>
                        <a:rPr b="1" lang="fr-FR" sz="1000" spc="-1" strike="noStrike">
                          <a:solidFill>
                            <a:srgbClr val="ffffff"/>
                          </a:solidFill>
                          <a:latin typeface="Arial"/>
                        </a:rPr>
                        <a:t>Foyers allocataires de la branche famille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777877"/>
                          </a:solidFill>
                          <a:latin typeface="Arial Narrow"/>
                        </a:rPr>
                        <a:t>3 536</a:t>
                      </a:r>
                      <a:endParaRPr b="0" lang="fr-FR" sz="1000" spc="-1" strike="noStrike">
                        <a:latin typeface="Arial"/>
                      </a:endParaRPr>
                    </a:p>
                  </a:txBody>
                  <a:tcPr marL="9360" marR="9360">
                    <a:noFill/>
                  </a:tcPr>
                </a:tc>
              </a:tr>
              <a:tr h="237960">
                <a:tc>
                  <a:txBody>
                    <a:bodyPr lIns="9360" rIns="9360">
                      <a:noAutofit/>
                    </a:bodyPr>
                    <a:p>
                      <a:pPr algn="r">
                        <a:lnSpc>
                          <a:spcPct val="100000"/>
                        </a:lnSpc>
                      </a:pPr>
                      <a:r>
                        <a:rPr b="1" lang="fr-FR" sz="1000" spc="-1" strike="noStrike">
                          <a:solidFill>
                            <a:srgbClr val="ffffff"/>
                          </a:solidFill>
                          <a:latin typeface="Arial"/>
                        </a:rPr>
                        <a:t>Foyers allocataires avec allocations familiales versable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777877"/>
                          </a:solidFill>
                          <a:latin typeface="Arial Narrow"/>
                        </a:rPr>
                        <a:t>1 607</a:t>
                      </a:r>
                      <a:endParaRPr b="0" lang="fr-FR" sz="1000" spc="-1" strike="noStrike">
                        <a:latin typeface="Arial"/>
                      </a:endParaRPr>
                    </a:p>
                  </a:txBody>
                  <a:tcPr marL="9360" marR="9360">
                    <a:noFill/>
                  </a:tcPr>
                </a:tc>
              </a:tr>
              <a:tr h="237960">
                <a:tc>
                  <a:txBody>
                    <a:bodyPr lIns="9360" rIns="9360">
                      <a:noAutofit/>
                    </a:bodyPr>
                    <a:p>
                      <a:pPr algn="r">
                        <a:lnSpc>
                          <a:spcPct val="100000"/>
                        </a:lnSpc>
                      </a:pPr>
                      <a:r>
                        <a:rPr b="1" lang="fr-FR" sz="1000" spc="-1" strike="noStrike">
                          <a:solidFill>
                            <a:srgbClr val="ffffff"/>
                          </a:solidFill>
                          <a:latin typeface="Arial"/>
                        </a:rPr>
                        <a:t>Foyers allocataires avec allocations familiales versable sans modulation</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777877"/>
                          </a:solidFill>
                          <a:latin typeface="Arial Narrow"/>
                        </a:rPr>
                        <a:t>1 399</a:t>
                      </a:r>
                      <a:endParaRPr b="0" lang="fr-FR" sz="1000" spc="-1" strike="noStrike">
                        <a:latin typeface="Arial"/>
                      </a:endParaRPr>
                    </a:p>
                  </a:txBody>
                  <a:tcPr marL="9360" marR="9360">
                    <a:noFill/>
                  </a:tcPr>
                </a:tc>
              </a:tr>
              <a:tr h="375480">
                <a:tc>
                  <a:txBody>
                    <a:bodyPr lIns="9360" rIns="9360">
                      <a:noAutofit/>
                    </a:bodyPr>
                    <a:p>
                      <a:pPr algn="r">
                        <a:lnSpc>
                          <a:spcPct val="100000"/>
                        </a:lnSpc>
                      </a:pPr>
                      <a:r>
                        <a:rPr b="1" lang="fr-FR" sz="1000" spc="-1" strike="noStrike">
                          <a:solidFill>
                            <a:srgbClr val="ffffff"/>
                          </a:solidFill>
                          <a:latin typeface="Arial"/>
                        </a:rPr>
                        <a:t>Foyers allocataires avec allocations familiales versable avec une dégressivité de 1/4</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777877"/>
                          </a:solidFill>
                          <a:latin typeface="Arial Narrow"/>
                        </a:rPr>
                        <a:t>121</a:t>
                      </a:r>
                      <a:endParaRPr b="0" lang="fr-FR" sz="1000" spc="-1" strike="noStrike">
                        <a:latin typeface="Arial"/>
                      </a:endParaRPr>
                    </a:p>
                  </a:txBody>
                  <a:tcPr marL="9360" marR="9360">
                    <a:noFill/>
                  </a:tcPr>
                </a:tc>
              </a:tr>
              <a:tr h="375480">
                <a:tc>
                  <a:txBody>
                    <a:bodyPr lIns="9360" rIns="9360">
                      <a:noAutofit/>
                    </a:bodyPr>
                    <a:p>
                      <a:pPr algn="r">
                        <a:lnSpc>
                          <a:spcPct val="100000"/>
                        </a:lnSpc>
                      </a:pPr>
                      <a:r>
                        <a:rPr b="1" lang="fr-FR" sz="1000" spc="-1" strike="noStrike">
                          <a:solidFill>
                            <a:srgbClr val="ffffff"/>
                          </a:solidFill>
                          <a:latin typeface="Arial"/>
                        </a:rPr>
                        <a:t>Foyers allocataires avec allocations familiales versable avec une dégressivité de 1/2</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777877"/>
                          </a:solidFill>
                          <a:latin typeface="Arial Narrow"/>
                        </a:rPr>
                        <a:t>87</a:t>
                      </a:r>
                      <a:endParaRPr b="0" lang="fr-FR" sz="1000" spc="-1" strike="noStrike">
                        <a:latin typeface="Arial"/>
                      </a:endParaRPr>
                    </a:p>
                  </a:txBody>
                  <a:tcPr marL="9360" marR="9360">
                    <a:noFill/>
                  </a:tcPr>
                </a:tc>
              </a:tr>
              <a:tr h="237960">
                <a:tc>
                  <a:txBody>
                    <a:bodyPr lIns="9360" rIns="9360">
                      <a:noAutofit/>
                    </a:bodyPr>
                    <a:p>
                      <a:pPr algn="r">
                        <a:lnSpc>
                          <a:spcPct val="100000"/>
                        </a:lnSpc>
                      </a:pPr>
                      <a:r>
                        <a:rPr b="1" lang="fr-FR" sz="1000" spc="-1" strike="noStrike">
                          <a:solidFill>
                            <a:srgbClr val="ffffff"/>
                          </a:solidFill>
                          <a:latin typeface="Arial"/>
                        </a:rPr>
                        <a:t>Personnes couvertes par une aide au logement versable</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777877"/>
                          </a:solidFill>
                          <a:latin typeface="Arial Narrow"/>
                        </a:rPr>
                        <a:t>1 959</a:t>
                      </a:r>
                      <a:endParaRPr b="0" lang="fr-FR" sz="1000" spc="-1" strike="noStrike">
                        <a:latin typeface="Arial"/>
                      </a:endParaRPr>
                    </a:p>
                  </a:txBody>
                  <a:tcPr marL="9360" marR="9360">
                    <a:noFill/>
                  </a:tcPr>
                </a:tc>
              </a:tr>
            </a:tbl>
          </a:graphicData>
        </a:graphic>
      </p:graphicFrame>
      <p:sp>
        <p:nvSpPr>
          <p:cNvPr id="641" name="CustomShape 6"/>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*CAFDATA, FILEAS Base Communale Allocataires (BCA) </a:t>
            </a:r>
            <a:endParaRPr b="0" lang="fr-FR" sz="800" spc="-1" strike="noStrike">
              <a:latin typeface="Arial"/>
            </a:endParaRPr>
          </a:p>
        </p:txBody>
      </p:sp>
      <p:sp>
        <p:nvSpPr>
          <p:cNvPr id="642" name="CustomShape 7"/>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F3DFBF3-D71E-4BF9-8984-7811A2D04B26}"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CustomShape 1"/>
          <p:cNvSpPr/>
          <p:nvPr/>
        </p:nvSpPr>
        <p:spPr>
          <a:xfrm>
            <a:off x="2839320" y="1330920"/>
            <a:ext cx="3435840" cy="23950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Une évolution important du nombre de bénéficiaires du RSA (+ 30 %) entre décembre 2019 (286 habitants) et décembre 2020 (365 pennois) pouvant être expliquée en partie par la crise sanitaire.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60 % des bénéficiaires du RSA sont des femmes.</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Parmi les Pennois ayant des droits ouverts au RSA, plus de la moitié sont célibataires et sans enfant à charge (51 %) et 40 % sont célibataires avec enfant(s) à charge.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On constate une part importante de personnes de moins de 35 ans parmi les bénéficiaires du RSA (42 %).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44" name="CustomShape 2"/>
          <p:cNvSpPr/>
          <p:nvPr/>
        </p:nvSpPr>
        <p:spPr>
          <a:xfrm>
            <a:off x="2830680" y="295920"/>
            <a:ext cx="9055440" cy="358920"/>
          </a:xfrm>
          <a:prstGeom prst="rect">
            <a:avLst/>
          </a:prstGeom>
          <a:noFill/>
          <a:ln>
            <a:noFill/>
          </a:ln>
        </p:spPr>
        <p:style>
          <a:lnRef idx="0"/>
          <a:fillRef idx="0"/>
          <a:effectRef idx="0"/>
          <a:fontRef idx="minor"/>
        </p:style>
        <p:txBody>
          <a:bodyPr lIns="0" rIns="90000" tIns="0" bIns="45000">
            <a:noAutofit/>
          </a:bodyPr>
          <a:p>
            <a:pPr algn="just">
              <a:lnSpc>
                <a:spcPct val="90000"/>
              </a:lnSpc>
              <a:spcBef>
                <a:spcPts val="201"/>
              </a:spcBef>
            </a:pPr>
            <a:r>
              <a:rPr b="0" lang="fr-FR" sz="2000" spc="-1" strike="noStrike">
                <a:solidFill>
                  <a:srgbClr val="777877"/>
                </a:solidFill>
                <a:latin typeface="Arial"/>
                <a:ea typeface="DejaVu Sans"/>
              </a:rPr>
              <a:t>Une hausse importante du nombre de bénéficiaires du RSA en 2020, une majorité de célibataires et de femmes</a:t>
            </a:r>
            <a:endParaRPr b="0" lang="fr-FR" sz="2000" spc="-1" strike="noStrike">
              <a:latin typeface="Arial"/>
            </a:endParaRPr>
          </a:p>
        </p:txBody>
      </p:sp>
      <p:sp>
        <p:nvSpPr>
          <p:cNvPr id="645"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Pauvreté et précarité</a:t>
            </a:r>
            <a:endParaRPr b="0" lang="fr-FR" sz="2400" spc="-1" strike="noStrike">
              <a:latin typeface="Arial"/>
            </a:endParaRPr>
          </a:p>
          <a:p>
            <a:pPr algn="ctr">
              <a:lnSpc>
                <a:spcPct val="100000"/>
              </a:lnSpc>
            </a:pPr>
            <a:endParaRPr b="0" lang="fr-FR" sz="2400" spc="-1" strike="noStrike">
              <a:latin typeface="Arial"/>
            </a:endParaRPr>
          </a:p>
          <a:p>
            <a:pPr algn="ctr">
              <a:lnSpc>
                <a:spcPct val="100000"/>
              </a:lnSpc>
            </a:pPr>
            <a:endParaRPr b="0" lang="fr-FR" sz="2400" spc="-1" strike="noStrike">
              <a:latin typeface="Arial"/>
            </a:endParaRPr>
          </a:p>
          <a:p>
            <a:pPr algn="ct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d’accompagnement des bénéficiaires du RSA et des jeunes, notamment au regard de l’impact de la crise sanitaire  </a:t>
            </a:r>
            <a:endParaRPr b="0" lang="fr-FR" sz="1200" spc="-1" strike="noStrike">
              <a:latin typeface="Arial"/>
            </a:endParaRPr>
          </a:p>
          <a:p>
            <a:pPr>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646" name="CustomShape 4"/>
          <p:cNvSpPr/>
          <p:nvPr/>
        </p:nvSpPr>
        <p:spPr>
          <a:xfrm>
            <a:off x="6408720" y="964440"/>
            <a:ext cx="547920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Répartition des droits ouverts par situation familiale en décembre 2020 | </a:t>
            </a:r>
            <a:endParaRPr b="0" lang="fr-FR" sz="1000" spc="-1" strike="noStrike">
              <a:latin typeface="Arial"/>
            </a:endParaRPr>
          </a:p>
          <a:p>
            <a:pPr algn="ctr">
              <a:lnSpc>
                <a:spcPct val="100000"/>
              </a:lnSpc>
            </a:pPr>
            <a:r>
              <a:rPr b="0" i="1" lang="fr-FR" sz="1000" spc="32" strike="noStrike">
                <a:solidFill>
                  <a:srgbClr val="777877"/>
                </a:solidFill>
                <a:latin typeface="Arial"/>
                <a:ea typeface="DejaVu Sans"/>
              </a:rPr>
              <a:t>Source: Données transmises par le CD 13</a:t>
            </a:r>
            <a:r>
              <a:rPr b="0" i="1" lang="fr-FR" sz="1000" spc="32" strike="noStrike">
                <a:solidFill>
                  <a:srgbClr val="777877"/>
                </a:solidFill>
                <a:latin typeface="Arial"/>
                <a:ea typeface="DejaVu Sans"/>
              </a:rPr>
              <a:t>	</a:t>
            </a:r>
            <a:endParaRPr b="0" lang="fr-FR" sz="1000" spc="-1" strike="noStrike">
              <a:latin typeface="Arial"/>
            </a:endParaRPr>
          </a:p>
        </p:txBody>
      </p:sp>
      <p:sp>
        <p:nvSpPr>
          <p:cNvPr id="647" name="CustomShape 5"/>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a:t>
            </a:r>
            <a:endParaRPr b="0" lang="fr-FR" sz="800" spc="-1" strike="noStrike">
              <a:latin typeface="Arial"/>
            </a:endParaRPr>
          </a:p>
        </p:txBody>
      </p:sp>
      <p:graphicFrame>
        <p:nvGraphicFramePr>
          <p:cNvPr id="648" name="Graphique 13"/>
          <p:cNvGraphicFramePr/>
          <p:nvPr/>
        </p:nvGraphicFramePr>
        <p:xfrm>
          <a:off x="6408720" y="1364760"/>
          <a:ext cx="5479200" cy="20973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49" name="Graphique 14"/>
          <p:cNvGraphicFramePr/>
          <p:nvPr/>
        </p:nvGraphicFramePr>
        <p:xfrm>
          <a:off x="6429240" y="3939120"/>
          <a:ext cx="5458680" cy="2285640"/>
        </p:xfrm>
        <a:graphic>
          <a:graphicData uri="http://schemas.openxmlformats.org/drawingml/2006/chart">
            <c:chart xmlns:c="http://schemas.openxmlformats.org/drawingml/2006/chart" xmlns:r="http://schemas.openxmlformats.org/officeDocument/2006/relationships" r:id="rId2"/>
          </a:graphicData>
        </a:graphic>
      </p:graphicFrame>
      <p:sp>
        <p:nvSpPr>
          <p:cNvPr id="650" name="CustomShape 6"/>
          <p:cNvSpPr/>
          <p:nvPr/>
        </p:nvSpPr>
        <p:spPr>
          <a:xfrm>
            <a:off x="6429240" y="3542760"/>
            <a:ext cx="545868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Répartition des bénéficiaires par tranche d’âge en décembre 2020 | </a:t>
            </a:r>
            <a:endParaRPr b="0" lang="fr-FR" sz="1000" spc="-1" strike="noStrike">
              <a:latin typeface="Arial"/>
            </a:endParaRPr>
          </a:p>
          <a:p>
            <a:pPr algn="ctr">
              <a:lnSpc>
                <a:spcPct val="100000"/>
              </a:lnSpc>
            </a:pPr>
            <a:r>
              <a:rPr b="0" i="1" lang="fr-FR" sz="1000" spc="32" strike="noStrike">
                <a:solidFill>
                  <a:srgbClr val="777877"/>
                </a:solidFill>
                <a:latin typeface="Arial"/>
                <a:ea typeface="DejaVu Sans"/>
              </a:rPr>
              <a:t>Source: Données transmises par le CD 13</a:t>
            </a:r>
            <a:endParaRPr b="0" lang="fr-FR" sz="1000" spc="-1" strike="noStrike">
              <a:latin typeface="Arial"/>
            </a:endParaRPr>
          </a:p>
        </p:txBody>
      </p:sp>
      <p:graphicFrame>
        <p:nvGraphicFramePr>
          <p:cNvPr id="651" name="Table 7"/>
          <p:cNvGraphicFramePr/>
          <p:nvPr/>
        </p:nvGraphicFramePr>
        <p:xfrm>
          <a:off x="2830320" y="4205880"/>
          <a:ext cx="3436200" cy="1685160"/>
        </p:xfrm>
        <a:graphic>
          <a:graphicData uri="http://schemas.openxmlformats.org/drawingml/2006/table">
            <a:tbl>
              <a:tblPr/>
              <a:tblGrid>
                <a:gridCol w="1428480"/>
                <a:gridCol w="761760"/>
                <a:gridCol w="761760"/>
                <a:gridCol w="484560"/>
              </a:tblGrid>
              <a:tr h="233640">
                <a:tc>
                  <a:tcPr marL="9360" marR="9360">
                    <a:noFill/>
                  </a:tcPr>
                </a:tc>
                <a:tc>
                  <a:txBody>
                    <a:bodyPr lIns="9360" rIns="9360">
                      <a:noAutofit/>
                    </a:bodyPr>
                    <a:p>
                      <a:pPr algn="ctr">
                        <a:lnSpc>
                          <a:spcPct val="100000"/>
                        </a:lnSpc>
                      </a:pPr>
                      <a:r>
                        <a:rPr b="1" lang="fr-FR" sz="1000" spc="-1" strike="noStrike">
                          <a:solidFill>
                            <a:srgbClr val="ffffff"/>
                          </a:solidFill>
                          <a:latin typeface="Arial"/>
                        </a:rPr>
                        <a:t>Déc. 2019</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a:rPr>
                        <a:t>Déc. 2020</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1" lang="fr-FR" sz="1000" spc="-1" strike="noStrike">
                          <a:solidFill>
                            <a:srgbClr val="ffffff"/>
                          </a:solidFill>
                          <a:latin typeface="Arial"/>
                        </a:rPr>
                        <a:t>Evol.</a:t>
                      </a:r>
                      <a:endParaRPr b="0" lang="fr-FR" sz="1000" spc="-1" strike="noStrike">
                        <a:latin typeface="Arial"/>
                      </a:endParaRPr>
                    </a:p>
                  </a:txBody>
                  <a:tcPr marL="9360" marR="9360">
                    <a:solidFill>
                      <a:srgbClr val="0070c0"/>
                    </a:solidFill>
                  </a:tcPr>
                </a:tc>
              </a:tr>
              <a:tr h="233640">
                <a:tc>
                  <a:txBody>
                    <a:bodyPr lIns="9360" rIns="9360">
                      <a:noAutofit/>
                    </a:bodyPr>
                    <a:p>
                      <a:pPr>
                        <a:lnSpc>
                          <a:spcPct val="100000"/>
                        </a:lnSpc>
                      </a:pPr>
                      <a:r>
                        <a:rPr b="1" lang="fr-FR" sz="1000" spc="-1" strike="noStrike">
                          <a:solidFill>
                            <a:srgbClr val="ffffff"/>
                          </a:solidFill>
                          <a:latin typeface="Arial"/>
                        </a:rPr>
                        <a:t>Droits ouverts au RSA</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286</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365</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27%</a:t>
                      </a:r>
                      <a:endParaRPr b="0" lang="fr-FR" sz="1000" spc="-1" strike="noStrike">
                        <a:latin typeface="Arial"/>
                      </a:endParaRPr>
                    </a:p>
                  </a:txBody>
                  <a:tcPr marL="9360" marR="9360">
                    <a:noFill/>
                  </a:tcPr>
                </a:tc>
              </a:tr>
              <a:tr h="233640">
                <a:tc>
                  <a:txBody>
                    <a:bodyPr lIns="9360" rIns="9360">
                      <a:noAutofit/>
                    </a:bodyPr>
                    <a:p>
                      <a:pPr>
                        <a:lnSpc>
                          <a:spcPct val="100000"/>
                        </a:lnSpc>
                      </a:pPr>
                      <a:r>
                        <a:rPr b="1" lang="fr-FR" sz="1000" spc="-1" strike="noStrike">
                          <a:solidFill>
                            <a:srgbClr val="ffffff"/>
                          </a:solidFill>
                          <a:latin typeface="Arial"/>
                        </a:rPr>
                        <a:t>Bénéficiaires du RSA</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307</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400</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30%</a:t>
                      </a:r>
                      <a:endParaRPr b="0" lang="fr-FR" sz="1000" spc="-1" strike="noStrike">
                        <a:latin typeface="Arial"/>
                      </a:endParaRPr>
                    </a:p>
                  </a:txBody>
                  <a:tcPr marL="9360" marR="9360">
                    <a:noFill/>
                  </a:tcPr>
                </a:tc>
              </a:tr>
              <a:tr h="375480">
                <a:tc>
                  <a:txBody>
                    <a:bodyPr lIns="9360" rIns="9360">
                      <a:noAutofit/>
                    </a:bodyPr>
                    <a:p>
                      <a:pPr>
                        <a:lnSpc>
                          <a:spcPct val="100000"/>
                        </a:lnSpc>
                      </a:pPr>
                      <a:r>
                        <a:rPr b="1" lang="fr-FR" sz="1000" spc="-1" strike="noStrike">
                          <a:solidFill>
                            <a:srgbClr val="ffffff"/>
                          </a:solidFill>
                          <a:latin typeface="Arial"/>
                        </a:rPr>
                        <a:t>% de la population de 20-64 ans</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2.6%</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3.4%</a:t>
                      </a:r>
                      <a:endParaRPr b="0" lang="fr-FR" sz="1000" spc="-1" strike="noStrike">
                        <a:latin typeface="Arial"/>
                      </a:endParaRPr>
                    </a:p>
                  </a:txBody>
                  <a:tcPr marL="9360" marR="9360">
                    <a:noFill/>
                  </a:tcPr>
                </a:tc>
                <a:tc>
                  <a:tcPr marL="9360" marR="9360">
                    <a:noFill/>
                  </a:tcPr>
                </a:tc>
              </a:tr>
              <a:tr h="233640">
                <a:tc>
                  <a:txBody>
                    <a:bodyPr lIns="9360" rIns="9360">
                      <a:noAutofit/>
                    </a:bodyPr>
                    <a:p>
                      <a:pPr>
                        <a:lnSpc>
                          <a:spcPct val="100000"/>
                        </a:lnSpc>
                      </a:pPr>
                      <a:r>
                        <a:rPr b="1" lang="fr-FR" sz="1000" spc="-1" strike="noStrike">
                          <a:solidFill>
                            <a:srgbClr val="ffffff"/>
                          </a:solidFill>
                          <a:latin typeface="Arial"/>
                        </a:rPr>
                        <a:t>Personnes couvertes</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542</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701</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29%</a:t>
                      </a:r>
                      <a:endParaRPr b="0" lang="fr-FR" sz="1000" spc="-1" strike="noStrike">
                        <a:latin typeface="Arial"/>
                      </a:endParaRPr>
                    </a:p>
                  </a:txBody>
                  <a:tcPr marL="9360" marR="9360">
                    <a:noFill/>
                  </a:tcPr>
                </a:tc>
              </a:tr>
              <a:tr h="375480">
                <a:tc>
                  <a:txBody>
                    <a:bodyPr lIns="9360" rIns="9360">
                      <a:noAutofit/>
                    </a:bodyPr>
                    <a:p>
                      <a:pPr>
                        <a:lnSpc>
                          <a:spcPct val="100000"/>
                        </a:lnSpc>
                      </a:pPr>
                      <a:r>
                        <a:rPr b="1" lang="fr-FR" sz="1000" spc="-1" strike="noStrike">
                          <a:solidFill>
                            <a:srgbClr val="ffffff"/>
                          </a:solidFill>
                          <a:latin typeface="Arial"/>
                        </a:rPr>
                        <a:t>Taux de contractualisation</a:t>
                      </a:r>
                      <a:endParaRPr b="0" lang="fr-FR" sz="1000" spc="-1" strike="noStrike">
                        <a:latin typeface="Arial"/>
                      </a:endParaRPr>
                    </a:p>
                  </a:txBody>
                  <a:tcPr marL="9360" marR="9360">
                    <a:solidFill>
                      <a:srgbClr val="0070c0"/>
                    </a:solidFill>
                  </a:tcPr>
                </a:tc>
                <a:tc>
                  <a:txBody>
                    <a:bodyPr lIns="9360" rIns="9360">
                      <a:noAutofit/>
                    </a:bodyPr>
                    <a:p>
                      <a:pPr algn="ctr">
                        <a:lnSpc>
                          <a:spcPct val="100000"/>
                        </a:lnSpc>
                      </a:pPr>
                      <a:r>
                        <a:rPr b="0" lang="fr-FR" sz="1000" spc="-1" strike="noStrike">
                          <a:solidFill>
                            <a:srgbClr val="777877"/>
                          </a:solidFill>
                          <a:latin typeface="Arial"/>
                        </a:rPr>
                        <a:t>68%</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53%</a:t>
                      </a:r>
                      <a:endParaRPr b="0" lang="fr-FR" sz="1000" spc="-1" strike="noStrike">
                        <a:latin typeface="Arial"/>
                      </a:endParaRPr>
                    </a:p>
                  </a:txBody>
                  <a:tcPr marL="9360" marR="9360">
                    <a:noFill/>
                  </a:tcPr>
                </a:tc>
                <a:tc>
                  <a:txBody>
                    <a:bodyPr lIns="9360" rIns="9360">
                      <a:noAutofit/>
                    </a:bodyPr>
                    <a:p>
                      <a:pPr algn="ctr">
                        <a:lnSpc>
                          <a:spcPct val="100000"/>
                        </a:lnSpc>
                      </a:pPr>
                      <a:r>
                        <a:rPr b="0" lang="fr-FR" sz="1000" spc="-1" strike="noStrike">
                          <a:solidFill>
                            <a:srgbClr val="777877"/>
                          </a:solidFill>
                          <a:latin typeface="Arial"/>
                        </a:rPr>
                        <a:t>-15%</a:t>
                      </a:r>
                      <a:endParaRPr b="0" lang="fr-FR" sz="1000" spc="-1" strike="noStrike">
                        <a:latin typeface="Arial"/>
                      </a:endParaRPr>
                    </a:p>
                  </a:txBody>
                  <a:tcPr marL="9360" marR="9360">
                    <a:noFill/>
                  </a:tcPr>
                </a:tc>
              </a:tr>
            </a:tbl>
          </a:graphicData>
        </a:graphic>
      </p:graphicFrame>
      <p:sp>
        <p:nvSpPr>
          <p:cNvPr id="652" name="CustomShape 8"/>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3371C98-534D-4F36-ABF4-618ED743DEA2}"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3" name="Espace réservé pour une image  11" descr=""/>
          <p:cNvPicPr/>
          <p:nvPr/>
        </p:nvPicPr>
        <p:blipFill>
          <a:blip r:embed="rId1"/>
          <a:stretch/>
        </p:blipFill>
        <p:spPr>
          <a:xfrm>
            <a:off x="6007680" y="0"/>
            <a:ext cx="6183000" cy="6371280"/>
          </a:xfrm>
          <a:prstGeom prst="rect">
            <a:avLst/>
          </a:prstGeom>
          <a:ln>
            <a:noFill/>
          </a:ln>
        </p:spPr>
      </p:pic>
      <p:sp>
        <p:nvSpPr>
          <p:cNvPr id="654" name="CustomShape 1"/>
          <p:cNvSpPr/>
          <p:nvPr/>
        </p:nvSpPr>
        <p:spPr>
          <a:xfrm>
            <a:off x="304920" y="1383480"/>
            <a:ext cx="539712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2400" spc="-1" strike="noStrike">
                <a:solidFill>
                  <a:srgbClr val="ffffff"/>
                </a:solidFill>
                <a:latin typeface="Arial"/>
                <a:ea typeface="DejaVu Sans"/>
              </a:rPr>
              <a:t>2.6. Action sociale</a:t>
            </a:r>
            <a:endParaRPr b="0" lang="fr-FR" sz="2400" spc="-1" strike="noStrike">
              <a:latin typeface="Arial"/>
            </a:endParaRPr>
          </a:p>
          <a:p>
            <a:pPr>
              <a:lnSpc>
                <a:spcPct val="90000"/>
              </a:lnSpc>
              <a:spcBef>
                <a:spcPts val="1001"/>
              </a:spcBef>
            </a:pPr>
            <a:endParaRPr b="0" lang="fr-FR" sz="2400" spc="-1" strike="noStrike">
              <a:latin typeface="Arial"/>
            </a:endParaRPr>
          </a:p>
        </p:txBody>
      </p:sp>
      <p:sp>
        <p:nvSpPr>
          <p:cNvPr id="655" name="CustomShape 2"/>
          <p:cNvSpPr/>
          <p:nvPr/>
        </p:nvSpPr>
        <p:spPr>
          <a:xfrm>
            <a:off x="304920" y="1855080"/>
            <a:ext cx="5494320" cy="36183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i="1" lang="fr-FR" sz="1000" spc="-1" strike="noStrike">
                <a:solidFill>
                  <a:srgbClr val="ffffff"/>
                </a:solidFill>
                <a:latin typeface="Arial"/>
                <a:ea typeface="DejaVu Sans"/>
              </a:rPr>
              <a:t>Principaux constats : </a:t>
            </a:r>
            <a:endParaRPr b="0" lang="fr-FR" sz="1000" spc="-1" strike="noStrike">
              <a:latin typeface="Arial"/>
            </a:endParaRPr>
          </a:p>
          <a:p>
            <a:pPr marL="181080" indent="-180000" algn="just">
              <a:lnSpc>
                <a:spcPct val="90000"/>
              </a:lnSpc>
              <a:spcBef>
                <a:spcPts val="1001"/>
              </a:spcBef>
              <a:buClr>
                <a:srgbClr val="ffffff"/>
              </a:buClr>
              <a:buFont typeface="Arial"/>
              <a:buChar char="•"/>
            </a:pPr>
            <a:r>
              <a:rPr b="0" lang="fr-FR" sz="1000" spc="-1" strike="noStrike">
                <a:solidFill>
                  <a:srgbClr val="ffffff"/>
                </a:solidFill>
                <a:latin typeface="Arial"/>
                <a:ea typeface="DejaVu Sans"/>
              </a:rPr>
              <a:t>Une diminution du nombre de Pennois accompagnés par le Département ou ayant bénéficié d’aides entre 2018 et 2020</a:t>
            </a:r>
            <a:endParaRPr b="0" lang="fr-FR" sz="1000" spc="-1" strike="noStrike">
              <a:latin typeface="Arial"/>
            </a:endParaRPr>
          </a:p>
          <a:p>
            <a:pPr marL="181080" indent="-180000" algn="just">
              <a:lnSpc>
                <a:spcPct val="90000"/>
              </a:lnSpc>
              <a:spcBef>
                <a:spcPts val="1001"/>
              </a:spcBef>
              <a:buClr>
                <a:srgbClr val="ffffff"/>
              </a:buClr>
              <a:buFont typeface="Arial"/>
              <a:buChar char="•"/>
            </a:pPr>
            <a:r>
              <a:rPr b="0" lang="fr-FR" sz="1000" spc="-1" strike="noStrike">
                <a:solidFill>
                  <a:srgbClr val="ffffff"/>
                </a:solidFill>
                <a:latin typeface="Arial"/>
                <a:ea typeface="DejaVu Sans"/>
              </a:rPr>
              <a:t>Un CCAS organisé en 4 pôles qui accueille, informe, soutient et accompagne les Pennois </a:t>
            </a:r>
            <a:endParaRPr b="0" lang="fr-FR" sz="1000" spc="-1" strike="noStrike">
              <a:latin typeface="Arial"/>
            </a:endParaRPr>
          </a:p>
          <a:p>
            <a:pPr marL="181080" indent="-180000" algn="just">
              <a:lnSpc>
                <a:spcPct val="90000"/>
              </a:lnSpc>
              <a:spcBef>
                <a:spcPts val="1001"/>
              </a:spcBef>
              <a:buClr>
                <a:srgbClr val="ffffff"/>
              </a:buClr>
              <a:buFont typeface="Arial"/>
              <a:buChar char="•"/>
            </a:pPr>
            <a:r>
              <a:rPr b="0" lang="fr-FR" sz="1000" spc="-1" strike="noStrike">
                <a:solidFill>
                  <a:srgbClr val="ffffff"/>
                </a:solidFill>
                <a:latin typeface="Arial"/>
                <a:ea typeface="DejaVu Sans"/>
              </a:rPr>
              <a:t>Une action renforcée du CCAS en direction des familles en situation de précarité et de vulnérabilité financière </a:t>
            </a:r>
            <a:endParaRPr b="0" lang="fr-FR" sz="1000" spc="-1" strike="noStrike">
              <a:latin typeface="Arial"/>
            </a:endParaRPr>
          </a:p>
          <a:p>
            <a:pPr>
              <a:lnSpc>
                <a:spcPct val="90000"/>
              </a:lnSpc>
              <a:spcBef>
                <a:spcPts val="1001"/>
              </a:spcBef>
            </a:pPr>
            <a:endParaRPr b="0" lang="fr-FR" sz="1000" spc="-1" strike="noStrike">
              <a:latin typeface="Arial"/>
            </a:endParaRPr>
          </a:p>
          <a:p>
            <a:pPr>
              <a:lnSpc>
                <a:spcPct val="90000"/>
              </a:lnSpc>
              <a:spcBef>
                <a:spcPts val="1001"/>
              </a:spcBef>
            </a:pPr>
            <a:r>
              <a:rPr b="1" i="1" lang="fr-FR" sz="1000" spc="-1" strike="noStrike">
                <a:solidFill>
                  <a:srgbClr val="ffffff"/>
                </a:solidFill>
                <a:latin typeface="Arial"/>
                <a:ea typeface="DejaVu Sans"/>
              </a:rPr>
              <a:t>Enjeux repérés : </a:t>
            </a:r>
            <a:endParaRPr b="0" lang="fr-FR" sz="1000" spc="-1" strike="noStrike">
              <a:latin typeface="Arial"/>
            </a:endParaRPr>
          </a:p>
          <a:p>
            <a:pPr marL="181080" indent="-180000" algn="just">
              <a:lnSpc>
                <a:spcPct val="90000"/>
              </a:lnSpc>
              <a:spcBef>
                <a:spcPts val="1001"/>
              </a:spcBef>
              <a:buClr>
                <a:srgbClr val="ffffff"/>
              </a:buClr>
              <a:buFont typeface="Arial"/>
              <a:buChar char="•"/>
            </a:pPr>
            <a:r>
              <a:rPr b="0" lang="fr-FR" sz="1000" spc="-1" strike="noStrike">
                <a:solidFill>
                  <a:srgbClr val="ffffff"/>
                </a:solidFill>
                <a:latin typeface="Arial"/>
                <a:ea typeface="DejaVu Sans"/>
              </a:rPr>
              <a:t>Un enjeu de poursuite de la coordination entre les actions du Département et celles du CCAS des Pennes-Mirabeau, notamment sur les champs de l’insertion et de la lutte contre la pauvreté et les exclusions </a:t>
            </a:r>
            <a:endParaRPr b="0" lang="fr-FR" sz="1000" spc="-1" strike="noStrike">
              <a:latin typeface="Arial"/>
            </a:endParaRPr>
          </a:p>
          <a:p>
            <a:pPr marL="181080" indent="-180000" algn="just">
              <a:lnSpc>
                <a:spcPct val="90000"/>
              </a:lnSpc>
              <a:spcBef>
                <a:spcPts val="1001"/>
              </a:spcBef>
              <a:buClr>
                <a:srgbClr val="ffffff"/>
              </a:buClr>
              <a:buFont typeface="Arial"/>
              <a:buChar char="•"/>
            </a:pPr>
            <a:r>
              <a:rPr b="0" lang="fr-FR" sz="1000" spc="-1" strike="noStrike">
                <a:solidFill>
                  <a:srgbClr val="ffffff"/>
                </a:solidFill>
                <a:latin typeface="Arial"/>
                <a:ea typeface="DejaVu Sans"/>
              </a:rPr>
              <a:t> </a:t>
            </a:r>
            <a:r>
              <a:rPr b="0" lang="fr-FR" sz="1000" spc="-1" strike="noStrike">
                <a:solidFill>
                  <a:srgbClr val="ffffff"/>
                </a:solidFill>
                <a:latin typeface="Arial"/>
                <a:ea typeface="DejaVu Sans"/>
              </a:rPr>
              <a:t>Un enjeu de communication des aides disponibles / de réorientation de certains secours peu ou pas utilisés (secours PH et espèces), en subsidiarité avec les partenaires</a:t>
            </a:r>
            <a:endParaRPr b="0" lang="fr-FR" sz="1000" spc="-1" strike="noStrike">
              <a:latin typeface="Arial"/>
            </a:endParaRPr>
          </a:p>
          <a:p>
            <a:pPr marL="181080" indent="-180000" algn="just">
              <a:lnSpc>
                <a:spcPct val="90000"/>
              </a:lnSpc>
              <a:spcBef>
                <a:spcPts val="1001"/>
              </a:spcBef>
              <a:buClr>
                <a:srgbClr val="ffffff"/>
              </a:buClr>
              <a:buFont typeface="Arial"/>
              <a:buChar char="•"/>
            </a:pPr>
            <a:r>
              <a:rPr b="0" lang="fr-FR" sz="1000" spc="-1" strike="noStrike">
                <a:solidFill>
                  <a:srgbClr val="ffffff"/>
                </a:solidFill>
                <a:latin typeface="Arial"/>
                <a:ea typeface="DejaVu Sans"/>
              </a:rPr>
              <a:t>Des réponses aux besoins d’appui des Pennois dans leurs démarches d’accès aux droits et dans la gestion des problématiques liées au logement à accentuer, en lien avec les partenaires</a:t>
            </a:r>
            <a:endParaRPr b="0" lang="fr-FR" sz="1000" spc="-1" strike="noStrike">
              <a:latin typeface="Arial"/>
            </a:endParaRPr>
          </a:p>
          <a:p>
            <a:pPr marL="181080" indent="-180000" algn="just">
              <a:lnSpc>
                <a:spcPct val="90000"/>
              </a:lnSpc>
              <a:spcBef>
                <a:spcPts val="1001"/>
              </a:spcBef>
              <a:buClr>
                <a:srgbClr val="ffffff"/>
              </a:buClr>
              <a:buFont typeface="Arial"/>
              <a:buChar char="•"/>
            </a:pPr>
            <a:r>
              <a:rPr b="0" lang="fr-FR" sz="1000" spc="-1" strike="noStrike">
                <a:solidFill>
                  <a:srgbClr val="ffffff"/>
                </a:solidFill>
                <a:latin typeface="Arial"/>
                <a:ea typeface="DejaVu Sans"/>
              </a:rPr>
              <a:t>Un enjeu de repérage des ménages Pennois qui pourraient bénéficier d’un appui suite à la crise sanitaire</a:t>
            </a:r>
            <a:endParaRPr b="0" lang="fr-FR" sz="1000" spc="-1" strike="noStrike">
              <a:latin typeface="Arial"/>
            </a:endParaRPr>
          </a:p>
          <a:p>
            <a:pPr marL="181080" indent="-180000" algn="just">
              <a:lnSpc>
                <a:spcPct val="90000"/>
              </a:lnSpc>
              <a:spcBef>
                <a:spcPts val="1001"/>
              </a:spcBef>
              <a:buClr>
                <a:srgbClr val="ffffff"/>
              </a:buClr>
              <a:buFont typeface="Arial"/>
              <a:buChar char="•"/>
            </a:pPr>
            <a:r>
              <a:rPr b="0" lang="fr-FR" sz="1000" spc="-1" strike="noStrike">
                <a:solidFill>
                  <a:srgbClr val="ffffff"/>
                </a:solidFill>
                <a:latin typeface="Arial"/>
                <a:ea typeface="DejaVu Sans"/>
              </a:rPr>
              <a:t> </a:t>
            </a:r>
            <a:r>
              <a:rPr b="0" lang="fr-FR" sz="1000" spc="-1" strike="noStrike">
                <a:solidFill>
                  <a:srgbClr val="ffffff"/>
                </a:solidFill>
                <a:latin typeface="Arial"/>
                <a:ea typeface="DejaVu Sans"/>
              </a:rPr>
              <a:t>Un enjeu de préparation du CCAS pour répondre aux besoins des habitants qui pourraient survenir lorsque les dispositifs de droit commun ne seront plus suffisants ou encore s’ils ne sont plus maintenus</a:t>
            </a:r>
            <a:endParaRPr b="0" lang="fr-FR" sz="1000" spc="-1" strike="noStrike">
              <a:latin typeface="Arial"/>
            </a:endParaRPr>
          </a:p>
          <a:p>
            <a:pPr algn="just">
              <a:lnSpc>
                <a:spcPct val="90000"/>
              </a:lnSpc>
              <a:spcBef>
                <a:spcPts val="1001"/>
              </a:spcBef>
            </a:pPr>
            <a:endParaRPr b="0" lang="fr-FR" sz="1000" spc="-1" strike="noStrike">
              <a:latin typeface="Arial"/>
            </a:endParaRPr>
          </a:p>
          <a:p>
            <a:pPr algn="just">
              <a:lnSpc>
                <a:spcPct val="90000"/>
              </a:lnSpc>
              <a:spcBef>
                <a:spcPts val="1001"/>
              </a:spcBef>
            </a:pPr>
            <a:endParaRPr b="0" lang="fr-FR" sz="1000" spc="-1" strike="noStrike">
              <a:latin typeface="Arial"/>
            </a:endParaRPr>
          </a:p>
          <a:p>
            <a:pPr algn="just">
              <a:lnSpc>
                <a:spcPct val="90000"/>
              </a:lnSpc>
              <a:spcBef>
                <a:spcPts val="1001"/>
              </a:spcBef>
            </a:pPr>
            <a:endParaRPr b="0" lang="fr-FR" sz="1000" spc="-1" strike="noStrike">
              <a:latin typeface="Arial"/>
            </a:endParaRPr>
          </a:p>
          <a:p>
            <a:pPr algn="just">
              <a:lnSpc>
                <a:spcPct val="90000"/>
              </a:lnSpc>
              <a:spcBef>
                <a:spcPts val="1001"/>
              </a:spcBef>
            </a:pPr>
            <a:endParaRPr b="0" lang="fr-FR" sz="1000" spc="-1" strike="noStrike">
              <a:latin typeface="Arial"/>
            </a:endParaRPr>
          </a:p>
          <a:p>
            <a:pPr algn="just">
              <a:lnSpc>
                <a:spcPct val="90000"/>
              </a:lnSpc>
              <a:spcBef>
                <a:spcPts val="1001"/>
              </a:spcBef>
            </a:pPr>
            <a:endParaRPr b="0" lang="fr-FR" sz="1000" spc="-1" strike="noStrike">
              <a:latin typeface="Arial"/>
            </a:endParaRPr>
          </a:p>
          <a:p>
            <a:pPr algn="just">
              <a:lnSpc>
                <a:spcPct val="90000"/>
              </a:lnSpc>
              <a:spcBef>
                <a:spcPts val="1001"/>
              </a:spcBef>
            </a:pPr>
            <a:endParaRPr b="0" lang="fr-FR" sz="1000" spc="-1" strike="noStrike">
              <a:latin typeface="Arial"/>
            </a:endParaRPr>
          </a:p>
          <a:p>
            <a:pPr>
              <a:lnSpc>
                <a:spcPct val="90000"/>
              </a:lnSpc>
              <a:spcBef>
                <a:spcPts val="1001"/>
              </a:spcBef>
            </a:pPr>
            <a:endParaRPr b="0" lang="fr-FR" sz="1000" spc="-1" strike="noStrike">
              <a:latin typeface="Arial"/>
            </a:endParaRPr>
          </a:p>
        </p:txBody>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CustomShape 1"/>
          <p:cNvSpPr/>
          <p:nvPr/>
        </p:nvSpPr>
        <p:spPr>
          <a:xfrm>
            <a:off x="2867760" y="1542960"/>
            <a:ext cx="4798800" cy="4811400"/>
          </a:xfrm>
          <a:prstGeom prst="rect">
            <a:avLst/>
          </a:prstGeom>
          <a:noFill/>
          <a:ln>
            <a:noFill/>
          </a:ln>
        </p:spPr>
        <p:style>
          <a:lnRef idx="0"/>
          <a:fillRef idx="0"/>
          <a:effectRef idx="0"/>
          <a:fontRef idx="minor"/>
        </p:style>
        <p:txBody>
          <a:bodyPr lIns="0" rIns="0" tIns="0" bIns="72000">
            <a:noAutofit/>
          </a:bodyPr>
          <a:p>
            <a:pPr algn="just">
              <a:lnSpc>
                <a:spcPct val="100000"/>
              </a:lnSpc>
            </a:pPr>
            <a:r>
              <a:rPr b="0" lang="fr-FR" sz="1200" spc="-1" strike="noStrike">
                <a:solidFill>
                  <a:srgbClr val="777877"/>
                </a:solidFill>
                <a:latin typeface="Arial"/>
                <a:ea typeface="DejaVu Sans"/>
              </a:rPr>
              <a:t>La </a:t>
            </a:r>
            <a:r>
              <a:rPr b="1" lang="fr-FR" sz="1200" spc="-1" strike="noStrike">
                <a:solidFill>
                  <a:srgbClr val="777877"/>
                </a:solidFill>
                <a:latin typeface="Arial"/>
                <a:ea typeface="DejaVu Sans"/>
              </a:rPr>
              <a:t>Maison Départementale de la Solidarité (MDS) de Gardanne accueille, écoute et soutient </a:t>
            </a:r>
            <a:r>
              <a:rPr b="0" lang="fr-FR" sz="1200" spc="-1" strike="noStrike">
                <a:solidFill>
                  <a:srgbClr val="777877"/>
                </a:solidFill>
                <a:latin typeface="Arial"/>
                <a:ea typeface="DejaVu Sans"/>
              </a:rPr>
              <a:t>les Pennois qui font face à des difficultés.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En 2020, </a:t>
            </a:r>
            <a:r>
              <a:rPr b="1" lang="fr-FR" sz="1200" spc="-1" strike="noStrike">
                <a:solidFill>
                  <a:srgbClr val="777877"/>
                </a:solidFill>
                <a:latin typeface="Arial"/>
                <a:ea typeface="DejaVu Sans"/>
              </a:rPr>
              <a:t>181 ménages </a:t>
            </a:r>
            <a:r>
              <a:rPr b="0" lang="fr-FR" sz="1200" spc="-1" strike="noStrike">
                <a:solidFill>
                  <a:srgbClr val="777877"/>
                </a:solidFill>
                <a:latin typeface="Arial"/>
                <a:ea typeface="DejaVu Sans"/>
              </a:rPr>
              <a:t>Pennois sont été concernés par les accompagnements et / ou les aides du Département, notamment dans les </a:t>
            </a:r>
            <a:r>
              <a:rPr b="1" lang="fr-FR" sz="1200" spc="-1" strike="noStrike">
                <a:solidFill>
                  <a:srgbClr val="777877"/>
                </a:solidFill>
                <a:latin typeface="Arial"/>
                <a:ea typeface="DejaVu Sans"/>
              </a:rPr>
              <a:t>champs de l’emploi, de la lutte contre la pauvreté et les exclusions et les enfants, les jeunes majeurs et les familles</a:t>
            </a:r>
            <a:r>
              <a:rPr b="0" lang="fr-FR" sz="1200" spc="-1" strike="noStrike">
                <a:solidFill>
                  <a:srgbClr val="777877"/>
                </a:solidFill>
                <a:latin typeface="Arial"/>
                <a:ea typeface="DejaVu Sans"/>
              </a:rPr>
              <a:t>, soit un nombre moindre qu’en 2019 (212) et en 2018 (198).</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Entre 2018 et 2020, le nombre de Pennois ayant bénéficié d’un </a:t>
            </a:r>
            <a:r>
              <a:rPr b="1" lang="fr-FR" sz="1200" spc="-1" strike="noStrike">
                <a:solidFill>
                  <a:srgbClr val="777877"/>
                </a:solidFill>
                <a:latin typeface="Arial"/>
                <a:ea typeface="DejaVu Sans"/>
              </a:rPr>
              <a:t>accompagnement global et d’un diagnostic social et financier </a:t>
            </a:r>
            <a:r>
              <a:rPr b="0" lang="fr-FR" sz="1200" spc="-1" strike="noStrike">
                <a:solidFill>
                  <a:srgbClr val="777877"/>
                </a:solidFill>
                <a:latin typeface="Arial"/>
                <a:ea typeface="DejaVu Sans"/>
              </a:rPr>
              <a:t>a </a:t>
            </a:r>
            <a:r>
              <a:rPr b="1" lang="fr-FR" sz="1200" spc="-1" strike="noStrike">
                <a:solidFill>
                  <a:srgbClr val="777877"/>
                </a:solidFill>
                <a:latin typeface="Arial"/>
                <a:ea typeface="DejaVu Sans"/>
              </a:rPr>
              <a:t>augmenté</a:t>
            </a:r>
            <a:r>
              <a:rPr b="0" lang="fr-FR" sz="1200" spc="-1" strike="noStrike">
                <a:solidFill>
                  <a:srgbClr val="777877"/>
                </a:solidFill>
                <a:latin typeface="Arial"/>
                <a:ea typeface="DejaVu Sans"/>
              </a:rPr>
              <a:t>, tout comme les avis d’une </a:t>
            </a:r>
            <a:r>
              <a:rPr b="1" lang="fr-FR" sz="1200" spc="-1" strike="noStrike">
                <a:solidFill>
                  <a:srgbClr val="777877"/>
                </a:solidFill>
                <a:latin typeface="Arial"/>
                <a:ea typeface="DejaVu Sans"/>
              </a:rPr>
              <a:t>mesure d’Action Educative en Milieu Ouvert</a:t>
            </a:r>
            <a:r>
              <a:rPr b="0" lang="fr-FR" sz="1200" spc="-1" strike="noStrike">
                <a:solidFill>
                  <a:srgbClr val="777877"/>
                </a:solidFill>
                <a:latin typeface="Arial"/>
                <a:ea typeface="DejaVu Sans"/>
              </a:rPr>
              <a:t> (AEMO).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A contrario, le </a:t>
            </a:r>
            <a:r>
              <a:rPr b="1" lang="fr-FR" sz="1200" spc="-1" strike="noStrike">
                <a:solidFill>
                  <a:srgbClr val="777877"/>
                </a:solidFill>
                <a:latin typeface="Arial"/>
                <a:ea typeface="DejaVu Sans"/>
              </a:rPr>
              <a:t>nombre de bénéficiaires du RSA accompagnés par le département </a:t>
            </a:r>
            <a:r>
              <a:rPr b="0" lang="fr-FR" sz="1200" spc="-1" strike="noStrike">
                <a:solidFill>
                  <a:srgbClr val="777877"/>
                </a:solidFill>
                <a:latin typeface="Arial"/>
                <a:ea typeface="DejaVu Sans"/>
              </a:rPr>
              <a:t>(freins importants à l’emploi) a </a:t>
            </a:r>
            <a:r>
              <a:rPr b="1" lang="fr-FR" sz="1200" spc="-1" strike="noStrike">
                <a:solidFill>
                  <a:srgbClr val="777877"/>
                </a:solidFill>
                <a:latin typeface="Arial"/>
                <a:ea typeface="DejaVu Sans"/>
              </a:rPr>
              <a:t>diminué</a:t>
            </a:r>
            <a:r>
              <a:rPr b="0" lang="fr-FR" sz="1200" spc="-1" strike="noStrike">
                <a:solidFill>
                  <a:srgbClr val="777877"/>
                </a:solidFill>
                <a:latin typeface="Arial"/>
                <a:ea typeface="DejaVu Sans"/>
              </a:rPr>
              <a:t> entre 2018 et 2020. </a:t>
            </a:r>
            <a:endParaRPr b="0" lang="fr-FR" sz="1200" spc="-1" strike="noStrike">
              <a:latin typeface="Arial"/>
            </a:endParaRPr>
          </a:p>
        </p:txBody>
      </p:sp>
      <p:sp>
        <p:nvSpPr>
          <p:cNvPr id="657" name="CustomShape 2"/>
          <p:cNvSpPr/>
          <p:nvPr/>
        </p:nvSpPr>
        <p:spPr>
          <a:xfrm>
            <a:off x="2830680" y="295920"/>
            <a:ext cx="4835880" cy="358920"/>
          </a:xfrm>
          <a:prstGeom prst="rect">
            <a:avLst/>
          </a:prstGeom>
          <a:noFill/>
          <a:ln>
            <a:noFill/>
          </a:ln>
        </p:spPr>
        <p:style>
          <a:lnRef idx="0"/>
          <a:fillRef idx="0"/>
          <a:effectRef idx="0"/>
          <a:fontRef idx="minor"/>
        </p:style>
        <p:txBody>
          <a:bodyPr lIns="0" rIns="90000" tIns="0" bIns="45000">
            <a:noAutofit/>
          </a:bodyPr>
          <a:p>
            <a:pPr algn="just">
              <a:lnSpc>
                <a:spcPct val="90000"/>
              </a:lnSpc>
              <a:spcBef>
                <a:spcPts val="201"/>
              </a:spcBef>
            </a:pPr>
            <a:r>
              <a:rPr b="0" lang="fr-FR" sz="2000" spc="-1" strike="noStrike">
                <a:solidFill>
                  <a:srgbClr val="777877"/>
                </a:solidFill>
                <a:latin typeface="Arial"/>
                <a:ea typeface="DejaVu Sans"/>
              </a:rPr>
              <a:t>Une diminution du nombre de Pennois accompagnés par le Département ou ayant bénéficié d’aides entre 2018 et 2020</a:t>
            </a:r>
            <a:endParaRPr b="0" lang="fr-FR" sz="2000" spc="-1" strike="noStrike">
              <a:latin typeface="Arial"/>
            </a:endParaRPr>
          </a:p>
        </p:txBody>
      </p:sp>
      <p:sp>
        <p:nvSpPr>
          <p:cNvPr id="658"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Action sociale</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poursuite de la coordination entre les actions du Département et celles du CCAS des Pennes-Mirabeau, notamment sur les champs de l’insertion et de la lutte contre la pauvreté et les exclusions </a:t>
            </a:r>
            <a:endParaRPr b="0" lang="fr-FR" sz="1200" spc="-1" strike="noStrike">
              <a:latin typeface="Arial"/>
            </a:endParaRPr>
          </a:p>
        </p:txBody>
      </p:sp>
      <p:graphicFrame>
        <p:nvGraphicFramePr>
          <p:cNvPr id="659" name="Table 4"/>
          <p:cNvGraphicFramePr/>
          <p:nvPr/>
        </p:nvGraphicFramePr>
        <p:xfrm>
          <a:off x="7836120" y="817560"/>
          <a:ext cx="3872520" cy="7789680"/>
        </p:xfrm>
        <a:graphic>
          <a:graphicData uri="http://schemas.openxmlformats.org/drawingml/2006/table">
            <a:tbl>
              <a:tblPr/>
              <a:tblGrid>
                <a:gridCol w="2856960"/>
                <a:gridCol w="285120"/>
                <a:gridCol w="357480"/>
                <a:gridCol w="373320"/>
              </a:tblGrid>
              <a:tr h="209160">
                <a:tc>
                  <a:tcPr marL="9360" marR="9360">
                    <a:noFill/>
                  </a:tcPr>
                </a:tc>
                <a:tc>
                  <a:txBody>
                    <a:bodyPr lIns="9360" rIns="9360">
                      <a:noAutofit/>
                    </a:bodyPr>
                    <a:p>
                      <a:pPr algn="ctr">
                        <a:lnSpc>
                          <a:spcPct val="100000"/>
                        </a:lnSpc>
                      </a:pPr>
                      <a:r>
                        <a:rPr b="1" lang="fr-FR" sz="800" spc="-1" strike="noStrike">
                          <a:solidFill>
                            <a:srgbClr val="ffffff"/>
                          </a:solidFill>
                          <a:latin typeface="Arial Narrow"/>
                        </a:rPr>
                        <a:t>2018</a:t>
                      </a:r>
                      <a:endParaRPr b="0" lang="fr-FR" sz="800" spc="-1" strike="noStrike">
                        <a:latin typeface="Arial"/>
                      </a:endParaRPr>
                    </a:p>
                  </a:txBody>
                  <a:tcPr marL="9360" marR="9360">
                    <a:solidFill>
                      <a:srgbClr val="0070c0"/>
                    </a:solidFill>
                  </a:tcPr>
                </a:tc>
                <a:tc>
                  <a:txBody>
                    <a:bodyPr lIns="9360" rIns="9360">
                      <a:noAutofit/>
                    </a:bodyPr>
                    <a:p>
                      <a:pPr algn="ctr">
                        <a:lnSpc>
                          <a:spcPct val="100000"/>
                        </a:lnSpc>
                      </a:pPr>
                      <a:r>
                        <a:rPr b="1" lang="fr-FR" sz="800" spc="-1" strike="noStrike">
                          <a:solidFill>
                            <a:srgbClr val="ffffff"/>
                          </a:solidFill>
                          <a:latin typeface="Arial Narrow"/>
                        </a:rPr>
                        <a:t>2019</a:t>
                      </a:r>
                      <a:endParaRPr b="0" lang="fr-FR" sz="800" spc="-1" strike="noStrike">
                        <a:latin typeface="Arial"/>
                      </a:endParaRPr>
                    </a:p>
                  </a:txBody>
                  <a:tcPr marL="9360" marR="9360">
                    <a:solidFill>
                      <a:srgbClr val="0070c0"/>
                    </a:solidFill>
                  </a:tcPr>
                </a:tc>
                <a:tc>
                  <a:txBody>
                    <a:bodyPr lIns="9360" rIns="9360">
                      <a:noAutofit/>
                    </a:bodyPr>
                    <a:p>
                      <a:pPr algn="ctr">
                        <a:lnSpc>
                          <a:spcPct val="100000"/>
                        </a:lnSpc>
                      </a:pPr>
                      <a:r>
                        <a:rPr b="1" lang="fr-FR" sz="800" spc="-1" strike="noStrike">
                          <a:solidFill>
                            <a:srgbClr val="ffffff"/>
                          </a:solidFill>
                          <a:latin typeface="Arial Narrow"/>
                        </a:rPr>
                        <a:t>2020</a:t>
                      </a:r>
                      <a:endParaRPr b="0" lang="fr-FR" sz="800" spc="-1" strike="noStrike">
                        <a:latin typeface="Arial"/>
                      </a:endParaRPr>
                    </a:p>
                  </a:txBody>
                  <a:tcPr marL="9360" marR="9360">
                    <a:solidFill>
                      <a:srgbClr val="0070c0"/>
                    </a:solidFill>
                  </a:tcPr>
                </a:tc>
              </a:tr>
              <a:tr h="242640">
                <a:tc>
                  <a:txBody>
                    <a:bodyPr lIns="9360" rIns="9360">
                      <a:noAutofit/>
                    </a:bodyPr>
                    <a:p>
                      <a:pPr>
                        <a:lnSpc>
                          <a:spcPct val="100000"/>
                        </a:lnSpc>
                      </a:pPr>
                      <a:r>
                        <a:rPr b="0" lang="fr-FR" sz="1050" spc="-1" strike="noStrike">
                          <a:solidFill>
                            <a:srgbClr val="ffffff"/>
                          </a:solidFill>
                          <a:latin typeface="Arial Narrow"/>
                        </a:rPr>
                        <a:t>Accompagnement Global</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4</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5</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8</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Diagnostic Social et Financier</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9</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7</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10</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1" lang="fr-FR" sz="1050" spc="-1" strike="noStrike">
                          <a:solidFill>
                            <a:srgbClr val="ffffff"/>
                          </a:solidFill>
                          <a:latin typeface="Arial Narrow"/>
                        </a:rPr>
                        <a:t>Endettement - surendettement</a:t>
                      </a:r>
                      <a:endParaRPr b="0" lang="fr-FR" sz="1050" spc="-1" strike="noStrike">
                        <a:latin typeface="Arial"/>
                      </a:endParaRPr>
                    </a:p>
                  </a:txBody>
                  <a:tcPr marL="9360" marR="9360">
                    <a:solidFill>
                      <a:srgbClr val="777877"/>
                    </a:solid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Action Educative Budgétaire CESF</a:t>
                      </a:r>
                      <a:endParaRPr b="0" lang="fr-FR" sz="1050" spc="-1" strike="noStrike">
                        <a:latin typeface="Arial"/>
                      </a:endParaRPr>
                    </a:p>
                  </a:txBody>
                  <a:tcPr marL="9360" marR="9360">
                    <a:solidFill>
                      <a:srgbClr val="0070c0"/>
                    </a:solidFill>
                  </a:tcPr>
                </a:tc>
                <a:tc>
                  <a:tcPr marL="9360" marR="9360">
                    <a:noFill/>
                  </a:tcPr>
                </a:tc>
                <a:tc>
                  <a:txBody>
                    <a:bodyPr lIns="9360" rIns="9360">
                      <a:noAutofit/>
                    </a:bodyPr>
                    <a:p>
                      <a:pPr algn="ctr">
                        <a:lnSpc>
                          <a:spcPct val="100000"/>
                        </a:lnSpc>
                      </a:pPr>
                      <a:r>
                        <a:rPr b="0" lang="fr-FR" sz="1050" spc="-1" strike="noStrike">
                          <a:solidFill>
                            <a:srgbClr val="00b050"/>
                          </a:solidFill>
                          <a:latin typeface="Arial Narrow"/>
                        </a:rPr>
                        <a:t>2</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1</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Dossier surendettement  CESF</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b050"/>
                          </a:solidFill>
                          <a:latin typeface="Arial Narrow"/>
                        </a:rPr>
                        <a:t>2</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0</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0</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1" lang="fr-FR" sz="1050" spc="-1" strike="noStrike">
                          <a:solidFill>
                            <a:srgbClr val="ffffff"/>
                          </a:solidFill>
                          <a:latin typeface="Arial Narrow"/>
                        </a:rPr>
                        <a:t>Insertion</a:t>
                      </a:r>
                      <a:endParaRPr b="0" lang="fr-FR" sz="1050" spc="-1" strike="noStrike">
                        <a:latin typeface="Arial"/>
                      </a:endParaRPr>
                    </a:p>
                  </a:txBody>
                  <a:tcPr marL="9360" marR="9360">
                    <a:solidFill>
                      <a:srgbClr val="777877"/>
                    </a:solid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Contrat RSA 1 er CI</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12</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20</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7</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Contrat RSA Renouvel.</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104</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123</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95</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Contrat RSA Rétablissement</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b050"/>
                          </a:solidFill>
                          <a:latin typeface="Arial Narrow"/>
                        </a:rPr>
                        <a:t>16</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171917"/>
                          </a:solidFill>
                          <a:latin typeface="Arial Narrow"/>
                        </a:rPr>
                        <a:t>7</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7</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1" lang="fr-FR" sz="1050" spc="-1" strike="noStrike">
                          <a:solidFill>
                            <a:srgbClr val="ffffff"/>
                          </a:solidFill>
                          <a:latin typeface="Arial Narrow"/>
                        </a:rPr>
                        <a:t>Lutte contre la pauvreté et les exclusions</a:t>
                      </a:r>
                      <a:endParaRPr b="0" lang="fr-FR" sz="1050" spc="-1" strike="noStrike">
                        <a:latin typeface="Arial"/>
                      </a:endParaRPr>
                    </a:p>
                  </a:txBody>
                  <a:tcPr marL="9360" marR="9360">
                    <a:solidFill>
                      <a:srgbClr val="777877"/>
                    </a:solid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Enquête Expulsion</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0</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Accompagnement socio-éducatif lié au logement (ASELL)</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b050"/>
                          </a:solidFill>
                          <a:latin typeface="Arial Narrow"/>
                        </a:rPr>
                        <a:t>12</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5</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FSL Accès</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b050"/>
                          </a:solidFill>
                          <a:latin typeface="Arial Narrow"/>
                        </a:rPr>
                        <a:t>17</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11</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4</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FSL Maintien</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2</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3</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Fonds Eau</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7</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13</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3</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Fonds EDF</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15</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19</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15</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Fonds GDF</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0</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2</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Mesure d'accompagnement social personnalisé (MASP)</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0</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Secours adultes </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10</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13</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6</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Chèques Accompagn. Personnalisé</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9</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15</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31</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Logement PDALHPD</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b050"/>
                          </a:solidFill>
                          <a:latin typeface="Arial Narrow"/>
                        </a:rPr>
                        <a:t>2</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0</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1" lang="fr-FR" sz="1050" spc="-1" strike="noStrike">
                          <a:solidFill>
                            <a:srgbClr val="ffffff"/>
                          </a:solidFill>
                          <a:latin typeface="Arial Narrow"/>
                        </a:rPr>
                        <a:t>Enfants, jeunes majeurs et familles</a:t>
                      </a:r>
                      <a:endParaRPr b="0" lang="fr-FR" sz="1050" spc="-1" strike="noStrike">
                        <a:latin typeface="Arial"/>
                      </a:endParaRPr>
                    </a:p>
                  </a:txBody>
                  <a:tcPr marL="9360" marR="9360">
                    <a:solidFill>
                      <a:srgbClr val="777877"/>
                    </a:solid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Evaluation Agrément Adoption</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0</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2</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3</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Demande de TISF</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0</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Informations préoccupantes</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b050"/>
                          </a:solidFill>
                          <a:latin typeface="Arial Narrow"/>
                        </a:rPr>
                        <a:t>14</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1c1b2a"/>
                          </a:solidFill>
                          <a:latin typeface="Arial Narrow"/>
                        </a:rPr>
                        <a:t>6</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13</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Action Educative Administrative (AEA)</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4</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5</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1</a:t>
                      </a:r>
                      <a:endParaRPr b="0" lang="fr-FR" sz="1050" spc="-1" strike="noStrike">
                        <a:latin typeface="Arial"/>
                      </a:endParaRPr>
                    </a:p>
                  </a:txBody>
                  <a:tcPr marL="9360" marR="9360">
                    <a:solidFill>
                      <a:srgbClr val="d9d9d9"/>
                    </a:solidFill>
                  </a:tcPr>
                </a:tc>
              </a:tr>
              <a:tr h="393480">
                <a:tc>
                  <a:txBody>
                    <a:bodyPr lIns="9360" rIns="9360">
                      <a:noAutofit/>
                    </a:bodyPr>
                    <a:p>
                      <a:pPr>
                        <a:lnSpc>
                          <a:spcPct val="100000"/>
                        </a:lnSpc>
                      </a:pPr>
                      <a:r>
                        <a:rPr b="0" lang="fr-FR" sz="1050" spc="-1" strike="noStrike">
                          <a:solidFill>
                            <a:srgbClr val="ffffff"/>
                          </a:solidFill>
                          <a:latin typeface="Arial Narrow"/>
                        </a:rPr>
                        <a:t>Avis d'une mesure d’Action Éducative en Milieu Ouvert (AEMO)</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0000"/>
                          </a:solidFill>
                          <a:latin typeface="Arial Narrow"/>
                        </a:rPr>
                        <a:t>4</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5</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b050"/>
                          </a:solidFill>
                          <a:latin typeface="Arial Narrow"/>
                        </a:rPr>
                        <a:t>11</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0" lang="fr-FR" sz="1050" spc="-1" strike="noStrike">
                          <a:solidFill>
                            <a:srgbClr val="ffffff"/>
                          </a:solidFill>
                          <a:latin typeface="Arial Narrow"/>
                        </a:rPr>
                        <a:t>Allocation Mensuelle ASE</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b050"/>
                          </a:solidFill>
                          <a:latin typeface="Arial Narrow"/>
                        </a:rPr>
                        <a:t>84</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82</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57</a:t>
                      </a:r>
                      <a:endParaRPr b="0" lang="fr-FR" sz="1050" spc="-1" strike="noStrike">
                        <a:latin typeface="Arial"/>
                      </a:endParaRPr>
                    </a:p>
                  </a:txBody>
                  <a:tcPr marL="9360" marR="9360">
                    <a:solidFill>
                      <a:srgbClr val="d9d9d9"/>
                    </a:solidFill>
                  </a:tcPr>
                </a:tc>
              </a:tr>
              <a:tr h="393480">
                <a:tc>
                  <a:txBody>
                    <a:bodyPr lIns="9360" rIns="9360">
                      <a:noAutofit/>
                    </a:bodyPr>
                    <a:p>
                      <a:pPr>
                        <a:lnSpc>
                          <a:spcPct val="100000"/>
                        </a:lnSpc>
                      </a:pPr>
                      <a:r>
                        <a:rPr b="0" lang="fr-FR" sz="1050" spc="-1" strike="noStrike">
                          <a:solidFill>
                            <a:srgbClr val="ffffff"/>
                          </a:solidFill>
                          <a:latin typeface="Arial Narrow"/>
                        </a:rPr>
                        <a:t>Régie sur allocation mensuelle d'aide sociale à l'enfance (AMASE)</a:t>
                      </a:r>
                      <a:endParaRPr b="0" lang="fr-FR" sz="1050" spc="-1" strike="noStrike">
                        <a:latin typeface="Arial"/>
                      </a:endParaRPr>
                    </a:p>
                  </a:txBody>
                  <a:tcPr marL="9360" marR="9360">
                    <a:solidFill>
                      <a:srgbClr val="0070c0"/>
                    </a:solidFill>
                  </a:tcPr>
                </a:tc>
                <a:tc>
                  <a:txBody>
                    <a:bodyPr lIns="9360" rIns="9360">
                      <a:noAutofit/>
                    </a:bodyPr>
                    <a:p>
                      <a:pPr algn="ctr">
                        <a:lnSpc>
                          <a:spcPct val="100000"/>
                        </a:lnSpc>
                      </a:pPr>
                      <a:r>
                        <a:rPr b="0" lang="fr-FR" sz="1050" spc="-1" strike="noStrike">
                          <a:solidFill>
                            <a:srgbClr val="00b050"/>
                          </a:solidFill>
                          <a:latin typeface="Arial Narrow"/>
                        </a:rPr>
                        <a:t>6</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4</a:t>
                      </a:r>
                      <a:endParaRPr b="0" lang="fr-FR" sz="1050" spc="-1" strike="noStrike">
                        <a:latin typeface="Arial"/>
                      </a:endParaRPr>
                    </a:p>
                  </a:txBody>
                  <a:tcPr marL="9360" marR="9360">
                    <a:noFill/>
                  </a:tcPr>
                </a:tc>
                <a:tc>
                  <a:txBody>
                    <a:bodyPr lIns="9360" rIns="9360">
                      <a:noAutofit/>
                    </a:bodyPr>
                    <a:p>
                      <a:pPr algn="ctr">
                        <a:lnSpc>
                          <a:spcPct val="100000"/>
                        </a:lnSpc>
                      </a:pPr>
                      <a:r>
                        <a:rPr b="0" lang="fr-FR" sz="1050" spc="-1" strike="noStrike">
                          <a:solidFill>
                            <a:srgbClr val="000000"/>
                          </a:solidFill>
                          <a:latin typeface="Arial Narrow"/>
                        </a:rPr>
                        <a:t>0</a:t>
                      </a:r>
                      <a:endParaRPr b="0" lang="fr-FR" sz="1050" spc="-1" strike="noStrike">
                        <a:latin typeface="Arial"/>
                      </a:endParaRPr>
                    </a:p>
                  </a:txBody>
                  <a:tcPr marL="9360" marR="9360">
                    <a:solidFill>
                      <a:srgbClr val="d9d9d9"/>
                    </a:solidFill>
                  </a:tcPr>
                </a:tc>
              </a:tr>
              <a:tr h="242640">
                <a:tc>
                  <a:txBody>
                    <a:bodyPr lIns="9360" rIns="9360">
                      <a:noAutofit/>
                    </a:bodyPr>
                    <a:p>
                      <a:pPr>
                        <a:lnSpc>
                          <a:spcPct val="100000"/>
                        </a:lnSpc>
                      </a:pPr>
                      <a:r>
                        <a:rPr b="1" lang="fr-FR" sz="1050" spc="-1" strike="noStrike">
                          <a:solidFill>
                            <a:srgbClr val="ffffff"/>
                          </a:solidFill>
                          <a:latin typeface="Arial Narrow"/>
                        </a:rPr>
                        <a:t>Nombre de ménages concernés</a:t>
                      </a:r>
                      <a:endParaRPr b="0" lang="fr-FR" sz="1050" spc="-1" strike="noStrike">
                        <a:latin typeface="Arial"/>
                      </a:endParaRPr>
                    </a:p>
                  </a:txBody>
                  <a:tcPr marL="9360" marR="9360">
                    <a:solidFill>
                      <a:srgbClr val="777877"/>
                    </a:solidFill>
                  </a:tcPr>
                </a:tc>
                <a:tc>
                  <a:txBody>
                    <a:bodyPr lIns="9360" rIns="9360">
                      <a:noAutofit/>
                    </a:bodyPr>
                    <a:p>
                      <a:pPr algn="ctr">
                        <a:lnSpc>
                          <a:spcPct val="100000"/>
                        </a:lnSpc>
                      </a:pPr>
                      <a:r>
                        <a:rPr b="1" lang="fr-FR" sz="1050" spc="-1" strike="noStrike">
                          <a:solidFill>
                            <a:srgbClr val="000000"/>
                          </a:solidFill>
                          <a:latin typeface="Arial Narrow"/>
                        </a:rPr>
                        <a:t>198</a:t>
                      </a:r>
                      <a:endParaRPr b="0" lang="fr-FR" sz="1050" spc="-1" strike="noStrike">
                        <a:latin typeface="Arial"/>
                      </a:endParaRPr>
                    </a:p>
                  </a:txBody>
                  <a:tcPr marL="9360" marR="9360">
                    <a:noFill/>
                  </a:tcPr>
                </a:tc>
                <a:tc>
                  <a:txBody>
                    <a:bodyPr lIns="9360" rIns="9360">
                      <a:noAutofit/>
                    </a:bodyPr>
                    <a:p>
                      <a:pPr algn="ctr">
                        <a:lnSpc>
                          <a:spcPct val="100000"/>
                        </a:lnSpc>
                      </a:pPr>
                      <a:r>
                        <a:rPr b="1" lang="fr-FR" sz="1050" spc="-1" strike="noStrike">
                          <a:solidFill>
                            <a:srgbClr val="00b050"/>
                          </a:solidFill>
                          <a:latin typeface="Arial Narrow"/>
                        </a:rPr>
                        <a:t>212</a:t>
                      </a:r>
                      <a:endParaRPr b="0" lang="fr-FR" sz="1050" spc="-1" strike="noStrike">
                        <a:latin typeface="Arial"/>
                      </a:endParaRPr>
                    </a:p>
                  </a:txBody>
                  <a:tcPr marL="9360" marR="9360">
                    <a:noFill/>
                  </a:tcPr>
                </a:tc>
                <a:tc>
                  <a:txBody>
                    <a:bodyPr lIns="9360" rIns="9360">
                      <a:noAutofit/>
                    </a:bodyPr>
                    <a:p>
                      <a:pPr algn="ctr">
                        <a:lnSpc>
                          <a:spcPct val="100000"/>
                        </a:lnSpc>
                      </a:pPr>
                      <a:r>
                        <a:rPr b="1" lang="fr-FR" sz="1050" spc="-1" strike="noStrike">
                          <a:solidFill>
                            <a:srgbClr val="000000"/>
                          </a:solidFill>
                          <a:latin typeface="Arial Narrow"/>
                        </a:rPr>
                        <a:t>181</a:t>
                      </a:r>
                      <a:endParaRPr b="0" lang="fr-FR" sz="1050" spc="-1" strike="noStrike">
                        <a:latin typeface="Arial"/>
                      </a:endParaRPr>
                    </a:p>
                  </a:txBody>
                  <a:tcPr marL="9360" marR="9360">
                    <a:solidFill>
                      <a:srgbClr val="d9d9d9"/>
                    </a:solidFill>
                  </a:tcPr>
                </a:tc>
              </a:tr>
            </a:tbl>
          </a:graphicData>
        </a:graphic>
      </p:graphicFrame>
      <p:sp>
        <p:nvSpPr>
          <p:cNvPr id="660" name="CustomShape 5"/>
          <p:cNvSpPr/>
          <p:nvPr/>
        </p:nvSpPr>
        <p:spPr>
          <a:xfrm>
            <a:off x="7843320" y="417240"/>
            <a:ext cx="395964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Répartition des activités et des prestations mises en place par la MDS auprès des Pennois| Source: CD 13</a:t>
            </a:r>
            <a:r>
              <a:rPr b="0" i="1" lang="fr-FR" sz="1000" spc="32" strike="noStrike">
                <a:solidFill>
                  <a:srgbClr val="777877"/>
                </a:solidFill>
                <a:latin typeface="Arial"/>
                <a:ea typeface="DejaVu Sans"/>
              </a:rPr>
              <a:t>	</a:t>
            </a:r>
            <a:endParaRPr b="0" lang="fr-FR" sz="1000" spc="-1" strike="noStrike">
              <a:latin typeface="Arial"/>
            </a:endParaRPr>
          </a:p>
        </p:txBody>
      </p:sp>
      <p:sp>
        <p:nvSpPr>
          <p:cNvPr id="661" name="CustomShape 6"/>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693C06A-DA54-485E-88CD-549C7EDCF2B3}"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CustomShape 1"/>
          <p:cNvSpPr/>
          <p:nvPr/>
        </p:nvSpPr>
        <p:spPr>
          <a:xfrm>
            <a:off x="2867760" y="970200"/>
            <a:ext cx="4581360" cy="540756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Les missions du CCAS des Pennes-Mirabeau sont définies dans le </a:t>
            </a:r>
            <a:r>
              <a:rPr b="1" lang="fr-FR" sz="1200" spc="-1" strike="noStrike">
                <a:solidFill>
                  <a:srgbClr val="777877"/>
                </a:solidFill>
                <a:latin typeface="Arial"/>
                <a:ea typeface="DejaVu Sans"/>
              </a:rPr>
              <a:t>code de l’action sociale et des familles (CASF). </a:t>
            </a:r>
            <a:endParaRPr b="0" lang="fr-FR" sz="1200" spc="-1" strike="noStrike">
              <a:latin typeface="Arial"/>
            </a:endParaRPr>
          </a:p>
          <a:p>
            <a:pPr algn="just">
              <a:lnSpc>
                <a:spcPct val="100000"/>
              </a:lnSpc>
              <a:spcBef>
                <a:spcPts val="1001"/>
              </a:spcBef>
            </a:pPr>
            <a:r>
              <a:rPr b="1" lang="fr-FR" sz="1200" spc="-1" strike="noStrike">
                <a:solidFill>
                  <a:srgbClr val="0070c0"/>
                </a:solidFill>
                <a:latin typeface="Arial"/>
                <a:ea typeface="DejaVu Sans"/>
              </a:rPr>
              <a:t>L’aide sociale légale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Le CCAS participe à l’instruction </a:t>
            </a:r>
            <a:r>
              <a:rPr b="1" lang="fr-FR" sz="1200" spc="-1" strike="noStrike">
                <a:solidFill>
                  <a:srgbClr val="777877"/>
                </a:solidFill>
                <a:latin typeface="Arial"/>
                <a:ea typeface="DejaVu Sans"/>
              </a:rPr>
              <a:t>des dossiers d’aide sociale</a:t>
            </a:r>
            <a:r>
              <a:rPr b="0" lang="fr-FR" sz="1200" spc="-1" strike="noStrike">
                <a:solidFill>
                  <a:srgbClr val="777877"/>
                </a:solidFill>
                <a:latin typeface="Arial"/>
                <a:ea typeface="DejaVu Sans"/>
              </a:rPr>
              <a:t>: il assure une mission d’accueil, d’information, d’orientation et d’accompagnement des Pennois.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Le CCAS doit procéder à la domiciliation des personnes sans résidence stable dès lors qu’elles ont un lien avec la commune, tenir à jour un fichier des bénéficiaires d’une prestation sociale et conduire une analyse des besoins sociaux.</a:t>
            </a:r>
            <a:endParaRPr b="0" lang="fr-FR" sz="1200" spc="-1" strike="noStrike">
              <a:latin typeface="Arial"/>
            </a:endParaRPr>
          </a:p>
          <a:p>
            <a:pPr algn="just">
              <a:lnSpc>
                <a:spcPct val="100000"/>
              </a:lnSpc>
              <a:spcBef>
                <a:spcPts val="1001"/>
              </a:spcBef>
            </a:pPr>
            <a:r>
              <a:rPr b="1" lang="fr-FR" sz="1200" spc="-1" strike="noStrike">
                <a:solidFill>
                  <a:srgbClr val="0070c0"/>
                </a:solidFill>
                <a:latin typeface="Arial"/>
                <a:ea typeface="DejaVu Sans"/>
              </a:rPr>
              <a:t>L’action sociale facultative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Le CCAS des Pennes Mirabeau anime une action générale de </a:t>
            </a:r>
            <a:r>
              <a:rPr b="1" lang="fr-FR" sz="1200" spc="-1" strike="noStrike">
                <a:solidFill>
                  <a:srgbClr val="777877"/>
                </a:solidFill>
                <a:latin typeface="Arial"/>
                <a:ea typeface="DejaVu Sans"/>
              </a:rPr>
              <a:t>prévention et de développement social </a:t>
            </a:r>
            <a:r>
              <a:rPr b="0" lang="fr-FR" sz="1200" spc="-1" strike="noStrike">
                <a:solidFill>
                  <a:srgbClr val="777877"/>
                </a:solidFill>
                <a:latin typeface="Arial"/>
                <a:ea typeface="DejaVu Sans"/>
              </a:rPr>
              <a:t>dans la commune en lien avec ses partenaires..</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Il intervient sous forme de </a:t>
            </a:r>
            <a:r>
              <a:rPr b="1" lang="fr-FR" sz="1200" spc="-1" strike="noStrike">
                <a:solidFill>
                  <a:srgbClr val="777877"/>
                </a:solidFill>
                <a:latin typeface="Arial"/>
                <a:ea typeface="DejaVu Sans"/>
              </a:rPr>
              <a:t>prestations en espèces </a:t>
            </a:r>
            <a:r>
              <a:rPr b="0" lang="fr-FR" sz="1200" spc="-1" strike="noStrike">
                <a:solidFill>
                  <a:srgbClr val="777877"/>
                </a:solidFill>
                <a:latin typeface="Arial"/>
                <a:ea typeface="DejaVu Sans"/>
              </a:rPr>
              <a:t>non remboursables. Il participe également aux différents </a:t>
            </a:r>
            <a:r>
              <a:rPr b="1" lang="fr-FR" sz="1200" spc="-1" strike="noStrike">
                <a:solidFill>
                  <a:srgbClr val="777877"/>
                </a:solidFill>
                <a:latin typeface="Arial"/>
                <a:ea typeface="DejaVu Sans"/>
              </a:rPr>
              <a:t>dispositifs d’insertion sociale et professionnelle, aux dispositifs de lutte contre les exclusions</a:t>
            </a:r>
            <a:endParaRPr b="0" lang="fr-FR" sz="1200" spc="-1" strike="noStrike">
              <a:latin typeface="Arial"/>
            </a:endParaRPr>
          </a:p>
          <a:p>
            <a:pPr algn="just">
              <a:lnSpc>
                <a:spcPct val="100000"/>
              </a:lnSpc>
              <a:spcBef>
                <a:spcPts val="1001"/>
              </a:spcBef>
            </a:pPr>
            <a:r>
              <a:rPr b="1" lang="fr-FR" sz="1200" spc="-1" strike="noStrike">
                <a:solidFill>
                  <a:srgbClr val="0070c0"/>
                </a:solidFill>
                <a:latin typeface="Arial"/>
                <a:ea typeface="DejaVu Sans"/>
              </a:rPr>
              <a:t>Organisation du CCAS</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Le CCAS est administré par un </a:t>
            </a:r>
            <a:r>
              <a:rPr b="1" lang="fr-FR" sz="1200" spc="-1" strike="noStrike">
                <a:solidFill>
                  <a:srgbClr val="777877"/>
                </a:solidFill>
                <a:latin typeface="Arial"/>
                <a:ea typeface="DejaVu Sans"/>
              </a:rPr>
              <a:t>Conseil d’Administration</a:t>
            </a:r>
            <a:r>
              <a:rPr b="0" lang="fr-FR" sz="1200" spc="-1" strike="noStrike">
                <a:solidFill>
                  <a:srgbClr val="777877"/>
                </a:solidFill>
                <a:latin typeface="Arial"/>
                <a:ea typeface="DejaVu Sans"/>
              </a:rPr>
              <a:t> dont M. le Maire est le président. Il est organisé en </a:t>
            </a:r>
            <a:r>
              <a:rPr b="1" lang="fr-FR" sz="1200" spc="-1" strike="noStrike">
                <a:solidFill>
                  <a:srgbClr val="777877"/>
                </a:solidFill>
                <a:latin typeface="Arial"/>
                <a:ea typeface="DejaVu Sans"/>
              </a:rPr>
              <a:t>4 pôles</a:t>
            </a:r>
            <a:r>
              <a:rPr b="0" lang="fr-FR" sz="1200" spc="-1" strike="noStrike">
                <a:solidFill>
                  <a:srgbClr val="777877"/>
                </a:solidFill>
                <a:latin typeface="Arial"/>
                <a:ea typeface="DejaVu Sans"/>
              </a:rPr>
              <a:t>: Accueil CCAS, Pôle Gestion Sociale Administrative et Comptable, Pôle Animation et Pôle Foyers Restaurants.</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63"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 CCAS organisé en 4 pôles qui accueille, informe, soutient et accompagne les Pennois </a:t>
            </a:r>
            <a:endParaRPr b="0" lang="fr-FR" sz="2000" spc="-1" strike="noStrike">
              <a:latin typeface="Arial"/>
            </a:endParaRPr>
          </a:p>
        </p:txBody>
      </p:sp>
      <p:sp>
        <p:nvSpPr>
          <p:cNvPr id="664" name="CustomShape 3"/>
          <p:cNvSpPr/>
          <p:nvPr/>
        </p:nvSpPr>
        <p:spPr>
          <a:xfrm>
            <a:off x="0" y="2448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Action sociale</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algn="just">
              <a:lnSpc>
                <a:spcPct val="100000"/>
              </a:lnSpc>
            </a:pPr>
            <a:endParaRPr b="0" lang="fr-FR" sz="2400" spc="-1" strike="noStrike">
              <a:latin typeface="Arial"/>
            </a:endParaRPr>
          </a:p>
        </p:txBody>
      </p:sp>
      <p:sp>
        <p:nvSpPr>
          <p:cNvPr id="665" name="CustomShape 4"/>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Source: Rapport d’orientation budgétaire 2020, Site internet de l’UNCCAS</a:t>
            </a:r>
            <a:endParaRPr b="0" lang="fr-FR" sz="800" spc="-1" strike="noStrike">
              <a:latin typeface="Arial"/>
            </a:endParaRPr>
          </a:p>
        </p:txBody>
      </p:sp>
      <p:pic>
        <p:nvPicPr>
          <p:cNvPr id="666" name="Image 6" descr=""/>
          <p:cNvPicPr/>
          <p:nvPr/>
        </p:nvPicPr>
        <p:blipFill>
          <a:blip r:embed="rId1"/>
          <a:stretch/>
        </p:blipFill>
        <p:spPr>
          <a:xfrm>
            <a:off x="7574760" y="2080440"/>
            <a:ext cx="4542480" cy="2814840"/>
          </a:xfrm>
          <a:prstGeom prst="rect">
            <a:avLst/>
          </a:prstGeom>
          <a:ln>
            <a:noFill/>
          </a:ln>
        </p:spPr>
      </p:pic>
      <p:sp>
        <p:nvSpPr>
          <p:cNvPr id="667" name="CustomShape 5"/>
          <p:cNvSpPr/>
          <p:nvPr/>
        </p:nvSpPr>
        <p:spPr>
          <a:xfrm>
            <a:off x="7613640" y="1387080"/>
            <a:ext cx="419652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Organigramme du CCAS des Pennes-Mirabeau au 1</a:t>
            </a:r>
            <a:r>
              <a:rPr b="0" i="1" lang="fr-FR" sz="1000" spc="32" strike="noStrike" baseline="30000">
                <a:solidFill>
                  <a:srgbClr val="777877"/>
                </a:solidFill>
                <a:latin typeface="Arial"/>
                <a:ea typeface="DejaVu Sans"/>
              </a:rPr>
              <a:t>er</a:t>
            </a:r>
            <a:r>
              <a:rPr b="0" i="1" lang="fr-FR" sz="1000" spc="32" strike="noStrike">
                <a:solidFill>
                  <a:srgbClr val="777877"/>
                </a:solidFill>
                <a:latin typeface="Arial"/>
                <a:ea typeface="DejaVu Sans"/>
              </a:rPr>
              <a:t> janvier 2021 </a:t>
            </a:r>
            <a:r>
              <a:rPr b="0" i="1" lang="fr-FR" sz="1000" spc="32" strike="noStrike">
                <a:solidFill>
                  <a:srgbClr val="777877"/>
                </a:solidFill>
                <a:latin typeface="Arial"/>
                <a:ea typeface="DejaVu Sans"/>
              </a:rPr>
              <a:t>	</a:t>
            </a:r>
            <a:r>
              <a:rPr b="0" i="1" lang="fr-FR" sz="1000" spc="32" strike="noStrike">
                <a:solidFill>
                  <a:srgbClr val="777877"/>
                </a:solidFill>
                <a:latin typeface="Arial"/>
                <a:ea typeface="DejaVu Sans"/>
              </a:rPr>
              <a:t>| Source: CCAS</a:t>
            </a:r>
            <a:r>
              <a:rPr b="0" i="1" lang="fr-FR" sz="1000" spc="32" strike="noStrike">
                <a:solidFill>
                  <a:srgbClr val="777877"/>
                </a:solidFill>
                <a:latin typeface="Arial"/>
                <a:ea typeface="DejaVu Sans"/>
              </a:rPr>
              <a:t>	</a:t>
            </a:r>
            <a:endParaRPr b="0" lang="fr-FR" sz="1000" spc="-1" strike="noStrike">
              <a:latin typeface="Arial"/>
            </a:endParaRPr>
          </a:p>
        </p:txBody>
      </p:sp>
      <p:sp>
        <p:nvSpPr>
          <p:cNvPr id="668" name="CustomShape 6"/>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76B1E32-FF8D-48D6-B98F-BB6D8391F0AC}"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CustomShape 1"/>
          <p:cNvSpPr/>
          <p:nvPr/>
        </p:nvSpPr>
        <p:spPr>
          <a:xfrm>
            <a:off x="5341320" y="1199880"/>
            <a:ext cx="1837080" cy="1783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386" name="CustomShape 2"/>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0070c0"/>
                </a:solidFill>
                <a:latin typeface="Arial"/>
                <a:ea typeface="DejaVu Sans"/>
              </a:rPr>
              <a:t>Présentation de la démarche Ville Amie des Aînés</a:t>
            </a:r>
            <a:endParaRPr b="0" lang="fr-FR" sz="2400" spc="-1" strike="noStrike">
              <a:latin typeface="Arial"/>
            </a:endParaRPr>
          </a:p>
        </p:txBody>
      </p:sp>
      <p:sp>
        <p:nvSpPr>
          <p:cNvPr id="387" name="CustomShape 3"/>
          <p:cNvSpPr/>
          <p:nvPr/>
        </p:nvSpPr>
        <p:spPr>
          <a:xfrm>
            <a:off x="5498280" y="1570680"/>
            <a:ext cx="1545840" cy="973080"/>
          </a:xfrm>
          <a:prstGeom prst="rect">
            <a:avLst/>
          </a:prstGeom>
          <a:noFill/>
          <a:ln>
            <a:noFill/>
          </a:ln>
        </p:spPr>
        <p:style>
          <a:lnRef idx="0"/>
          <a:fillRef idx="0"/>
          <a:effectRef idx="0"/>
          <a:fontRef idx="minor"/>
        </p:style>
        <p:txBody>
          <a:bodyPr lIns="0" rIns="0" tIns="0" bIns="0">
            <a:noAutofit/>
          </a:bodyPr>
          <a:p>
            <a:pPr algn="ctr">
              <a:lnSpc>
                <a:spcPct val="100000"/>
              </a:lnSpc>
            </a:pPr>
            <a:r>
              <a:rPr b="1" lang="fr-FR" sz="1600" spc="-1" strike="noStrike">
                <a:solidFill>
                  <a:srgbClr val="ffffff"/>
                </a:solidFill>
                <a:latin typeface="Arial"/>
                <a:ea typeface="DejaVu Sans"/>
              </a:rPr>
              <a:t>Une démarche participative dont vous êtes acteurs</a:t>
            </a:r>
            <a:endParaRPr b="0" lang="fr-FR" sz="1600" spc="-1" strike="noStrike">
              <a:latin typeface="Arial"/>
            </a:endParaRPr>
          </a:p>
        </p:txBody>
      </p:sp>
      <p:grpSp>
        <p:nvGrpSpPr>
          <p:cNvPr id="388" name="Group 4"/>
          <p:cNvGrpSpPr/>
          <p:nvPr/>
        </p:nvGrpSpPr>
        <p:grpSpPr>
          <a:xfrm>
            <a:off x="5894280" y="2620080"/>
            <a:ext cx="754200" cy="732240"/>
            <a:chOff x="5894280" y="2620080"/>
            <a:chExt cx="754200" cy="732240"/>
          </a:xfrm>
        </p:grpSpPr>
        <p:sp>
          <p:nvSpPr>
            <p:cNvPr id="389" name="CustomShape 5"/>
            <p:cNvSpPr/>
            <p:nvPr/>
          </p:nvSpPr>
          <p:spPr>
            <a:xfrm>
              <a:off x="5894280" y="2620080"/>
              <a:ext cx="754200" cy="7322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390" name="CustomShape 6"/>
            <p:cNvSpPr/>
            <p:nvPr/>
          </p:nvSpPr>
          <p:spPr>
            <a:xfrm>
              <a:off x="5969880" y="2693160"/>
              <a:ext cx="603000" cy="585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391" name="CustomShape 7"/>
          <p:cNvSpPr/>
          <p:nvPr/>
        </p:nvSpPr>
        <p:spPr>
          <a:xfrm>
            <a:off x="1325160" y="1420920"/>
            <a:ext cx="2107440" cy="2046240"/>
          </a:xfrm>
          <a:prstGeom prst="ellipse">
            <a:avLst/>
          </a:prstGeom>
          <a:noFill/>
          <a:ln w="5724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392" name="CustomShape 8"/>
          <p:cNvSpPr/>
          <p:nvPr/>
        </p:nvSpPr>
        <p:spPr>
          <a:xfrm>
            <a:off x="1649520" y="2492640"/>
            <a:ext cx="1524960" cy="486360"/>
          </a:xfrm>
          <a:prstGeom prst="rect">
            <a:avLst/>
          </a:prstGeom>
          <a:noFill/>
          <a:ln>
            <a:noFill/>
          </a:ln>
        </p:spPr>
        <p:style>
          <a:lnRef idx="0"/>
          <a:fillRef idx="0"/>
          <a:effectRef idx="0"/>
          <a:fontRef idx="minor"/>
        </p:style>
        <p:txBody>
          <a:bodyPr lIns="0" rIns="0" tIns="0" bIns="0">
            <a:noAutofit/>
          </a:bodyPr>
          <a:p>
            <a:pPr algn="ctr">
              <a:lnSpc>
                <a:spcPct val="100000"/>
              </a:lnSpc>
            </a:pPr>
            <a:r>
              <a:rPr b="1" lang="fr-FR" sz="1600" spc="-1" strike="noStrike">
                <a:solidFill>
                  <a:srgbClr val="777877"/>
                </a:solidFill>
                <a:latin typeface="Arial"/>
                <a:ea typeface="DejaVu Sans"/>
              </a:rPr>
              <a:t>Un réseau de villes engagées </a:t>
            </a:r>
            <a:endParaRPr b="0" lang="fr-FR" sz="1600" spc="-1" strike="noStrike">
              <a:latin typeface="Arial"/>
            </a:endParaRPr>
          </a:p>
        </p:txBody>
      </p:sp>
      <p:grpSp>
        <p:nvGrpSpPr>
          <p:cNvPr id="393" name="Group 9"/>
          <p:cNvGrpSpPr/>
          <p:nvPr/>
        </p:nvGrpSpPr>
        <p:grpSpPr>
          <a:xfrm>
            <a:off x="2013840" y="1067400"/>
            <a:ext cx="754200" cy="732240"/>
            <a:chOff x="2013840" y="1067400"/>
            <a:chExt cx="754200" cy="732240"/>
          </a:xfrm>
        </p:grpSpPr>
        <p:sp>
          <p:nvSpPr>
            <p:cNvPr id="394" name="CustomShape 10"/>
            <p:cNvSpPr/>
            <p:nvPr/>
          </p:nvSpPr>
          <p:spPr>
            <a:xfrm>
              <a:off x="2013840" y="1067400"/>
              <a:ext cx="754200" cy="732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95" name="CustomShape 11"/>
            <p:cNvSpPr/>
            <p:nvPr/>
          </p:nvSpPr>
          <p:spPr>
            <a:xfrm>
              <a:off x="2089080" y="1140480"/>
              <a:ext cx="603000" cy="585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pSp>
      <p:sp>
        <p:nvSpPr>
          <p:cNvPr id="396" name="CustomShape 12"/>
          <p:cNvSpPr/>
          <p:nvPr/>
        </p:nvSpPr>
        <p:spPr>
          <a:xfrm>
            <a:off x="9160200" y="2421360"/>
            <a:ext cx="1545840" cy="729720"/>
          </a:xfrm>
          <a:prstGeom prst="rect">
            <a:avLst/>
          </a:prstGeom>
          <a:noFill/>
          <a:ln>
            <a:noFill/>
          </a:ln>
        </p:spPr>
        <p:style>
          <a:lnRef idx="0"/>
          <a:fillRef idx="0"/>
          <a:effectRef idx="0"/>
          <a:fontRef idx="minor"/>
        </p:style>
        <p:txBody>
          <a:bodyPr lIns="0" rIns="0" tIns="0" bIns="0">
            <a:noAutofit/>
          </a:bodyPr>
          <a:p>
            <a:pPr algn="ctr">
              <a:lnSpc>
                <a:spcPct val="100000"/>
              </a:lnSpc>
            </a:pPr>
            <a:r>
              <a:rPr b="1" lang="fr-FR" sz="1600" spc="-1" strike="noStrike">
                <a:solidFill>
                  <a:srgbClr val="76777a"/>
                </a:solidFill>
                <a:latin typeface="Arial"/>
                <a:ea typeface="DejaVu Sans"/>
              </a:rPr>
              <a:t>Une démarche globale en deux phases </a:t>
            </a:r>
            <a:endParaRPr b="0" lang="fr-FR" sz="1600" spc="-1" strike="noStrike">
              <a:latin typeface="Arial"/>
            </a:endParaRPr>
          </a:p>
        </p:txBody>
      </p:sp>
      <p:sp>
        <p:nvSpPr>
          <p:cNvPr id="397" name="CustomShape 13"/>
          <p:cNvSpPr/>
          <p:nvPr/>
        </p:nvSpPr>
        <p:spPr>
          <a:xfrm>
            <a:off x="4753080" y="3880440"/>
            <a:ext cx="2886480" cy="1729800"/>
          </a:xfrm>
          <a:prstGeom prst="rect">
            <a:avLst/>
          </a:prstGeom>
          <a:noFill/>
          <a:ln>
            <a:noFill/>
          </a:ln>
        </p:spPr>
        <p:style>
          <a:lnRef idx="0"/>
          <a:fillRef idx="0"/>
          <a:effectRef idx="0"/>
          <a:fontRef idx="minor"/>
        </p:style>
        <p:txBody>
          <a:bodyPr lIns="0" rIns="0" tIns="0" bIns="0">
            <a:noAutofit/>
          </a:bodyPr>
          <a:p>
            <a:pPr marL="171360" indent="-170280" algn="just">
              <a:lnSpc>
                <a:spcPct val="100000"/>
              </a:lnSpc>
              <a:spcBef>
                <a:spcPts val="221"/>
              </a:spcBef>
              <a:buClr>
                <a:srgbClr val="777877"/>
              </a:buClr>
              <a:buFont typeface="Arial"/>
              <a:buChar char="•"/>
            </a:pPr>
            <a:r>
              <a:rPr b="0" lang="fr-FR" sz="1100" spc="-1" strike="noStrike">
                <a:solidFill>
                  <a:srgbClr val="777877"/>
                </a:solidFill>
                <a:latin typeface="Arial"/>
                <a:ea typeface="DejaVu Sans"/>
              </a:rPr>
              <a:t>La démarche VAA se fonde sur </a:t>
            </a:r>
            <a:r>
              <a:rPr b="1" lang="fr-FR" sz="1100" spc="-1" strike="noStrike">
                <a:solidFill>
                  <a:srgbClr val="777877"/>
                </a:solidFill>
                <a:latin typeface="Arial"/>
                <a:ea typeface="DejaVu Sans"/>
              </a:rPr>
              <a:t>l’expérience des habitants </a:t>
            </a:r>
            <a:r>
              <a:rPr b="0" lang="fr-FR" sz="1100" spc="-1" strike="noStrike">
                <a:solidFill>
                  <a:srgbClr val="777877"/>
                </a:solidFill>
                <a:latin typeface="Arial"/>
                <a:ea typeface="DejaVu Sans"/>
              </a:rPr>
              <a:t>qui doivent pouvoir faire part de leur vécu et exprimer les points forts mais aussi les points faibles de leurs territoires. </a:t>
            </a:r>
            <a:endParaRPr b="0" lang="fr-FR" sz="1100" spc="-1" strike="noStrike">
              <a:latin typeface="Arial"/>
            </a:endParaRPr>
          </a:p>
          <a:p>
            <a:pPr algn="just">
              <a:lnSpc>
                <a:spcPct val="100000"/>
              </a:lnSpc>
              <a:spcBef>
                <a:spcPts val="221"/>
              </a:spcBef>
            </a:pPr>
            <a:endParaRPr b="0" lang="fr-FR" sz="1100" spc="-1" strike="noStrike">
              <a:latin typeface="Arial"/>
            </a:endParaRPr>
          </a:p>
          <a:p>
            <a:pPr marL="171360" indent="-170280" algn="just">
              <a:lnSpc>
                <a:spcPct val="100000"/>
              </a:lnSpc>
              <a:spcBef>
                <a:spcPts val="221"/>
              </a:spcBef>
              <a:buClr>
                <a:srgbClr val="777877"/>
              </a:buClr>
              <a:buFont typeface="Arial"/>
              <a:buChar char="•"/>
            </a:pPr>
            <a:r>
              <a:rPr b="0" lang="fr-FR" sz="1100" spc="-1" strike="noStrike">
                <a:solidFill>
                  <a:srgbClr val="777877"/>
                </a:solidFill>
                <a:latin typeface="Arial"/>
                <a:ea typeface="DejaVu Sans"/>
              </a:rPr>
              <a:t>C’est ainsi qu’ils pourront participer à rendre la ville plus favorable à un bon vieillissement et à un meilleur « vivre ensemble ».</a:t>
            </a:r>
            <a:endParaRPr b="0" lang="fr-FR" sz="1100" spc="-1" strike="noStrike">
              <a:latin typeface="Arial"/>
            </a:endParaRPr>
          </a:p>
        </p:txBody>
      </p:sp>
      <p:sp>
        <p:nvSpPr>
          <p:cNvPr id="398" name="CustomShape 14"/>
          <p:cNvSpPr/>
          <p:nvPr/>
        </p:nvSpPr>
        <p:spPr>
          <a:xfrm>
            <a:off x="8366760" y="3803040"/>
            <a:ext cx="2886480" cy="1729800"/>
          </a:xfrm>
          <a:prstGeom prst="rect">
            <a:avLst/>
          </a:prstGeom>
          <a:noFill/>
          <a:ln>
            <a:noFill/>
          </a:ln>
        </p:spPr>
        <p:style>
          <a:lnRef idx="0"/>
          <a:fillRef idx="0"/>
          <a:effectRef idx="0"/>
          <a:fontRef idx="minor"/>
        </p:style>
        <p:txBody>
          <a:bodyPr lIns="0" rIns="0" tIns="0" bIns="0">
            <a:noAutofit/>
          </a:bodyPr>
          <a:p>
            <a:pPr marL="171360" indent="-170280" algn="just">
              <a:lnSpc>
                <a:spcPct val="100000"/>
              </a:lnSpc>
              <a:spcBef>
                <a:spcPts val="221"/>
              </a:spcBef>
              <a:buClr>
                <a:srgbClr val="777877"/>
              </a:buClr>
              <a:buFont typeface="Arial"/>
              <a:buChar char="•"/>
            </a:pPr>
            <a:r>
              <a:rPr b="0" lang="fr-FR" sz="1100" spc="-1" strike="noStrike">
                <a:solidFill>
                  <a:srgbClr val="777877"/>
                </a:solidFill>
                <a:latin typeface="Arial"/>
                <a:ea typeface="DejaVu Sans"/>
              </a:rPr>
              <a:t>Une première phase d’évaluation du milieu visant à analyser le degré d’adaptation d’un territoire aux besoins de ses aînés, i.e. </a:t>
            </a:r>
            <a:r>
              <a:rPr b="1" lang="fr-FR" sz="1100" spc="-1" strike="noStrike">
                <a:solidFill>
                  <a:srgbClr val="777877"/>
                </a:solidFill>
                <a:latin typeface="Arial"/>
                <a:ea typeface="DejaVu Sans"/>
              </a:rPr>
              <a:t>un état des lieux de la ville</a:t>
            </a:r>
            <a:endParaRPr b="0" lang="fr-FR" sz="1100" spc="-1" strike="noStrike">
              <a:latin typeface="Arial"/>
            </a:endParaRPr>
          </a:p>
          <a:p>
            <a:pPr algn="just">
              <a:lnSpc>
                <a:spcPct val="100000"/>
              </a:lnSpc>
              <a:spcBef>
                <a:spcPts val="221"/>
              </a:spcBef>
            </a:pPr>
            <a:endParaRPr b="0" lang="fr-FR" sz="1100" spc="-1" strike="noStrike">
              <a:latin typeface="Arial"/>
            </a:endParaRPr>
          </a:p>
          <a:p>
            <a:pPr marL="171360" indent="-170280" algn="just">
              <a:lnSpc>
                <a:spcPct val="100000"/>
              </a:lnSpc>
              <a:spcBef>
                <a:spcPts val="221"/>
              </a:spcBef>
              <a:buClr>
                <a:srgbClr val="777877"/>
              </a:buClr>
              <a:buFont typeface="Arial"/>
              <a:buChar char="•"/>
            </a:pPr>
            <a:r>
              <a:rPr b="0" lang="fr-FR" sz="1100" spc="-1" strike="noStrike">
                <a:solidFill>
                  <a:srgbClr val="777877"/>
                </a:solidFill>
                <a:latin typeface="Arial"/>
                <a:ea typeface="DejaVu Sans"/>
              </a:rPr>
              <a:t>La seconde est une phase de </a:t>
            </a:r>
            <a:r>
              <a:rPr b="1" lang="fr-FR" sz="1100" spc="-1" strike="noStrike">
                <a:solidFill>
                  <a:srgbClr val="777877"/>
                </a:solidFill>
                <a:latin typeface="Arial"/>
                <a:ea typeface="DejaVu Sans"/>
              </a:rPr>
              <a:t>diffusion des résultats </a:t>
            </a:r>
            <a:r>
              <a:rPr b="0" lang="fr-FR" sz="1100" spc="-1" strike="noStrike">
                <a:solidFill>
                  <a:srgbClr val="777877"/>
                </a:solidFill>
                <a:latin typeface="Arial"/>
                <a:ea typeface="DejaVu Sans"/>
              </a:rPr>
              <a:t>permettant d’informer les habitants et les acteurs du milieu des besoins des aînés au sein de la ville concernée.</a:t>
            </a:r>
            <a:endParaRPr b="0" lang="fr-FR" sz="1100" spc="-1" strike="noStrike">
              <a:latin typeface="Arial"/>
            </a:endParaRPr>
          </a:p>
        </p:txBody>
      </p:sp>
      <p:sp>
        <p:nvSpPr>
          <p:cNvPr id="399" name="CustomShape 15"/>
          <p:cNvSpPr/>
          <p:nvPr/>
        </p:nvSpPr>
        <p:spPr>
          <a:xfrm>
            <a:off x="1031040" y="3859200"/>
            <a:ext cx="2698920" cy="1819800"/>
          </a:xfrm>
          <a:prstGeom prst="rect">
            <a:avLst/>
          </a:prstGeom>
          <a:noFill/>
          <a:ln>
            <a:noFill/>
          </a:ln>
        </p:spPr>
        <p:style>
          <a:lnRef idx="0"/>
          <a:fillRef idx="0"/>
          <a:effectRef idx="0"/>
          <a:fontRef idx="minor"/>
        </p:style>
        <p:txBody>
          <a:bodyPr lIns="0" rIns="0" tIns="0" bIns="0">
            <a:noAutofit/>
          </a:bodyPr>
          <a:p>
            <a:pPr marL="171360" indent="-170280" algn="just">
              <a:lnSpc>
                <a:spcPct val="100000"/>
              </a:lnSpc>
              <a:spcBef>
                <a:spcPts val="289"/>
              </a:spcBef>
              <a:spcAft>
                <a:spcPts val="289"/>
              </a:spcAft>
              <a:buClr>
                <a:srgbClr val="76777a"/>
              </a:buClr>
              <a:buFont typeface="Arial"/>
              <a:buChar char="•"/>
            </a:pPr>
            <a:r>
              <a:rPr b="0" lang="fr-FR" sz="1100" spc="-1" strike="noStrike">
                <a:solidFill>
                  <a:srgbClr val="777877"/>
                </a:solidFill>
                <a:latin typeface="Arial"/>
                <a:ea typeface="DejaVu Sans"/>
              </a:rPr>
              <a:t>Villes Amies des Aînés est avant tout un programme visant à créer </a:t>
            </a:r>
            <a:r>
              <a:rPr b="1" lang="fr-FR" sz="1100" spc="-1" strike="noStrike">
                <a:solidFill>
                  <a:srgbClr val="777877"/>
                </a:solidFill>
                <a:latin typeface="Arial"/>
                <a:ea typeface="DejaVu Sans"/>
              </a:rPr>
              <a:t>un réseau de villes engagées dans l’amélioration du bien-être des aînés sur leur territoire.</a:t>
            </a:r>
            <a:r>
              <a:rPr b="0" lang="fr-FR" sz="1100" spc="-1" strike="noStrike">
                <a:solidFill>
                  <a:srgbClr val="777877"/>
                </a:solidFill>
                <a:latin typeface="Arial"/>
                <a:ea typeface="DejaVu Sans"/>
              </a:rPr>
              <a:t> </a:t>
            </a:r>
            <a:endParaRPr b="0" lang="fr-FR" sz="1100" spc="-1" strike="noStrike">
              <a:latin typeface="Arial"/>
            </a:endParaRPr>
          </a:p>
          <a:p>
            <a:pPr algn="just">
              <a:lnSpc>
                <a:spcPct val="100000"/>
              </a:lnSpc>
              <a:spcBef>
                <a:spcPts val="289"/>
              </a:spcBef>
              <a:spcAft>
                <a:spcPts val="289"/>
              </a:spcAft>
            </a:pPr>
            <a:endParaRPr b="0" lang="fr-FR" sz="1100" spc="-1" strike="noStrike">
              <a:latin typeface="Arial"/>
            </a:endParaRPr>
          </a:p>
          <a:p>
            <a:pPr marL="171360" indent="-170280" algn="just">
              <a:lnSpc>
                <a:spcPct val="100000"/>
              </a:lnSpc>
              <a:spcBef>
                <a:spcPts val="289"/>
              </a:spcBef>
              <a:spcAft>
                <a:spcPts val="289"/>
              </a:spcAft>
              <a:buClr>
                <a:srgbClr val="76777a"/>
              </a:buClr>
              <a:buFont typeface="Arial"/>
              <a:buChar char="•"/>
            </a:pPr>
            <a:r>
              <a:rPr b="0" lang="fr-FR" sz="1100" spc="-1" strike="noStrike">
                <a:solidFill>
                  <a:srgbClr val="777877"/>
                </a:solidFill>
                <a:latin typeface="Arial"/>
                <a:ea typeface="DejaVu Sans"/>
              </a:rPr>
              <a:t>Il s’agit d’un </a:t>
            </a:r>
            <a:r>
              <a:rPr b="1" lang="fr-FR" sz="1100" spc="-1" strike="noStrike">
                <a:solidFill>
                  <a:srgbClr val="777877"/>
                </a:solidFill>
                <a:latin typeface="Arial"/>
                <a:ea typeface="DejaVu Sans"/>
              </a:rPr>
              <a:t>projet d’ordre mondial </a:t>
            </a:r>
            <a:r>
              <a:rPr b="0" lang="fr-FR" sz="1100" spc="-1" strike="noStrike">
                <a:solidFill>
                  <a:srgbClr val="777877"/>
                </a:solidFill>
                <a:latin typeface="Arial"/>
                <a:ea typeface="DejaVu Sans"/>
              </a:rPr>
              <a:t>ayant pour objectif de répondre aux enjeux et attentes d’une population vieillissante</a:t>
            </a:r>
            <a:endParaRPr b="0" lang="fr-FR" sz="1100" spc="-1" strike="noStrike">
              <a:latin typeface="Arial"/>
            </a:endParaRPr>
          </a:p>
        </p:txBody>
      </p:sp>
      <p:sp>
        <p:nvSpPr>
          <p:cNvPr id="400" name="CustomShape 16"/>
          <p:cNvSpPr/>
          <p:nvPr/>
        </p:nvSpPr>
        <p:spPr>
          <a:xfrm>
            <a:off x="8850240" y="1306080"/>
            <a:ext cx="2107440" cy="2046240"/>
          </a:xfrm>
          <a:prstGeom prst="ellipse">
            <a:avLst/>
          </a:prstGeom>
          <a:noFill/>
          <a:ln w="57240">
            <a:solidFill>
              <a:srgbClr val="0070ce"/>
            </a:solidFill>
            <a:round/>
          </a:ln>
        </p:spPr>
        <p:style>
          <a:lnRef idx="2">
            <a:schemeClr val="accent1">
              <a:shade val="50000"/>
            </a:schemeClr>
          </a:lnRef>
          <a:fillRef idx="1">
            <a:schemeClr val="accent1"/>
          </a:fillRef>
          <a:effectRef idx="0">
            <a:schemeClr val="accent1"/>
          </a:effectRef>
          <a:fontRef idx="minor"/>
        </p:style>
      </p:sp>
      <p:sp>
        <p:nvSpPr>
          <p:cNvPr id="401" name="CustomShape 17"/>
          <p:cNvSpPr/>
          <p:nvPr/>
        </p:nvSpPr>
        <p:spPr>
          <a:xfrm>
            <a:off x="9526680" y="974880"/>
            <a:ext cx="754200" cy="732240"/>
          </a:xfrm>
          <a:prstGeom prst="ellipse">
            <a:avLst/>
          </a:prstGeom>
          <a:solidFill>
            <a:srgbClr val="0070ce"/>
          </a:solidFill>
          <a:ln>
            <a:solidFill>
              <a:srgbClr val="0070ce"/>
            </a:solidFill>
            <a:round/>
          </a:ln>
        </p:spPr>
        <p:style>
          <a:lnRef idx="2">
            <a:schemeClr val="accent1">
              <a:shade val="50000"/>
            </a:schemeClr>
          </a:lnRef>
          <a:fillRef idx="1">
            <a:schemeClr val="accent1"/>
          </a:fillRef>
          <a:effectRef idx="0">
            <a:schemeClr val="accent1"/>
          </a:effectRef>
          <a:fontRef idx="minor"/>
        </p:style>
      </p:sp>
      <p:sp>
        <p:nvSpPr>
          <p:cNvPr id="402" name="CustomShape 18"/>
          <p:cNvSpPr/>
          <p:nvPr/>
        </p:nvSpPr>
        <p:spPr>
          <a:xfrm>
            <a:off x="9602280" y="1059480"/>
            <a:ext cx="603000" cy="585360"/>
          </a:xfrm>
          <a:prstGeom prst="ellipse">
            <a:avLst/>
          </a:prstGeom>
          <a:noFill/>
          <a:ln>
            <a:noFill/>
          </a:ln>
        </p:spPr>
        <p:style>
          <a:lnRef idx="2">
            <a:schemeClr val="accent1">
              <a:shade val="50000"/>
            </a:schemeClr>
          </a:lnRef>
          <a:fillRef idx="1">
            <a:schemeClr val="accent1"/>
          </a:fillRef>
          <a:effectRef idx="0">
            <a:schemeClr val="accent1"/>
          </a:effectRef>
          <a:fontRef idx="minor"/>
        </p:style>
      </p:sp>
      <p:sp>
        <p:nvSpPr>
          <p:cNvPr id="403" name="CustomShape 19"/>
          <p:cNvSpPr/>
          <p:nvPr/>
        </p:nvSpPr>
        <p:spPr>
          <a:xfrm>
            <a:off x="11440800" y="6389640"/>
            <a:ext cx="400320" cy="40140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DC894B3B-CA52-4AB1-AA4C-DFA4EBAAC3E4}" type="slidenum">
              <a:rPr b="0" lang="fr-FR" sz="1800" spc="-1" strike="noStrike">
                <a:solidFill>
                  <a:srgbClr val="777877"/>
                </a:solidFill>
                <a:latin typeface="Arial"/>
                <a:ea typeface="DejaVu Sans"/>
              </a:rPr>
              <a:t>&lt;numéro&gt;</a:t>
            </a:fld>
            <a:endParaRPr b="0" lang="fr-FR" sz="1800" spc="-1" strike="noStrike">
              <a:latin typeface="Arial"/>
            </a:endParaRPr>
          </a:p>
        </p:txBody>
      </p:sp>
      <p:pic>
        <p:nvPicPr>
          <p:cNvPr id="404" name="Graphique 10" descr=""/>
          <p:cNvPicPr/>
          <p:nvPr/>
        </p:nvPicPr>
        <p:blipFill>
          <a:blip r:embed="rId1"/>
          <a:stretch/>
        </p:blipFill>
        <p:spPr>
          <a:xfrm>
            <a:off x="9556200" y="1708200"/>
            <a:ext cx="754200" cy="754200"/>
          </a:xfrm>
          <a:prstGeom prst="rect">
            <a:avLst/>
          </a:prstGeom>
          <a:ln>
            <a:noFill/>
          </a:ln>
        </p:spPr>
      </p:pic>
      <p:pic>
        <p:nvPicPr>
          <p:cNvPr id="405" name="Graphique 4" descr=""/>
          <p:cNvPicPr/>
          <p:nvPr/>
        </p:nvPicPr>
        <p:blipFill>
          <a:blip r:embed="rId2"/>
          <a:stretch/>
        </p:blipFill>
        <p:spPr>
          <a:xfrm>
            <a:off x="2077200" y="1873800"/>
            <a:ext cx="603000" cy="60300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CustomShape 1"/>
          <p:cNvSpPr/>
          <p:nvPr/>
        </p:nvSpPr>
        <p:spPr>
          <a:xfrm>
            <a:off x="2867760" y="744120"/>
            <a:ext cx="5619960" cy="68986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endParaRPr b="0" lang="fr-FR" sz="1800" spc="-1" strike="noStrike">
              <a:latin typeface="Arial"/>
            </a:endParaRPr>
          </a:p>
          <a:p>
            <a:pPr algn="just">
              <a:lnSpc>
                <a:spcPct val="100000"/>
              </a:lnSpc>
              <a:spcBef>
                <a:spcPts val="1001"/>
              </a:spcBef>
            </a:pPr>
            <a:r>
              <a:rPr b="1" lang="fr-FR" sz="1200" spc="-1" strike="noStrike">
                <a:solidFill>
                  <a:srgbClr val="0070c0"/>
                </a:solidFill>
                <a:latin typeface="Arial"/>
                <a:ea typeface="DejaVu Sans"/>
              </a:rPr>
              <a:t>Le CCAS des Pennes-Mirabeau propose plusieurs aides sociales facultatives à destination des Pennois en difficulté, sous condition de ressources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Aide à la restauration scolaire: </a:t>
            </a:r>
            <a:r>
              <a:rPr b="0" lang="fr-FR" sz="1200" spc="-1" strike="noStrike">
                <a:solidFill>
                  <a:srgbClr val="777877"/>
                </a:solidFill>
                <a:latin typeface="Arial"/>
                <a:ea typeface="DejaVu Sans"/>
              </a:rPr>
              <a:t>prise en charge de la demi-gratuité cantine pour les enfants de la commune avec 102 enfants bénéficiaires sur l’année scolaire 2019-2020 (contre 96 enfants en 2018 -2019)</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Transports urbains:</a:t>
            </a:r>
            <a:r>
              <a:rPr b="0" lang="fr-FR" sz="1200" spc="-1" strike="noStrike">
                <a:solidFill>
                  <a:srgbClr val="777877"/>
                </a:solidFill>
                <a:latin typeface="Arial"/>
                <a:ea typeface="DejaVu Sans"/>
              </a:rPr>
              <a:t> depuis 2016 la Métropole est organisatrice des transports scolaires. Pour la rentrée scolaire 2018-2019 une politique tarifaire a été mis en place par la Métropole en faveur des élèves scolarisés de la maternelle jusqu'à la fin des études secondaires, des réductions peuvent s'appliquer (montant dépensé en 2019 par la commune: 31 146 €)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Les chèques d'accompagnement personnalisé : </a:t>
            </a:r>
            <a:r>
              <a:rPr b="0" lang="fr-FR" sz="1200" spc="-1" strike="noStrike">
                <a:solidFill>
                  <a:srgbClr val="777877"/>
                </a:solidFill>
                <a:latin typeface="Arial"/>
                <a:ea typeface="DejaVu Sans"/>
              </a:rPr>
              <a:t>en 2019, 71 familles ont bénéficié d’une </a:t>
            </a:r>
            <a:r>
              <a:rPr b="1" lang="fr-FR" sz="1200" spc="-1" strike="noStrike">
                <a:solidFill>
                  <a:srgbClr val="777877"/>
                </a:solidFill>
                <a:latin typeface="Arial"/>
                <a:ea typeface="DejaVu Sans"/>
              </a:rPr>
              <a:t>aide alimentaire </a:t>
            </a:r>
            <a:r>
              <a:rPr b="0" lang="fr-FR" sz="1200" spc="-1" strike="noStrike">
                <a:solidFill>
                  <a:srgbClr val="777877"/>
                </a:solidFill>
                <a:latin typeface="Arial"/>
                <a:ea typeface="DejaVu Sans"/>
              </a:rPr>
              <a:t>sous la forme de chèques destinés à l’achat de produits alimentaires et d’hygiène pour un montant total de 44 945 €.</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Les secours </a:t>
            </a:r>
            <a:r>
              <a:rPr b="0" lang="fr-FR" sz="1200" spc="-1" strike="noStrike">
                <a:solidFill>
                  <a:srgbClr val="777877"/>
                </a:solidFill>
                <a:latin typeface="Arial"/>
                <a:ea typeface="DejaVu Sans"/>
              </a:rPr>
              <a:t>permettent aux Pennois en difficulté de faire face aux dépenses quotidiennes :</a:t>
            </a:r>
            <a:endParaRPr b="0" lang="fr-FR" sz="1200" spc="-1" strike="noStrike">
              <a:latin typeface="Arial"/>
            </a:endParaRPr>
          </a:p>
          <a:p>
            <a:pPr marL="171360" indent="-170280" algn="just">
              <a:lnSpc>
                <a:spcPct val="100000"/>
              </a:lnSpc>
              <a:spcBef>
                <a:spcPts val="601"/>
              </a:spcBef>
              <a:buClr>
                <a:srgbClr val="0070cd"/>
              </a:buClr>
              <a:buFont typeface="Arial"/>
              <a:buChar char="-"/>
            </a:pPr>
            <a:r>
              <a:rPr b="1" lang="fr-FR" sz="1200" spc="-1" strike="noStrike">
                <a:solidFill>
                  <a:srgbClr val="777877"/>
                </a:solidFill>
                <a:latin typeface="Arial"/>
                <a:ea typeface="DejaVu Sans"/>
              </a:rPr>
              <a:t>Secours aide au chauffage: </a:t>
            </a:r>
            <a:r>
              <a:rPr b="0" lang="fr-FR" sz="1200" spc="-1" strike="noStrike">
                <a:solidFill>
                  <a:srgbClr val="777877"/>
                </a:solidFill>
                <a:latin typeface="Arial"/>
                <a:ea typeface="DejaVu Sans"/>
              </a:rPr>
              <a:t>17 bénéficiaires pour un montant de 1 620 €. Les seniors ont été particulièrement touchés par la précarité énergétique (faibles revenus, logement ancien…)</a:t>
            </a:r>
            <a:endParaRPr b="0" lang="fr-FR" sz="1200" spc="-1" strike="noStrike">
              <a:latin typeface="Arial"/>
            </a:endParaRPr>
          </a:p>
          <a:p>
            <a:pPr marL="171360" indent="-170280" algn="just">
              <a:lnSpc>
                <a:spcPct val="100000"/>
              </a:lnSpc>
              <a:spcBef>
                <a:spcPts val="601"/>
              </a:spcBef>
              <a:buClr>
                <a:srgbClr val="0070cd"/>
              </a:buClr>
              <a:buFont typeface="Arial"/>
              <a:buChar char="-"/>
            </a:pPr>
            <a:r>
              <a:rPr b="1" lang="fr-FR" sz="1200" spc="-1" strike="noStrike">
                <a:solidFill>
                  <a:srgbClr val="777877"/>
                </a:solidFill>
                <a:latin typeface="Arial"/>
                <a:ea typeface="DejaVu Sans"/>
              </a:rPr>
              <a:t>Secours exceptionnel en espèces: </a:t>
            </a:r>
            <a:r>
              <a:rPr b="0" lang="fr-FR" sz="1200" spc="-1" strike="noStrike">
                <a:solidFill>
                  <a:srgbClr val="777877"/>
                </a:solidFill>
                <a:latin typeface="Arial"/>
                <a:ea typeface="DejaVu Sans"/>
              </a:rPr>
              <a:t>960 € en 2019 (12 dossiers accordés et 5 refusés)</a:t>
            </a:r>
            <a:endParaRPr b="0" lang="fr-FR" sz="1200" spc="-1" strike="noStrike">
              <a:latin typeface="Arial"/>
            </a:endParaRPr>
          </a:p>
          <a:p>
            <a:pPr marL="171360" indent="-170280" algn="just">
              <a:lnSpc>
                <a:spcPct val="100000"/>
              </a:lnSpc>
              <a:spcBef>
                <a:spcPts val="601"/>
              </a:spcBef>
              <a:buClr>
                <a:srgbClr val="0070cd"/>
              </a:buClr>
              <a:buFont typeface="Arial"/>
              <a:buChar char="-"/>
            </a:pPr>
            <a:r>
              <a:rPr b="1" lang="fr-FR" sz="1200" spc="-1" strike="noStrike">
                <a:solidFill>
                  <a:srgbClr val="777877"/>
                </a:solidFill>
                <a:latin typeface="Arial"/>
                <a:ea typeface="DejaVu Sans"/>
              </a:rPr>
              <a:t>Secours hébergement d’urgences: </a:t>
            </a:r>
            <a:r>
              <a:rPr b="0" lang="fr-FR" sz="1200" spc="-1" strike="noStrike">
                <a:solidFill>
                  <a:srgbClr val="777877"/>
                </a:solidFill>
                <a:latin typeface="Arial"/>
                <a:ea typeface="DejaVu Sans"/>
              </a:rPr>
              <a:t>5 familles sinistrées ou en difficulté ont été aidées à hauteur de 760,5 € en 2019</a:t>
            </a:r>
            <a:endParaRPr b="0" lang="fr-FR" sz="1200" spc="-1" strike="noStrike">
              <a:latin typeface="Arial"/>
            </a:endParaRPr>
          </a:p>
          <a:p>
            <a:pPr marL="171360" indent="-170280" algn="just">
              <a:lnSpc>
                <a:spcPct val="100000"/>
              </a:lnSpc>
              <a:spcBef>
                <a:spcPts val="601"/>
              </a:spcBef>
              <a:buClr>
                <a:srgbClr val="0070cd"/>
              </a:buClr>
              <a:buFont typeface="Arial"/>
              <a:buChar char="-"/>
            </a:pPr>
            <a:r>
              <a:rPr b="1" lang="fr-FR" sz="1200" spc="-1" strike="noStrike">
                <a:solidFill>
                  <a:srgbClr val="777877"/>
                </a:solidFill>
                <a:latin typeface="Arial"/>
                <a:ea typeface="DejaVu Sans"/>
              </a:rPr>
              <a:t>Secours en faveur des personnes handicapées: </a:t>
            </a:r>
            <a:r>
              <a:rPr b="0" lang="fr-FR" sz="1200" spc="-1" strike="noStrike">
                <a:solidFill>
                  <a:srgbClr val="777877"/>
                </a:solidFill>
                <a:latin typeface="Arial"/>
                <a:ea typeface="DejaVu Sans"/>
              </a:rPr>
              <a:t>aucun secours n’a été attribué au titre du handicap en 2019</a:t>
            </a:r>
            <a:endParaRPr b="0" lang="fr-FR" sz="1200" spc="-1" strike="noStrike">
              <a:latin typeface="Arial"/>
            </a:endParaRPr>
          </a:p>
        </p:txBody>
      </p:sp>
      <p:sp>
        <p:nvSpPr>
          <p:cNvPr id="670"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action renforcée en direction des familles en situation de précarité et de vulnérabilité financière </a:t>
            </a:r>
            <a:endParaRPr b="0" lang="fr-FR" sz="2000" spc="-1" strike="noStrike">
              <a:latin typeface="Arial"/>
            </a:endParaRPr>
          </a:p>
        </p:txBody>
      </p:sp>
      <p:sp>
        <p:nvSpPr>
          <p:cNvPr id="671" name="CustomShape 3"/>
          <p:cNvSpPr/>
          <p:nvPr/>
        </p:nvSpPr>
        <p:spPr>
          <a:xfrm>
            <a:off x="0" y="-1296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Action sociale</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communication des aides disponibles / de réorientation de certains secours peu ou pas utilisés (secours PH et espèces), en subsidiarité avec les partenaires</a:t>
            </a:r>
            <a:endParaRPr b="0" lang="fr-FR" sz="1200" spc="-1" strike="noStrike">
              <a:latin typeface="Arial"/>
            </a:endParaRPr>
          </a:p>
          <a:p>
            <a:pPr algn="just">
              <a:lnSpc>
                <a:spcPct val="100000"/>
              </a:lnSpc>
            </a:pPr>
            <a:endParaRPr b="0" lang="fr-FR" sz="1200" spc="-1" strike="noStrike">
              <a:latin typeface="Arial"/>
            </a:endParaRPr>
          </a:p>
        </p:txBody>
      </p:sp>
      <p:graphicFrame>
        <p:nvGraphicFramePr>
          <p:cNvPr id="672" name="Table 4"/>
          <p:cNvGraphicFramePr/>
          <p:nvPr/>
        </p:nvGraphicFramePr>
        <p:xfrm>
          <a:off x="8627040" y="1544040"/>
          <a:ext cx="3183120" cy="3768480"/>
        </p:xfrm>
        <a:graphic>
          <a:graphicData uri="http://schemas.openxmlformats.org/drawingml/2006/table">
            <a:tbl>
              <a:tblPr/>
              <a:tblGrid>
                <a:gridCol w="1335240"/>
                <a:gridCol w="584640"/>
                <a:gridCol w="690840"/>
                <a:gridCol w="572760"/>
              </a:tblGrid>
              <a:tr h="236160">
                <a:tc>
                  <a:tcPr marL="9360" marR="9360">
                    <a:noFill/>
                  </a:tcPr>
                </a:tc>
                <a:tc>
                  <a:txBody>
                    <a:bodyPr lIns="9360" rIns="9360">
                      <a:noAutofit/>
                    </a:bodyPr>
                    <a:p>
                      <a:pPr algn="ctr">
                        <a:lnSpc>
                          <a:spcPct val="100000"/>
                        </a:lnSpc>
                      </a:pPr>
                      <a:r>
                        <a:rPr b="1" lang="fr-FR" sz="900" spc="-1" strike="noStrike">
                          <a:solidFill>
                            <a:srgbClr val="ffffff"/>
                          </a:solidFill>
                          <a:latin typeface="Arial Narrow"/>
                        </a:rPr>
                        <a:t>2017</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2018</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1" lang="fr-FR" sz="900" spc="-1" strike="noStrike">
                          <a:solidFill>
                            <a:srgbClr val="ffffff"/>
                          </a:solidFill>
                          <a:latin typeface="Arial Narrow"/>
                        </a:rPr>
                        <a:t>2019</a:t>
                      </a:r>
                      <a:endParaRPr b="0" lang="fr-FR" sz="900" spc="-1" strike="noStrike">
                        <a:latin typeface="Arial"/>
                      </a:endParaRPr>
                    </a:p>
                  </a:txBody>
                  <a:tcPr marL="9360" marR="9360">
                    <a:solidFill>
                      <a:srgbClr val="0070c0"/>
                    </a:solidFill>
                  </a:tcPr>
                </a:tc>
              </a:tr>
              <a:tr h="400680">
                <a:tc>
                  <a:txBody>
                    <a:bodyPr lIns="9360" rIns="9360">
                      <a:noAutofit/>
                    </a:bodyPr>
                    <a:p>
                      <a:pPr>
                        <a:lnSpc>
                          <a:spcPct val="100000"/>
                        </a:lnSpc>
                      </a:pPr>
                      <a:r>
                        <a:rPr b="1" lang="fr-FR" sz="900" spc="-1" strike="noStrike">
                          <a:solidFill>
                            <a:srgbClr val="ffffff"/>
                          </a:solidFill>
                          <a:latin typeface="Arial Narrow"/>
                        </a:rPr>
                        <a:t>Restauration scolaire - enfants bénéficiaires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00b050"/>
                          </a:solidFill>
                          <a:latin typeface="Arial Narrow"/>
                        </a:rPr>
                        <a:t>104</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96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102</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Transports urbains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00b050"/>
                          </a:solidFill>
                          <a:latin typeface="Arial Narrow"/>
                        </a:rPr>
                        <a:t>76 631 €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52 349 €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31 146 €</a:t>
                      </a:r>
                      <a:endParaRPr b="0" lang="fr-FR" sz="900" spc="-1" strike="noStrike">
                        <a:latin typeface="Arial"/>
                      </a:endParaRPr>
                    </a:p>
                  </a:txBody>
                  <a:tcPr marL="9360" marR="9360">
                    <a:solidFill>
                      <a:srgbClr val="d9d9d9"/>
                    </a:solidFill>
                  </a:tcPr>
                </a:tc>
              </a:tr>
              <a:tr h="236160">
                <a:tc>
                  <a:txBody>
                    <a:bodyPr lIns="9360" rIns="9360">
                      <a:noAutofit/>
                    </a:bodyPr>
                    <a:p>
                      <a:pPr>
                        <a:lnSpc>
                          <a:spcPct val="100000"/>
                        </a:lnSpc>
                      </a:pPr>
                      <a:r>
                        <a:rPr b="1" lang="fr-FR" sz="900" spc="-1" strike="noStrike">
                          <a:solidFill>
                            <a:srgbClr val="ffffff"/>
                          </a:solidFill>
                          <a:latin typeface="Arial Narrow"/>
                        </a:rPr>
                        <a:t>Aide alimentaire – Familles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79</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ND</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71</a:t>
                      </a:r>
                      <a:endParaRPr b="0" lang="fr-FR" sz="900" spc="-1" strike="noStrike">
                        <a:latin typeface="Arial"/>
                      </a:endParaRPr>
                    </a:p>
                  </a:txBody>
                  <a:tcPr marL="9360" marR="9360">
                    <a:solidFill>
                      <a:srgbClr val="d9d9d9"/>
                    </a:solidFill>
                  </a:tcPr>
                </a:tc>
              </a:tr>
              <a:tr h="236160">
                <a:tc>
                  <a:txBody>
                    <a:bodyPr lIns="9360" rIns="9360">
                      <a:noAutofit/>
                    </a:bodyPr>
                    <a:p>
                      <a:pPr>
                        <a:lnSpc>
                          <a:spcPct val="100000"/>
                        </a:lnSpc>
                      </a:pPr>
                      <a:r>
                        <a:rPr b="1" lang="fr-FR" sz="900" spc="-1" strike="noStrike">
                          <a:solidFill>
                            <a:srgbClr val="ffffff"/>
                          </a:solidFill>
                          <a:latin typeface="Arial Narrow"/>
                        </a:rPr>
                        <a:t>Aide alimentaire –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00b050"/>
                          </a:solidFill>
                          <a:latin typeface="Arial Narrow"/>
                        </a:rPr>
                        <a:t>51 910 €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ND</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44 945 €</a:t>
                      </a:r>
                      <a:endParaRPr b="0" lang="fr-FR" sz="900" spc="-1" strike="noStrike">
                        <a:latin typeface="Arial"/>
                      </a:endParaRPr>
                    </a:p>
                  </a:txBody>
                  <a:tcPr marL="9360" marR="9360">
                    <a:solidFill>
                      <a:srgbClr val="d9d9d9"/>
                    </a:solidFill>
                  </a:tcPr>
                </a:tc>
              </a:tr>
              <a:tr h="236160">
                <a:tc gridSpan="4">
                  <a:txBody>
                    <a:bodyPr lIns="9360" rIns="9360">
                      <a:noAutofit/>
                    </a:bodyPr>
                    <a:p>
                      <a:pPr>
                        <a:lnSpc>
                          <a:spcPct val="100000"/>
                        </a:lnSpc>
                      </a:pPr>
                      <a:r>
                        <a:rPr b="1" lang="fr-FR" sz="900" spc="-1" strike="noStrike">
                          <a:solidFill>
                            <a:srgbClr val="ffffff"/>
                          </a:solidFill>
                          <a:latin typeface="Arial Narrow"/>
                        </a:rPr>
                        <a:t>Secours : </a:t>
                      </a:r>
                      <a:endParaRPr b="0" lang="fr-FR" sz="900" spc="-1" strike="noStrike">
                        <a:latin typeface="Arial"/>
                      </a:endParaRPr>
                    </a:p>
                  </a:txBody>
                  <a:tcPr marL="9360" marR="9360">
                    <a:solidFill>
                      <a:srgbClr val="d9d9d9"/>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307080">
                <a:tc>
                  <a:txBody>
                    <a:bodyPr lIns="9360" rIns="9360">
                      <a:noAutofit/>
                    </a:bodyPr>
                    <a:p>
                      <a:pPr>
                        <a:lnSpc>
                          <a:spcPct val="100000"/>
                        </a:lnSpc>
                      </a:pPr>
                      <a:r>
                        <a:rPr b="1" lang="fr-FR" sz="900" spc="-1" strike="noStrike">
                          <a:solidFill>
                            <a:srgbClr val="ffffff"/>
                          </a:solidFill>
                          <a:latin typeface="Arial Narrow"/>
                        </a:rPr>
                        <a:t>Chauffage - familles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17</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Chauffage -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1 470 €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1 170 €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1 620 €</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Espèces – familles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00b050"/>
                          </a:solidFill>
                          <a:latin typeface="Arial Narrow"/>
                        </a:rPr>
                        <a:t>27</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6</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12</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Espèces - €</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00b050"/>
                          </a:solidFill>
                          <a:latin typeface="Arial Narrow"/>
                        </a:rPr>
                        <a:t>2 160 €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480 €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960 €</a:t>
                      </a:r>
                      <a:endParaRPr b="0" lang="fr-FR" sz="900" spc="-1" strike="noStrike">
                        <a:latin typeface="Arial"/>
                      </a:endParaRPr>
                    </a:p>
                  </a:txBody>
                  <a:tcPr marL="9360" marR="9360">
                    <a:solidFill>
                      <a:srgbClr val="d9d9d9"/>
                    </a:solidFill>
                  </a:tcPr>
                </a:tc>
              </a:tr>
              <a:tr h="222840">
                <a:tc>
                  <a:txBody>
                    <a:bodyPr lIns="9360" rIns="9360">
                      <a:noAutofit/>
                    </a:bodyPr>
                    <a:p>
                      <a:pPr>
                        <a:lnSpc>
                          <a:spcPct val="100000"/>
                        </a:lnSpc>
                      </a:pPr>
                      <a:r>
                        <a:rPr b="1" lang="fr-FR" sz="900" spc="-1" strike="noStrike">
                          <a:solidFill>
                            <a:srgbClr val="ffffff"/>
                          </a:solidFill>
                          <a:latin typeface="Arial Narrow"/>
                        </a:rPr>
                        <a:t>PH - bénéficiaires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00b050"/>
                          </a:solidFill>
                          <a:latin typeface="Arial Narrow"/>
                        </a:rPr>
                        <a:t>2</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0</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0</a:t>
                      </a:r>
                      <a:endParaRPr b="0" lang="fr-FR" sz="900" spc="-1" strike="noStrike">
                        <a:latin typeface="Arial"/>
                      </a:endParaRPr>
                    </a:p>
                  </a:txBody>
                  <a:tcPr marL="9360" marR="9360">
                    <a:solidFill>
                      <a:srgbClr val="d9d9d9"/>
                    </a:solidFill>
                  </a:tcPr>
                </a:tc>
              </a:tr>
              <a:tr h="407160">
                <a:tc>
                  <a:txBody>
                    <a:bodyPr lIns="9360" rIns="9360">
                      <a:noAutofit/>
                    </a:bodyPr>
                    <a:p>
                      <a:pPr>
                        <a:lnSpc>
                          <a:spcPct val="100000"/>
                        </a:lnSpc>
                      </a:pPr>
                      <a:r>
                        <a:rPr b="1" lang="fr-FR" sz="900" spc="-1" strike="noStrike">
                          <a:solidFill>
                            <a:srgbClr val="ffffff"/>
                          </a:solidFill>
                          <a:latin typeface="Arial Narrow"/>
                        </a:rPr>
                        <a:t>Hébergement d’urgence  - familles</a:t>
                      </a: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3</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ND</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5</a:t>
                      </a:r>
                      <a:endParaRPr b="0" lang="fr-FR" sz="900" spc="-1" strike="noStrike">
                        <a:latin typeface="Arial"/>
                      </a:endParaRPr>
                    </a:p>
                  </a:txBody>
                  <a:tcPr marL="9360" marR="9360">
                    <a:solidFill>
                      <a:srgbClr val="d9d9d9"/>
                    </a:solidFill>
                  </a:tcPr>
                </a:tc>
              </a:tr>
              <a:tr h="594720">
                <a:tc>
                  <a:txBody>
                    <a:bodyPr lIns="9360" rIns="9360">
                      <a:noAutofit/>
                    </a:bodyPr>
                    <a:p>
                      <a:pPr>
                        <a:lnSpc>
                          <a:spcPct val="100000"/>
                        </a:lnSpc>
                      </a:pPr>
                      <a:r>
                        <a:rPr b="1" lang="fr-FR" sz="900" spc="-1" strike="noStrike">
                          <a:solidFill>
                            <a:srgbClr val="ffffff"/>
                          </a:solidFill>
                          <a:latin typeface="Arial Narrow"/>
                        </a:rPr>
                        <a:t>Hébergement d’urgence - €</a:t>
                      </a:r>
                      <a:endParaRPr b="0" lang="fr-FR" sz="900" spc="-1" strike="noStrike">
                        <a:latin typeface="Arial"/>
                      </a:endParaRPr>
                    </a:p>
                    <a:p>
                      <a:pPr>
                        <a:lnSpc>
                          <a:spcPct val="100000"/>
                        </a:lnSpc>
                      </a:pPr>
                      <a:endParaRPr b="0" lang="fr-FR" sz="900" spc="-1" strike="noStrike">
                        <a:latin typeface="Arial"/>
                      </a:endParaRPr>
                    </a:p>
                  </a:txBody>
                  <a:tcPr marL="9360" marR="9360">
                    <a:solidFill>
                      <a:srgbClr val="0070c0"/>
                    </a:solidFill>
                  </a:tcPr>
                </a:tc>
                <a:tc>
                  <a:txBody>
                    <a:bodyPr lIns="9360" rIns="9360">
                      <a:noAutofit/>
                    </a:bodyPr>
                    <a:p>
                      <a:pPr algn="ctr">
                        <a:lnSpc>
                          <a:spcPct val="100000"/>
                        </a:lnSpc>
                      </a:pPr>
                      <a:r>
                        <a:rPr b="0" lang="fr-FR" sz="900" spc="-1" strike="noStrike">
                          <a:solidFill>
                            <a:srgbClr val="362731"/>
                          </a:solidFill>
                          <a:latin typeface="Arial Narrow"/>
                        </a:rPr>
                        <a:t>670 €</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362731"/>
                          </a:solidFill>
                          <a:latin typeface="Arial Narrow"/>
                        </a:rPr>
                        <a:t>ND</a:t>
                      </a:r>
                      <a:endParaRPr b="0" lang="fr-FR" sz="900" spc="-1" strike="noStrike">
                        <a:latin typeface="Arial"/>
                      </a:endParaRPr>
                    </a:p>
                  </a:txBody>
                  <a:tcPr marL="9360" marR="9360">
                    <a:noFill/>
                  </a:tcPr>
                </a:tc>
                <a:tc>
                  <a:txBody>
                    <a:bodyPr lIns="9360" rIns="9360">
                      <a:noAutofit/>
                    </a:bodyPr>
                    <a:p>
                      <a:pPr algn="ctr">
                        <a:lnSpc>
                          <a:spcPct val="100000"/>
                        </a:lnSpc>
                      </a:pPr>
                      <a:r>
                        <a:rPr b="0" lang="fr-FR" sz="900" spc="-1" strike="noStrike">
                          <a:solidFill>
                            <a:srgbClr val="00b050"/>
                          </a:solidFill>
                          <a:latin typeface="Arial Narrow"/>
                        </a:rPr>
                        <a:t>760 €</a:t>
                      </a:r>
                      <a:endParaRPr b="0" lang="fr-FR" sz="900" spc="-1" strike="noStrike">
                        <a:latin typeface="Arial"/>
                      </a:endParaRPr>
                    </a:p>
                  </a:txBody>
                  <a:tcPr marL="9360" marR="9360">
                    <a:solidFill>
                      <a:srgbClr val="d9d9d9"/>
                    </a:solidFill>
                  </a:tcPr>
                </a:tc>
              </a:tr>
            </a:tbl>
          </a:graphicData>
        </a:graphic>
      </p:graphicFrame>
      <p:sp>
        <p:nvSpPr>
          <p:cNvPr id="673" name="CustomShape 5"/>
          <p:cNvSpPr/>
          <p:nvPr/>
        </p:nvSpPr>
        <p:spPr>
          <a:xfrm>
            <a:off x="8627040" y="1144080"/>
            <a:ext cx="318276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Répartition des aides facultatives du CCAS | </a:t>
            </a:r>
            <a:endParaRPr b="0" lang="fr-FR" sz="1000" spc="-1" strike="noStrike">
              <a:latin typeface="Arial"/>
            </a:endParaRPr>
          </a:p>
          <a:p>
            <a:pPr algn="ctr">
              <a:lnSpc>
                <a:spcPct val="100000"/>
              </a:lnSpc>
            </a:pPr>
            <a:r>
              <a:rPr b="0" i="1" lang="fr-FR" sz="1000" spc="32" strike="noStrike">
                <a:solidFill>
                  <a:srgbClr val="777877"/>
                </a:solidFill>
                <a:latin typeface="Arial"/>
                <a:ea typeface="DejaVu Sans"/>
              </a:rPr>
              <a:t>Source: CCAS ROB 2018 et 2020</a:t>
            </a:r>
            <a:r>
              <a:rPr b="0" i="1" lang="fr-FR" sz="1000" spc="32" strike="noStrike">
                <a:solidFill>
                  <a:srgbClr val="777877"/>
                </a:solidFill>
                <a:latin typeface="Arial"/>
                <a:ea typeface="DejaVu Sans"/>
              </a:rPr>
              <a:t>	</a:t>
            </a:r>
            <a:endParaRPr b="0" lang="fr-FR" sz="1000" spc="-1" strike="noStrike">
              <a:latin typeface="Arial"/>
            </a:endParaRPr>
          </a:p>
        </p:txBody>
      </p:sp>
      <p:sp>
        <p:nvSpPr>
          <p:cNvPr id="674" name="CustomShape 6"/>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8DC8D7D-0C31-4CB2-A8AB-A687DD95AAAD}"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CustomShape 1"/>
          <p:cNvSpPr/>
          <p:nvPr/>
        </p:nvSpPr>
        <p:spPr>
          <a:xfrm>
            <a:off x="2867760" y="1031400"/>
            <a:ext cx="5238000" cy="531864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Depuis janvier 2017, le CCAS a établi une convention avec l’Association d’aide à l’insertion (AAI) afin de faire intervenir une fois par semaine sur la commune une </a:t>
            </a:r>
            <a:r>
              <a:rPr b="1" lang="fr-FR" sz="1200" spc="-1" strike="noStrike">
                <a:solidFill>
                  <a:srgbClr val="777877"/>
                </a:solidFill>
                <a:latin typeface="Arial"/>
                <a:ea typeface="DejaVu Sans"/>
              </a:rPr>
              <a:t>Conseillère en Economie Sociale et Solidaire (CESF), à destination de tout public </a:t>
            </a:r>
            <a:r>
              <a:rPr b="0" lang="fr-FR" sz="1200" spc="-1" strike="noStrike">
                <a:solidFill>
                  <a:srgbClr val="777877"/>
                </a:solidFill>
                <a:latin typeface="Arial"/>
                <a:ea typeface="DejaVu Sans"/>
              </a:rPr>
              <a:t>(surendettement, difficultés administratives, etc.).</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Depuis fin 2018, à la suite de la demande de la Sous-Préfecture, la </a:t>
            </a:r>
            <a:r>
              <a:rPr b="1" lang="fr-FR" sz="1200" spc="-1" strike="noStrike">
                <a:solidFill>
                  <a:srgbClr val="777877"/>
                </a:solidFill>
                <a:latin typeface="Arial"/>
                <a:ea typeface="DejaVu Sans"/>
              </a:rPr>
              <a:t>CESF gère également les situations d’expulsion </a:t>
            </a:r>
            <a:r>
              <a:rPr b="0" lang="fr-FR" sz="1200" spc="-1" strike="noStrike">
                <a:solidFill>
                  <a:srgbClr val="777877"/>
                </a:solidFill>
                <a:latin typeface="Arial"/>
                <a:ea typeface="DejaVu Sans"/>
              </a:rPr>
              <a:t>dans le cadre de la </a:t>
            </a:r>
            <a:r>
              <a:rPr b="1" lang="fr-FR" sz="1200" spc="-1" strike="noStrike">
                <a:solidFill>
                  <a:srgbClr val="777877"/>
                </a:solidFill>
                <a:latin typeface="Arial"/>
                <a:ea typeface="DejaVu Sans"/>
              </a:rPr>
              <a:t>CCAPEX</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Depuis avril 2019 une demi-journée supplémentaire a été proposée face aux </a:t>
            </a:r>
            <a:r>
              <a:rPr b="1" lang="fr-FR" sz="1200" spc="-1" strike="noStrike">
                <a:solidFill>
                  <a:srgbClr val="777877"/>
                </a:solidFill>
                <a:latin typeface="Arial"/>
                <a:ea typeface="DejaVu Sans"/>
              </a:rPr>
              <a:t>demandes de plus en plus croissantes et afin de gérer au mieux le volet administratif</a:t>
            </a:r>
            <a:r>
              <a:rPr b="0" lang="fr-FR" sz="1200" spc="-1" strike="noStrike">
                <a:solidFill>
                  <a:srgbClr val="777877"/>
                </a:solidFill>
                <a:latin typeface="Arial"/>
                <a:ea typeface="DejaVu Sans"/>
              </a:rPr>
              <a:t> (courrier, contact avec les partenaires, suivi des personnes…)</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Des </a:t>
            </a:r>
            <a:r>
              <a:rPr b="1" lang="fr-FR" sz="1200" spc="-1" strike="noStrike">
                <a:solidFill>
                  <a:srgbClr val="777877"/>
                </a:solidFill>
                <a:latin typeface="Arial"/>
                <a:ea typeface="DejaVu Sans"/>
              </a:rPr>
              <a:t>ateliers numériques </a:t>
            </a:r>
            <a:r>
              <a:rPr b="0" lang="fr-FR" sz="1200" spc="-1" strike="noStrike">
                <a:solidFill>
                  <a:srgbClr val="777877"/>
                </a:solidFill>
                <a:latin typeface="Arial"/>
                <a:ea typeface="DejaVu Sans"/>
              </a:rPr>
              <a:t>sont organisés au CCAS pour tous les Pennois pour faciliter la réalisation des démarches administratives en ligne.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A partir de mars 2021, le CCAS accueillera une </a:t>
            </a:r>
            <a:r>
              <a:rPr b="1" lang="fr-FR" sz="1200" spc="-1" strike="noStrike">
                <a:solidFill>
                  <a:srgbClr val="777877"/>
                </a:solidFill>
                <a:latin typeface="Arial"/>
                <a:ea typeface="DejaVu Sans"/>
              </a:rPr>
              <a:t>assistante sociale </a:t>
            </a:r>
            <a:r>
              <a:rPr b="0" lang="fr-FR" sz="1200" spc="-1" strike="noStrike">
                <a:solidFill>
                  <a:srgbClr val="777877"/>
                </a:solidFill>
                <a:latin typeface="Arial"/>
                <a:ea typeface="DejaVu Sans"/>
              </a:rPr>
              <a:t>à hauteur de </a:t>
            </a:r>
            <a:r>
              <a:rPr b="1" lang="fr-FR" sz="1200" spc="-1" strike="noStrike">
                <a:solidFill>
                  <a:srgbClr val="777877"/>
                </a:solidFill>
                <a:latin typeface="Arial"/>
                <a:ea typeface="DejaVu Sans"/>
              </a:rPr>
              <a:t>0,8 ETP</a:t>
            </a:r>
            <a:r>
              <a:rPr b="0" lang="fr-FR" sz="1200" spc="-1" strike="noStrike">
                <a:solidFill>
                  <a:srgbClr val="777877"/>
                </a:solidFill>
                <a:latin typeface="Arial"/>
                <a:ea typeface="DejaVu Sans"/>
              </a:rPr>
              <a:t> pour accompagner les Pennois. </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pPr>
            <a:r>
              <a:rPr b="1" lang="fr-FR" sz="1200" spc="-1" strike="noStrike">
                <a:solidFill>
                  <a:srgbClr val="0070c0"/>
                </a:solidFill>
                <a:latin typeface="Arial"/>
                <a:ea typeface="DejaVu Sans"/>
              </a:rPr>
              <a:t>Les chiffres clés – accompagnement de la CESF</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109</a:t>
            </a:r>
            <a:r>
              <a:rPr b="0" lang="fr-FR" sz="1200" spc="-1" strike="noStrike">
                <a:solidFill>
                  <a:srgbClr val="777877"/>
                </a:solidFill>
                <a:latin typeface="Arial"/>
                <a:ea typeface="DejaVu Sans"/>
              </a:rPr>
              <a:t> personnes seules ou familles reçues</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250 </a:t>
            </a:r>
            <a:r>
              <a:rPr b="0" lang="fr-FR" sz="1200" spc="-1" strike="noStrike">
                <a:solidFill>
                  <a:srgbClr val="777877"/>
                </a:solidFill>
                <a:latin typeface="Arial"/>
                <a:ea typeface="DejaVu Sans"/>
              </a:rPr>
              <a:t>entretiens réalisés au sein du C.C.A.S.</a:t>
            </a:r>
            <a:endParaRPr b="0" lang="fr-FR" sz="1200" spc="-1" strike="noStrike">
              <a:latin typeface="Arial"/>
            </a:endParaRPr>
          </a:p>
          <a:p>
            <a:pPr marL="360360" indent="-170280" algn="just">
              <a:lnSpc>
                <a:spcPct val="100000"/>
              </a:lnSpc>
              <a:buClr>
                <a:srgbClr val="0070cd"/>
              </a:buClr>
              <a:buFont typeface="Courier New"/>
              <a:buChar char="o"/>
            </a:pPr>
            <a:r>
              <a:rPr b="0" lang="fr-FR" sz="1200" spc="-1" strike="noStrike">
                <a:solidFill>
                  <a:srgbClr val="777877"/>
                </a:solidFill>
                <a:latin typeface="Arial"/>
                <a:ea typeface="DejaVu Sans"/>
              </a:rPr>
              <a:t>60 personnes ont été reçues qu’une seule fois.</a:t>
            </a:r>
            <a:endParaRPr b="0" lang="fr-FR" sz="1200" spc="-1" strike="noStrike">
              <a:latin typeface="Arial"/>
            </a:endParaRPr>
          </a:p>
          <a:p>
            <a:pPr marL="360360" indent="-170280" algn="just">
              <a:lnSpc>
                <a:spcPct val="100000"/>
              </a:lnSpc>
              <a:buClr>
                <a:srgbClr val="0070cd"/>
              </a:buClr>
              <a:buFont typeface="Courier New"/>
              <a:buChar char="o"/>
            </a:pPr>
            <a:r>
              <a:rPr b="0" lang="fr-FR" sz="1200" spc="-1" strike="noStrike">
                <a:solidFill>
                  <a:srgbClr val="777877"/>
                </a:solidFill>
                <a:latin typeface="Arial"/>
                <a:ea typeface="DejaVu Sans"/>
              </a:rPr>
              <a:t>49 personnes ont été reçues à plusieurs reprises: entre 2 et 9 fois</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83 %</a:t>
            </a:r>
            <a:r>
              <a:rPr b="0" lang="fr-FR" sz="1200" spc="-1" strike="noStrike">
                <a:solidFill>
                  <a:srgbClr val="777877"/>
                </a:solidFill>
                <a:latin typeface="Arial"/>
                <a:ea typeface="DejaVu Sans"/>
              </a:rPr>
              <a:t> du public sont des personnes isolées</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39 %</a:t>
            </a:r>
            <a:r>
              <a:rPr b="0" lang="fr-FR" sz="1200" spc="-1" strike="noStrike">
                <a:solidFill>
                  <a:srgbClr val="777877"/>
                </a:solidFill>
                <a:latin typeface="Arial"/>
                <a:ea typeface="DejaVu Sans"/>
              </a:rPr>
              <a:t> des personnes reçues sont âgées de plus de 60 ans</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16 % </a:t>
            </a:r>
            <a:r>
              <a:rPr b="0" lang="fr-FR" sz="1200" spc="-1" strike="noStrike">
                <a:solidFill>
                  <a:srgbClr val="777877"/>
                </a:solidFill>
                <a:latin typeface="Arial"/>
                <a:ea typeface="DejaVu Sans"/>
              </a:rPr>
              <a:t>du public accueilli ne perçoit aucune ressource, principalement des jeunes de moins de 25 ans et </a:t>
            </a:r>
            <a:r>
              <a:rPr b="1" lang="fr-FR" sz="1200" spc="-1" strike="noStrike">
                <a:solidFill>
                  <a:srgbClr val="777877"/>
                </a:solidFill>
                <a:latin typeface="Arial"/>
                <a:ea typeface="DejaVu Sans"/>
              </a:rPr>
              <a:t>49 % </a:t>
            </a:r>
            <a:r>
              <a:rPr b="0" lang="fr-FR" sz="1200" spc="-1" strike="noStrike">
                <a:solidFill>
                  <a:srgbClr val="777877"/>
                </a:solidFill>
                <a:latin typeface="Arial"/>
                <a:ea typeface="DejaVu Sans"/>
              </a:rPr>
              <a:t>vivent des minimas sociaux (RSA, AAH, pension d’invalidité…)</a:t>
            </a:r>
            <a:endParaRPr b="0" lang="fr-FR" sz="1200" spc="-1" strike="noStrike">
              <a:latin typeface="Arial"/>
            </a:endParaRPr>
          </a:p>
          <a:p>
            <a:pPr marL="171360" indent="-170280" algn="just">
              <a:lnSpc>
                <a:spcPct val="100000"/>
              </a:lnSpc>
              <a:buClr>
                <a:srgbClr val="0070cd"/>
              </a:buClr>
              <a:buFont typeface="Arial"/>
              <a:buChar char="-"/>
            </a:pPr>
            <a:r>
              <a:rPr b="1" lang="fr-FR" sz="1200" spc="-1" strike="noStrike">
                <a:solidFill>
                  <a:srgbClr val="777877"/>
                </a:solidFill>
                <a:latin typeface="Arial"/>
                <a:ea typeface="DejaVu Sans"/>
              </a:rPr>
              <a:t>88 % </a:t>
            </a:r>
            <a:r>
              <a:rPr b="0" lang="fr-FR" sz="1200" spc="-1" strike="noStrike">
                <a:solidFill>
                  <a:srgbClr val="777877"/>
                </a:solidFill>
                <a:latin typeface="Arial"/>
                <a:ea typeface="DejaVu Sans"/>
              </a:rPr>
              <a:t>des personnes sont reçues au préalable à l’accueil du CCAS.</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76"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L’intervention d’un travailleur social pour répondre aux besoins des Pennois</a:t>
            </a:r>
            <a:br/>
            <a:endParaRPr b="0" lang="fr-FR" sz="2000" spc="-1" strike="noStrike">
              <a:latin typeface="Arial"/>
            </a:endParaRPr>
          </a:p>
        </p:txBody>
      </p:sp>
      <p:sp>
        <p:nvSpPr>
          <p:cNvPr id="677"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Action sociale</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Des réponses aux besoins d’appui des Pennois dans leurs démarches d’accès aux droits et dans la gestion des problématiques liées au logement à accentuer, en lien avec les partenaires</a:t>
            </a:r>
            <a:endParaRPr b="0" lang="fr-FR" sz="1200" spc="-1" strike="noStrike">
              <a:latin typeface="Arial"/>
            </a:endParaRPr>
          </a:p>
        </p:txBody>
      </p:sp>
      <p:sp>
        <p:nvSpPr>
          <p:cNvPr id="678" name="CustomShape 4"/>
          <p:cNvSpPr/>
          <p:nvPr/>
        </p:nvSpPr>
        <p:spPr>
          <a:xfrm>
            <a:off x="8298000" y="839520"/>
            <a:ext cx="366444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Composition familiale du public accueilli en 2019 | Source: Bilan 2019 CCAS</a:t>
            </a:r>
            <a:endParaRPr b="0" lang="fr-FR" sz="1000" spc="-1" strike="noStrike">
              <a:latin typeface="Arial"/>
            </a:endParaRPr>
          </a:p>
        </p:txBody>
      </p:sp>
      <p:graphicFrame>
        <p:nvGraphicFramePr>
          <p:cNvPr id="679" name="Graphique 6"/>
          <p:cNvGraphicFramePr/>
          <p:nvPr/>
        </p:nvGraphicFramePr>
        <p:xfrm>
          <a:off x="8298000" y="1239840"/>
          <a:ext cx="3664440" cy="21873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80" name="Graphique 7"/>
          <p:cNvGraphicFramePr/>
          <p:nvPr/>
        </p:nvGraphicFramePr>
        <p:xfrm>
          <a:off x="8298000" y="3981600"/>
          <a:ext cx="3664440" cy="2312280"/>
        </p:xfrm>
        <a:graphic>
          <a:graphicData uri="http://schemas.openxmlformats.org/drawingml/2006/chart">
            <c:chart xmlns:c="http://schemas.openxmlformats.org/drawingml/2006/chart" xmlns:r="http://schemas.openxmlformats.org/officeDocument/2006/relationships" r:id="rId2"/>
          </a:graphicData>
        </a:graphic>
      </p:graphicFrame>
      <p:sp>
        <p:nvSpPr>
          <p:cNvPr id="681" name="CustomShape 5"/>
          <p:cNvSpPr/>
          <p:nvPr/>
        </p:nvSpPr>
        <p:spPr>
          <a:xfrm>
            <a:off x="8298000" y="3581640"/>
            <a:ext cx="3664440" cy="39420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Répartition du public accueilli par problématique principal en % en 2019 | Source: Bilan 2019 CCAS</a:t>
            </a:r>
            <a:endParaRPr b="0" lang="fr-FR" sz="1000" spc="-1" strike="noStrike">
              <a:latin typeface="Arial"/>
            </a:endParaRPr>
          </a:p>
        </p:txBody>
      </p:sp>
      <p:sp>
        <p:nvSpPr>
          <p:cNvPr id="682" name="CustomShape 6"/>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*Bilan 2019, Interventions CESF au CCAS, Les Pennes-Mirabeau</a:t>
            </a:r>
            <a:endParaRPr b="0" lang="fr-FR" sz="800" spc="-1" strike="noStrike">
              <a:latin typeface="Arial"/>
            </a:endParaRPr>
          </a:p>
        </p:txBody>
      </p:sp>
      <p:sp>
        <p:nvSpPr>
          <p:cNvPr id="683" name="CustomShape 7"/>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F0439270-590F-464D-9A60-51338EC75156}"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CustomShape 1"/>
          <p:cNvSpPr/>
          <p:nvPr/>
        </p:nvSpPr>
        <p:spPr>
          <a:xfrm>
            <a:off x="2867760" y="1012320"/>
            <a:ext cx="6057360" cy="5342040"/>
          </a:xfrm>
          <a:prstGeom prst="rect">
            <a:avLst/>
          </a:prstGeom>
          <a:noFill/>
          <a:ln>
            <a:noFill/>
          </a:ln>
        </p:spPr>
        <p:style>
          <a:lnRef idx="0"/>
          <a:fillRef idx="0"/>
          <a:effectRef idx="0"/>
          <a:fontRef idx="minor"/>
        </p:style>
        <p:txBody>
          <a:bodyPr lIns="0" rIns="0" tIns="0" bIns="72000">
            <a:noAutofit/>
          </a:bodyPr>
          <a:p>
            <a:pPr algn="just">
              <a:lnSpc>
                <a:spcPct val="100000"/>
              </a:lnSpc>
            </a:pPr>
            <a:r>
              <a:rPr b="0" lang="fr-FR" sz="1200" spc="-1" strike="noStrike">
                <a:solidFill>
                  <a:srgbClr val="777877"/>
                </a:solidFill>
                <a:latin typeface="Arial"/>
                <a:ea typeface="DejaVu Sans"/>
              </a:rPr>
              <a:t>L’impact social de la crise sanitaire liée à la Covid-19 est lourd. En effet la crise a plongé des foyers dans la précarité ou a aggravé la situation de ceux qui s’y trouvaient déjà.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Les </a:t>
            </a:r>
            <a:r>
              <a:rPr b="1" lang="fr-FR" sz="1200" spc="-1" strike="noStrike">
                <a:solidFill>
                  <a:srgbClr val="777877"/>
                </a:solidFill>
                <a:latin typeface="Arial"/>
                <a:ea typeface="DejaVu Sans"/>
              </a:rPr>
              <a:t>dispositifs exceptionnels </a:t>
            </a:r>
            <a:r>
              <a:rPr b="0" lang="fr-FR" sz="1200" spc="-1" strike="noStrike">
                <a:solidFill>
                  <a:srgbClr val="777877"/>
                </a:solidFill>
                <a:latin typeface="Arial"/>
                <a:ea typeface="DejaVu Sans"/>
              </a:rPr>
              <a:t>mis en place par l’Etat permettent de soutenir les ménages les plus impactés, notamment </a:t>
            </a:r>
            <a:r>
              <a:rPr b="1" lang="fr-FR" sz="1200" spc="-1" strike="noStrike">
                <a:solidFill>
                  <a:srgbClr val="777877"/>
                </a:solidFill>
                <a:latin typeface="Arial"/>
                <a:ea typeface="DejaVu Sans"/>
              </a:rPr>
              <a:t>l’aide exceptionnelle de solidarité </a:t>
            </a:r>
            <a:r>
              <a:rPr b="0" lang="fr-FR" sz="1200" spc="-1" strike="noStrike">
                <a:solidFill>
                  <a:srgbClr val="777877"/>
                </a:solidFill>
                <a:latin typeface="Arial"/>
                <a:ea typeface="DejaVu Sans"/>
              </a:rPr>
              <a:t>qui concerne : </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Les foyers allocataires du revenu de solidarité active (Rsa) et les bénéficiaires de certaines aides versées par Pôle emploi ;</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Les familles avec enfant(s) bénéficiaires d’une aide personnelle au logement (Apl) ;</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Les jeunes de moins de 25 ans (apprentis, étudiants salariés ou non étudiants) qui ont perçu une aide personnelle au logement (Apl) ;</a:t>
            </a:r>
            <a:endParaRPr b="0" lang="fr-FR" sz="1200" spc="-1" strike="noStrike">
              <a:latin typeface="Arial"/>
            </a:endParaRPr>
          </a:p>
          <a:p>
            <a:pPr marL="171360" indent="-170280" algn="just">
              <a:lnSpc>
                <a:spcPct val="100000"/>
              </a:lnSpc>
              <a:buClr>
                <a:srgbClr val="0070cd"/>
              </a:buClr>
              <a:buFont typeface="Arial"/>
              <a:buChar char="•"/>
            </a:pPr>
            <a:r>
              <a:rPr b="0" lang="fr-FR" sz="1200" spc="-1" strike="noStrike">
                <a:solidFill>
                  <a:srgbClr val="777877"/>
                </a:solidFill>
                <a:latin typeface="Arial"/>
                <a:ea typeface="DejaVu Sans"/>
              </a:rPr>
              <a:t>Les étudiants boursiers.</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Dans les </a:t>
            </a:r>
            <a:r>
              <a:rPr b="1" lang="fr-FR" sz="1200" spc="-1" strike="noStrike">
                <a:solidFill>
                  <a:srgbClr val="777877"/>
                </a:solidFill>
                <a:latin typeface="Arial"/>
                <a:ea typeface="DejaVu Sans"/>
              </a:rPr>
              <a:t>Bouches-du-Rhône</a:t>
            </a:r>
            <a:r>
              <a:rPr b="0" lang="fr-FR" sz="1200" spc="-1" strike="noStrike">
                <a:solidFill>
                  <a:srgbClr val="777877"/>
                </a:solidFill>
                <a:latin typeface="Arial"/>
                <a:ea typeface="DejaVu Sans"/>
              </a:rPr>
              <a:t>, l’aide exceptionnelle de solidarité versée à partir de fin novembre 2021 concerne </a:t>
            </a:r>
            <a:r>
              <a:rPr b="1" lang="fr-FR" sz="1200" spc="-1" strike="noStrike">
                <a:solidFill>
                  <a:srgbClr val="777877"/>
                </a:solidFill>
                <a:latin typeface="Arial"/>
                <a:ea typeface="DejaVu Sans"/>
              </a:rPr>
              <a:t>158 510 foyers </a:t>
            </a:r>
            <a:r>
              <a:rPr b="0" lang="fr-FR" sz="1200" spc="-1" strike="noStrike">
                <a:solidFill>
                  <a:srgbClr val="777877"/>
                </a:solidFill>
                <a:latin typeface="Arial"/>
                <a:ea typeface="DejaVu Sans"/>
              </a:rPr>
              <a:t>avec </a:t>
            </a:r>
            <a:r>
              <a:rPr b="1" lang="fr-FR" sz="1200" spc="-1" strike="noStrike">
                <a:solidFill>
                  <a:srgbClr val="777877"/>
                </a:solidFill>
                <a:latin typeface="Arial"/>
                <a:ea typeface="DejaVu Sans"/>
              </a:rPr>
              <a:t>193 000 enfants à charge </a:t>
            </a:r>
            <a:r>
              <a:rPr b="0" lang="fr-FR" sz="1200" spc="-1" strike="noStrike">
                <a:solidFill>
                  <a:srgbClr val="777877"/>
                </a:solidFill>
                <a:latin typeface="Arial"/>
                <a:ea typeface="DejaVu Sans"/>
              </a:rPr>
              <a:t>et </a:t>
            </a:r>
            <a:r>
              <a:rPr b="1" lang="fr-FR" sz="1200" spc="-1" strike="noStrike">
                <a:solidFill>
                  <a:srgbClr val="777877"/>
                </a:solidFill>
                <a:latin typeface="Arial"/>
                <a:ea typeface="DejaVu Sans"/>
              </a:rPr>
              <a:t>16 910 jeunes </a:t>
            </a:r>
            <a:r>
              <a:rPr b="0" lang="fr-FR" sz="1200" spc="-1" strike="noStrike">
                <a:solidFill>
                  <a:srgbClr val="777877"/>
                </a:solidFill>
                <a:latin typeface="Arial"/>
                <a:ea typeface="DejaVu Sans"/>
              </a:rPr>
              <a:t>percevant une aide au logement.</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De même, le </a:t>
            </a:r>
            <a:r>
              <a:rPr b="1" lang="fr-FR" sz="1200" spc="-1" strike="noStrike">
                <a:solidFill>
                  <a:srgbClr val="777877"/>
                </a:solidFill>
                <a:latin typeface="Arial"/>
                <a:ea typeface="DejaVu Sans"/>
              </a:rPr>
              <a:t>Conseil Départemental </a:t>
            </a:r>
            <a:r>
              <a:rPr b="0" lang="fr-FR" sz="1200" spc="-1" strike="noStrike">
                <a:solidFill>
                  <a:srgbClr val="777877"/>
                </a:solidFill>
                <a:latin typeface="Arial"/>
                <a:ea typeface="DejaVu Sans"/>
              </a:rPr>
              <a:t>des Bouches-du-Rhône a mis en place un dispositif d’aide exceptionnelle et dérogatoire pour le paiement des </a:t>
            </a:r>
            <a:r>
              <a:rPr b="1" lang="fr-FR" sz="1200" spc="-1" strike="noStrike">
                <a:solidFill>
                  <a:srgbClr val="777877"/>
                </a:solidFill>
                <a:latin typeface="Arial"/>
                <a:ea typeface="DejaVu Sans"/>
              </a:rPr>
              <a:t>loyers</a:t>
            </a:r>
            <a:r>
              <a:rPr b="0" lang="fr-FR" sz="1200" spc="-1" strike="noStrike">
                <a:solidFill>
                  <a:srgbClr val="777877"/>
                </a:solidFill>
                <a:latin typeface="Arial"/>
                <a:ea typeface="DejaVu Sans"/>
              </a:rPr>
              <a:t> des mois d’avril et mai 2020, via son dispositif Fonds de solidarité logement (FSL).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Par ailleurs, </a:t>
            </a:r>
            <a:r>
              <a:rPr b="1" lang="fr-FR" sz="1200" spc="-1" strike="noStrike">
                <a:solidFill>
                  <a:srgbClr val="777877"/>
                </a:solidFill>
                <a:latin typeface="Arial"/>
                <a:ea typeface="DejaVu Sans"/>
              </a:rPr>
              <a:t>la banque alimentaire </a:t>
            </a:r>
            <a:r>
              <a:rPr b="0" lang="fr-FR" sz="1200" spc="-1" strike="noStrike">
                <a:solidFill>
                  <a:srgbClr val="777877"/>
                </a:solidFill>
                <a:latin typeface="Arial"/>
                <a:ea typeface="DejaVu Sans"/>
              </a:rPr>
              <a:t>des Bouches-du-Rhône, qui distribuait 50 tonnes de nourriture chaque semaine avant le confinement, </a:t>
            </a:r>
            <a:r>
              <a:rPr b="1" lang="fr-FR" sz="1200" spc="-1" strike="noStrike">
                <a:solidFill>
                  <a:srgbClr val="777877"/>
                </a:solidFill>
                <a:latin typeface="Arial"/>
                <a:ea typeface="DejaVu Sans"/>
              </a:rPr>
              <a:t>a doublé son flux</a:t>
            </a:r>
            <a:r>
              <a:rPr b="0" lang="fr-FR" sz="1200" spc="-1" strike="noStrike">
                <a:solidFill>
                  <a:srgbClr val="777877"/>
                </a:solidFill>
                <a:latin typeface="Arial"/>
                <a:ea typeface="DejaVu Sans"/>
              </a:rPr>
              <a:t>, soit l’équivalent de 200 000 repas fournis</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777877"/>
                </a:solidFill>
                <a:latin typeface="Arial"/>
                <a:ea typeface="DejaVu Sans"/>
              </a:rPr>
              <a:t>A ce jour, </a:t>
            </a:r>
            <a:r>
              <a:rPr b="1" lang="fr-FR" sz="1200" spc="-1" strike="noStrike">
                <a:solidFill>
                  <a:srgbClr val="777877"/>
                </a:solidFill>
                <a:latin typeface="Arial"/>
                <a:ea typeface="DejaVu Sans"/>
              </a:rPr>
              <a:t>les besoins et les risques sociaux ne sont pas clairement visibles aux Pennes-Mirabeau,</a:t>
            </a:r>
            <a:r>
              <a:rPr b="0" lang="fr-FR" sz="1200" spc="-1" strike="noStrike">
                <a:solidFill>
                  <a:srgbClr val="777877"/>
                </a:solidFill>
                <a:latin typeface="Arial"/>
                <a:ea typeface="DejaVu Sans"/>
              </a:rPr>
              <a:t> ni la MDS ni le CCAS n’ayant observé une augmentation importante des demandes d’aide, notamment alimentaires.</a:t>
            </a:r>
            <a:endParaRPr b="0" lang="fr-FR" sz="1200" spc="-1" strike="noStrike">
              <a:latin typeface="Arial"/>
            </a:endParaRPr>
          </a:p>
        </p:txBody>
      </p:sp>
      <p:sp>
        <p:nvSpPr>
          <p:cNvPr id="685" name="CustomShape 2"/>
          <p:cNvSpPr/>
          <p:nvPr/>
        </p:nvSpPr>
        <p:spPr>
          <a:xfrm>
            <a:off x="2830680" y="295920"/>
            <a:ext cx="906408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 impact social de la crise sanitaire à anticiper en lien avec les partenaires</a:t>
            </a:r>
            <a:endParaRPr b="0" lang="fr-FR" sz="2000" spc="-1" strike="noStrike">
              <a:latin typeface="Arial"/>
            </a:endParaRPr>
          </a:p>
        </p:txBody>
      </p:sp>
      <p:sp>
        <p:nvSpPr>
          <p:cNvPr id="686"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72000" rIns="72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Action sociale</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repérage des ménages Pennois qui pourraient bénéficier d’un appui suite à la crise sanitaire</a:t>
            </a:r>
            <a:endParaRPr b="0" lang="fr-FR" sz="1200" spc="-1" strike="noStrike">
              <a:latin typeface="Arial"/>
            </a:endParaRPr>
          </a:p>
          <a:p>
            <a:pPr algn="just">
              <a:lnSpc>
                <a:spcPct val="100000"/>
              </a:lnSpc>
            </a:pPr>
            <a:r>
              <a:rPr b="0" lang="fr-FR" sz="1200" spc="-1" strike="noStrike">
                <a:solidFill>
                  <a:srgbClr val="0070c0"/>
                </a:solidFill>
                <a:latin typeface="Arial"/>
                <a:ea typeface="DejaVu Sans"/>
              </a:rPr>
              <a:t> </a:t>
            </a:r>
            <a:endParaRPr b="0" lang="fr-FR" sz="12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préparation du CCAS pour répondre aux besoins des habitants qui pourraient survenir lorsque les dispositifs de droit commun ne seront plus suffisants ou encore s’ils ne sont plus maintenus</a:t>
            </a:r>
            <a:endParaRPr b="0" lang="fr-FR" sz="1200" spc="-1" strike="noStrike">
              <a:latin typeface="Arial"/>
            </a:endParaRPr>
          </a:p>
        </p:txBody>
      </p:sp>
      <p:pic>
        <p:nvPicPr>
          <p:cNvPr id="687" name="Image 11" descr=""/>
          <p:cNvPicPr/>
          <p:nvPr/>
        </p:nvPicPr>
        <p:blipFill>
          <a:blip r:embed="rId1"/>
          <a:stretch/>
        </p:blipFill>
        <p:spPr>
          <a:xfrm>
            <a:off x="9231120" y="2195280"/>
            <a:ext cx="2785680" cy="1604520"/>
          </a:xfrm>
          <a:prstGeom prst="rect">
            <a:avLst/>
          </a:prstGeom>
          <a:ln>
            <a:noFill/>
          </a:ln>
        </p:spPr>
      </p:pic>
      <p:sp>
        <p:nvSpPr>
          <p:cNvPr id="688" name="CustomShape 4"/>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B5C40A2-360B-4D2C-8190-9113108A61ED}"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9" name="Espace réservé pour une image  11" descr=""/>
          <p:cNvPicPr/>
          <p:nvPr/>
        </p:nvPicPr>
        <p:blipFill>
          <a:blip r:embed="rId1"/>
          <a:stretch/>
        </p:blipFill>
        <p:spPr>
          <a:xfrm>
            <a:off x="6007680" y="0"/>
            <a:ext cx="6183000" cy="6371280"/>
          </a:xfrm>
          <a:prstGeom prst="rect">
            <a:avLst/>
          </a:prstGeom>
          <a:ln>
            <a:noFill/>
          </a:ln>
        </p:spPr>
      </p:pic>
      <p:sp>
        <p:nvSpPr>
          <p:cNvPr id="690" name="CustomShape 1"/>
          <p:cNvSpPr/>
          <p:nvPr/>
        </p:nvSpPr>
        <p:spPr>
          <a:xfrm>
            <a:off x="304920" y="1383480"/>
            <a:ext cx="539712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2400" spc="-1" strike="noStrike">
                <a:solidFill>
                  <a:srgbClr val="ffffff"/>
                </a:solidFill>
                <a:latin typeface="Arial"/>
                <a:ea typeface="DejaVu Sans"/>
              </a:rPr>
              <a:t>1.7. Santé</a:t>
            </a:r>
            <a:endParaRPr b="0" lang="fr-FR" sz="2400" spc="-1" strike="noStrike">
              <a:latin typeface="Arial"/>
            </a:endParaRPr>
          </a:p>
          <a:p>
            <a:pPr>
              <a:lnSpc>
                <a:spcPct val="90000"/>
              </a:lnSpc>
              <a:spcBef>
                <a:spcPts val="1001"/>
              </a:spcBef>
            </a:pPr>
            <a:endParaRPr b="0" lang="fr-FR" sz="2400" spc="-1" strike="noStrike">
              <a:latin typeface="Arial"/>
            </a:endParaRPr>
          </a:p>
        </p:txBody>
      </p:sp>
      <p:sp>
        <p:nvSpPr>
          <p:cNvPr id="691" name="CustomShape 2"/>
          <p:cNvSpPr/>
          <p:nvPr/>
        </p:nvSpPr>
        <p:spPr>
          <a:xfrm>
            <a:off x="304920" y="2425320"/>
            <a:ext cx="5494320" cy="36183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i="1" lang="fr-FR" sz="1200" spc="-1" strike="noStrike">
                <a:solidFill>
                  <a:srgbClr val="ffffff"/>
                </a:solidFill>
                <a:latin typeface="Arial"/>
                <a:ea typeface="DejaVu Sans"/>
              </a:rPr>
              <a:t>Principaux constats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Une densité de l’offre de soins libérale inférieure à celle du département</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L’inscription du territoire dans le GHT des Bouches-du-Rhône et des difficultés d’accès aux soins</a:t>
            </a:r>
            <a:endParaRPr b="0" lang="fr-FR" sz="1200" spc="-1" strike="noStrike">
              <a:latin typeface="Arial"/>
            </a:endParaRPr>
          </a:p>
          <a:p>
            <a:pPr algn="just">
              <a:lnSpc>
                <a:spcPct val="90000"/>
              </a:lnSpc>
              <a:spcBef>
                <a:spcPts val="1001"/>
              </a:spcBef>
            </a:pPr>
            <a:endParaRPr b="0" lang="fr-FR" sz="1200" spc="-1" strike="noStrike">
              <a:latin typeface="Arial"/>
            </a:endParaRPr>
          </a:p>
          <a:p>
            <a:pPr>
              <a:lnSpc>
                <a:spcPct val="90000"/>
              </a:lnSpc>
              <a:spcBef>
                <a:spcPts val="1001"/>
              </a:spcBef>
            </a:pPr>
            <a:r>
              <a:rPr b="1" i="1" lang="fr-FR" sz="1200" spc="-1" strike="noStrike">
                <a:solidFill>
                  <a:srgbClr val="ffffff"/>
                </a:solidFill>
                <a:latin typeface="Arial"/>
                <a:ea typeface="DejaVu Sans"/>
              </a:rPr>
              <a:t>Enjeux repérés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enjeu de renforcement de l’offre de soins de premier recours de la commune pour répondre aux besoins des personnes âgées et des familles</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enjeu de d’attractivité de jeunes professionnels de santé sur le territoire.</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enjeu de renforcement de la coordination autour des situations complexes</a:t>
            </a:r>
            <a:endParaRPr b="0" lang="fr-FR" sz="1200" spc="-1" strike="noStrike">
              <a:latin typeface="Arial"/>
            </a:endParaRPr>
          </a:p>
          <a:p>
            <a:pPr algn="just">
              <a:lnSpc>
                <a:spcPct val="90000"/>
              </a:lnSpc>
              <a:spcBef>
                <a:spcPts val="1001"/>
              </a:spcBef>
            </a:pPr>
            <a:endParaRPr b="0" lang="fr-FR" sz="1200" spc="-1" strike="noStrike">
              <a:latin typeface="Arial"/>
            </a:endParaRPr>
          </a:p>
          <a:p>
            <a:pPr algn="just">
              <a:lnSpc>
                <a:spcPct val="90000"/>
              </a:lnSpc>
              <a:spcBef>
                <a:spcPts val="1001"/>
              </a:spcBef>
            </a:pPr>
            <a:endParaRPr b="0" lang="fr-FR" sz="1200" spc="-1" strike="noStrike">
              <a:latin typeface="Arial"/>
            </a:endParaRPr>
          </a:p>
          <a:p>
            <a:pPr>
              <a:lnSpc>
                <a:spcPct val="90000"/>
              </a:lnSpc>
              <a:spcBef>
                <a:spcPts val="1001"/>
              </a:spcBef>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85" dur="indefinite" restart="never" nodeType="tmRoot">
          <p:childTnLst>
            <p:seq>
              <p:cTn id="86" dur="indefinite"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CustomShape 1"/>
          <p:cNvSpPr/>
          <p:nvPr/>
        </p:nvSpPr>
        <p:spPr>
          <a:xfrm>
            <a:off x="2867760" y="839520"/>
            <a:ext cx="901836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Une densité de médecins généralistes et spécialistes inférieure aux territoires de comparaison</a:t>
            </a:r>
            <a:r>
              <a:rPr b="0" lang="fr-FR" sz="1200" spc="-1" strike="noStrike">
                <a:solidFill>
                  <a:srgbClr val="777877"/>
                </a:solidFill>
                <a:latin typeface="Arial"/>
                <a:ea typeface="DejaVu Sans"/>
              </a:rPr>
              <a:t>: 10,9 médecins généralistes pour 10 000 habitants et 9,5 médecins spécialistes pour 10 000 habitants.</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De plus, 22 % des médecins généralistes</a:t>
            </a:r>
            <a:r>
              <a:rPr b="0" lang="fr-FR" sz="1200" spc="-1" strike="noStrike">
                <a:solidFill>
                  <a:srgbClr val="777877"/>
                </a:solidFill>
                <a:latin typeface="Arial"/>
                <a:ea typeface="DejaVu Sans"/>
              </a:rPr>
              <a:t> et </a:t>
            </a:r>
            <a:r>
              <a:rPr b="1" lang="fr-FR" sz="1200" spc="-1" strike="noStrike">
                <a:solidFill>
                  <a:srgbClr val="777877"/>
                </a:solidFill>
                <a:latin typeface="Arial"/>
                <a:ea typeface="DejaVu Sans"/>
              </a:rPr>
              <a:t>40 % des médecins spécialistes exerçant sur le territoire ont plus de 60 ans.</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Parmi la population consommante de 17 ans et plus des Pennes-Mirabeau, </a:t>
            </a:r>
            <a:r>
              <a:rPr b="1" lang="fr-FR" sz="1200" spc="-1" strike="noStrike">
                <a:solidFill>
                  <a:srgbClr val="777877"/>
                </a:solidFill>
                <a:latin typeface="Arial"/>
                <a:ea typeface="DejaVu Sans"/>
              </a:rPr>
              <a:t>5,2 % est couverte par la Complémentaire Santé Solidaire </a:t>
            </a:r>
            <a:r>
              <a:rPr b="0" lang="fr-FR" sz="1200" spc="-1" strike="noStrike">
                <a:solidFill>
                  <a:srgbClr val="777877"/>
                </a:solidFill>
                <a:latin typeface="Arial"/>
                <a:ea typeface="DejaVu Sans"/>
              </a:rPr>
              <a:t>(ex CMU-C), soit moins que les territoires de comparaison: 13,9 % pour les Bouches-du-Rhône, 11,4 % pour la région PACA, 10,1 % pour le France.</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693"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Une densité de l’offre de soins libérale inférieure à celle du département</a:t>
            </a:r>
            <a:endParaRPr b="0" lang="fr-FR" sz="2000" spc="-1" strike="noStrike">
              <a:latin typeface="Arial"/>
            </a:endParaRPr>
          </a:p>
        </p:txBody>
      </p:sp>
      <p:sp>
        <p:nvSpPr>
          <p:cNvPr id="694"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108000" rIns="180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Santé</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renforcement de l’offre de soins de premier recours de la commune pour répondre aux besoins des personnes âgées et des familles</a:t>
            </a:r>
            <a:endParaRPr b="0" lang="fr-FR" sz="1200" spc="-1" strike="noStrike">
              <a:latin typeface="Arial"/>
            </a:endParaRPr>
          </a:p>
          <a:p>
            <a:pPr algn="just">
              <a:lnSpc>
                <a:spcPct val="100000"/>
              </a:lnSpc>
            </a:pPr>
            <a:endParaRPr b="0" lang="fr-FR" sz="12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d’attractivité de jeunes professionnels de santé sur le territoire.</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sp>
        <p:nvSpPr>
          <p:cNvPr id="695" name="CustomShape 4"/>
          <p:cNvSpPr/>
          <p:nvPr/>
        </p:nvSpPr>
        <p:spPr>
          <a:xfrm>
            <a:off x="2867760" y="2323440"/>
            <a:ext cx="909468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i="1" lang="fr-FR" sz="1000" spc="32" strike="noStrike">
                <a:solidFill>
                  <a:srgbClr val="777877"/>
                </a:solidFill>
                <a:latin typeface="Arial"/>
                <a:ea typeface="DejaVu Sans"/>
              </a:rPr>
              <a:t>Nombre de professionnels de santé pour 10 000 habitants en 2018 | </a:t>
            </a:r>
            <a:r>
              <a:rPr b="0" i="1" lang="fr-FR" sz="1000" spc="32" strike="noStrike">
                <a:solidFill>
                  <a:srgbClr val="777877"/>
                </a:solidFill>
                <a:latin typeface="Arial Narrow"/>
                <a:ea typeface="DejaVu Sans"/>
              </a:rPr>
              <a:t>Source: BPE 2018 &amp; Outil Rezone</a:t>
            </a:r>
            <a:endParaRPr b="0" lang="fr-FR" sz="1000" spc="-1" strike="noStrike">
              <a:latin typeface="Arial"/>
            </a:endParaRPr>
          </a:p>
        </p:txBody>
      </p:sp>
      <p:graphicFrame>
        <p:nvGraphicFramePr>
          <p:cNvPr id="696" name="Graphique 10"/>
          <p:cNvGraphicFramePr/>
          <p:nvPr/>
        </p:nvGraphicFramePr>
        <p:xfrm>
          <a:off x="2867760" y="2562840"/>
          <a:ext cx="9094680" cy="3656160"/>
        </p:xfrm>
        <a:graphic>
          <a:graphicData uri="http://schemas.openxmlformats.org/drawingml/2006/chart">
            <c:chart xmlns:c="http://schemas.openxmlformats.org/drawingml/2006/chart" xmlns:r="http://schemas.openxmlformats.org/officeDocument/2006/relationships" r:id="rId1"/>
          </a:graphicData>
        </a:graphic>
      </p:graphicFrame>
      <p:sp>
        <p:nvSpPr>
          <p:cNvPr id="697" name="CustomShape 5"/>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3E0192F-AAA8-4470-8F27-07ABC54776D8}"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87" dur="indefinite" restart="never" nodeType="tmRoot">
          <p:childTnLst>
            <p:seq>
              <p:cTn id="88" dur="indefinite"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CustomShape 1"/>
          <p:cNvSpPr/>
          <p:nvPr/>
        </p:nvSpPr>
        <p:spPr>
          <a:xfrm>
            <a:off x="2867760" y="1064160"/>
            <a:ext cx="909468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La commune des Pennes-Mirabeau se situe sur le territoire du GHT des Hôpitaux de Provence. </a:t>
            </a:r>
            <a:r>
              <a:rPr b="0" lang="fr-FR" sz="1200" spc="-1" strike="noStrike">
                <a:solidFill>
                  <a:srgbClr val="777877"/>
                </a:solidFill>
                <a:latin typeface="Arial"/>
                <a:ea typeface="DejaVu Sans"/>
              </a:rPr>
              <a:t>Ce GHT compte 13 établissements, dont : </a:t>
            </a:r>
            <a:r>
              <a:rPr b="1" lang="fr-FR" sz="1200" spc="-1" strike="noStrike">
                <a:solidFill>
                  <a:srgbClr val="777877"/>
                </a:solidFill>
                <a:latin typeface="Arial"/>
                <a:ea typeface="DejaVu Sans"/>
              </a:rPr>
              <a:t>1 CHRU (AP-HM), 8 CH, 3 CH spécialisés, 1 Hôpital d’instruction des armées associé.</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L’ensemble de ces établissements représente un total d’environ 9 300 lits et places et couvre un territoire de 5 087 km</a:t>
            </a:r>
            <a:r>
              <a:rPr b="1" lang="fr-FR" sz="1200" spc="-1" strike="noStrike" baseline="30000">
                <a:solidFill>
                  <a:srgbClr val="777877"/>
                </a:solidFill>
                <a:latin typeface="Arial"/>
                <a:ea typeface="DejaVu Sans"/>
              </a:rPr>
              <a:t>2</a:t>
            </a:r>
            <a:r>
              <a:rPr b="1" lang="fr-FR" sz="1200" spc="-1" strike="noStrike">
                <a:solidFill>
                  <a:srgbClr val="777877"/>
                </a:solidFill>
                <a:latin typeface="Arial"/>
                <a:ea typeface="DejaVu Sans"/>
              </a:rPr>
              <a:t>. Cinq nouvelles filières ont récemment été ajoutées au projet médical partagé: </a:t>
            </a:r>
            <a:r>
              <a:rPr b="0" lang="fr-FR" sz="1200" spc="-1" strike="noStrike">
                <a:solidFill>
                  <a:srgbClr val="777877"/>
                </a:solidFill>
                <a:latin typeface="Arial"/>
                <a:ea typeface="DejaVu Sans"/>
              </a:rPr>
              <a:t>la pédiatrie, la gériatrie, l'oncologie digestive, l'oncologie thoracique et l'oncologie gynécologique.</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Le territoire dispose également d’un Centre Gérontologique départemental situé à Marseille dans le XIIème arrondissement. </a:t>
            </a:r>
            <a:r>
              <a:rPr b="0" lang="fr-FR" sz="1200" spc="-1" strike="noStrike">
                <a:solidFill>
                  <a:srgbClr val="777877"/>
                </a:solidFill>
                <a:latin typeface="Arial"/>
                <a:ea typeface="DejaVu Sans"/>
              </a:rPr>
              <a:t>Cet établissement accueille des personnes pour des courts séjours gériatriques, des courts séjours Alzheimer, des soins de suite et de réadaptation. Il dispose également d’une unité cognitivo-comportementale et d’une équipe mobile de soins palliatifs.</a:t>
            </a:r>
            <a:endParaRPr b="0" lang="fr-FR" sz="1200" spc="-1" strike="noStrike">
              <a:latin typeface="Arial"/>
            </a:endParaRPr>
          </a:p>
        </p:txBody>
      </p:sp>
      <p:sp>
        <p:nvSpPr>
          <p:cNvPr id="699" name="CustomShape 2"/>
          <p:cNvSpPr/>
          <p:nvPr/>
        </p:nvSpPr>
        <p:spPr>
          <a:xfrm>
            <a:off x="2830680" y="295920"/>
            <a:ext cx="897912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000" spc="-1" strike="noStrike">
                <a:solidFill>
                  <a:srgbClr val="777877"/>
                </a:solidFill>
                <a:latin typeface="Arial"/>
                <a:ea typeface="DejaVu Sans"/>
              </a:rPr>
              <a:t>L’inscription du territoire dans le GHT des Bouches-du-Rhône et des difficultés d’accès aux soins</a:t>
            </a:r>
            <a:endParaRPr b="0" lang="fr-FR" sz="2000" spc="-1" strike="noStrike">
              <a:latin typeface="Arial"/>
            </a:endParaRPr>
          </a:p>
        </p:txBody>
      </p:sp>
      <p:sp>
        <p:nvSpPr>
          <p:cNvPr id="700" name="CustomShape 3"/>
          <p:cNvSpPr/>
          <p:nvPr/>
        </p:nvSpPr>
        <p:spPr>
          <a:xfrm>
            <a:off x="0" y="0"/>
            <a:ext cx="2742120" cy="6359760"/>
          </a:xfrm>
          <a:prstGeom prst="rect">
            <a:avLst/>
          </a:prstGeom>
          <a:solidFill>
            <a:srgbClr val="e4f1fb"/>
          </a:solidFill>
          <a:ln cap="rnd" w="19080">
            <a:solidFill>
              <a:srgbClr val="0070c0"/>
            </a:solidFill>
            <a:custDash>
              <a:ds d="300000" sp="100000"/>
            </a:custDash>
            <a:round/>
          </a:ln>
        </p:spPr>
        <p:style>
          <a:lnRef idx="0"/>
          <a:fillRef idx="0"/>
          <a:effectRef idx="0"/>
          <a:fontRef idx="minor"/>
        </p:style>
        <p:txBody>
          <a:bodyPr lIns="108000" rIns="180000" tIns="72000" bIns="72000">
            <a:noAutofit/>
          </a:bodyPr>
          <a:p>
            <a:pPr>
              <a:lnSpc>
                <a:spcPct val="100000"/>
              </a:lnSpc>
            </a:pPr>
            <a:endParaRPr b="0" lang="fr-FR" sz="1800" spc="-1" strike="noStrike">
              <a:latin typeface="Arial"/>
            </a:endParaRPr>
          </a:p>
          <a:p>
            <a:pPr algn="ctr">
              <a:lnSpc>
                <a:spcPct val="100000"/>
              </a:lnSpc>
            </a:pPr>
            <a:r>
              <a:rPr b="1" lang="fr-FR" sz="2400" spc="32" strike="noStrike">
                <a:solidFill>
                  <a:srgbClr val="0070c0"/>
                </a:solidFill>
                <a:latin typeface="Arial"/>
                <a:ea typeface="DejaVu Sans"/>
              </a:rPr>
              <a:t>Santé</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Un enjeu de renforcement de la coordination autour des situations complexes</a:t>
            </a:r>
            <a:endParaRPr b="0" lang="fr-FR" sz="1200" spc="-1" strike="noStrike">
              <a:latin typeface="Arial"/>
            </a:endParaRPr>
          </a:p>
          <a:p>
            <a:pPr algn="just">
              <a:lnSpc>
                <a:spcPct val="100000"/>
              </a:lnSpc>
            </a:pPr>
            <a:endParaRPr b="0" lang="fr-FR" sz="1200" spc="-1" strike="noStrike">
              <a:latin typeface="Arial"/>
            </a:endParaRPr>
          </a:p>
          <a:p>
            <a:pPr marL="171360" indent="-170280" algn="just">
              <a:lnSpc>
                <a:spcPct val="100000"/>
              </a:lnSpc>
              <a:buClr>
                <a:srgbClr val="0070c0"/>
              </a:buClr>
              <a:buFont typeface="Arial"/>
              <a:buChar char="•"/>
            </a:pPr>
            <a:r>
              <a:rPr b="0" lang="fr-FR" sz="1200" spc="-1" strike="noStrike">
                <a:solidFill>
                  <a:srgbClr val="0070c0"/>
                </a:solidFill>
                <a:latin typeface="Arial"/>
                <a:ea typeface="DejaVu Sans"/>
              </a:rPr>
              <a:t>Les situations qui conjuguent difficulté sociale et défaut de soins sont très complexes à accompagner par le CCAS et ses partenaires</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p:txBody>
      </p:sp>
      <p:pic>
        <p:nvPicPr>
          <p:cNvPr id="701" name="Image 8" descr=""/>
          <p:cNvPicPr/>
          <p:nvPr/>
        </p:nvPicPr>
        <p:blipFill>
          <a:blip r:embed="rId1"/>
          <a:stretch/>
        </p:blipFill>
        <p:spPr>
          <a:xfrm>
            <a:off x="6924600" y="2781360"/>
            <a:ext cx="4961520" cy="3489120"/>
          </a:xfrm>
          <a:prstGeom prst="rect">
            <a:avLst/>
          </a:prstGeom>
          <a:ln>
            <a:noFill/>
          </a:ln>
        </p:spPr>
      </p:pic>
      <p:sp>
        <p:nvSpPr>
          <p:cNvPr id="702" name="CustomShape 4"/>
          <p:cNvSpPr/>
          <p:nvPr/>
        </p:nvSpPr>
        <p:spPr>
          <a:xfrm>
            <a:off x="2867760" y="2942280"/>
            <a:ext cx="3758040" cy="31672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La commune compte un Centre Médico-Psychologique situé à La Gavotte. </a:t>
            </a:r>
            <a:r>
              <a:rPr b="0" lang="fr-FR" sz="1200" spc="-1" strike="noStrike">
                <a:solidFill>
                  <a:srgbClr val="777877"/>
                </a:solidFill>
                <a:latin typeface="Arial"/>
                <a:ea typeface="DejaVu Sans"/>
              </a:rPr>
              <a:t>Les délais d’attente pour obtenir un rendez-vous sont néanmoins très longs et la file active importante.</a:t>
            </a:r>
            <a:endParaRPr b="0" lang="fr-FR" sz="1200" spc="-1" strike="noStrike">
              <a:latin typeface="Arial"/>
            </a:endParaRPr>
          </a:p>
          <a:p>
            <a:pPr algn="just">
              <a:lnSpc>
                <a:spcPct val="100000"/>
              </a:lnSpc>
              <a:spcBef>
                <a:spcPts val="1001"/>
              </a:spcBef>
            </a:pPr>
            <a:r>
              <a:rPr b="1" lang="fr-FR" sz="1200" spc="-1" strike="noStrike">
                <a:solidFill>
                  <a:srgbClr val="777877"/>
                </a:solidFill>
                <a:latin typeface="Arial"/>
                <a:ea typeface="DejaVu Sans"/>
              </a:rPr>
              <a:t>L’association Apport Santé est une plateforme territoriale d’appui (PTA) </a:t>
            </a:r>
            <a:r>
              <a:rPr b="0" lang="fr-FR" sz="1200" spc="-1" strike="noStrike">
                <a:solidFill>
                  <a:srgbClr val="777877"/>
                </a:solidFill>
                <a:latin typeface="Arial"/>
                <a:ea typeface="DejaVu Sans"/>
              </a:rPr>
              <a:t>qui couvre le territoire des Pennes-Mirabeau et qui a pour mission l’appui aux professionnels pour la coordination des parcours de santé complexes.</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703" name="CustomShape 5"/>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649CC23-7883-4590-9BE4-96B2C0C6CC90}"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89" dur="indefinite" restart="never" nodeType="tmRoot">
          <p:childTnLst>
            <p:seq>
              <p:cTn id="90" dur="indefinite"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4" name="Espace réservé pour une image  11" descr=""/>
          <p:cNvPicPr/>
          <p:nvPr/>
        </p:nvPicPr>
        <p:blipFill>
          <a:blip r:embed="rId1"/>
          <a:stretch/>
        </p:blipFill>
        <p:spPr>
          <a:xfrm>
            <a:off x="6095880" y="0"/>
            <a:ext cx="6183000" cy="6371280"/>
          </a:xfrm>
          <a:prstGeom prst="rect">
            <a:avLst/>
          </a:prstGeom>
          <a:ln>
            <a:noFill/>
          </a:ln>
        </p:spPr>
      </p:pic>
      <p:sp>
        <p:nvSpPr>
          <p:cNvPr id="705" name="CustomShape 1"/>
          <p:cNvSpPr/>
          <p:nvPr/>
        </p:nvSpPr>
        <p:spPr>
          <a:xfrm>
            <a:off x="380880" y="487440"/>
            <a:ext cx="5500800" cy="529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2800" spc="-1" strike="noStrike">
                <a:solidFill>
                  <a:srgbClr val="ffffff"/>
                </a:solidFill>
                <a:latin typeface="Arial"/>
                <a:ea typeface="DejaVu Sans"/>
              </a:rPr>
              <a:t>Focus population: étude quantitative par questionnaire</a:t>
            </a:r>
            <a:endParaRPr b="0" lang="fr-FR" sz="2800" spc="-1" strike="noStrike">
              <a:latin typeface="Arial"/>
            </a:endParaRPr>
          </a:p>
        </p:txBody>
      </p:sp>
      <p:sp>
        <p:nvSpPr>
          <p:cNvPr id="706" name="CustomShape 2"/>
          <p:cNvSpPr/>
          <p:nvPr/>
        </p:nvSpPr>
        <p:spPr>
          <a:xfrm>
            <a:off x="9828720" y="86400"/>
            <a:ext cx="2237400" cy="1599120"/>
          </a:xfrm>
          <a:prstGeom prst="rect">
            <a:avLst/>
          </a:prstGeom>
          <a:noFill/>
          <a:ln>
            <a:noFill/>
          </a:ln>
        </p:spPr>
        <p:style>
          <a:lnRef idx="0"/>
          <a:fillRef idx="0"/>
          <a:effectRef idx="0"/>
          <a:fontRef idx="minor"/>
        </p:style>
        <p:txBody>
          <a:bodyPr lIns="0" rIns="0" tIns="0" bIns="0">
            <a:noAutofit/>
          </a:bodyPr>
          <a:p>
            <a:pPr algn="r">
              <a:lnSpc>
                <a:spcPct val="90000"/>
              </a:lnSpc>
              <a:spcBef>
                <a:spcPts val="1001"/>
              </a:spcBef>
            </a:pPr>
            <a:r>
              <a:rPr b="1" lang="fr-FR" sz="13800" spc="-1" strike="noStrike">
                <a:solidFill>
                  <a:srgbClr val="ffffff"/>
                </a:solidFill>
                <a:latin typeface="Arial"/>
                <a:ea typeface="DejaVu Sans"/>
              </a:rPr>
              <a:t>03</a:t>
            </a:r>
            <a:endParaRPr b="0" lang="fr-FR" sz="13800" spc="-1" strike="noStrike">
              <a:latin typeface="Arial"/>
            </a:endParaRPr>
          </a:p>
        </p:txBody>
      </p:sp>
      <p:sp>
        <p:nvSpPr>
          <p:cNvPr id="707" name="CustomShape 3"/>
          <p:cNvSpPr/>
          <p:nvPr/>
        </p:nvSpPr>
        <p:spPr>
          <a:xfrm>
            <a:off x="252360" y="1468080"/>
            <a:ext cx="5494320" cy="490320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i="1" lang="fr-FR" sz="1200" spc="-1" strike="noStrike">
                <a:solidFill>
                  <a:srgbClr val="ffffff"/>
                </a:solidFill>
                <a:latin typeface="Arial"/>
                <a:ea typeface="DejaVu Sans"/>
              </a:rPr>
              <a:t>Principaux constats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i="1" lang="fr-FR" sz="1100" spc="-1" strike="noStrike">
                <a:solidFill>
                  <a:srgbClr val="ffffff"/>
                </a:solidFill>
                <a:latin typeface="Arial"/>
                <a:ea typeface="DejaVu Sans"/>
              </a:rPr>
              <a:t>90% des Pennois interrogés ont un véhicule et sont autonomes dans leurs déplacements</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i="1" lang="fr-FR" sz="1100" spc="-1" strike="noStrike">
                <a:solidFill>
                  <a:srgbClr val="ffffff"/>
                </a:solidFill>
                <a:latin typeface="Arial"/>
                <a:ea typeface="DejaVu Sans"/>
              </a:rPr>
              <a:t>Une majorité de propriétaires vivant dans une maison individuelle et satisfaits de leur lieu d’habitation</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i="1" lang="fr-FR" sz="1100" spc="-1" strike="noStrike">
                <a:solidFill>
                  <a:srgbClr val="ffffff"/>
                </a:solidFill>
                <a:latin typeface="Arial"/>
                <a:ea typeface="DejaVu Sans"/>
              </a:rPr>
              <a:t>Des Pennois qui se sentent entourés et qui participent peu aux animations organisées par la ville</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i="1" lang="fr-FR" sz="1100" spc="-1" strike="noStrike">
                <a:solidFill>
                  <a:srgbClr val="ffffff"/>
                </a:solidFill>
                <a:latin typeface="Arial"/>
                <a:ea typeface="DejaVu Sans"/>
              </a:rPr>
              <a:t>Des Pennois qui peuvent compter sur leur famille pour tout problème de santé ou souci administratif</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i="1" lang="fr-FR" sz="1100" spc="-1" strike="noStrike">
                <a:solidFill>
                  <a:srgbClr val="ffffff"/>
                </a:solidFill>
                <a:latin typeface="Arial"/>
                <a:ea typeface="DejaVu Sans"/>
              </a:rPr>
              <a:t>Une fréquentation importante des salles de spectacle et une satisfaction générale quant à l’offre culturelle proposée</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i="1" lang="fr-FR" sz="1100" spc="-1" strike="noStrike">
                <a:solidFill>
                  <a:srgbClr val="ffffff"/>
                </a:solidFill>
                <a:latin typeface="Arial"/>
                <a:ea typeface="DejaVu Sans"/>
              </a:rPr>
              <a:t>Des Pennois qui estiment être plutôt mal informés des animations et services disponibles</a:t>
            </a:r>
            <a:endParaRPr b="0" lang="fr-FR" sz="1100" spc="-1" strike="noStrike">
              <a:latin typeface="Arial"/>
            </a:endParaRPr>
          </a:p>
          <a:p>
            <a:pPr marL="181080" indent="-180000" algn="just">
              <a:lnSpc>
                <a:spcPct val="90000"/>
              </a:lnSpc>
              <a:spcBef>
                <a:spcPts val="1001"/>
              </a:spcBef>
              <a:buClr>
                <a:srgbClr val="ffffff"/>
              </a:buClr>
              <a:buFont typeface="Arial"/>
              <a:buChar char="•"/>
            </a:pPr>
            <a:r>
              <a:rPr b="0" i="1" lang="fr-FR" sz="1100" spc="-1" strike="noStrike">
                <a:solidFill>
                  <a:srgbClr val="ffffff"/>
                </a:solidFill>
                <a:latin typeface="Arial"/>
                <a:ea typeface="DejaVu Sans"/>
              </a:rPr>
              <a:t>Une majorité de Pennois ne connait pas l’offre de services et l’offre sociale de la commune et de fait ne l’utilise pas</a:t>
            </a:r>
            <a:endParaRPr b="0" lang="fr-FR" sz="1100" spc="-1" strike="noStrike">
              <a:latin typeface="Arial"/>
            </a:endParaRPr>
          </a:p>
          <a:p>
            <a:pPr marL="181080" indent="-180000" algn="just">
              <a:lnSpc>
                <a:spcPct val="90000"/>
              </a:lnSpc>
              <a:spcBef>
                <a:spcPts val="1001"/>
              </a:spcBef>
              <a:spcAft>
                <a:spcPts val="601"/>
              </a:spcAft>
              <a:buClr>
                <a:srgbClr val="ffffff"/>
              </a:buClr>
              <a:buFont typeface="Arial"/>
              <a:buChar char="•"/>
            </a:pPr>
            <a:r>
              <a:rPr b="0" i="1" lang="fr-FR" sz="1100" spc="-1" strike="noStrike">
                <a:solidFill>
                  <a:srgbClr val="ffffff"/>
                </a:solidFill>
                <a:latin typeface="Arial"/>
                <a:ea typeface="DejaVu Sans"/>
              </a:rPr>
              <a:t>Des Pennois globalement satisfaits du mobilier urbain, des espaces et bâtiments publics</a:t>
            </a:r>
            <a:endParaRPr b="0" lang="fr-FR" sz="1100" spc="-1" strike="noStrike">
              <a:latin typeface="Arial"/>
            </a:endParaRPr>
          </a:p>
          <a:p>
            <a:pPr>
              <a:lnSpc>
                <a:spcPct val="90000"/>
              </a:lnSpc>
              <a:spcBef>
                <a:spcPts val="1001"/>
              </a:spcBef>
            </a:pPr>
            <a:r>
              <a:rPr b="1" i="1" lang="fr-FR" sz="1200" spc="-1" strike="noStrike">
                <a:solidFill>
                  <a:srgbClr val="ffffff"/>
                </a:solidFill>
                <a:latin typeface="Arial"/>
                <a:ea typeface="DejaVu Sans"/>
              </a:rPr>
              <a:t>Enjeux repérés : </a:t>
            </a:r>
            <a:endParaRPr b="0" lang="fr-FR" sz="1200" spc="-1" strike="noStrike">
              <a:latin typeface="Arial"/>
            </a:endParaRPr>
          </a:p>
          <a:p>
            <a:pPr marL="181080" indent="-180000" algn="just">
              <a:lnSpc>
                <a:spcPct val="90000"/>
              </a:lnSpc>
              <a:spcBef>
                <a:spcPts val="1001"/>
              </a:spcBef>
              <a:buClr>
                <a:srgbClr val="f3f4f3"/>
              </a:buClr>
              <a:buFont typeface="Arial"/>
              <a:buChar char="•"/>
            </a:pPr>
            <a:r>
              <a:rPr b="0" i="1" lang="fr-FR" sz="1100" spc="-1" strike="noStrike">
                <a:solidFill>
                  <a:srgbClr val="ffffff"/>
                </a:solidFill>
                <a:latin typeface="Arial"/>
                <a:ea typeface="DejaVu Sans"/>
              </a:rPr>
              <a:t>Un enjeu d’amélioration de l’information à destination des aînés (informations relatives aux animations et aux services disponibles (notamment au CCAS))</a:t>
            </a:r>
            <a:endParaRPr b="0" lang="fr-FR" sz="1100" spc="-1" strike="noStrike">
              <a:latin typeface="Arial"/>
            </a:endParaRPr>
          </a:p>
          <a:p>
            <a:pPr marL="181080" indent="-180000" algn="just">
              <a:lnSpc>
                <a:spcPct val="90000"/>
              </a:lnSpc>
              <a:spcBef>
                <a:spcPts val="1001"/>
              </a:spcBef>
              <a:buClr>
                <a:srgbClr val="f3f4f3"/>
              </a:buClr>
              <a:buFont typeface="Arial"/>
              <a:buChar char="•"/>
            </a:pPr>
            <a:r>
              <a:rPr b="0" i="1" lang="fr-FR" sz="1100" spc="-1" strike="noStrike">
                <a:solidFill>
                  <a:srgbClr val="ffffff"/>
                </a:solidFill>
                <a:latin typeface="Arial"/>
                <a:ea typeface="DejaVu Sans"/>
              </a:rPr>
              <a:t>Un enjeu de renforcement des commerces de proximité dans la commune </a:t>
            </a:r>
            <a:endParaRPr b="0" lang="fr-FR" sz="1100" spc="-1" strike="noStrike">
              <a:latin typeface="Arial"/>
            </a:endParaRPr>
          </a:p>
          <a:p>
            <a:pPr algn="just">
              <a:lnSpc>
                <a:spcPct val="90000"/>
              </a:lnSpc>
              <a:spcBef>
                <a:spcPts val="1001"/>
              </a:spcBef>
            </a:pPr>
            <a:endParaRPr b="0" lang="fr-FR" sz="1100" spc="-1" strike="noStrike">
              <a:latin typeface="Arial"/>
            </a:endParaRPr>
          </a:p>
          <a:p>
            <a:pPr algn="just">
              <a:lnSpc>
                <a:spcPct val="90000"/>
              </a:lnSpc>
              <a:spcBef>
                <a:spcPts val="1001"/>
              </a:spcBef>
            </a:pPr>
            <a:endParaRPr b="0" lang="fr-FR" sz="1100" spc="-1" strike="noStrike">
              <a:latin typeface="Arial"/>
            </a:endParaRPr>
          </a:p>
          <a:p>
            <a:pPr>
              <a:lnSpc>
                <a:spcPct val="90000"/>
              </a:lnSpc>
              <a:spcBef>
                <a:spcPts val="1001"/>
              </a:spcBef>
            </a:pPr>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91" dur="indefinite" restart="never" nodeType="tmRoot">
          <p:childTnLst>
            <p:seq>
              <p:cTn id="92" dur="indefinite"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A6066544-D8ED-4364-871E-311600B56A82}"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09"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marL="181080" indent="-180000">
              <a:lnSpc>
                <a:spcPct val="90000"/>
              </a:lnSpc>
              <a:spcBef>
                <a:spcPts val="1001"/>
              </a:spcBef>
            </a:pPr>
            <a:r>
              <a:rPr b="1" lang="fr-FR" sz="2400" spc="-1" strike="noStrike">
                <a:solidFill>
                  <a:srgbClr val="0070c0"/>
                </a:solidFill>
                <a:latin typeface="Arial"/>
                <a:ea typeface="DejaVu Sans"/>
              </a:rPr>
              <a:t>Présentation des répondants </a:t>
            </a:r>
            <a:endParaRPr b="0" lang="fr-FR" sz="2400" spc="-1" strike="noStrike">
              <a:latin typeface="Arial"/>
            </a:endParaRPr>
          </a:p>
        </p:txBody>
      </p:sp>
      <p:sp>
        <p:nvSpPr>
          <p:cNvPr id="710" name="CustomShape 3"/>
          <p:cNvSpPr/>
          <p:nvPr/>
        </p:nvSpPr>
        <p:spPr>
          <a:xfrm>
            <a:off x="2005200" y="3032280"/>
            <a:ext cx="3469320" cy="700560"/>
          </a:xfrm>
          <a:prstGeom prst="rect">
            <a:avLst/>
          </a:prstGeom>
          <a:noFill/>
          <a:ln>
            <a:noFill/>
          </a:ln>
        </p:spPr>
        <p:style>
          <a:lnRef idx="0"/>
          <a:fillRef idx="0"/>
          <a:effectRef idx="0"/>
          <a:fontRef idx="minor"/>
        </p:style>
        <p:txBody>
          <a:bodyPr lIns="0" rIns="0" tIns="72000" bIns="72000">
            <a:noAutofit/>
          </a:bodyPr>
          <a:p>
            <a:pPr>
              <a:lnSpc>
                <a:spcPct val="90000"/>
              </a:lnSpc>
              <a:spcBef>
                <a:spcPts val="1001"/>
              </a:spcBef>
            </a:pPr>
            <a:r>
              <a:rPr b="1" lang="fr-FR" sz="1400" spc="-1" strike="noStrike">
                <a:solidFill>
                  <a:srgbClr val="0070cd"/>
                </a:solidFill>
                <a:latin typeface="Arial"/>
                <a:ea typeface="DejaVu Sans"/>
              </a:rPr>
              <a:t>407 </a:t>
            </a:r>
            <a:endParaRPr b="0" lang="fr-FR" sz="1400" spc="-1" strike="noStrike">
              <a:latin typeface="Arial"/>
            </a:endParaRPr>
          </a:p>
          <a:p>
            <a:pPr>
              <a:lnSpc>
                <a:spcPct val="90000"/>
              </a:lnSpc>
              <a:spcBef>
                <a:spcPts val="1001"/>
              </a:spcBef>
            </a:pPr>
            <a:r>
              <a:rPr b="0" lang="fr-FR" sz="1400" spc="-1" strike="noStrike">
                <a:solidFill>
                  <a:srgbClr val="777877"/>
                </a:solidFill>
                <a:latin typeface="Arial"/>
                <a:ea typeface="DejaVu Sans"/>
              </a:rPr>
              <a:t>Questionnaires</a:t>
            </a:r>
            <a:endParaRPr b="0" lang="fr-FR" sz="1400" spc="-1" strike="noStrike">
              <a:latin typeface="Arial"/>
            </a:endParaRPr>
          </a:p>
        </p:txBody>
      </p:sp>
      <p:pic>
        <p:nvPicPr>
          <p:cNvPr id="711" name="Image 4" descr=""/>
          <p:cNvPicPr/>
          <p:nvPr/>
        </p:nvPicPr>
        <p:blipFill>
          <a:blip r:embed="rId1"/>
          <a:stretch/>
        </p:blipFill>
        <p:spPr>
          <a:xfrm>
            <a:off x="925200" y="2848680"/>
            <a:ext cx="1078920" cy="1078920"/>
          </a:xfrm>
          <a:prstGeom prst="rect">
            <a:avLst/>
          </a:prstGeom>
          <a:ln>
            <a:noFill/>
          </a:ln>
        </p:spPr>
      </p:pic>
      <p:pic>
        <p:nvPicPr>
          <p:cNvPr id="712" name="Image 7" descr=""/>
          <p:cNvPicPr/>
          <p:nvPr/>
        </p:nvPicPr>
        <p:blipFill>
          <a:blip r:embed="rId2"/>
          <a:stretch/>
        </p:blipFill>
        <p:spPr>
          <a:xfrm>
            <a:off x="3649680" y="940320"/>
            <a:ext cx="718920" cy="718920"/>
          </a:xfrm>
          <a:prstGeom prst="rect">
            <a:avLst/>
          </a:prstGeom>
          <a:ln>
            <a:noFill/>
          </a:ln>
        </p:spPr>
      </p:pic>
      <p:sp>
        <p:nvSpPr>
          <p:cNvPr id="713" name="CustomShape 4"/>
          <p:cNvSpPr/>
          <p:nvPr/>
        </p:nvSpPr>
        <p:spPr>
          <a:xfrm>
            <a:off x="3891240" y="2921400"/>
            <a:ext cx="1368000" cy="301680"/>
          </a:xfrm>
          <a:prstGeom prst="rect">
            <a:avLst/>
          </a:prstGeom>
          <a:noFill/>
          <a:ln>
            <a:noFill/>
          </a:ln>
        </p:spPr>
        <p:style>
          <a:lnRef idx="0"/>
          <a:fillRef idx="0"/>
          <a:effectRef idx="0"/>
          <a:fontRef idx="minor"/>
        </p:style>
        <p:txBody>
          <a:bodyPr lIns="0" rIns="0" tIns="72000" bIns="72000">
            <a:noAutofit/>
          </a:bodyPr>
          <a:p>
            <a:pPr algn="ctr">
              <a:lnSpc>
                <a:spcPct val="90000"/>
              </a:lnSpc>
              <a:spcBef>
                <a:spcPts val="1001"/>
              </a:spcBef>
            </a:pPr>
            <a:r>
              <a:rPr b="0" lang="fr-FR" sz="1400" spc="-1" strike="noStrike">
                <a:solidFill>
                  <a:srgbClr val="777877"/>
                </a:solidFill>
                <a:latin typeface="Arial"/>
                <a:ea typeface="DejaVu Sans"/>
              </a:rPr>
              <a:t>Moins de 50 ans</a:t>
            </a:r>
            <a:endParaRPr b="0" lang="fr-FR" sz="1400" spc="-1" strike="noStrike">
              <a:latin typeface="Arial"/>
            </a:endParaRPr>
          </a:p>
          <a:p>
            <a:pPr algn="ctr">
              <a:lnSpc>
                <a:spcPct val="90000"/>
              </a:lnSpc>
              <a:spcBef>
                <a:spcPts val="1001"/>
              </a:spcBef>
            </a:pPr>
            <a:endParaRPr b="0" lang="fr-FR" sz="1400" spc="-1" strike="noStrike">
              <a:latin typeface="Arial"/>
            </a:endParaRPr>
          </a:p>
        </p:txBody>
      </p:sp>
      <p:pic>
        <p:nvPicPr>
          <p:cNvPr id="714" name="Image 10" descr=""/>
          <p:cNvPicPr/>
          <p:nvPr/>
        </p:nvPicPr>
        <p:blipFill>
          <a:blip r:embed="rId3"/>
          <a:stretch/>
        </p:blipFill>
        <p:spPr>
          <a:xfrm>
            <a:off x="3649680" y="1904760"/>
            <a:ext cx="718920" cy="718920"/>
          </a:xfrm>
          <a:prstGeom prst="rect">
            <a:avLst/>
          </a:prstGeom>
          <a:ln>
            <a:noFill/>
          </a:ln>
        </p:spPr>
      </p:pic>
      <p:sp>
        <p:nvSpPr>
          <p:cNvPr id="715" name="CustomShape 5"/>
          <p:cNvSpPr/>
          <p:nvPr/>
        </p:nvSpPr>
        <p:spPr>
          <a:xfrm>
            <a:off x="4369680" y="1951560"/>
            <a:ext cx="3469320" cy="628920"/>
          </a:xfrm>
          <a:prstGeom prst="rect">
            <a:avLst/>
          </a:prstGeom>
          <a:noFill/>
          <a:ln>
            <a:noFill/>
          </a:ln>
        </p:spPr>
        <p:style>
          <a:lnRef idx="0"/>
          <a:fillRef idx="0"/>
          <a:effectRef idx="0"/>
          <a:fontRef idx="minor"/>
        </p:style>
        <p:txBody>
          <a:bodyPr lIns="0" rIns="0" tIns="72000" bIns="72000">
            <a:noAutofit/>
          </a:bodyPr>
          <a:p>
            <a:pPr>
              <a:lnSpc>
                <a:spcPct val="90000"/>
              </a:lnSpc>
              <a:spcBef>
                <a:spcPts val="1001"/>
              </a:spcBef>
            </a:pPr>
            <a:r>
              <a:rPr b="1" lang="fr-FR" sz="1400" spc="-1" strike="noStrike">
                <a:solidFill>
                  <a:srgbClr val="0070cd"/>
                </a:solidFill>
                <a:latin typeface="Arial"/>
                <a:ea typeface="DejaVu Sans"/>
              </a:rPr>
              <a:t>208</a:t>
            </a:r>
            <a:endParaRPr b="0" lang="fr-FR" sz="1400" spc="-1" strike="noStrike">
              <a:latin typeface="Arial"/>
            </a:endParaRPr>
          </a:p>
          <a:p>
            <a:pPr>
              <a:lnSpc>
                <a:spcPct val="90000"/>
              </a:lnSpc>
              <a:spcBef>
                <a:spcPts val="1001"/>
              </a:spcBef>
            </a:pPr>
            <a:r>
              <a:rPr b="0" lang="fr-FR" sz="1400" spc="-1" strike="noStrike">
                <a:solidFill>
                  <a:srgbClr val="777877"/>
                </a:solidFill>
                <a:latin typeface="Arial"/>
                <a:ea typeface="DejaVu Sans"/>
              </a:rPr>
              <a:t>Femmes</a:t>
            </a:r>
            <a:endParaRPr b="0" lang="fr-FR" sz="1400" spc="-1" strike="noStrike">
              <a:latin typeface="Arial"/>
            </a:endParaRPr>
          </a:p>
          <a:p>
            <a:pPr>
              <a:lnSpc>
                <a:spcPct val="90000"/>
              </a:lnSpc>
              <a:spcBef>
                <a:spcPts val="1001"/>
              </a:spcBef>
            </a:pPr>
            <a:endParaRPr b="0" lang="fr-FR" sz="1400" spc="-1" strike="noStrike">
              <a:latin typeface="Arial"/>
            </a:endParaRPr>
          </a:p>
        </p:txBody>
      </p:sp>
      <p:pic>
        <p:nvPicPr>
          <p:cNvPr id="716" name="Image 13" descr=""/>
          <p:cNvPicPr/>
          <p:nvPr/>
        </p:nvPicPr>
        <p:blipFill>
          <a:blip r:embed="rId4"/>
          <a:stretch/>
        </p:blipFill>
        <p:spPr>
          <a:xfrm>
            <a:off x="5835600" y="933840"/>
            <a:ext cx="718920" cy="718920"/>
          </a:xfrm>
          <a:prstGeom prst="rect">
            <a:avLst/>
          </a:prstGeom>
          <a:ln>
            <a:noFill/>
          </a:ln>
        </p:spPr>
      </p:pic>
      <p:sp>
        <p:nvSpPr>
          <p:cNvPr id="717" name="CustomShape 6"/>
          <p:cNvSpPr/>
          <p:nvPr/>
        </p:nvSpPr>
        <p:spPr>
          <a:xfrm>
            <a:off x="6762960" y="972720"/>
            <a:ext cx="3469320" cy="628920"/>
          </a:xfrm>
          <a:prstGeom prst="rect">
            <a:avLst/>
          </a:prstGeom>
          <a:noFill/>
          <a:ln>
            <a:noFill/>
          </a:ln>
        </p:spPr>
        <p:style>
          <a:lnRef idx="0"/>
          <a:fillRef idx="0"/>
          <a:effectRef idx="0"/>
          <a:fontRef idx="minor"/>
        </p:style>
        <p:txBody>
          <a:bodyPr lIns="0" rIns="0" tIns="72000" bIns="72000">
            <a:noAutofit/>
          </a:bodyPr>
          <a:p>
            <a:pPr>
              <a:lnSpc>
                <a:spcPct val="90000"/>
              </a:lnSpc>
              <a:spcBef>
                <a:spcPts val="1001"/>
              </a:spcBef>
            </a:pPr>
            <a:r>
              <a:rPr b="1" lang="fr-FR" sz="1400" spc="-1" strike="noStrike">
                <a:solidFill>
                  <a:srgbClr val="0070cd"/>
                </a:solidFill>
                <a:latin typeface="Arial"/>
                <a:ea typeface="DejaVu Sans"/>
              </a:rPr>
              <a:t>224 </a:t>
            </a:r>
            <a:endParaRPr b="0" lang="fr-FR" sz="1400" spc="-1" strike="noStrike">
              <a:latin typeface="Arial"/>
            </a:endParaRPr>
          </a:p>
          <a:p>
            <a:pPr>
              <a:lnSpc>
                <a:spcPct val="90000"/>
              </a:lnSpc>
              <a:spcBef>
                <a:spcPts val="1001"/>
              </a:spcBef>
            </a:pPr>
            <a:r>
              <a:rPr b="0" lang="fr-FR" sz="1400" spc="-1" strike="noStrike">
                <a:solidFill>
                  <a:srgbClr val="777877"/>
                </a:solidFill>
                <a:latin typeface="Arial"/>
                <a:ea typeface="DejaVu Sans"/>
              </a:rPr>
              <a:t>Retraités</a:t>
            </a:r>
            <a:endParaRPr b="0" lang="fr-FR" sz="1400" spc="-1" strike="noStrike">
              <a:latin typeface="Arial"/>
            </a:endParaRPr>
          </a:p>
          <a:p>
            <a:pPr>
              <a:lnSpc>
                <a:spcPct val="90000"/>
              </a:lnSpc>
              <a:spcBef>
                <a:spcPts val="1001"/>
              </a:spcBef>
            </a:pPr>
            <a:endParaRPr b="0" lang="fr-FR" sz="1400" spc="-1" strike="noStrike">
              <a:latin typeface="Arial"/>
            </a:endParaRPr>
          </a:p>
          <a:p>
            <a:pPr>
              <a:lnSpc>
                <a:spcPct val="90000"/>
              </a:lnSpc>
              <a:spcBef>
                <a:spcPts val="1001"/>
              </a:spcBef>
            </a:pPr>
            <a:endParaRPr b="0" lang="fr-FR" sz="1400" spc="-1" strike="noStrike">
              <a:latin typeface="Arial"/>
            </a:endParaRPr>
          </a:p>
        </p:txBody>
      </p:sp>
      <p:pic>
        <p:nvPicPr>
          <p:cNvPr id="718" name="Image 16" descr=""/>
          <p:cNvPicPr/>
          <p:nvPr/>
        </p:nvPicPr>
        <p:blipFill>
          <a:blip r:embed="rId5"/>
          <a:stretch/>
        </p:blipFill>
        <p:spPr>
          <a:xfrm>
            <a:off x="5829840" y="1904760"/>
            <a:ext cx="718920" cy="718920"/>
          </a:xfrm>
          <a:prstGeom prst="rect">
            <a:avLst/>
          </a:prstGeom>
          <a:ln>
            <a:noFill/>
          </a:ln>
        </p:spPr>
      </p:pic>
      <p:sp>
        <p:nvSpPr>
          <p:cNvPr id="719" name="CustomShape 7"/>
          <p:cNvSpPr/>
          <p:nvPr/>
        </p:nvSpPr>
        <p:spPr>
          <a:xfrm>
            <a:off x="6762960" y="1945080"/>
            <a:ext cx="3469320" cy="628920"/>
          </a:xfrm>
          <a:prstGeom prst="rect">
            <a:avLst/>
          </a:prstGeom>
          <a:noFill/>
          <a:ln>
            <a:noFill/>
          </a:ln>
        </p:spPr>
        <p:style>
          <a:lnRef idx="0"/>
          <a:fillRef idx="0"/>
          <a:effectRef idx="0"/>
          <a:fontRef idx="minor"/>
        </p:style>
        <p:txBody>
          <a:bodyPr lIns="0" rIns="0" tIns="72000" bIns="72000">
            <a:noAutofit/>
          </a:bodyPr>
          <a:p>
            <a:pPr>
              <a:lnSpc>
                <a:spcPct val="90000"/>
              </a:lnSpc>
              <a:spcBef>
                <a:spcPts val="1001"/>
              </a:spcBef>
            </a:pPr>
            <a:r>
              <a:rPr b="1" lang="fr-FR" sz="1400" spc="-1" strike="noStrike">
                <a:solidFill>
                  <a:srgbClr val="0070cd"/>
                </a:solidFill>
                <a:latin typeface="Arial"/>
                <a:ea typeface="DejaVu Sans"/>
              </a:rPr>
              <a:t>32</a:t>
            </a:r>
            <a:endParaRPr b="0" lang="fr-FR" sz="1400" spc="-1" strike="noStrike">
              <a:latin typeface="Arial"/>
            </a:endParaRPr>
          </a:p>
          <a:p>
            <a:pPr>
              <a:lnSpc>
                <a:spcPct val="90000"/>
              </a:lnSpc>
              <a:spcBef>
                <a:spcPts val="1001"/>
              </a:spcBef>
            </a:pPr>
            <a:r>
              <a:rPr b="0" lang="fr-FR" sz="1400" spc="-1" strike="noStrike">
                <a:solidFill>
                  <a:srgbClr val="777877"/>
                </a:solidFill>
                <a:latin typeface="Arial"/>
                <a:ea typeface="DejaVu Sans"/>
              </a:rPr>
              <a:t>Actifs</a:t>
            </a:r>
            <a:endParaRPr b="0" lang="fr-FR" sz="1400" spc="-1" strike="noStrike">
              <a:latin typeface="Arial"/>
            </a:endParaRPr>
          </a:p>
          <a:p>
            <a:pPr>
              <a:lnSpc>
                <a:spcPct val="90000"/>
              </a:lnSpc>
              <a:spcBef>
                <a:spcPts val="1001"/>
              </a:spcBef>
            </a:pPr>
            <a:endParaRPr b="0" lang="fr-FR" sz="1400" spc="-1" strike="noStrike">
              <a:latin typeface="Arial"/>
            </a:endParaRPr>
          </a:p>
          <a:p>
            <a:pPr>
              <a:lnSpc>
                <a:spcPct val="90000"/>
              </a:lnSpc>
              <a:spcBef>
                <a:spcPts val="1001"/>
              </a:spcBef>
            </a:pPr>
            <a:endParaRPr b="0" lang="fr-FR" sz="1400" spc="-1" strike="noStrike">
              <a:latin typeface="Arial"/>
            </a:endParaRPr>
          </a:p>
        </p:txBody>
      </p:sp>
      <p:pic>
        <p:nvPicPr>
          <p:cNvPr id="720" name="Image 21" descr=""/>
          <p:cNvPicPr/>
          <p:nvPr/>
        </p:nvPicPr>
        <p:blipFill>
          <a:blip r:embed="rId6"/>
          <a:stretch/>
        </p:blipFill>
        <p:spPr>
          <a:xfrm>
            <a:off x="7796520" y="940320"/>
            <a:ext cx="718920" cy="718920"/>
          </a:xfrm>
          <a:prstGeom prst="rect">
            <a:avLst/>
          </a:prstGeom>
          <a:ln>
            <a:noFill/>
          </a:ln>
        </p:spPr>
      </p:pic>
      <p:sp>
        <p:nvSpPr>
          <p:cNvPr id="721" name="CustomShape 8"/>
          <p:cNvSpPr/>
          <p:nvPr/>
        </p:nvSpPr>
        <p:spPr>
          <a:xfrm>
            <a:off x="8516520" y="972720"/>
            <a:ext cx="3469320" cy="628920"/>
          </a:xfrm>
          <a:prstGeom prst="rect">
            <a:avLst/>
          </a:prstGeom>
          <a:noFill/>
          <a:ln>
            <a:noFill/>
          </a:ln>
        </p:spPr>
        <p:style>
          <a:lnRef idx="0"/>
          <a:fillRef idx="0"/>
          <a:effectRef idx="0"/>
          <a:fontRef idx="minor"/>
        </p:style>
        <p:txBody>
          <a:bodyPr lIns="0" rIns="0" tIns="72000" bIns="72000">
            <a:noAutofit/>
          </a:bodyPr>
          <a:p>
            <a:pPr>
              <a:lnSpc>
                <a:spcPct val="90000"/>
              </a:lnSpc>
              <a:spcBef>
                <a:spcPts val="1001"/>
              </a:spcBef>
            </a:pPr>
            <a:r>
              <a:rPr b="1" lang="fr-FR" sz="1400" spc="-1" strike="noStrike">
                <a:solidFill>
                  <a:srgbClr val="0070cd"/>
                </a:solidFill>
                <a:latin typeface="Arial"/>
                <a:ea typeface="DejaVu Sans"/>
              </a:rPr>
              <a:t>81 </a:t>
            </a:r>
            <a:endParaRPr b="0" lang="fr-FR" sz="1400" spc="-1" strike="noStrike">
              <a:latin typeface="Arial"/>
            </a:endParaRPr>
          </a:p>
          <a:p>
            <a:pPr>
              <a:lnSpc>
                <a:spcPct val="90000"/>
              </a:lnSpc>
              <a:spcBef>
                <a:spcPts val="1001"/>
              </a:spcBef>
            </a:pPr>
            <a:r>
              <a:rPr b="0" lang="fr-FR" sz="1400" spc="-1" strike="noStrike">
                <a:solidFill>
                  <a:srgbClr val="777877"/>
                </a:solidFill>
                <a:latin typeface="Arial"/>
                <a:ea typeface="DejaVu Sans"/>
              </a:rPr>
              <a:t>Personnes seules</a:t>
            </a:r>
            <a:endParaRPr b="0" lang="fr-FR" sz="1400" spc="-1" strike="noStrike">
              <a:latin typeface="Arial"/>
            </a:endParaRPr>
          </a:p>
          <a:p>
            <a:pPr>
              <a:lnSpc>
                <a:spcPct val="90000"/>
              </a:lnSpc>
              <a:spcBef>
                <a:spcPts val="1001"/>
              </a:spcBef>
            </a:pPr>
            <a:endParaRPr b="0" lang="fr-FR" sz="1400" spc="-1" strike="noStrike">
              <a:latin typeface="Arial"/>
            </a:endParaRPr>
          </a:p>
          <a:p>
            <a:pPr>
              <a:lnSpc>
                <a:spcPct val="90000"/>
              </a:lnSpc>
              <a:spcBef>
                <a:spcPts val="1001"/>
              </a:spcBef>
            </a:pPr>
            <a:endParaRPr b="0" lang="fr-FR" sz="1400" spc="-1" strike="noStrike">
              <a:latin typeface="Arial"/>
            </a:endParaRPr>
          </a:p>
        </p:txBody>
      </p:sp>
      <p:grpSp>
        <p:nvGrpSpPr>
          <p:cNvPr id="722" name="Group 9"/>
          <p:cNvGrpSpPr/>
          <p:nvPr/>
        </p:nvGrpSpPr>
        <p:grpSpPr>
          <a:xfrm>
            <a:off x="7709040" y="1940760"/>
            <a:ext cx="893520" cy="628560"/>
            <a:chOff x="7709040" y="1940760"/>
            <a:chExt cx="893520" cy="628560"/>
          </a:xfrm>
        </p:grpSpPr>
        <p:pic>
          <p:nvPicPr>
            <p:cNvPr id="723" name="Image 23" descr=""/>
            <p:cNvPicPr/>
            <p:nvPr/>
          </p:nvPicPr>
          <p:blipFill>
            <a:blip r:embed="rId7"/>
            <a:stretch/>
          </p:blipFill>
          <p:spPr>
            <a:xfrm>
              <a:off x="7709040" y="1941120"/>
              <a:ext cx="648000" cy="628200"/>
            </a:xfrm>
            <a:prstGeom prst="rect">
              <a:avLst/>
            </a:prstGeom>
            <a:ln>
              <a:noFill/>
            </a:ln>
          </p:spPr>
        </p:pic>
        <p:pic>
          <p:nvPicPr>
            <p:cNvPr id="724" name="Image 24" descr=""/>
            <p:cNvPicPr/>
            <p:nvPr/>
          </p:nvPicPr>
          <p:blipFill>
            <a:blip r:embed="rId8"/>
            <a:stretch/>
          </p:blipFill>
          <p:spPr>
            <a:xfrm>
              <a:off x="7954560" y="1940760"/>
              <a:ext cx="648000" cy="628200"/>
            </a:xfrm>
            <a:prstGeom prst="rect">
              <a:avLst/>
            </a:prstGeom>
            <a:ln>
              <a:noFill/>
            </a:ln>
          </p:spPr>
        </p:pic>
      </p:grpSp>
      <p:sp>
        <p:nvSpPr>
          <p:cNvPr id="725" name="CustomShape 10"/>
          <p:cNvSpPr/>
          <p:nvPr/>
        </p:nvSpPr>
        <p:spPr>
          <a:xfrm>
            <a:off x="8516520" y="1951560"/>
            <a:ext cx="1961280" cy="628920"/>
          </a:xfrm>
          <a:prstGeom prst="rect">
            <a:avLst/>
          </a:prstGeom>
          <a:noFill/>
          <a:ln>
            <a:noFill/>
          </a:ln>
        </p:spPr>
        <p:style>
          <a:lnRef idx="0"/>
          <a:fillRef idx="0"/>
          <a:effectRef idx="0"/>
          <a:fontRef idx="minor"/>
        </p:style>
        <p:txBody>
          <a:bodyPr lIns="0" rIns="0" tIns="72000" bIns="72000">
            <a:noAutofit/>
          </a:bodyPr>
          <a:p>
            <a:pPr>
              <a:lnSpc>
                <a:spcPct val="90000"/>
              </a:lnSpc>
              <a:spcBef>
                <a:spcPts val="1001"/>
              </a:spcBef>
            </a:pPr>
            <a:r>
              <a:rPr b="1" lang="fr-FR" sz="1400" spc="-1" strike="noStrike">
                <a:solidFill>
                  <a:srgbClr val="0070cd"/>
                </a:solidFill>
                <a:latin typeface="Arial"/>
                <a:ea typeface="DejaVu Sans"/>
              </a:rPr>
              <a:t>119</a:t>
            </a:r>
            <a:endParaRPr b="0" lang="fr-FR" sz="1400" spc="-1" strike="noStrike">
              <a:latin typeface="Arial"/>
            </a:endParaRPr>
          </a:p>
          <a:p>
            <a:pPr>
              <a:lnSpc>
                <a:spcPct val="90000"/>
              </a:lnSpc>
              <a:spcBef>
                <a:spcPts val="1001"/>
              </a:spcBef>
            </a:pPr>
            <a:r>
              <a:rPr b="0" lang="fr-FR" sz="1400" spc="-1" strike="noStrike">
                <a:solidFill>
                  <a:srgbClr val="777877"/>
                </a:solidFill>
                <a:latin typeface="Arial"/>
                <a:ea typeface="DejaVu Sans"/>
              </a:rPr>
              <a:t>Personnes en couple</a:t>
            </a:r>
            <a:endParaRPr b="0" lang="fr-FR" sz="1400" spc="-1" strike="noStrike">
              <a:latin typeface="Arial"/>
            </a:endParaRPr>
          </a:p>
          <a:p>
            <a:pPr>
              <a:lnSpc>
                <a:spcPct val="90000"/>
              </a:lnSpc>
              <a:spcBef>
                <a:spcPts val="1001"/>
              </a:spcBef>
            </a:pPr>
            <a:endParaRPr b="0" lang="fr-FR" sz="1400" spc="-1" strike="noStrike">
              <a:latin typeface="Arial"/>
            </a:endParaRPr>
          </a:p>
          <a:p>
            <a:pPr>
              <a:lnSpc>
                <a:spcPct val="90000"/>
              </a:lnSpc>
              <a:spcBef>
                <a:spcPts val="1001"/>
              </a:spcBef>
            </a:pPr>
            <a:endParaRPr b="0" lang="fr-FR" sz="1400" spc="-1" strike="noStrike">
              <a:latin typeface="Arial"/>
            </a:endParaRPr>
          </a:p>
        </p:txBody>
      </p:sp>
      <p:sp>
        <p:nvSpPr>
          <p:cNvPr id="726" name="CustomShape 11"/>
          <p:cNvSpPr/>
          <p:nvPr/>
        </p:nvSpPr>
        <p:spPr>
          <a:xfrm rot="10800000">
            <a:off x="10233360" y="3615480"/>
            <a:ext cx="6341040" cy="536400"/>
          </a:xfrm>
          <a:prstGeom prst="lef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727" name="CustomShape 12"/>
          <p:cNvSpPr/>
          <p:nvPr/>
        </p:nvSpPr>
        <p:spPr>
          <a:xfrm>
            <a:off x="3891240" y="3470040"/>
            <a:ext cx="1368000" cy="301680"/>
          </a:xfrm>
          <a:prstGeom prst="rect">
            <a:avLst/>
          </a:prstGeom>
          <a:noFill/>
          <a:ln>
            <a:noFill/>
          </a:ln>
        </p:spPr>
        <p:style>
          <a:lnRef idx="0"/>
          <a:fillRef idx="0"/>
          <a:effectRef idx="0"/>
          <a:fontRef idx="minor"/>
        </p:style>
        <p:txBody>
          <a:bodyPr lIns="0" rIns="0" tIns="72000" bIns="72000">
            <a:noAutofit/>
          </a:bodyPr>
          <a:p>
            <a:pPr algn="ctr">
              <a:lnSpc>
                <a:spcPct val="90000"/>
              </a:lnSpc>
              <a:spcBef>
                <a:spcPts val="1001"/>
              </a:spcBef>
            </a:pPr>
            <a:r>
              <a:rPr b="1" lang="fr-FR" sz="1400" spc="-1" strike="noStrike">
                <a:solidFill>
                  <a:srgbClr val="0070c0"/>
                </a:solidFill>
                <a:latin typeface="Arial"/>
                <a:ea typeface="DejaVu Sans"/>
              </a:rPr>
              <a:t>4%</a:t>
            </a:r>
            <a:endParaRPr b="0" lang="fr-FR" sz="1400" spc="-1" strike="noStrike">
              <a:latin typeface="Arial"/>
            </a:endParaRPr>
          </a:p>
          <a:p>
            <a:pPr algn="ctr">
              <a:lnSpc>
                <a:spcPct val="90000"/>
              </a:lnSpc>
              <a:spcBef>
                <a:spcPts val="1001"/>
              </a:spcBef>
            </a:pPr>
            <a:endParaRPr b="0" lang="fr-FR" sz="1400" spc="-1" strike="noStrike">
              <a:latin typeface="Arial"/>
            </a:endParaRPr>
          </a:p>
        </p:txBody>
      </p:sp>
      <p:sp>
        <p:nvSpPr>
          <p:cNvPr id="728" name="CustomShape 13"/>
          <p:cNvSpPr/>
          <p:nvPr/>
        </p:nvSpPr>
        <p:spPr>
          <a:xfrm>
            <a:off x="5416920" y="2921400"/>
            <a:ext cx="1368000" cy="301680"/>
          </a:xfrm>
          <a:prstGeom prst="rect">
            <a:avLst/>
          </a:prstGeom>
          <a:noFill/>
          <a:ln>
            <a:noFill/>
          </a:ln>
        </p:spPr>
        <p:style>
          <a:lnRef idx="0"/>
          <a:fillRef idx="0"/>
          <a:effectRef idx="0"/>
          <a:fontRef idx="minor"/>
        </p:style>
        <p:txBody>
          <a:bodyPr lIns="0" rIns="0" tIns="72000" bIns="72000">
            <a:noAutofit/>
          </a:bodyPr>
          <a:p>
            <a:pPr algn="ctr">
              <a:lnSpc>
                <a:spcPct val="90000"/>
              </a:lnSpc>
              <a:spcBef>
                <a:spcPts val="1001"/>
              </a:spcBef>
            </a:pPr>
            <a:r>
              <a:rPr b="1" lang="fr-FR" sz="1400" spc="-1" strike="noStrike">
                <a:solidFill>
                  <a:srgbClr val="0070c0"/>
                </a:solidFill>
                <a:latin typeface="Arial"/>
                <a:ea typeface="DejaVu Sans"/>
              </a:rPr>
              <a:t>5%</a:t>
            </a:r>
            <a:endParaRPr b="0" lang="fr-FR" sz="1400" spc="-1" strike="noStrike">
              <a:latin typeface="Arial"/>
            </a:endParaRPr>
          </a:p>
          <a:p>
            <a:pPr algn="ctr">
              <a:lnSpc>
                <a:spcPct val="90000"/>
              </a:lnSpc>
              <a:spcBef>
                <a:spcPts val="1001"/>
              </a:spcBef>
            </a:pPr>
            <a:endParaRPr b="0" lang="fr-FR" sz="1400" spc="-1" strike="noStrike">
              <a:latin typeface="Arial"/>
            </a:endParaRPr>
          </a:p>
        </p:txBody>
      </p:sp>
      <p:sp>
        <p:nvSpPr>
          <p:cNvPr id="729" name="CustomShape 14"/>
          <p:cNvSpPr/>
          <p:nvPr/>
        </p:nvSpPr>
        <p:spPr>
          <a:xfrm>
            <a:off x="8468280" y="2921400"/>
            <a:ext cx="1368000" cy="301680"/>
          </a:xfrm>
          <a:prstGeom prst="rect">
            <a:avLst/>
          </a:prstGeom>
          <a:noFill/>
          <a:ln>
            <a:noFill/>
          </a:ln>
        </p:spPr>
        <p:style>
          <a:lnRef idx="0"/>
          <a:fillRef idx="0"/>
          <a:effectRef idx="0"/>
          <a:fontRef idx="minor"/>
        </p:style>
        <p:txBody>
          <a:bodyPr lIns="0" rIns="0" tIns="72000" bIns="72000">
            <a:noAutofit/>
          </a:bodyPr>
          <a:p>
            <a:pPr algn="ctr">
              <a:lnSpc>
                <a:spcPct val="90000"/>
              </a:lnSpc>
              <a:spcBef>
                <a:spcPts val="1001"/>
              </a:spcBef>
            </a:pPr>
            <a:r>
              <a:rPr b="1" lang="fr-FR" sz="1400" spc="-1" strike="noStrike">
                <a:solidFill>
                  <a:srgbClr val="0070c0"/>
                </a:solidFill>
                <a:latin typeface="Arial"/>
                <a:ea typeface="DejaVu Sans"/>
              </a:rPr>
              <a:t>32%</a:t>
            </a:r>
            <a:endParaRPr b="0" lang="fr-FR" sz="1400" spc="-1" strike="noStrike">
              <a:latin typeface="Arial"/>
            </a:endParaRPr>
          </a:p>
          <a:p>
            <a:pPr algn="ctr">
              <a:lnSpc>
                <a:spcPct val="90000"/>
              </a:lnSpc>
              <a:spcBef>
                <a:spcPts val="1001"/>
              </a:spcBef>
            </a:pPr>
            <a:endParaRPr b="0" lang="fr-FR" sz="1400" spc="-1" strike="noStrike">
              <a:latin typeface="Arial"/>
            </a:endParaRPr>
          </a:p>
        </p:txBody>
      </p:sp>
      <p:sp>
        <p:nvSpPr>
          <p:cNvPr id="730" name="CustomShape 15"/>
          <p:cNvSpPr/>
          <p:nvPr/>
        </p:nvSpPr>
        <p:spPr>
          <a:xfrm>
            <a:off x="6942600" y="2921400"/>
            <a:ext cx="1368000" cy="301680"/>
          </a:xfrm>
          <a:prstGeom prst="rect">
            <a:avLst/>
          </a:prstGeom>
          <a:noFill/>
          <a:ln>
            <a:noFill/>
          </a:ln>
        </p:spPr>
        <p:style>
          <a:lnRef idx="0"/>
          <a:fillRef idx="0"/>
          <a:effectRef idx="0"/>
          <a:fontRef idx="minor"/>
        </p:style>
        <p:txBody>
          <a:bodyPr lIns="0" rIns="0" tIns="72000" bIns="72000">
            <a:noAutofit/>
          </a:bodyPr>
          <a:p>
            <a:pPr algn="ctr">
              <a:lnSpc>
                <a:spcPct val="90000"/>
              </a:lnSpc>
              <a:spcBef>
                <a:spcPts val="1001"/>
              </a:spcBef>
            </a:pPr>
            <a:r>
              <a:rPr b="0" lang="fr-FR" sz="1400" spc="-1" strike="noStrike">
                <a:solidFill>
                  <a:srgbClr val="777877"/>
                </a:solidFill>
                <a:latin typeface="Arial"/>
                <a:ea typeface="DejaVu Sans"/>
              </a:rPr>
              <a:t>60 à 75 ans</a:t>
            </a:r>
            <a:endParaRPr b="0" lang="fr-FR" sz="1400" spc="-1" strike="noStrike">
              <a:latin typeface="Arial"/>
            </a:endParaRPr>
          </a:p>
          <a:p>
            <a:pPr algn="ctr">
              <a:lnSpc>
                <a:spcPct val="90000"/>
              </a:lnSpc>
              <a:spcBef>
                <a:spcPts val="1001"/>
              </a:spcBef>
            </a:pPr>
            <a:endParaRPr b="0" lang="fr-FR" sz="1400" spc="-1" strike="noStrike">
              <a:latin typeface="Arial"/>
            </a:endParaRPr>
          </a:p>
        </p:txBody>
      </p:sp>
      <p:sp>
        <p:nvSpPr>
          <p:cNvPr id="731" name="CustomShape 16"/>
          <p:cNvSpPr/>
          <p:nvPr/>
        </p:nvSpPr>
        <p:spPr>
          <a:xfrm>
            <a:off x="5461920" y="3470040"/>
            <a:ext cx="1368000" cy="301680"/>
          </a:xfrm>
          <a:prstGeom prst="rect">
            <a:avLst/>
          </a:prstGeom>
          <a:noFill/>
          <a:ln>
            <a:noFill/>
          </a:ln>
        </p:spPr>
        <p:style>
          <a:lnRef idx="0"/>
          <a:fillRef idx="0"/>
          <a:effectRef idx="0"/>
          <a:fontRef idx="minor"/>
        </p:style>
        <p:txBody>
          <a:bodyPr lIns="0" rIns="0" tIns="72000" bIns="72000">
            <a:noAutofit/>
          </a:bodyPr>
          <a:p>
            <a:pPr algn="ctr">
              <a:lnSpc>
                <a:spcPct val="90000"/>
              </a:lnSpc>
              <a:spcBef>
                <a:spcPts val="1001"/>
              </a:spcBef>
            </a:pPr>
            <a:r>
              <a:rPr b="0" lang="fr-FR" sz="1400" spc="-1" strike="noStrike">
                <a:solidFill>
                  <a:srgbClr val="777877"/>
                </a:solidFill>
                <a:latin typeface="Arial"/>
                <a:ea typeface="DejaVu Sans"/>
              </a:rPr>
              <a:t>50 à 60 ans</a:t>
            </a:r>
            <a:endParaRPr b="0" lang="fr-FR" sz="1400" spc="-1" strike="noStrike">
              <a:latin typeface="Arial"/>
            </a:endParaRPr>
          </a:p>
          <a:p>
            <a:pPr algn="ctr">
              <a:lnSpc>
                <a:spcPct val="90000"/>
              </a:lnSpc>
              <a:spcBef>
                <a:spcPts val="1001"/>
              </a:spcBef>
            </a:pPr>
            <a:endParaRPr b="0" lang="fr-FR" sz="1400" spc="-1" strike="noStrike">
              <a:latin typeface="Arial"/>
            </a:endParaRPr>
          </a:p>
        </p:txBody>
      </p:sp>
      <p:sp>
        <p:nvSpPr>
          <p:cNvPr id="732" name="CustomShape 17"/>
          <p:cNvSpPr/>
          <p:nvPr/>
        </p:nvSpPr>
        <p:spPr>
          <a:xfrm>
            <a:off x="7032960" y="3470040"/>
            <a:ext cx="1368000" cy="301680"/>
          </a:xfrm>
          <a:prstGeom prst="rect">
            <a:avLst/>
          </a:prstGeom>
          <a:noFill/>
          <a:ln>
            <a:noFill/>
          </a:ln>
        </p:spPr>
        <p:style>
          <a:lnRef idx="0"/>
          <a:fillRef idx="0"/>
          <a:effectRef idx="0"/>
          <a:fontRef idx="minor"/>
        </p:style>
        <p:txBody>
          <a:bodyPr lIns="0" rIns="0" tIns="72000" bIns="72000">
            <a:noAutofit/>
          </a:bodyPr>
          <a:p>
            <a:pPr algn="ctr">
              <a:lnSpc>
                <a:spcPct val="90000"/>
              </a:lnSpc>
              <a:spcBef>
                <a:spcPts val="1001"/>
              </a:spcBef>
            </a:pPr>
            <a:r>
              <a:rPr b="1" lang="fr-FR" sz="1400" spc="-1" strike="noStrike">
                <a:solidFill>
                  <a:srgbClr val="0070c0"/>
                </a:solidFill>
                <a:latin typeface="Arial"/>
                <a:ea typeface="DejaVu Sans"/>
              </a:rPr>
              <a:t>39%</a:t>
            </a:r>
            <a:endParaRPr b="0" lang="fr-FR" sz="1400" spc="-1" strike="noStrike">
              <a:latin typeface="Arial"/>
            </a:endParaRPr>
          </a:p>
          <a:p>
            <a:pPr algn="ctr">
              <a:lnSpc>
                <a:spcPct val="90000"/>
              </a:lnSpc>
              <a:spcBef>
                <a:spcPts val="1001"/>
              </a:spcBef>
            </a:pPr>
            <a:endParaRPr b="0" lang="fr-FR" sz="1400" spc="-1" strike="noStrike">
              <a:latin typeface="Arial"/>
            </a:endParaRPr>
          </a:p>
        </p:txBody>
      </p:sp>
      <p:sp>
        <p:nvSpPr>
          <p:cNvPr id="733" name="CustomShape 18"/>
          <p:cNvSpPr/>
          <p:nvPr/>
        </p:nvSpPr>
        <p:spPr>
          <a:xfrm>
            <a:off x="8604000" y="3470040"/>
            <a:ext cx="1368000" cy="301680"/>
          </a:xfrm>
          <a:prstGeom prst="rect">
            <a:avLst/>
          </a:prstGeom>
          <a:noFill/>
          <a:ln>
            <a:noFill/>
          </a:ln>
        </p:spPr>
        <p:style>
          <a:lnRef idx="0"/>
          <a:fillRef idx="0"/>
          <a:effectRef idx="0"/>
          <a:fontRef idx="minor"/>
        </p:style>
        <p:txBody>
          <a:bodyPr lIns="0" rIns="0" tIns="72000" bIns="72000">
            <a:noAutofit/>
          </a:bodyPr>
          <a:p>
            <a:pPr algn="ctr">
              <a:lnSpc>
                <a:spcPct val="90000"/>
              </a:lnSpc>
              <a:spcBef>
                <a:spcPts val="1001"/>
              </a:spcBef>
            </a:pPr>
            <a:r>
              <a:rPr b="0" lang="fr-FR" sz="1400" spc="-1" strike="noStrike">
                <a:solidFill>
                  <a:srgbClr val="777877"/>
                </a:solidFill>
                <a:latin typeface="Arial"/>
                <a:ea typeface="DejaVu Sans"/>
              </a:rPr>
              <a:t>Plus de 75 ans</a:t>
            </a:r>
            <a:endParaRPr b="0" lang="fr-FR" sz="1400" spc="-1" strike="noStrike">
              <a:latin typeface="Arial"/>
            </a:endParaRPr>
          </a:p>
          <a:p>
            <a:pPr algn="ctr">
              <a:lnSpc>
                <a:spcPct val="90000"/>
              </a:lnSpc>
              <a:spcBef>
                <a:spcPts val="1001"/>
              </a:spcBef>
            </a:pPr>
            <a:endParaRPr b="0" lang="fr-FR" sz="1400" spc="-1" strike="noStrike">
              <a:latin typeface="Arial"/>
            </a:endParaRPr>
          </a:p>
        </p:txBody>
      </p:sp>
      <p:sp>
        <p:nvSpPr>
          <p:cNvPr id="734" name="CustomShape 19"/>
          <p:cNvSpPr/>
          <p:nvPr/>
        </p:nvSpPr>
        <p:spPr>
          <a:xfrm>
            <a:off x="4369680" y="985320"/>
            <a:ext cx="3469320" cy="628920"/>
          </a:xfrm>
          <a:prstGeom prst="rect">
            <a:avLst/>
          </a:prstGeom>
          <a:noFill/>
          <a:ln>
            <a:noFill/>
          </a:ln>
        </p:spPr>
        <p:style>
          <a:lnRef idx="0"/>
          <a:fillRef idx="0"/>
          <a:effectRef idx="0"/>
          <a:fontRef idx="minor"/>
        </p:style>
        <p:txBody>
          <a:bodyPr lIns="0" rIns="0" tIns="72000" bIns="72000">
            <a:noAutofit/>
          </a:bodyPr>
          <a:p>
            <a:pPr>
              <a:lnSpc>
                <a:spcPct val="90000"/>
              </a:lnSpc>
              <a:spcBef>
                <a:spcPts val="1001"/>
              </a:spcBef>
            </a:pPr>
            <a:r>
              <a:rPr b="1" lang="fr-FR" sz="1400" spc="-1" strike="noStrike">
                <a:solidFill>
                  <a:srgbClr val="0070cd"/>
                </a:solidFill>
                <a:latin typeface="Arial"/>
                <a:ea typeface="DejaVu Sans"/>
              </a:rPr>
              <a:t>112</a:t>
            </a:r>
            <a:endParaRPr b="0" lang="fr-FR" sz="1400" spc="-1" strike="noStrike">
              <a:latin typeface="Arial"/>
            </a:endParaRPr>
          </a:p>
          <a:p>
            <a:pPr>
              <a:lnSpc>
                <a:spcPct val="90000"/>
              </a:lnSpc>
              <a:spcBef>
                <a:spcPts val="1001"/>
              </a:spcBef>
            </a:pPr>
            <a:r>
              <a:rPr b="0" lang="fr-FR" sz="1400" spc="-1" strike="noStrike">
                <a:solidFill>
                  <a:srgbClr val="777877"/>
                </a:solidFill>
                <a:latin typeface="Arial"/>
                <a:ea typeface="DejaVu Sans"/>
              </a:rPr>
              <a:t>Hommes</a:t>
            </a:r>
            <a:endParaRPr b="0" lang="fr-FR" sz="1400" spc="-1" strike="noStrike">
              <a:latin typeface="Arial"/>
            </a:endParaRPr>
          </a:p>
          <a:p>
            <a:pPr>
              <a:lnSpc>
                <a:spcPct val="90000"/>
              </a:lnSpc>
              <a:spcBef>
                <a:spcPts val="1001"/>
              </a:spcBef>
            </a:pPr>
            <a:endParaRPr b="0" lang="fr-FR" sz="1400" spc="-1" strike="noStrike">
              <a:latin typeface="Arial"/>
            </a:endParaRPr>
          </a:p>
        </p:txBody>
      </p:sp>
      <p:graphicFrame>
        <p:nvGraphicFramePr>
          <p:cNvPr id="735" name="Graphique 38"/>
          <p:cNvGraphicFramePr/>
          <p:nvPr/>
        </p:nvGraphicFramePr>
        <p:xfrm>
          <a:off x="3649680" y="3927600"/>
          <a:ext cx="6690240" cy="2293560"/>
        </p:xfrm>
        <a:graphic>
          <a:graphicData uri="http://schemas.openxmlformats.org/drawingml/2006/chart">
            <c:chart xmlns:c="http://schemas.openxmlformats.org/drawingml/2006/chart" xmlns:r="http://schemas.openxmlformats.org/officeDocument/2006/relationships" r:id="rId9"/>
          </a:graphicData>
        </a:graphic>
      </p:graphicFrame>
    </p:spTree>
  </p:cSld>
  <mc:AlternateContent>
    <mc:Choice Requires="p14">
      <p:transition spd="slow" p14:dur="2000"/>
    </mc:Choice>
    <mc:Fallback>
      <p:transition spd="slow"/>
    </mc:Fallback>
  </mc:AlternateContent>
  <p:timing>
    <p:tnLst>
      <p:par>
        <p:cTn id="93" dur="indefinite" restart="never" nodeType="tmRoot">
          <p:childTnLst>
            <p:seq>
              <p:cTn id="94" dur="indefinite"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6"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74805653-28D4-466B-AC5A-0AAB00E115B8}"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37"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nSpc>
                <a:spcPct val="90000"/>
              </a:lnSpc>
              <a:spcBef>
                <a:spcPts val="1001"/>
              </a:spcBef>
            </a:pPr>
            <a:r>
              <a:rPr b="1" lang="fr-FR" sz="2400" spc="-1" strike="noStrike">
                <a:solidFill>
                  <a:srgbClr val="0070c0"/>
                </a:solidFill>
                <a:latin typeface="Arial"/>
                <a:ea typeface="DejaVu Sans"/>
              </a:rPr>
              <a:t>Transports et mobilité |</a:t>
            </a:r>
            <a:r>
              <a:rPr b="0" lang="fr-FR" sz="2400" spc="-1" strike="noStrike">
                <a:solidFill>
                  <a:srgbClr val="777877"/>
                </a:solidFill>
                <a:latin typeface="Arial"/>
                <a:ea typeface="DejaVu Sans"/>
              </a:rPr>
              <a:t> 90% des Pennois interrogés ont un véhicule et sont autonomes dans leurs déplacements </a:t>
            </a:r>
            <a:endParaRPr b="0" lang="fr-FR" sz="2400" spc="-1" strike="noStrike">
              <a:latin typeface="Arial"/>
            </a:endParaRPr>
          </a:p>
        </p:txBody>
      </p:sp>
      <p:sp>
        <p:nvSpPr>
          <p:cNvPr id="738" name="CustomShape 3"/>
          <p:cNvSpPr/>
          <p:nvPr/>
        </p:nvSpPr>
        <p:spPr>
          <a:xfrm>
            <a:off x="308880" y="1033920"/>
            <a:ext cx="6144120" cy="238104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90 % des Pennois interrogés indiquent être tout à fait ou plutôt autonomes dans leurs déplacements</a:t>
            </a:r>
            <a:endParaRPr b="0" lang="fr-FR" sz="1400" spc="-1" strike="noStrike">
              <a:latin typeface="Arial"/>
            </a:endParaRPr>
          </a:p>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90 % des répondants utilisent </a:t>
            </a:r>
            <a:r>
              <a:rPr b="1" lang="fr-FR" sz="1400" spc="-1" strike="noStrike">
                <a:solidFill>
                  <a:srgbClr val="0070c0"/>
                </a:solidFill>
                <a:latin typeface="Arial"/>
                <a:ea typeface="DejaVu Sans"/>
              </a:rPr>
              <a:t>la voiture</a:t>
            </a:r>
            <a:r>
              <a:rPr b="0" lang="fr-FR" sz="1400" spc="-1" strike="noStrike">
                <a:solidFill>
                  <a:srgbClr val="0070c0"/>
                </a:solidFill>
                <a:latin typeface="Arial"/>
                <a:ea typeface="DejaVu Sans"/>
              </a:rPr>
              <a:t>, </a:t>
            </a:r>
            <a:r>
              <a:rPr b="0" lang="fr-FR" sz="1400" spc="-1" strike="noStrike">
                <a:solidFill>
                  <a:srgbClr val="777877"/>
                </a:solidFill>
                <a:latin typeface="Arial"/>
                <a:ea typeface="DejaVu Sans"/>
              </a:rPr>
              <a:t>35 % se déplacent </a:t>
            </a:r>
            <a:r>
              <a:rPr b="1" lang="fr-FR" sz="1400" spc="-1" strike="noStrike">
                <a:solidFill>
                  <a:srgbClr val="0070c0"/>
                </a:solidFill>
                <a:latin typeface="Arial"/>
                <a:ea typeface="DejaVu Sans"/>
              </a:rPr>
              <a:t>à pieds </a:t>
            </a:r>
            <a:r>
              <a:rPr b="0" lang="fr-FR" sz="1400" spc="-1" strike="noStrike">
                <a:solidFill>
                  <a:srgbClr val="777877"/>
                </a:solidFill>
                <a:latin typeface="Arial"/>
                <a:ea typeface="DejaVu Sans"/>
              </a:rPr>
              <a:t>et 17 % en </a:t>
            </a:r>
            <a:r>
              <a:rPr b="1" lang="fr-FR" sz="1400" spc="-1" strike="noStrike">
                <a:solidFill>
                  <a:srgbClr val="0070c0"/>
                </a:solidFill>
                <a:latin typeface="Arial"/>
                <a:ea typeface="DejaVu Sans"/>
              </a:rPr>
              <a:t>transports en commun</a:t>
            </a:r>
            <a:endParaRPr b="0" lang="fr-FR" sz="1400" spc="-1" strike="noStrike">
              <a:latin typeface="Arial"/>
            </a:endParaRPr>
          </a:p>
          <a:p>
            <a:pPr>
              <a:lnSpc>
                <a:spcPct val="90000"/>
              </a:lnSpc>
              <a:spcBef>
                <a:spcPts val="1001"/>
              </a:spcBef>
            </a:pPr>
            <a:endParaRPr b="0" lang="fr-FR" sz="1400" spc="-1" strike="noStrike">
              <a:latin typeface="Arial"/>
            </a:endParaRPr>
          </a:p>
          <a:p>
            <a:pPr>
              <a:lnSpc>
                <a:spcPct val="90000"/>
              </a:lnSpc>
              <a:spcBef>
                <a:spcPts val="1001"/>
              </a:spcBef>
            </a:pPr>
            <a:r>
              <a:rPr b="1" lang="fr-FR" sz="1400" spc="-1" strike="noStrike">
                <a:solidFill>
                  <a:srgbClr val="0070cd"/>
                </a:solidFill>
                <a:latin typeface="Arial"/>
                <a:ea typeface="DejaVu Sans"/>
              </a:rPr>
              <a:t>Principales difficultés évoquées concernant les transports en commun:</a:t>
            </a:r>
            <a:endParaRPr b="0" lang="fr-FR" sz="1400" spc="-1" strike="noStrike">
              <a:latin typeface="Arial"/>
            </a:endParaRPr>
          </a:p>
          <a:p>
            <a:pPr lvl="1" marL="360360" indent="-180000">
              <a:lnSpc>
                <a:spcPct val="90000"/>
              </a:lnSpc>
              <a:spcBef>
                <a:spcPts val="499"/>
              </a:spcBef>
              <a:buClr>
                <a:srgbClr val="777877"/>
              </a:buClr>
              <a:buFont typeface="Courier New"/>
              <a:buChar char="o"/>
            </a:pPr>
            <a:r>
              <a:rPr b="0" lang="fr-FR" sz="1400" spc="-1" strike="noStrike">
                <a:solidFill>
                  <a:srgbClr val="777877"/>
                </a:solidFill>
                <a:latin typeface="Arial"/>
                <a:ea typeface="DejaVu Sans"/>
              </a:rPr>
              <a:t>Des temps d’attente trop long et les lieux d’attente non adaptés, 48 %</a:t>
            </a:r>
            <a:endParaRPr b="0" lang="fr-FR" sz="1400" spc="-1" strike="noStrike">
              <a:latin typeface="Arial"/>
            </a:endParaRPr>
          </a:p>
          <a:p>
            <a:pPr lvl="1" marL="360360" indent="-180000">
              <a:lnSpc>
                <a:spcPct val="90000"/>
              </a:lnSpc>
              <a:spcBef>
                <a:spcPts val="499"/>
              </a:spcBef>
              <a:buClr>
                <a:srgbClr val="777877"/>
              </a:buClr>
              <a:buFont typeface="Courier New"/>
              <a:buChar char="o"/>
            </a:pPr>
            <a:r>
              <a:rPr b="0" lang="fr-FR" sz="1400" spc="-1" strike="noStrike">
                <a:solidFill>
                  <a:srgbClr val="777877"/>
                </a:solidFill>
                <a:latin typeface="Arial"/>
                <a:ea typeface="DejaVu Sans"/>
              </a:rPr>
              <a:t>Des horaires non adaptés, 42 % </a:t>
            </a:r>
            <a:endParaRPr b="0" lang="fr-FR" sz="1400" spc="-1" strike="noStrike">
              <a:latin typeface="Arial"/>
            </a:endParaRPr>
          </a:p>
          <a:p>
            <a:pPr lvl="1" marL="360360" indent="-180000">
              <a:lnSpc>
                <a:spcPct val="90000"/>
              </a:lnSpc>
              <a:spcBef>
                <a:spcPts val="499"/>
              </a:spcBef>
              <a:buClr>
                <a:srgbClr val="777877"/>
              </a:buClr>
              <a:buFont typeface="Courier New"/>
              <a:buChar char="o"/>
            </a:pPr>
            <a:r>
              <a:rPr b="0" lang="fr-FR" sz="1400" spc="-1" strike="noStrike">
                <a:solidFill>
                  <a:srgbClr val="777877"/>
                </a:solidFill>
                <a:latin typeface="Arial"/>
                <a:ea typeface="DejaVu Sans"/>
              </a:rPr>
              <a:t>Des problèmes d’accès, 23 %</a:t>
            </a:r>
            <a:endParaRPr b="0" lang="fr-FR" sz="1400" spc="-1" strike="noStrike">
              <a:latin typeface="Arial"/>
            </a:endParaRPr>
          </a:p>
        </p:txBody>
      </p:sp>
      <p:graphicFrame>
        <p:nvGraphicFramePr>
          <p:cNvPr id="739" name="Graphique 7"/>
          <p:cNvGraphicFramePr/>
          <p:nvPr/>
        </p:nvGraphicFramePr>
        <p:xfrm>
          <a:off x="6789240" y="909000"/>
          <a:ext cx="5096880" cy="26301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40" name="Graphique 9"/>
          <p:cNvGraphicFramePr/>
          <p:nvPr/>
        </p:nvGraphicFramePr>
        <p:xfrm>
          <a:off x="304920" y="3649320"/>
          <a:ext cx="6357600" cy="2630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41" name="Graphique 8"/>
          <p:cNvGraphicFramePr/>
          <p:nvPr/>
        </p:nvGraphicFramePr>
        <p:xfrm>
          <a:off x="6789240" y="3649320"/>
          <a:ext cx="5092920" cy="2630160"/>
        </p:xfrm>
        <a:graphic>
          <a:graphicData uri="http://schemas.openxmlformats.org/drawingml/2006/chart">
            <c:chart xmlns:c="http://schemas.openxmlformats.org/drawingml/2006/chart" xmlns:r="http://schemas.openxmlformats.org/officeDocument/2006/relationships" r:id="rId3"/>
          </a:graphicData>
        </a:graphic>
      </p:graphicFrame>
    </p:spTree>
  </p:cSld>
  <mc:AlternateContent>
    <mc:Choice Requires="p14">
      <p:transition spd="slow" p14:dur="2000"/>
    </mc:Choice>
    <mc:Fallback>
      <p:transition spd="slow"/>
    </mc:Fallback>
  </mc:AlternateContent>
  <p:timing>
    <p:tnLst>
      <p:par>
        <p:cTn id="95" dur="indefinite" restart="never" nodeType="tmRoot">
          <p:childTnLst>
            <p:seq>
              <p:cTn id="96" dur="indefinite"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2"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628117F-022E-4B95-884C-A3AED1CBC647}"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43"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nSpc>
                <a:spcPct val="90000"/>
              </a:lnSpc>
              <a:spcBef>
                <a:spcPts val="1001"/>
              </a:spcBef>
            </a:pPr>
            <a:r>
              <a:rPr b="1" lang="fr-FR" sz="2400" spc="-1" strike="noStrike">
                <a:solidFill>
                  <a:srgbClr val="0070c0"/>
                </a:solidFill>
                <a:latin typeface="Arial"/>
                <a:ea typeface="DejaVu Sans"/>
              </a:rPr>
              <a:t>Habitat |</a:t>
            </a:r>
            <a:r>
              <a:rPr b="0" lang="fr-FR" sz="2400" spc="-1" strike="noStrike">
                <a:solidFill>
                  <a:srgbClr val="777877"/>
                </a:solidFill>
                <a:latin typeface="Arial"/>
                <a:ea typeface="DejaVu Sans"/>
              </a:rPr>
              <a:t> Une majorité de propriétaires vivant dans une maison individuelle et satisfaits de leur lieu d’habitation</a:t>
            </a:r>
            <a:endParaRPr b="0" lang="fr-FR" sz="2400" spc="-1" strike="noStrike">
              <a:latin typeface="Arial"/>
            </a:endParaRPr>
          </a:p>
        </p:txBody>
      </p:sp>
      <p:sp>
        <p:nvSpPr>
          <p:cNvPr id="744" name="CustomShape 3"/>
          <p:cNvSpPr/>
          <p:nvPr/>
        </p:nvSpPr>
        <p:spPr>
          <a:xfrm>
            <a:off x="308880" y="1454400"/>
            <a:ext cx="6144120" cy="443232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Les Pennois interrogés sont dans l’ensemble </a:t>
            </a:r>
            <a:r>
              <a:rPr b="1" lang="fr-FR" sz="1400" spc="-1" strike="noStrike">
                <a:solidFill>
                  <a:srgbClr val="0070c0"/>
                </a:solidFill>
                <a:latin typeface="Arial"/>
                <a:ea typeface="DejaVu Sans"/>
              </a:rPr>
              <a:t>propriétaires </a:t>
            </a:r>
            <a:r>
              <a:rPr b="0" lang="fr-FR" sz="1400" spc="-1" strike="noStrike">
                <a:solidFill>
                  <a:srgbClr val="777877"/>
                </a:solidFill>
                <a:latin typeface="Arial"/>
                <a:ea typeface="DejaVu Sans"/>
              </a:rPr>
              <a:t>de leur logement (87 %). Ils sont 6 % locataires du parc privé, 4 % du parc social et 3 % sont hébergés.</a:t>
            </a:r>
            <a:endParaRPr b="0" lang="fr-FR" sz="1400" spc="-1" strike="noStrike">
              <a:latin typeface="Arial"/>
            </a:endParaRPr>
          </a:p>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La majorité d’entre eux habite dans une </a:t>
            </a:r>
            <a:r>
              <a:rPr b="1" lang="fr-FR" sz="1400" spc="-1" strike="noStrike">
                <a:solidFill>
                  <a:srgbClr val="0070c0"/>
                </a:solidFill>
                <a:latin typeface="Arial"/>
                <a:ea typeface="DejaVu Sans"/>
              </a:rPr>
              <a:t>maison individuelle </a:t>
            </a:r>
            <a:r>
              <a:rPr b="0" lang="fr-FR" sz="1400" spc="-1" strike="noStrike">
                <a:solidFill>
                  <a:srgbClr val="777877"/>
                </a:solidFill>
                <a:latin typeface="Arial"/>
                <a:ea typeface="DejaVu Sans"/>
              </a:rPr>
              <a:t>(81 %) ou dans un appartement (19 %)</a:t>
            </a:r>
            <a:endParaRPr b="0" lang="fr-FR" sz="1400" spc="-1" strike="noStrike">
              <a:latin typeface="Arial"/>
            </a:endParaRPr>
          </a:p>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Très peu vivent en colocation, seulement 2 %</a:t>
            </a:r>
            <a:endParaRPr b="0" lang="fr-FR" sz="1400" spc="-1" strike="noStrike">
              <a:latin typeface="Arial"/>
            </a:endParaRPr>
          </a:p>
          <a:p>
            <a:pPr marL="181080" indent="-180000" algn="just">
              <a:lnSpc>
                <a:spcPct val="90000"/>
              </a:lnSpc>
              <a:spcBef>
                <a:spcPts val="1001"/>
              </a:spcBef>
              <a:buClr>
                <a:srgbClr val="0070c0"/>
              </a:buClr>
              <a:buFont typeface="Arial"/>
              <a:buChar char="•"/>
            </a:pPr>
            <a:r>
              <a:rPr b="1" lang="fr-FR" sz="1400" spc="-1" strike="noStrike">
                <a:solidFill>
                  <a:srgbClr val="0070c0"/>
                </a:solidFill>
                <a:latin typeface="Arial"/>
                <a:ea typeface="DejaVu Sans"/>
              </a:rPr>
              <a:t>93 % sont tout à fait ou plutôt satisfaits de leur lieu d’habitation et 90 % affirment que leur logement est adapté à leur état de santé ou à celui de leurs proches</a:t>
            </a:r>
            <a:endParaRPr b="0" lang="fr-FR" sz="1400" spc="-1" strike="noStrike">
              <a:latin typeface="Arial"/>
            </a:endParaRPr>
          </a:p>
          <a:p>
            <a:pPr algn="just">
              <a:lnSpc>
                <a:spcPct val="90000"/>
              </a:lnSpc>
              <a:spcBef>
                <a:spcPts val="1001"/>
              </a:spcBef>
            </a:pPr>
            <a:endParaRPr b="0" lang="fr-FR" sz="1400" spc="-1" strike="noStrike">
              <a:latin typeface="Arial"/>
            </a:endParaRPr>
          </a:p>
          <a:p>
            <a:pPr algn="just">
              <a:lnSpc>
                <a:spcPct val="90000"/>
              </a:lnSpc>
              <a:spcBef>
                <a:spcPts val="1001"/>
              </a:spcBef>
            </a:pPr>
            <a:r>
              <a:rPr b="1" lang="fr-FR" sz="1400" spc="-1" strike="noStrike">
                <a:solidFill>
                  <a:srgbClr val="0070c0"/>
                </a:solidFill>
                <a:latin typeface="Arial"/>
                <a:ea typeface="DejaVu Sans"/>
              </a:rPr>
              <a:t>Principaux irritants évoqués concernant le lieu d’habitation:</a:t>
            </a:r>
            <a:r>
              <a:rPr b="0" lang="fr-FR" sz="1400" spc="-1" strike="noStrike" u="sng">
                <a:solidFill>
                  <a:srgbClr val="0070c0"/>
                </a:solidFill>
                <a:uFillTx/>
                <a:latin typeface="Arial"/>
                <a:ea typeface="DejaVu Sans"/>
              </a:rPr>
              <a:t> </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Manque de trottoirs sécurisés et en bon état</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Trop peu de commerces de proximité accessibles</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De trop nombreuses constructions en cours</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Circulation importante détériorant la qualité de l’air et générant des nuisances sonores</a:t>
            </a:r>
            <a:endParaRPr b="0" lang="fr-FR" sz="1400" spc="-1" strike="noStrike">
              <a:latin typeface="Arial"/>
            </a:endParaRPr>
          </a:p>
          <a:p>
            <a:pPr algn="just">
              <a:lnSpc>
                <a:spcPct val="90000"/>
              </a:lnSpc>
              <a:spcBef>
                <a:spcPts val="1001"/>
              </a:spcBef>
            </a:pPr>
            <a:endParaRPr b="0" lang="fr-FR" sz="1400" spc="-1" strike="noStrike">
              <a:latin typeface="Arial"/>
            </a:endParaRPr>
          </a:p>
          <a:p>
            <a:pPr algn="just">
              <a:lnSpc>
                <a:spcPct val="90000"/>
              </a:lnSpc>
              <a:spcBef>
                <a:spcPts val="1001"/>
              </a:spcBef>
            </a:pPr>
            <a:endParaRPr b="0" lang="fr-FR" sz="1400" spc="-1" strike="noStrike">
              <a:latin typeface="Arial"/>
            </a:endParaRPr>
          </a:p>
          <a:p>
            <a:pPr algn="just">
              <a:lnSpc>
                <a:spcPct val="90000"/>
              </a:lnSpc>
              <a:spcBef>
                <a:spcPts val="1001"/>
              </a:spcBef>
            </a:pPr>
            <a:endParaRPr b="0" lang="fr-FR" sz="1400" spc="-1" strike="noStrike">
              <a:latin typeface="Arial"/>
            </a:endParaRPr>
          </a:p>
          <a:p>
            <a:pPr algn="just">
              <a:lnSpc>
                <a:spcPct val="90000"/>
              </a:lnSpc>
              <a:spcBef>
                <a:spcPts val="1001"/>
              </a:spcBef>
            </a:pPr>
            <a:endParaRPr b="0" lang="fr-FR" sz="1400" spc="-1" strike="noStrike">
              <a:latin typeface="Arial"/>
            </a:endParaRPr>
          </a:p>
        </p:txBody>
      </p:sp>
      <p:graphicFrame>
        <p:nvGraphicFramePr>
          <p:cNvPr id="745" name="Graphique 8"/>
          <p:cNvGraphicFramePr/>
          <p:nvPr/>
        </p:nvGraphicFramePr>
        <p:xfrm>
          <a:off x="6852600" y="1092960"/>
          <a:ext cx="5029200" cy="25189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46" name="Graphique 11"/>
          <p:cNvGraphicFramePr/>
          <p:nvPr/>
        </p:nvGraphicFramePr>
        <p:xfrm>
          <a:off x="6852600" y="3724920"/>
          <a:ext cx="5029200" cy="251892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timing>
    <p:tnLst>
      <p:par>
        <p:cTn id="97" dur="indefinite" restart="never" nodeType="tmRoot">
          <p:childTnLst>
            <p:seq>
              <p:cTn id="9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CustomShape 1"/>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0070c0"/>
                </a:solidFill>
                <a:latin typeface="Arial"/>
                <a:ea typeface="DejaVu Sans"/>
              </a:rPr>
              <a:t>Calendrier des travaux </a:t>
            </a:r>
            <a:endParaRPr b="0" lang="fr-FR" sz="2400" spc="-1" strike="noStrike">
              <a:latin typeface="Arial"/>
            </a:endParaRPr>
          </a:p>
        </p:txBody>
      </p:sp>
      <p:sp>
        <p:nvSpPr>
          <p:cNvPr id="407" name="CustomShape 2"/>
          <p:cNvSpPr/>
          <p:nvPr/>
        </p:nvSpPr>
        <p:spPr>
          <a:xfrm>
            <a:off x="959760" y="5591160"/>
            <a:ext cx="9604800" cy="2419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fr-FR" sz="1000" spc="-1" strike="noStrike">
                <a:solidFill>
                  <a:srgbClr val="777877"/>
                </a:solidFill>
                <a:latin typeface="Arial"/>
                <a:ea typeface="DejaVu Sans"/>
              </a:rPr>
              <a:t>Légende</a:t>
            </a:r>
            <a:r>
              <a:rPr b="0" lang="fr-FR" sz="1000" spc="-1" strike="noStrike">
                <a:solidFill>
                  <a:srgbClr val="777877"/>
                </a:solidFill>
                <a:latin typeface="Arial"/>
                <a:ea typeface="DejaVu Sans"/>
              </a:rPr>
              <a:t> :         Comité de pilotage</a:t>
            </a:r>
            <a:r>
              <a:rPr b="0" lang="fr-FR" sz="1000" spc="-1" strike="noStrike">
                <a:solidFill>
                  <a:srgbClr val="777877"/>
                </a:solidFill>
                <a:latin typeface="Arial"/>
                <a:ea typeface="DejaVu Sans"/>
              </a:rPr>
              <a:t>	</a:t>
            </a:r>
            <a:endParaRPr b="0" lang="fr-FR" sz="1000" spc="-1" strike="noStrike">
              <a:latin typeface="Arial"/>
            </a:endParaRPr>
          </a:p>
        </p:txBody>
      </p:sp>
      <p:sp>
        <p:nvSpPr>
          <p:cNvPr id="408" name="CustomShape 3"/>
          <p:cNvSpPr/>
          <p:nvPr/>
        </p:nvSpPr>
        <p:spPr>
          <a:xfrm>
            <a:off x="5731560" y="1646280"/>
            <a:ext cx="6003720" cy="923040"/>
          </a:xfrm>
          <a:prstGeom prst="chevron">
            <a:avLst>
              <a:gd name="adj" fmla="val 50000"/>
            </a:avLst>
          </a:prstGeom>
          <a:solidFill>
            <a:schemeClr val="accent3"/>
          </a:solidFill>
          <a:ln w="19080">
            <a:solidFill>
              <a:schemeClr val="bg1">
                <a:lumMod val="95000"/>
              </a:schemeClr>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1" lang="fr-FR" sz="1600" spc="-1" strike="noStrike">
                <a:solidFill>
                  <a:srgbClr val="ffffff"/>
                </a:solidFill>
                <a:latin typeface="Arial"/>
                <a:ea typeface="DejaVu Sans"/>
              </a:rPr>
              <a:t>Phase 2 : Appui à la labellisation </a:t>
            </a:r>
            <a:endParaRPr b="0" lang="fr-FR" sz="1600" spc="-1" strike="noStrike">
              <a:latin typeface="Arial"/>
            </a:endParaRPr>
          </a:p>
          <a:p>
            <a:pPr algn="ctr">
              <a:lnSpc>
                <a:spcPct val="100000"/>
              </a:lnSpc>
            </a:pPr>
            <a:r>
              <a:rPr b="1" lang="fr-FR" sz="1600" spc="-1" strike="noStrike">
                <a:solidFill>
                  <a:srgbClr val="ffffff"/>
                </a:solidFill>
                <a:latin typeface="Arial"/>
                <a:ea typeface="DejaVu Sans"/>
              </a:rPr>
              <a:t>Ville Amie des Aînés</a:t>
            </a:r>
            <a:endParaRPr b="0" lang="fr-FR" sz="1600" spc="-1" strike="noStrike">
              <a:latin typeface="Arial"/>
            </a:endParaRPr>
          </a:p>
        </p:txBody>
      </p:sp>
      <p:graphicFrame>
        <p:nvGraphicFramePr>
          <p:cNvPr id="409" name="Table 4"/>
          <p:cNvGraphicFramePr/>
          <p:nvPr/>
        </p:nvGraphicFramePr>
        <p:xfrm>
          <a:off x="1585080" y="1270800"/>
          <a:ext cx="10150560" cy="335520"/>
        </p:xfrm>
        <a:graphic>
          <a:graphicData uri="http://schemas.openxmlformats.org/drawingml/2006/table">
            <a:tbl>
              <a:tblPr/>
              <a:tblGrid>
                <a:gridCol w="780840"/>
                <a:gridCol w="780840"/>
                <a:gridCol w="780840"/>
                <a:gridCol w="780840"/>
                <a:gridCol w="780840"/>
                <a:gridCol w="780840"/>
                <a:gridCol w="780840"/>
                <a:gridCol w="780840"/>
                <a:gridCol w="780840"/>
                <a:gridCol w="780840"/>
                <a:gridCol w="780840"/>
                <a:gridCol w="780840"/>
                <a:gridCol w="780840"/>
              </a:tblGrid>
              <a:tr h="335520">
                <a:tc>
                  <a:txBody>
                    <a:bodyPr lIns="82800" rIns="82800">
                      <a:noAutofit/>
                    </a:bodyPr>
                    <a:p>
                      <a:pPr algn="ctr">
                        <a:lnSpc>
                          <a:spcPct val="100000"/>
                        </a:lnSpc>
                      </a:pPr>
                      <a:r>
                        <a:rPr b="1" lang="fr-FR" sz="800" spc="-1" strike="noStrike">
                          <a:solidFill>
                            <a:srgbClr val="ffffff"/>
                          </a:solidFill>
                          <a:latin typeface="Arial"/>
                        </a:rPr>
                        <a:t>Décembre</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Janvier 2021</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Février</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Mars</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Avril</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Mai</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Juin</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Juillet</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Août</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Septembre</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Octobre</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Novembre</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c>
                  <a:txBody>
                    <a:bodyPr lIns="82800" rIns="82800">
                      <a:noAutofit/>
                    </a:bodyPr>
                    <a:p>
                      <a:pPr algn="ctr">
                        <a:lnSpc>
                          <a:spcPct val="100000"/>
                        </a:lnSpc>
                      </a:pPr>
                      <a:r>
                        <a:rPr b="1" lang="fr-FR" sz="800" spc="-1" strike="noStrike">
                          <a:solidFill>
                            <a:srgbClr val="ffffff"/>
                          </a:solidFill>
                          <a:latin typeface="Arial"/>
                        </a:rPr>
                        <a:t>Décembre</a:t>
                      </a:r>
                      <a:endParaRPr b="0" lang="fr-FR" sz="800" spc="-1" strike="noStrike">
                        <a:latin typeface="Arial"/>
                      </a:endParaRPr>
                    </a:p>
                  </a:txBody>
                  <a:tcPr marL="82800" marR="82800">
                    <a:lnL w="76320">
                      <a:solidFill>
                        <a:srgbClr val="ffffff"/>
                      </a:solidFill>
                    </a:lnL>
                    <a:lnR w="76320">
                      <a:solidFill>
                        <a:srgbClr val="ffffff"/>
                      </a:solidFill>
                    </a:lnR>
                    <a:lnT w="76320">
                      <a:solidFill>
                        <a:srgbClr val="ffffff"/>
                      </a:solidFill>
                    </a:lnT>
                    <a:lnB w="76320">
                      <a:solidFill>
                        <a:srgbClr val="ffffff"/>
                      </a:solidFill>
                    </a:lnB>
                    <a:solidFill>
                      <a:srgbClr val="3e4875"/>
                    </a:solidFill>
                  </a:tcPr>
                </a:tc>
              </a:tr>
            </a:tbl>
          </a:graphicData>
        </a:graphic>
      </p:graphicFrame>
      <p:pic>
        <p:nvPicPr>
          <p:cNvPr id="410" name="Graphique 8" descr=""/>
          <p:cNvPicPr/>
          <p:nvPr/>
        </p:nvPicPr>
        <p:blipFill>
          <a:blip r:embed="rId1"/>
          <a:stretch/>
        </p:blipFill>
        <p:spPr>
          <a:xfrm>
            <a:off x="2840040" y="3330360"/>
            <a:ext cx="351360" cy="351360"/>
          </a:xfrm>
          <a:prstGeom prst="rect">
            <a:avLst/>
          </a:prstGeom>
          <a:ln>
            <a:noFill/>
          </a:ln>
        </p:spPr>
      </p:pic>
      <p:sp>
        <p:nvSpPr>
          <p:cNvPr id="411" name="CustomShape 5"/>
          <p:cNvSpPr/>
          <p:nvPr/>
        </p:nvSpPr>
        <p:spPr>
          <a:xfrm>
            <a:off x="1636560" y="1638000"/>
            <a:ext cx="4949280" cy="931320"/>
          </a:xfrm>
          <a:prstGeom prst="homePlate">
            <a:avLst>
              <a:gd name="adj" fmla="val 50000"/>
            </a:avLst>
          </a:prstGeom>
          <a:solidFill>
            <a:schemeClr val="tx2"/>
          </a:solidFill>
          <a:ln w="19080">
            <a:solidFill>
              <a:schemeClr val="bg1">
                <a:lumMod val="95000"/>
              </a:schemeClr>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1" lang="fr-FR" sz="1600" spc="-1" strike="noStrike">
                <a:solidFill>
                  <a:srgbClr val="ffffff"/>
                </a:solidFill>
                <a:latin typeface="Arial"/>
                <a:ea typeface="DejaVu Sans"/>
              </a:rPr>
              <a:t>Phase 1 : Diagnostic social ABS</a:t>
            </a:r>
            <a:endParaRPr b="0" lang="fr-FR" sz="1600" spc="-1" strike="noStrike">
              <a:latin typeface="Arial"/>
            </a:endParaRPr>
          </a:p>
        </p:txBody>
      </p:sp>
      <p:sp>
        <p:nvSpPr>
          <p:cNvPr id="412" name="CustomShape 6"/>
          <p:cNvSpPr/>
          <p:nvPr/>
        </p:nvSpPr>
        <p:spPr>
          <a:xfrm>
            <a:off x="722880" y="1648800"/>
            <a:ext cx="848880" cy="920520"/>
          </a:xfrm>
          <a:prstGeom prst="rect">
            <a:avLst/>
          </a:prstGeom>
          <a:solidFill>
            <a:srgbClr val="003478"/>
          </a:solidFill>
          <a:ln w="25560">
            <a:noFill/>
          </a:ln>
        </p:spPr>
        <p:style>
          <a:lnRef idx="0"/>
          <a:fillRef idx="0"/>
          <a:effectRef idx="0"/>
          <a:fontRef idx="minor"/>
        </p:style>
        <p:txBody>
          <a:bodyPr lIns="48960" rIns="48960" tIns="48960" bIns="48960" anchor="ctr">
            <a:noAutofit/>
          </a:bodyPr>
          <a:p>
            <a:pPr algn="ctr">
              <a:lnSpc>
                <a:spcPct val="100000"/>
              </a:lnSpc>
            </a:pPr>
            <a:endParaRPr b="0" lang="fr-FR" sz="1800" spc="-1" strike="noStrike">
              <a:latin typeface="Arial"/>
            </a:endParaRPr>
          </a:p>
          <a:p>
            <a:pPr algn="ctr">
              <a:lnSpc>
                <a:spcPct val="100000"/>
              </a:lnSpc>
            </a:pPr>
            <a:r>
              <a:rPr b="1" lang="fr-FR" sz="1000" spc="-1" strike="noStrike">
                <a:solidFill>
                  <a:srgbClr val="ffffff"/>
                </a:solidFill>
                <a:latin typeface="Arial"/>
                <a:ea typeface="DejaVu Sans"/>
              </a:rPr>
              <a:t>Phases</a:t>
            </a:r>
            <a:endParaRPr b="0" lang="fr-FR" sz="1000" spc="-1" strike="noStrike">
              <a:latin typeface="Arial"/>
            </a:endParaRPr>
          </a:p>
        </p:txBody>
      </p:sp>
      <p:sp>
        <p:nvSpPr>
          <p:cNvPr id="413" name="CustomShape 7"/>
          <p:cNvSpPr/>
          <p:nvPr/>
        </p:nvSpPr>
        <p:spPr>
          <a:xfrm>
            <a:off x="742320" y="3447720"/>
            <a:ext cx="828720" cy="753840"/>
          </a:xfrm>
          <a:prstGeom prst="rect">
            <a:avLst/>
          </a:prstGeom>
          <a:solidFill>
            <a:srgbClr val="003478"/>
          </a:solidFill>
          <a:ln w="25560">
            <a:noFill/>
          </a:ln>
        </p:spPr>
        <p:style>
          <a:lnRef idx="0"/>
          <a:fillRef idx="0"/>
          <a:effectRef idx="0"/>
          <a:fontRef idx="minor"/>
        </p:style>
        <p:txBody>
          <a:bodyPr lIns="48960" rIns="48960" tIns="48960" bIns="48960" anchor="ctr">
            <a:noAutofit/>
          </a:bodyPr>
          <a:p>
            <a:pPr algn="ctr">
              <a:lnSpc>
                <a:spcPct val="100000"/>
              </a:lnSpc>
            </a:pPr>
            <a:endParaRPr b="0" lang="fr-FR" sz="1800" spc="-1" strike="noStrike">
              <a:latin typeface="Arial"/>
            </a:endParaRPr>
          </a:p>
          <a:p>
            <a:pPr algn="ctr">
              <a:lnSpc>
                <a:spcPct val="100000"/>
              </a:lnSpc>
            </a:pPr>
            <a:r>
              <a:rPr b="1" lang="fr-FR" sz="1000" spc="-1" strike="noStrike">
                <a:solidFill>
                  <a:srgbClr val="ffffff"/>
                </a:solidFill>
                <a:latin typeface="Arial"/>
                <a:ea typeface="DejaVu Sans"/>
              </a:rPr>
              <a:t>Travaux</a:t>
            </a:r>
            <a:endParaRPr b="0" lang="fr-FR" sz="1000" spc="-1" strike="noStrike">
              <a:latin typeface="Arial"/>
            </a:endParaRPr>
          </a:p>
        </p:txBody>
      </p:sp>
      <p:sp>
        <p:nvSpPr>
          <p:cNvPr id="414" name="CustomShape 8"/>
          <p:cNvSpPr/>
          <p:nvPr/>
        </p:nvSpPr>
        <p:spPr>
          <a:xfrm>
            <a:off x="2649960" y="3652200"/>
            <a:ext cx="735840" cy="4546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800" spc="-1" strike="noStrike">
                <a:solidFill>
                  <a:srgbClr val="777877"/>
                </a:solidFill>
                <a:latin typeface="Arial"/>
                <a:ea typeface="DejaVu Sans"/>
              </a:rPr>
              <a:t>Collecte et analyse des données</a:t>
            </a:r>
            <a:endParaRPr b="0" lang="fr-FR" sz="800" spc="-1" strike="noStrike">
              <a:latin typeface="Arial"/>
            </a:endParaRPr>
          </a:p>
        </p:txBody>
      </p:sp>
      <p:sp>
        <p:nvSpPr>
          <p:cNvPr id="415" name="CustomShape 9"/>
          <p:cNvSpPr/>
          <p:nvPr/>
        </p:nvSpPr>
        <p:spPr>
          <a:xfrm>
            <a:off x="1926360" y="2891160"/>
            <a:ext cx="1819800" cy="333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800" spc="-1" strike="noStrike">
                <a:solidFill>
                  <a:srgbClr val="777877"/>
                </a:solidFill>
                <a:latin typeface="Arial"/>
                <a:ea typeface="DejaVu Sans"/>
              </a:rPr>
              <a:t>2.12</a:t>
            </a:r>
            <a:endParaRPr b="0" lang="fr-FR" sz="800" spc="-1" strike="noStrike">
              <a:latin typeface="Arial"/>
            </a:endParaRPr>
          </a:p>
          <a:p>
            <a:pPr>
              <a:lnSpc>
                <a:spcPct val="100000"/>
              </a:lnSpc>
            </a:pPr>
            <a:r>
              <a:rPr b="0" lang="fr-FR" sz="800" spc="-1" strike="noStrike">
                <a:solidFill>
                  <a:srgbClr val="777877"/>
                </a:solidFill>
                <a:latin typeface="Arial"/>
                <a:ea typeface="DejaVu Sans"/>
              </a:rPr>
              <a:t>Cadrage avec le COPIL</a:t>
            </a:r>
            <a:endParaRPr b="0" lang="fr-FR" sz="800" spc="-1" strike="noStrike">
              <a:latin typeface="Arial"/>
            </a:endParaRPr>
          </a:p>
        </p:txBody>
      </p:sp>
      <p:sp>
        <p:nvSpPr>
          <p:cNvPr id="416" name="CustomShape 10"/>
          <p:cNvSpPr/>
          <p:nvPr/>
        </p:nvSpPr>
        <p:spPr>
          <a:xfrm>
            <a:off x="732600" y="4239360"/>
            <a:ext cx="825120" cy="1219680"/>
          </a:xfrm>
          <a:prstGeom prst="rect">
            <a:avLst/>
          </a:prstGeom>
          <a:solidFill>
            <a:srgbClr val="003478"/>
          </a:solidFill>
          <a:ln w="25560">
            <a:noFill/>
          </a:ln>
        </p:spPr>
        <p:style>
          <a:lnRef idx="0"/>
          <a:fillRef idx="0"/>
          <a:effectRef idx="0"/>
          <a:fontRef idx="minor"/>
        </p:style>
        <p:txBody>
          <a:bodyPr lIns="48960" rIns="48960" tIns="48960" bIns="48960" anchor="ctr">
            <a:noAutofit/>
          </a:bodyPr>
          <a:p>
            <a:pPr algn="ctr">
              <a:lnSpc>
                <a:spcPct val="100000"/>
              </a:lnSpc>
            </a:pPr>
            <a:r>
              <a:rPr b="1" lang="fr-FR" sz="1000" spc="-1" strike="noStrike">
                <a:solidFill>
                  <a:srgbClr val="ffffff"/>
                </a:solidFill>
                <a:latin typeface="Arial"/>
                <a:ea typeface="DejaVu Sans"/>
              </a:rPr>
              <a:t>Livrables</a:t>
            </a:r>
            <a:endParaRPr b="0" lang="fr-FR" sz="1000" spc="-1" strike="noStrike">
              <a:latin typeface="Arial"/>
            </a:endParaRPr>
          </a:p>
        </p:txBody>
      </p:sp>
      <p:sp>
        <p:nvSpPr>
          <p:cNvPr id="417" name="CustomShape 11"/>
          <p:cNvSpPr/>
          <p:nvPr/>
        </p:nvSpPr>
        <p:spPr>
          <a:xfrm>
            <a:off x="1645920" y="4257000"/>
            <a:ext cx="4378680" cy="1183320"/>
          </a:xfrm>
          <a:prstGeom prst="rect">
            <a:avLst/>
          </a:prstGeom>
          <a:solidFill>
            <a:schemeClr val="bg1"/>
          </a:solidFill>
          <a:ln w="6480">
            <a:solidFill>
              <a:schemeClr val="tx2"/>
            </a:solidFill>
            <a:miter/>
          </a:ln>
        </p:spPr>
        <p:style>
          <a:lnRef idx="0"/>
          <a:fillRef idx="0"/>
          <a:effectRef idx="0"/>
          <a:fontRef idx="minor"/>
        </p:style>
        <p:txBody>
          <a:bodyPr lIns="14760" rIns="14760" tIns="14760" bIns="14760" anchor="ctr">
            <a:noAutofit/>
          </a:bodyPr>
          <a:p>
            <a:pPr marL="180000" indent="-178920">
              <a:lnSpc>
                <a:spcPct val="100000"/>
              </a:lnSpc>
              <a:buClr>
                <a:srgbClr val="0070cd"/>
              </a:buClr>
              <a:buFont typeface="Wingdings" charset="2"/>
              <a:buChar char=""/>
            </a:pPr>
            <a:r>
              <a:rPr b="0" lang="fr-FR" sz="900" spc="-1" strike="noStrike">
                <a:solidFill>
                  <a:srgbClr val="777877"/>
                </a:solidFill>
                <a:latin typeface="Arial"/>
                <a:ea typeface="DejaVu Sans"/>
              </a:rPr>
              <a:t>Support et comptes rendus des réunions du Comité de pilotage</a:t>
            </a:r>
            <a:endParaRPr b="0" lang="fr-FR" sz="900" spc="-1" strike="noStrike">
              <a:latin typeface="Arial"/>
            </a:endParaRPr>
          </a:p>
          <a:p>
            <a:pPr marL="180000" indent="-178920">
              <a:lnSpc>
                <a:spcPct val="100000"/>
              </a:lnSpc>
              <a:buClr>
                <a:srgbClr val="0070cd"/>
              </a:buClr>
              <a:buFont typeface="Wingdings" charset="2"/>
              <a:buChar char=""/>
            </a:pPr>
            <a:r>
              <a:rPr b="0" lang="fr-FR" sz="900" spc="-1" strike="noStrike">
                <a:solidFill>
                  <a:srgbClr val="777877"/>
                </a:solidFill>
                <a:latin typeface="Arial"/>
                <a:ea typeface="DejaVu Sans"/>
              </a:rPr>
              <a:t>Note de cadrage</a:t>
            </a:r>
            <a:endParaRPr b="0" lang="fr-FR" sz="900" spc="-1" strike="noStrike">
              <a:latin typeface="Arial"/>
            </a:endParaRPr>
          </a:p>
          <a:p>
            <a:pPr marL="180000" indent="-178920">
              <a:lnSpc>
                <a:spcPct val="100000"/>
              </a:lnSpc>
              <a:buClr>
                <a:srgbClr val="0070cd"/>
              </a:buClr>
              <a:buFont typeface="Wingdings" charset="2"/>
              <a:buChar char=""/>
            </a:pPr>
            <a:r>
              <a:rPr b="0" lang="fr-FR" sz="900" spc="-1" strike="noStrike">
                <a:solidFill>
                  <a:srgbClr val="777877"/>
                </a:solidFill>
                <a:latin typeface="Arial"/>
                <a:ea typeface="DejaVu Sans"/>
              </a:rPr>
              <a:t>Référentiel de données</a:t>
            </a:r>
            <a:endParaRPr b="0" lang="fr-FR" sz="900" spc="-1" strike="noStrike">
              <a:latin typeface="Arial"/>
            </a:endParaRPr>
          </a:p>
          <a:p>
            <a:pPr marL="180000" indent="-178920">
              <a:lnSpc>
                <a:spcPct val="100000"/>
              </a:lnSpc>
              <a:buClr>
                <a:srgbClr val="0070cd"/>
              </a:buClr>
              <a:buFont typeface="Wingdings" charset="2"/>
              <a:buChar char=""/>
            </a:pPr>
            <a:r>
              <a:rPr b="0" lang="fr-FR" sz="900" spc="-1" strike="noStrike">
                <a:solidFill>
                  <a:srgbClr val="777877"/>
                </a:solidFill>
                <a:latin typeface="Arial"/>
                <a:ea typeface="DejaVu Sans"/>
              </a:rPr>
              <a:t>Analyse de l’adéquation entre l’offre du CCAS et les besoins identifiés</a:t>
            </a:r>
            <a:endParaRPr b="0" lang="fr-FR" sz="900" spc="-1" strike="noStrike">
              <a:latin typeface="Arial"/>
            </a:endParaRPr>
          </a:p>
          <a:p>
            <a:pPr marL="180000" indent="-178920">
              <a:lnSpc>
                <a:spcPct val="100000"/>
              </a:lnSpc>
              <a:buClr>
                <a:srgbClr val="0070cd"/>
              </a:buClr>
              <a:buFont typeface="Wingdings" charset="2"/>
              <a:buChar char=""/>
            </a:pPr>
            <a:r>
              <a:rPr b="0" lang="fr-FR" sz="900" spc="-1" strike="noStrike">
                <a:solidFill>
                  <a:srgbClr val="777877"/>
                </a:solidFill>
                <a:latin typeface="Arial"/>
                <a:ea typeface="DejaVu Sans"/>
              </a:rPr>
              <a:t>Diagnostic social</a:t>
            </a:r>
            <a:endParaRPr b="0" lang="fr-FR" sz="900" spc="-1" strike="noStrike">
              <a:latin typeface="Arial"/>
            </a:endParaRPr>
          </a:p>
        </p:txBody>
      </p:sp>
      <p:sp>
        <p:nvSpPr>
          <p:cNvPr id="418" name="CustomShape 12"/>
          <p:cNvSpPr/>
          <p:nvPr/>
        </p:nvSpPr>
        <p:spPr>
          <a:xfrm>
            <a:off x="1572840" y="4257720"/>
            <a:ext cx="64080" cy="1183320"/>
          </a:xfrm>
          <a:prstGeom prst="rect">
            <a:avLst/>
          </a:prstGeom>
          <a:solidFill>
            <a:schemeClr val="tx2"/>
          </a:solidFill>
          <a:ln>
            <a:solidFill>
              <a:schemeClr val="tx2"/>
            </a:solidFill>
            <a:round/>
          </a:ln>
        </p:spPr>
        <p:style>
          <a:lnRef idx="2">
            <a:schemeClr val="accent1">
              <a:shade val="50000"/>
            </a:schemeClr>
          </a:lnRef>
          <a:fillRef idx="1">
            <a:schemeClr val="accent1"/>
          </a:fillRef>
          <a:effectRef idx="0">
            <a:schemeClr val="accent1"/>
          </a:effectRef>
          <a:fontRef idx="minor"/>
        </p:style>
      </p:sp>
      <p:sp>
        <p:nvSpPr>
          <p:cNvPr id="419" name="CustomShape 13"/>
          <p:cNvSpPr/>
          <p:nvPr/>
        </p:nvSpPr>
        <p:spPr>
          <a:xfrm>
            <a:off x="1644480" y="2237040"/>
            <a:ext cx="687600" cy="303480"/>
          </a:xfrm>
          <a:prstGeom prst="rect">
            <a:avLst/>
          </a:prstGeom>
          <a:noFill/>
          <a:ln w="19080">
            <a:noFill/>
          </a:ln>
        </p:spPr>
        <p:style>
          <a:lnRef idx="2">
            <a:schemeClr val="accent1">
              <a:shade val="50000"/>
            </a:schemeClr>
          </a:lnRef>
          <a:fillRef idx="1">
            <a:schemeClr val="accent1"/>
          </a:fillRef>
          <a:effectRef idx="0">
            <a:schemeClr val="accent1"/>
          </a:effectRef>
          <a:fontRef idx="minor"/>
        </p:style>
      </p:sp>
      <p:sp>
        <p:nvSpPr>
          <p:cNvPr id="420" name="CustomShape 14"/>
          <p:cNvSpPr/>
          <p:nvPr/>
        </p:nvSpPr>
        <p:spPr>
          <a:xfrm>
            <a:off x="6095880" y="4256640"/>
            <a:ext cx="5573880" cy="1183320"/>
          </a:xfrm>
          <a:prstGeom prst="rect">
            <a:avLst/>
          </a:prstGeom>
          <a:solidFill>
            <a:schemeClr val="bg1"/>
          </a:solidFill>
          <a:ln w="6480">
            <a:solidFill>
              <a:schemeClr val="accent3"/>
            </a:solidFill>
            <a:miter/>
          </a:ln>
        </p:spPr>
        <p:style>
          <a:lnRef idx="0"/>
          <a:fillRef idx="0"/>
          <a:effectRef idx="0"/>
          <a:fontRef idx="minor"/>
        </p:style>
        <p:txBody>
          <a:bodyPr lIns="14760" rIns="14760" tIns="14760" bIns="14760" anchor="ctr">
            <a:noAutofit/>
          </a:bodyPr>
          <a:p>
            <a:pPr marL="180000" indent="-178920">
              <a:lnSpc>
                <a:spcPct val="100000"/>
              </a:lnSpc>
              <a:buClr>
                <a:srgbClr val="428475"/>
              </a:buClr>
              <a:buFont typeface="Wingdings" charset="2"/>
              <a:buChar char=""/>
            </a:pPr>
            <a:r>
              <a:rPr b="0" lang="fr-FR" sz="900" spc="-1" strike="noStrike">
                <a:solidFill>
                  <a:srgbClr val="777877"/>
                </a:solidFill>
                <a:latin typeface="Arial"/>
                <a:ea typeface="DejaVu Sans"/>
              </a:rPr>
              <a:t>Benchmark VAA</a:t>
            </a:r>
            <a:endParaRPr b="0" lang="fr-FR" sz="900" spc="-1" strike="noStrike">
              <a:latin typeface="Arial"/>
            </a:endParaRPr>
          </a:p>
          <a:p>
            <a:pPr marL="180000" indent="-178920">
              <a:lnSpc>
                <a:spcPct val="100000"/>
              </a:lnSpc>
              <a:buClr>
                <a:srgbClr val="428475"/>
              </a:buClr>
              <a:buFont typeface="Wingdings" charset="2"/>
              <a:buChar char=""/>
            </a:pPr>
            <a:r>
              <a:rPr b="0" lang="fr-FR" sz="900" spc="-1" strike="noStrike">
                <a:solidFill>
                  <a:srgbClr val="777877"/>
                </a:solidFill>
                <a:latin typeface="Arial"/>
                <a:ea typeface="DejaVu Sans"/>
              </a:rPr>
              <a:t>Trame de questionnaire et analyse des résultats </a:t>
            </a:r>
            <a:endParaRPr b="0" lang="fr-FR" sz="900" spc="-1" strike="noStrike">
              <a:latin typeface="Arial"/>
            </a:endParaRPr>
          </a:p>
          <a:p>
            <a:pPr marL="180000" indent="-178920">
              <a:lnSpc>
                <a:spcPct val="100000"/>
              </a:lnSpc>
              <a:buClr>
                <a:srgbClr val="428475"/>
              </a:buClr>
              <a:buFont typeface="Wingdings" charset="2"/>
              <a:buChar char=""/>
            </a:pPr>
            <a:r>
              <a:rPr b="0" lang="fr-FR" sz="900" spc="-1" strike="noStrike">
                <a:solidFill>
                  <a:srgbClr val="777877"/>
                </a:solidFill>
                <a:latin typeface="Arial"/>
                <a:ea typeface="DejaVu Sans"/>
              </a:rPr>
              <a:t>Supports et comptes rendus des groupes de travail</a:t>
            </a:r>
            <a:endParaRPr b="0" lang="fr-FR" sz="900" spc="-1" strike="noStrike">
              <a:latin typeface="Arial"/>
            </a:endParaRPr>
          </a:p>
          <a:p>
            <a:pPr marL="180000" indent="-178920">
              <a:lnSpc>
                <a:spcPct val="100000"/>
              </a:lnSpc>
              <a:buClr>
                <a:srgbClr val="428475"/>
              </a:buClr>
              <a:buFont typeface="Wingdings" charset="2"/>
              <a:buChar char=""/>
            </a:pPr>
            <a:r>
              <a:rPr b="0" lang="fr-FR" sz="900" spc="-1" strike="noStrike">
                <a:solidFill>
                  <a:srgbClr val="777877"/>
                </a:solidFill>
                <a:latin typeface="Arial"/>
                <a:ea typeface="DejaVu Sans"/>
              </a:rPr>
              <a:t>Fiches actions </a:t>
            </a:r>
            <a:endParaRPr b="0" lang="fr-FR" sz="900" spc="-1" strike="noStrike">
              <a:latin typeface="Arial"/>
            </a:endParaRPr>
          </a:p>
          <a:p>
            <a:pPr marL="180000" indent="-178920">
              <a:lnSpc>
                <a:spcPct val="100000"/>
              </a:lnSpc>
              <a:buClr>
                <a:srgbClr val="428475"/>
              </a:buClr>
              <a:buFont typeface="Wingdings" charset="2"/>
              <a:buChar char=""/>
            </a:pPr>
            <a:r>
              <a:rPr b="0" lang="fr-FR" sz="900" spc="-1" strike="noStrike">
                <a:solidFill>
                  <a:srgbClr val="777877"/>
                </a:solidFill>
                <a:latin typeface="Arial"/>
                <a:ea typeface="DejaVu Sans"/>
              </a:rPr>
              <a:t>Rapport final </a:t>
            </a:r>
            <a:endParaRPr b="0" lang="fr-FR" sz="900" spc="-1" strike="noStrike">
              <a:latin typeface="Arial"/>
            </a:endParaRPr>
          </a:p>
          <a:p>
            <a:pPr marL="180000" indent="-178920">
              <a:lnSpc>
                <a:spcPct val="100000"/>
              </a:lnSpc>
              <a:buClr>
                <a:srgbClr val="428475"/>
              </a:buClr>
              <a:buFont typeface="Wingdings" charset="2"/>
              <a:buChar char=""/>
            </a:pPr>
            <a:r>
              <a:rPr b="0" lang="fr-FR" sz="900" spc="-1" strike="noStrike">
                <a:solidFill>
                  <a:srgbClr val="777877"/>
                </a:solidFill>
                <a:latin typeface="Arial"/>
                <a:ea typeface="DejaVu Sans"/>
              </a:rPr>
              <a:t>Dossier de candidature complété</a:t>
            </a:r>
            <a:endParaRPr b="0" lang="fr-FR" sz="900" spc="-1" strike="noStrike">
              <a:latin typeface="Arial"/>
            </a:endParaRPr>
          </a:p>
        </p:txBody>
      </p:sp>
      <p:sp>
        <p:nvSpPr>
          <p:cNvPr id="421" name="CustomShape 15"/>
          <p:cNvSpPr/>
          <p:nvPr/>
        </p:nvSpPr>
        <p:spPr>
          <a:xfrm>
            <a:off x="6028200" y="4256640"/>
            <a:ext cx="64080" cy="1183320"/>
          </a:xfrm>
          <a:prstGeom prst="rect">
            <a:avLst/>
          </a:prstGeom>
          <a:solidFill>
            <a:schemeClr val="accent3"/>
          </a:solidFill>
          <a:ln>
            <a:solidFill>
              <a:schemeClr val="accent3"/>
            </a:solidFill>
            <a:round/>
          </a:ln>
        </p:spPr>
        <p:style>
          <a:lnRef idx="2">
            <a:schemeClr val="accent1">
              <a:shade val="50000"/>
            </a:schemeClr>
          </a:lnRef>
          <a:fillRef idx="1">
            <a:schemeClr val="accent1"/>
          </a:fillRef>
          <a:effectRef idx="0">
            <a:schemeClr val="accent1"/>
          </a:effectRef>
          <a:fontRef idx="minor"/>
        </p:style>
      </p:sp>
      <p:sp>
        <p:nvSpPr>
          <p:cNvPr id="422" name="CustomShape 16"/>
          <p:cNvSpPr/>
          <p:nvPr/>
        </p:nvSpPr>
        <p:spPr>
          <a:xfrm>
            <a:off x="734040" y="2601720"/>
            <a:ext cx="852840" cy="813600"/>
          </a:xfrm>
          <a:prstGeom prst="rect">
            <a:avLst/>
          </a:prstGeom>
          <a:solidFill>
            <a:srgbClr val="003478"/>
          </a:solidFill>
          <a:ln w="25560">
            <a:noFill/>
          </a:ln>
        </p:spPr>
        <p:style>
          <a:lnRef idx="0"/>
          <a:fillRef idx="0"/>
          <a:effectRef idx="0"/>
          <a:fontRef idx="minor"/>
        </p:style>
        <p:txBody>
          <a:bodyPr lIns="48960" rIns="48960" tIns="48960" bIns="48960" anchor="ctr">
            <a:noAutofit/>
          </a:bodyPr>
          <a:p>
            <a:pPr algn="ctr">
              <a:lnSpc>
                <a:spcPct val="100000"/>
              </a:lnSpc>
            </a:pPr>
            <a:r>
              <a:rPr b="1" lang="fr-FR" sz="1000" spc="-1" strike="noStrike">
                <a:solidFill>
                  <a:srgbClr val="ffffff"/>
                </a:solidFill>
                <a:latin typeface="Arial"/>
                <a:ea typeface="DejaVu Sans"/>
              </a:rPr>
              <a:t>Pilotage</a:t>
            </a:r>
            <a:endParaRPr b="0" lang="fr-FR" sz="1000" spc="-1" strike="noStrike">
              <a:latin typeface="Arial"/>
            </a:endParaRPr>
          </a:p>
        </p:txBody>
      </p:sp>
      <p:sp>
        <p:nvSpPr>
          <p:cNvPr id="423" name="CustomShape 17"/>
          <p:cNvSpPr/>
          <p:nvPr/>
        </p:nvSpPr>
        <p:spPr>
          <a:xfrm>
            <a:off x="1733760" y="5580720"/>
            <a:ext cx="166680" cy="157680"/>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424" name="CustomShape 18"/>
          <p:cNvSpPr/>
          <p:nvPr/>
        </p:nvSpPr>
        <p:spPr>
          <a:xfrm>
            <a:off x="1724400" y="2882520"/>
            <a:ext cx="173880" cy="167400"/>
          </a:xfrm>
          <a:prstGeom prst="triangle">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25" name="CustomShape 19"/>
          <p:cNvSpPr/>
          <p:nvPr/>
        </p:nvSpPr>
        <p:spPr>
          <a:xfrm>
            <a:off x="3315240" y="3738600"/>
            <a:ext cx="735840" cy="333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800" spc="-1" strike="noStrike">
                <a:solidFill>
                  <a:srgbClr val="777877"/>
                </a:solidFill>
                <a:latin typeface="Arial"/>
                <a:ea typeface="DejaVu Sans"/>
              </a:rPr>
              <a:t>Analyse et rédaction</a:t>
            </a:r>
            <a:endParaRPr b="0" lang="fr-FR" sz="800" spc="-1" strike="noStrike">
              <a:latin typeface="Arial"/>
            </a:endParaRPr>
          </a:p>
        </p:txBody>
      </p:sp>
      <p:pic>
        <p:nvPicPr>
          <p:cNvPr id="426" name="Graphique 28" descr=""/>
          <p:cNvPicPr/>
          <p:nvPr/>
        </p:nvPicPr>
        <p:blipFill>
          <a:blip r:embed="rId2"/>
          <a:stretch/>
        </p:blipFill>
        <p:spPr>
          <a:xfrm>
            <a:off x="3808440" y="3425760"/>
            <a:ext cx="285840" cy="285840"/>
          </a:xfrm>
          <a:prstGeom prst="rect">
            <a:avLst/>
          </a:prstGeom>
          <a:ln>
            <a:noFill/>
          </a:ln>
        </p:spPr>
      </p:pic>
      <p:pic>
        <p:nvPicPr>
          <p:cNvPr id="427" name="Graphique 29" descr=""/>
          <p:cNvPicPr/>
          <p:nvPr/>
        </p:nvPicPr>
        <p:blipFill>
          <a:blip r:embed="rId3"/>
          <a:stretch/>
        </p:blipFill>
        <p:spPr>
          <a:xfrm>
            <a:off x="3462840" y="3401280"/>
            <a:ext cx="361800" cy="361800"/>
          </a:xfrm>
          <a:prstGeom prst="rect">
            <a:avLst/>
          </a:prstGeom>
          <a:ln>
            <a:noFill/>
          </a:ln>
        </p:spPr>
      </p:pic>
      <p:sp>
        <p:nvSpPr>
          <p:cNvPr id="428" name="CustomShape 20"/>
          <p:cNvSpPr/>
          <p:nvPr/>
        </p:nvSpPr>
        <p:spPr>
          <a:xfrm>
            <a:off x="1853280" y="3599280"/>
            <a:ext cx="780840" cy="5763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800" spc="-1" strike="noStrike">
                <a:solidFill>
                  <a:srgbClr val="777877"/>
                </a:solidFill>
                <a:latin typeface="Arial"/>
                <a:ea typeface="DejaVu Sans"/>
              </a:rPr>
              <a:t>Elaboration des outils de collecte des données</a:t>
            </a:r>
            <a:endParaRPr b="0" lang="fr-FR" sz="800" spc="-1" strike="noStrike">
              <a:latin typeface="Arial"/>
            </a:endParaRPr>
          </a:p>
        </p:txBody>
      </p:sp>
      <p:pic>
        <p:nvPicPr>
          <p:cNvPr id="429" name="Graphique 31" descr=""/>
          <p:cNvPicPr/>
          <p:nvPr/>
        </p:nvPicPr>
        <p:blipFill>
          <a:blip r:embed="rId4"/>
          <a:stretch/>
        </p:blipFill>
        <p:spPr>
          <a:xfrm>
            <a:off x="2069640" y="3314880"/>
            <a:ext cx="336240" cy="336240"/>
          </a:xfrm>
          <a:prstGeom prst="rect">
            <a:avLst/>
          </a:prstGeom>
          <a:ln>
            <a:noFill/>
          </a:ln>
        </p:spPr>
      </p:pic>
      <p:sp>
        <p:nvSpPr>
          <p:cNvPr id="430" name="CustomShape 21"/>
          <p:cNvSpPr/>
          <p:nvPr/>
        </p:nvSpPr>
        <p:spPr>
          <a:xfrm>
            <a:off x="4339440" y="2813400"/>
            <a:ext cx="1455480" cy="4546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fr-FR" sz="800" spc="-1" strike="noStrike">
                <a:solidFill>
                  <a:srgbClr val="777877"/>
                </a:solidFill>
                <a:latin typeface="Arial"/>
                <a:ea typeface="DejaVu Sans"/>
              </a:rPr>
              <a:t>16.03</a:t>
            </a:r>
            <a:endParaRPr b="0" lang="fr-FR" sz="800" spc="-1" strike="noStrike">
              <a:latin typeface="Arial"/>
            </a:endParaRPr>
          </a:p>
          <a:p>
            <a:pPr>
              <a:lnSpc>
                <a:spcPct val="100000"/>
              </a:lnSpc>
            </a:pPr>
            <a:r>
              <a:rPr b="0" lang="fr-FR" sz="800" spc="-1" strike="noStrike">
                <a:solidFill>
                  <a:srgbClr val="777877"/>
                </a:solidFill>
                <a:latin typeface="Arial"/>
                <a:ea typeface="DejaVu Sans"/>
              </a:rPr>
              <a:t>Présentation du diagnostic socio-démographique</a:t>
            </a:r>
            <a:endParaRPr b="0" lang="fr-FR" sz="800" spc="-1" strike="noStrike">
              <a:latin typeface="Arial"/>
            </a:endParaRPr>
          </a:p>
        </p:txBody>
      </p:sp>
      <p:sp>
        <p:nvSpPr>
          <p:cNvPr id="431" name="CustomShape 22"/>
          <p:cNvSpPr/>
          <p:nvPr/>
        </p:nvSpPr>
        <p:spPr>
          <a:xfrm>
            <a:off x="4147560" y="2891160"/>
            <a:ext cx="173880" cy="167400"/>
          </a:xfrm>
          <a:prstGeom prst="triangle">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32" name="CustomShape 23"/>
          <p:cNvSpPr/>
          <p:nvPr/>
        </p:nvSpPr>
        <p:spPr>
          <a:xfrm>
            <a:off x="10131840" y="3948840"/>
            <a:ext cx="1643400" cy="333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800" spc="-1" strike="noStrike">
                <a:solidFill>
                  <a:srgbClr val="777877"/>
                </a:solidFill>
                <a:latin typeface="Arial"/>
                <a:ea typeface="DejaVu Sans"/>
              </a:rPr>
              <a:t>Rédaction des préconisations : </a:t>
            </a:r>
            <a:r>
              <a:rPr b="0" lang="fr-FR" sz="800" spc="-1" strike="noStrike">
                <a:solidFill>
                  <a:srgbClr val="428475"/>
                </a:solidFill>
                <a:latin typeface="Arial"/>
                <a:ea typeface="DejaVu Sans"/>
              </a:rPr>
              <a:t>VAA</a:t>
            </a:r>
            <a:r>
              <a:rPr b="0" lang="fr-FR" sz="800" spc="-1" strike="noStrike">
                <a:solidFill>
                  <a:srgbClr val="777877"/>
                </a:solidFill>
                <a:latin typeface="Arial"/>
                <a:ea typeface="DejaVu Sans"/>
              </a:rPr>
              <a:t> et </a:t>
            </a:r>
            <a:r>
              <a:rPr b="0" lang="fr-FR" sz="800" spc="-1" strike="noStrike">
                <a:solidFill>
                  <a:srgbClr val="0070cd"/>
                </a:solidFill>
                <a:latin typeface="Arial"/>
                <a:ea typeface="DejaVu Sans"/>
              </a:rPr>
              <a:t>ABS</a:t>
            </a:r>
            <a:endParaRPr b="0" lang="fr-FR" sz="800" spc="-1" strike="noStrike">
              <a:latin typeface="Arial"/>
            </a:endParaRPr>
          </a:p>
        </p:txBody>
      </p:sp>
      <p:pic>
        <p:nvPicPr>
          <p:cNvPr id="433" name="Graphique 61" descr=""/>
          <p:cNvPicPr/>
          <p:nvPr/>
        </p:nvPicPr>
        <p:blipFill>
          <a:blip r:embed="rId5"/>
          <a:stretch/>
        </p:blipFill>
        <p:spPr>
          <a:xfrm>
            <a:off x="10505880" y="3601080"/>
            <a:ext cx="315360" cy="315360"/>
          </a:xfrm>
          <a:prstGeom prst="rect">
            <a:avLst/>
          </a:prstGeom>
          <a:ln>
            <a:noFill/>
          </a:ln>
        </p:spPr>
      </p:pic>
      <p:sp>
        <p:nvSpPr>
          <p:cNvPr id="434" name="CustomShape 24"/>
          <p:cNvSpPr/>
          <p:nvPr/>
        </p:nvSpPr>
        <p:spPr>
          <a:xfrm>
            <a:off x="10266120" y="2940480"/>
            <a:ext cx="1827720" cy="5763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800" spc="-1" strike="noStrike">
                <a:solidFill>
                  <a:srgbClr val="777877"/>
                </a:solidFill>
                <a:latin typeface="Arial"/>
                <a:ea typeface="DejaVu Sans"/>
              </a:rPr>
              <a:t>Présentation du rapport final</a:t>
            </a:r>
            <a:endParaRPr b="0" lang="fr-FR" sz="800" spc="-1" strike="noStrike">
              <a:latin typeface="Arial"/>
            </a:endParaRPr>
          </a:p>
          <a:p>
            <a:pPr algn="ctr">
              <a:lnSpc>
                <a:spcPct val="100000"/>
              </a:lnSpc>
            </a:pPr>
            <a:r>
              <a:rPr b="0" lang="fr-FR" sz="800" spc="-1" strike="noStrike">
                <a:solidFill>
                  <a:srgbClr val="777877"/>
                </a:solidFill>
                <a:latin typeface="Arial"/>
                <a:ea typeface="DejaVu Sans"/>
              </a:rPr>
              <a:t>(</a:t>
            </a:r>
            <a:r>
              <a:rPr b="0" lang="fr-FR" sz="800" spc="-1" strike="noStrike">
                <a:solidFill>
                  <a:srgbClr val="0070cd"/>
                </a:solidFill>
                <a:latin typeface="Arial"/>
                <a:ea typeface="DejaVu Sans"/>
              </a:rPr>
              <a:t>intégration de la démarche VAA à l’ABS </a:t>
            </a:r>
            <a:r>
              <a:rPr b="0" lang="fr-FR" sz="800" spc="-1" strike="noStrike">
                <a:solidFill>
                  <a:srgbClr val="777877"/>
                </a:solidFill>
                <a:latin typeface="Arial"/>
                <a:ea typeface="DejaVu Sans"/>
              </a:rPr>
              <a:t>et </a:t>
            </a:r>
            <a:r>
              <a:rPr b="0" lang="fr-FR" sz="800" spc="-1" strike="noStrike">
                <a:solidFill>
                  <a:srgbClr val="428475"/>
                </a:solidFill>
                <a:latin typeface="Arial"/>
                <a:ea typeface="DejaVu Sans"/>
              </a:rPr>
              <a:t>constitution d’un rapport dédié VAA (RFVAA)</a:t>
            </a:r>
            <a:r>
              <a:rPr b="0" lang="fr-FR" sz="800" spc="-1" strike="noStrike">
                <a:solidFill>
                  <a:srgbClr val="777877"/>
                </a:solidFill>
                <a:latin typeface="Arial"/>
                <a:ea typeface="DejaVu Sans"/>
              </a:rPr>
              <a:t>)</a:t>
            </a:r>
            <a:endParaRPr b="0" lang="fr-FR" sz="800" spc="-1" strike="noStrike">
              <a:latin typeface="Arial"/>
            </a:endParaRPr>
          </a:p>
        </p:txBody>
      </p:sp>
      <p:sp>
        <p:nvSpPr>
          <p:cNvPr id="435" name="CustomShape 25"/>
          <p:cNvSpPr/>
          <p:nvPr/>
        </p:nvSpPr>
        <p:spPr>
          <a:xfrm>
            <a:off x="11157480" y="2728080"/>
            <a:ext cx="191880" cy="184680"/>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436" name="CustomShape 26"/>
          <p:cNvSpPr/>
          <p:nvPr/>
        </p:nvSpPr>
        <p:spPr>
          <a:xfrm>
            <a:off x="7990200" y="4052160"/>
            <a:ext cx="1086120" cy="2113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800" spc="-1" strike="noStrike">
                <a:solidFill>
                  <a:srgbClr val="777877"/>
                </a:solidFill>
                <a:latin typeface="Arial"/>
                <a:ea typeface="DejaVu Sans"/>
              </a:rPr>
              <a:t>Benchmark (VAA)</a:t>
            </a:r>
            <a:endParaRPr b="0" lang="fr-FR" sz="800" spc="-1" strike="noStrike">
              <a:latin typeface="Arial"/>
            </a:endParaRPr>
          </a:p>
        </p:txBody>
      </p:sp>
      <p:sp>
        <p:nvSpPr>
          <p:cNvPr id="437" name="CustomShape 27"/>
          <p:cNvSpPr/>
          <p:nvPr/>
        </p:nvSpPr>
        <p:spPr>
          <a:xfrm>
            <a:off x="8462520" y="2972520"/>
            <a:ext cx="1058400" cy="5763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800" spc="-1" strike="noStrike">
                <a:solidFill>
                  <a:srgbClr val="777877"/>
                </a:solidFill>
                <a:latin typeface="Arial"/>
                <a:ea typeface="DejaVu Sans"/>
              </a:rPr>
              <a:t>2 groupes de parole avec les usagers (audit participatif VAA)</a:t>
            </a:r>
            <a:endParaRPr b="0" lang="fr-FR" sz="800" spc="-1" strike="noStrike">
              <a:latin typeface="Arial"/>
            </a:endParaRPr>
          </a:p>
        </p:txBody>
      </p:sp>
      <p:pic>
        <p:nvPicPr>
          <p:cNvPr id="438" name="Graphique 66" descr=""/>
          <p:cNvPicPr/>
          <p:nvPr/>
        </p:nvPicPr>
        <p:blipFill>
          <a:blip r:embed="rId6"/>
          <a:stretch/>
        </p:blipFill>
        <p:spPr>
          <a:xfrm>
            <a:off x="9609120" y="2630520"/>
            <a:ext cx="482040" cy="482040"/>
          </a:xfrm>
          <a:prstGeom prst="rect">
            <a:avLst/>
          </a:prstGeom>
          <a:ln>
            <a:noFill/>
          </a:ln>
        </p:spPr>
      </p:pic>
      <p:pic>
        <p:nvPicPr>
          <p:cNvPr id="439" name="Graphique 67" descr=""/>
          <p:cNvPicPr/>
          <p:nvPr/>
        </p:nvPicPr>
        <p:blipFill>
          <a:blip r:embed="rId7"/>
          <a:stretch/>
        </p:blipFill>
        <p:spPr>
          <a:xfrm>
            <a:off x="8269200" y="3660120"/>
            <a:ext cx="414360" cy="414360"/>
          </a:xfrm>
          <a:prstGeom prst="rect">
            <a:avLst/>
          </a:prstGeom>
          <a:ln>
            <a:noFill/>
          </a:ln>
        </p:spPr>
      </p:pic>
      <p:sp>
        <p:nvSpPr>
          <p:cNvPr id="440" name="CustomShape 28"/>
          <p:cNvSpPr/>
          <p:nvPr/>
        </p:nvSpPr>
        <p:spPr>
          <a:xfrm>
            <a:off x="9364320" y="3020040"/>
            <a:ext cx="1058400" cy="5763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800" spc="-1" strike="noStrike">
                <a:solidFill>
                  <a:srgbClr val="777877"/>
                </a:solidFill>
                <a:latin typeface="Arial"/>
                <a:ea typeface="DejaVu Sans"/>
              </a:rPr>
              <a:t>3 groupes de travail avec les partenaires (audit technique VAA)</a:t>
            </a:r>
            <a:endParaRPr b="0" lang="fr-FR" sz="800" spc="-1" strike="noStrike">
              <a:latin typeface="Arial"/>
            </a:endParaRPr>
          </a:p>
        </p:txBody>
      </p:sp>
      <p:pic>
        <p:nvPicPr>
          <p:cNvPr id="441" name="Graphique 69" descr=""/>
          <p:cNvPicPr/>
          <p:nvPr/>
        </p:nvPicPr>
        <p:blipFill>
          <a:blip r:embed="rId8"/>
          <a:stretch/>
        </p:blipFill>
        <p:spPr>
          <a:xfrm>
            <a:off x="8726040" y="2617200"/>
            <a:ext cx="482040" cy="482040"/>
          </a:xfrm>
          <a:prstGeom prst="rect">
            <a:avLst/>
          </a:prstGeom>
          <a:ln>
            <a:noFill/>
          </a:ln>
        </p:spPr>
      </p:pic>
      <p:pic>
        <p:nvPicPr>
          <p:cNvPr id="442" name="Graphique 70" descr=""/>
          <p:cNvPicPr/>
          <p:nvPr/>
        </p:nvPicPr>
        <p:blipFill>
          <a:blip r:embed="rId9"/>
          <a:stretch/>
        </p:blipFill>
        <p:spPr>
          <a:xfrm>
            <a:off x="4205880" y="3433320"/>
            <a:ext cx="361080" cy="361080"/>
          </a:xfrm>
          <a:prstGeom prst="rect">
            <a:avLst/>
          </a:prstGeom>
          <a:ln>
            <a:noFill/>
          </a:ln>
        </p:spPr>
      </p:pic>
      <p:sp>
        <p:nvSpPr>
          <p:cNvPr id="443" name="CustomShape 29"/>
          <p:cNvSpPr/>
          <p:nvPr/>
        </p:nvSpPr>
        <p:spPr>
          <a:xfrm>
            <a:off x="3747600" y="3788640"/>
            <a:ext cx="1287720" cy="333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fr-FR" sz="800" spc="-1" strike="noStrike">
                <a:solidFill>
                  <a:srgbClr val="777877"/>
                </a:solidFill>
                <a:latin typeface="Arial"/>
                <a:ea typeface="DejaVu Sans"/>
              </a:rPr>
              <a:t>Questionnaire</a:t>
            </a:r>
            <a:endParaRPr b="0" lang="fr-FR" sz="800" spc="-1" strike="noStrike">
              <a:latin typeface="Arial"/>
            </a:endParaRPr>
          </a:p>
          <a:p>
            <a:pPr algn="ctr">
              <a:lnSpc>
                <a:spcPct val="100000"/>
              </a:lnSpc>
            </a:pPr>
            <a:r>
              <a:rPr b="0" lang="fr-FR" sz="800" spc="-1" strike="noStrike">
                <a:solidFill>
                  <a:srgbClr val="777877"/>
                </a:solidFill>
                <a:latin typeface="Arial"/>
                <a:ea typeface="DejaVu Sans"/>
              </a:rPr>
              <a:t>VAA</a:t>
            </a:r>
            <a:endParaRPr b="0" lang="fr-FR" sz="8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FE2197C3-97F8-4A04-95BE-E0408A0173FA}"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48"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nSpc>
                <a:spcPct val="90000"/>
              </a:lnSpc>
              <a:spcBef>
                <a:spcPts val="1001"/>
              </a:spcBef>
            </a:pPr>
            <a:r>
              <a:rPr b="1" lang="fr-FR" sz="2400" spc="-1" strike="noStrike">
                <a:solidFill>
                  <a:srgbClr val="0070c0"/>
                </a:solidFill>
                <a:latin typeface="Arial"/>
                <a:ea typeface="DejaVu Sans"/>
              </a:rPr>
              <a:t>Information et communication |</a:t>
            </a:r>
            <a:r>
              <a:rPr b="0" lang="fr-FR" sz="2400" spc="-1" strike="noStrike">
                <a:solidFill>
                  <a:srgbClr val="777877"/>
                </a:solidFill>
                <a:latin typeface="Arial"/>
                <a:ea typeface="DejaVu Sans"/>
              </a:rPr>
              <a:t> Des Pennois qui estiment être plutôt mal informés des animations et services disponibles</a:t>
            </a:r>
            <a:endParaRPr b="0" lang="fr-FR" sz="2400" spc="-1" strike="noStrike">
              <a:latin typeface="Arial"/>
            </a:endParaRPr>
          </a:p>
        </p:txBody>
      </p:sp>
      <p:sp>
        <p:nvSpPr>
          <p:cNvPr id="749" name="CustomShape 3"/>
          <p:cNvSpPr/>
          <p:nvPr/>
        </p:nvSpPr>
        <p:spPr>
          <a:xfrm>
            <a:off x="308880" y="1018080"/>
            <a:ext cx="11580120" cy="415332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Près de 60 % des Pennois interrogés indiquent être </a:t>
            </a:r>
            <a:r>
              <a:rPr b="1" lang="fr-FR" sz="1400" spc="-1" strike="noStrike">
                <a:solidFill>
                  <a:srgbClr val="0070c0"/>
                </a:solidFill>
                <a:latin typeface="Arial"/>
                <a:ea typeface="DejaVu Sans"/>
              </a:rPr>
              <a:t>plutôt pas informés ou pas du tout informés des services proposés aux jeunes seniors, personnes en perte d’autonomie et aux aidants.</a:t>
            </a:r>
            <a:endParaRPr b="0" lang="fr-FR" sz="1400" spc="-1" strike="noStrike">
              <a:latin typeface="Arial"/>
            </a:endParaRPr>
          </a:p>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Concernant les </a:t>
            </a:r>
            <a:r>
              <a:rPr b="1" lang="fr-FR" sz="1400" spc="-1" strike="noStrike">
                <a:solidFill>
                  <a:srgbClr val="0070c0"/>
                </a:solidFill>
                <a:latin typeface="Arial"/>
                <a:ea typeface="DejaVu Sans"/>
              </a:rPr>
              <a:t>animations et services </a:t>
            </a:r>
            <a:r>
              <a:rPr b="0" lang="fr-FR" sz="1400" spc="-1" strike="noStrike">
                <a:solidFill>
                  <a:srgbClr val="777877"/>
                </a:solidFill>
                <a:latin typeface="Arial"/>
                <a:ea typeface="DejaVu Sans"/>
              </a:rPr>
              <a:t>organisés par les clubs de l’entraide, les foyers seniors, le centre de loisirs seniors, le CCAS et concernant les modalités de transports en commun, les modalités d’adaptation du logement et les services proposées aux jeunes seniors, personnes en perte d’autonomie et aux aidants :</a:t>
            </a:r>
            <a:endParaRPr b="0" lang="fr-FR" sz="1400" spc="-1" strike="noStrike">
              <a:latin typeface="Arial"/>
            </a:endParaRPr>
          </a:p>
          <a:p>
            <a:pPr lvl="1" marL="360360" indent="-180000" algn="just">
              <a:lnSpc>
                <a:spcPct val="90000"/>
              </a:lnSpc>
              <a:spcBef>
                <a:spcPts val="499"/>
              </a:spcBef>
              <a:buClr>
                <a:srgbClr val="777877"/>
              </a:buClr>
              <a:buFont typeface="Courier New"/>
              <a:buChar char="o"/>
            </a:pPr>
            <a:r>
              <a:rPr b="0" lang="fr-FR" sz="1400" spc="-1" strike="noStrike">
                <a:solidFill>
                  <a:srgbClr val="777877"/>
                </a:solidFill>
                <a:latin typeface="Arial"/>
                <a:ea typeface="DejaVu Sans"/>
              </a:rPr>
              <a:t>Environ un tiers des répondants indiquent être « plutôt pas informés »,</a:t>
            </a:r>
            <a:endParaRPr b="0" lang="fr-FR" sz="1400" spc="-1" strike="noStrike">
              <a:latin typeface="Arial"/>
            </a:endParaRPr>
          </a:p>
          <a:p>
            <a:pPr lvl="1" marL="360360" indent="-180000" algn="just">
              <a:lnSpc>
                <a:spcPct val="90000"/>
              </a:lnSpc>
              <a:spcBef>
                <a:spcPts val="499"/>
              </a:spcBef>
              <a:buClr>
                <a:srgbClr val="777877"/>
              </a:buClr>
              <a:buFont typeface="Courier New"/>
              <a:buChar char="o"/>
            </a:pPr>
            <a:r>
              <a:rPr b="0" lang="fr-FR" sz="1400" spc="-1" strike="noStrike">
                <a:solidFill>
                  <a:srgbClr val="777877"/>
                </a:solidFill>
                <a:latin typeface="Arial"/>
                <a:ea typeface="DejaVu Sans"/>
              </a:rPr>
              <a:t>Un quart être « plutôt informés »</a:t>
            </a:r>
            <a:endParaRPr b="0" lang="fr-FR" sz="1400" spc="-1" strike="noStrike">
              <a:latin typeface="Arial"/>
            </a:endParaRPr>
          </a:p>
          <a:p>
            <a:pPr lvl="1" marL="360360" indent="-180000" algn="just">
              <a:lnSpc>
                <a:spcPct val="90000"/>
              </a:lnSpc>
              <a:spcBef>
                <a:spcPts val="499"/>
              </a:spcBef>
              <a:buClr>
                <a:srgbClr val="777877"/>
              </a:buClr>
              <a:buFont typeface="Courier New"/>
              <a:buChar char="o"/>
            </a:pPr>
            <a:r>
              <a:rPr b="0" lang="fr-FR" sz="1400" spc="-1" strike="noStrike">
                <a:solidFill>
                  <a:srgbClr val="777877"/>
                </a:solidFill>
                <a:latin typeface="Arial"/>
                <a:ea typeface="DejaVu Sans"/>
              </a:rPr>
              <a:t>Un cinquième être « tout à fait informés »</a:t>
            </a:r>
            <a:endParaRPr b="0" lang="fr-FR" sz="1400" spc="-1" strike="noStrike">
              <a:latin typeface="Arial"/>
            </a:endParaRPr>
          </a:p>
          <a:p>
            <a:pPr lvl="1" marL="360360" indent="-180000" algn="just">
              <a:lnSpc>
                <a:spcPct val="90000"/>
              </a:lnSpc>
              <a:spcBef>
                <a:spcPts val="499"/>
              </a:spcBef>
              <a:buClr>
                <a:srgbClr val="777877"/>
              </a:buClr>
              <a:buFont typeface="Courier New"/>
              <a:buChar char="o"/>
            </a:pPr>
            <a:r>
              <a:rPr b="0" lang="fr-FR" sz="1400" spc="-1" strike="noStrike">
                <a:solidFill>
                  <a:srgbClr val="777877"/>
                </a:solidFill>
                <a:latin typeface="Arial"/>
                <a:ea typeface="DejaVu Sans"/>
              </a:rPr>
              <a:t>Un cinquième être « pas du tout informés »</a:t>
            </a:r>
            <a:endParaRPr b="0" lang="fr-FR" sz="1400" spc="-1" strike="noStrike">
              <a:latin typeface="Arial"/>
            </a:endParaRPr>
          </a:p>
          <a:p>
            <a:pPr>
              <a:lnSpc>
                <a:spcPct val="100000"/>
              </a:lnSpc>
            </a:pPr>
            <a:endParaRPr b="0" lang="fr-FR" sz="1400" spc="-1" strike="noStrike">
              <a:latin typeface="Arial"/>
            </a:endParaRPr>
          </a:p>
        </p:txBody>
      </p:sp>
      <p:graphicFrame>
        <p:nvGraphicFramePr>
          <p:cNvPr id="750" name="Graphique 4"/>
          <p:cNvGraphicFramePr/>
          <p:nvPr/>
        </p:nvGraphicFramePr>
        <p:xfrm>
          <a:off x="308880" y="3355560"/>
          <a:ext cx="5648760" cy="28742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51" name="Graphique 6"/>
          <p:cNvGraphicFramePr/>
          <p:nvPr/>
        </p:nvGraphicFramePr>
        <p:xfrm>
          <a:off x="6240600" y="3355560"/>
          <a:ext cx="5648760" cy="287424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timing>
    <p:tnLst>
      <p:par>
        <p:cTn id="99" dur="indefinite" restart="never" nodeType="tmRoot">
          <p:childTnLst>
            <p:seq>
              <p:cTn id="100" dur="indefinite"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2"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DD71D37F-7483-48AE-AE33-5FDB51CF984C}"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53"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gn="just">
              <a:lnSpc>
                <a:spcPct val="90000"/>
              </a:lnSpc>
              <a:spcBef>
                <a:spcPts val="1001"/>
              </a:spcBef>
            </a:pPr>
            <a:r>
              <a:rPr b="1" lang="fr-FR" sz="2400" spc="-1" strike="noStrike">
                <a:solidFill>
                  <a:srgbClr val="0070c0"/>
                </a:solidFill>
                <a:latin typeface="Arial"/>
                <a:ea typeface="DejaVu Sans"/>
              </a:rPr>
              <a:t>Information et communication |</a:t>
            </a:r>
            <a:r>
              <a:rPr b="0" lang="fr-FR" sz="2400" spc="-1" strike="noStrike">
                <a:solidFill>
                  <a:srgbClr val="777877"/>
                </a:solidFill>
                <a:latin typeface="Arial"/>
                <a:ea typeface="DejaVu Sans"/>
              </a:rPr>
              <a:t> Pour se tenir informé, un recours important au format papier mais également au format numérique</a:t>
            </a:r>
            <a:endParaRPr b="0" lang="fr-FR" sz="2400" spc="-1" strike="noStrike">
              <a:latin typeface="Arial"/>
            </a:endParaRPr>
          </a:p>
        </p:txBody>
      </p:sp>
      <p:sp>
        <p:nvSpPr>
          <p:cNvPr id="754" name="CustomShape 3"/>
          <p:cNvSpPr/>
          <p:nvPr/>
        </p:nvSpPr>
        <p:spPr>
          <a:xfrm>
            <a:off x="308880" y="1208160"/>
            <a:ext cx="5232960" cy="492804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0070c0"/>
              </a:buClr>
              <a:buFont typeface="Arial"/>
              <a:buChar char="•"/>
            </a:pPr>
            <a:r>
              <a:rPr b="1" lang="fr-FR" sz="1400" spc="-1" strike="noStrike">
                <a:solidFill>
                  <a:srgbClr val="0070c0"/>
                </a:solidFill>
                <a:latin typeface="Arial"/>
                <a:ea typeface="DejaVu Sans"/>
              </a:rPr>
              <a:t>82 %</a:t>
            </a:r>
            <a:r>
              <a:rPr b="0" lang="fr-FR" sz="1400" spc="-1" strike="noStrike">
                <a:solidFill>
                  <a:srgbClr val="777877"/>
                </a:solidFill>
                <a:latin typeface="Arial"/>
                <a:ea typeface="DejaVu Sans"/>
              </a:rPr>
              <a:t> des répondants s’informent sur les évènements, les services et les animations proposées aux Pennes-Mirabeau </a:t>
            </a:r>
            <a:r>
              <a:rPr b="1" lang="fr-FR" sz="1400" spc="-1" strike="noStrike">
                <a:solidFill>
                  <a:srgbClr val="0070c0"/>
                </a:solidFill>
                <a:latin typeface="Arial"/>
                <a:ea typeface="DejaVu Sans"/>
              </a:rPr>
              <a:t>via un support papier</a:t>
            </a:r>
            <a:r>
              <a:rPr b="0" lang="fr-FR" sz="1400" spc="-1" strike="noStrike">
                <a:solidFill>
                  <a:srgbClr val="777877"/>
                </a:solidFill>
                <a:latin typeface="Arial"/>
                <a:ea typeface="DejaVu Sans"/>
              </a:rPr>
              <a:t>: Le Pennois, affiches, guides…</a:t>
            </a:r>
            <a:endParaRPr b="0" lang="fr-FR" sz="1400" spc="-1" strike="noStrike">
              <a:latin typeface="Arial"/>
            </a:endParaRPr>
          </a:p>
          <a:p>
            <a:pPr marL="181080" indent="-180000" algn="just">
              <a:lnSpc>
                <a:spcPct val="90000"/>
              </a:lnSpc>
              <a:spcBef>
                <a:spcPts val="1001"/>
              </a:spcBef>
              <a:buClr>
                <a:srgbClr val="0070c0"/>
              </a:buClr>
              <a:buFont typeface="Arial"/>
              <a:buChar char="•"/>
            </a:pPr>
            <a:r>
              <a:rPr b="1" lang="fr-FR" sz="1400" spc="-1" strike="noStrike">
                <a:solidFill>
                  <a:srgbClr val="0070c0"/>
                </a:solidFill>
                <a:latin typeface="Arial"/>
                <a:ea typeface="DejaVu Sans"/>
              </a:rPr>
              <a:t>Près de la moitié utilise le format numérique:</a:t>
            </a:r>
            <a:r>
              <a:rPr b="0" lang="fr-FR" sz="1400" spc="-1" strike="noStrike">
                <a:solidFill>
                  <a:srgbClr val="777877"/>
                </a:solidFill>
                <a:latin typeface="Arial"/>
                <a:ea typeface="DejaVu Sans"/>
              </a:rPr>
              <a:t> site internet, réseaux sociaux…</a:t>
            </a:r>
            <a:endParaRPr b="0" lang="fr-FR" sz="1400" spc="-1" strike="noStrike">
              <a:latin typeface="Arial"/>
            </a:endParaRPr>
          </a:p>
          <a:p>
            <a:pPr marL="181080" indent="-180000" algn="just">
              <a:lnSpc>
                <a:spcPct val="90000"/>
              </a:lnSpc>
              <a:spcBef>
                <a:spcPts val="1001"/>
              </a:spcBef>
              <a:buClr>
                <a:srgbClr val="0070c0"/>
              </a:buClr>
              <a:buFont typeface="Arial"/>
              <a:buChar char="•"/>
            </a:pPr>
            <a:r>
              <a:rPr b="1" lang="fr-FR" sz="1400" spc="-1" strike="noStrike">
                <a:solidFill>
                  <a:srgbClr val="0070c0"/>
                </a:solidFill>
                <a:latin typeface="Arial"/>
                <a:ea typeface="DejaVu Sans"/>
              </a:rPr>
              <a:t>Un tiers préfère les échanges physiques:</a:t>
            </a:r>
            <a:r>
              <a:rPr b="0" lang="fr-FR" sz="1400" spc="-1" strike="noStrike">
                <a:solidFill>
                  <a:srgbClr val="777877"/>
                </a:solidFill>
                <a:latin typeface="Arial"/>
                <a:ea typeface="DejaVu Sans"/>
              </a:rPr>
              <a:t> appels téléphoniques, déplacements à la mairie, au CCAS, dans des associations</a:t>
            </a:r>
            <a:endParaRPr b="0" lang="fr-FR" sz="1400" spc="-1" strike="noStrike">
              <a:latin typeface="Arial"/>
            </a:endParaRPr>
          </a:p>
          <a:p>
            <a:pPr algn="just">
              <a:lnSpc>
                <a:spcPct val="90000"/>
              </a:lnSpc>
              <a:spcBef>
                <a:spcPts val="1001"/>
              </a:spcBef>
            </a:pPr>
            <a:endParaRPr b="0" lang="fr-FR" sz="1400" spc="-1" strike="noStrike">
              <a:latin typeface="Arial"/>
            </a:endParaRPr>
          </a:p>
          <a:p>
            <a:pPr algn="just">
              <a:lnSpc>
                <a:spcPct val="90000"/>
              </a:lnSpc>
              <a:spcBef>
                <a:spcPts val="1001"/>
              </a:spcBef>
            </a:pPr>
            <a:r>
              <a:rPr b="1" lang="fr-FR" sz="1400" spc="-1" strike="noStrike">
                <a:solidFill>
                  <a:srgbClr val="0070c0"/>
                </a:solidFill>
                <a:latin typeface="Arial"/>
                <a:ea typeface="DejaVu Sans"/>
              </a:rPr>
              <a:t>Principales attentes en matière de communication :</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Communiquer plus fréquemment sur les animations, les services et les aides</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Doubler les communications en digital (mail, site internet, réseaux sociaux…) et en physique  (courrier, affichages…)</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Organiser des réunions d’échanges et de conférences thématiques</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Créer une revue spéciale pour les séniors, une page dédiée dans Le Pennois ou une newsletter</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Envoyer des sms et contacter directement par téléphone</a:t>
            </a:r>
            <a:endParaRPr b="0" lang="fr-FR" sz="1400" spc="-1" strike="noStrike">
              <a:latin typeface="Arial"/>
            </a:endParaRPr>
          </a:p>
          <a:p>
            <a:pPr algn="just">
              <a:lnSpc>
                <a:spcPct val="90000"/>
              </a:lnSpc>
              <a:spcBef>
                <a:spcPts val="1001"/>
              </a:spcBef>
            </a:pPr>
            <a:endParaRPr b="0" lang="fr-FR" sz="1400" spc="-1" strike="noStrike">
              <a:latin typeface="Arial"/>
            </a:endParaRPr>
          </a:p>
          <a:p>
            <a:pPr algn="just">
              <a:lnSpc>
                <a:spcPct val="90000"/>
              </a:lnSpc>
              <a:spcBef>
                <a:spcPts val="1001"/>
              </a:spcBef>
            </a:pPr>
            <a:endParaRPr b="0" lang="fr-FR" sz="1400" spc="-1" strike="noStrike">
              <a:latin typeface="Arial"/>
            </a:endParaRPr>
          </a:p>
        </p:txBody>
      </p:sp>
      <p:graphicFrame>
        <p:nvGraphicFramePr>
          <p:cNvPr id="755" name="Graphique 7"/>
          <p:cNvGraphicFramePr/>
          <p:nvPr/>
        </p:nvGraphicFramePr>
        <p:xfrm>
          <a:off x="5887800" y="2088360"/>
          <a:ext cx="5994360" cy="309132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timing>
    <p:tnLst>
      <p:par>
        <p:cTn id="101" dur="indefinite" restart="never" nodeType="tmRoot">
          <p:childTnLst>
            <p:seq>
              <p:cTn id="102" dur="indefinite"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2DF9AE4-8BF3-46F8-897C-884CD31D9B2D}"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57"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gn="just">
              <a:lnSpc>
                <a:spcPct val="90000"/>
              </a:lnSpc>
              <a:spcBef>
                <a:spcPts val="1001"/>
              </a:spcBef>
            </a:pPr>
            <a:r>
              <a:rPr b="1" lang="fr-FR" sz="2400" spc="-1" strike="noStrike">
                <a:solidFill>
                  <a:srgbClr val="0070c0"/>
                </a:solidFill>
                <a:latin typeface="Arial"/>
                <a:ea typeface="DejaVu Sans"/>
              </a:rPr>
              <a:t>Lien social et solidarité |</a:t>
            </a:r>
            <a:r>
              <a:rPr b="0" lang="fr-FR" sz="2400" spc="-1" strike="noStrike">
                <a:solidFill>
                  <a:srgbClr val="777877"/>
                </a:solidFill>
                <a:latin typeface="Arial"/>
                <a:ea typeface="DejaVu Sans"/>
              </a:rPr>
              <a:t> Des Pennois qui se sentent entourés et qui participent peu aux animations organisées par la ville</a:t>
            </a:r>
            <a:endParaRPr b="0" lang="fr-FR" sz="2400" spc="-1" strike="noStrike">
              <a:latin typeface="Arial"/>
            </a:endParaRPr>
          </a:p>
        </p:txBody>
      </p:sp>
      <p:sp>
        <p:nvSpPr>
          <p:cNvPr id="758" name="CustomShape 3"/>
          <p:cNvSpPr/>
          <p:nvPr/>
        </p:nvSpPr>
        <p:spPr>
          <a:xfrm>
            <a:off x="308880" y="1803600"/>
            <a:ext cx="5785920" cy="365040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Plus de la moitié des Pennois interrogés ne se sentent jamais isolés</a:t>
            </a:r>
            <a:endParaRPr b="0" lang="fr-FR" sz="1400" spc="-1" strike="noStrike">
              <a:latin typeface="Arial"/>
            </a:endParaRPr>
          </a:p>
          <a:p>
            <a:pPr marL="35712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34 % se sentent isolés parfois, 11 % souvent et 2 % toujours</a:t>
            </a:r>
            <a:endParaRPr b="0" lang="fr-FR" sz="1400" spc="-1" strike="noStrike">
              <a:latin typeface="Arial"/>
            </a:endParaRPr>
          </a:p>
          <a:p>
            <a:pPr algn="just">
              <a:lnSpc>
                <a:spcPct val="90000"/>
              </a:lnSpc>
              <a:spcBef>
                <a:spcPts val="1001"/>
              </a:spcBef>
            </a:pPr>
            <a:endParaRPr b="0" lang="fr-FR" sz="1400" spc="-1" strike="noStrike">
              <a:latin typeface="Arial"/>
            </a:endParaRPr>
          </a:p>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Une majorité (63 %) ne participe pas aux actions ou animations organisées par le CCAS, la commune ou les associations de la ville. </a:t>
            </a:r>
            <a:r>
              <a:rPr b="0" lang="fr-FR" sz="1400" spc="-1" strike="noStrike">
                <a:solidFill>
                  <a:srgbClr val="777877"/>
                </a:solidFill>
                <a:latin typeface="Arial"/>
                <a:ea typeface="DejaVu Sans"/>
              </a:rPr>
              <a:t>Les principales raisons évoquées sont:</a:t>
            </a:r>
            <a:endParaRPr b="0" lang="fr-FR" sz="1400" spc="-1" strike="noStrike">
              <a:latin typeface="Arial"/>
            </a:endParaRPr>
          </a:p>
          <a:p>
            <a:pPr marL="35712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Le manque de temps,</a:t>
            </a:r>
            <a:endParaRPr b="0" lang="fr-FR" sz="1400" spc="-1" strike="noStrike">
              <a:latin typeface="Arial"/>
            </a:endParaRPr>
          </a:p>
          <a:p>
            <a:pPr marL="35712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Le peu d’informations et le manque de communication,</a:t>
            </a:r>
            <a:endParaRPr b="0" lang="fr-FR" sz="1400" spc="-1" strike="noStrike">
              <a:latin typeface="Arial"/>
            </a:endParaRPr>
          </a:p>
          <a:p>
            <a:pPr marL="35712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L’âge et les difficultés pour se déplacer.</a:t>
            </a:r>
            <a:endParaRPr b="0" lang="fr-FR" sz="1400" spc="-1" strike="noStrike">
              <a:latin typeface="Arial"/>
            </a:endParaRPr>
          </a:p>
          <a:p>
            <a:pPr algn="just">
              <a:lnSpc>
                <a:spcPct val="90000"/>
              </a:lnSpc>
              <a:spcBef>
                <a:spcPts val="1001"/>
              </a:spcBef>
            </a:pPr>
            <a:endParaRPr b="0" lang="fr-FR" sz="1400" spc="-1" strike="noStrike">
              <a:latin typeface="Arial"/>
            </a:endParaRPr>
          </a:p>
          <a:p>
            <a:pPr marL="179280" indent="-1782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54 % des répondants estiment que les liens intergénérationnels ne sont plutôt pas voire pas du tout suffisants.</a:t>
            </a:r>
            <a:endParaRPr b="0" lang="fr-FR" sz="1400" spc="-1" strike="noStrike">
              <a:latin typeface="Arial"/>
            </a:endParaRPr>
          </a:p>
          <a:p>
            <a:pPr algn="just">
              <a:lnSpc>
                <a:spcPct val="90000"/>
              </a:lnSpc>
              <a:spcBef>
                <a:spcPts val="1001"/>
              </a:spcBef>
            </a:pPr>
            <a:endParaRPr b="0" lang="fr-FR" sz="1400" spc="-1" strike="noStrike">
              <a:latin typeface="Arial"/>
            </a:endParaRPr>
          </a:p>
        </p:txBody>
      </p:sp>
      <p:graphicFrame>
        <p:nvGraphicFramePr>
          <p:cNvPr id="759" name="Graphique 4"/>
          <p:cNvGraphicFramePr/>
          <p:nvPr/>
        </p:nvGraphicFramePr>
        <p:xfrm>
          <a:off x="6483240" y="1122120"/>
          <a:ext cx="5160960" cy="2412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60" name="Graphique 7"/>
          <p:cNvGraphicFramePr/>
          <p:nvPr/>
        </p:nvGraphicFramePr>
        <p:xfrm>
          <a:off x="6483240" y="3709440"/>
          <a:ext cx="5160960" cy="241200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timing>
    <p:tnLst>
      <p:par>
        <p:cTn id="103" dur="indefinite" restart="never" nodeType="tmRoot">
          <p:childTnLst>
            <p:seq>
              <p:cTn id="104" dur="indefinite"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9CB1D82-B3CF-428C-AF4F-F585D1794F6A}"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62"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nSpc>
                <a:spcPct val="90000"/>
              </a:lnSpc>
              <a:spcBef>
                <a:spcPts val="1001"/>
              </a:spcBef>
            </a:pPr>
            <a:r>
              <a:rPr b="1" lang="fr-FR" sz="2400" spc="-1" strike="noStrike">
                <a:solidFill>
                  <a:srgbClr val="0070c0"/>
                </a:solidFill>
                <a:latin typeface="Arial"/>
                <a:ea typeface="DejaVu Sans"/>
              </a:rPr>
              <a:t>Lien social et solidarité |</a:t>
            </a:r>
            <a:r>
              <a:rPr b="0" lang="fr-FR" sz="2400" spc="-1" strike="noStrike">
                <a:solidFill>
                  <a:srgbClr val="777877"/>
                </a:solidFill>
                <a:latin typeface="Arial"/>
                <a:ea typeface="DejaVu Sans"/>
              </a:rPr>
              <a:t> Des Pennois qui peuvent compter sur leur famille pour tout problème de santé ou souci administratif</a:t>
            </a:r>
            <a:endParaRPr b="0" lang="fr-FR" sz="2400" spc="-1" strike="noStrike">
              <a:latin typeface="Arial"/>
            </a:endParaRPr>
          </a:p>
        </p:txBody>
      </p:sp>
      <p:sp>
        <p:nvSpPr>
          <p:cNvPr id="763" name="CustomShape 3"/>
          <p:cNvSpPr/>
          <p:nvPr/>
        </p:nvSpPr>
        <p:spPr>
          <a:xfrm>
            <a:off x="2580840" y="1116720"/>
            <a:ext cx="7029000" cy="415332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Des soutiens familiaux en cas de problème de santé ou de souci administratif:</a:t>
            </a:r>
            <a:r>
              <a:rPr b="0" lang="fr-FR" sz="1400" spc="-1" strike="noStrike">
                <a:solidFill>
                  <a:srgbClr val="777877"/>
                </a:solidFill>
                <a:latin typeface="Arial"/>
                <a:ea typeface="DejaVu Sans"/>
              </a:rPr>
              <a:t> </a:t>
            </a:r>
            <a:endParaRPr b="0" lang="fr-FR" sz="1400" spc="-1" strike="noStrike">
              <a:latin typeface="Arial"/>
            </a:endParaRPr>
          </a:p>
          <a:p>
            <a:pPr marL="357120" indent="-17352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Les participants indiquent se tourner vers leur famille en cas de problèmes de santé (86 %) ou en cas de souci administratif (80 %).</a:t>
            </a:r>
            <a:endParaRPr b="0" lang="fr-FR" sz="1400" spc="-1" strike="noStrike">
              <a:latin typeface="Arial"/>
            </a:endParaRPr>
          </a:p>
          <a:p>
            <a:pPr marL="357120" indent="-17352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Les familles sont relativement moins sollicitées en cas de bricolage ou d’entretien du logement ou du terrain, respectivement 66 % et 57 %.</a:t>
            </a:r>
            <a:endParaRPr b="0" lang="fr-FR" sz="1400" spc="-1" strike="noStrike">
              <a:latin typeface="Arial"/>
            </a:endParaRPr>
          </a:p>
          <a:p>
            <a:pPr marL="357120" indent="-17352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17 % et 22 % des répondants indiquent n’avoir personne vers qui se tourner pour des travaux de type bricolage ou pour l’entretien de leur logement.</a:t>
            </a:r>
            <a:endParaRPr b="0" lang="fr-FR" sz="1400" spc="-1" strike="noStrike">
              <a:latin typeface="Arial"/>
            </a:endParaRPr>
          </a:p>
          <a:p>
            <a:pPr marL="357120" indent="-17352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Les associations ou organismes du territoire sont dans l’ensemble peu sollicités</a:t>
            </a:r>
            <a:endParaRPr b="0" lang="fr-FR" sz="1400" spc="-1" strike="noStrike">
              <a:latin typeface="Arial"/>
            </a:endParaRPr>
          </a:p>
        </p:txBody>
      </p:sp>
      <p:graphicFrame>
        <p:nvGraphicFramePr>
          <p:cNvPr id="764" name="Graphique 6"/>
          <p:cNvGraphicFramePr/>
          <p:nvPr/>
        </p:nvGraphicFramePr>
        <p:xfrm>
          <a:off x="2580840" y="3429000"/>
          <a:ext cx="7029000" cy="279144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timing>
    <p:tnLst>
      <p:par>
        <p:cTn id="105" dur="indefinite" restart="never" nodeType="tmRoot">
          <p:childTnLst>
            <p:seq>
              <p:cTn id="106" dur="indefinite"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D57BD86A-70F6-485C-A6CC-6FDAB094B9E4}"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66"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nSpc>
                <a:spcPct val="90000"/>
              </a:lnSpc>
              <a:spcBef>
                <a:spcPts val="1001"/>
              </a:spcBef>
            </a:pPr>
            <a:r>
              <a:rPr b="1" lang="fr-FR" sz="2400" spc="-1" strike="noStrike">
                <a:solidFill>
                  <a:srgbClr val="0070c0"/>
                </a:solidFill>
                <a:latin typeface="Arial"/>
                <a:ea typeface="DejaVu Sans"/>
              </a:rPr>
              <a:t>Participation citoyenne et emploi |</a:t>
            </a:r>
            <a:r>
              <a:rPr b="0" lang="fr-FR" sz="2400" spc="-1" strike="noStrike">
                <a:solidFill>
                  <a:srgbClr val="777877"/>
                </a:solidFill>
                <a:latin typeface="Arial"/>
                <a:ea typeface="DejaVu Sans"/>
              </a:rPr>
              <a:t> Un fort investissement associatif et une envie de s’impliquer encore davantage</a:t>
            </a:r>
            <a:endParaRPr b="0" lang="fr-FR" sz="2400" spc="-1" strike="noStrike">
              <a:latin typeface="Arial"/>
            </a:endParaRPr>
          </a:p>
        </p:txBody>
      </p:sp>
      <p:sp>
        <p:nvSpPr>
          <p:cNvPr id="767" name="CustomShape 3"/>
          <p:cNvSpPr/>
          <p:nvPr/>
        </p:nvSpPr>
        <p:spPr>
          <a:xfrm>
            <a:off x="308880" y="2216880"/>
            <a:ext cx="5641560" cy="259308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Une forte implication associative: </a:t>
            </a:r>
            <a:r>
              <a:rPr b="0" lang="fr-FR" sz="1400" spc="-1" strike="noStrike">
                <a:solidFill>
                  <a:srgbClr val="777877"/>
                </a:solidFill>
                <a:latin typeface="Arial"/>
                <a:ea typeface="DejaVu Sans"/>
              </a:rPr>
              <a:t>39 % des Pennois interrogés font partie d’une association</a:t>
            </a:r>
            <a:endParaRPr b="0" lang="fr-FR" sz="1400" spc="-1" strike="noStrike">
              <a:latin typeface="Arial"/>
            </a:endParaRPr>
          </a:p>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Une volonté de s’investir encore plus dans la vie de la Cité :</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27 % des répondants aimeraient participer à une action ou à un projet intergénérationnel</a:t>
            </a:r>
            <a:endParaRPr b="0" lang="fr-FR" sz="1400" spc="-1" strike="noStrike">
              <a:latin typeface="Arial"/>
            </a:endParaRPr>
          </a:p>
          <a:p>
            <a:pPr marL="35568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26 % aimeraient s’engager dans une activité citoyenne, bénévole ou salariée</a:t>
            </a:r>
            <a:endParaRPr b="0" lang="fr-FR" sz="1400" spc="-1" strike="noStrike">
              <a:latin typeface="Arial"/>
            </a:endParaRPr>
          </a:p>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Un travail de communication sur les actions citoyennes à mener: </a:t>
            </a:r>
            <a:r>
              <a:rPr b="0" lang="fr-FR" sz="1400" spc="-1" strike="noStrike">
                <a:solidFill>
                  <a:srgbClr val="777877"/>
                </a:solidFill>
                <a:latin typeface="Arial"/>
                <a:ea typeface="DejaVu Sans"/>
              </a:rPr>
              <a:t>59 % des répondants indiquent de pas être suffisamment informés des actions citoyennes sur la commune.</a:t>
            </a:r>
            <a:endParaRPr b="0" lang="fr-FR" sz="1400" spc="-1" strike="noStrike">
              <a:latin typeface="Arial"/>
            </a:endParaRPr>
          </a:p>
          <a:p>
            <a:pPr algn="just">
              <a:lnSpc>
                <a:spcPct val="90000"/>
              </a:lnSpc>
              <a:spcBef>
                <a:spcPts val="1001"/>
              </a:spcBef>
            </a:pPr>
            <a:endParaRPr b="0" lang="fr-FR" sz="1400" spc="-1" strike="noStrike">
              <a:latin typeface="Arial"/>
            </a:endParaRPr>
          </a:p>
          <a:p>
            <a:pPr algn="just">
              <a:lnSpc>
                <a:spcPct val="90000"/>
              </a:lnSpc>
              <a:spcBef>
                <a:spcPts val="1001"/>
              </a:spcBef>
            </a:pPr>
            <a:endParaRPr b="0" lang="fr-FR" sz="1400" spc="-1" strike="noStrike">
              <a:latin typeface="Arial"/>
            </a:endParaRPr>
          </a:p>
        </p:txBody>
      </p:sp>
      <p:graphicFrame>
        <p:nvGraphicFramePr>
          <p:cNvPr id="768" name="Graphique 8"/>
          <p:cNvGraphicFramePr/>
          <p:nvPr/>
        </p:nvGraphicFramePr>
        <p:xfrm>
          <a:off x="6240600" y="1096920"/>
          <a:ext cx="5641560" cy="234288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69" name="Graphique 10"/>
          <p:cNvGraphicFramePr/>
          <p:nvPr/>
        </p:nvGraphicFramePr>
        <p:xfrm>
          <a:off x="6240600" y="3583800"/>
          <a:ext cx="5641560" cy="234288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timing>
    <p:tnLst>
      <p:par>
        <p:cTn id="107" dur="indefinite" restart="never" nodeType="tmRoot">
          <p:childTnLst>
            <p:seq>
              <p:cTn id="108" dur="indefinite"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0"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F18DD12-D586-42E6-96E7-66029B7BBF59}"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71"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nSpc>
                <a:spcPct val="90000"/>
              </a:lnSpc>
              <a:spcBef>
                <a:spcPts val="1001"/>
              </a:spcBef>
            </a:pPr>
            <a:r>
              <a:rPr b="1" lang="fr-FR" sz="2400" spc="-1" strike="noStrike">
                <a:solidFill>
                  <a:srgbClr val="0070c0"/>
                </a:solidFill>
                <a:latin typeface="Arial"/>
                <a:ea typeface="DejaVu Sans"/>
              </a:rPr>
              <a:t>Culture et loisirs |</a:t>
            </a:r>
            <a:r>
              <a:rPr b="0" lang="fr-FR" sz="2400" spc="-1" strike="noStrike">
                <a:solidFill>
                  <a:srgbClr val="777877"/>
                </a:solidFill>
                <a:latin typeface="Arial"/>
                <a:ea typeface="DejaVu Sans"/>
              </a:rPr>
              <a:t> Un engouement pour les activités culturelles et physiques freiné par la crise sanitaire</a:t>
            </a:r>
            <a:endParaRPr b="0" lang="fr-FR" sz="2400" spc="-1" strike="noStrike">
              <a:latin typeface="Arial"/>
            </a:endParaRPr>
          </a:p>
        </p:txBody>
      </p:sp>
      <p:sp>
        <p:nvSpPr>
          <p:cNvPr id="772" name="CustomShape 3"/>
          <p:cNvSpPr/>
          <p:nvPr/>
        </p:nvSpPr>
        <p:spPr>
          <a:xfrm>
            <a:off x="308880" y="1206720"/>
            <a:ext cx="11580120" cy="415332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Plus de la moitié des Pennois avaient participé avant le 1</a:t>
            </a:r>
            <a:r>
              <a:rPr b="1" lang="fr-FR" sz="1400" spc="-1" strike="noStrike" baseline="30000">
                <a:solidFill>
                  <a:srgbClr val="0070cd"/>
                </a:solidFill>
                <a:latin typeface="Arial"/>
                <a:ea typeface="DejaVu Sans"/>
              </a:rPr>
              <a:t>er</a:t>
            </a:r>
            <a:r>
              <a:rPr b="1" lang="fr-FR" sz="1400" spc="-1" strike="noStrike">
                <a:solidFill>
                  <a:srgbClr val="0070cd"/>
                </a:solidFill>
                <a:latin typeface="Arial"/>
                <a:ea typeface="DejaVu Sans"/>
              </a:rPr>
              <a:t> confinement à des </a:t>
            </a:r>
            <a:r>
              <a:rPr b="1" lang="fr-FR" sz="1400" spc="-1" strike="noStrike">
                <a:solidFill>
                  <a:srgbClr val="0070c0"/>
                </a:solidFill>
                <a:latin typeface="Arial"/>
                <a:ea typeface="DejaVu Sans"/>
              </a:rPr>
              <a:t>activités culturelles (63 %) ou à des activités physiques </a:t>
            </a:r>
            <a:r>
              <a:rPr b="0" lang="fr-FR" sz="1400" spc="-1" strike="noStrike">
                <a:solidFill>
                  <a:srgbClr val="777877"/>
                </a:solidFill>
                <a:latin typeface="Arial"/>
                <a:ea typeface="DejaVu Sans"/>
              </a:rPr>
              <a:t>telles que la marche, la gym, la piscine ou le vélo (58 %).</a:t>
            </a:r>
            <a:endParaRPr b="0" lang="fr-FR" sz="1400" spc="-1" strike="noStrike">
              <a:latin typeface="Arial"/>
            </a:endParaRPr>
          </a:p>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Les activités sociales sont moins prisées par les répondants (41 %)</a:t>
            </a:r>
            <a:endParaRPr b="0" lang="fr-FR" sz="1400" spc="-1" strike="noStrike">
              <a:latin typeface="Arial"/>
            </a:endParaRPr>
          </a:p>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La crise sanitaire a freiné considérablement la participation aux activités: 29 % des répondants ont tout de même participé à des activités physiques, 17 % à des activités culturelles et 15 % à des activités sociales.</a:t>
            </a:r>
            <a:endParaRPr b="0" lang="fr-FR" sz="1400" spc="-1" strike="noStrike">
              <a:latin typeface="Arial"/>
            </a:endParaRPr>
          </a:p>
        </p:txBody>
      </p:sp>
      <p:graphicFrame>
        <p:nvGraphicFramePr>
          <p:cNvPr id="773" name="Graphique 4"/>
          <p:cNvGraphicFramePr/>
          <p:nvPr/>
        </p:nvGraphicFramePr>
        <p:xfrm>
          <a:off x="301680" y="2889360"/>
          <a:ext cx="5641560" cy="28382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74" name="Graphique 6"/>
          <p:cNvGraphicFramePr/>
          <p:nvPr/>
        </p:nvGraphicFramePr>
        <p:xfrm>
          <a:off x="6247800" y="2889360"/>
          <a:ext cx="5640120" cy="2838240"/>
        </p:xfrm>
        <a:graphic>
          <a:graphicData uri="http://schemas.openxmlformats.org/drawingml/2006/chart">
            <c:chart xmlns:c="http://schemas.openxmlformats.org/drawingml/2006/chart" xmlns:r="http://schemas.openxmlformats.org/officeDocument/2006/relationships" r:id="rId2"/>
          </a:graphicData>
        </a:graphic>
      </p:graphicFrame>
      <p:sp>
        <p:nvSpPr>
          <p:cNvPr id="775" name="CustomShape 4"/>
          <p:cNvSpPr/>
          <p:nvPr/>
        </p:nvSpPr>
        <p:spPr>
          <a:xfrm>
            <a:off x="1563480" y="6423840"/>
            <a:ext cx="5887800" cy="3639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fr-FR" sz="900" spc="32" strike="noStrike">
                <a:solidFill>
                  <a:srgbClr val="777877"/>
                </a:solidFill>
                <a:latin typeface="Arial"/>
                <a:ea typeface="DejaVu Sans"/>
              </a:rPr>
              <a:t>* De septembre 2019 à Février 2019</a:t>
            </a:r>
            <a:endParaRPr b="0" lang="fr-FR" sz="900" spc="-1" strike="noStrike">
              <a:latin typeface="Arial"/>
            </a:endParaRPr>
          </a:p>
          <a:p>
            <a:pPr>
              <a:lnSpc>
                <a:spcPct val="100000"/>
              </a:lnSpc>
            </a:pPr>
            <a:r>
              <a:rPr b="0" lang="fr-FR" sz="900" spc="32" strike="noStrike">
                <a:solidFill>
                  <a:srgbClr val="777877"/>
                </a:solidFill>
                <a:latin typeface="Arial"/>
                <a:ea typeface="DejaVu Sans"/>
              </a:rPr>
              <a:t>** Depuis mars 2020</a:t>
            </a:r>
            <a:endParaRPr b="0" lang="fr-FR" sz="900" spc="-1" strike="noStrike">
              <a:latin typeface="Arial"/>
            </a:endParaRPr>
          </a:p>
        </p:txBody>
      </p:sp>
    </p:spTree>
  </p:cSld>
  <mc:AlternateContent>
    <mc:Choice Requires="p14">
      <p:transition spd="slow" p14:dur="2000"/>
    </mc:Choice>
    <mc:Fallback>
      <p:transition spd="slow"/>
    </mc:Fallback>
  </mc:AlternateContent>
  <p:timing>
    <p:tnLst>
      <p:par>
        <p:cTn id="109" dur="indefinite" restart="never" nodeType="tmRoot">
          <p:childTnLst>
            <p:seq>
              <p:cTn id="110" dur="indefinite"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BFB07CA7-932A-4420-9250-DAB6017D0AE7}"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77"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gn="just">
              <a:lnSpc>
                <a:spcPct val="90000"/>
              </a:lnSpc>
              <a:spcBef>
                <a:spcPts val="1001"/>
              </a:spcBef>
            </a:pPr>
            <a:r>
              <a:rPr b="1" lang="fr-FR" sz="2400" spc="-1" strike="noStrike">
                <a:solidFill>
                  <a:srgbClr val="0070c0"/>
                </a:solidFill>
                <a:latin typeface="Arial"/>
                <a:ea typeface="DejaVu Sans"/>
              </a:rPr>
              <a:t>Culture et loisirs |</a:t>
            </a:r>
            <a:r>
              <a:rPr b="0" lang="fr-FR" sz="2400" spc="-1" strike="noStrike">
                <a:solidFill>
                  <a:srgbClr val="777877"/>
                </a:solidFill>
                <a:latin typeface="Arial"/>
                <a:ea typeface="DejaVu Sans"/>
              </a:rPr>
              <a:t> Une fréquentation importante des salles de spectacle et une satisfaction générale quant à l’offre culturelle proposée</a:t>
            </a:r>
            <a:endParaRPr b="0" lang="fr-FR" sz="2400" spc="-1" strike="noStrike">
              <a:latin typeface="Arial"/>
            </a:endParaRPr>
          </a:p>
        </p:txBody>
      </p:sp>
      <p:sp>
        <p:nvSpPr>
          <p:cNvPr id="778" name="CustomShape 3"/>
          <p:cNvSpPr/>
          <p:nvPr/>
        </p:nvSpPr>
        <p:spPr>
          <a:xfrm>
            <a:off x="308880" y="1206720"/>
            <a:ext cx="11577240" cy="415332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De nombreux Pennois fréquentent les salles de spectacle (68 %); les piscines (35 %), les associations sportives (29 %) et culturelles (27 %) du territoire</a:t>
            </a:r>
            <a:endParaRPr b="0" lang="fr-FR" sz="1400" spc="-1" strike="noStrike">
              <a:latin typeface="Arial"/>
            </a:endParaRPr>
          </a:p>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Le Centre d'animations et de loisirs municipal et le QG à La Gavotte sont en revanche très peu fréquentés, par respectivement 8 % et 6 % des répondants</a:t>
            </a:r>
            <a:endParaRPr b="0" lang="fr-FR" sz="1400" spc="-1" strike="noStrike">
              <a:latin typeface="Arial"/>
            </a:endParaRPr>
          </a:p>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Plus des trois quart des répondants affirment que l’offre culturelle proposée est adaptée à leurs attentes en matière de diversité, de prix, d’accessibilité et d’horaires.</a:t>
            </a:r>
            <a:endParaRPr b="0" lang="fr-FR" sz="1400" spc="-1" strike="noStrike">
              <a:latin typeface="Arial"/>
            </a:endParaRPr>
          </a:p>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En revanche, pour 24 % des Pennois interrogés, l’offre culturelle n’est pas assez riche et diversifiée voire pas du tout.</a:t>
            </a:r>
            <a:endParaRPr b="0" lang="fr-FR" sz="1400" spc="-1" strike="noStrike">
              <a:latin typeface="Arial"/>
            </a:endParaRPr>
          </a:p>
        </p:txBody>
      </p:sp>
      <p:graphicFrame>
        <p:nvGraphicFramePr>
          <p:cNvPr id="779" name="Graphique 7"/>
          <p:cNvGraphicFramePr/>
          <p:nvPr/>
        </p:nvGraphicFramePr>
        <p:xfrm>
          <a:off x="6240600" y="3375000"/>
          <a:ext cx="5645520" cy="29059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80" name="Graphique 8"/>
          <p:cNvGraphicFramePr/>
          <p:nvPr/>
        </p:nvGraphicFramePr>
        <p:xfrm>
          <a:off x="308880" y="3375000"/>
          <a:ext cx="5634720" cy="290592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timing>
    <p:tnLst>
      <p:par>
        <p:cTn id="111" dur="indefinite" restart="never" nodeType="tmRoot">
          <p:childTnLst>
            <p:seq>
              <p:cTn id="112" dur="indefinite"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1"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D302143D-BA7D-4C58-B407-5AE6A34522CE}"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82"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gn="just">
              <a:lnSpc>
                <a:spcPct val="90000"/>
              </a:lnSpc>
              <a:spcBef>
                <a:spcPts val="1001"/>
              </a:spcBef>
            </a:pPr>
            <a:r>
              <a:rPr b="1" lang="fr-FR" sz="2400" spc="-1" strike="noStrike">
                <a:solidFill>
                  <a:srgbClr val="0070c0"/>
                </a:solidFill>
                <a:latin typeface="Arial"/>
                <a:ea typeface="DejaVu Sans"/>
              </a:rPr>
              <a:t>Autonomie, services et soins |</a:t>
            </a:r>
            <a:r>
              <a:rPr b="0" lang="fr-FR" sz="2400" spc="-1" strike="noStrike">
                <a:solidFill>
                  <a:srgbClr val="777877"/>
                </a:solidFill>
                <a:latin typeface="Arial"/>
                <a:ea typeface="DejaVu Sans"/>
              </a:rPr>
              <a:t> Une majorité de Pennois ne connait pas l’offre de services et l’offre sociale de la commune et de fait ne l’utilise pas</a:t>
            </a:r>
            <a:endParaRPr b="0" lang="fr-FR" sz="2400" spc="-1" strike="noStrike">
              <a:latin typeface="Arial"/>
            </a:endParaRPr>
          </a:p>
        </p:txBody>
      </p:sp>
      <p:sp>
        <p:nvSpPr>
          <p:cNvPr id="783" name="CustomShape 3"/>
          <p:cNvSpPr/>
          <p:nvPr/>
        </p:nvSpPr>
        <p:spPr>
          <a:xfrm>
            <a:off x="308880" y="1206720"/>
            <a:ext cx="11580120" cy="415332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57 % des répondants ne connaissent pas du tout ou plutôt pas l’offre de services et l’offre sociale de la commune, </a:t>
            </a:r>
            <a:r>
              <a:rPr b="0" lang="fr-FR" sz="1400" spc="-1" strike="noStrike">
                <a:solidFill>
                  <a:srgbClr val="777877"/>
                </a:solidFill>
                <a:latin typeface="Arial"/>
                <a:ea typeface="DejaVu Sans"/>
              </a:rPr>
              <a:t>parmi lesquels 26 % affirment ne pas la connaître du tout.</a:t>
            </a:r>
            <a:endParaRPr b="0" lang="fr-FR" sz="1400" spc="-1" strike="noStrike">
              <a:latin typeface="Arial"/>
            </a:endParaRPr>
          </a:p>
          <a:p>
            <a:pPr marL="181080" indent="-180000" algn="just">
              <a:lnSpc>
                <a:spcPct val="90000"/>
              </a:lnSpc>
              <a:spcBef>
                <a:spcPts val="1001"/>
              </a:spcBef>
              <a:buClr>
                <a:srgbClr val="0070c0"/>
              </a:buClr>
              <a:buFont typeface="Arial"/>
              <a:buChar char="•"/>
            </a:pPr>
            <a:r>
              <a:rPr b="1" lang="fr-FR" sz="1400" spc="-1" strike="noStrike">
                <a:solidFill>
                  <a:srgbClr val="0070c0"/>
                </a:solidFill>
                <a:latin typeface="Arial"/>
                <a:ea typeface="DejaVu Sans"/>
              </a:rPr>
              <a:t>Très peu de Pennois utilisent par conséquent ces services pour eux même ou pour un proche :</a:t>
            </a:r>
            <a:endParaRPr b="0" lang="fr-FR" sz="1400" spc="-1" strike="noStrike">
              <a:latin typeface="Arial"/>
            </a:endParaRPr>
          </a:p>
          <a:p>
            <a:pPr marL="35712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78 % n’ont jamais eu recours aux conseils du CCAS ou d’un travailleur social</a:t>
            </a:r>
            <a:endParaRPr b="0" lang="fr-FR" sz="1400" spc="-1" strike="noStrike">
              <a:latin typeface="Arial"/>
            </a:endParaRPr>
          </a:p>
          <a:p>
            <a:pPr marL="35712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82 % n’ont jamais eu recours au service d’aide à domicile</a:t>
            </a:r>
            <a:endParaRPr b="0" lang="fr-FR" sz="1400" spc="-1" strike="noStrike">
              <a:latin typeface="Arial"/>
            </a:endParaRPr>
          </a:p>
          <a:p>
            <a:pPr marL="357120" indent="-180000" algn="just">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89 % n’ont jamais eu recours au service de portage de repas à domicile</a:t>
            </a:r>
            <a:endParaRPr b="0" lang="fr-FR" sz="1400" spc="-1" strike="noStrike">
              <a:latin typeface="Arial"/>
            </a:endParaRPr>
          </a:p>
          <a:p>
            <a:pPr algn="just">
              <a:lnSpc>
                <a:spcPct val="90000"/>
              </a:lnSpc>
              <a:spcBef>
                <a:spcPts val="1001"/>
              </a:spcBef>
            </a:pPr>
            <a:endParaRPr b="0" lang="fr-FR" sz="1400" spc="-1" strike="noStrike">
              <a:latin typeface="Arial"/>
            </a:endParaRPr>
          </a:p>
        </p:txBody>
      </p:sp>
      <p:sp>
        <p:nvSpPr>
          <p:cNvPr id="784" name="CustomShape 4"/>
          <p:cNvSpPr/>
          <p:nvPr/>
        </p:nvSpPr>
        <p:spPr>
          <a:xfrm>
            <a:off x="1563480" y="6423840"/>
            <a:ext cx="7323120" cy="3639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fr-FR" sz="900" spc="32" strike="noStrike">
                <a:solidFill>
                  <a:srgbClr val="777877"/>
                </a:solidFill>
                <a:latin typeface="Arial"/>
                <a:ea typeface="DejaVu Sans"/>
              </a:rPr>
              <a:t>* Téléassistance, offre médicale et paramédicale, établissements et service de santé et médico-sociaux</a:t>
            </a:r>
            <a:endParaRPr b="0" lang="fr-FR" sz="900" spc="-1" strike="noStrike">
              <a:latin typeface="Arial"/>
            </a:endParaRPr>
          </a:p>
          <a:p>
            <a:pPr>
              <a:lnSpc>
                <a:spcPct val="100000"/>
              </a:lnSpc>
            </a:pPr>
            <a:r>
              <a:rPr b="0" lang="fr-FR" sz="900" spc="32" strike="noStrike">
                <a:solidFill>
                  <a:srgbClr val="777877"/>
                </a:solidFill>
                <a:latin typeface="Arial"/>
                <a:ea typeface="DejaVu Sans"/>
              </a:rPr>
              <a:t>** CCAS, assistantes sociales</a:t>
            </a:r>
            <a:endParaRPr b="0" lang="fr-FR" sz="900" spc="-1" strike="noStrike">
              <a:latin typeface="Arial"/>
            </a:endParaRPr>
          </a:p>
        </p:txBody>
      </p:sp>
      <p:graphicFrame>
        <p:nvGraphicFramePr>
          <p:cNvPr id="785" name="Graphique 7"/>
          <p:cNvGraphicFramePr/>
          <p:nvPr/>
        </p:nvGraphicFramePr>
        <p:xfrm>
          <a:off x="301680" y="3283920"/>
          <a:ext cx="5648760" cy="27468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86" name="Graphique 8"/>
          <p:cNvGraphicFramePr/>
          <p:nvPr/>
        </p:nvGraphicFramePr>
        <p:xfrm>
          <a:off x="6240600" y="3283920"/>
          <a:ext cx="5641560" cy="274680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timing>
    <p:tnLst>
      <p:par>
        <p:cTn id="113" dur="indefinite" restart="never" nodeType="tmRoot">
          <p:childTnLst>
            <p:seq>
              <p:cTn id="114" dur="indefinite"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5BFB64C-EDAA-4A8C-8B70-AE2676E5BD77}"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88"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nSpc>
                <a:spcPct val="90000"/>
              </a:lnSpc>
              <a:spcBef>
                <a:spcPts val="1001"/>
              </a:spcBef>
            </a:pPr>
            <a:r>
              <a:rPr b="1" lang="fr-FR" sz="2400" spc="-1" strike="noStrike">
                <a:solidFill>
                  <a:srgbClr val="0070c0"/>
                </a:solidFill>
                <a:latin typeface="Arial"/>
                <a:ea typeface="DejaVu Sans"/>
              </a:rPr>
              <a:t>Autonomie, services et soins |</a:t>
            </a:r>
            <a:r>
              <a:rPr b="0" lang="fr-FR" sz="2400" spc="-1" strike="noStrike">
                <a:solidFill>
                  <a:srgbClr val="777877"/>
                </a:solidFill>
                <a:latin typeface="Arial"/>
                <a:ea typeface="DejaVu Sans"/>
              </a:rPr>
              <a:t> Un manque de guichet bancaire, de commerce d’alimentation, de bureau de presse et de professionnels de santé</a:t>
            </a:r>
            <a:endParaRPr b="0" lang="fr-FR" sz="2400" spc="-1" strike="noStrike">
              <a:latin typeface="Arial"/>
            </a:endParaRPr>
          </a:p>
        </p:txBody>
      </p:sp>
      <p:sp>
        <p:nvSpPr>
          <p:cNvPr id="789" name="CustomShape 3"/>
          <p:cNvSpPr/>
          <p:nvPr/>
        </p:nvSpPr>
        <p:spPr>
          <a:xfrm>
            <a:off x="312120" y="1037520"/>
            <a:ext cx="11580120" cy="4153320"/>
          </a:xfrm>
          <a:prstGeom prst="rect">
            <a:avLst/>
          </a:prstGeom>
          <a:noFill/>
          <a:ln>
            <a:noFill/>
          </a:ln>
        </p:spPr>
        <p:style>
          <a:lnRef idx="0"/>
          <a:fillRef idx="0"/>
          <a:effectRef idx="0"/>
          <a:fontRef idx="minor"/>
        </p:style>
        <p:txBody>
          <a:bodyPr lIns="0" rIns="0" tIns="72000" bIns="72000">
            <a:noAutofit/>
          </a:bodyPr>
          <a:p>
            <a:pPr marL="181080" indent="-180000">
              <a:lnSpc>
                <a:spcPct val="90000"/>
              </a:lnSpc>
              <a:spcBef>
                <a:spcPts val="1001"/>
              </a:spcBef>
              <a:buClr>
                <a:srgbClr val="0070cd"/>
              </a:buClr>
              <a:buFont typeface="Arial"/>
              <a:buChar char="•"/>
            </a:pPr>
            <a:r>
              <a:rPr b="1" lang="fr-FR" sz="1400" spc="-1" strike="noStrike">
                <a:solidFill>
                  <a:srgbClr val="0070cd"/>
                </a:solidFill>
                <a:latin typeface="Arial"/>
                <a:ea typeface="DejaVu Sans"/>
              </a:rPr>
              <a:t>Les principaux services ou commerces de proximité manquants sont:</a:t>
            </a:r>
            <a:endParaRPr b="0" lang="fr-FR" sz="1400" spc="-1" strike="noStrike">
              <a:latin typeface="Arial"/>
            </a:endParaRPr>
          </a:p>
          <a:p>
            <a:pPr marL="357120" indent="-180000">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Les guichets bancaires pour 44 % des répondants</a:t>
            </a:r>
            <a:endParaRPr b="0" lang="fr-FR" sz="1400" spc="-1" strike="noStrike">
              <a:latin typeface="Arial"/>
            </a:endParaRPr>
          </a:p>
          <a:p>
            <a:pPr marL="357120" indent="-180000">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Les commerces d’alimentation pour 37 % des répondants</a:t>
            </a:r>
            <a:endParaRPr b="0" lang="fr-FR" sz="1400" spc="-1" strike="noStrike">
              <a:latin typeface="Arial"/>
            </a:endParaRPr>
          </a:p>
          <a:p>
            <a:pPr marL="357120" indent="-180000">
              <a:lnSpc>
                <a:spcPct val="90000"/>
              </a:lnSpc>
              <a:spcBef>
                <a:spcPts val="1001"/>
              </a:spcBef>
              <a:buClr>
                <a:srgbClr val="777877"/>
              </a:buClr>
              <a:buFont typeface="Courier New"/>
              <a:buChar char="o"/>
            </a:pPr>
            <a:r>
              <a:rPr b="0" lang="fr-FR" sz="1400" spc="-1" strike="noStrike">
                <a:solidFill>
                  <a:srgbClr val="777877"/>
                </a:solidFill>
                <a:latin typeface="Arial"/>
                <a:ea typeface="DejaVu Sans"/>
              </a:rPr>
              <a:t>Les bureaux de presse / tabac pour 27 % des répondants</a:t>
            </a:r>
            <a:endParaRPr b="0" lang="fr-FR" sz="1400" spc="-1" strike="noStrike">
              <a:latin typeface="Arial"/>
            </a:endParaRPr>
          </a:p>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Les Pennois interrogés expriment également le besoin d’avoir plus de professionnels de santé (médecin généraliste en particulier), une boucherie et une poste.</a:t>
            </a:r>
            <a:endParaRPr b="0" lang="fr-FR" sz="1400" spc="-1" strike="noStrike">
              <a:latin typeface="Arial"/>
            </a:endParaRPr>
          </a:p>
          <a:p>
            <a:pPr>
              <a:lnSpc>
                <a:spcPct val="90000"/>
              </a:lnSpc>
              <a:spcBef>
                <a:spcPts val="1001"/>
              </a:spcBef>
            </a:pPr>
            <a:endParaRPr b="0" lang="fr-FR" sz="1400" spc="-1" strike="noStrike">
              <a:latin typeface="Arial"/>
            </a:endParaRPr>
          </a:p>
        </p:txBody>
      </p:sp>
      <p:graphicFrame>
        <p:nvGraphicFramePr>
          <p:cNvPr id="790" name="Graphique 6"/>
          <p:cNvGraphicFramePr/>
          <p:nvPr/>
        </p:nvGraphicFramePr>
        <p:xfrm>
          <a:off x="2001960" y="2922480"/>
          <a:ext cx="8182800" cy="3344400"/>
        </p:xfrm>
        <a:graphic>
          <a:graphicData uri="http://schemas.openxmlformats.org/drawingml/2006/chart">
            <c:chart xmlns:c="http://schemas.openxmlformats.org/drawingml/2006/chart" xmlns:r="http://schemas.openxmlformats.org/officeDocument/2006/relationships" r:id="rId1"/>
          </a:graphicData>
        </a:graphic>
      </p:graphicFrame>
      <p:sp>
        <p:nvSpPr>
          <p:cNvPr id="791" name="CustomShape 4"/>
          <p:cNvSpPr/>
          <p:nvPr/>
        </p:nvSpPr>
        <p:spPr>
          <a:xfrm>
            <a:off x="1563480" y="6486480"/>
            <a:ext cx="7323120" cy="2268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fr-FR" sz="900" spc="32" strike="noStrike">
                <a:solidFill>
                  <a:srgbClr val="777877"/>
                </a:solidFill>
                <a:latin typeface="Arial"/>
                <a:ea typeface="DejaVu Sans"/>
              </a:rPr>
              <a:t>* A noter qu’un nombre important de répondants vivent aux Cadeneaux ou à La Gavotte.</a:t>
            </a:r>
            <a:endParaRPr b="0" lang="fr-FR" sz="900" spc="-1" strike="noStrike">
              <a:latin typeface="Arial"/>
            </a:endParaRPr>
          </a:p>
        </p:txBody>
      </p:sp>
    </p:spTree>
  </p:cSld>
  <mc:AlternateContent>
    <mc:Choice Requires="p14">
      <p:transition spd="slow" p14:dur="2000"/>
    </mc:Choice>
    <mc:Fallback>
      <p:transition spd="slow"/>
    </mc:Fallback>
  </mc:AlternateContent>
  <p:timing>
    <p:tnLst>
      <p:par>
        <p:cTn id="115" dur="indefinite" restart="never" nodeType="tmRoot">
          <p:childTnLst>
            <p:seq>
              <p:cTn id="116" dur="indefinite"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2"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310672B-55D6-4BFA-A0F2-ACAA0AC2A216}"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793"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a:lnSpc>
                <a:spcPct val="90000"/>
              </a:lnSpc>
              <a:spcBef>
                <a:spcPts val="1001"/>
              </a:spcBef>
            </a:pPr>
            <a:r>
              <a:rPr b="1" lang="fr-FR" sz="2400" spc="-1" strike="noStrike">
                <a:solidFill>
                  <a:srgbClr val="0070c0"/>
                </a:solidFill>
                <a:latin typeface="Arial"/>
                <a:ea typeface="DejaVu Sans"/>
              </a:rPr>
              <a:t>Espaces extérieurs, bâtiments |</a:t>
            </a:r>
            <a:r>
              <a:rPr b="0" lang="fr-FR" sz="2400" spc="-1" strike="noStrike">
                <a:solidFill>
                  <a:srgbClr val="777877"/>
                </a:solidFill>
                <a:latin typeface="Arial"/>
                <a:ea typeface="DejaVu Sans"/>
              </a:rPr>
              <a:t> Des Pennois globalement satisfaits du mobilier urbain, des espaces et bâtiments publics</a:t>
            </a:r>
            <a:endParaRPr b="0" lang="fr-FR" sz="2400" spc="-1" strike="noStrike">
              <a:latin typeface="Arial"/>
            </a:endParaRPr>
          </a:p>
        </p:txBody>
      </p:sp>
      <p:sp>
        <p:nvSpPr>
          <p:cNvPr id="794" name="CustomShape 3"/>
          <p:cNvSpPr/>
          <p:nvPr/>
        </p:nvSpPr>
        <p:spPr>
          <a:xfrm>
            <a:off x="312120" y="2300760"/>
            <a:ext cx="3523680" cy="2277360"/>
          </a:xfrm>
          <a:prstGeom prst="rect">
            <a:avLst/>
          </a:prstGeom>
          <a:noFill/>
          <a:ln>
            <a:noFill/>
          </a:ln>
        </p:spPr>
        <p:style>
          <a:lnRef idx="0"/>
          <a:fillRef idx="0"/>
          <a:effectRef idx="0"/>
          <a:fontRef idx="minor"/>
        </p:style>
        <p:txBody>
          <a:bodyPr lIns="0" rIns="0" tIns="72000" bIns="72000">
            <a:noAutofit/>
          </a:bodyPr>
          <a:p>
            <a:pPr marL="181080" indent="-180000" algn="just">
              <a:lnSpc>
                <a:spcPct val="90000"/>
              </a:lnSpc>
              <a:spcBef>
                <a:spcPts val="1001"/>
              </a:spcBef>
              <a:buClr>
                <a:srgbClr val="0070cd"/>
              </a:buClr>
              <a:buFont typeface="Arial"/>
              <a:buChar char="•"/>
            </a:pPr>
            <a:r>
              <a:rPr b="1" lang="fr-FR" sz="1400" spc="-1" strike="noStrike">
                <a:solidFill>
                  <a:srgbClr val="0070cd"/>
                </a:solidFill>
                <a:latin typeface="Arial"/>
                <a:ea typeface="DejaVu Sans"/>
              </a:rPr>
              <a:t>Une satisfaction générale du mobilier urbain des Pennes Mirabeau: </a:t>
            </a:r>
            <a:r>
              <a:rPr b="0" lang="fr-FR" sz="1400" spc="-1" strike="noStrike">
                <a:solidFill>
                  <a:srgbClr val="777877"/>
                </a:solidFill>
                <a:latin typeface="Arial"/>
                <a:ea typeface="DejaVu Sans"/>
              </a:rPr>
              <a:t>éclairage de rue, rampes, signalétique</a:t>
            </a:r>
            <a:endParaRPr b="0" lang="fr-FR" sz="1400" spc="-1" strike="noStrike">
              <a:latin typeface="Arial"/>
            </a:endParaRPr>
          </a:p>
          <a:p>
            <a:pPr marL="181080" indent="-180000" algn="just">
              <a:lnSpc>
                <a:spcPct val="90000"/>
              </a:lnSpc>
              <a:spcBef>
                <a:spcPts val="1001"/>
              </a:spcBef>
              <a:buClr>
                <a:srgbClr val="777877"/>
              </a:buClr>
              <a:buFont typeface="Arial"/>
              <a:buChar char="•"/>
            </a:pPr>
            <a:r>
              <a:rPr b="0" lang="fr-FR" sz="1400" spc="-1" strike="noStrike">
                <a:solidFill>
                  <a:srgbClr val="777877"/>
                </a:solidFill>
                <a:latin typeface="Arial"/>
                <a:ea typeface="DejaVu Sans"/>
              </a:rPr>
              <a:t>En revanche, plus de 30 % des répondants ne sont pas satisfaits des ou pas du tout satisfaits des bancs de la commune.</a:t>
            </a:r>
            <a:endParaRPr b="0" lang="fr-FR" sz="1400" spc="-1" strike="noStrike">
              <a:latin typeface="Arial"/>
            </a:endParaRPr>
          </a:p>
          <a:p>
            <a:pPr marL="181080" indent="-180000" algn="just">
              <a:lnSpc>
                <a:spcPct val="90000"/>
              </a:lnSpc>
              <a:spcBef>
                <a:spcPts val="1001"/>
              </a:spcBef>
              <a:buClr>
                <a:srgbClr val="0070c0"/>
              </a:buClr>
              <a:buFont typeface="Arial"/>
              <a:buChar char="•"/>
            </a:pPr>
            <a:r>
              <a:rPr b="1" lang="fr-FR" sz="1400" spc="-1" strike="noStrike">
                <a:solidFill>
                  <a:srgbClr val="0070c0"/>
                </a:solidFill>
                <a:latin typeface="Arial"/>
                <a:ea typeface="DejaVu Sans"/>
              </a:rPr>
              <a:t>Des espaces et bâtiments publics adaptés aux déplacements pour plus de 75 % des répondants, </a:t>
            </a:r>
            <a:r>
              <a:rPr b="0" lang="fr-FR" sz="1400" spc="-1" strike="noStrike">
                <a:solidFill>
                  <a:srgbClr val="777877"/>
                </a:solidFill>
                <a:latin typeface="Arial"/>
                <a:ea typeface="DejaVu Sans"/>
              </a:rPr>
              <a:t>exceptés pour la médiathèque et le QG.</a:t>
            </a:r>
            <a:endParaRPr b="0" lang="fr-FR" sz="1400" spc="-1" strike="noStrike">
              <a:latin typeface="Arial"/>
            </a:endParaRPr>
          </a:p>
        </p:txBody>
      </p:sp>
      <p:graphicFrame>
        <p:nvGraphicFramePr>
          <p:cNvPr id="795" name="Graphique 8"/>
          <p:cNvGraphicFramePr/>
          <p:nvPr/>
        </p:nvGraphicFramePr>
        <p:xfrm>
          <a:off x="4119480" y="3429000"/>
          <a:ext cx="7762320" cy="2868480"/>
        </p:xfrm>
        <a:graphic>
          <a:graphicData uri="http://schemas.openxmlformats.org/drawingml/2006/chart">
            <c:chart xmlns:c="http://schemas.openxmlformats.org/drawingml/2006/chart" xmlns:r="http://schemas.openxmlformats.org/officeDocument/2006/relationships" r:id="rId1"/>
          </a:graphicData>
        </a:graphic>
      </p:graphicFrame>
      <p:sp>
        <p:nvSpPr>
          <p:cNvPr id="796" name="CustomShape 4"/>
          <p:cNvSpPr/>
          <p:nvPr/>
        </p:nvSpPr>
        <p:spPr>
          <a:xfrm>
            <a:off x="1563480" y="6423840"/>
            <a:ext cx="7323120" cy="226800"/>
          </a:xfrm>
          <a:prstGeom prst="rect">
            <a:avLst/>
          </a:prstGeom>
          <a:noFill/>
          <a:ln>
            <a:noFill/>
          </a:ln>
        </p:spPr>
        <p:style>
          <a:lnRef idx="0"/>
          <a:fillRef idx="0"/>
          <a:effectRef idx="0"/>
          <a:fontRef idx="minor"/>
        </p:style>
        <p:txBody>
          <a:bodyPr lIns="0" rIns="90000" tIns="45000" bIns="45000">
            <a:noAutofit/>
          </a:bodyPr>
          <a:p>
            <a:pPr>
              <a:lnSpc>
                <a:spcPct val="100000"/>
              </a:lnSpc>
            </a:pPr>
            <a:r>
              <a:rPr b="0" lang="fr-FR" sz="900" spc="32" strike="noStrike">
                <a:solidFill>
                  <a:srgbClr val="777877"/>
                </a:solidFill>
                <a:latin typeface="Arial"/>
                <a:ea typeface="DejaVu Sans"/>
              </a:rPr>
              <a:t>* Temps de traversée des feux piétons</a:t>
            </a:r>
            <a:endParaRPr b="0" lang="fr-FR" sz="900" spc="-1" strike="noStrike">
              <a:latin typeface="Arial"/>
            </a:endParaRPr>
          </a:p>
        </p:txBody>
      </p:sp>
      <p:graphicFrame>
        <p:nvGraphicFramePr>
          <p:cNvPr id="797" name="Graphique 11"/>
          <p:cNvGraphicFramePr/>
          <p:nvPr/>
        </p:nvGraphicFramePr>
        <p:xfrm>
          <a:off x="4129920" y="1083960"/>
          <a:ext cx="7762320" cy="226152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timing>
    <p:tnLst>
      <p:par>
        <p:cTn id="117" dur="indefinite" restart="never" nodeType="tmRoot">
          <p:childTnLst>
            <p:seq>
              <p:cTn id="118"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4" name="Espace réservé pour une image  11" descr=""/>
          <p:cNvPicPr/>
          <p:nvPr/>
        </p:nvPicPr>
        <p:blipFill>
          <a:blip r:embed="rId1"/>
          <a:stretch/>
        </p:blipFill>
        <p:spPr>
          <a:xfrm>
            <a:off x="6007680" y="0"/>
            <a:ext cx="6183000" cy="6371280"/>
          </a:xfrm>
          <a:prstGeom prst="rect">
            <a:avLst/>
          </a:prstGeom>
          <a:ln>
            <a:noFill/>
          </a:ln>
        </p:spPr>
      </p:pic>
      <p:sp>
        <p:nvSpPr>
          <p:cNvPr id="445" name="CustomShape 1"/>
          <p:cNvSpPr/>
          <p:nvPr/>
        </p:nvSpPr>
        <p:spPr>
          <a:xfrm>
            <a:off x="304920" y="2415240"/>
            <a:ext cx="5500800" cy="529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3600" spc="-1" strike="noStrike">
                <a:solidFill>
                  <a:srgbClr val="ffffff"/>
                </a:solidFill>
                <a:latin typeface="Arial"/>
                <a:ea typeface="DejaVu Sans"/>
              </a:rPr>
              <a:t>Portrait du territoire </a:t>
            </a:r>
            <a:endParaRPr b="0" lang="fr-FR" sz="3600" spc="-1" strike="noStrike">
              <a:latin typeface="Arial"/>
            </a:endParaRPr>
          </a:p>
        </p:txBody>
      </p:sp>
      <p:sp>
        <p:nvSpPr>
          <p:cNvPr id="446" name="CustomShape 2"/>
          <p:cNvSpPr/>
          <p:nvPr/>
        </p:nvSpPr>
        <p:spPr>
          <a:xfrm>
            <a:off x="9828720" y="86400"/>
            <a:ext cx="2237400" cy="1599120"/>
          </a:xfrm>
          <a:prstGeom prst="rect">
            <a:avLst/>
          </a:prstGeom>
          <a:noFill/>
          <a:ln>
            <a:noFill/>
          </a:ln>
        </p:spPr>
        <p:style>
          <a:lnRef idx="0"/>
          <a:fillRef idx="0"/>
          <a:effectRef idx="0"/>
          <a:fontRef idx="minor"/>
        </p:style>
        <p:txBody>
          <a:bodyPr lIns="0" rIns="0" tIns="0" bIns="0">
            <a:noAutofit/>
          </a:bodyPr>
          <a:p>
            <a:pPr algn="r">
              <a:lnSpc>
                <a:spcPct val="90000"/>
              </a:lnSpc>
              <a:spcBef>
                <a:spcPts val="1001"/>
              </a:spcBef>
            </a:pPr>
            <a:r>
              <a:rPr b="1" lang="fr-FR" sz="13800" spc="-1" strike="noStrike">
                <a:solidFill>
                  <a:srgbClr val="ffffff"/>
                </a:solidFill>
                <a:latin typeface="Arial"/>
                <a:ea typeface="DejaVu Sans"/>
              </a:rPr>
              <a:t>02</a:t>
            </a:r>
            <a:endParaRPr b="0" lang="fr-FR" sz="138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98" name="Espace réservé pour une image  11" descr=""/>
          <p:cNvPicPr/>
          <p:nvPr/>
        </p:nvPicPr>
        <p:blipFill>
          <a:blip r:embed="rId1"/>
          <a:stretch/>
        </p:blipFill>
        <p:spPr>
          <a:xfrm>
            <a:off x="6007680" y="0"/>
            <a:ext cx="6183000" cy="6371280"/>
          </a:xfrm>
          <a:prstGeom prst="rect">
            <a:avLst/>
          </a:prstGeom>
          <a:ln>
            <a:noFill/>
          </a:ln>
        </p:spPr>
      </p:pic>
      <p:sp>
        <p:nvSpPr>
          <p:cNvPr id="799" name="CustomShape 1"/>
          <p:cNvSpPr/>
          <p:nvPr/>
        </p:nvSpPr>
        <p:spPr>
          <a:xfrm>
            <a:off x="304920" y="752760"/>
            <a:ext cx="5500800" cy="529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3600" spc="-1" strike="noStrike">
                <a:solidFill>
                  <a:srgbClr val="ffffff"/>
                </a:solidFill>
                <a:latin typeface="Arial"/>
                <a:ea typeface="DejaVu Sans"/>
              </a:rPr>
              <a:t>Focus population: audit participatif </a:t>
            </a:r>
            <a:endParaRPr b="0" lang="fr-FR" sz="3600" spc="-1" strike="noStrike">
              <a:latin typeface="Arial"/>
            </a:endParaRPr>
          </a:p>
        </p:txBody>
      </p:sp>
      <p:sp>
        <p:nvSpPr>
          <p:cNvPr id="800" name="CustomShape 2"/>
          <p:cNvSpPr/>
          <p:nvPr/>
        </p:nvSpPr>
        <p:spPr>
          <a:xfrm>
            <a:off x="9828720" y="86400"/>
            <a:ext cx="2237400" cy="1599120"/>
          </a:xfrm>
          <a:prstGeom prst="rect">
            <a:avLst/>
          </a:prstGeom>
          <a:noFill/>
          <a:ln>
            <a:noFill/>
          </a:ln>
        </p:spPr>
        <p:style>
          <a:lnRef idx="0"/>
          <a:fillRef idx="0"/>
          <a:effectRef idx="0"/>
          <a:fontRef idx="minor"/>
        </p:style>
        <p:txBody>
          <a:bodyPr lIns="0" rIns="0" tIns="0" bIns="0">
            <a:noAutofit/>
          </a:bodyPr>
          <a:p>
            <a:pPr algn="r">
              <a:lnSpc>
                <a:spcPct val="90000"/>
              </a:lnSpc>
              <a:spcBef>
                <a:spcPts val="1001"/>
              </a:spcBef>
            </a:pPr>
            <a:r>
              <a:rPr b="1" lang="fr-FR" sz="13800" spc="-1" strike="noStrike">
                <a:solidFill>
                  <a:srgbClr val="ffffff"/>
                </a:solidFill>
                <a:latin typeface="Arial"/>
                <a:ea typeface="DejaVu Sans"/>
              </a:rPr>
              <a:t>04</a:t>
            </a:r>
            <a:endParaRPr b="0" lang="fr-FR" sz="13800" spc="-1" strike="noStrike">
              <a:latin typeface="Arial"/>
            </a:endParaRPr>
          </a:p>
        </p:txBody>
      </p:sp>
      <p:sp>
        <p:nvSpPr>
          <p:cNvPr id="801" name="CustomShape 3"/>
          <p:cNvSpPr/>
          <p:nvPr/>
        </p:nvSpPr>
        <p:spPr>
          <a:xfrm>
            <a:off x="311400" y="2100600"/>
            <a:ext cx="5494320" cy="36183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i="1" lang="fr-FR" sz="1200" spc="-1" strike="noStrike">
                <a:solidFill>
                  <a:srgbClr val="ffffff"/>
                </a:solidFill>
                <a:latin typeface="Arial"/>
                <a:ea typeface="DejaVu Sans"/>
              </a:rPr>
              <a:t>Principaux constats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i="1" lang="fr-FR" sz="1200" spc="-1" strike="noStrike">
                <a:solidFill>
                  <a:srgbClr val="ffffff"/>
                </a:solidFill>
                <a:latin typeface="Arial"/>
                <a:ea typeface="DejaVu Sans"/>
              </a:rPr>
              <a:t>Une offre de transport en commun peu adaptée à un public âgé</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i="1" lang="fr-FR" sz="1200" spc="-1" strike="noStrike">
                <a:solidFill>
                  <a:srgbClr val="ffffff"/>
                </a:solidFill>
                <a:latin typeface="Arial"/>
                <a:ea typeface="DejaVu Sans"/>
              </a:rPr>
              <a:t> </a:t>
            </a:r>
            <a:r>
              <a:rPr b="0" i="1" lang="fr-FR" sz="1200" spc="-1" strike="noStrike">
                <a:solidFill>
                  <a:srgbClr val="ffffff"/>
                </a:solidFill>
                <a:latin typeface="Arial"/>
                <a:ea typeface="DejaVu Sans"/>
              </a:rPr>
              <a:t>Un sentiment partagé d’être intégré et respecté dans la ville des Pennes Mirabeau</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i="1" lang="fr-FR" sz="1200" spc="-1" strike="noStrike">
                <a:solidFill>
                  <a:srgbClr val="ffffff"/>
                </a:solidFill>
                <a:latin typeface="Arial"/>
                <a:ea typeface="DejaVu Sans"/>
              </a:rPr>
              <a:t>Une offre de loisir riche et une bonne communication autour de l’offre culturelle</a:t>
            </a:r>
            <a:endParaRPr b="0" lang="fr-FR" sz="1200" spc="-1" strike="noStrike">
              <a:latin typeface="Arial"/>
            </a:endParaRPr>
          </a:p>
          <a:p>
            <a:pPr algn="just">
              <a:lnSpc>
                <a:spcPct val="90000"/>
              </a:lnSpc>
              <a:spcBef>
                <a:spcPts val="1001"/>
              </a:spcBef>
            </a:pPr>
            <a:endParaRPr b="0" lang="fr-FR" sz="1200" spc="-1" strike="noStrike">
              <a:latin typeface="Arial"/>
            </a:endParaRPr>
          </a:p>
          <a:p>
            <a:pPr>
              <a:lnSpc>
                <a:spcPct val="90000"/>
              </a:lnSpc>
              <a:spcBef>
                <a:spcPts val="1001"/>
              </a:spcBef>
            </a:pPr>
            <a:r>
              <a:rPr b="1" i="1" lang="fr-FR" sz="1200" spc="-1" strike="noStrike">
                <a:solidFill>
                  <a:srgbClr val="ffffff"/>
                </a:solidFill>
                <a:latin typeface="Arial"/>
                <a:ea typeface="DejaVu Sans"/>
              </a:rPr>
              <a:t>Enjeux repérés : </a:t>
            </a:r>
            <a:endParaRPr b="0" lang="fr-FR" sz="1200" spc="-1" strike="noStrike">
              <a:latin typeface="Arial"/>
            </a:endParaRPr>
          </a:p>
          <a:p>
            <a:pPr marL="181080" indent="-180000">
              <a:lnSpc>
                <a:spcPct val="90000"/>
              </a:lnSpc>
              <a:spcBef>
                <a:spcPts val="1001"/>
              </a:spcBef>
              <a:buClr>
                <a:srgbClr val="f3f4f3"/>
              </a:buClr>
              <a:buFont typeface="Arial"/>
              <a:buChar char="•"/>
            </a:pPr>
            <a:r>
              <a:rPr b="0" i="1" lang="fr-FR" sz="1200" spc="-1" strike="noStrike">
                <a:solidFill>
                  <a:srgbClr val="ffffff"/>
                </a:solidFill>
                <a:latin typeface="Arial"/>
                <a:ea typeface="DejaVu Sans"/>
              </a:rPr>
              <a:t>Un enjeu de proposer une solution de transport aux aînés qui ne conduisent pas, notamment en soirée</a:t>
            </a:r>
            <a:endParaRPr b="0" lang="fr-FR" sz="1200" spc="-1" strike="noStrike">
              <a:latin typeface="Arial"/>
            </a:endParaRPr>
          </a:p>
          <a:p>
            <a:pPr marL="181080" indent="-180000">
              <a:lnSpc>
                <a:spcPct val="90000"/>
              </a:lnSpc>
              <a:spcBef>
                <a:spcPts val="1001"/>
              </a:spcBef>
              <a:buClr>
                <a:srgbClr val="f3f4f3"/>
              </a:buClr>
              <a:buFont typeface="Arial"/>
              <a:buChar char="•"/>
            </a:pPr>
            <a:r>
              <a:rPr b="0" i="1" lang="fr-FR" sz="1200" spc="-1" strike="noStrike">
                <a:solidFill>
                  <a:srgbClr val="ffffff"/>
                </a:solidFill>
                <a:latin typeface="Arial"/>
                <a:ea typeface="DejaVu Sans"/>
              </a:rPr>
              <a:t>Un enjeu d’informer les Séniors sur les dispositifs existants pour adapter leur logement </a:t>
            </a:r>
            <a:endParaRPr b="0" lang="fr-FR" sz="1200" spc="-1" strike="noStrike">
              <a:latin typeface="Arial"/>
            </a:endParaRPr>
          </a:p>
          <a:p>
            <a:pPr marL="181080" indent="-180000">
              <a:lnSpc>
                <a:spcPct val="90000"/>
              </a:lnSpc>
              <a:spcBef>
                <a:spcPts val="1001"/>
              </a:spcBef>
              <a:buClr>
                <a:srgbClr val="f3f4f3"/>
              </a:buClr>
              <a:buFont typeface="Arial"/>
              <a:buChar char="•"/>
            </a:pPr>
            <a:r>
              <a:rPr b="0" i="1" lang="fr-FR" sz="1200" spc="-1" strike="noStrike">
                <a:solidFill>
                  <a:srgbClr val="ffffff"/>
                </a:solidFill>
                <a:latin typeface="Arial"/>
                <a:ea typeface="DejaVu Sans"/>
              </a:rPr>
              <a:t>Un enjeu de repérage des personnes âgées en perte d’autonomie</a:t>
            </a:r>
            <a:endParaRPr b="0" lang="fr-FR" sz="1200" spc="-1" strike="noStrike">
              <a:latin typeface="Arial"/>
            </a:endParaRPr>
          </a:p>
          <a:p>
            <a:pPr marL="181080" indent="-180000">
              <a:lnSpc>
                <a:spcPct val="90000"/>
              </a:lnSpc>
              <a:spcBef>
                <a:spcPts val="1001"/>
              </a:spcBef>
              <a:buClr>
                <a:srgbClr val="f3f4f3"/>
              </a:buClr>
              <a:buFont typeface="Arial"/>
              <a:buChar char="•"/>
            </a:pPr>
            <a:r>
              <a:rPr b="0" i="1" lang="fr-FR" sz="1200" spc="-1" strike="noStrike">
                <a:solidFill>
                  <a:srgbClr val="ffffff"/>
                </a:solidFill>
                <a:latin typeface="Arial"/>
                <a:ea typeface="DejaVu Sans"/>
              </a:rPr>
              <a:t>Un enjeu d’adaptation de l’espace urbain aux personnes vulnérables </a:t>
            </a:r>
            <a:endParaRPr b="0" lang="fr-FR" sz="1200" spc="-1" strike="noStrike">
              <a:latin typeface="Arial"/>
            </a:endParaRPr>
          </a:p>
          <a:p>
            <a:pPr>
              <a:lnSpc>
                <a:spcPct val="90000"/>
              </a:lnSpc>
              <a:spcBef>
                <a:spcPts val="1001"/>
              </a:spcBef>
            </a:pPr>
            <a:endParaRPr b="0" lang="fr-FR" sz="1200" spc="-1" strike="noStrike">
              <a:latin typeface="Arial"/>
            </a:endParaRPr>
          </a:p>
          <a:p>
            <a:pPr>
              <a:lnSpc>
                <a:spcPct val="90000"/>
              </a:lnSpc>
              <a:spcBef>
                <a:spcPts val="1001"/>
              </a:spcBef>
            </a:pPr>
            <a:endParaRPr b="0" lang="fr-FR" sz="1200" spc="-1" strike="noStrike">
              <a:latin typeface="Arial"/>
            </a:endParaRPr>
          </a:p>
          <a:p>
            <a:pPr>
              <a:lnSpc>
                <a:spcPct val="90000"/>
              </a:lnSpc>
              <a:spcBef>
                <a:spcPts val="1001"/>
              </a:spcBef>
            </a:pPr>
            <a:endParaRPr b="0" lang="fr-FR" sz="1200" spc="-1" strike="noStrike">
              <a:latin typeface="Arial"/>
            </a:endParaRPr>
          </a:p>
          <a:p>
            <a:pPr algn="just">
              <a:lnSpc>
                <a:spcPct val="90000"/>
              </a:lnSpc>
              <a:spcBef>
                <a:spcPts val="1001"/>
              </a:spcBef>
            </a:pPr>
            <a:endParaRPr b="0" lang="fr-FR" sz="1200" spc="-1" strike="noStrike">
              <a:latin typeface="Arial"/>
            </a:endParaRPr>
          </a:p>
          <a:p>
            <a:pPr algn="just">
              <a:lnSpc>
                <a:spcPct val="90000"/>
              </a:lnSpc>
              <a:spcBef>
                <a:spcPts val="1001"/>
              </a:spcBef>
            </a:pPr>
            <a:endParaRPr b="0" lang="fr-FR" sz="1200" spc="-1" strike="noStrike">
              <a:latin typeface="Arial"/>
            </a:endParaRPr>
          </a:p>
          <a:p>
            <a:pPr>
              <a:lnSpc>
                <a:spcPct val="90000"/>
              </a:lnSpc>
              <a:spcBef>
                <a:spcPts val="1001"/>
              </a:spcBef>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119" dur="indefinite" restart="never" nodeType="tmRoot">
          <p:childTnLst>
            <p:seq>
              <p:cTn id="120" dur="indefinite"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CustomShape 1"/>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D7F83523-8A2B-49CA-8B7B-C1036B5C46B1}"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803"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marL="181080" indent="-180000">
              <a:lnSpc>
                <a:spcPct val="90000"/>
              </a:lnSpc>
              <a:spcBef>
                <a:spcPts val="1001"/>
              </a:spcBef>
            </a:pPr>
            <a:r>
              <a:rPr b="1" lang="fr-FR" sz="2400" spc="-1" strike="noStrike">
                <a:solidFill>
                  <a:srgbClr val="0070c0"/>
                </a:solidFill>
                <a:latin typeface="Arial"/>
                <a:ea typeface="DejaVu Sans"/>
              </a:rPr>
              <a:t>Méthodologie déployée</a:t>
            </a:r>
            <a:endParaRPr b="0" lang="fr-FR" sz="2400" spc="-1" strike="noStrike">
              <a:latin typeface="Arial"/>
            </a:endParaRPr>
          </a:p>
        </p:txBody>
      </p:sp>
      <p:sp>
        <p:nvSpPr>
          <p:cNvPr id="804" name="CustomShape 3"/>
          <p:cNvSpPr/>
          <p:nvPr/>
        </p:nvSpPr>
        <p:spPr>
          <a:xfrm>
            <a:off x="304920" y="996120"/>
            <a:ext cx="11687040" cy="1459080"/>
          </a:xfrm>
          <a:prstGeom prst="rect">
            <a:avLst/>
          </a:prstGeom>
          <a:noFill/>
          <a:ln>
            <a:noFill/>
          </a:ln>
        </p:spPr>
        <p:style>
          <a:lnRef idx="0"/>
          <a:fillRef idx="0"/>
          <a:effectRef idx="0"/>
          <a:fontRef idx="minor"/>
        </p:style>
        <p:txBody>
          <a:bodyPr lIns="0" rIns="90000" tIns="45000" bIns="45000">
            <a:noAutofit/>
          </a:bodyPr>
          <a:p>
            <a:pPr marL="285840" indent="-284760">
              <a:lnSpc>
                <a:spcPct val="100000"/>
              </a:lnSpc>
              <a:buClr>
                <a:srgbClr val="0070c0"/>
              </a:buClr>
              <a:buFont typeface="Wingdings" charset="2"/>
              <a:buChar char=""/>
            </a:pPr>
            <a:r>
              <a:rPr b="0" lang="fr-FR" sz="1500" spc="-1" strike="noStrike">
                <a:solidFill>
                  <a:srgbClr val="0070c0"/>
                </a:solidFill>
                <a:latin typeface="Arial"/>
                <a:ea typeface="DejaVu Sans"/>
              </a:rPr>
              <a:t>Les audits participatifs ont permis d’interroger les aînés de la commune: </a:t>
            </a:r>
            <a:endParaRPr b="0" lang="fr-FR" sz="1500" spc="-1" strike="noStrike">
              <a:latin typeface="Arial"/>
            </a:endParaRPr>
          </a:p>
          <a:p>
            <a:pPr lvl="1" marL="628560" indent="-170280">
              <a:lnSpc>
                <a:spcPct val="100000"/>
              </a:lnSpc>
              <a:buClr>
                <a:srgbClr val="777877"/>
              </a:buClr>
              <a:buFont typeface="Arial"/>
              <a:buChar char="•"/>
            </a:pPr>
            <a:r>
              <a:rPr b="0" lang="fr-FR" sz="1500" spc="-1" strike="noStrike">
                <a:solidFill>
                  <a:srgbClr val="777877"/>
                </a:solidFill>
                <a:latin typeface="Arial"/>
                <a:ea typeface="DejaVu Sans"/>
              </a:rPr>
              <a:t>Deux focus groupes ont été organisés à l’hôtel de ville le 6 septembre 2021</a:t>
            </a:r>
            <a:endParaRPr b="0" lang="fr-FR" sz="1500" spc="-1" strike="noStrike">
              <a:latin typeface="Arial"/>
            </a:endParaRPr>
          </a:p>
          <a:p>
            <a:pPr lvl="1" marL="628560" indent="-170280">
              <a:lnSpc>
                <a:spcPct val="100000"/>
              </a:lnSpc>
              <a:buClr>
                <a:srgbClr val="777877"/>
              </a:buClr>
              <a:buFont typeface="Arial"/>
              <a:buChar char="•"/>
            </a:pPr>
            <a:r>
              <a:rPr b="0" lang="fr-FR" sz="1500" spc="-1" strike="noStrike">
                <a:solidFill>
                  <a:srgbClr val="777877"/>
                </a:solidFill>
                <a:latin typeface="Arial"/>
                <a:ea typeface="DejaVu Sans"/>
              </a:rPr>
              <a:t>Ces temps ont permis de rencontrer 30 Pennois représentants les aînés de la ville (en âge et en quartier de vie)</a:t>
            </a:r>
            <a:endParaRPr b="0" lang="fr-FR" sz="1500" spc="-1" strike="noStrike">
              <a:latin typeface="Arial"/>
            </a:endParaRPr>
          </a:p>
          <a:p>
            <a:pPr lvl="1" marL="628560" indent="-170280">
              <a:lnSpc>
                <a:spcPct val="100000"/>
              </a:lnSpc>
              <a:buClr>
                <a:srgbClr val="777877"/>
              </a:buClr>
              <a:buFont typeface="Arial"/>
              <a:buChar char="•"/>
            </a:pPr>
            <a:r>
              <a:rPr b="0" lang="fr-FR" sz="1500" spc="-1" strike="noStrike">
                <a:solidFill>
                  <a:srgbClr val="777877"/>
                </a:solidFill>
                <a:latin typeface="Arial"/>
                <a:ea typeface="DejaVu Sans"/>
              </a:rPr>
              <a:t>L’objectif était de recueillir leur parole en abordant, pour chacune des thématiques, les points forts des Pennes-Mirabeau, les difficultés rencontrées par les ainés et les pistes d’amélioration envisagées</a:t>
            </a:r>
            <a:endParaRPr b="0" lang="fr-FR" sz="1500" spc="-1" strike="noStrike">
              <a:latin typeface="Arial"/>
            </a:endParaRPr>
          </a:p>
          <a:p>
            <a:pPr lvl="1" marL="628560" indent="-170280">
              <a:lnSpc>
                <a:spcPct val="100000"/>
              </a:lnSpc>
              <a:buClr>
                <a:srgbClr val="777877"/>
              </a:buClr>
              <a:buFont typeface="Arial"/>
              <a:buChar char="•"/>
            </a:pPr>
            <a:r>
              <a:rPr b="0" lang="fr-FR" sz="1500" spc="-1" strike="noStrike">
                <a:solidFill>
                  <a:srgbClr val="777877"/>
                </a:solidFill>
                <a:latin typeface="Arial"/>
                <a:ea typeface="DejaVu Sans"/>
              </a:rPr>
              <a:t>Les pistes d’amélioration identifiées ont été prises en compte dans l’élaboration du plan d’actions</a:t>
            </a:r>
            <a:endParaRPr b="0" lang="fr-FR" sz="1500" spc="-1" strike="noStrike">
              <a:latin typeface="Arial"/>
            </a:endParaRPr>
          </a:p>
        </p:txBody>
      </p:sp>
      <p:graphicFrame>
        <p:nvGraphicFramePr>
          <p:cNvPr id="805" name="Table 4"/>
          <p:cNvGraphicFramePr/>
          <p:nvPr/>
        </p:nvGraphicFramePr>
        <p:xfrm>
          <a:off x="657720" y="2717640"/>
          <a:ext cx="3781440" cy="1421640"/>
        </p:xfrm>
        <a:graphic>
          <a:graphicData uri="http://schemas.openxmlformats.org/drawingml/2006/table">
            <a:tbl>
              <a:tblPr/>
              <a:tblGrid>
                <a:gridCol w="2606040"/>
                <a:gridCol w="1175760"/>
              </a:tblGrid>
              <a:tr h="336600">
                <a:tc>
                  <a:txBody>
                    <a:bodyPr lIns="44280" rIns="44280">
                      <a:noAutofit/>
                    </a:bodyPr>
                    <a:p>
                      <a:pPr>
                        <a:lnSpc>
                          <a:spcPct val="107000"/>
                        </a:lnSpc>
                        <a:spcAft>
                          <a:spcPts val="799"/>
                        </a:spcAft>
                      </a:pPr>
                      <a:r>
                        <a:rPr b="1" lang="fr-FR" sz="1400" spc="-1" strike="noStrike">
                          <a:solidFill>
                            <a:srgbClr val="ffffff"/>
                          </a:solidFill>
                          <a:latin typeface="Calibri"/>
                          <a:ea typeface="Times New Roman"/>
                        </a:rPr>
                        <a:t>AGES</a:t>
                      </a:r>
                      <a:endParaRPr b="0" lang="fr-FR" sz="1400" spc="-1" strike="noStrike">
                        <a:latin typeface="Arial"/>
                      </a:endParaRPr>
                    </a:p>
                  </a:txBody>
                  <a:tcPr marL="44280" marR="44280">
                    <a:solidFill>
                      <a:srgbClr val="0070c0"/>
                    </a:solidFill>
                  </a:tcPr>
                </a:tc>
                <a:tc>
                  <a:txBody>
                    <a:bodyPr lIns="44280" rIns="44280">
                      <a:noAutofit/>
                    </a:bodyPr>
                    <a:p>
                      <a:pPr>
                        <a:lnSpc>
                          <a:spcPct val="107000"/>
                        </a:lnSpc>
                        <a:spcAft>
                          <a:spcPts val="799"/>
                        </a:spcAft>
                      </a:pPr>
                      <a:r>
                        <a:rPr b="0" lang="fr-FR" sz="1000" spc="-1" strike="noStrike">
                          <a:solidFill>
                            <a:srgbClr val="ffffff"/>
                          </a:solidFill>
                          <a:latin typeface="Calibri"/>
                          <a:ea typeface="Times New Roman"/>
                        </a:rPr>
                        <a:t> </a:t>
                      </a:r>
                      <a:endParaRPr b="0" lang="fr-FR" sz="1000" spc="-1" strike="noStrike">
                        <a:latin typeface="Arial"/>
                      </a:endParaRPr>
                    </a:p>
                  </a:txBody>
                  <a:tcPr marL="44280" marR="44280">
                    <a:solidFill>
                      <a:srgbClr val="0070c0"/>
                    </a:solidFill>
                  </a:tcPr>
                </a:tc>
              </a:tr>
              <a:tr h="37908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60-74 ans</a:t>
                      </a:r>
                      <a:endParaRPr b="0" lang="fr-FR" sz="1000" spc="-1" strike="noStrike">
                        <a:latin typeface="Arial"/>
                      </a:endParaRPr>
                    </a:p>
                  </a:txBody>
                  <a:tcPr marL="44280" marR="44280">
                    <a:no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52%</a:t>
                      </a:r>
                      <a:endParaRPr b="0" lang="fr-FR" sz="1000" spc="-1" strike="noStrike">
                        <a:latin typeface="Arial"/>
                      </a:endParaRPr>
                    </a:p>
                  </a:txBody>
                  <a:tcPr marL="44280" marR="44280">
                    <a:noFill/>
                  </a:tcPr>
                </a:tc>
              </a:tr>
              <a:tr h="37908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75-84 ans</a:t>
                      </a:r>
                      <a:endParaRPr b="0" lang="fr-FR" sz="1000" spc="-1" strike="noStrike">
                        <a:latin typeface="Arial"/>
                      </a:endParaRPr>
                    </a:p>
                  </a:txBody>
                  <a:tcPr marL="44280" marR="44280">
                    <a:no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38%</a:t>
                      </a:r>
                      <a:endParaRPr b="0" lang="fr-FR" sz="1000" spc="-1" strike="noStrike">
                        <a:latin typeface="Arial"/>
                      </a:endParaRPr>
                    </a:p>
                  </a:txBody>
                  <a:tcPr marL="44280" marR="44280">
                    <a:noFill/>
                  </a:tcPr>
                </a:tc>
              </a:tr>
              <a:tr h="32688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 de 84 ans</a:t>
                      </a:r>
                      <a:endParaRPr b="0" lang="fr-FR" sz="1000" spc="-1" strike="noStrike">
                        <a:latin typeface="Arial"/>
                      </a:endParaRPr>
                    </a:p>
                  </a:txBody>
                  <a:tcPr marL="44280" marR="44280">
                    <a:no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10%</a:t>
                      </a:r>
                      <a:endParaRPr b="0" lang="fr-FR" sz="1000" spc="-1" strike="noStrike">
                        <a:latin typeface="Arial"/>
                      </a:endParaRPr>
                    </a:p>
                  </a:txBody>
                  <a:tcPr marL="44280" marR="44280">
                    <a:noFill/>
                  </a:tcPr>
                </a:tc>
              </a:tr>
            </a:tbl>
          </a:graphicData>
        </a:graphic>
      </p:graphicFrame>
      <p:graphicFrame>
        <p:nvGraphicFramePr>
          <p:cNvPr id="806" name="Table 5"/>
          <p:cNvGraphicFramePr/>
          <p:nvPr/>
        </p:nvGraphicFramePr>
        <p:xfrm>
          <a:off x="4439880" y="2721960"/>
          <a:ext cx="4603680" cy="3112200"/>
        </p:xfrm>
        <a:graphic>
          <a:graphicData uri="http://schemas.openxmlformats.org/drawingml/2006/table">
            <a:tbl>
              <a:tblPr/>
              <a:tblGrid>
                <a:gridCol w="3252960"/>
                <a:gridCol w="1351080"/>
              </a:tblGrid>
              <a:tr h="336960">
                <a:tc>
                  <a:txBody>
                    <a:bodyPr lIns="44280" rIns="44280">
                      <a:noAutofit/>
                    </a:bodyPr>
                    <a:p>
                      <a:pPr>
                        <a:lnSpc>
                          <a:spcPct val="107000"/>
                        </a:lnSpc>
                        <a:spcAft>
                          <a:spcPts val="799"/>
                        </a:spcAft>
                      </a:pPr>
                      <a:r>
                        <a:rPr b="1" lang="fr-FR" sz="1200" spc="-1" strike="noStrike">
                          <a:solidFill>
                            <a:srgbClr val="ffffff"/>
                          </a:solidFill>
                          <a:latin typeface="Calibri"/>
                          <a:ea typeface="Times New Roman"/>
                        </a:rPr>
                        <a:t>QUARTIERS</a:t>
                      </a:r>
                      <a:endParaRPr b="0" lang="fr-FR" sz="1200" spc="-1" strike="noStrike">
                        <a:latin typeface="Arial"/>
                      </a:endParaRPr>
                    </a:p>
                  </a:txBody>
                  <a:tcPr marL="44280" marR="44280">
                    <a:solidFill>
                      <a:srgbClr val="0070c0"/>
                    </a:solidFill>
                  </a:tcPr>
                </a:tc>
                <a:tc>
                  <a:txBody>
                    <a:bodyPr lIns="44280" rIns="44280">
                      <a:noAutofit/>
                    </a:bodyPr>
                    <a:p>
                      <a:pPr>
                        <a:lnSpc>
                          <a:spcPct val="107000"/>
                        </a:lnSpc>
                        <a:spcAft>
                          <a:spcPts val="799"/>
                        </a:spcAft>
                      </a:pPr>
                      <a:r>
                        <a:rPr b="0" lang="fr-FR" sz="1000" spc="-1" strike="noStrike">
                          <a:solidFill>
                            <a:srgbClr val="ffffff"/>
                          </a:solidFill>
                          <a:latin typeface="Calibri"/>
                          <a:ea typeface="Times New Roman"/>
                        </a:rPr>
                        <a:t> </a:t>
                      </a:r>
                      <a:endParaRPr b="0" lang="fr-FR" sz="1000" spc="-1" strike="noStrike">
                        <a:latin typeface="Arial"/>
                      </a:endParaRPr>
                    </a:p>
                  </a:txBody>
                  <a:tcPr marL="44280" marR="44280">
                    <a:solidFill>
                      <a:srgbClr val="0070c0"/>
                    </a:solidFill>
                  </a:tcPr>
                </a:tc>
              </a:tr>
              <a:tr h="33696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la Renardière</a:t>
                      </a:r>
                      <a:endParaRPr b="0" lang="fr-FR" sz="1000" spc="-1" strike="noStrike">
                        <a:latin typeface="Arial"/>
                      </a:endParaRPr>
                    </a:p>
                  </a:txBody>
                  <a:tcPr marL="44280" marR="44280">
                    <a:solidFill>
                      <a:srgbClr val="ffffff"/>
                    </a:solid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28%</a:t>
                      </a:r>
                      <a:endParaRPr b="0" lang="fr-FR" sz="1000" spc="-1" strike="noStrike">
                        <a:latin typeface="Arial"/>
                      </a:endParaRPr>
                    </a:p>
                  </a:txBody>
                  <a:tcPr marL="44280" marR="44280">
                    <a:noFill/>
                  </a:tcPr>
                </a:tc>
              </a:tr>
              <a:tr h="33696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La Gavotte</a:t>
                      </a:r>
                      <a:endParaRPr b="0" lang="fr-FR" sz="1000" spc="-1" strike="noStrike">
                        <a:latin typeface="Arial"/>
                      </a:endParaRPr>
                    </a:p>
                  </a:txBody>
                  <a:tcPr marL="44280" marR="44280">
                    <a:solidFill>
                      <a:srgbClr val="ffffff"/>
                    </a:solid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21%</a:t>
                      </a:r>
                      <a:endParaRPr b="0" lang="fr-FR" sz="1000" spc="-1" strike="noStrike">
                        <a:latin typeface="Arial"/>
                      </a:endParaRPr>
                    </a:p>
                  </a:txBody>
                  <a:tcPr marL="44280" marR="44280">
                    <a:noFill/>
                  </a:tcPr>
                </a:tc>
              </a:tr>
              <a:tr h="33696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Les Cadeneaux</a:t>
                      </a:r>
                      <a:endParaRPr b="0" lang="fr-FR" sz="1000" spc="-1" strike="noStrike">
                        <a:latin typeface="Arial"/>
                      </a:endParaRPr>
                    </a:p>
                  </a:txBody>
                  <a:tcPr marL="44280" marR="44280">
                    <a:solidFill>
                      <a:srgbClr val="ffffff"/>
                    </a:solid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21%</a:t>
                      </a:r>
                      <a:endParaRPr b="0" lang="fr-FR" sz="1000" spc="-1" strike="noStrike">
                        <a:latin typeface="Arial"/>
                      </a:endParaRPr>
                    </a:p>
                  </a:txBody>
                  <a:tcPr marL="44280" marR="44280">
                    <a:noFill/>
                  </a:tcPr>
                </a:tc>
              </a:tr>
              <a:tr h="33696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La Voilerie</a:t>
                      </a:r>
                      <a:endParaRPr b="0" lang="fr-FR" sz="1000" spc="-1" strike="noStrike">
                        <a:latin typeface="Arial"/>
                      </a:endParaRPr>
                    </a:p>
                  </a:txBody>
                  <a:tcPr marL="44280" marR="44280">
                    <a:solidFill>
                      <a:srgbClr val="ffffff"/>
                    </a:solid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7%</a:t>
                      </a:r>
                      <a:endParaRPr b="0" lang="fr-FR" sz="1000" spc="-1" strike="noStrike">
                        <a:latin typeface="Arial"/>
                      </a:endParaRPr>
                    </a:p>
                  </a:txBody>
                  <a:tcPr marL="44280" marR="44280">
                    <a:noFill/>
                  </a:tcPr>
                </a:tc>
              </a:tr>
              <a:tr h="41544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Grand Verger</a:t>
                      </a:r>
                      <a:endParaRPr b="0" lang="fr-FR" sz="1000" spc="-1" strike="noStrike">
                        <a:latin typeface="Arial"/>
                      </a:endParaRPr>
                    </a:p>
                  </a:txBody>
                  <a:tcPr marL="44280" marR="44280">
                    <a:solidFill>
                      <a:srgbClr val="ffffff"/>
                    </a:solid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7%</a:t>
                      </a:r>
                      <a:endParaRPr b="0" lang="fr-FR" sz="1000" spc="-1" strike="noStrike">
                        <a:latin typeface="Arial"/>
                      </a:endParaRPr>
                    </a:p>
                  </a:txBody>
                  <a:tcPr marL="44280" marR="44280">
                    <a:noFill/>
                  </a:tcPr>
                </a:tc>
              </a:tr>
              <a:tr h="33696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Domaine du Relais</a:t>
                      </a:r>
                      <a:endParaRPr b="0" lang="fr-FR" sz="1000" spc="-1" strike="noStrike">
                        <a:latin typeface="Arial"/>
                      </a:endParaRPr>
                    </a:p>
                  </a:txBody>
                  <a:tcPr marL="44280" marR="44280">
                    <a:solidFill>
                      <a:srgbClr val="ffffff"/>
                    </a:solid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7%</a:t>
                      </a:r>
                      <a:endParaRPr b="0" lang="fr-FR" sz="1000" spc="-1" strike="noStrike">
                        <a:latin typeface="Arial"/>
                      </a:endParaRPr>
                    </a:p>
                  </a:txBody>
                  <a:tcPr marL="44280" marR="44280">
                    <a:noFill/>
                  </a:tcPr>
                </a:tc>
              </a:tr>
              <a:tr h="33696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Chemin des Pinchinades</a:t>
                      </a:r>
                      <a:endParaRPr b="0" lang="fr-FR" sz="1000" spc="-1" strike="noStrike">
                        <a:latin typeface="Arial"/>
                      </a:endParaRPr>
                    </a:p>
                  </a:txBody>
                  <a:tcPr marL="44280" marR="44280">
                    <a:solidFill>
                      <a:srgbClr val="ffffff"/>
                    </a:solid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3%</a:t>
                      </a:r>
                      <a:endParaRPr b="0" lang="fr-FR" sz="1000" spc="-1" strike="noStrike">
                        <a:latin typeface="Arial"/>
                      </a:endParaRPr>
                    </a:p>
                  </a:txBody>
                  <a:tcPr marL="44280" marR="44280">
                    <a:noFill/>
                  </a:tcPr>
                </a:tc>
              </a:tr>
              <a:tr h="338040">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Chemin des fraises</a:t>
                      </a:r>
                      <a:endParaRPr b="0" lang="fr-FR" sz="1000" spc="-1" strike="noStrike">
                        <a:latin typeface="Arial"/>
                      </a:endParaRPr>
                    </a:p>
                  </a:txBody>
                  <a:tcPr marL="44280" marR="44280">
                    <a:solidFill>
                      <a:srgbClr val="ffffff"/>
                    </a:solidFill>
                  </a:tcPr>
                </a:tc>
                <a:tc>
                  <a:txBody>
                    <a:bodyPr lIns="44280" rIns="44280">
                      <a:noAutofit/>
                    </a:bodyPr>
                    <a:p>
                      <a:pPr>
                        <a:lnSpc>
                          <a:spcPct val="107000"/>
                        </a:lnSpc>
                        <a:spcAft>
                          <a:spcPts val="799"/>
                        </a:spcAft>
                      </a:pPr>
                      <a:r>
                        <a:rPr b="0" lang="fr-FR" sz="1000" spc="-1" strike="noStrike">
                          <a:solidFill>
                            <a:srgbClr val="000000"/>
                          </a:solidFill>
                          <a:latin typeface="Calibri"/>
                          <a:ea typeface="Times New Roman"/>
                        </a:rPr>
                        <a:t>3%</a:t>
                      </a:r>
                      <a:endParaRPr b="0" lang="fr-FR" sz="1000" spc="-1" strike="noStrike">
                        <a:latin typeface="Arial"/>
                      </a:endParaRPr>
                    </a:p>
                  </a:txBody>
                  <a:tcPr marL="44280" marR="44280">
                    <a:noFill/>
                  </a:tcPr>
                </a:tc>
              </a:tr>
            </a:tbl>
          </a:graphicData>
        </a:graphic>
      </p:graphicFrame>
    </p:spTree>
  </p:cSld>
  <mc:AlternateContent>
    <mc:Choice Requires="p14">
      <p:transition spd="slow" p14:dur="2000"/>
    </mc:Choice>
    <mc:Fallback>
      <p:transition spd="slow"/>
    </mc:Fallback>
  </mc:AlternateContent>
  <p:timing>
    <p:tnLst>
      <p:par>
        <p:cTn id="121" dur="indefinite" restart="never" nodeType="tmRoot">
          <p:childTnLst>
            <p:seq>
              <p:cTn id="122" dur="indefinite"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7" name="CustomShape 1"/>
          <p:cNvSpPr/>
          <p:nvPr/>
        </p:nvSpPr>
        <p:spPr>
          <a:xfrm>
            <a:off x="452880" y="3441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Transports et mobilité</a:t>
            </a:r>
            <a:endParaRPr b="0" lang="fr-FR" sz="2400" spc="-1" strike="noStrike">
              <a:latin typeface="Arial"/>
            </a:endParaRPr>
          </a:p>
        </p:txBody>
      </p:sp>
      <p:grpSp>
        <p:nvGrpSpPr>
          <p:cNvPr id="808" name="Group 2"/>
          <p:cNvGrpSpPr/>
          <p:nvPr/>
        </p:nvGrpSpPr>
        <p:grpSpPr>
          <a:xfrm>
            <a:off x="452880" y="1257480"/>
            <a:ext cx="11051640" cy="5028840"/>
            <a:chOff x="452880" y="1257480"/>
            <a:chExt cx="11051640" cy="5028840"/>
          </a:xfrm>
        </p:grpSpPr>
        <p:sp>
          <p:nvSpPr>
            <p:cNvPr id="809" name="CustomShape 3"/>
            <p:cNvSpPr/>
            <p:nvPr/>
          </p:nvSpPr>
          <p:spPr>
            <a:xfrm>
              <a:off x="452880" y="1366560"/>
              <a:ext cx="11051640" cy="491976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10" name="CustomShape 4"/>
            <p:cNvSpPr/>
            <p:nvPr/>
          </p:nvSpPr>
          <p:spPr>
            <a:xfrm>
              <a:off x="686520" y="1257480"/>
              <a:ext cx="2399040" cy="28224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11" name="CustomShape 5"/>
          <p:cNvSpPr/>
          <p:nvPr/>
        </p:nvSpPr>
        <p:spPr>
          <a:xfrm>
            <a:off x="654120" y="1600920"/>
            <a:ext cx="10649160" cy="313452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500" spc="-1" strike="noStrike">
                <a:solidFill>
                  <a:srgbClr val="0070cd"/>
                </a:solidFill>
                <a:latin typeface="Arial"/>
                <a:ea typeface="DejaVu Sans"/>
              </a:rPr>
              <a:t>Enjeux d’amélioration - Un réseau de transport en commun très limité: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Le sentiment que les bus circulent de façon moins régulière qu’auparavant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Des horaires peu connus des habitants et qui changent régulièrement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 sentiment partagé d’une sous-utilisation des bus mis en place, notamment des Zénibus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Des indications limitées dans les transports en commun engendrant une certaine appréhension pour les potentiels utilisateurs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Une commune avec un relief important limitant l’accès d’autobus à certains quartiers et limitant également le développement de pistes cyclables</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 trafic extrêmement dense sur la route générant des difficultés de conduite pour les Aînés et une certaine dangerosité pour les piétons ou cyclistes, notamment dans les ronds-points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Des difficultés importantes pour garer sa voiture </a:t>
            </a:r>
            <a:endParaRPr b="0" lang="fr-FR" sz="1500" spc="-1" strike="noStrike">
              <a:latin typeface="Arial"/>
            </a:endParaRPr>
          </a:p>
        </p:txBody>
      </p:sp>
      <p:sp>
        <p:nvSpPr>
          <p:cNvPr id="812" name="CustomShape 6"/>
          <p:cNvSpPr/>
          <p:nvPr/>
        </p:nvSpPr>
        <p:spPr>
          <a:xfrm>
            <a:off x="825120" y="4895280"/>
            <a:ext cx="10306800" cy="1073520"/>
          </a:xfrm>
          <a:prstGeom prst="rect">
            <a:avLst/>
          </a:prstGeom>
          <a:noFill/>
          <a:ln>
            <a:noFill/>
          </a:ln>
        </p:spPr>
        <p:style>
          <a:lnRef idx="0"/>
          <a:fillRef idx="0"/>
          <a:effectRef idx="0"/>
          <a:fontRef idx="minor"/>
        </p:style>
        <p:txBody>
          <a:bodyPr lIns="90000" rIns="90000" tIns="45000" bIns="45000">
            <a:noAutofit/>
          </a:bodyPr>
          <a:p>
            <a:pPr>
              <a:lnSpc>
                <a:spcPct val="107000"/>
              </a:lnSpc>
              <a:spcAft>
                <a:spcPts val="799"/>
              </a:spcAft>
            </a:pPr>
            <a:r>
              <a:rPr b="0" i="1" lang="fr-FR" sz="1600" spc="-1" strike="noStrike">
                <a:solidFill>
                  <a:srgbClr val="0070c0"/>
                </a:solidFill>
                <a:latin typeface="Calibri"/>
                <a:ea typeface="Calibri"/>
              </a:rPr>
              <a:t>« Aujourd’hui, sans voiture on est presque bloqué »</a:t>
            </a:r>
            <a:endParaRPr b="0" lang="fr-FR" sz="1600" spc="-1" strike="noStrike">
              <a:latin typeface="Arial"/>
            </a:endParaRPr>
          </a:p>
          <a:p>
            <a:pPr>
              <a:lnSpc>
                <a:spcPct val="107000"/>
              </a:lnSpc>
              <a:spcAft>
                <a:spcPts val="799"/>
              </a:spcAft>
            </a:pPr>
            <a:r>
              <a:rPr b="0" i="1" lang="fr-FR" sz="1600" spc="-1" strike="noStrike">
                <a:solidFill>
                  <a:srgbClr val="0070c0"/>
                </a:solidFill>
                <a:latin typeface="Calibri"/>
                <a:ea typeface="Calibri"/>
              </a:rPr>
              <a:t>« Pour aller chez le médecin ou au restaurant, je dois prendre trois bus ce qui prend la demi-journée » </a:t>
            </a:r>
            <a:endParaRPr b="0" lang="fr-FR" sz="1600" spc="-1" strike="noStrike">
              <a:latin typeface="Arial"/>
            </a:endParaRPr>
          </a:p>
          <a:p>
            <a:pPr>
              <a:lnSpc>
                <a:spcPct val="107000"/>
              </a:lnSpc>
              <a:spcAft>
                <a:spcPts val="799"/>
              </a:spcAft>
            </a:pPr>
            <a:r>
              <a:rPr b="0" i="1" lang="fr-FR" sz="1600" spc="-1" strike="noStrike">
                <a:solidFill>
                  <a:srgbClr val="0070c0"/>
                </a:solidFill>
                <a:latin typeface="Calibri"/>
                <a:ea typeface="Calibri"/>
              </a:rPr>
              <a:t>« En vélo, aux Pennes, c’est pas possible »</a:t>
            </a:r>
            <a:endParaRPr b="0" lang="fr-FR" sz="1600" spc="-1" strike="noStrike">
              <a:latin typeface="Arial"/>
            </a:endParaRPr>
          </a:p>
        </p:txBody>
      </p:sp>
      <p:sp>
        <p:nvSpPr>
          <p:cNvPr id="813" name="CustomShape 7"/>
          <p:cNvSpPr/>
          <p:nvPr/>
        </p:nvSpPr>
        <p:spPr>
          <a:xfrm>
            <a:off x="11222280" y="6360840"/>
            <a:ext cx="663840" cy="480960"/>
          </a:xfrm>
          <a:prstGeom prst="rect">
            <a:avLst/>
          </a:prstGeom>
          <a:noFill/>
          <a:ln>
            <a:solidFill>
              <a:srgbClr val="777877"/>
            </a:solidFill>
          </a:ln>
        </p:spPr>
        <p:style>
          <a:lnRef idx="0"/>
          <a:fillRef idx="0"/>
          <a:effectRef idx="0"/>
          <a:fontRef idx="minor"/>
        </p:style>
        <p:txBody>
          <a:bodyPr lIns="90000" rIns="90000" tIns="45000" bIns="45000">
            <a:noAutofit/>
          </a:bodyPr>
          <a:p>
            <a:pPr algn="r">
              <a:lnSpc>
                <a:spcPct val="100000"/>
              </a:lnSpc>
            </a:pPr>
            <a:fld id="{4483563B-626E-426C-A7C2-40137467807D}"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23" dur="indefinite" restart="never" nodeType="tmRoot">
          <p:childTnLst>
            <p:seq>
              <p:cTn id="124" dur="indefinite" nodeType="mainSeq"/>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CustomShape 1"/>
          <p:cNvSpPr/>
          <p:nvPr/>
        </p:nvSpPr>
        <p:spPr>
          <a:xfrm>
            <a:off x="452880" y="31968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Habitat</a:t>
            </a:r>
            <a:endParaRPr b="0" lang="fr-FR" sz="2400" spc="-1" strike="noStrike">
              <a:latin typeface="Arial"/>
            </a:endParaRPr>
          </a:p>
        </p:txBody>
      </p:sp>
      <p:sp>
        <p:nvSpPr>
          <p:cNvPr id="815" name="CustomShape 2"/>
          <p:cNvSpPr/>
          <p:nvPr/>
        </p:nvSpPr>
        <p:spPr>
          <a:xfrm>
            <a:off x="2563560" y="1014480"/>
            <a:ext cx="8899560" cy="3071160"/>
          </a:xfrm>
          <a:prstGeom prst="rect">
            <a:avLst/>
          </a:prstGeom>
          <a:noFill/>
          <a:ln>
            <a:noFill/>
          </a:ln>
        </p:spPr>
        <p:style>
          <a:lnRef idx="0"/>
          <a:fillRef idx="0"/>
          <a:effectRef idx="0"/>
          <a:fontRef idx="minor"/>
        </p:style>
      </p:sp>
      <p:grpSp>
        <p:nvGrpSpPr>
          <p:cNvPr id="816" name="Group 3"/>
          <p:cNvGrpSpPr/>
          <p:nvPr/>
        </p:nvGrpSpPr>
        <p:grpSpPr>
          <a:xfrm>
            <a:off x="452880" y="1257480"/>
            <a:ext cx="11051640" cy="3206880"/>
            <a:chOff x="452880" y="1257480"/>
            <a:chExt cx="11051640" cy="3206880"/>
          </a:xfrm>
        </p:grpSpPr>
        <p:sp>
          <p:nvSpPr>
            <p:cNvPr id="817" name="CustomShape 4"/>
            <p:cNvSpPr/>
            <p:nvPr/>
          </p:nvSpPr>
          <p:spPr>
            <a:xfrm>
              <a:off x="452880" y="1326960"/>
              <a:ext cx="11051640" cy="313740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18" name="CustomShape 5"/>
            <p:cNvSpPr/>
            <p:nvPr/>
          </p:nvSpPr>
          <p:spPr>
            <a:xfrm>
              <a:off x="686520" y="1257480"/>
              <a:ext cx="2399040" cy="17964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19" name="CustomShape 6"/>
          <p:cNvSpPr/>
          <p:nvPr/>
        </p:nvSpPr>
        <p:spPr>
          <a:xfrm>
            <a:off x="609480" y="1775160"/>
            <a:ext cx="10805400" cy="1919520"/>
          </a:xfrm>
          <a:prstGeom prst="rect">
            <a:avLst/>
          </a:prstGeom>
          <a:noFill/>
          <a:ln>
            <a:noFill/>
          </a:ln>
        </p:spPr>
        <p:style>
          <a:lnRef idx="0"/>
          <a:fillRef idx="0"/>
          <a:effectRef idx="0"/>
          <a:fontRef idx="minor"/>
        </p:style>
        <p:txBody>
          <a:bodyPr lIns="0" rIns="90000" tIns="45000" bIns="45000">
            <a:noAutofit/>
          </a:bodyPr>
          <a:p>
            <a:pPr>
              <a:lnSpc>
                <a:spcPct val="107000"/>
              </a:lnSpc>
              <a:spcAft>
                <a:spcPts val="601"/>
              </a:spcAft>
            </a:pPr>
            <a:r>
              <a:rPr b="0" lang="fr-FR" sz="1400" spc="-1" strike="noStrike">
                <a:solidFill>
                  <a:srgbClr val="0070cd"/>
                </a:solidFill>
                <a:latin typeface="Arial"/>
                <a:ea typeface="DejaVu Sans"/>
              </a:rPr>
              <a:t>Enjeux d’amélioration- Des logements qui ne sont pas toujours adaptés aux aînés:</a:t>
            </a:r>
            <a:endParaRPr b="0" lang="fr-FR" sz="1400" spc="-1" strike="noStrike">
              <a:latin typeface="Arial"/>
            </a:endParaRPr>
          </a:p>
          <a:p>
            <a:pPr marL="343080" indent="-342000">
              <a:lnSpc>
                <a:spcPct val="107000"/>
              </a:lnSpc>
              <a:spcAft>
                <a:spcPts val="601"/>
              </a:spcAft>
              <a:buClr>
                <a:srgbClr val="777877"/>
              </a:buClr>
              <a:buFont typeface="Arial"/>
              <a:buChar char="•"/>
            </a:pPr>
            <a:r>
              <a:rPr b="0" lang="fr-FR" sz="1500" spc="-1" strike="noStrike">
                <a:solidFill>
                  <a:srgbClr val="777877"/>
                </a:solidFill>
                <a:latin typeface="Arial"/>
                <a:ea typeface="DejaVu Sans"/>
              </a:rPr>
              <a:t>Peu de logements sociaux disponibles </a:t>
            </a:r>
            <a:endParaRPr b="0" lang="fr-FR" sz="1500" spc="-1" strike="noStrike">
              <a:latin typeface="Arial"/>
            </a:endParaRPr>
          </a:p>
          <a:p>
            <a:pPr marL="343080" indent="-342000">
              <a:lnSpc>
                <a:spcPct val="107000"/>
              </a:lnSpc>
              <a:spcAft>
                <a:spcPts val="601"/>
              </a:spcAft>
              <a:buClr>
                <a:srgbClr val="777877"/>
              </a:buClr>
              <a:buFont typeface="Arial"/>
              <a:buChar char="•"/>
            </a:pPr>
            <a:r>
              <a:rPr b="0" lang="fr-FR" sz="1500" spc="-1" strike="noStrike">
                <a:solidFill>
                  <a:srgbClr val="777877"/>
                </a:solidFill>
                <a:latin typeface="Arial"/>
                <a:ea typeface="DejaVu Sans"/>
              </a:rPr>
              <a:t>Très peu de logements disponibles pour les seniors dans le centre-ville </a:t>
            </a:r>
            <a:endParaRPr b="0" lang="fr-FR" sz="1500" spc="-1" strike="noStrike">
              <a:latin typeface="Arial"/>
            </a:endParaRPr>
          </a:p>
          <a:p>
            <a:pPr marL="343080" indent="-342000">
              <a:lnSpc>
                <a:spcPct val="107000"/>
              </a:lnSpc>
              <a:spcAft>
                <a:spcPts val="601"/>
              </a:spcAft>
              <a:buClr>
                <a:srgbClr val="777877"/>
              </a:buClr>
              <a:buFont typeface="Arial"/>
              <a:buChar char="•"/>
            </a:pPr>
            <a:r>
              <a:rPr b="0" lang="fr-FR" sz="1500" spc="-1" strike="noStrike">
                <a:solidFill>
                  <a:srgbClr val="777877"/>
                </a:solidFill>
                <a:latin typeface="Arial"/>
                <a:ea typeface="DejaVu Sans"/>
              </a:rPr>
              <a:t>De nombreux immeubles ne disposent pas d’ascenseurs </a:t>
            </a:r>
            <a:endParaRPr b="0" lang="fr-FR" sz="1500" spc="-1" strike="noStrike">
              <a:latin typeface="Arial"/>
            </a:endParaRPr>
          </a:p>
          <a:p>
            <a:pPr marL="343080" indent="-342000">
              <a:lnSpc>
                <a:spcPct val="107000"/>
              </a:lnSpc>
              <a:spcAft>
                <a:spcPts val="601"/>
              </a:spcAft>
              <a:buClr>
                <a:srgbClr val="777877"/>
              </a:buClr>
              <a:buFont typeface="Arial"/>
              <a:buChar char="•"/>
            </a:pPr>
            <a:r>
              <a:rPr b="0" lang="fr-FR" sz="1500" spc="-1" strike="noStrike">
                <a:solidFill>
                  <a:srgbClr val="777877"/>
                </a:solidFill>
                <a:latin typeface="Arial"/>
                <a:ea typeface="DejaVu Sans"/>
              </a:rPr>
              <a:t>Peu d’informations disponibles relatives à l’adaptation des logements </a:t>
            </a:r>
            <a:endParaRPr b="0" lang="fr-FR" sz="1500" spc="-1" strike="noStrike">
              <a:latin typeface="Arial"/>
            </a:endParaRPr>
          </a:p>
          <a:p>
            <a:pPr marL="343080" indent="-342000">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sentiment d’insécurité partagé par quelques habitants </a:t>
            </a:r>
            <a:endParaRPr b="0" lang="fr-FR" sz="1500" spc="-1" strike="noStrike">
              <a:latin typeface="Arial"/>
            </a:endParaRPr>
          </a:p>
        </p:txBody>
      </p:sp>
      <p:sp>
        <p:nvSpPr>
          <p:cNvPr id="820" name="CustomShape 7"/>
          <p:cNvSpPr/>
          <p:nvPr/>
        </p:nvSpPr>
        <p:spPr>
          <a:xfrm>
            <a:off x="792720" y="3832560"/>
            <a:ext cx="8728560" cy="349200"/>
          </a:xfrm>
          <a:prstGeom prst="rect">
            <a:avLst/>
          </a:prstGeom>
          <a:noFill/>
          <a:ln>
            <a:noFill/>
          </a:ln>
        </p:spPr>
        <p:style>
          <a:lnRef idx="0"/>
          <a:fillRef idx="0"/>
          <a:effectRef idx="0"/>
          <a:fontRef idx="minor"/>
        </p:style>
        <p:txBody>
          <a:bodyPr wrap="none" lIns="90000" rIns="90000" tIns="45000" bIns="45000">
            <a:noAutofit/>
          </a:bodyPr>
          <a:p>
            <a:pPr>
              <a:lnSpc>
                <a:spcPct val="107000"/>
              </a:lnSpc>
              <a:spcAft>
                <a:spcPts val="799"/>
              </a:spcAft>
            </a:pPr>
            <a:r>
              <a:rPr b="0" i="1" lang="fr-FR" sz="1600" spc="-1" strike="noStrike">
                <a:solidFill>
                  <a:srgbClr val="0070c0"/>
                </a:solidFill>
                <a:latin typeface="Calibri"/>
                <a:ea typeface="Calibri"/>
              </a:rPr>
              <a:t>« Aujourd’hui, c’est nos familles qui nous accompagnent dans les démarches d’adaptation du logement »</a:t>
            </a:r>
            <a:endParaRPr b="0" lang="fr-FR" sz="1600" spc="-1" strike="noStrike">
              <a:latin typeface="Arial"/>
            </a:endParaRPr>
          </a:p>
        </p:txBody>
      </p:sp>
      <p:sp>
        <p:nvSpPr>
          <p:cNvPr id="821" name="CustomShape 8"/>
          <p:cNvSpPr/>
          <p:nvPr/>
        </p:nvSpPr>
        <p:spPr>
          <a:xfrm>
            <a:off x="11222280" y="6360840"/>
            <a:ext cx="663840" cy="480960"/>
          </a:xfrm>
          <a:prstGeom prst="rect">
            <a:avLst/>
          </a:prstGeom>
          <a:noFill/>
          <a:ln>
            <a:solidFill>
              <a:srgbClr val="777877"/>
            </a:solidFill>
          </a:ln>
        </p:spPr>
        <p:style>
          <a:lnRef idx="0"/>
          <a:fillRef idx="0"/>
          <a:effectRef idx="0"/>
          <a:fontRef idx="minor"/>
        </p:style>
        <p:txBody>
          <a:bodyPr lIns="90000" rIns="90000" tIns="45000" bIns="45000">
            <a:noAutofit/>
          </a:bodyPr>
          <a:p>
            <a:pPr algn="r">
              <a:lnSpc>
                <a:spcPct val="100000"/>
              </a:lnSpc>
            </a:pPr>
            <a:fld id="{6DADE5FF-EA18-45CD-A0A7-8EFA8EDAA871}"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25" dur="indefinite" restart="never" nodeType="tmRoot">
          <p:childTnLst>
            <p:seq>
              <p:cTn id="126" dur="indefinite" nodeType="mainSeq"/>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2" name="CustomShape 1"/>
          <p:cNvSpPr/>
          <p:nvPr/>
        </p:nvSpPr>
        <p:spPr>
          <a:xfrm>
            <a:off x="452880" y="29988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Lien social et solidarité</a:t>
            </a:r>
            <a:endParaRPr b="0" lang="fr-FR" sz="2400" spc="-1" strike="noStrike">
              <a:latin typeface="Arial"/>
            </a:endParaRPr>
          </a:p>
        </p:txBody>
      </p:sp>
      <p:sp>
        <p:nvSpPr>
          <p:cNvPr id="823" name="CustomShape 2"/>
          <p:cNvSpPr/>
          <p:nvPr/>
        </p:nvSpPr>
        <p:spPr>
          <a:xfrm>
            <a:off x="2422800" y="591480"/>
            <a:ext cx="8899560" cy="3071160"/>
          </a:xfrm>
          <a:prstGeom prst="rect">
            <a:avLst/>
          </a:prstGeom>
          <a:noFill/>
          <a:ln>
            <a:noFill/>
          </a:ln>
        </p:spPr>
        <p:style>
          <a:lnRef idx="0"/>
          <a:fillRef idx="0"/>
          <a:effectRef idx="0"/>
          <a:fontRef idx="minor"/>
        </p:style>
      </p:sp>
      <p:grpSp>
        <p:nvGrpSpPr>
          <p:cNvPr id="824" name="Group 3"/>
          <p:cNvGrpSpPr/>
          <p:nvPr/>
        </p:nvGrpSpPr>
        <p:grpSpPr>
          <a:xfrm>
            <a:off x="452880" y="1257480"/>
            <a:ext cx="11051640" cy="3206880"/>
            <a:chOff x="452880" y="1257480"/>
            <a:chExt cx="11051640" cy="3206880"/>
          </a:xfrm>
        </p:grpSpPr>
        <p:sp>
          <p:nvSpPr>
            <p:cNvPr id="825" name="CustomShape 4"/>
            <p:cNvSpPr/>
            <p:nvPr/>
          </p:nvSpPr>
          <p:spPr>
            <a:xfrm>
              <a:off x="452880" y="1326960"/>
              <a:ext cx="11051640" cy="313740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26" name="CustomShape 5"/>
            <p:cNvSpPr/>
            <p:nvPr/>
          </p:nvSpPr>
          <p:spPr>
            <a:xfrm>
              <a:off x="686520" y="1257480"/>
              <a:ext cx="2399040" cy="17964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27" name="CustomShape 6"/>
          <p:cNvSpPr/>
          <p:nvPr/>
        </p:nvSpPr>
        <p:spPr>
          <a:xfrm>
            <a:off x="622080" y="1617840"/>
            <a:ext cx="5175720" cy="228132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 sentiment partagé d’être intégré et respecté dans la ville des Pennes </a:t>
            </a:r>
            <a:endParaRPr b="0" lang="fr-FR" sz="1500" spc="-1" strike="noStrike">
              <a:latin typeface="Arial"/>
            </a:endParaRPr>
          </a:p>
          <a:p>
            <a:pPr marL="285840" indent="-284760" algn="just">
              <a:lnSpc>
                <a:spcPct val="100000"/>
              </a:lnSpc>
              <a:buClr>
                <a:srgbClr val="777877"/>
              </a:buClr>
              <a:buFont typeface="Arial"/>
              <a:buChar char="•"/>
            </a:pPr>
            <a:r>
              <a:rPr b="0" lang="fr-FR" sz="1500" spc="-1" strike="noStrike">
                <a:solidFill>
                  <a:srgbClr val="777877"/>
                </a:solidFill>
                <a:latin typeface="Arial"/>
                <a:ea typeface="DejaVu Sans"/>
              </a:rPr>
              <a:t>Un CCAS très présent et très réactif lors de la période COVID et pendant l’été : appels téléphoniques réguliers, livraisons de repas…</a:t>
            </a: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r>
              <a:rPr b="0" i="1" lang="fr-FR" sz="1600" spc="-1" strike="noStrike">
                <a:solidFill>
                  <a:srgbClr val="0070c0"/>
                </a:solidFill>
                <a:latin typeface="Calibri"/>
                <a:ea typeface="DejaVu Sans"/>
              </a:rPr>
              <a:t>« On se sent vraiment bien aux Pennes »</a:t>
            </a:r>
            <a:endParaRPr b="0" lang="fr-FR" sz="1600" spc="-1" strike="noStrike">
              <a:latin typeface="Arial"/>
            </a:endParaRPr>
          </a:p>
          <a:p>
            <a:pPr>
              <a:lnSpc>
                <a:spcPct val="100000"/>
              </a:lnSpc>
            </a:pPr>
            <a:endParaRPr b="0" lang="fr-FR" sz="1600" spc="-1" strike="noStrike">
              <a:latin typeface="Arial"/>
            </a:endParaRPr>
          </a:p>
        </p:txBody>
      </p:sp>
      <p:sp>
        <p:nvSpPr>
          <p:cNvPr id="828" name="CustomShape 7"/>
          <p:cNvSpPr/>
          <p:nvPr/>
        </p:nvSpPr>
        <p:spPr>
          <a:xfrm>
            <a:off x="6300720" y="1617840"/>
            <a:ext cx="5021640" cy="248832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343080" indent="-34200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repérage des personnes isolées à améliorer </a:t>
            </a:r>
            <a:endParaRPr b="0" lang="fr-FR" sz="1500" spc="-1" strike="noStrike">
              <a:latin typeface="Arial"/>
            </a:endParaRPr>
          </a:p>
          <a:p>
            <a:pPr marL="343080" indent="-342000" algn="just">
              <a:lnSpc>
                <a:spcPct val="107000"/>
              </a:lnSpc>
              <a:spcAft>
                <a:spcPts val="799"/>
              </a:spcAft>
              <a:buClr>
                <a:srgbClr val="777877"/>
              </a:buClr>
              <a:buFont typeface="Arial"/>
              <a:buChar char="•"/>
            </a:pPr>
            <a:r>
              <a:rPr b="0" lang="fr-FR" sz="1500" spc="-1" strike="noStrike">
                <a:solidFill>
                  <a:srgbClr val="777877"/>
                </a:solidFill>
                <a:latin typeface="Arial"/>
                <a:ea typeface="DejaVu Sans"/>
              </a:rPr>
              <a:t>Des liens intergénérationnels encore limités </a:t>
            </a:r>
            <a:endParaRPr b="0" lang="fr-FR" sz="1500" spc="-1" strike="noStrike">
              <a:latin typeface="Arial"/>
            </a:endParaRPr>
          </a:p>
          <a:p>
            <a:pPr algn="just">
              <a:lnSpc>
                <a:spcPct val="107000"/>
              </a:lnSpc>
              <a:spcAft>
                <a:spcPts val="799"/>
              </a:spcAft>
            </a:pPr>
            <a:r>
              <a:rPr b="0" lang="fr-FR" sz="1800" spc="-1" strike="noStrike">
                <a:solidFill>
                  <a:srgbClr val="777877"/>
                </a:solidFill>
                <a:latin typeface="Calibri"/>
                <a:ea typeface="Calibri"/>
              </a:rPr>
              <a:t> </a:t>
            </a:r>
            <a:endParaRPr b="0" lang="fr-FR" sz="1800" spc="-1" strike="noStrike">
              <a:latin typeface="Arial"/>
            </a:endParaRPr>
          </a:p>
          <a:p>
            <a:pPr algn="just">
              <a:lnSpc>
                <a:spcPct val="107000"/>
              </a:lnSpc>
              <a:spcAft>
                <a:spcPts val="799"/>
              </a:spcAft>
            </a:pPr>
            <a:r>
              <a:rPr b="0" i="1" lang="fr-FR" sz="1400" spc="-1" strike="noStrike">
                <a:solidFill>
                  <a:srgbClr val="0070c0"/>
                </a:solidFill>
                <a:latin typeface="Calibri"/>
                <a:ea typeface="Calibri"/>
              </a:rPr>
              <a:t>«</a:t>
            </a:r>
            <a:r>
              <a:rPr b="0" i="1" lang="fr-FR" sz="1600" spc="-1" strike="noStrike">
                <a:solidFill>
                  <a:srgbClr val="0070c0"/>
                </a:solidFill>
                <a:latin typeface="Calibri"/>
                <a:ea typeface="Calibri"/>
              </a:rPr>
              <a:t> Le lien avec les adolescents et les étudiants est vraiment compliqué à créer »</a:t>
            </a:r>
            <a:endParaRPr b="0" lang="fr-FR" sz="1600" spc="-1" strike="noStrike">
              <a:latin typeface="Arial"/>
            </a:endParaRPr>
          </a:p>
          <a:p>
            <a:pPr>
              <a:lnSpc>
                <a:spcPct val="100000"/>
              </a:lnSpc>
            </a:pPr>
            <a:endParaRPr b="0" lang="fr-FR" sz="1600" spc="-1" strike="noStrike">
              <a:latin typeface="Arial"/>
            </a:endParaRPr>
          </a:p>
          <a:p>
            <a:pPr>
              <a:lnSpc>
                <a:spcPct val="100000"/>
              </a:lnSpc>
            </a:pPr>
            <a:endParaRPr b="0" lang="fr-FR" sz="1600" spc="-1" strike="noStrike">
              <a:latin typeface="Arial"/>
            </a:endParaRPr>
          </a:p>
        </p:txBody>
      </p:sp>
      <p:sp>
        <p:nvSpPr>
          <p:cNvPr id="829" name="Line 8"/>
          <p:cNvSpPr/>
          <p:nvPr/>
        </p:nvSpPr>
        <p:spPr>
          <a:xfrm>
            <a:off x="5980320" y="1461240"/>
            <a:ext cx="360" cy="2869560"/>
          </a:xfrm>
          <a:prstGeom prst="line">
            <a:avLst/>
          </a:prstGeom>
          <a:ln>
            <a:solidFill>
              <a:srgbClr val="061b8d"/>
            </a:solidFill>
            <a:round/>
          </a:ln>
        </p:spPr>
        <p:style>
          <a:lnRef idx="1">
            <a:schemeClr val="accent1"/>
          </a:lnRef>
          <a:fillRef idx="0">
            <a:schemeClr val="accent1"/>
          </a:fillRef>
          <a:effectRef idx="0">
            <a:schemeClr val="accent1"/>
          </a:effectRef>
          <a:fontRef idx="minor"/>
        </p:style>
      </p:sp>
      <p:sp>
        <p:nvSpPr>
          <p:cNvPr id="830" name="CustomShape 9"/>
          <p:cNvSpPr/>
          <p:nvPr/>
        </p:nvSpPr>
        <p:spPr>
          <a:xfrm>
            <a:off x="11222280" y="6360840"/>
            <a:ext cx="663840" cy="480960"/>
          </a:xfrm>
          <a:prstGeom prst="rect">
            <a:avLst/>
          </a:prstGeom>
          <a:noFill/>
          <a:ln>
            <a:solidFill>
              <a:srgbClr val="777877"/>
            </a:solidFill>
          </a:ln>
        </p:spPr>
        <p:style>
          <a:lnRef idx="0"/>
          <a:fillRef idx="0"/>
          <a:effectRef idx="0"/>
          <a:fontRef idx="minor"/>
        </p:style>
        <p:txBody>
          <a:bodyPr lIns="90000" rIns="90000" tIns="45000" bIns="45000">
            <a:noAutofit/>
          </a:bodyPr>
          <a:p>
            <a:pPr algn="r">
              <a:lnSpc>
                <a:spcPct val="100000"/>
              </a:lnSpc>
            </a:pPr>
            <a:fld id="{84D8166C-320A-4671-92B1-F665C0331F9E}"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27" dur="indefinite" restart="never" nodeType="tmRoot">
          <p:childTnLst>
            <p:seq>
              <p:cTn id="128" dur="indefinite" nodeType="mainSeq"/>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1" name="CustomShape 1"/>
          <p:cNvSpPr/>
          <p:nvPr/>
        </p:nvSpPr>
        <p:spPr>
          <a:xfrm>
            <a:off x="452880" y="35892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Culture et loisirs</a:t>
            </a:r>
            <a:endParaRPr b="0" lang="fr-FR" sz="2400" spc="-1" strike="noStrike">
              <a:latin typeface="Arial"/>
            </a:endParaRPr>
          </a:p>
        </p:txBody>
      </p:sp>
      <p:sp>
        <p:nvSpPr>
          <p:cNvPr id="832" name="CustomShape 2"/>
          <p:cNvSpPr/>
          <p:nvPr/>
        </p:nvSpPr>
        <p:spPr>
          <a:xfrm>
            <a:off x="2328840" y="110520"/>
            <a:ext cx="8899560" cy="3071160"/>
          </a:xfrm>
          <a:prstGeom prst="rect">
            <a:avLst/>
          </a:prstGeom>
          <a:noFill/>
          <a:ln>
            <a:noFill/>
          </a:ln>
        </p:spPr>
        <p:style>
          <a:lnRef idx="0"/>
          <a:fillRef idx="0"/>
          <a:effectRef idx="0"/>
          <a:fontRef idx="minor"/>
        </p:style>
      </p:sp>
      <p:grpSp>
        <p:nvGrpSpPr>
          <p:cNvPr id="833" name="Group 3"/>
          <p:cNvGrpSpPr/>
          <p:nvPr/>
        </p:nvGrpSpPr>
        <p:grpSpPr>
          <a:xfrm>
            <a:off x="452880" y="1257480"/>
            <a:ext cx="11051640" cy="3206880"/>
            <a:chOff x="452880" y="1257480"/>
            <a:chExt cx="11051640" cy="3206880"/>
          </a:xfrm>
        </p:grpSpPr>
        <p:sp>
          <p:nvSpPr>
            <p:cNvPr id="834" name="CustomShape 4"/>
            <p:cNvSpPr/>
            <p:nvPr/>
          </p:nvSpPr>
          <p:spPr>
            <a:xfrm>
              <a:off x="452880" y="1326960"/>
              <a:ext cx="11051640" cy="313740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35" name="CustomShape 5"/>
            <p:cNvSpPr/>
            <p:nvPr/>
          </p:nvSpPr>
          <p:spPr>
            <a:xfrm>
              <a:off x="686520" y="1257480"/>
              <a:ext cx="2399040" cy="17964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36" name="CustomShape 6"/>
          <p:cNvSpPr/>
          <p:nvPr/>
        </p:nvSpPr>
        <p:spPr>
          <a:xfrm>
            <a:off x="622080" y="1617840"/>
            <a:ext cx="5180760" cy="274392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343080" indent="-34200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Une offre de loisirs et de culture très riches : théâtre, cinéma, expositions, fête du chocolat, journée du patrimoine, évènements sportifs… </a:t>
            </a:r>
            <a:endParaRPr b="0" lang="fr-FR" sz="1500" spc="-1" strike="noStrike">
              <a:latin typeface="Arial"/>
            </a:endParaRPr>
          </a:p>
          <a:p>
            <a:pPr marL="343080" indent="-34200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Des avantages financiers importants pour profiter de l’offre culturelle </a:t>
            </a:r>
            <a:endParaRPr b="0" lang="fr-FR" sz="1500" spc="-1" strike="noStrike">
              <a:latin typeface="Arial"/>
            </a:endParaRPr>
          </a:p>
          <a:p>
            <a:pPr marL="343080" indent="-342000" algn="just">
              <a:lnSpc>
                <a:spcPct val="107000"/>
              </a:lnSpc>
              <a:buClr>
                <a:srgbClr val="777877"/>
              </a:buClr>
              <a:buFont typeface="Arial"/>
              <a:buChar char="•"/>
            </a:pPr>
            <a:r>
              <a:rPr b="0" lang="fr-FR" sz="1500" spc="-1" strike="noStrike">
                <a:solidFill>
                  <a:srgbClr val="777877"/>
                </a:solidFill>
                <a:latin typeface="Arial"/>
                <a:ea typeface="DejaVu Sans"/>
              </a:rPr>
              <a:t>Une bonne communication autour des évènements culturels </a:t>
            </a:r>
            <a:endParaRPr b="0" lang="fr-FR" sz="1500" spc="-1" strike="noStrike">
              <a:latin typeface="Arial"/>
            </a:endParaRPr>
          </a:p>
          <a:p>
            <a:pPr algn="just">
              <a:lnSpc>
                <a:spcPct val="107000"/>
              </a:lnSpc>
            </a:pPr>
            <a:endParaRPr b="0" lang="fr-FR" sz="1500" spc="-1" strike="noStrike">
              <a:latin typeface="Arial"/>
            </a:endParaRPr>
          </a:p>
          <a:p>
            <a:pPr algn="just">
              <a:lnSpc>
                <a:spcPct val="100000"/>
              </a:lnSpc>
            </a:pPr>
            <a:r>
              <a:rPr b="0" i="1" lang="fr-FR" sz="1600" spc="-1" strike="noStrike">
                <a:solidFill>
                  <a:srgbClr val="0070c0"/>
                </a:solidFill>
                <a:latin typeface="Calibri"/>
                <a:ea typeface="DejaVu Sans"/>
              </a:rPr>
              <a:t>« L’offre est très riche et les prix sont avantageux ! »</a:t>
            </a:r>
            <a:endParaRPr b="0" lang="fr-FR" sz="1600" spc="-1" strike="noStrike">
              <a:latin typeface="Arial"/>
            </a:endParaRPr>
          </a:p>
        </p:txBody>
      </p:sp>
      <p:sp>
        <p:nvSpPr>
          <p:cNvPr id="837" name="CustomShape 7"/>
          <p:cNvSpPr/>
          <p:nvPr/>
        </p:nvSpPr>
        <p:spPr>
          <a:xfrm>
            <a:off x="6433200" y="1617840"/>
            <a:ext cx="4908600" cy="2593440"/>
          </a:xfrm>
          <a:prstGeom prst="rect">
            <a:avLst/>
          </a:prstGeom>
          <a:noFill/>
          <a:ln>
            <a:noFill/>
          </a:ln>
        </p:spPr>
        <p:style>
          <a:lnRef idx="0"/>
          <a:fillRef idx="0"/>
          <a:effectRef idx="0"/>
          <a:fontRef idx="minor"/>
        </p:style>
        <p:txBody>
          <a:bodyPr lIns="0" rIns="90000" tIns="45000" bIns="45000">
            <a:noAutofit/>
          </a:bodyPr>
          <a:p>
            <a:pPr algn="just">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343080" indent="-34200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Des difficultés de mobilité limitant l’accès à la culture et aux loisirs, notamment lors de représentations en soirée </a:t>
            </a:r>
            <a:endParaRPr b="0" lang="fr-FR" sz="1500" spc="-1" strike="noStrike">
              <a:latin typeface="Arial"/>
            </a:endParaRPr>
          </a:p>
          <a:p>
            <a:pPr marL="343080" indent="-342000" algn="just">
              <a:lnSpc>
                <a:spcPct val="107000"/>
              </a:lnSpc>
              <a:spcAft>
                <a:spcPts val="799"/>
              </a:spcAft>
              <a:buClr>
                <a:srgbClr val="777877"/>
              </a:buClr>
              <a:buFont typeface="Arial"/>
              <a:buChar char="•"/>
            </a:pPr>
            <a:r>
              <a:rPr b="0" lang="fr-FR" sz="1500" spc="-1" strike="noStrike">
                <a:solidFill>
                  <a:srgbClr val="777877"/>
                </a:solidFill>
                <a:latin typeface="Arial"/>
                <a:ea typeface="DejaVu Sans"/>
              </a:rPr>
              <a:t>Trop peu de lieux pour se retrouver entres Aînés, pour prendre un verre tranquillement  </a:t>
            </a:r>
            <a:endParaRPr b="0" lang="fr-FR" sz="1500" spc="-1" strike="noStrike">
              <a:latin typeface="Arial"/>
            </a:endParaRPr>
          </a:p>
          <a:p>
            <a:pPr algn="just">
              <a:lnSpc>
                <a:spcPct val="107000"/>
              </a:lnSpc>
              <a:spcAft>
                <a:spcPts val="799"/>
              </a:spcAft>
            </a:pPr>
            <a:r>
              <a:rPr b="0" lang="fr-FR" sz="1400" spc="-1" strike="noStrike">
                <a:solidFill>
                  <a:srgbClr val="777877"/>
                </a:solidFill>
                <a:latin typeface="Calibri"/>
                <a:ea typeface="Calibri"/>
              </a:rPr>
              <a:t> </a:t>
            </a:r>
            <a:endParaRPr b="0" lang="fr-FR" sz="1400" spc="-1" strike="noStrike">
              <a:latin typeface="Arial"/>
            </a:endParaRPr>
          </a:p>
          <a:p>
            <a:pPr algn="just">
              <a:lnSpc>
                <a:spcPct val="100000"/>
              </a:lnSpc>
            </a:pPr>
            <a:r>
              <a:rPr b="0" i="1" lang="fr-FR" sz="1600" spc="-1" strike="noStrike">
                <a:solidFill>
                  <a:srgbClr val="0070c0"/>
                </a:solidFill>
                <a:latin typeface="Calibri"/>
                <a:ea typeface="Calibri"/>
              </a:rPr>
              <a:t>« On ne peut pas aller aux évènements en soirée, c’est trop compliqué pour nous »</a:t>
            </a:r>
            <a:endParaRPr b="0" lang="fr-FR" sz="1600" spc="-1" strike="noStrike">
              <a:latin typeface="Arial"/>
            </a:endParaRPr>
          </a:p>
        </p:txBody>
      </p:sp>
      <p:sp>
        <p:nvSpPr>
          <p:cNvPr id="838" name="Line 8"/>
          <p:cNvSpPr/>
          <p:nvPr/>
        </p:nvSpPr>
        <p:spPr>
          <a:xfrm>
            <a:off x="6024960" y="1526400"/>
            <a:ext cx="360" cy="2841480"/>
          </a:xfrm>
          <a:prstGeom prst="line">
            <a:avLst/>
          </a:prstGeom>
          <a:ln>
            <a:solidFill>
              <a:srgbClr val="061b8d"/>
            </a:solidFill>
            <a:round/>
          </a:ln>
        </p:spPr>
        <p:style>
          <a:lnRef idx="1">
            <a:schemeClr val="accent1"/>
          </a:lnRef>
          <a:fillRef idx="0">
            <a:schemeClr val="accent1"/>
          </a:fillRef>
          <a:effectRef idx="0">
            <a:schemeClr val="accent1"/>
          </a:effectRef>
          <a:fontRef idx="minor"/>
        </p:style>
      </p:sp>
      <p:sp>
        <p:nvSpPr>
          <p:cNvPr id="839" name="CustomShape 9"/>
          <p:cNvSpPr/>
          <p:nvPr/>
        </p:nvSpPr>
        <p:spPr>
          <a:xfrm>
            <a:off x="11222280" y="6360840"/>
            <a:ext cx="663840" cy="480960"/>
          </a:xfrm>
          <a:prstGeom prst="rect">
            <a:avLst/>
          </a:prstGeom>
          <a:noFill/>
          <a:ln>
            <a:solidFill>
              <a:srgbClr val="777877"/>
            </a:solidFill>
          </a:ln>
        </p:spPr>
        <p:style>
          <a:lnRef idx="0"/>
          <a:fillRef idx="0"/>
          <a:effectRef idx="0"/>
          <a:fontRef idx="minor"/>
        </p:style>
        <p:txBody>
          <a:bodyPr lIns="90000" rIns="90000" tIns="45000" bIns="45000">
            <a:noAutofit/>
          </a:bodyPr>
          <a:p>
            <a:pPr algn="r">
              <a:lnSpc>
                <a:spcPct val="100000"/>
              </a:lnSpc>
            </a:pPr>
            <a:fld id="{498396C5-231A-4655-964D-115E9E3540B8}"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29" dur="indefinite" restart="never" nodeType="tmRoot">
          <p:childTnLst>
            <p:seq>
              <p:cTn id="130" dur="indefinite" nodeType="mainSeq"/>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0" name="CustomShape 1"/>
          <p:cNvSpPr/>
          <p:nvPr/>
        </p:nvSpPr>
        <p:spPr>
          <a:xfrm>
            <a:off x="452880" y="34164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Autonomie, services et soins</a:t>
            </a:r>
            <a:endParaRPr b="0" lang="fr-FR" sz="2400" spc="-1" strike="noStrike">
              <a:latin typeface="Arial"/>
            </a:endParaRPr>
          </a:p>
        </p:txBody>
      </p:sp>
      <p:sp>
        <p:nvSpPr>
          <p:cNvPr id="841" name="CustomShape 2"/>
          <p:cNvSpPr/>
          <p:nvPr/>
        </p:nvSpPr>
        <p:spPr>
          <a:xfrm>
            <a:off x="2293920" y="966600"/>
            <a:ext cx="8899560" cy="3071160"/>
          </a:xfrm>
          <a:prstGeom prst="rect">
            <a:avLst/>
          </a:prstGeom>
          <a:noFill/>
          <a:ln>
            <a:noFill/>
          </a:ln>
        </p:spPr>
        <p:style>
          <a:lnRef idx="0"/>
          <a:fillRef idx="0"/>
          <a:effectRef idx="0"/>
          <a:fontRef idx="minor"/>
        </p:style>
      </p:sp>
      <p:grpSp>
        <p:nvGrpSpPr>
          <p:cNvPr id="842" name="Group 3"/>
          <p:cNvGrpSpPr/>
          <p:nvPr/>
        </p:nvGrpSpPr>
        <p:grpSpPr>
          <a:xfrm>
            <a:off x="452880" y="1257480"/>
            <a:ext cx="11051640" cy="3206880"/>
            <a:chOff x="452880" y="1257480"/>
            <a:chExt cx="11051640" cy="3206880"/>
          </a:xfrm>
        </p:grpSpPr>
        <p:sp>
          <p:nvSpPr>
            <p:cNvPr id="843" name="CustomShape 4"/>
            <p:cNvSpPr/>
            <p:nvPr/>
          </p:nvSpPr>
          <p:spPr>
            <a:xfrm>
              <a:off x="452880" y="1326960"/>
              <a:ext cx="11051640" cy="313740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44" name="CustomShape 5"/>
            <p:cNvSpPr/>
            <p:nvPr/>
          </p:nvSpPr>
          <p:spPr>
            <a:xfrm>
              <a:off x="686520" y="1257480"/>
              <a:ext cx="2399040" cy="17964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45" name="Line 6"/>
          <p:cNvSpPr/>
          <p:nvPr/>
        </p:nvSpPr>
        <p:spPr>
          <a:xfrm>
            <a:off x="6007680" y="1503720"/>
            <a:ext cx="360" cy="2841480"/>
          </a:xfrm>
          <a:prstGeom prst="line">
            <a:avLst/>
          </a:prstGeom>
          <a:ln>
            <a:solidFill>
              <a:srgbClr val="061b8d"/>
            </a:solidFill>
            <a:round/>
          </a:ln>
        </p:spPr>
        <p:style>
          <a:lnRef idx="1">
            <a:schemeClr val="accent1"/>
          </a:lnRef>
          <a:fillRef idx="0">
            <a:schemeClr val="accent1"/>
          </a:fillRef>
          <a:effectRef idx="0">
            <a:schemeClr val="accent1"/>
          </a:effectRef>
          <a:fontRef idx="minor"/>
        </p:style>
      </p:sp>
      <p:sp>
        <p:nvSpPr>
          <p:cNvPr id="846" name="CustomShape 7"/>
          <p:cNvSpPr/>
          <p:nvPr/>
        </p:nvSpPr>
        <p:spPr>
          <a:xfrm>
            <a:off x="611280" y="1659240"/>
            <a:ext cx="5084640" cy="274896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343080" indent="-342000" algn="just">
              <a:lnSpc>
                <a:spcPct val="107000"/>
              </a:lnSpc>
              <a:spcBef>
                <a:spcPts val="601"/>
              </a:spcBef>
              <a:buClr>
                <a:srgbClr val="777877"/>
              </a:buClr>
              <a:buFont typeface="Arial"/>
              <a:buChar char="•"/>
            </a:pPr>
            <a:r>
              <a:rPr b="0" lang="fr-FR" sz="1500" spc="-1" strike="noStrike">
                <a:solidFill>
                  <a:srgbClr val="777877"/>
                </a:solidFill>
                <a:latin typeface="Arial"/>
                <a:ea typeface="DejaVu Sans"/>
              </a:rPr>
              <a:t>Un nouveau cabinet médical ouvert 7 jours sur 7 </a:t>
            </a:r>
            <a:endParaRPr b="0" lang="fr-FR" sz="1500" spc="-1" strike="noStrike">
              <a:latin typeface="Arial"/>
            </a:endParaRPr>
          </a:p>
          <a:p>
            <a:pPr marL="343080" indent="-34200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Des pharmaciens qui livrent des médicaments à domicile</a:t>
            </a:r>
            <a:endParaRPr b="0" lang="fr-FR" sz="1500" spc="-1" strike="noStrike">
              <a:latin typeface="Arial"/>
            </a:endParaRPr>
          </a:p>
          <a:p>
            <a:pPr marL="343080" indent="-34200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Des Pennois bien au courant des services disponibles </a:t>
            </a:r>
            <a:endParaRPr b="0" lang="fr-FR" sz="1500" spc="-1" strike="noStrike">
              <a:latin typeface="Arial"/>
            </a:endParaRPr>
          </a:p>
          <a:p>
            <a:pPr marL="343080" indent="-342000" algn="just">
              <a:lnSpc>
                <a:spcPct val="107000"/>
              </a:lnSpc>
              <a:spcAft>
                <a:spcPts val="799"/>
              </a:spcAft>
              <a:buClr>
                <a:srgbClr val="777877"/>
              </a:buClr>
              <a:buFont typeface="Arial"/>
              <a:buChar char="•"/>
            </a:pPr>
            <a:r>
              <a:rPr b="0" lang="fr-FR" sz="1500" spc="-1" strike="noStrike">
                <a:solidFill>
                  <a:srgbClr val="777877"/>
                </a:solidFill>
                <a:latin typeface="Arial"/>
                <a:ea typeface="DejaVu Sans"/>
              </a:rPr>
              <a:t>Une téléassistance très accessible et mise en place facilement  </a:t>
            </a:r>
            <a:endParaRPr b="0" lang="fr-FR" sz="1500" spc="-1" strike="noStrike">
              <a:latin typeface="Arial"/>
            </a:endParaRPr>
          </a:p>
          <a:p>
            <a:pPr>
              <a:lnSpc>
                <a:spcPct val="107000"/>
              </a:lnSpc>
              <a:spcAft>
                <a:spcPts val="799"/>
              </a:spcAft>
            </a:pPr>
            <a:r>
              <a:rPr b="0" i="1" lang="fr-FR" sz="1600" spc="-1" strike="noStrike">
                <a:solidFill>
                  <a:srgbClr val="0070c0"/>
                </a:solidFill>
                <a:latin typeface="Calibri"/>
                <a:ea typeface="DejaVu Sans"/>
              </a:rPr>
              <a:t>« Le nouveau centre, c’est vraiment pratique ! »</a:t>
            </a:r>
            <a:endParaRPr b="0" lang="fr-FR" sz="1600" spc="-1" strike="noStrike">
              <a:latin typeface="Arial"/>
            </a:endParaRPr>
          </a:p>
          <a:p>
            <a:pPr>
              <a:lnSpc>
                <a:spcPct val="100000"/>
              </a:lnSpc>
            </a:pPr>
            <a:endParaRPr b="0" lang="fr-FR" sz="1600" spc="-1" strike="noStrike">
              <a:latin typeface="Arial"/>
            </a:endParaRPr>
          </a:p>
        </p:txBody>
      </p:sp>
      <p:sp>
        <p:nvSpPr>
          <p:cNvPr id="847" name="CustomShape 8"/>
          <p:cNvSpPr/>
          <p:nvPr/>
        </p:nvSpPr>
        <p:spPr>
          <a:xfrm>
            <a:off x="6318720" y="1617840"/>
            <a:ext cx="5121720" cy="278352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De moins en moins de médecins réalisent des visites à domicile</a:t>
            </a:r>
            <a:endParaRPr b="0" lang="fr-FR" sz="1500" spc="-1" strike="noStrike">
              <a:latin typeface="Arial"/>
            </a:endParaRPr>
          </a:p>
          <a:p>
            <a:pPr marL="285840" indent="-284760" algn="just">
              <a:lnSpc>
                <a:spcPct val="100000"/>
              </a:lnSpc>
              <a:spcAft>
                <a:spcPts val="1199"/>
              </a:spcAft>
              <a:buClr>
                <a:srgbClr val="777877"/>
              </a:buClr>
              <a:buFont typeface="Arial"/>
              <a:buChar char="•"/>
            </a:pPr>
            <a:r>
              <a:rPr b="0" lang="fr-FR" sz="1500" spc="-1" strike="noStrike">
                <a:solidFill>
                  <a:srgbClr val="777877"/>
                </a:solidFill>
                <a:latin typeface="Arial"/>
                <a:ea typeface="DejaVu Sans"/>
              </a:rPr>
              <a:t>Le sentiment d’une faible couverture du territoire en médecins spécialistes</a:t>
            </a:r>
            <a:endParaRPr b="0" lang="fr-FR" sz="1500" spc="-1" strike="noStrike">
              <a:latin typeface="Arial"/>
            </a:endParaRPr>
          </a:p>
          <a:p>
            <a:pPr algn="just">
              <a:lnSpc>
                <a:spcPct val="100000"/>
              </a:lnSpc>
              <a:spcAft>
                <a:spcPts val="601"/>
              </a:spcAft>
            </a:pPr>
            <a:r>
              <a:rPr b="0" i="1" lang="fr-FR" sz="1600" spc="-1" strike="noStrike">
                <a:solidFill>
                  <a:srgbClr val="0070c0"/>
                </a:solidFill>
                <a:latin typeface="Calibri"/>
                <a:ea typeface="DejaVu Sans"/>
              </a:rPr>
              <a:t>« L’arrêt total des visites à domicile n’est pas du tout rassurant ! »</a:t>
            </a:r>
            <a:endParaRPr b="0" lang="fr-FR" sz="1600" spc="-1" strike="noStrike">
              <a:latin typeface="Arial"/>
            </a:endParaRPr>
          </a:p>
          <a:p>
            <a:pPr algn="just">
              <a:lnSpc>
                <a:spcPct val="100000"/>
              </a:lnSpc>
            </a:pPr>
            <a:r>
              <a:rPr b="0" i="1" lang="fr-FR" sz="1600" spc="-1" strike="noStrike">
                <a:solidFill>
                  <a:srgbClr val="0070c0"/>
                </a:solidFill>
                <a:latin typeface="Calibri"/>
                <a:ea typeface="DejaVu Sans"/>
              </a:rPr>
              <a:t>« Les ophtalmologues et les dermatologues ont des délais de rendez-vous extrêmement long »</a:t>
            </a:r>
            <a:endParaRPr b="0" lang="fr-FR" sz="1600" spc="-1" strike="noStrike">
              <a:latin typeface="Arial"/>
            </a:endParaRPr>
          </a:p>
          <a:p>
            <a:pPr>
              <a:lnSpc>
                <a:spcPct val="100000"/>
              </a:lnSpc>
              <a:spcAft>
                <a:spcPts val="601"/>
              </a:spcAft>
            </a:pPr>
            <a:endParaRPr b="0" lang="fr-FR" sz="1600" spc="-1" strike="noStrike">
              <a:latin typeface="Arial"/>
            </a:endParaRPr>
          </a:p>
        </p:txBody>
      </p:sp>
      <p:sp>
        <p:nvSpPr>
          <p:cNvPr id="848" name="CustomShape 9"/>
          <p:cNvSpPr/>
          <p:nvPr/>
        </p:nvSpPr>
        <p:spPr>
          <a:xfrm>
            <a:off x="11222280" y="6360840"/>
            <a:ext cx="663840" cy="480960"/>
          </a:xfrm>
          <a:prstGeom prst="rect">
            <a:avLst/>
          </a:prstGeom>
          <a:noFill/>
          <a:ln>
            <a:solidFill>
              <a:srgbClr val="777877"/>
            </a:solidFill>
          </a:ln>
        </p:spPr>
        <p:style>
          <a:lnRef idx="0"/>
          <a:fillRef idx="0"/>
          <a:effectRef idx="0"/>
          <a:fontRef idx="minor"/>
        </p:style>
        <p:txBody>
          <a:bodyPr lIns="90000" rIns="90000" tIns="45000" bIns="45000">
            <a:noAutofit/>
          </a:bodyPr>
          <a:p>
            <a:pPr algn="r">
              <a:lnSpc>
                <a:spcPct val="100000"/>
              </a:lnSpc>
            </a:pPr>
            <a:fld id="{1B5B0042-A536-4F32-8865-8576950E0842}"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31" dur="indefinite" restart="never" nodeType="tmRoot">
          <p:childTnLst>
            <p:seq>
              <p:cTn id="132" dur="indefinite" nodeType="mainSeq"/>
              <p:prevCondLst>
                <p:cond delay="0" evt="onPrev">
                  <p:tgtEl>
                    <p:sldTgt/>
                  </p:tgtEl>
                </p:cond>
              </p:prevCondLst>
              <p:nextCondLst>
                <p:cond delay="0"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9" name="CustomShape 1"/>
          <p:cNvSpPr/>
          <p:nvPr/>
        </p:nvSpPr>
        <p:spPr>
          <a:xfrm>
            <a:off x="457560" y="32400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Espaces extérieurs et bâtiments</a:t>
            </a:r>
            <a:endParaRPr b="0" lang="fr-FR" sz="2400" spc="-1" strike="noStrike">
              <a:latin typeface="Arial"/>
            </a:endParaRPr>
          </a:p>
        </p:txBody>
      </p:sp>
      <p:sp>
        <p:nvSpPr>
          <p:cNvPr id="850" name="CustomShape 2"/>
          <p:cNvSpPr/>
          <p:nvPr/>
        </p:nvSpPr>
        <p:spPr>
          <a:xfrm>
            <a:off x="2328840" y="110520"/>
            <a:ext cx="8899560" cy="3071160"/>
          </a:xfrm>
          <a:prstGeom prst="rect">
            <a:avLst/>
          </a:prstGeom>
          <a:noFill/>
          <a:ln>
            <a:noFill/>
          </a:ln>
        </p:spPr>
        <p:style>
          <a:lnRef idx="0"/>
          <a:fillRef idx="0"/>
          <a:effectRef idx="0"/>
          <a:fontRef idx="minor"/>
        </p:style>
      </p:sp>
      <p:grpSp>
        <p:nvGrpSpPr>
          <p:cNvPr id="851" name="Group 3"/>
          <p:cNvGrpSpPr/>
          <p:nvPr/>
        </p:nvGrpSpPr>
        <p:grpSpPr>
          <a:xfrm>
            <a:off x="452880" y="1257480"/>
            <a:ext cx="11051640" cy="4305960"/>
            <a:chOff x="452880" y="1257480"/>
            <a:chExt cx="11051640" cy="4305960"/>
          </a:xfrm>
        </p:grpSpPr>
        <p:sp>
          <p:nvSpPr>
            <p:cNvPr id="852" name="CustomShape 4"/>
            <p:cNvSpPr/>
            <p:nvPr/>
          </p:nvSpPr>
          <p:spPr>
            <a:xfrm>
              <a:off x="452880" y="1350720"/>
              <a:ext cx="11051640" cy="421272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53" name="CustomShape 5"/>
            <p:cNvSpPr/>
            <p:nvPr/>
          </p:nvSpPr>
          <p:spPr>
            <a:xfrm>
              <a:off x="686520" y="1257480"/>
              <a:ext cx="2399040" cy="24156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54" name="CustomShape 6"/>
          <p:cNvSpPr/>
          <p:nvPr/>
        </p:nvSpPr>
        <p:spPr>
          <a:xfrm>
            <a:off x="622080" y="1617840"/>
            <a:ext cx="4993560" cy="83556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nSpc>
                <a:spcPct val="100000"/>
              </a:lnSpc>
              <a:buClr>
                <a:srgbClr val="777877"/>
              </a:buClr>
              <a:buFont typeface="Arial"/>
              <a:buChar char="•"/>
            </a:pPr>
            <a:r>
              <a:rPr b="0" lang="fr-FR" sz="1500" spc="-1" strike="noStrike">
                <a:solidFill>
                  <a:srgbClr val="777877"/>
                </a:solidFill>
                <a:latin typeface="Arial"/>
                <a:ea typeface="DejaVu Sans"/>
              </a:rPr>
              <a:t>Des personnes interrogées qui ont remarqué  que leur ville était propre dans on ensemble</a:t>
            </a:r>
            <a:endParaRPr b="0" lang="fr-FR" sz="1500" spc="-1" strike="noStrike">
              <a:latin typeface="Arial"/>
            </a:endParaRPr>
          </a:p>
        </p:txBody>
      </p:sp>
      <p:sp>
        <p:nvSpPr>
          <p:cNvPr id="855" name="CustomShape 7"/>
          <p:cNvSpPr/>
          <p:nvPr/>
        </p:nvSpPr>
        <p:spPr>
          <a:xfrm>
            <a:off x="6248880" y="1571040"/>
            <a:ext cx="5203800" cy="3423240"/>
          </a:xfrm>
          <a:prstGeom prst="rect">
            <a:avLst/>
          </a:prstGeom>
          <a:noFill/>
          <a:ln>
            <a:noFill/>
          </a:ln>
        </p:spPr>
        <p:style>
          <a:lnRef idx="0"/>
          <a:fillRef idx="0"/>
          <a:effectRef idx="0"/>
          <a:fontRef idx="minor"/>
        </p:style>
        <p:txBody>
          <a:bodyPr lIns="0" rIns="90000" tIns="45000" bIns="45000">
            <a:noAutofit/>
          </a:bodyPr>
          <a:p>
            <a:pPr algn="just">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Certains espaces extérieurs trop peu entretenus, notamment au Grand Berger, à Vitrolles et La Morandière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De nombreuses poubelles et détritus sur l’espace public dans certains quartiers (Cité Haute en Provence, Chemin du Pas de la Mue)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Des difficultés rencontrées avec les services des encombrants : ramassages des encombrants moins réguliers qu’auparavant</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Certains trottoirs trop étroits et de nombreuses voitures garées dessus </a:t>
            </a:r>
            <a:endParaRPr b="0" lang="fr-FR" sz="1500" spc="-1" strike="noStrike">
              <a:latin typeface="Arial"/>
            </a:endParaRPr>
          </a:p>
          <a:p>
            <a:pPr marL="285840" indent="-284760" algn="just">
              <a:lnSpc>
                <a:spcPct val="100000"/>
              </a:lnSpc>
              <a:buClr>
                <a:srgbClr val="777877"/>
              </a:buClr>
              <a:buFont typeface="Arial"/>
              <a:buChar char="•"/>
            </a:pPr>
            <a:r>
              <a:rPr b="0" lang="fr-FR" sz="1500" spc="-1" strike="noStrike">
                <a:solidFill>
                  <a:srgbClr val="777877"/>
                </a:solidFill>
                <a:latin typeface="Arial"/>
                <a:ea typeface="DejaVu Sans"/>
              </a:rPr>
              <a:t>Trop peu de toilettes publiques adaptées et de bancs </a:t>
            </a:r>
            <a:endParaRPr b="0" lang="fr-FR" sz="1500" spc="-1" strike="noStrike">
              <a:latin typeface="Arial"/>
            </a:endParaRPr>
          </a:p>
        </p:txBody>
      </p:sp>
      <p:sp>
        <p:nvSpPr>
          <p:cNvPr id="856" name="Line 8"/>
          <p:cNvSpPr/>
          <p:nvPr/>
        </p:nvSpPr>
        <p:spPr>
          <a:xfrm>
            <a:off x="5958720" y="1467360"/>
            <a:ext cx="20160" cy="3940560"/>
          </a:xfrm>
          <a:prstGeom prst="line">
            <a:avLst/>
          </a:prstGeom>
          <a:ln>
            <a:solidFill>
              <a:srgbClr val="061b8d"/>
            </a:solidFill>
            <a:round/>
          </a:ln>
        </p:spPr>
        <p:style>
          <a:lnRef idx="1">
            <a:schemeClr val="accent1"/>
          </a:lnRef>
          <a:fillRef idx="0">
            <a:schemeClr val="accent1"/>
          </a:fillRef>
          <a:effectRef idx="0">
            <a:schemeClr val="accent1"/>
          </a:effectRef>
          <a:fontRef idx="minor"/>
        </p:style>
      </p:sp>
      <p:sp>
        <p:nvSpPr>
          <p:cNvPr id="857" name="CustomShape 9"/>
          <p:cNvSpPr/>
          <p:nvPr/>
        </p:nvSpPr>
        <p:spPr>
          <a:xfrm>
            <a:off x="11222280" y="6360840"/>
            <a:ext cx="663840" cy="480960"/>
          </a:xfrm>
          <a:prstGeom prst="rect">
            <a:avLst/>
          </a:prstGeom>
          <a:noFill/>
          <a:ln>
            <a:solidFill>
              <a:srgbClr val="777877"/>
            </a:solidFill>
          </a:ln>
        </p:spPr>
        <p:style>
          <a:lnRef idx="0"/>
          <a:fillRef idx="0"/>
          <a:effectRef idx="0"/>
          <a:fontRef idx="minor"/>
        </p:style>
        <p:txBody>
          <a:bodyPr lIns="90000" rIns="90000" tIns="45000" bIns="45000">
            <a:noAutofit/>
          </a:bodyPr>
          <a:p>
            <a:pPr algn="r">
              <a:lnSpc>
                <a:spcPct val="100000"/>
              </a:lnSpc>
            </a:pPr>
            <a:fld id="{4ABDD3E8-D0D0-4066-AF4D-1F1862C85B2C}"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33" dur="indefinite" restart="never" nodeType="tmRoot">
          <p:childTnLst>
            <p:seq>
              <p:cTn id="134" dur="indefinite" nodeType="mainSeq"/>
              <p:prevCondLst>
                <p:cond delay="0" evt="onPrev">
                  <p:tgtEl>
                    <p:sldTgt/>
                  </p:tgtEl>
                </p:cond>
              </p:prevCondLst>
              <p:nextCondLst>
                <p:cond delay="0"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8" name="CustomShape 1"/>
          <p:cNvSpPr/>
          <p:nvPr/>
        </p:nvSpPr>
        <p:spPr>
          <a:xfrm>
            <a:off x="401040" y="3765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Participation citoyenne et emploi</a:t>
            </a:r>
            <a:endParaRPr b="0" lang="fr-FR" sz="2400" spc="-1" strike="noStrike">
              <a:latin typeface="Arial"/>
            </a:endParaRPr>
          </a:p>
        </p:txBody>
      </p:sp>
      <p:sp>
        <p:nvSpPr>
          <p:cNvPr id="859" name="CustomShape 2"/>
          <p:cNvSpPr/>
          <p:nvPr/>
        </p:nvSpPr>
        <p:spPr>
          <a:xfrm>
            <a:off x="2340720" y="-370080"/>
            <a:ext cx="8899560" cy="3071160"/>
          </a:xfrm>
          <a:prstGeom prst="rect">
            <a:avLst/>
          </a:prstGeom>
          <a:noFill/>
          <a:ln>
            <a:noFill/>
          </a:ln>
        </p:spPr>
        <p:style>
          <a:lnRef idx="0"/>
          <a:fillRef idx="0"/>
          <a:effectRef idx="0"/>
          <a:fontRef idx="minor"/>
        </p:style>
      </p:sp>
      <p:grpSp>
        <p:nvGrpSpPr>
          <p:cNvPr id="860" name="Group 3"/>
          <p:cNvGrpSpPr/>
          <p:nvPr/>
        </p:nvGrpSpPr>
        <p:grpSpPr>
          <a:xfrm>
            <a:off x="401040" y="1414440"/>
            <a:ext cx="11051640" cy="3697920"/>
            <a:chOff x="401040" y="1414440"/>
            <a:chExt cx="11051640" cy="3697920"/>
          </a:xfrm>
        </p:grpSpPr>
        <p:sp>
          <p:nvSpPr>
            <p:cNvPr id="861" name="CustomShape 4"/>
            <p:cNvSpPr/>
            <p:nvPr/>
          </p:nvSpPr>
          <p:spPr>
            <a:xfrm>
              <a:off x="401040" y="1494360"/>
              <a:ext cx="11051640" cy="361800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62" name="CustomShape 5"/>
            <p:cNvSpPr/>
            <p:nvPr/>
          </p:nvSpPr>
          <p:spPr>
            <a:xfrm>
              <a:off x="634680" y="1414440"/>
              <a:ext cx="2399040" cy="20736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63" name="CustomShape 6"/>
          <p:cNvSpPr/>
          <p:nvPr/>
        </p:nvSpPr>
        <p:spPr>
          <a:xfrm>
            <a:off x="609480" y="1751040"/>
            <a:ext cx="4993560" cy="135324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nSpc>
                <a:spcPct val="100000"/>
              </a:lnSpc>
              <a:buClr>
                <a:srgbClr val="777877"/>
              </a:buClr>
              <a:buFont typeface="Arial"/>
              <a:buChar char="•"/>
            </a:pPr>
            <a:r>
              <a:rPr b="0" lang="fr-FR" sz="1500" spc="-1" strike="noStrike">
                <a:solidFill>
                  <a:srgbClr val="777877"/>
                </a:solidFill>
                <a:latin typeface="Arial"/>
                <a:ea typeface="DejaVu Sans"/>
              </a:rPr>
              <a:t>De nombreuses associations et une simplicité pour les rejoindre, forum des associations par exemple </a:t>
            </a:r>
            <a:endParaRPr b="0" lang="fr-FR" sz="1500" spc="-1" strike="noStrike">
              <a:latin typeface="Arial"/>
            </a:endParaRPr>
          </a:p>
          <a:p>
            <a:pPr>
              <a:lnSpc>
                <a:spcPct val="100000"/>
              </a:lnSpc>
            </a:pPr>
            <a:r>
              <a:rPr b="0" lang="fr-FR" sz="1800" spc="-1" strike="noStrike">
                <a:solidFill>
                  <a:srgbClr val="777877"/>
                </a:solidFill>
                <a:latin typeface="Arial"/>
                <a:ea typeface="DejaVu Sans"/>
              </a:rPr>
              <a:t> </a:t>
            </a:r>
            <a:endParaRPr b="0" lang="fr-FR" sz="1800" spc="-1" strike="noStrike">
              <a:latin typeface="Arial"/>
            </a:endParaRPr>
          </a:p>
          <a:p>
            <a:pPr>
              <a:lnSpc>
                <a:spcPct val="100000"/>
              </a:lnSpc>
            </a:pPr>
            <a:r>
              <a:rPr b="0" i="1" lang="fr-FR" sz="1600" spc="-1" strike="noStrike">
                <a:solidFill>
                  <a:srgbClr val="0070c0"/>
                </a:solidFill>
                <a:latin typeface="Calibri"/>
                <a:ea typeface="DejaVu Sans"/>
              </a:rPr>
              <a:t>« En termes d’associations, il y en a pour tous les goûts »</a:t>
            </a:r>
            <a:endParaRPr b="0" lang="fr-FR" sz="1600" spc="-1" strike="noStrike">
              <a:latin typeface="Arial"/>
            </a:endParaRPr>
          </a:p>
        </p:txBody>
      </p:sp>
      <p:sp>
        <p:nvSpPr>
          <p:cNvPr id="864" name="CustomShape 7"/>
          <p:cNvSpPr/>
          <p:nvPr/>
        </p:nvSpPr>
        <p:spPr>
          <a:xfrm>
            <a:off x="6354720" y="1716480"/>
            <a:ext cx="5036760" cy="1368360"/>
          </a:xfrm>
          <a:prstGeom prst="rect">
            <a:avLst/>
          </a:prstGeom>
          <a:noFill/>
          <a:ln>
            <a:noFill/>
          </a:ln>
        </p:spPr>
        <p:style>
          <a:lnRef idx="0"/>
          <a:fillRef idx="0"/>
          <a:effectRef idx="0"/>
          <a:fontRef idx="minor"/>
        </p:style>
        <p:txBody>
          <a:bodyPr lIns="0" rIns="90000" tIns="45000" bIns="45000">
            <a:noAutofit/>
          </a:bodyPr>
          <a:p>
            <a:pPr algn="just">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algn="just">
              <a:lnSpc>
                <a:spcPct val="100000"/>
              </a:lnSpc>
            </a:pP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Des difficultés en soirée pour participer aux activités en raison des difficultés de mobilité </a:t>
            </a:r>
            <a:endParaRPr b="0" lang="fr-FR" sz="1500" spc="-1" strike="noStrike">
              <a:latin typeface="Arial"/>
            </a:endParaRPr>
          </a:p>
          <a:p>
            <a:pPr marL="285840" indent="-284760" algn="just">
              <a:lnSpc>
                <a:spcPct val="100000"/>
              </a:lnSpc>
              <a:buClr>
                <a:srgbClr val="777877"/>
              </a:buClr>
              <a:buFont typeface="Arial"/>
              <a:buChar char="•"/>
            </a:pPr>
            <a:r>
              <a:rPr b="0" lang="fr-FR" sz="1500" spc="-1" strike="noStrike">
                <a:solidFill>
                  <a:srgbClr val="777877"/>
                </a:solidFill>
                <a:latin typeface="Arial"/>
                <a:ea typeface="DejaVu Sans"/>
              </a:rPr>
              <a:t>Une offre associative peu connue de certains Aînés</a:t>
            </a:r>
            <a:endParaRPr b="0" lang="fr-FR" sz="1500" spc="-1" strike="noStrike">
              <a:latin typeface="Arial"/>
            </a:endParaRPr>
          </a:p>
        </p:txBody>
      </p:sp>
      <p:sp>
        <p:nvSpPr>
          <p:cNvPr id="865" name="Line 8"/>
          <p:cNvSpPr/>
          <p:nvPr/>
        </p:nvSpPr>
        <p:spPr>
          <a:xfrm>
            <a:off x="5978880" y="1643760"/>
            <a:ext cx="20520" cy="3399120"/>
          </a:xfrm>
          <a:prstGeom prst="line">
            <a:avLst/>
          </a:prstGeom>
          <a:ln>
            <a:solidFill>
              <a:srgbClr val="061b8d"/>
            </a:solidFill>
            <a:round/>
          </a:ln>
        </p:spPr>
        <p:style>
          <a:lnRef idx="1">
            <a:schemeClr val="accent1"/>
          </a:lnRef>
          <a:fillRef idx="0">
            <a:schemeClr val="accent1"/>
          </a:fillRef>
          <a:effectRef idx="0">
            <a:schemeClr val="accent1"/>
          </a:effectRef>
          <a:fontRef idx="minor"/>
        </p:style>
      </p:sp>
      <p:sp>
        <p:nvSpPr>
          <p:cNvPr id="866" name="CustomShape 9"/>
          <p:cNvSpPr/>
          <p:nvPr/>
        </p:nvSpPr>
        <p:spPr>
          <a:xfrm>
            <a:off x="6064560" y="3534120"/>
            <a:ext cx="5409360" cy="333000"/>
          </a:xfrm>
          <a:prstGeom prst="rect">
            <a:avLst/>
          </a:prstGeom>
          <a:noFill/>
          <a:ln>
            <a:noFill/>
          </a:ln>
        </p:spPr>
        <p:style>
          <a:lnRef idx="0"/>
          <a:fillRef idx="0"/>
          <a:effectRef idx="0"/>
          <a:fontRef idx="minor"/>
        </p:style>
        <p:txBody>
          <a:bodyPr wrap="none" lIns="90000" rIns="90000" tIns="45000" bIns="45000">
            <a:noAutofit/>
          </a:bodyPr>
          <a:p>
            <a:pPr>
              <a:lnSpc>
                <a:spcPct val="100000"/>
              </a:lnSpc>
            </a:pPr>
            <a:r>
              <a:rPr b="0" i="1" lang="fr-FR" sz="1600" spc="-1" strike="noStrike">
                <a:solidFill>
                  <a:srgbClr val="0070c0"/>
                </a:solidFill>
                <a:latin typeface="Calibri"/>
                <a:ea typeface="DejaVu Sans"/>
              </a:rPr>
              <a:t>« J’aimerais devenir bénévole mais je ne sais pas qui contacter »</a:t>
            </a:r>
            <a:endParaRPr b="0" lang="fr-FR" sz="1600" spc="-1" strike="noStrike">
              <a:latin typeface="Arial"/>
            </a:endParaRPr>
          </a:p>
        </p:txBody>
      </p:sp>
      <p:sp>
        <p:nvSpPr>
          <p:cNvPr id="867" name="CustomShape 10"/>
          <p:cNvSpPr/>
          <p:nvPr/>
        </p:nvSpPr>
        <p:spPr>
          <a:xfrm>
            <a:off x="11222280" y="6360840"/>
            <a:ext cx="663840" cy="480960"/>
          </a:xfrm>
          <a:prstGeom prst="rect">
            <a:avLst/>
          </a:prstGeom>
          <a:noFill/>
          <a:ln>
            <a:solidFill>
              <a:srgbClr val="777877"/>
            </a:solidFill>
          </a:ln>
        </p:spPr>
        <p:style>
          <a:lnRef idx="0"/>
          <a:fillRef idx="0"/>
          <a:effectRef idx="0"/>
          <a:fontRef idx="minor"/>
        </p:style>
        <p:txBody>
          <a:bodyPr lIns="90000" rIns="90000" tIns="45000" bIns="45000">
            <a:noAutofit/>
          </a:bodyPr>
          <a:p>
            <a:pPr algn="r">
              <a:lnSpc>
                <a:spcPct val="100000"/>
              </a:lnSpc>
            </a:pPr>
            <a:fld id="{02799028-268F-40C0-9709-5751E3058CC8}"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35" dur="indefinite" restart="never" nodeType="tmRoot">
          <p:childTnLst>
            <p:seq>
              <p:cTn id="136" dur="indefinite" nodeType="mainSeq"/>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8" name="CustomShape 1"/>
          <p:cNvSpPr/>
          <p:nvPr/>
        </p:nvSpPr>
        <p:spPr>
          <a:xfrm>
            <a:off x="401040" y="27540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Informations et communications</a:t>
            </a:r>
            <a:endParaRPr b="0" lang="fr-FR" sz="2400" spc="-1" strike="noStrike">
              <a:latin typeface="Arial"/>
            </a:endParaRPr>
          </a:p>
        </p:txBody>
      </p:sp>
      <p:sp>
        <p:nvSpPr>
          <p:cNvPr id="869" name="CustomShape 2"/>
          <p:cNvSpPr/>
          <p:nvPr/>
        </p:nvSpPr>
        <p:spPr>
          <a:xfrm>
            <a:off x="2340720" y="-370080"/>
            <a:ext cx="8899560" cy="3071160"/>
          </a:xfrm>
          <a:prstGeom prst="rect">
            <a:avLst/>
          </a:prstGeom>
          <a:noFill/>
          <a:ln>
            <a:noFill/>
          </a:ln>
        </p:spPr>
        <p:style>
          <a:lnRef idx="0"/>
          <a:fillRef idx="0"/>
          <a:effectRef idx="0"/>
          <a:fontRef idx="minor"/>
        </p:style>
      </p:sp>
      <p:grpSp>
        <p:nvGrpSpPr>
          <p:cNvPr id="870" name="Group 3"/>
          <p:cNvGrpSpPr/>
          <p:nvPr/>
        </p:nvGrpSpPr>
        <p:grpSpPr>
          <a:xfrm>
            <a:off x="401040" y="1414440"/>
            <a:ext cx="10525320" cy="2468880"/>
            <a:chOff x="401040" y="1414440"/>
            <a:chExt cx="10525320" cy="2468880"/>
          </a:xfrm>
        </p:grpSpPr>
        <p:sp>
          <p:nvSpPr>
            <p:cNvPr id="871" name="CustomShape 4"/>
            <p:cNvSpPr/>
            <p:nvPr/>
          </p:nvSpPr>
          <p:spPr>
            <a:xfrm>
              <a:off x="401040" y="1467720"/>
              <a:ext cx="10525320" cy="241560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72" name="CustomShape 5"/>
            <p:cNvSpPr/>
            <p:nvPr/>
          </p:nvSpPr>
          <p:spPr>
            <a:xfrm>
              <a:off x="623520" y="1414440"/>
              <a:ext cx="2284920" cy="13788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73" name="CustomShape 6"/>
          <p:cNvSpPr/>
          <p:nvPr/>
        </p:nvSpPr>
        <p:spPr>
          <a:xfrm>
            <a:off x="813600" y="1716480"/>
            <a:ext cx="10426680" cy="180972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nSpc>
                <a:spcPct val="100000"/>
              </a:lnSpc>
              <a:buClr>
                <a:srgbClr val="777877"/>
              </a:buClr>
              <a:buFont typeface="Arial"/>
              <a:buChar char="•"/>
            </a:pPr>
            <a:r>
              <a:rPr b="0" lang="fr-FR" sz="1500" spc="-1" strike="noStrike">
                <a:solidFill>
                  <a:srgbClr val="777877"/>
                </a:solidFill>
                <a:latin typeface="Arial"/>
                <a:ea typeface="DejaVu Sans"/>
              </a:rPr>
              <a:t>Une très bonne communication à travers </a:t>
            </a:r>
            <a:endParaRPr b="0" lang="fr-FR" sz="1500" spc="-1" strike="noStrike">
              <a:latin typeface="Arial"/>
            </a:endParaRPr>
          </a:p>
          <a:p>
            <a:pPr lvl="1" marL="743040" indent="-284760">
              <a:lnSpc>
                <a:spcPct val="100000"/>
              </a:lnSpc>
              <a:buClr>
                <a:srgbClr val="777877"/>
              </a:buClr>
              <a:buFont typeface="Courier New"/>
              <a:buChar char="o"/>
            </a:pPr>
            <a:r>
              <a:rPr b="0" lang="fr-FR" sz="1500" spc="-1" strike="noStrike">
                <a:solidFill>
                  <a:srgbClr val="777877"/>
                </a:solidFill>
                <a:latin typeface="Arial"/>
                <a:ea typeface="DejaVu Sans"/>
              </a:rPr>
              <a:t>le magazine Le Pennois, </a:t>
            </a:r>
            <a:endParaRPr b="0" lang="fr-FR" sz="1500" spc="-1" strike="noStrike">
              <a:latin typeface="Arial"/>
            </a:endParaRPr>
          </a:p>
          <a:p>
            <a:pPr lvl="1" marL="743040" indent="-284760">
              <a:lnSpc>
                <a:spcPct val="100000"/>
              </a:lnSpc>
              <a:buClr>
                <a:srgbClr val="777877"/>
              </a:buClr>
              <a:buFont typeface="Courier New"/>
              <a:buChar char="o"/>
            </a:pPr>
            <a:r>
              <a:rPr b="0" lang="fr-FR" sz="1500" spc="-1" strike="noStrike">
                <a:solidFill>
                  <a:srgbClr val="777877"/>
                </a:solidFill>
                <a:latin typeface="Arial"/>
                <a:ea typeface="DejaVu Sans"/>
              </a:rPr>
              <a:t>la page Facebook,</a:t>
            </a:r>
            <a:endParaRPr b="0" lang="fr-FR" sz="1500" spc="-1" strike="noStrike">
              <a:latin typeface="Arial"/>
            </a:endParaRPr>
          </a:p>
          <a:p>
            <a:pPr lvl="1" marL="743040" indent="-284760">
              <a:lnSpc>
                <a:spcPct val="100000"/>
              </a:lnSpc>
              <a:buClr>
                <a:srgbClr val="777877"/>
              </a:buClr>
              <a:buFont typeface="Courier New"/>
              <a:buChar char="o"/>
            </a:pPr>
            <a:r>
              <a:rPr b="0" lang="fr-FR" sz="1500" spc="-1" strike="noStrike">
                <a:solidFill>
                  <a:srgbClr val="777877"/>
                </a:solidFill>
                <a:latin typeface="Arial"/>
                <a:ea typeface="DejaVu Sans"/>
              </a:rPr>
              <a:t>une liste d’abonnement à des mails présentant le programme du mois à venir</a:t>
            </a:r>
            <a:endParaRPr b="0" lang="fr-FR" sz="1500" spc="-1" strike="noStrike">
              <a:latin typeface="Arial"/>
            </a:endParaRPr>
          </a:p>
          <a:p>
            <a:pPr>
              <a:lnSpc>
                <a:spcPct val="100000"/>
              </a:lnSpc>
            </a:pPr>
            <a:r>
              <a:rPr b="0" i="1" lang="fr-FR" sz="1800" spc="-1" strike="noStrike">
                <a:solidFill>
                  <a:srgbClr val="777877"/>
                </a:solidFill>
                <a:latin typeface="Arial"/>
                <a:ea typeface="DejaVu Sans"/>
              </a:rPr>
              <a:t> </a:t>
            </a:r>
            <a:endParaRPr b="0" lang="fr-FR" sz="1800" spc="-1" strike="noStrike">
              <a:latin typeface="Arial"/>
            </a:endParaRPr>
          </a:p>
          <a:p>
            <a:pPr>
              <a:lnSpc>
                <a:spcPct val="100000"/>
              </a:lnSpc>
            </a:pPr>
            <a:r>
              <a:rPr b="0" i="1" lang="fr-FR" sz="1600" spc="-1" strike="noStrike">
                <a:solidFill>
                  <a:srgbClr val="0070c0"/>
                </a:solidFill>
                <a:latin typeface="Calibri"/>
                <a:ea typeface="DejaVu Sans"/>
              </a:rPr>
              <a:t>« Les informations circulent bien, on est au courant de ce qui se passe »</a:t>
            </a:r>
            <a:endParaRPr b="0" lang="fr-FR" sz="1600" spc="-1" strike="noStrike">
              <a:latin typeface="Arial"/>
            </a:endParaRPr>
          </a:p>
        </p:txBody>
      </p:sp>
      <p:sp>
        <p:nvSpPr>
          <p:cNvPr id="874" name="CustomShape 7"/>
          <p:cNvSpPr/>
          <p:nvPr/>
        </p:nvSpPr>
        <p:spPr>
          <a:xfrm>
            <a:off x="11222280" y="6360840"/>
            <a:ext cx="663840" cy="480960"/>
          </a:xfrm>
          <a:prstGeom prst="rect">
            <a:avLst/>
          </a:prstGeom>
          <a:noFill/>
          <a:ln>
            <a:solidFill>
              <a:srgbClr val="777877"/>
            </a:solidFill>
          </a:ln>
        </p:spPr>
        <p:style>
          <a:lnRef idx="0"/>
          <a:fillRef idx="0"/>
          <a:effectRef idx="0"/>
          <a:fontRef idx="minor"/>
        </p:style>
        <p:txBody>
          <a:bodyPr lIns="90000" rIns="90000" tIns="45000" bIns="45000">
            <a:noAutofit/>
          </a:bodyPr>
          <a:p>
            <a:pPr algn="r">
              <a:lnSpc>
                <a:spcPct val="100000"/>
              </a:lnSpc>
            </a:pPr>
            <a:fld id="{3B23FAB8-F612-4954-B403-C472788F852F}"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37" dur="indefinite" restart="never" nodeType="tmRoot">
          <p:childTnLst>
            <p:seq>
              <p:cTn id="138"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ustomShape 1"/>
          <p:cNvSpPr/>
          <p:nvPr/>
        </p:nvSpPr>
        <p:spPr>
          <a:xfrm>
            <a:off x="317160" y="2077200"/>
            <a:ext cx="5645520" cy="270252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0" lang="fr-FR" sz="1200" spc="-1" strike="noStrike">
                <a:solidFill>
                  <a:srgbClr val="777877"/>
                </a:solidFill>
                <a:latin typeface="Arial"/>
                <a:ea typeface="DejaVu Sans"/>
              </a:rPr>
              <a:t>La commune des Pennes-Mirabeau est située </a:t>
            </a:r>
            <a:r>
              <a:rPr b="1" lang="fr-FR" sz="1200" spc="-1" strike="noStrike">
                <a:solidFill>
                  <a:srgbClr val="777877"/>
                </a:solidFill>
                <a:latin typeface="Arial"/>
                <a:ea typeface="DejaVu Sans"/>
              </a:rPr>
              <a:t>au nord de Marseille</a:t>
            </a:r>
            <a:r>
              <a:rPr b="0" lang="fr-FR" sz="1200" spc="-1" strike="noStrike">
                <a:solidFill>
                  <a:srgbClr val="777877"/>
                </a:solidFill>
                <a:latin typeface="Arial"/>
                <a:ea typeface="DejaVu Sans"/>
              </a:rPr>
              <a:t>, dont elle est frontalière des 15e et 16e arrondissements, </a:t>
            </a:r>
            <a:r>
              <a:rPr b="1" lang="fr-FR" sz="1200" spc="-1" strike="noStrike">
                <a:solidFill>
                  <a:srgbClr val="777877"/>
                </a:solidFill>
                <a:latin typeface="Arial"/>
                <a:ea typeface="DejaVu Sans"/>
              </a:rPr>
              <a:t>au Sud d’Aix-en-Provence. </a:t>
            </a:r>
            <a:r>
              <a:rPr b="0" lang="fr-FR" sz="1200" spc="-1" strike="noStrike">
                <a:solidFill>
                  <a:srgbClr val="777877"/>
                </a:solidFill>
                <a:latin typeface="Arial"/>
                <a:ea typeface="DejaVu Sans"/>
              </a:rPr>
              <a:t>Elle est à l’articulation de </a:t>
            </a:r>
            <a:r>
              <a:rPr b="1" lang="fr-FR" sz="1200" spc="-1" strike="noStrike">
                <a:solidFill>
                  <a:srgbClr val="777877"/>
                </a:solidFill>
                <a:latin typeface="Arial"/>
                <a:ea typeface="DejaVu Sans"/>
              </a:rPr>
              <a:t>3 bassins de vie : </a:t>
            </a:r>
            <a:r>
              <a:rPr b="0" lang="fr-FR" sz="1200" spc="-1" strike="noStrike">
                <a:solidFill>
                  <a:srgbClr val="777877"/>
                </a:solidFill>
                <a:latin typeface="Arial"/>
                <a:ea typeface="DejaVu Sans"/>
              </a:rPr>
              <a:t>Marseille, le Pays d’Aix et l’Etang de Berre.</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Les Pennes-Mirabeau fait partie de la </a:t>
            </a:r>
            <a:r>
              <a:rPr b="1" lang="fr-FR" sz="1200" spc="-1" strike="noStrike">
                <a:solidFill>
                  <a:srgbClr val="777877"/>
                </a:solidFill>
                <a:latin typeface="Arial"/>
                <a:ea typeface="DejaVu Sans"/>
              </a:rPr>
              <a:t>Métropole Aix-Marseille-Provence </a:t>
            </a:r>
            <a:r>
              <a:rPr b="0" lang="fr-FR" sz="1200" spc="-1" strike="noStrike">
                <a:solidFill>
                  <a:srgbClr val="777877"/>
                </a:solidFill>
                <a:latin typeface="Arial"/>
                <a:ea typeface="DejaVu Sans"/>
              </a:rPr>
              <a:t>créée le 1er janvier 2016 par la fusion de 6 intercommunalités. Elle regroupe 92 communes et 1,8 million d’habitants.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commune est </a:t>
            </a:r>
            <a:r>
              <a:rPr b="1" lang="fr-FR" sz="1200" spc="-1" strike="noStrike">
                <a:solidFill>
                  <a:srgbClr val="777877"/>
                </a:solidFill>
                <a:latin typeface="Arial"/>
                <a:ea typeface="DejaVu Sans"/>
              </a:rPr>
              <a:t>traversée par l’autoroute du soleil </a:t>
            </a:r>
            <a:r>
              <a:rPr b="0" lang="fr-FR" sz="1200" spc="-1" strike="noStrike">
                <a:solidFill>
                  <a:srgbClr val="777877"/>
                </a:solidFill>
                <a:latin typeface="Arial"/>
                <a:ea typeface="DejaVu Sans"/>
              </a:rPr>
              <a:t>(A7) qui scinde la ville en deux parties (nord et sud), </a:t>
            </a:r>
            <a:r>
              <a:rPr b="1" lang="fr-FR" sz="1200" spc="-1" strike="noStrike">
                <a:solidFill>
                  <a:srgbClr val="777877"/>
                </a:solidFill>
                <a:latin typeface="Arial"/>
                <a:ea typeface="DejaVu Sans"/>
              </a:rPr>
              <a:t>marquées par des différences sociologiques et urbanistiques. </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commune offre </a:t>
            </a:r>
            <a:r>
              <a:rPr b="1" lang="fr-FR" sz="1200" spc="-1" strike="noStrike">
                <a:solidFill>
                  <a:srgbClr val="777877"/>
                </a:solidFill>
                <a:latin typeface="Arial"/>
                <a:ea typeface="DejaVu Sans"/>
              </a:rPr>
              <a:t>un cadre de vie très attractif </a:t>
            </a:r>
            <a:r>
              <a:rPr b="0" lang="fr-FR" sz="1200" spc="-1" strike="noStrike">
                <a:solidFill>
                  <a:srgbClr val="777877"/>
                </a:solidFill>
                <a:latin typeface="Arial"/>
                <a:ea typeface="DejaVu Sans"/>
              </a:rPr>
              <a:t>(habitat pavillonnaire) et ses habitants sont </a:t>
            </a:r>
            <a:r>
              <a:rPr b="1" lang="fr-FR" sz="1200" spc="-1" strike="noStrike">
                <a:solidFill>
                  <a:srgbClr val="777877"/>
                </a:solidFill>
                <a:latin typeface="Arial"/>
                <a:ea typeface="DejaVu Sans"/>
              </a:rPr>
              <a:t>prêts à faire des efforts financiers </a:t>
            </a:r>
            <a:r>
              <a:rPr b="0" lang="fr-FR" sz="1200" spc="-1" strike="noStrike">
                <a:solidFill>
                  <a:srgbClr val="777877"/>
                </a:solidFill>
                <a:latin typeface="Arial"/>
                <a:ea typeface="DejaVu Sans"/>
              </a:rPr>
              <a:t>(charge du prêt / du loyer) </a:t>
            </a:r>
            <a:r>
              <a:rPr b="1" lang="fr-FR" sz="1200" spc="-1" strike="noStrike">
                <a:solidFill>
                  <a:srgbClr val="777877"/>
                </a:solidFill>
                <a:latin typeface="Arial"/>
                <a:ea typeface="DejaVu Sans"/>
              </a:rPr>
              <a:t>pour habiter et scolariser leurs enfants aux Pennes-Mirabeau. </a:t>
            </a:r>
            <a:endParaRPr b="0" lang="fr-FR" sz="1200" spc="-1" strike="noStrike">
              <a:latin typeface="Arial"/>
            </a:endParaRPr>
          </a:p>
          <a:p>
            <a:pPr algn="just">
              <a:lnSpc>
                <a:spcPct val="100000"/>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a:p>
            <a:pPr algn="just">
              <a:lnSpc>
                <a:spcPts val="2599"/>
              </a:lnSpc>
              <a:spcBef>
                <a:spcPts val="1001"/>
              </a:spcBef>
            </a:pPr>
            <a:endParaRPr b="0" lang="fr-FR" sz="1200" spc="-1" strike="noStrike">
              <a:latin typeface="Arial"/>
            </a:endParaRPr>
          </a:p>
        </p:txBody>
      </p:sp>
      <p:sp>
        <p:nvSpPr>
          <p:cNvPr id="448" name="CustomShape 2"/>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0070c0"/>
                </a:solidFill>
                <a:latin typeface="Arial"/>
                <a:ea typeface="DejaVu Sans"/>
              </a:rPr>
              <a:t>Présentation du territoire:</a:t>
            </a:r>
            <a:r>
              <a:rPr b="0" lang="fr-FR" sz="2400" spc="-1" strike="noStrike">
                <a:solidFill>
                  <a:srgbClr val="777877"/>
                </a:solidFill>
                <a:latin typeface="Arial"/>
                <a:ea typeface="DejaVu Sans"/>
              </a:rPr>
              <a:t> une commune au cadre de vie attractif, densément peuplée et traversée au nord et au sud par l’A7</a:t>
            </a:r>
            <a:endParaRPr b="0" lang="fr-FR" sz="2400" spc="-1" strike="noStrike">
              <a:latin typeface="Arial"/>
            </a:endParaRPr>
          </a:p>
        </p:txBody>
      </p:sp>
      <p:sp>
        <p:nvSpPr>
          <p:cNvPr id="449" name="CustomShape 3"/>
          <p:cNvSpPr/>
          <p:nvPr/>
        </p:nvSpPr>
        <p:spPr>
          <a:xfrm>
            <a:off x="6615000" y="1573920"/>
            <a:ext cx="479952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Carte de la commune Les Pennes-Mirabeau  | </a:t>
            </a:r>
            <a:r>
              <a:rPr b="0" i="1" lang="fr-FR" sz="1000" spc="32" strike="noStrike">
                <a:solidFill>
                  <a:srgbClr val="777877"/>
                </a:solidFill>
                <a:latin typeface="Arial Narrow"/>
                <a:ea typeface="DejaVu Sans"/>
              </a:rPr>
              <a:t>Source: Google Maps</a:t>
            </a:r>
            <a:endParaRPr b="0" lang="fr-FR" sz="1000" spc="-1" strike="noStrike">
              <a:latin typeface="Arial"/>
            </a:endParaRPr>
          </a:p>
        </p:txBody>
      </p:sp>
      <p:pic>
        <p:nvPicPr>
          <p:cNvPr id="450" name="Image 12" descr=""/>
          <p:cNvPicPr/>
          <p:nvPr/>
        </p:nvPicPr>
        <p:blipFill>
          <a:blip r:embed="rId1"/>
          <a:stretch/>
        </p:blipFill>
        <p:spPr>
          <a:xfrm>
            <a:off x="6615000" y="1820160"/>
            <a:ext cx="4799520" cy="3168000"/>
          </a:xfrm>
          <a:prstGeom prst="rect">
            <a:avLst/>
          </a:prstGeom>
          <a:ln>
            <a:solidFill>
              <a:srgbClr val="0070c0"/>
            </a:solidFill>
          </a:ln>
        </p:spPr>
      </p:pic>
      <p:sp>
        <p:nvSpPr>
          <p:cNvPr id="451" name="CustomShape 4"/>
          <p:cNvSpPr/>
          <p:nvPr/>
        </p:nvSpPr>
        <p:spPr>
          <a:xfrm>
            <a:off x="11222280" y="6360840"/>
            <a:ext cx="663840" cy="4809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F4EA5ADE-56A2-42CD-982D-1BF2F78435A7}"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5" name="Espace réservé pour une image  11" descr=""/>
          <p:cNvPicPr/>
          <p:nvPr/>
        </p:nvPicPr>
        <p:blipFill>
          <a:blip r:embed="rId1"/>
          <a:stretch/>
        </p:blipFill>
        <p:spPr>
          <a:xfrm>
            <a:off x="6007680" y="0"/>
            <a:ext cx="6183000" cy="6371280"/>
          </a:xfrm>
          <a:prstGeom prst="rect">
            <a:avLst/>
          </a:prstGeom>
          <a:ln>
            <a:noFill/>
          </a:ln>
        </p:spPr>
      </p:pic>
      <p:sp>
        <p:nvSpPr>
          <p:cNvPr id="876" name="CustomShape 1"/>
          <p:cNvSpPr/>
          <p:nvPr/>
        </p:nvSpPr>
        <p:spPr>
          <a:xfrm>
            <a:off x="208800" y="621000"/>
            <a:ext cx="5500800" cy="529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3600" spc="-1" strike="noStrike">
                <a:solidFill>
                  <a:srgbClr val="ffffff"/>
                </a:solidFill>
                <a:latin typeface="Arial"/>
                <a:ea typeface="DejaVu Sans"/>
              </a:rPr>
              <a:t>Audit technique</a:t>
            </a:r>
            <a:endParaRPr b="0" lang="fr-FR" sz="3600" spc="-1" strike="noStrike">
              <a:latin typeface="Arial"/>
            </a:endParaRPr>
          </a:p>
        </p:txBody>
      </p:sp>
      <p:sp>
        <p:nvSpPr>
          <p:cNvPr id="877" name="CustomShape 2"/>
          <p:cNvSpPr/>
          <p:nvPr/>
        </p:nvSpPr>
        <p:spPr>
          <a:xfrm>
            <a:off x="9828720" y="86400"/>
            <a:ext cx="2237400" cy="1599120"/>
          </a:xfrm>
          <a:prstGeom prst="rect">
            <a:avLst/>
          </a:prstGeom>
          <a:noFill/>
          <a:ln>
            <a:noFill/>
          </a:ln>
        </p:spPr>
        <p:style>
          <a:lnRef idx="0"/>
          <a:fillRef idx="0"/>
          <a:effectRef idx="0"/>
          <a:fontRef idx="minor"/>
        </p:style>
        <p:txBody>
          <a:bodyPr lIns="0" rIns="0" tIns="0" bIns="0">
            <a:noAutofit/>
          </a:bodyPr>
          <a:p>
            <a:pPr algn="r">
              <a:lnSpc>
                <a:spcPct val="90000"/>
              </a:lnSpc>
              <a:spcBef>
                <a:spcPts val="1001"/>
              </a:spcBef>
            </a:pPr>
            <a:r>
              <a:rPr b="1" lang="fr-FR" sz="13800" spc="-1" strike="noStrike">
                <a:solidFill>
                  <a:srgbClr val="ffffff"/>
                </a:solidFill>
                <a:latin typeface="Arial"/>
                <a:ea typeface="DejaVu Sans"/>
              </a:rPr>
              <a:t>05</a:t>
            </a:r>
            <a:endParaRPr b="0" lang="fr-FR" sz="13800" spc="-1" strike="noStrike">
              <a:latin typeface="Arial"/>
            </a:endParaRPr>
          </a:p>
        </p:txBody>
      </p:sp>
      <p:sp>
        <p:nvSpPr>
          <p:cNvPr id="878" name="CustomShape 3"/>
          <p:cNvSpPr/>
          <p:nvPr/>
        </p:nvSpPr>
        <p:spPr>
          <a:xfrm>
            <a:off x="124920" y="1338120"/>
            <a:ext cx="5653800" cy="5088600"/>
          </a:xfrm>
          <a:prstGeom prst="rect">
            <a:avLst/>
          </a:prstGeom>
          <a:noFill/>
          <a:ln>
            <a:noFill/>
          </a:ln>
        </p:spPr>
        <p:style>
          <a:lnRef idx="0"/>
          <a:fillRef idx="0"/>
          <a:effectRef idx="0"/>
          <a:fontRef idx="minor"/>
        </p:style>
        <p:txBody>
          <a:bodyPr lIns="90000" rIns="90000" tIns="45000" bIns="45000">
            <a:noAutofit/>
          </a:bodyPr>
          <a:p>
            <a:pPr>
              <a:lnSpc>
                <a:spcPct val="100000"/>
              </a:lnSpc>
              <a:spcAft>
                <a:spcPts val="601"/>
              </a:spcAft>
            </a:pPr>
            <a:r>
              <a:rPr b="1" i="1" lang="fr-FR" sz="1200" spc="-1" strike="noStrike">
                <a:solidFill>
                  <a:srgbClr val="ffffff"/>
                </a:solidFill>
                <a:latin typeface="Arial"/>
                <a:ea typeface="DejaVu Sans"/>
              </a:rPr>
              <a:t>Principaux constats : </a:t>
            </a:r>
            <a:endParaRPr b="0" lang="fr-FR" sz="1200" spc="-1" strike="noStrike">
              <a:latin typeface="Arial"/>
            </a:endParaRPr>
          </a:p>
          <a:p>
            <a:pPr marL="171360" indent="-170280" algn="just">
              <a:lnSpc>
                <a:spcPct val="100000"/>
              </a:lnSpc>
              <a:spcAft>
                <a:spcPts val="601"/>
              </a:spcAft>
              <a:buClr>
                <a:srgbClr val="ffffff"/>
              </a:buClr>
              <a:buFont typeface="Arial"/>
              <a:buChar char="•"/>
            </a:pPr>
            <a:r>
              <a:rPr b="0" i="1" lang="fr-FR" sz="1200" spc="-1" strike="noStrike">
                <a:solidFill>
                  <a:srgbClr val="ffffff"/>
                </a:solidFill>
                <a:latin typeface="Arial"/>
                <a:ea typeface="DejaVu Sans"/>
              </a:rPr>
              <a:t>Une offre de transports en commun peu adaptée à un public âgé</a:t>
            </a:r>
            <a:endParaRPr b="0" lang="fr-FR" sz="1200" spc="-1" strike="noStrike">
              <a:latin typeface="Arial"/>
            </a:endParaRPr>
          </a:p>
          <a:p>
            <a:pPr marL="171360" indent="-170280" algn="just">
              <a:lnSpc>
                <a:spcPct val="100000"/>
              </a:lnSpc>
              <a:spcAft>
                <a:spcPts val="601"/>
              </a:spcAft>
              <a:buClr>
                <a:srgbClr val="ffffff"/>
              </a:buClr>
              <a:buFont typeface="Arial"/>
              <a:buChar char="•"/>
            </a:pPr>
            <a:r>
              <a:rPr b="0" i="1" lang="fr-FR" sz="1200" spc="-1" strike="noStrike">
                <a:solidFill>
                  <a:srgbClr val="ffffff"/>
                </a:solidFill>
                <a:latin typeface="Arial"/>
                <a:ea typeface="DejaVu Sans"/>
              </a:rPr>
              <a:t>L’existence de dispositifs de soutien et d’aide à destination des Séniors, peu connus de ces derniers  </a:t>
            </a:r>
            <a:endParaRPr b="0" lang="fr-FR" sz="1200" spc="-1" strike="noStrike">
              <a:latin typeface="Arial"/>
            </a:endParaRPr>
          </a:p>
          <a:p>
            <a:pPr marL="171360" indent="-170280" algn="just">
              <a:lnSpc>
                <a:spcPct val="100000"/>
              </a:lnSpc>
              <a:spcAft>
                <a:spcPts val="601"/>
              </a:spcAft>
              <a:buClr>
                <a:srgbClr val="ffffff"/>
              </a:buClr>
              <a:buFont typeface="Arial"/>
              <a:buChar char="•"/>
            </a:pPr>
            <a:r>
              <a:rPr b="0" i="1" lang="fr-FR" sz="1200" spc="-1" strike="noStrike">
                <a:solidFill>
                  <a:srgbClr val="ffffff"/>
                </a:solidFill>
                <a:latin typeface="Arial"/>
                <a:ea typeface="DejaVu Sans"/>
              </a:rPr>
              <a:t>L’existence d’un Projet Pôle Séniors porté par le pôle Cohésion Sociale et proposant de nombreux dispositifs de prévention, d’accompagnement et de loisirs à destination des Séniors </a:t>
            </a:r>
            <a:endParaRPr b="0" lang="fr-FR" sz="1200" spc="-1" strike="noStrike">
              <a:latin typeface="Arial"/>
            </a:endParaRPr>
          </a:p>
          <a:p>
            <a:pPr marL="171360" indent="-170280" algn="just">
              <a:lnSpc>
                <a:spcPct val="100000"/>
              </a:lnSpc>
              <a:buClr>
                <a:srgbClr val="ffffff"/>
              </a:buClr>
              <a:buFont typeface="Arial"/>
              <a:buChar char="•"/>
            </a:pPr>
            <a:r>
              <a:rPr b="0" i="1" lang="fr-FR" sz="1200" spc="-1" strike="noStrike">
                <a:solidFill>
                  <a:srgbClr val="ffffff"/>
                </a:solidFill>
                <a:latin typeface="Arial"/>
                <a:ea typeface="DejaVu Sans"/>
              </a:rPr>
              <a:t>Une topographie de la commune qui rend difficile l’adaptation des voies à un public en perte d’autonomie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endParaRPr b="0" lang="fr-FR" sz="1200" spc="-1" strike="noStrike">
              <a:latin typeface="Arial"/>
            </a:endParaRPr>
          </a:p>
          <a:p>
            <a:pPr>
              <a:lnSpc>
                <a:spcPct val="100000"/>
              </a:lnSpc>
              <a:spcAft>
                <a:spcPts val="601"/>
              </a:spcAft>
            </a:pPr>
            <a:r>
              <a:rPr b="1" i="1" lang="fr-FR" sz="1200" spc="-1" strike="noStrike">
                <a:solidFill>
                  <a:srgbClr val="ffffff"/>
                </a:solidFill>
                <a:latin typeface="Arial"/>
                <a:ea typeface="DejaVu Sans"/>
              </a:rPr>
              <a:t>Enjeux repérés : </a:t>
            </a:r>
            <a:endParaRPr b="0" lang="fr-FR" sz="1200" spc="-1" strike="noStrike">
              <a:latin typeface="Arial"/>
            </a:endParaRPr>
          </a:p>
          <a:p>
            <a:pPr marL="171360" indent="-170280" algn="just">
              <a:lnSpc>
                <a:spcPct val="107000"/>
              </a:lnSpc>
              <a:spcAft>
                <a:spcPts val="601"/>
              </a:spcAft>
              <a:buClr>
                <a:srgbClr val="ffffff"/>
              </a:buClr>
              <a:buFont typeface="Arial"/>
              <a:buChar char="•"/>
            </a:pPr>
            <a:r>
              <a:rPr b="0" i="1" lang="fr-FR" sz="1200" spc="-1" strike="noStrike">
                <a:solidFill>
                  <a:srgbClr val="ffffff"/>
                </a:solidFill>
                <a:latin typeface="Arial"/>
                <a:ea typeface="DejaVu Sans"/>
              </a:rPr>
              <a:t>Un enjeu d’amélioration de l’offre de transport pour favoriser l’autonomie des Séniors</a:t>
            </a:r>
            <a:endParaRPr b="0" lang="fr-FR" sz="1200" spc="-1" strike="noStrike">
              <a:latin typeface="Arial"/>
            </a:endParaRPr>
          </a:p>
          <a:p>
            <a:pPr marL="171360" indent="-170280" algn="just">
              <a:lnSpc>
                <a:spcPct val="107000"/>
              </a:lnSpc>
              <a:spcAft>
                <a:spcPts val="601"/>
              </a:spcAft>
              <a:buClr>
                <a:srgbClr val="ffffff"/>
              </a:buClr>
              <a:buFont typeface="Arial"/>
              <a:buChar char="•"/>
            </a:pPr>
            <a:r>
              <a:rPr b="0" i="1" lang="fr-FR" sz="1200" spc="-1" strike="noStrike">
                <a:solidFill>
                  <a:srgbClr val="ffffff"/>
                </a:solidFill>
                <a:latin typeface="Arial"/>
                <a:ea typeface="DejaVu Sans"/>
              </a:rPr>
              <a:t>Un enjeu de favoriser l’accès des Séniors à l’espace public</a:t>
            </a:r>
            <a:endParaRPr b="0" lang="fr-FR" sz="1200" spc="-1" strike="noStrike">
              <a:latin typeface="Arial"/>
            </a:endParaRPr>
          </a:p>
          <a:p>
            <a:pPr marL="171360" indent="-170280">
              <a:lnSpc>
                <a:spcPct val="100000"/>
              </a:lnSpc>
              <a:spcAft>
                <a:spcPts val="601"/>
              </a:spcAft>
              <a:buClr>
                <a:srgbClr val="f3f4f3"/>
              </a:buClr>
              <a:buFont typeface="Arial"/>
              <a:buChar char="•"/>
            </a:pPr>
            <a:r>
              <a:rPr b="0" i="1" lang="fr-FR" sz="1200" spc="-1" strike="noStrike">
                <a:solidFill>
                  <a:srgbClr val="ffffff"/>
                </a:solidFill>
                <a:latin typeface="Arial"/>
                <a:ea typeface="DejaVu Sans"/>
              </a:rPr>
              <a:t>Un enjeu d’une meilleure identification des Séniors en perte d’autonomie </a:t>
            </a:r>
            <a:endParaRPr b="0" lang="fr-FR" sz="1200" spc="-1" strike="noStrike">
              <a:latin typeface="Arial"/>
            </a:endParaRPr>
          </a:p>
          <a:p>
            <a:pPr marL="171360" indent="-170280">
              <a:lnSpc>
                <a:spcPct val="100000"/>
              </a:lnSpc>
              <a:spcAft>
                <a:spcPts val="601"/>
              </a:spcAft>
              <a:buClr>
                <a:srgbClr val="f3f4f3"/>
              </a:buClr>
              <a:buFont typeface="Arial"/>
              <a:buChar char="•"/>
            </a:pPr>
            <a:r>
              <a:rPr b="0" i="1" lang="fr-FR" sz="1200" spc="-1" strike="noStrike">
                <a:solidFill>
                  <a:srgbClr val="ffffff"/>
                </a:solidFill>
                <a:latin typeface="Arial"/>
                <a:ea typeface="DejaVu Sans"/>
              </a:rPr>
              <a:t>Un enjeu de développer une offre de service attractive pour les jeunes retraités de la commune </a:t>
            </a:r>
            <a:endParaRPr b="0" lang="fr-FR" sz="1200" spc="-1" strike="noStrike">
              <a:latin typeface="Arial"/>
            </a:endParaRPr>
          </a:p>
          <a:p>
            <a:pPr marL="171360" indent="-170280">
              <a:lnSpc>
                <a:spcPct val="100000"/>
              </a:lnSpc>
              <a:spcAft>
                <a:spcPts val="601"/>
              </a:spcAft>
              <a:buClr>
                <a:srgbClr val="f3f4f3"/>
              </a:buClr>
              <a:buFont typeface="Arial"/>
              <a:buChar char="•"/>
            </a:pPr>
            <a:r>
              <a:rPr b="0" i="1" lang="fr-FR" sz="1200" spc="-1" strike="noStrike">
                <a:solidFill>
                  <a:srgbClr val="ffffff"/>
                </a:solidFill>
                <a:latin typeface="Arial"/>
                <a:ea typeface="DejaVu Sans"/>
              </a:rPr>
              <a:t>Un enjeu pour la commune d’adapter ses modes de communication à un public âgé</a:t>
            </a:r>
            <a:endParaRPr b="0" lang="fr-FR" sz="1200" spc="-1" strike="noStrike">
              <a:latin typeface="Arial"/>
            </a:endParaRPr>
          </a:p>
          <a:p>
            <a:pPr marL="171360" indent="-170280">
              <a:lnSpc>
                <a:spcPct val="100000"/>
              </a:lnSpc>
              <a:buClr>
                <a:srgbClr val="f3f4f3"/>
              </a:buClr>
              <a:buFont typeface="Arial"/>
              <a:buChar char="•"/>
            </a:pPr>
            <a:r>
              <a:rPr b="0" i="1" lang="fr-FR" sz="1200" spc="-1" strike="noStrike">
                <a:solidFill>
                  <a:srgbClr val="ffffff"/>
                </a:solidFill>
                <a:latin typeface="Arial"/>
                <a:ea typeface="DejaVu Sans"/>
              </a:rPr>
              <a:t>Un enjeu pour la commune de renforcer l’offre de soin paramédical, en attirant de nouveaux professionnels (IDE, kiné etc)</a:t>
            </a:r>
            <a:endParaRPr b="0" lang="fr-FR" sz="1200" spc="-1" strike="noStrike">
              <a:latin typeface="Arial"/>
            </a:endParaRPr>
          </a:p>
          <a:p>
            <a:pPr>
              <a:lnSpc>
                <a:spcPct val="100000"/>
              </a:lnSpc>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139" dur="indefinite" restart="never" nodeType="tmRoot">
          <p:childTnLst>
            <p:seq>
              <p:cTn id="140" dur="indefinite" nodeType="mainSeq"/>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9" name="CustomShape 1"/>
          <p:cNvSpPr/>
          <p:nvPr/>
        </p:nvSpPr>
        <p:spPr>
          <a:xfrm>
            <a:off x="0" y="6362640"/>
            <a:ext cx="12191040" cy="359280"/>
          </a:xfrm>
          <a:prstGeom prst="rect">
            <a:avLst/>
          </a:prstGeom>
          <a:noFill/>
          <a:ln>
            <a:solidFill>
              <a:srgbClr val="777877"/>
            </a:solidFill>
          </a:ln>
        </p:spPr>
        <p:style>
          <a:lnRef idx="0"/>
          <a:fillRef idx="0"/>
          <a:effectRef idx="0"/>
          <a:fontRef idx="minor"/>
        </p:style>
      </p:sp>
      <p:sp>
        <p:nvSpPr>
          <p:cNvPr id="880" name="CustomShape 2"/>
          <p:cNvSpPr/>
          <p:nvPr/>
        </p:nvSpPr>
        <p:spPr>
          <a:xfrm>
            <a:off x="304920" y="304920"/>
            <a:ext cx="11577240" cy="357840"/>
          </a:xfrm>
          <a:prstGeom prst="rect">
            <a:avLst/>
          </a:prstGeom>
          <a:noFill/>
          <a:ln>
            <a:noFill/>
          </a:ln>
        </p:spPr>
        <p:style>
          <a:lnRef idx="0"/>
          <a:fillRef idx="0"/>
          <a:effectRef idx="0"/>
          <a:fontRef idx="minor"/>
        </p:style>
        <p:txBody>
          <a:bodyPr lIns="0" rIns="0" tIns="0" bIns="45000">
            <a:noAutofit/>
          </a:bodyPr>
          <a:p>
            <a:pPr marL="181080" indent="-180000">
              <a:lnSpc>
                <a:spcPct val="90000"/>
              </a:lnSpc>
              <a:spcBef>
                <a:spcPts val="1001"/>
              </a:spcBef>
            </a:pPr>
            <a:r>
              <a:rPr b="1" lang="fr-FR" sz="2400" spc="-1" strike="noStrike">
                <a:solidFill>
                  <a:srgbClr val="0070c0"/>
                </a:solidFill>
                <a:latin typeface="Arial"/>
                <a:ea typeface="DejaVu Sans"/>
              </a:rPr>
              <a:t>Méthodologie déployée</a:t>
            </a:r>
            <a:endParaRPr b="0" lang="fr-FR" sz="2400" spc="-1" strike="noStrike">
              <a:latin typeface="Arial"/>
            </a:endParaRPr>
          </a:p>
        </p:txBody>
      </p:sp>
      <p:graphicFrame>
        <p:nvGraphicFramePr>
          <p:cNvPr id="881" name="Table 3"/>
          <p:cNvGraphicFramePr/>
          <p:nvPr/>
        </p:nvGraphicFramePr>
        <p:xfrm>
          <a:off x="263880" y="1513800"/>
          <a:ext cx="11426400" cy="4657680"/>
        </p:xfrm>
        <a:graphic>
          <a:graphicData uri="http://schemas.openxmlformats.org/drawingml/2006/table">
            <a:tbl>
              <a:tblPr/>
              <a:tblGrid>
                <a:gridCol w="1292760"/>
                <a:gridCol w="3377880"/>
                <a:gridCol w="3377880"/>
                <a:gridCol w="3378240"/>
              </a:tblGrid>
              <a:tr h="348120">
                <a:tc>
                  <a:txBody>
                    <a:bodyPr>
                      <a:noAutofit/>
                    </a:bodyPr>
                    <a:p>
                      <a:pPr>
                        <a:lnSpc>
                          <a:spcPct val="100000"/>
                        </a:lnSpc>
                      </a:pPr>
                      <a:r>
                        <a:rPr b="1" lang="fr-FR" sz="900" spc="-1" strike="noStrike">
                          <a:solidFill>
                            <a:srgbClr val="ffffff"/>
                          </a:solidFill>
                          <a:latin typeface="Arial"/>
                        </a:rPr>
                        <a:t>Thématiques</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0cd"/>
                    </a:solidFill>
                  </a:tcPr>
                </a:tc>
                <a:tc>
                  <a:txBody>
                    <a:bodyPr>
                      <a:noAutofit/>
                    </a:bodyPr>
                    <a:p>
                      <a:pPr algn="ctr">
                        <a:lnSpc>
                          <a:spcPct val="100000"/>
                        </a:lnSpc>
                      </a:pPr>
                      <a:r>
                        <a:rPr b="1" lang="fr-FR" sz="900" spc="-1" strike="noStrike">
                          <a:solidFill>
                            <a:srgbClr val="ffffff"/>
                          </a:solidFill>
                          <a:latin typeface="Arial"/>
                        </a:rPr>
                        <a:t>Groupe 1</a:t>
                      </a:r>
                      <a:endParaRPr b="0" lang="fr-FR" sz="900" spc="-1" strike="noStrike">
                        <a:latin typeface="Arial"/>
                      </a:endParaRPr>
                    </a:p>
                    <a:p>
                      <a:pPr algn="ctr">
                        <a:lnSpc>
                          <a:spcPct val="100000"/>
                        </a:lnSpc>
                      </a:pPr>
                      <a:r>
                        <a:rPr b="1" lang="fr-FR" sz="900" spc="-1" strike="noStrike">
                          <a:solidFill>
                            <a:srgbClr val="ffffff"/>
                          </a:solidFill>
                          <a:latin typeface="Arial"/>
                        </a:rPr>
                        <a:t>Association et bénévoles </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0cd"/>
                    </a:solidFill>
                  </a:tcPr>
                </a:tc>
                <a:tc>
                  <a:txBody>
                    <a:bodyPr>
                      <a:noAutofit/>
                    </a:bodyPr>
                    <a:p>
                      <a:pPr algn="ctr">
                        <a:lnSpc>
                          <a:spcPct val="100000"/>
                        </a:lnSpc>
                      </a:pPr>
                      <a:r>
                        <a:rPr b="1" lang="fr-FR" sz="900" spc="-1" strike="noStrike">
                          <a:solidFill>
                            <a:srgbClr val="ffffff"/>
                          </a:solidFill>
                          <a:latin typeface="Arial"/>
                        </a:rPr>
                        <a:t>Groupe 2 </a:t>
                      </a:r>
                      <a:endParaRPr b="0" lang="fr-FR" sz="900" spc="-1" strike="noStrike">
                        <a:latin typeface="Arial"/>
                      </a:endParaRPr>
                    </a:p>
                    <a:p>
                      <a:pPr algn="ctr">
                        <a:lnSpc>
                          <a:spcPct val="100000"/>
                        </a:lnSpc>
                      </a:pPr>
                      <a:r>
                        <a:rPr b="1" lang="fr-FR" sz="900" spc="-1" strike="noStrike">
                          <a:solidFill>
                            <a:srgbClr val="ffffff"/>
                          </a:solidFill>
                          <a:latin typeface="Arial"/>
                        </a:rPr>
                        <a:t>Partenaires (hors associations)</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0cd"/>
                    </a:solidFill>
                  </a:tcPr>
                </a:tc>
                <a:tc>
                  <a:txBody>
                    <a:bodyPr>
                      <a:noAutofit/>
                    </a:bodyPr>
                    <a:p>
                      <a:pPr algn="ctr">
                        <a:lnSpc>
                          <a:spcPct val="100000"/>
                        </a:lnSpc>
                      </a:pPr>
                      <a:r>
                        <a:rPr b="1" lang="fr-FR" sz="900" spc="-1" strike="noStrike">
                          <a:solidFill>
                            <a:srgbClr val="ffffff"/>
                          </a:solidFill>
                          <a:latin typeface="Arial"/>
                        </a:rPr>
                        <a:t>Groupe 3</a:t>
                      </a:r>
                      <a:endParaRPr b="0" lang="fr-FR" sz="900" spc="-1" strike="noStrike">
                        <a:latin typeface="Arial"/>
                      </a:endParaRPr>
                    </a:p>
                    <a:p>
                      <a:pPr algn="ctr">
                        <a:lnSpc>
                          <a:spcPct val="100000"/>
                        </a:lnSpc>
                      </a:pPr>
                      <a:r>
                        <a:rPr b="1" lang="fr-FR" sz="900" spc="-1" strike="noStrike">
                          <a:solidFill>
                            <a:srgbClr val="ffffff"/>
                          </a:solidFill>
                          <a:latin typeface="Arial"/>
                        </a:rPr>
                        <a:t>Services municipaux </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70cd"/>
                    </a:solidFill>
                  </a:tcPr>
                </a:tc>
              </a:tr>
              <a:tr h="486720">
                <a:tc>
                  <a:txBody>
                    <a:bodyPr>
                      <a:noAutofit/>
                    </a:bodyPr>
                    <a:p>
                      <a:pPr algn="ctr">
                        <a:lnSpc>
                          <a:spcPct val="100000"/>
                        </a:lnSpc>
                      </a:pPr>
                      <a:r>
                        <a:rPr b="1" lang="fr-FR" sz="900" spc="-1" strike="noStrike">
                          <a:solidFill>
                            <a:srgbClr val="777877"/>
                          </a:solidFill>
                          <a:latin typeface="Arial"/>
                        </a:rPr>
                        <a:t>Transports et mobilité</a:t>
                      </a:r>
                      <a:endParaRPr b="0" lang="fr-FR" sz="900" spc="-1" strike="noStrike">
                        <a:latin typeface="Arial"/>
                      </a:endParaRPr>
                    </a:p>
                    <a:p>
                      <a:pPr algn="ctr">
                        <a:lnSpc>
                          <a:spcPct val="100000"/>
                        </a:lnSpc>
                      </a:pP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rowSpan="8">
                  <a:txBody>
                    <a:bodyPr>
                      <a:noAutofit/>
                    </a:bodyPr>
                    <a:p>
                      <a:pPr marL="182520" indent="-181440" algn="just">
                        <a:lnSpc>
                          <a:spcPct val="100000"/>
                        </a:lnSpc>
                        <a:buClr>
                          <a:srgbClr val="0070cd"/>
                        </a:buClr>
                        <a:buFont typeface="Wingdings" charset="2"/>
                        <a:buChar char=""/>
                      </a:pPr>
                      <a:r>
                        <a:rPr b="0" lang="fr-FR" sz="1400" spc="-1" strike="noStrike">
                          <a:solidFill>
                            <a:srgbClr val="777877"/>
                          </a:solidFill>
                          <a:latin typeface="Arial"/>
                        </a:rPr>
                        <a:t>Association Amicale des Pennes Mirabeau</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Secours Catholique </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Vice présidente France Alzheimer </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Association Nouveau Regard sur le Handicap</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Association la Clef des Anges</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Association des Amandiers</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rowSpan="8">
                  <a:txBody>
                    <a:bodyPr>
                      <a:noAutofit/>
                    </a:bodyPr>
                    <a:p>
                      <a:pPr marL="182520" indent="-181440" algn="just">
                        <a:lnSpc>
                          <a:spcPct val="100000"/>
                        </a:lnSpc>
                        <a:buClr>
                          <a:srgbClr val="0070cd"/>
                        </a:buClr>
                        <a:buFont typeface="Wingdings" charset="2"/>
                        <a:buChar char=""/>
                      </a:pPr>
                      <a:r>
                        <a:rPr b="0" lang="fr-FR" sz="1400" spc="-1" strike="noStrike">
                          <a:solidFill>
                            <a:srgbClr val="777877"/>
                          </a:solidFill>
                          <a:latin typeface="Arial"/>
                        </a:rPr>
                        <a:t>Service Accessibilité Métropole </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Bailleur Social LOGIREM</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Adjointe au Maire déléguée au CCAS Cohésion Sociale et Handicap</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Directrice du CCAS</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Assistante sociale du CCAS</a:t>
                      </a:r>
                      <a:endParaRPr b="0" lang="fr-FR" sz="1400" spc="-1" strike="noStrike">
                        <a:latin typeface="Arial"/>
                      </a:endParaRPr>
                    </a:p>
                    <a:p>
                      <a:pPr algn="just">
                        <a:lnSpc>
                          <a:spcPct val="100000"/>
                        </a:lnSpc>
                      </a:pPr>
                      <a:endParaRPr b="0" lang="fr-FR" sz="1400" spc="-1" strike="noStrike">
                        <a:latin typeface="Arial"/>
                      </a:endParaRPr>
                    </a:p>
                    <a:p>
                      <a:pPr algn="just">
                        <a:lnSpc>
                          <a:spcPct val="100000"/>
                        </a:lnSpc>
                      </a:pP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c rowSpan="8">
                  <a:txBody>
                    <a:bodyPr>
                      <a:noAutofit/>
                    </a:bodyPr>
                    <a:p>
                      <a:pPr marL="182520" indent="-181440" algn="just">
                        <a:lnSpc>
                          <a:spcPct val="100000"/>
                        </a:lnSpc>
                        <a:buClr>
                          <a:srgbClr val="0070cd"/>
                        </a:buClr>
                        <a:buFont typeface="Wingdings" charset="2"/>
                        <a:buChar char=""/>
                      </a:pPr>
                      <a:r>
                        <a:rPr b="0" lang="fr-FR" sz="1400" spc="-1" strike="noStrike">
                          <a:solidFill>
                            <a:srgbClr val="777877"/>
                          </a:solidFill>
                          <a:latin typeface="Arial"/>
                        </a:rPr>
                        <a:t>Service urbanisme</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Service technique</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Service culture </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Service police municipale</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CCAS </a:t>
                      </a:r>
                      <a:endParaRPr b="0" lang="fr-FR" sz="1400" spc="-1" strike="noStrike">
                        <a:latin typeface="Arial"/>
                      </a:endParaRPr>
                    </a:p>
                    <a:p>
                      <a:pPr marL="182520" indent="-181440" algn="just">
                        <a:lnSpc>
                          <a:spcPct val="100000"/>
                        </a:lnSpc>
                        <a:buClr>
                          <a:srgbClr val="0070cd"/>
                        </a:buClr>
                        <a:buFont typeface="Wingdings" charset="2"/>
                        <a:buChar char=""/>
                      </a:pPr>
                      <a:r>
                        <a:rPr b="0" lang="fr-FR" sz="1400" spc="-1" strike="noStrike">
                          <a:solidFill>
                            <a:srgbClr val="777877"/>
                          </a:solidFill>
                          <a:latin typeface="Arial"/>
                        </a:rPr>
                        <a:t>Service Cohésion Sociale </a:t>
                      </a:r>
                      <a:endParaRPr b="0" lang="fr-FR" sz="1400" spc="-1" strike="noStrike">
                        <a:latin typeface="Arial"/>
                      </a:endParaRPr>
                    </a:p>
                    <a:p>
                      <a:pPr algn="just">
                        <a:lnSpc>
                          <a:spcPct val="100000"/>
                        </a:lnSpc>
                      </a:pPr>
                      <a:endParaRPr b="0" lang="fr-FR" sz="1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2f2f2"/>
                    </a:solidFill>
                  </a:tcPr>
                </a:tc>
              </a:tr>
              <a:tr h="486720">
                <a:tc>
                  <a:txBody>
                    <a:bodyPr>
                      <a:noAutofit/>
                    </a:bodyPr>
                    <a:p>
                      <a:pPr algn="ctr">
                        <a:lnSpc>
                          <a:spcPct val="100000"/>
                        </a:lnSpc>
                      </a:pPr>
                      <a:r>
                        <a:rPr b="1" lang="fr-FR" sz="900" spc="-1" strike="noStrike">
                          <a:solidFill>
                            <a:srgbClr val="777877"/>
                          </a:solidFill>
                          <a:latin typeface="Arial"/>
                        </a:rPr>
                        <a:t>Espaces extérieurs et bâtiments</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424800">
                <a:tc>
                  <a:txBody>
                    <a:bodyPr>
                      <a:noAutofit/>
                    </a:bodyPr>
                    <a:p>
                      <a:pPr algn="ctr">
                        <a:lnSpc>
                          <a:spcPct val="100000"/>
                        </a:lnSpc>
                      </a:pPr>
                      <a:r>
                        <a:rPr b="1" lang="fr-FR" sz="900" spc="-1" strike="noStrike">
                          <a:solidFill>
                            <a:srgbClr val="777877"/>
                          </a:solidFill>
                          <a:latin typeface="Arial"/>
                        </a:rPr>
                        <a:t>Habitat</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527040">
                <a:tc>
                  <a:txBody>
                    <a:bodyPr>
                      <a:noAutofit/>
                    </a:bodyPr>
                    <a:p>
                      <a:pPr algn="ctr">
                        <a:lnSpc>
                          <a:spcPct val="100000"/>
                        </a:lnSpc>
                      </a:pPr>
                      <a:r>
                        <a:rPr b="1" lang="fr-FR" sz="900" spc="-1" strike="noStrike">
                          <a:solidFill>
                            <a:srgbClr val="777877"/>
                          </a:solidFill>
                          <a:latin typeface="Arial"/>
                        </a:rPr>
                        <a:t>Lien social et solidarité</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596520">
                <a:tc>
                  <a:txBody>
                    <a:bodyPr>
                      <a:noAutofit/>
                    </a:bodyPr>
                    <a:p>
                      <a:pPr algn="ctr">
                        <a:lnSpc>
                          <a:spcPct val="100000"/>
                        </a:lnSpc>
                      </a:pPr>
                      <a:r>
                        <a:rPr b="1" lang="fr-FR" sz="900" spc="-1" strike="noStrike">
                          <a:solidFill>
                            <a:srgbClr val="777877"/>
                          </a:solidFill>
                          <a:latin typeface="Arial"/>
                        </a:rPr>
                        <a:t>Culture et loisirs</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596520">
                <a:tc>
                  <a:txBody>
                    <a:bodyPr>
                      <a:noAutofit/>
                    </a:bodyPr>
                    <a:p>
                      <a:pPr algn="ctr">
                        <a:lnSpc>
                          <a:spcPct val="100000"/>
                        </a:lnSpc>
                      </a:pPr>
                      <a:r>
                        <a:rPr b="1" lang="fr-FR" sz="900" spc="-1" strike="noStrike">
                          <a:solidFill>
                            <a:srgbClr val="777877"/>
                          </a:solidFill>
                          <a:latin typeface="Arial"/>
                        </a:rPr>
                        <a:t>Autonomie, service et soins</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596520">
                <a:tc>
                  <a:txBody>
                    <a:bodyPr>
                      <a:noAutofit/>
                    </a:bodyPr>
                    <a:p>
                      <a:pPr algn="ctr">
                        <a:lnSpc>
                          <a:spcPct val="100000"/>
                        </a:lnSpc>
                      </a:pPr>
                      <a:r>
                        <a:rPr b="1" lang="fr-FR" sz="900" spc="-1" strike="noStrike">
                          <a:solidFill>
                            <a:srgbClr val="777877"/>
                          </a:solidFill>
                          <a:latin typeface="Arial"/>
                        </a:rPr>
                        <a:t>Participation citoyenne et emploi</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595080">
                <a:tc>
                  <a:txBody>
                    <a:bodyPr>
                      <a:noAutofit/>
                    </a:bodyPr>
                    <a:p>
                      <a:pPr algn="ctr">
                        <a:lnSpc>
                          <a:spcPct val="100000"/>
                        </a:lnSpc>
                      </a:pPr>
                      <a:r>
                        <a:rPr b="1" lang="fr-FR" sz="900" spc="-1" strike="noStrike">
                          <a:solidFill>
                            <a:srgbClr val="777877"/>
                          </a:solidFill>
                          <a:latin typeface="Arial"/>
                        </a:rPr>
                        <a:t>Information et communication</a:t>
                      </a:r>
                      <a:endParaRPr b="0" lang="fr-FR" sz="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bl>
          </a:graphicData>
        </a:graphic>
      </p:graphicFrame>
      <p:sp>
        <p:nvSpPr>
          <p:cNvPr id="882" name="CustomShape 4"/>
          <p:cNvSpPr/>
          <p:nvPr/>
        </p:nvSpPr>
        <p:spPr>
          <a:xfrm>
            <a:off x="304920" y="623160"/>
            <a:ext cx="11426040" cy="942120"/>
          </a:xfrm>
          <a:prstGeom prst="rect">
            <a:avLst/>
          </a:prstGeom>
          <a:noFill/>
          <a:ln>
            <a:noFill/>
          </a:ln>
        </p:spPr>
        <p:style>
          <a:lnRef idx="0"/>
          <a:fillRef idx="0"/>
          <a:effectRef idx="0"/>
          <a:fontRef idx="minor"/>
        </p:style>
        <p:txBody>
          <a:bodyPr lIns="0" rIns="90000" tIns="45000" bIns="45000">
            <a:noAutofit/>
          </a:bodyPr>
          <a:p>
            <a:pPr algn="just">
              <a:lnSpc>
                <a:spcPct val="100000"/>
              </a:lnSpc>
            </a:pPr>
            <a:r>
              <a:rPr b="0" lang="fr-FR" sz="1400" spc="-1" strike="noStrike">
                <a:solidFill>
                  <a:srgbClr val="777877"/>
                </a:solidFill>
                <a:latin typeface="Arial"/>
                <a:ea typeface="DejaVu Sans"/>
              </a:rPr>
              <a:t>Réalisation d’audits techniques avec les services municipaux, et les partenaires associatifs et hors associatifs pour colleter des données complémentaires (perceptions des associations, des bénévoles, des partenaires et des services municipaux) et les mettre en perspective les éléments recueillis lors du diagnostic (diagnostic quantitatif et perceptions des séniors collectées via les questionnaires et les focus groupes populations) </a:t>
            </a:r>
            <a:endParaRPr b="0" lang="fr-FR" sz="1400" spc="-1" strike="noStrike">
              <a:latin typeface="Arial"/>
            </a:endParaRPr>
          </a:p>
        </p:txBody>
      </p:sp>
      <p:sp>
        <p:nvSpPr>
          <p:cNvPr id="883" name="CustomShape 5"/>
          <p:cNvSpPr/>
          <p:nvPr/>
        </p:nvSpPr>
        <p:spPr>
          <a:xfrm>
            <a:off x="11095920" y="6459120"/>
            <a:ext cx="819000" cy="257040"/>
          </a:xfrm>
          <a:prstGeom prst="rect">
            <a:avLst/>
          </a:prstGeom>
          <a:noFill/>
          <a:ln>
            <a:noFill/>
          </a:ln>
        </p:spPr>
        <p:style>
          <a:lnRef idx="0"/>
          <a:fillRef idx="0"/>
          <a:effectRef idx="0"/>
          <a:fontRef idx="minor"/>
        </p:style>
        <p:txBody>
          <a:bodyPr wrap="none" lIns="90000" rIns="90000" tIns="45000" bIns="45000">
            <a:noAutofit/>
          </a:bodyPr>
          <a:p>
            <a:pPr>
              <a:lnSpc>
                <a:spcPct val="100000"/>
              </a:lnSpc>
            </a:pPr>
            <a:fld id="{1C96CE3E-E081-4272-978C-DC909A8E9BF2}"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41" dur="indefinite" restart="never" nodeType="tmRoot">
          <p:childTnLst>
            <p:seq>
              <p:cTn id="142" dur="indefinite" nodeType="mainSeq"/>
              <p:prevCondLst>
                <p:cond delay="0" evt="onPrev">
                  <p:tgtEl>
                    <p:sldTgt/>
                  </p:tgtEl>
                </p:cond>
              </p:prevCondLst>
              <p:nextCondLst>
                <p:cond delay="0"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4" name="CustomShape 1"/>
          <p:cNvSpPr/>
          <p:nvPr/>
        </p:nvSpPr>
        <p:spPr>
          <a:xfrm>
            <a:off x="452880" y="3441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Transports et mobilité</a:t>
            </a:r>
            <a:endParaRPr b="0" lang="fr-FR" sz="2400" spc="-1" strike="noStrike">
              <a:latin typeface="Arial"/>
            </a:endParaRPr>
          </a:p>
        </p:txBody>
      </p:sp>
      <p:grpSp>
        <p:nvGrpSpPr>
          <p:cNvPr id="885" name="Group 2"/>
          <p:cNvGrpSpPr/>
          <p:nvPr/>
        </p:nvGrpSpPr>
        <p:grpSpPr>
          <a:xfrm>
            <a:off x="413640" y="1292400"/>
            <a:ext cx="11051640" cy="3206880"/>
            <a:chOff x="413640" y="1292400"/>
            <a:chExt cx="11051640" cy="3206880"/>
          </a:xfrm>
        </p:grpSpPr>
        <p:sp>
          <p:nvSpPr>
            <p:cNvPr id="886" name="CustomShape 3"/>
            <p:cNvSpPr/>
            <p:nvPr/>
          </p:nvSpPr>
          <p:spPr>
            <a:xfrm>
              <a:off x="413640" y="1361880"/>
              <a:ext cx="11051640" cy="313740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87" name="CustomShape 4"/>
            <p:cNvSpPr/>
            <p:nvPr/>
          </p:nvSpPr>
          <p:spPr>
            <a:xfrm>
              <a:off x="647640" y="1292400"/>
              <a:ext cx="2399040" cy="17964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88" name="CustomShape 5"/>
          <p:cNvSpPr/>
          <p:nvPr/>
        </p:nvSpPr>
        <p:spPr>
          <a:xfrm>
            <a:off x="622080" y="1617840"/>
            <a:ext cx="5175720" cy="257076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La présence de parkings dans les principaux points centraux de la commune</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Des séniors qui font du covoiturage</a:t>
            </a:r>
            <a:endParaRPr b="0" lang="fr-FR" sz="1500" spc="-1" strike="noStrike">
              <a:latin typeface="Arial"/>
            </a:endParaRPr>
          </a:p>
          <a:p>
            <a:pPr marL="285840" indent="-284760" algn="just">
              <a:lnSpc>
                <a:spcPct val="100000"/>
              </a:lnSpc>
              <a:buClr>
                <a:srgbClr val="777877"/>
              </a:buClr>
              <a:buFont typeface="Arial"/>
              <a:buChar char="•"/>
            </a:pPr>
            <a:r>
              <a:rPr b="0" lang="fr-FR" sz="1500" spc="-1" strike="noStrike">
                <a:solidFill>
                  <a:srgbClr val="777877"/>
                </a:solidFill>
                <a:latin typeface="Arial"/>
                <a:ea typeface="DejaVu Sans"/>
              </a:rPr>
              <a:t>Une campagne d’aménagement des abris bus par la métropole (3 réaménagements prévus en 2021 et 24 en 2022), notamment en y ajoutant des bancs</a:t>
            </a: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p:txBody>
      </p:sp>
      <p:sp>
        <p:nvSpPr>
          <p:cNvPr id="889" name="CustomShape 6"/>
          <p:cNvSpPr/>
          <p:nvPr/>
        </p:nvSpPr>
        <p:spPr>
          <a:xfrm>
            <a:off x="6300720" y="1617840"/>
            <a:ext cx="5021640" cy="304884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343080" indent="-34200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Des informations relatives aux itinéraires de bus ainsi qu’aux horaires de passage peu accessibles à certains Séniors</a:t>
            </a:r>
            <a:endParaRPr b="0" lang="fr-FR" sz="1500" spc="-1" strike="noStrike">
              <a:latin typeface="Arial"/>
            </a:endParaRPr>
          </a:p>
          <a:p>
            <a:pPr marL="343080" indent="-34200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Très peu de transports en soirée et le dimanche</a:t>
            </a:r>
            <a:endParaRPr b="0" lang="fr-FR" sz="1500" spc="-1" strike="noStrike">
              <a:latin typeface="Arial"/>
            </a:endParaRPr>
          </a:p>
          <a:p>
            <a:pPr marL="343080" indent="-34200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service de transport à la demande « ici bus » difficilement joignable </a:t>
            </a:r>
            <a:endParaRPr b="0" lang="fr-FR" sz="1500" spc="-1" strike="noStrike">
              <a:latin typeface="Arial"/>
            </a:endParaRPr>
          </a:p>
          <a:p>
            <a:pPr marL="343080" indent="-342000" algn="just">
              <a:lnSpc>
                <a:spcPct val="107000"/>
              </a:lnSpc>
              <a:buClr>
                <a:srgbClr val="777877"/>
              </a:buClr>
              <a:buFont typeface="Arial"/>
              <a:buChar char="•"/>
            </a:pPr>
            <a:r>
              <a:rPr b="0" lang="fr-FR" sz="1500" spc="-1" strike="noStrike">
                <a:solidFill>
                  <a:srgbClr val="777877"/>
                </a:solidFill>
                <a:latin typeface="Arial"/>
                <a:ea typeface="DejaVu Sans"/>
              </a:rPr>
              <a:t>Un service de bus  « ici bus plus » à la demande, à l’unique destination des personnes présentant un taux d’invalidité supérieur à 80 %</a:t>
            </a:r>
            <a:endParaRPr b="0" lang="fr-FR" sz="1500" spc="-1" strike="noStrike">
              <a:latin typeface="Arial"/>
            </a:endParaRPr>
          </a:p>
          <a:p>
            <a:pPr algn="just">
              <a:lnSpc>
                <a:spcPct val="107000"/>
              </a:lnSpc>
            </a:pPr>
            <a:endParaRPr b="0" lang="fr-FR" sz="1500" spc="-1" strike="noStrike">
              <a:latin typeface="Arial"/>
            </a:endParaRPr>
          </a:p>
        </p:txBody>
      </p:sp>
      <p:sp>
        <p:nvSpPr>
          <p:cNvPr id="890" name="Line 7"/>
          <p:cNvSpPr/>
          <p:nvPr/>
        </p:nvSpPr>
        <p:spPr>
          <a:xfrm>
            <a:off x="5980320" y="1461240"/>
            <a:ext cx="360" cy="2869560"/>
          </a:xfrm>
          <a:prstGeom prst="line">
            <a:avLst/>
          </a:prstGeom>
          <a:ln>
            <a:solidFill>
              <a:srgbClr val="061b8d"/>
            </a:solidFill>
            <a:round/>
          </a:ln>
        </p:spPr>
        <p:style>
          <a:lnRef idx="1">
            <a:schemeClr val="accent1"/>
          </a:lnRef>
          <a:fillRef idx="0">
            <a:schemeClr val="accent1"/>
          </a:fillRef>
          <a:effectRef idx="0">
            <a:schemeClr val="accent1"/>
          </a:effectRef>
          <a:fontRef idx="minor"/>
        </p:style>
      </p:sp>
      <p:sp>
        <p:nvSpPr>
          <p:cNvPr id="891" name="CustomShape 8"/>
          <p:cNvSpPr/>
          <p:nvPr/>
        </p:nvSpPr>
        <p:spPr>
          <a:xfrm>
            <a:off x="11095920" y="6459120"/>
            <a:ext cx="819000" cy="257040"/>
          </a:xfrm>
          <a:prstGeom prst="rect">
            <a:avLst/>
          </a:prstGeom>
          <a:noFill/>
          <a:ln>
            <a:noFill/>
          </a:ln>
        </p:spPr>
        <p:style>
          <a:lnRef idx="0"/>
          <a:fillRef idx="0"/>
          <a:effectRef idx="0"/>
          <a:fontRef idx="minor"/>
        </p:style>
        <p:txBody>
          <a:bodyPr wrap="none" lIns="90000" rIns="90000" tIns="45000" bIns="45000">
            <a:noAutofit/>
          </a:bodyPr>
          <a:p>
            <a:pPr>
              <a:lnSpc>
                <a:spcPct val="100000"/>
              </a:lnSpc>
            </a:pPr>
            <a:fld id="{3D1FD24A-823A-4A0F-932D-A3ABC4D59A9B}"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43" dur="indefinite" restart="never" nodeType="tmRoot">
          <p:childTnLst>
            <p:seq>
              <p:cTn id="144" dur="indefinite" nodeType="mainSeq"/>
              <p:prevCondLst>
                <p:cond delay="0" evt="onPrev">
                  <p:tgtEl>
                    <p:sldTgt/>
                  </p:tgtEl>
                </p:cond>
              </p:prevCondLst>
              <p:nextCondLst>
                <p:cond delay="0"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CustomShape 1"/>
          <p:cNvSpPr/>
          <p:nvPr/>
        </p:nvSpPr>
        <p:spPr>
          <a:xfrm>
            <a:off x="452880" y="31968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Habitat</a:t>
            </a:r>
            <a:endParaRPr b="0" lang="fr-FR" sz="2400" spc="-1" strike="noStrike">
              <a:latin typeface="Arial"/>
            </a:endParaRPr>
          </a:p>
        </p:txBody>
      </p:sp>
      <p:sp>
        <p:nvSpPr>
          <p:cNvPr id="893" name="CustomShape 2"/>
          <p:cNvSpPr/>
          <p:nvPr/>
        </p:nvSpPr>
        <p:spPr>
          <a:xfrm>
            <a:off x="2563560" y="1014480"/>
            <a:ext cx="8899560" cy="3071160"/>
          </a:xfrm>
          <a:prstGeom prst="rect">
            <a:avLst/>
          </a:prstGeom>
          <a:noFill/>
          <a:ln>
            <a:noFill/>
          </a:ln>
        </p:spPr>
        <p:style>
          <a:lnRef idx="0"/>
          <a:fillRef idx="0"/>
          <a:effectRef idx="0"/>
          <a:fontRef idx="minor"/>
        </p:style>
      </p:sp>
      <p:grpSp>
        <p:nvGrpSpPr>
          <p:cNvPr id="894" name="Group 3"/>
          <p:cNvGrpSpPr/>
          <p:nvPr/>
        </p:nvGrpSpPr>
        <p:grpSpPr>
          <a:xfrm>
            <a:off x="413640" y="1292400"/>
            <a:ext cx="11051640" cy="3206880"/>
            <a:chOff x="413640" y="1292400"/>
            <a:chExt cx="11051640" cy="3206880"/>
          </a:xfrm>
        </p:grpSpPr>
        <p:sp>
          <p:nvSpPr>
            <p:cNvPr id="895" name="CustomShape 4"/>
            <p:cNvSpPr/>
            <p:nvPr/>
          </p:nvSpPr>
          <p:spPr>
            <a:xfrm>
              <a:off x="413640" y="1361880"/>
              <a:ext cx="11051640" cy="313740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896" name="CustomShape 5"/>
            <p:cNvSpPr/>
            <p:nvPr/>
          </p:nvSpPr>
          <p:spPr>
            <a:xfrm>
              <a:off x="647640" y="1292400"/>
              <a:ext cx="2399040" cy="17964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897" name="CustomShape 6"/>
          <p:cNvSpPr/>
          <p:nvPr/>
        </p:nvSpPr>
        <p:spPr>
          <a:xfrm>
            <a:off x="622080" y="1617840"/>
            <a:ext cx="5175720" cy="310356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 service à domicile qui peut orienter les personnes sur les aides disponibles pour adapter leur logement</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Une appui possible du CCAS pour le montage des dossiers de demandes d’aide pour l’adaptation d’un logement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 partenariat entre le bailleur social LOGIREM et la CARSAT pour adapter les logements</a:t>
            </a:r>
            <a:endParaRPr b="0" lang="fr-FR" sz="1500" spc="-1" strike="noStrike">
              <a:latin typeface="Arial"/>
            </a:endParaRPr>
          </a:p>
          <a:p>
            <a:pPr marL="285840" indent="-284760" algn="just">
              <a:lnSpc>
                <a:spcPct val="100000"/>
              </a:lnSpc>
              <a:buClr>
                <a:srgbClr val="777877"/>
              </a:buClr>
              <a:buFont typeface="Arial"/>
              <a:buChar char="•"/>
            </a:pPr>
            <a:r>
              <a:rPr b="0" lang="fr-FR" sz="1500" spc="-1" strike="noStrike">
                <a:solidFill>
                  <a:srgbClr val="777877"/>
                </a:solidFill>
                <a:latin typeface="Arial"/>
                <a:ea typeface="DejaVu Sans"/>
              </a:rPr>
              <a:t>Une liste des logements accessibles aux personnes à mobilité réduite établie par la ville</a:t>
            </a: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p:txBody>
      </p:sp>
      <p:sp>
        <p:nvSpPr>
          <p:cNvPr id="898" name="CustomShape 7"/>
          <p:cNvSpPr/>
          <p:nvPr/>
        </p:nvSpPr>
        <p:spPr>
          <a:xfrm>
            <a:off x="6300720" y="1617840"/>
            <a:ext cx="5021640" cy="167580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De nombreux immeubles sociaux qui ne disposent pas d’un ascenseur (immeuble de deux étages ou moins)</a:t>
            </a:r>
            <a:endParaRPr b="0" lang="fr-FR" sz="1500" spc="-1" strike="noStrike">
              <a:latin typeface="Arial"/>
            </a:endParaRPr>
          </a:p>
          <a:p>
            <a:pPr marL="285840" indent="-284760" algn="just">
              <a:lnSpc>
                <a:spcPct val="107000"/>
              </a:lnSpc>
              <a:buClr>
                <a:srgbClr val="777877"/>
              </a:buClr>
              <a:buFont typeface="Arial"/>
              <a:buChar char="•"/>
            </a:pPr>
            <a:r>
              <a:rPr b="0" lang="fr-FR" sz="1500" spc="-1" strike="noStrike">
                <a:solidFill>
                  <a:srgbClr val="777877"/>
                </a:solidFill>
                <a:latin typeface="Arial"/>
                <a:ea typeface="DejaVu Sans"/>
              </a:rPr>
              <a:t>Un enjeu d’information de l’ensemble des Pennois sur les dispositifs existants pour faire adapter leur logement</a:t>
            </a:r>
            <a:endParaRPr b="0" lang="fr-FR" sz="1500" spc="-1" strike="noStrike">
              <a:latin typeface="Arial"/>
            </a:endParaRPr>
          </a:p>
        </p:txBody>
      </p:sp>
      <p:sp>
        <p:nvSpPr>
          <p:cNvPr id="899" name="Line 8"/>
          <p:cNvSpPr/>
          <p:nvPr/>
        </p:nvSpPr>
        <p:spPr>
          <a:xfrm>
            <a:off x="5980320" y="1461240"/>
            <a:ext cx="360" cy="2869560"/>
          </a:xfrm>
          <a:prstGeom prst="line">
            <a:avLst/>
          </a:prstGeom>
          <a:ln>
            <a:solidFill>
              <a:srgbClr val="061b8d"/>
            </a:solidFill>
            <a:round/>
          </a:ln>
        </p:spPr>
        <p:style>
          <a:lnRef idx="1">
            <a:schemeClr val="accent1"/>
          </a:lnRef>
          <a:fillRef idx="0">
            <a:schemeClr val="accent1"/>
          </a:fillRef>
          <a:effectRef idx="0">
            <a:schemeClr val="accent1"/>
          </a:effectRef>
          <a:fontRef idx="minor"/>
        </p:style>
      </p:sp>
      <p:sp>
        <p:nvSpPr>
          <p:cNvPr id="900" name="CustomShape 9"/>
          <p:cNvSpPr/>
          <p:nvPr/>
        </p:nvSpPr>
        <p:spPr>
          <a:xfrm>
            <a:off x="11095920" y="6459120"/>
            <a:ext cx="819000" cy="257040"/>
          </a:xfrm>
          <a:prstGeom prst="rect">
            <a:avLst/>
          </a:prstGeom>
          <a:noFill/>
          <a:ln>
            <a:noFill/>
          </a:ln>
        </p:spPr>
        <p:style>
          <a:lnRef idx="0"/>
          <a:fillRef idx="0"/>
          <a:effectRef idx="0"/>
          <a:fontRef idx="minor"/>
        </p:style>
        <p:txBody>
          <a:bodyPr wrap="none" lIns="90000" rIns="90000" tIns="45000" bIns="45000">
            <a:noAutofit/>
          </a:bodyPr>
          <a:p>
            <a:pPr>
              <a:lnSpc>
                <a:spcPct val="100000"/>
              </a:lnSpc>
            </a:pPr>
            <a:fld id="{51B175DA-1D38-4C75-9015-2B0893D193FB}"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45" dur="indefinite" restart="never" nodeType="tmRoot">
          <p:childTnLst>
            <p:seq>
              <p:cTn id="146" dur="indefinite" nodeType="mainSeq"/>
              <p:prevCondLst>
                <p:cond delay="0" evt="onPrev">
                  <p:tgtEl>
                    <p:sldTgt/>
                  </p:tgtEl>
                </p:cond>
              </p:prevCondLst>
              <p:nextCondLst>
                <p:cond delay="0"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1" name="CustomShape 1"/>
          <p:cNvSpPr/>
          <p:nvPr/>
        </p:nvSpPr>
        <p:spPr>
          <a:xfrm>
            <a:off x="452880" y="29988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Lien social et solidarité</a:t>
            </a:r>
            <a:endParaRPr b="0" lang="fr-FR" sz="2400" spc="-1" strike="noStrike">
              <a:latin typeface="Arial"/>
            </a:endParaRPr>
          </a:p>
        </p:txBody>
      </p:sp>
      <p:sp>
        <p:nvSpPr>
          <p:cNvPr id="902" name="CustomShape 2"/>
          <p:cNvSpPr/>
          <p:nvPr/>
        </p:nvSpPr>
        <p:spPr>
          <a:xfrm>
            <a:off x="2422800" y="591480"/>
            <a:ext cx="8899560" cy="3071160"/>
          </a:xfrm>
          <a:prstGeom prst="rect">
            <a:avLst/>
          </a:prstGeom>
          <a:noFill/>
          <a:ln>
            <a:noFill/>
          </a:ln>
        </p:spPr>
        <p:style>
          <a:lnRef idx="0"/>
          <a:fillRef idx="0"/>
          <a:effectRef idx="0"/>
          <a:fontRef idx="minor"/>
        </p:style>
      </p:sp>
      <p:grpSp>
        <p:nvGrpSpPr>
          <p:cNvPr id="903" name="Group 3"/>
          <p:cNvGrpSpPr/>
          <p:nvPr/>
        </p:nvGrpSpPr>
        <p:grpSpPr>
          <a:xfrm>
            <a:off x="413640" y="1292400"/>
            <a:ext cx="11051640" cy="3567600"/>
            <a:chOff x="413640" y="1292400"/>
            <a:chExt cx="11051640" cy="3567600"/>
          </a:xfrm>
        </p:grpSpPr>
        <p:sp>
          <p:nvSpPr>
            <p:cNvPr id="904" name="CustomShape 4"/>
            <p:cNvSpPr/>
            <p:nvPr/>
          </p:nvSpPr>
          <p:spPr>
            <a:xfrm>
              <a:off x="413640" y="1369440"/>
              <a:ext cx="11051640" cy="349056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905" name="CustomShape 5"/>
            <p:cNvSpPr/>
            <p:nvPr/>
          </p:nvSpPr>
          <p:spPr>
            <a:xfrm>
              <a:off x="647640" y="1292400"/>
              <a:ext cx="2399040" cy="19980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906" name="CustomShape 6"/>
          <p:cNvSpPr/>
          <p:nvPr/>
        </p:nvSpPr>
        <p:spPr>
          <a:xfrm>
            <a:off x="622080" y="1617840"/>
            <a:ext cx="5175720" cy="302724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 prestataire de livraison de repas qui a été formé au repérage des situations de vulnérabilité et qui dispose d’une procédure de signalement des situations complexes</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 bailleurs social qui a déjà alerté le CCAS sur des situations nécessitant une intervention</a:t>
            </a:r>
            <a:endParaRPr b="0" lang="fr-FR" sz="1500" spc="-1" strike="noStrike">
              <a:latin typeface="Arial"/>
            </a:endParaRPr>
          </a:p>
          <a:p>
            <a:pPr marL="285840" indent="-284760" algn="just">
              <a:lnSpc>
                <a:spcPct val="100000"/>
              </a:lnSpc>
              <a:buClr>
                <a:srgbClr val="777877"/>
              </a:buClr>
              <a:buFont typeface="Arial"/>
              <a:buChar char="•"/>
            </a:pPr>
            <a:r>
              <a:rPr b="0" lang="fr-FR" sz="1500" spc="-1" strike="noStrike">
                <a:solidFill>
                  <a:srgbClr val="777877"/>
                </a:solidFill>
                <a:latin typeface="Arial"/>
                <a:ea typeface="DejaVu Sans"/>
              </a:rPr>
              <a:t>Des projets d’habitats intergénérationnels en cours de structuration</a:t>
            </a: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p:txBody>
      </p:sp>
      <p:sp>
        <p:nvSpPr>
          <p:cNvPr id="907" name="CustomShape 7"/>
          <p:cNvSpPr/>
          <p:nvPr/>
        </p:nvSpPr>
        <p:spPr>
          <a:xfrm>
            <a:off x="6300720" y="1617840"/>
            <a:ext cx="5021640" cy="297252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d’accompagnement des Séniors vers des projets intergénérationnels dont la mise en place peut, dans un premier temps, modifier leurs habitudes</a:t>
            </a:r>
            <a:endParaRPr b="0" lang="fr-FR" sz="15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d’une meilleure identification des personnes en situation de perte d’autonomie</a:t>
            </a:r>
            <a:endParaRPr b="0" lang="fr-FR" sz="1500" spc="-1" strike="noStrike">
              <a:latin typeface="Arial"/>
            </a:endParaRPr>
          </a:p>
          <a:p>
            <a:pPr marL="285840" indent="-284760" algn="just">
              <a:lnSpc>
                <a:spcPct val="107000"/>
              </a:lnSpc>
              <a:buClr>
                <a:srgbClr val="777877"/>
              </a:buClr>
              <a:buFont typeface="Arial"/>
              <a:buChar char="•"/>
            </a:pPr>
            <a:r>
              <a:rPr b="0" lang="fr-FR" sz="1500" spc="-1" strike="noStrike">
                <a:solidFill>
                  <a:srgbClr val="777877"/>
                </a:solidFill>
                <a:latin typeface="Arial"/>
                <a:ea typeface="DejaVu Sans"/>
              </a:rPr>
              <a:t>Un enjeu de développer la communication entres les soignants qui se rendent à domicile (AS, IDE etc) et le CCAS de la commune, notamment pour prévenir la perte d’autonomie et mettre en place un dispositif conjoint adapté le cas échéant </a:t>
            </a:r>
            <a:endParaRPr b="0" lang="fr-FR" sz="1500" spc="-1" strike="noStrike">
              <a:latin typeface="Arial"/>
            </a:endParaRPr>
          </a:p>
        </p:txBody>
      </p:sp>
      <p:sp>
        <p:nvSpPr>
          <p:cNvPr id="908" name="Line 8"/>
          <p:cNvSpPr/>
          <p:nvPr/>
        </p:nvSpPr>
        <p:spPr>
          <a:xfrm>
            <a:off x="5980320" y="1461240"/>
            <a:ext cx="360" cy="3243600"/>
          </a:xfrm>
          <a:prstGeom prst="line">
            <a:avLst/>
          </a:prstGeom>
          <a:ln>
            <a:solidFill>
              <a:srgbClr val="061b8d"/>
            </a:solidFill>
            <a:round/>
          </a:ln>
        </p:spPr>
        <p:style>
          <a:lnRef idx="1">
            <a:schemeClr val="accent1"/>
          </a:lnRef>
          <a:fillRef idx="0">
            <a:schemeClr val="accent1"/>
          </a:fillRef>
          <a:effectRef idx="0">
            <a:schemeClr val="accent1"/>
          </a:effectRef>
          <a:fontRef idx="minor"/>
        </p:style>
      </p:sp>
      <p:sp>
        <p:nvSpPr>
          <p:cNvPr id="909" name="CustomShape 9"/>
          <p:cNvSpPr/>
          <p:nvPr/>
        </p:nvSpPr>
        <p:spPr>
          <a:xfrm>
            <a:off x="11095920" y="6459120"/>
            <a:ext cx="819000" cy="257040"/>
          </a:xfrm>
          <a:prstGeom prst="rect">
            <a:avLst/>
          </a:prstGeom>
          <a:noFill/>
          <a:ln>
            <a:noFill/>
          </a:ln>
        </p:spPr>
        <p:style>
          <a:lnRef idx="0"/>
          <a:fillRef idx="0"/>
          <a:effectRef idx="0"/>
          <a:fontRef idx="minor"/>
        </p:style>
        <p:txBody>
          <a:bodyPr wrap="none" lIns="90000" rIns="90000" tIns="45000" bIns="45000">
            <a:noAutofit/>
          </a:bodyPr>
          <a:p>
            <a:pPr>
              <a:lnSpc>
                <a:spcPct val="100000"/>
              </a:lnSpc>
            </a:pPr>
            <a:fld id="{26AA3E8E-5ACA-43BD-B967-B23B4A0B6AFD}"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47" dur="indefinite" restart="never" nodeType="tmRoot">
          <p:childTnLst>
            <p:seq>
              <p:cTn id="148" dur="indefinite" nodeType="mainSeq"/>
              <p:prevCondLst>
                <p:cond delay="0" evt="onPrev">
                  <p:tgtEl>
                    <p:sldTgt/>
                  </p:tgtEl>
                </p:cond>
              </p:prevCondLst>
              <p:nextCondLst>
                <p:cond delay="0"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0" name="CustomShape 1"/>
          <p:cNvSpPr/>
          <p:nvPr/>
        </p:nvSpPr>
        <p:spPr>
          <a:xfrm>
            <a:off x="452880" y="35892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Culture et loisirs</a:t>
            </a:r>
            <a:endParaRPr b="0" lang="fr-FR" sz="2400" spc="-1" strike="noStrike">
              <a:latin typeface="Arial"/>
            </a:endParaRPr>
          </a:p>
        </p:txBody>
      </p:sp>
      <p:sp>
        <p:nvSpPr>
          <p:cNvPr id="911" name="CustomShape 2"/>
          <p:cNvSpPr/>
          <p:nvPr/>
        </p:nvSpPr>
        <p:spPr>
          <a:xfrm>
            <a:off x="646560" y="1526400"/>
            <a:ext cx="5175000" cy="2982960"/>
          </a:xfrm>
          <a:prstGeom prst="rect">
            <a:avLst/>
          </a:prstGeom>
          <a:noFill/>
          <a:ln>
            <a:noFill/>
          </a:ln>
        </p:spPr>
        <p:style>
          <a:lnRef idx="0"/>
          <a:fillRef idx="0"/>
          <a:effectRef idx="0"/>
          <a:fontRef idx="minor"/>
        </p:style>
      </p:sp>
      <p:sp>
        <p:nvSpPr>
          <p:cNvPr id="912" name="Line 3"/>
          <p:cNvSpPr/>
          <p:nvPr/>
        </p:nvSpPr>
        <p:spPr>
          <a:xfrm>
            <a:off x="6024960" y="1526400"/>
            <a:ext cx="360" cy="2841480"/>
          </a:xfrm>
          <a:prstGeom prst="line">
            <a:avLst/>
          </a:prstGeom>
          <a:ln>
            <a:solidFill>
              <a:srgbClr val="061b8d"/>
            </a:solidFill>
            <a:round/>
          </a:ln>
        </p:spPr>
        <p:style>
          <a:lnRef idx="1">
            <a:schemeClr val="accent1"/>
          </a:lnRef>
          <a:fillRef idx="0">
            <a:schemeClr val="accent1"/>
          </a:fillRef>
          <a:effectRef idx="0">
            <a:schemeClr val="accent1"/>
          </a:effectRef>
          <a:fontRef idx="minor"/>
        </p:style>
      </p:sp>
      <p:grpSp>
        <p:nvGrpSpPr>
          <p:cNvPr id="913" name="Group 4"/>
          <p:cNvGrpSpPr/>
          <p:nvPr/>
        </p:nvGrpSpPr>
        <p:grpSpPr>
          <a:xfrm>
            <a:off x="413640" y="1292400"/>
            <a:ext cx="11051640" cy="3206880"/>
            <a:chOff x="413640" y="1292400"/>
            <a:chExt cx="11051640" cy="3206880"/>
          </a:xfrm>
        </p:grpSpPr>
        <p:sp>
          <p:nvSpPr>
            <p:cNvPr id="914" name="CustomShape 5"/>
            <p:cNvSpPr/>
            <p:nvPr/>
          </p:nvSpPr>
          <p:spPr>
            <a:xfrm>
              <a:off x="413640" y="1361880"/>
              <a:ext cx="11051640" cy="313740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915" name="CustomShape 6"/>
            <p:cNvSpPr/>
            <p:nvPr/>
          </p:nvSpPr>
          <p:spPr>
            <a:xfrm>
              <a:off x="647640" y="1292400"/>
              <a:ext cx="2399040" cy="17964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916" name="CustomShape 7"/>
          <p:cNvSpPr/>
          <p:nvPr/>
        </p:nvSpPr>
        <p:spPr>
          <a:xfrm>
            <a:off x="622080" y="1617840"/>
            <a:ext cx="5316480" cy="302724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La présence de foyers restaurants à destination des Séniors</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De nombreux projets culturels en cours de structuration par la commune </a:t>
            </a:r>
            <a:endParaRPr b="0" lang="fr-FR" sz="1500" spc="-1" strike="noStrike">
              <a:latin typeface="Arial"/>
            </a:endParaRPr>
          </a:p>
          <a:p>
            <a:pPr marL="285840" indent="-284760" algn="just">
              <a:lnSpc>
                <a:spcPct val="100000"/>
              </a:lnSpc>
              <a:buClr>
                <a:srgbClr val="777877"/>
              </a:buClr>
              <a:buFont typeface="Arial"/>
              <a:buChar char="•"/>
            </a:pPr>
            <a:r>
              <a:rPr b="0" lang="fr-FR" sz="1500" spc="-1" strike="noStrike">
                <a:solidFill>
                  <a:srgbClr val="777877"/>
                </a:solidFill>
                <a:latin typeface="Arial"/>
                <a:ea typeface="DejaVu Sans"/>
              </a:rPr>
              <a:t>L’existence d’un Projet Pôle Séniors porté par le pôle Cohésion Sociale et proposant de nombreux dispositifs de prévention, d’accompagnements et de loisirs à destination des Séniors </a:t>
            </a: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a:p>
            <a:pPr algn="just">
              <a:lnSpc>
                <a:spcPct val="100000"/>
              </a:lnSpc>
            </a:pPr>
            <a:endParaRPr b="0" lang="fr-FR" sz="1500" spc="-1" strike="noStrike">
              <a:latin typeface="Arial"/>
            </a:endParaRPr>
          </a:p>
        </p:txBody>
      </p:sp>
      <p:sp>
        <p:nvSpPr>
          <p:cNvPr id="917" name="CustomShape 8"/>
          <p:cNvSpPr/>
          <p:nvPr/>
        </p:nvSpPr>
        <p:spPr>
          <a:xfrm>
            <a:off x="6300720" y="1617840"/>
            <a:ext cx="5021640" cy="280476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de proposer des transports les dimanches et en soirée pour permettre aux Séniors de se rendre aux différents évènements proposés par la commune</a:t>
            </a:r>
            <a:endParaRPr b="0" lang="fr-FR" sz="15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de dynamiser l’offre culturelle les dimanches</a:t>
            </a:r>
            <a:endParaRPr b="0" lang="fr-FR" sz="15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d’attirer les jeunes retraités aux évènements et activités diverses</a:t>
            </a:r>
            <a:endParaRPr b="0" lang="fr-FR" sz="1500" spc="-1" strike="noStrike">
              <a:latin typeface="Arial"/>
            </a:endParaRPr>
          </a:p>
          <a:p>
            <a:pPr marL="285840" indent="-284760" algn="just">
              <a:lnSpc>
                <a:spcPct val="107000"/>
              </a:lnSpc>
              <a:buClr>
                <a:srgbClr val="777877"/>
              </a:buClr>
              <a:buFont typeface="Arial"/>
              <a:buChar char="•"/>
            </a:pPr>
            <a:r>
              <a:rPr b="0" lang="fr-FR" sz="1500" spc="-1" strike="noStrike">
                <a:solidFill>
                  <a:srgbClr val="777877"/>
                </a:solidFill>
                <a:latin typeface="Arial"/>
                <a:ea typeface="DejaVu Sans"/>
              </a:rPr>
              <a:t>Un enjeu d’information des Pennois sur les dispositifs et prestations dont ils peuvent bénéficier</a:t>
            </a:r>
            <a:endParaRPr b="0" lang="fr-FR" sz="1500" spc="-1" strike="noStrike">
              <a:latin typeface="Arial"/>
            </a:endParaRPr>
          </a:p>
          <a:p>
            <a:pPr algn="just">
              <a:lnSpc>
                <a:spcPct val="107000"/>
              </a:lnSpc>
            </a:pPr>
            <a:endParaRPr b="0" lang="fr-FR" sz="1500" spc="-1" strike="noStrike">
              <a:latin typeface="Arial"/>
            </a:endParaRPr>
          </a:p>
        </p:txBody>
      </p:sp>
      <p:sp>
        <p:nvSpPr>
          <p:cNvPr id="918" name="CustomShape 9"/>
          <p:cNvSpPr/>
          <p:nvPr/>
        </p:nvSpPr>
        <p:spPr>
          <a:xfrm>
            <a:off x="11095920" y="6459120"/>
            <a:ext cx="819000" cy="257040"/>
          </a:xfrm>
          <a:prstGeom prst="rect">
            <a:avLst/>
          </a:prstGeom>
          <a:noFill/>
          <a:ln>
            <a:noFill/>
          </a:ln>
        </p:spPr>
        <p:style>
          <a:lnRef idx="0"/>
          <a:fillRef idx="0"/>
          <a:effectRef idx="0"/>
          <a:fontRef idx="minor"/>
        </p:style>
        <p:txBody>
          <a:bodyPr wrap="none" lIns="90000" rIns="90000" tIns="45000" bIns="45000">
            <a:noAutofit/>
          </a:bodyPr>
          <a:p>
            <a:pPr>
              <a:lnSpc>
                <a:spcPct val="100000"/>
              </a:lnSpc>
            </a:pPr>
            <a:fld id="{03E17A97-EFF3-4A5A-AB4A-D1EE6FBF45EC}"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49" dur="indefinite" restart="never" nodeType="tmRoot">
          <p:childTnLst>
            <p:seq>
              <p:cTn id="150" dur="indefinite" nodeType="mainSeq"/>
              <p:prevCondLst>
                <p:cond delay="0" evt="onPrev">
                  <p:tgtEl>
                    <p:sldTgt/>
                  </p:tgtEl>
                </p:cond>
              </p:prevCondLst>
              <p:nextCondLst>
                <p:cond delay="0"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9" name="CustomShape 1"/>
          <p:cNvSpPr/>
          <p:nvPr/>
        </p:nvSpPr>
        <p:spPr>
          <a:xfrm>
            <a:off x="452880" y="34164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Autonomie, services et soins</a:t>
            </a:r>
            <a:endParaRPr b="0" lang="fr-FR" sz="2400" spc="-1" strike="noStrike">
              <a:latin typeface="Arial"/>
            </a:endParaRPr>
          </a:p>
        </p:txBody>
      </p:sp>
      <p:sp>
        <p:nvSpPr>
          <p:cNvPr id="920" name="CustomShape 2"/>
          <p:cNvSpPr/>
          <p:nvPr/>
        </p:nvSpPr>
        <p:spPr>
          <a:xfrm>
            <a:off x="2293920" y="966600"/>
            <a:ext cx="8899560" cy="3071160"/>
          </a:xfrm>
          <a:prstGeom prst="rect">
            <a:avLst/>
          </a:prstGeom>
          <a:noFill/>
          <a:ln>
            <a:noFill/>
          </a:ln>
        </p:spPr>
        <p:style>
          <a:lnRef idx="0"/>
          <a:fillRef idx="0"/>
          <a:effectRef idx="0"/>
          <a:fontRef idx="minor"/>
        </p:style>
      </p:sp>
      <p:sp>
        <p:nvSpPr>
          <p:cNvPr id="921" name="CustomShape 3"/>
          <p:cNvSpPr/>
          <p:nvPr/>
        </p:nvSpPr>
        <p:spPr>
          <a:xfrm>
            <a:off x="646560" y="1526400"/>
            <a:ext cx="5175000" cy="2982960"/>
          </a:xfrm>
          <a:prstGeom prst="rect">
            <a:avLst/>
          </a:prstGeom>
          <a:noFill/>
          <a:ln>
            <a:noFill/>
          </a:ln>
        </p:spPr>
        <p:style>
          <a:lnRef idx="0"/>
          <a:fillRef idx="0"/>
          <a:effectRef idx="0"/>
          <a:fontRef idx="minor"/>
        </p:style>
      </p:sp>
      <p:sp>
        <p:nvSpPr>
          <p:cNvPr id="922" name="Line 4"/>
          <p:cNvSpPr/>
          <p:nvPr/>
        </p:nvSpPr>
        <p:spPr>
          <a:xfrm>
            <a:off x="6024960" y="1526400"/>
            <a:ext cx="360" cy="2661120"/>
          </a:xfrm>
          <a:prstGeom prst="line">
            <a:avLst/>
          </a:prstGeom>
          <a:ln>
            <a:solidFill>
              <a:srgbClr val="061b8d"/>
            </a:solidFill>
            <a:round/>
          </a:ln>
        </p:spPr>
        <p:style>
          <a:lnRef idx="1">
            <a:schemeClr val="accent1"/>
          </a:lnRef>
          <a:fillRef idx="0">
            <a:schemeClr val="accent1"/>
          </a:fillRef>
          <a:effectRef idx="0">
            <a:schemeClr val="accent1"/>
          </a:effectRef>
          <a:fontRef idx="minor"/>
        </p:style>
      </p:sp>
      <p:grpSp>
        <p:nvGrpSpPr>
          <p:cNvPr id="923" name="Group 5"/>
          <p:cNvGrpSpPr/>
          <p:nvPr/>
        </p:nvGrpSpPr>
        <p:grpSpPr>
          <a:xfrm>
            <a:off x="413640" y="1292400"/>
            <a:ext cx="11051640" cy="3044520"/>
            <a:chOff x="413640" y="1292400"/>
            <a:chExt cx="11051640" cy="3044520"/>
          </a:xfrm>
        </p:grpSpPr>
        <p:sp>
          <p:nvSpPr>
            <p:cNvPr id="924" name="CustomShape 6"/>
            <p:cNvSpPr/>
            <p:nvPr/>
          </p:nvSpPr>
          <p:spPr>
            <a:xfrm>
              <a:off x="413640" y="1358280"/>
              <a:ext cx="11051640" cy="297864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925" name="CustomShape 7"/>
            <p:cNvSpPr/>
            <p:nvPr/>
          </p:nvSpPr>
          <p:spPr>
            <a:xfrm>
              <a:off x="647640" y="1292400"/>
              <a:ext cx="2399040" cy="17028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926" name="CustomShape 8"/>
          <p:cNvSpPr/>
          <p:nvPr/>
        </p:nvSpPr>
        <p:spPr>
          <a:xfrm>
            <a:off x="6300720" y="1617840"/>
            <a:ext cx="5021640" cy="191988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d’améliorer l’offre de transport pour favoriser l’autonomie des Séniors</a:t>
            </a:r>
            <a:endParaRPr b="0" lang="fr-FR" sz="1500" spc="-1" strike="noStrike">
              <a:latin typeface="Arial"/>
            </a:endParaRPr>
          </a:p>
          <a:p>
            <a:pPr marL="285840" indent="-284760" algn="just">
              <a:lnSpc>
                <a:spcPct val="107000"/>
              </a:lnSpc>
              <a:buClr>
                <a:srgbClr val="777877"/>
              </a:buClr>
              <a:buFont typeface="Arial"/>
              <a:buChar char="•"/>
            </a:pPr>
            <a:r>
              <a:rPr b="0" lang="fr-FR" sz="1500" spc="-1" strike="noStrike">
                <a:solidFill>
                  <a:srgbClr val="777877"/>
                </a:solidFill>
                <a:latin typeface="Arial"/>
                <a:ea typeface="DejaVu Sans"/>
              </a:rPr>
              <a:t>Un enjeu pour la commune de renforcer l’offre paramédicale de soins, en attirant de nouveaux professionnels (IDE, kiné,…)</a:t>
            </a:r>
            <a:endParaRPr b="0" lang="fr-FR" sz="1500" spc="-1" strike="noStrike">
              <a:latin typeface="Arial"/>
            </a:endParaRPr>
          </a:p>
          <a:p>
            <a:pPr algn="just">
              <a:lnSpc>
                <a:spcPct val="107000"/>
              </a:lnSpc>
            </a:pPr>
            <a:endParaRPr b="0" lang="fr-FR" sz="1500" spc="-1" strike="noStrike">
              <a:latin typeface="Arial"/>
            </a:endParaRPr>
          </a:p>
        </p:txBody>
      </p:sp>
      <p:sp>
        <p:nvSpPr>
          <p:cNvPr id="927" name="CustomShape 9"/>
          <p:cNvSpPr/>
          <p:nvPr/>
        </p:nvSpPr>
        <p:spPr>
          <a:xfrm>
            <a:off x="647640" y="1644840"/>
            <a:ext cx="5247360" cy="2662200"/>
          </a:xfrm>
          <a:prstGeom prst="rect">
            <a:avLst/>
          </a:prstGeom>
          <a:noFill/>
          <a:ln>
            <a:noFill/>
          </a:ln>
        </p:spPr>
        <p:style>
          <a:lnRef idx="0"/>
          <a:fillRef idx="0"/>
          <a:effectRef idx="0"/>
          <a:fontRef idx="minor"/>
        </p:style>
        <p:txBody>
          <a:bodyPr lIns="9000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nSpc>
                <a:spcPct val="100000"/>
              </a:lnSpc>
              <a:spcAft>
                <a:spcPts val="601"/>
              </a:spcAft>
              <a:buClr>
                <a:srgbClr val="777877"/>
              </a:buClr>
              <a:buFont typeface="Arial"/>
              <a:buChar char="•"/>
            </a:pPr>
            <a:r>
              <a:rPr b="0" lang="fr-FR" sz="1500" spc="-1" strike="noStrike">
                <a:solidFill>
                  <a:srgbClr val="777877"/>
                </a:solidFill>
                <a:latin typeface="Arial"/>
                <a:ea typeface="DejaVu Sans"/>
              </a:rPr>
              <a:t>De nombreux commerces Pennois qui livrent à domicile depuis la crise sanitaire</a:t>
            </a:r>
            <a:endParaRPr b="0" lang="fr-FR" sz="1500" spc="-1" strike="noStrike">
              <a:latin typeface="Arial"/>
            </a:endParaRPr>
          </a:p>
          <a:p>
            <a:pPr marL="285840" indent="-284760">
              <a:lnSpc>
                <a:spcPct val="100000"/>
              </a:lnSpc>
              <a:spcAft>
                <a:spcPts val="601"/>
              </a:spcAft>
              <a:buClr>
                <a:srgbClr val="777877"/>
              </a:buClr>
              <a:buFont typeface="Arial"/>
              <a:buChar char="•"/>
            </a:pPr>
            <a:r>
              <a:rPr b="0" lang="fr-FR" sz="1500" spc="-1" strike="noStrike">
                <a:solidFill>
                  <a:srgbClr val="777877"/>
                </a:solidFill>
                <a:latin typeface="Arial"/>
                <a:ea typeface="DejaVu Sans"/>
              </a:rPr>
              <a:t>Une proximité de la ville de Marseille qui permet l’accès à une offre de soins conséquente </a:t>
            </a:r>
            <a:endParaRPr b="0" lang="fr-FR" sz="1500" spc="-1" strike="noStrike">
              <a:latin typeface="Arial"/>
            </a:endParaRPr>
          </a:p>
          <a:p>
            <a:pPr marL="285840" indent="-284760">
              <a:lnSpc>
                <a:spcPct val="100000"/>
              </a:lnSpc>
              <a:spcAft>
                <a:spcPts val="601"/>
              </a:spcAft>
              <a:buClr>
                <a:srgbClr val="777877"/>
              </a:buClr>
              <a:buFont typeface="Arial"/>
              <a:buChar char="•"/>
            </a:pPr>
            <a:r>
              <a:rPr b="0" lang="fr-FR" sz="1500" spc="-1" strike="noStrike">
                <a:solidFill>
                  <a:srgbClr val="777877"/>
                </a:solidFill>
                <a:latin typeface="Arial"/>
                <a:ea typeface="DejaVu Sans"/>
              </a:rPr>
              <a:t>La présence sur la commune de l’association « Sport et Santé » qui propose des activités sportives adaptées sur prescription médicale, coordonnées avec le médecin traitant</a:t>
            </a:r>
            <a:endParaRPr b="0" lang="fr-FR" sz="1500" spc="-1" strike="noStrike">
              <a:latin typeface="Arial"/>
            </a:endParaRPr>
          </a:p>
          <a:p>
            <a:pPr>
              <a:lnSpc>
                <a:spcPct val="100000"/>
              </a:lnSpc>
              <a:spcAft>
                <a:spcPts val="601"/>
              </a:spcAft>
            </a:pPr>
            <a:endParaRPr b="0" lang="fr-FR" sz="1500" spc="-1" strike="noStrike">
              <a:latin typeface="Arial"/>
            </a:endParaRPr>
          </a:p>
        </p:txBody>
      </p:sp>
      <p:sp>
        <p:nvSpPr>
          <p:cNvPr id="928" name="CustomShape 10"/>
          <p:cNvSpPr/>
          <p:nvPr/>
        </p:nvSpPr>
        <p:spPr>
          <a:xfrm>
            <a:off x="11095920" y="6459120"/>
            <a:ext cx="819000" cy="257040"/>
          </a:xfrm>
          <a:prstGeom prst="rect">
            <a:avLst/>
          </a:prstGeom>
          <a:noFill/>
          <a:ln>
            <a:noFill/>
          </a:ln>
        </p:spPr>
        <p:style>
          <a:lnRef idx="0"/>
          <a:fillRef idx="0"/>
          <a:effectRef idx="0"/>
          <a:fontRef idx="minor"/>
        </p:style>
        <p:txBody>
          <a:bodyPr wrap="none" lIns="90000" rIns="90000" tIns="45000" bIns="45000">
            <a:noAutofit/>
          </a:bodyPr>
          <a:p>
            <a:pPr>
              <a:lnSpc>
                <a:spcPct val="100000"/>
              </a:lnSpc>
            </a:pPr>
            <a:fld id="{EA3AE930-CC5D-48E8-B660-E9E397B78ABC}"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51" dur="indefinite" restart="never" nodeType="tmRoot">
          <p:childTnLst>
            <p:seq>
              <p:cTn id="152" dur="indefinite" nodeType="mainSeq"/>
              <p:prevCondLst>
                <p:cond delay="0" evt="onPrev">
                  <p:tgtEl>
                    <p:sldTgt/>
                  </p:tgtEl>
                </p:cond>
              </p:prevCondLst>
              <p:nextCondLst>
                <p:cond delay="0"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9" name="CustomShape 1"/>
          <p:cNvSpPr/>
          <p:nvPr/>
        </p:nvSpPr>
        <p:spPr>
          <a:xfrm>
            <a:off x="457560" y="32400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Espaces extérieurs et bâtiments</a:t>
            </a:r>
            <a:endParaRPr b="0" lang="fr-FR" sz="2400" spc="-1" strike="noStrike">
              <a:latin typeface="Arial"/>
            </a:endParaRPr>
          </a:p>
        </p:txBody>
      </p:sp>
      <p:sp>
        <p:nvSpPr>
          <p:cNvPr id="930" name="CustomShape 2"/>
          <p:cNvSpPr/>
          <p:nvPr/>
        </p:nvSpPr>
        <p:spPr>
          <a:xfrm>
            <a:off x="2328840" y="81720"/>
            <a:ext cx="8899560" cy="3071160"/>
          </a:xfrm>
          <a:prstGeom prst="rect">
            <a:avLst/>
          </a:prstGeom>
          <a:noFill/>
          <a:ln>
            <a:noFill/>
          </a:ln>
        </p:spPr>
        <p:style>
          <a:lnRef idx="0"/>
          <a:fillRef idx="0"/>
          <a:effectRef idx="0"/>
          <a:fontRef idx="minor"/>
        </p:style>
      </p:sp>
      <p:sp>
        <p:nvSpPr>
          <p:cNvPr id="931" name="CustomShape 3"/>
          <p:cNvSpPr/>
          <p:nvPr/>
        </p:nvSpPr>
        <p:spPr>
          <a:xfrm>
            <a:off x="646560" y="1526400"/>
            <a:ext cx="5175000" cy="2982960"/>
          </a:xfrm>
          <a:prstGeom prst="rect">
            <a:avLst/>
          </a:prstGeom>
          <a:noFill/>
          <a:ln>
            <a:noFill/>
          </a:ln>
        </p:spPr>
        <p:style>
          <a:lnRef idx="0"/>
          <a:fillRef idx="0"/>
          <a:effectRef idx="0"/>
          <a:fontRef idx="minor"/>
        </p:style>
      </p:sp>
      <p:sp>
        <p:nvSpPr>
          <p:cNvPr id="932" name="Line 4"/>
          <p:cNvSpPr/>
          <p:nvPr/>
        </p:nvSpPr>
        <p:spPr>
          <a:xfrm>
            <a:off x="6024960" y="1526400"/>
            <a:ext cx="360" cy="2984040"/>
          </a:xfrm>
          <a:prstGeom prst="line">
            <a:avLst/>
          </a:prstGeom>
          <a:ln>
            <a:solidFill>
              <a:srgbClr val="061b8d"/>
            </a:solidFill>
            <a:round/>
          </a:ln>
        </p:spPr>
        <p:style>
          <a:lnRef idx="1">
            <a:schemeClr val="accent1"/>
          </a:lnRef>
          <a:fillRef idx="0">
            <a:schemeClr val="accent1"/>
          </a:fillRef>
          <a:effectRef idx="0">
            <a:schemeClr val="accent1"/>
          </a:effectRef>
          <a:fontRef idx="minor"/>
        </p:style>
      </p:sp>
      <p:grpSp>
        <p:nvGrpSpPr>
          <p:cNvPr id="933" name="Group 5"/>
          <p:cNvGrpSpPr/>
          <p:nvPr/>
        </p:nvGrpSpPr>
        <p:grpSpPr>
          <a:xfrm>
            <a:off x="413640" y="1292400"/>
            <a:ext cx="11051640" cy="3286080"/>
            <a:chOff x="413640" y="1292400"/>
            <a:chExt cx="11051640" cy="3286080"/>
          </a:xfrm>
        </p:grpSpPr>
        <p:sp>
          <p:nvSpPr>
            <p:cNvPr id="934" name="CustomShape 6"/>
            <p:cNvSpPr/>
            <p:nvPr/>
          </p:nvSpPr>
          <p:spPr>
            <a:xfrm>
              <a:off x="413640" y="1363320"/>
              <a:ext cx="11051640" cy="321516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935" name="CustomShape 7"/>
            <p:cNvSpPr/>
            <p:nvPr/>
          </p:nvSpPr>
          <p:spPr>
            <a:xfrm>
              <a:off x="647640" y="1292400"/>
              <a:ext cx="2399040" cy="18396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936" name="CustomShape 8"/>
          <p:cNvSpPr/>
          <p:nvPr/>
        </p:nvSpPr>
        <p:spPr>
          <a:xfrm>
            <a:off x="6300720" y="1617840"/>
            <a:ext cx="5021640" cy="190116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Une topographie de la commune qui rend difficile la création de rues piétonnes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 enjeu d’analyser les infrastructures conjointement avec les Séniors et les services techniques de la commune afin d’identifier les améliorations possibles</a:t>
            </a:r>
            <a:endParaRPr b="0" lang="fr-FR" sz="1500" spc="-1" strike="noStrike">
              <a:latin typeface="Arial"/>
            </a:endParaRPr>
          </a:p>
          <a:p>
            <a:pPr>
              <a:lnSpc>
                <a:spcPct val="100000"/>
              </a:lnSpc>
              <a:spcAft>
                <a:spcPts val="601"/>
              </a:spcAft>
            </a:pPr>
            <a:endParaRPr b="0" lang="fr-FR" sz="1500" spc="-1" strike="noStrike">
              <a:latin typeface="Arial"/>
            </a:endParaRPr>
          </a:p>
        </p:txBody>
      </p:sp>
      <p:sp>
        <p:nvSpPr>
          <p:cNvPr id="937" name="CustomShape 9"/>
          <p:cNvSpPr/>
          <p:nvPr/>
        </p:nvSpPr>
        <p:spPr>
          <a:xfrm>
            <a:off x="647640" y="1644840"/>
            <a:ext cx="5247360" cy="2433960"/>
          </a:xfrm>
          <a:prstGeom prst="rect">
            <a:avLst/>
          </a:prstGeom>
          <a:noFill/>
          <a:ln>
            <a:noFill/>
          </a:ln>
        </p:spPr>
        <p:style>
          <a:lnRef idx="0"/>
          <a:fillRef idx="0"/>
          <a:effectRef idx="0"/>
          <a:fontRef idx="minor"/>
        </p:style>
        <p:txBody>
          <a:bodyPr lIns="9000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L’existence d’une commissions accessibilité permettant d’identifier les points d’amélioration nécessaires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Une mise en conformité des trottoirs prévue pour chaque rénovation de voie</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La mise en place de bancs prévue dans les projets de réhabilitation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L’ajout de toilettes publiques, en plus de celles existantes </a:t>
            </a:r>
            <a:endParaRPr b="0" lang="fr-FR" sz="1500" spc="-1" strike="noStrike">
              <a:latin typeface="Arial"/>
            </a:endParaRPr>
          </a:p>
        </p:txBody>
      </p:sp>
      <p:sp>
        <p:nvSpPr>
          <p:cNvPr id="938" name="CustomShape 10"/>
          <p:cNvSpPr/>
          <p:nvPr/>
        </p:nvSpPr>
        <p:spPr>
          <a:xfrm>
            <a:off x="11095920" y="6459120"/>
            <a:ext cx="819000" cy="257040"/>
          </a:xfrm>
          <a:prstGeom prst="rect">
            <a:avLst/>
          </a:prstGeom>
          <a:noFill/>
          <a:ln>
            <a:noFill/>
          </a:ln>
        </p:spPr>
        <p:style>
          <a:lnRef idx="0"/>
          <a:fillRef idx="0"/>
          <a:effectRef idx="0"/>
          <a:fontRef idx="minor"/>
        </p:style>
        <p:txBody>
          <a:bodyPr wrap="none" lIns="90000" rIns="90000" tIns="45000" bIns="45000">
            <a:noAutofit/>
          </a:bodyPr>
          <a:p>
            <a:pPr>
              <a:lnSpc>
                <a:spcPct val="100000"/>
              </a:lnSpc>
            </a:pPr>
            <a:fld id="{9A04BD1C-AB60-4461-9C00-0A2C04734C10}"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53" dur="indefinite" restart="never" nodeType="tmRoot">
          <p:childTnLst>
            <p:seq>
              <p:cTn id="154" dur="indefinite" nodeType="mainSeq"/>
              <p:prevCondLst>
                <p:cond delay="0" evt="onPrev">
                  <p:tgtEl>
                    <p:sldTgt/>
                  </p:tgtEl>
                </p:cond>
              </p:prevCondLst>
              <p:nextCondLst>
                <p:cond delay="0"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9" name="CustomShape 1"/>
          <p:cNvSpPr/>
          <p:nvPr/>
        </p:nvSpPr>
        <p:spPr>
          <a:xfrm>
            <a:off x="457560" y="32400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Participation citoyenne et emploi</a:t>
            </a:r>
            <a:endParaRPr b="0" lang="fr-FR" sz="2400" spc="-1" strike="noStrike">
              <a:latin typeface="Arial"/>
            </a:endParaRPr>
          </a:p>
        </p:txBody>
      </p:sp>
      <p:sp>
        <p:nvSpPr>
          <p:cNvPr id="940" name="CustomShape 2"/>
          <p:cNvSpPr/>
          <p:nvPr/>
        </p:nvSpPr>
        <p:spPr>
          <a:xfrm>
            <a:off x="2328840" y="81720"/>
            <a:ext cx="8899560" cy="3071160"/>
          </a:xfrm>
          <a:prstGeom prst="rect">
            <a:avLst/>
          </a:prstGeom>
          <a:noFill/>
          <a:ln>
            <a:noFill/>
          </a:ln>
        </p:spPr>
        <p:style>
          <a:lnRef idx="0"/>
          <a:fillRef idx="0"/>
          <a:effectRef idx="0"/>
          <a:fontRef idx="minor"/>
        </p:style>
      </p:sp>
      <p:sp>
        <p:nvSpPr>
          <p:cNvPr id="941" name="CustomShape 3"/>
          <p:cNvSpPr/>
          <p:nvPr/>
        </p:nvSpPr>
        <p:spPr>
          <a:xfrm>
            <a:off x="646560" y="1526400"/>
            <a:ext cx="5175000" cy="2982960"/>
          </a:xfrm>
          <a:prstGeom prst="rect">
            <a:avLst/>
          </a:prstGeom>
          <a:noFill/>
          <a:ln>
            <a:noFill/>
          </a:ln>
        </p:spPr>
        <p:style>
          <a:lnRef idx="0"/>
          <a:fillRef idx="0"/>
          <a:effectRef idx="0"/>
          <a:fontRef idx="minor"/>
        </p:style>
      </p:sp>
      <p:sp>
        <p:nvSpPr>
          <p:cNvPr id="942" name="Line 4"/>
          <p:cNvSpPr/>
          <p:nvPr/>
        </p:nvSpPr>
        <p:spPr>
          <a:xfrm>
            <a:off x="6024960" y="1644480"/>
            <a:ext cx="360" cy="1509480"/>
          </a:xfrm>
          <a:prstGeom prst="line">
            <a:avLst/>
          </a:prstGeom>
          <a:ln>
            <a:solidFill>
              <a:srgbClr val="061b8d"/>
            </a:solidFill>
            <a:round/>
          </a:ln>
        </p:spPr>
        <p:style>
          <a:lnRef idx="1">
            <a:schemeClr val="accent1"/>
          </a:lnRef>
          <a:fillRef idx="0">
            <a:schemeClr val="accent1"/>
          </a:fillRef>
          <a:effectRef idx="0">
            <a:schemeClr val="accent1"/>
          </a:effectRef>
          <a:fontRef idx="minor"/>
        </p:style>
      </p:sp>
      <p:grpSp>
        <p:nvGrpSpPr>
          <p:cNvPr id="943" name="Group 5"/>
          <p:cNvGrpSpPr/>
          <p:nvPr/>
        </p:nvGrpSpPr>
        <p:grpSpPr>
          <a:xfrm>
            <a:off x="413640" y="1422360"/>
            <a:ext cx="11051640" cy="1843200"/>
            <a:chOff x="413640" y="1422360"/>
            <a:chExt cx="11051640" cy="1843200"/>
          </a:xfrm>
        </p:grpSpPr>
        <p:sp>
          <p:nvSpPr>
            <p:cNvPr id="944" name="CustomShape 6"/>
            <p:cNvSpPr/>
            <p:nvPr/>
          </p:nvSpPr>
          <p:spPr>
            <a:xfrm>
              <a:off x="413640" y="1462320"/>
              <a:ext cx="11051640" cy="180324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945" name="CustomShape 7"/>
            <p:cNvSpPr/>
            <p:nvPr/>
          </p:nvSpPr>
          <p:spPr>
            <a:xfrm>
              <a:off x="647640" y="1422360"/>
              <a:ext cx="2399040" cy="10260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946" name="CustomShape 8"/>
          <p:cNvSpPr/>
          <p:nvPr/>
        </p:nvSpPr>
        <p:spPr>
          <a:xfrm>
            <a:off x="6300720" y="1722240"/>
            <a:ext cx="5021640" cy="143100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de mettre en place un Forum Emploi Sénior  </a:t>
            </a:r>
            <a:endParaRPr b="0" lang="fr-FR" sz="15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de recueil de la parole des Séniors pour mieux identifier leurs besoins en matière d’emploi               </a:t>
            </a:r>
            <a:endParaRPr b="0" lang="fr-FR" sz="1500" spc="-1" strike="noStrike">
              <a:latin typeface="Arial"/>
            </a:endParaRPr>
          </a:p>
        </p:txBody>
      </p:sp>
      <p:sp>
        <p:nvSpPr>
          <p:cNvPr id="947" name="CustomShape 9"/>
          <p:cNvSpPr/>
          <p:nvPr/>
        </p:nvSpPr>
        <p:spPr>
          <a:xfrm>
            <a:off x="647640" y="1754640"/>
            <a:ext cx="5247360" cy="607320"/>
          </a:xfrm>
          <a:prstGeom prst="rect">
            <a:avLst/>
          </a:prstGeom>
          <a:noFill/>
          <a:ln>
            <a:noFill/>
          </a:ln>
        </p:spPr>
        <p:style>
          <a:lnRef idx="0"/>
          <a:fillRef idx="0"/>
          <a:effectRef idx="0"/>
          <a:fontRef idx="minor"/>
        </p:style>
        <p:txBody>
          <a:bodyPr lIns="9000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nSpc>
                <a:spcPct val="100000"/>
              </a:lnSpc>
              <a:spcAft>
                <a:spcPts val="601"/>
              </a:spcAft>
              <a:buClr>
                <a:srgbClr val="777877"/>
              </a:buClr>
              <a:buFont typeface="Arial"/>
              <a:buChar char="•"/>
            </a:pPr>
            <a:r>
              <a:rPr b="0" lang="fr-FR" sz="1500" spc="-1" strike="noStrike">
                <a:solidFill>
                  <a:srgbClr val="777877"/>
                </a:solidFill>
                <a:latin typeface="Arial"/>
                <a:ea typeface="DejaVu Sans"/>
              </a:rPr>
              <a:t>Le recrutement de salariés Séniors par la commune  </a:t>
            </a:r>
            <a:endParaRPr b="0" lang="fr-FR" sz="1500" spc="-1" strike="noStrike">
              <a:latin typeface="Arial"/>
            </a:endParaRPr>
          </a:p>
        </p:txBody>
      </p:sp>
      <p:sp>
        <p:nvSpPr>
          <p:cNvPr id="948" name="CustomShape 10"/>
          <p:cNvSpPr/>
          <p:nvPr/>
        </p:nvSpPr>
        <p:spPr>
          <a:xfrm>
            <a:off x="11095920" y="6459120"/>
            <a:ext cx="819000" cy="257040"/>
          </a:xfrm>
          <a:prstGeom prst="rect">
            <a:avLst/>
          </a:prstGeom>
          <a:noFill/>
          <a:ln>
            <a:noFill/>
          </a:ln>
        </p:spPr>
        <p:style>
          <a:lnRef idx="0"/>
          <a:fillRef idx="0"/>
          <a:effectRef idx="0"/>
          <a:fontRef idx="minor"/>
        </p:style>
        <p:txBody>
          <a:bodyPr wrap="none" lIns="90000" rIns="90000" tIns="45000" bIns="45000">
            <a:noAutofit/>
          </a:bodyPr>
          <a:p>
            <a:pPr>
              <a:lnSpc>
                <a:spcPct val="100000"/>
              </a:lnSpc>
            </a:pPr>
            <a:fld id="{824FE2B4-C121-4643-A96E-5589749CB1D6}"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55" dur="indefinite" restart="never" nodeType="tmRoot">
          <p:childTnLst>
            <p:seq>
              <p:cTn id="156" dur="indefinite" nodeType="mainSeq"/>
              <p:prevCondLst>
                <p:cond delay="0" evt="onPrev">
                  <p:tgtEl>
                    <p:sldTgt/>
                  </p:tgtEl>
                </p:cond>
              </p:prevCondLst>
              <p:nextCondLst>
                <p:cond delay="0" evt="onNext">
                  <p:tgtEl>
                    <p:sldTgt/>
                  </p:tgtEl>
                </p:cond>
              </p:nextCondLst>
            </p:seq>
          </p:childTnLst>
        </p:cTn>
      </p:par>
    </p:tnLst>
  </p:timing>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9" name="CustomShape 1"/>
          <p:cNvSpPr/>
          <p:nvPr/>
        </p:nvSpPr>
        <p:spPr>
          <a:xfrm>
            <a:off x="401040" y="27540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1" lang="fr-FR" sz="2400" spc="-1" strike="noStrike">
                <a:solidFill>
                  <a:srgbClr val="0070c0"/>
                </a:solidFill>
                <a:latin typeface="Arial"/>
                <a:ea typeface="DejaVu Sans"/>
              </a:rPr>
              <a:t>Informations et communications</a:t>
            </a:r>
            <a:endParaRPr b="0" lang="fr-FR" sz="2400" spc="-1" strike="noStrike">
              <a:latin typeface="Arial"/>
            </a:endParaRPr>
          </a:p>
        </p:txBody>
      </p:sp>
      <p:sp>
        <p:nvSpPr>
          <p:cNvPr id="950" name="Line 2"/>
          <p:cNvSpPr/>
          <p:nvPr/>
        </p:nvSpPr>
        <p:spPr>
          <a:xfrm>
            <a:off x="6024960" y="1644480"/>
            <a:ext cx="360" cy="2536560"/>
          </a:xfrm>
          <a:prstGeom prst="line">
            <a:avLst/>
          </a:prstGeom>
          <a:ln>
            <a:solidFill>
              <a:srgbClr val="061b8d"/>
            </a:solidFill>
            <a:round/>
          </a:ln>
        </p:spPr>
        <p:style>
          <a:lnRef idx="1">
            <a:schemeClr val="accent1"/>
          </a:lnRef>
          <a:fillRef idx="0">
            <a:schemeClr val="accent1"/>
          </a:fillRef>
          <a:effectRef idx="0">
            <a:schemeClr val="accent1"/>
          </a:effectRef>
          <a:fontRef idx="minor"/>
        </p:style>
      </p:sp>
      <p:grpSp>
        <p:nvGrpSpPr>
          <p:cNvPr id="951" name="Group 3"/>
          <p:cNvGrpSpPr/>
          <p:nvPr/>
        </p:nvGrpSpPr>
        <p:grpSpPr>
          <a:xfrm>
            <a:off x="413640" y="1422360"/>
            <a:ext cx="11051640" cy="2882880"/>
            <a:chOff x="413640" y="1422360"/>
            <a:chExt cx="11051640" cy="2882880"/>
          </a:xfrm>
        </p:grpSpPr>
        <p:sp>
          <p:nvSpPr>
            <p:cNvPr id="952" name="CustomShape 4"/>
            <p:cNvSpPr/>
            <p:nvPr/>
          </p:nvSpPr>
          <p:spPr>
            <a:xfrm>
              <a:off x="413640" y="1485000"/>
              <a:ext cx="11051640" cy="2820240"/>
            </a:xfrm>
            <a:prstGeom prst="rect">
              <a:avLst/>
            </a:prstGeom>
            <a:noFill/>
            <a:ln w="3240">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953" name="CustomShape 5"/>
            <p:cNvSpPr/>
            <p:nvPr/>
          </p:nvSpPr>
          <p:spPr>
            <a:xfrm>
              <a:off x="647640" y="1422360"/>
              <a:ext cx="2399040" cy="161280"/>
            </a:xfrm>
            <a:prstGeom prst="rect">
              <a:avLst/>
            </a:prstGeom>
            <a:solidFill>
              <a:schemeClr val="bg1"/>
            </a:solidFill>
            <a:ln w="19080">
              <a:noFill/>
            </a:ln>
          </p:spPr>
          <p:style>
            <a:lnRef idx="2">
              <a:schemeClr val="accent1">
                <a:shade val="50000"/>
              </a:schemeClr>
            </a:lnRef>
            <a:fillRef idx="1">
              <a:schemeClr val="accent1"/>
            </a:fillRef>
            <a:effectRef idx="0">
              <a:schemeClr val="accent1"/>
            </a:effectRef>
            <a:fontRef idx="minor"/>
          </p:style>
          <p:txBody>
            <a:bodyPr wrap="none" lIns="90000" rIns="90000" tIns="45000" bIns="45000" anchor="ctr">
              <a:noAutofit/>
            </a:bodyPr>
            <a:p>
              <a:pPr algn="ctr">
                <a:lnSpc>
                  <a:spcPct val="100000"/>
                </a:lnSpc>
              </a:pPr>
              <a:r>
                <a:rPr b="1" lang="fr-FR" sz="1600" spc="-1" strike="noStrike">
                  <a:solidFill>
                    <a:srgbClr val="0070cd"/>
                  </a:solidFill>
                  <a:latin typeface="Arial"/>
                  <a:ea typeface="DejaVu Sans"/>
                </a:rPr>
                <a:t>Principaux constats </a:t>
              </a:r>
              <a:endParaRPr b="0" lang="fr-FR" sz="1600" spc="-1" strike="noStrike">
                <a:latin typeface="Arial"/>
              </a:endParaRPr>
            </a:p>
          </p:txBody>
        </p:sp>
      </p:grpSp>
      <p:sp>
        <p:nvSpPr>
          <p:cNvPr id="954" name="CustomShape 6"/>
          <p:cNvSpPr/>
          <p:nvPr/>
        </p:nvSpPr>
        <p:spPr>
          <a:xfrm>
            <a:off x="6300720" y="1722240"/>
            <a:ext cx="5021640" cy="2728440"/>
          </a:xfrm>
          <a:prstGeom prst="rect">
            <a:avLst/>
          </a:prstGeom>
          <a:noFill/>
          <a:ln>
            <a:noFill/>
          </a:ln>
        </p:spPr>
        <p:style>
          <a:lnRef idx="0"/>
          <a:fillRef idx="0"/>
          <a:effectRef idx="0"/>
          <a:fontRef idx="minor"/>
        </p:style>
        <p:txBody>
          <a:bodyPr lIns="0" rIns="90000" tIns="45000" bIns="45000">
            <a:noAutofit/>
          </a:bodyPr>
          <a:p>
            <a:pPr>
              <a:lnSpc>
                <a:spcPct val="100000"/>
              </a:lnSpc>
              <a:spcAft>
                <a:spcPts val="601"/>
              </a:spcAft>
            </a:pPr>
            <a:r>
              <a:rPr b="0" lang="fr-FR" sz="1400" spc="32" strike="noStrike">
                <a:solidFill>
                  <a:srgbClr val="0070cd"/>
                </a:solidFill>
                <a:latin typeface="Arial"/>
                <a:ea typeface="DejaVu Sans"/>
              </a:rPr>
              <a:t>Enjeux d’amélioration</a:t>
            </a:r>
            <a:endParaRPr b="0" lang="fr-FR" sz="14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de multiplication des canaux de diffusion des informations récurrentes et ponctuelles pour toucher le plus de Pennois possibles: Mail, Facebook, le magazine communal, éventuellement, la mise en place d’un numéro vert, d’un point d’information, etc</a:t>
            </a:r>
            <a:endParaRPr b="0" lang="fr-FR" sz="1500" spc="-1" strike="noStrike">
              <a:latin typeface="Arial"/>
            </a:endParaRPr>
          </a:p>
          <a:p>
            <a:pPr marL="285840" indent="-284760" algn="just">
              <a:lnSpc>
                <a:spcPct val="107000"/>
              </a:lnSpc>
              <a:spcAft>
                <a:spcPts val="601"/>
              </a:spcAft>
              <a:buClr>
                <a:srgbClr val="777877"/>
              </a:buClr>
              <a:buFont typeface="Arial"/>
              <a:buChar char="•"/>
            </a:pPr>
            <a:r>
              <a:rPr b="0" lang="fr-FR" sz="1500" spc="-1" strike="noStrike">
                <a:solidFill>
                  <a:srgbClr val="777877"/>
                </a:solidFill>
                <a:latin typeface="Arial"/>
                <a:ea typeface="DejaVu Sans"/>
              </a:rPr>
              <a:t>Un enjeu pour la commune d’identification des réseaux de bénévoles et d’associations présents sur son territoire </a:t>
            </a:r>
            <a:endParaRPr b="0" lang="fr-FR" sz="1500" spc="-1" strike="noStrike">
              <a:latin typeface="Arial"/>
            </a:endParaRPr>
          </a:p>
          <a:p>
            <a:pPr algn="just">
              <a:lnSpc>
                <a:spcPct val="107000"/>
              </a:lnSpc>
              <a:spcAft>
                <a:spcPts val="601"/>
              </a:spcAft>
            </a:pPr>
            <a:endParaRPr b="0" lang="fr-FR" sz="1500" spc="-1" strike="noStrike">
              <a:latin typeface="Arial"/>
            </a:endParaRPr>
          </a:p>
        </p:txBody>
      </p:sp>
      <p:sp>
        <p:nvSpPr>
          <p:cNvPr id="955" name="CustomShape 7"/>
          <p:cNvSpPr/>
          <p:nvPr/>
        </p:nvSpPr>
        <p:spPr>
          <a:xfrm>
            <a:off x="647640" y="1754640"/>
            <a:ext cx="5247360" cy="1368360"/>
          </a:xfrm>
          <a:prstGeom prst="rect">
            <a:avLst/>
          </a:prstGeom>
          <a:noFill/>
          <a:ln>
            <a:noFill/>
          </a:ln>
        </p:spPr>
        <p:style>
          <a:lnRef idx="0"/>
          <a:fillRef idx="0"/>
          <a:effectRef idx="0"/>
          <a:fontRef idx="minor"/>
        </p:style>
        <p:txBody>
          <a:bodyPr lIns="90000" rIns="90000" tIns="45000" bIns="45000">
            <a:noAutofit/>
          </a:bodyPr>
          <a:p>
            <a:pPr>
              <a:lnSpc>
                <a:spcPct val="100000"/>
              </a:lnSpc>
              <a:spcAft>
                <a:spcPts val="601"/>
              </a:spcAft>
            </a:pPr>
            <a:r>
              <a:rPr b="0" lang="fr-FR" sz="1400" spc="32" strike="noStrike">
                <a:solidFill>
                  <a:srgbClr val="0070cd"/>
                </a:solidFill>
                <a:latin typeface="Arial"/>
                <a:ea typeface="DejaVu Sans"/>
              </a:rPr>
              <a:t>Points forts</a:t>
            </a:r>
            <a:endParaRPr b="0" lang="fr-FR" sz="14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La présence de panneaux d’affichages répartis dans les axes stratégiques de la commune </a:t>
            </a:r>
            <a:endParaRPr b="0" lang="fr-FR" sz="1500" spc="-1" strike="noStrike">
              <a:latin typeface="Arial"/>
            </a:endParaRPr>
          </a:p>
          <a:p>
            <a:pPr marL="285840" indent="-284760" algn="just">
              <a:lnSpc>
                <a:spcPct val="100000"/>
              </a:lnSpc>
              <a:spcAft>
                <a:spcPts val="601"/>
              </a:spcAft>
              <a:buClr>
                <a:srgbClr val="777877"/>
              </a:buClr>
              <a:buFont typeface="Arial"/>
              <a:buChar char="•"/>
            </a:pPr>
            <a:r>
              <a:rPr b="0" lang="fr-FR" sz="1500" spc="-1" strike="noStrike">
                <a:solidFill>
                  <a:srgbClr val="777877"/>
                </a:solidFill>
                <a:latin typeface="Arial"/>
                <a:ea typeface="DejaVu Sans"/>
              </a:rPr>
              <a:t>La présence du magazine communal bien identifié par les Aînés</a:t>
            </a:r>
            <a:endParaRPr b="0" lang="fr-FR" sz="1500" spc="-1" strike="noStrike">
              <a:latin typeface="Arial"/>
            </a:endParaRPr>
          </a:p>
        </p:txBody>
      </p:sp>
      <p:sp>
        <p:nvSpPr>
          <p:cNvPr id="956" name="CustomShape 8"/>
          <p:cNvSpPr/>
          <p:nvPr/>
        </p:nvSpPr>
        <p:spPr>
          <a:xfrm>
            <a:off x="11095920" y="6459120"/>
            <a:ext cx="819000" cy="257040"/>
          </a:xfrm>
          <a:prstGeom prst="rect">
            <a:avLst/>
          </a:prstGeom>
          <a:noFill/>
          <a:ln>
            <a:noFill/>
          </a:ln>
        </p:spPr>
        <p:style>
          <a:lnRef idx="0"/>
          <a:fillRef idx="0"/>
          <a:effectRef idx="0"/>
          <a:fontRef idx="minor"/>
        </p:style>
        <p:txBody>
          <a:bodyPr wrap="none" lIns="90000" rIns="90000" tIns="45000" bIns="45000">
            <a:noAutofit/>
          </a:bodyPr>
          <a:p>
            <a:pPr>
              <a:lnSpc>
                <a:spcPct val="100000"/>
              </a:lnSpc>
            </a:pPr>
            <a:fld id="{1067DA87-2CE2-4499-9449-3C5A394425F7}" type="slidenum">
              <a:rPr b="0" lang="fr-FR" sz="1100" spc="-1" strike="noStrike">
                <a:solidFill>
                  <a:srgbClr val="777877"/>
                </a:solidFill>
                <a:latin typeface="Arial"/>
                <a:ea typeface="DejaVu Sans"/>
              </a:rPr>
              <a:t>&lt;numéro&gt;</a:t>
            </a:fld>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157" dur="indefinite" restart="never" nodeType="tmRoot">
          <p:childTnLst>
            <p:seq>
              <p:cTn id="158"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ustomShape 1"/>
          <p:cNvSpPr/>
          <p:nvPr/>
        </p:nvSpPr>
        <p:spPr>
          <a:xfrm>
            <a:off x="304920" y="1718280"/>
            <a:ext cx="5645520" cy="3701880"/>
          </a:xfrm>
          <a:prstGeom prst="rect">
            <a:avLst/>
          </a:prstGeom>
          <a:noFill/>
          <a:ln>
            <a:noFill/>
          </a:ln>
        </p:spPr>
        <p:style>
          <a:lnRef idx="0"/>
          <a:fillRef idx="0"/>
          <a:effectRef idx="0"/>
          <a:fontRef idx="minor"/>
        </p:style>
        <p:txBody>
          <a:bodyPr lIns="0" rIns="0" tIns="0" bIns="72000">
            <a:noAutofit/>
          </a:bodyPr>
          <a:p>
            <a:pPr algn="just">
              <a:lnSpc>
                <a:spcPct val="100000"/>
              </a:lnSpc>
              <a:spcBef>
                <a:spcPts val="1001"/>
              </a:spcBef>
            </a:pPr>
            <a:r>
              <a:rPr b="1" lang="fr-FR" sz="1200" spc="-1" strike="noStrike">
                <a:solidFill>
                  <a:srgbClr val="777877"/>
                </a:solidFill>
                <a:latin typeface="Arial"/>
                <a:ea typeface="DejaVu Sans"/>
              </a:rPr>
              <a:t>Chaque quartier possède des caractéristiques sociodémographiques, une histoire et une identité qui leur sont propres</a:t>
            </a:r>
            <a:endParaRPr b="0" lang="fr-FR" sz="1200" spc="-1" strike="noStrike">
              <a:latin typeface="Arial"/>
            </a:endParaRPr>
          </a:p>
          <a:p>
            <a:pPr marL="538200" indent="-170280" algn="just">
              <a:lnSpc>
                <a:spcPct val="100000"/>
              </a:lnSpc>
              <a:buClr>
                <a:srgbClr val="0070cd"/>
              </a:buClr>
              <a:buFont typeface="Arial"/>
              <a:buChar char="•"/>
            </a:pPr>
            <a:r>
              <a:rPr b="0" lang="fr-FR" sz="1200" spc="-1" strike="noStrike">
                <a:solidFill>
                  <a:srgbClr val="777877"/>
                </a:solidFill>
                <a:latin typeface="Arial"/>
                <a:ea typeface="DejaVu Sans"/>
              </a:rPr>
              <a:t>Des quartiers très urbanisés comme la Gavotte</a:t>
            </a:r>
            <a:endParaRPr b="0" lang="fr-FR" sz="1200" spc="-1" strike="noStrike">
              <a:latin typeface="Arial"/>
            </a:endParaRPr>
          </a:p>
          <a:p>
            <a:pPr marL="538200" indent="-170280" algn="just">
              <a:lnSpc>
                <a:spcPct val="100000"/>
              </a:lnSpc>
              <a:buClr>
                <a:srgbClr val="0070cd"/>
              </a:buClr>
              <a:buFont typeface="Arial"/>
              <a:buChar char="•"/>
            </a:pPr>
            <a:r>
              <a:rPr b="0" lang="fr-FR" sz="1200" spc="-1" strike="noStrike">
                <a:solidFill>
                  <a:srgbClr val="777877"/>
                </a:solidFill>
                <a:latin typeface="Arial"/>
                <a:ea typeface="DejaVu Sans"/>
              </a:rPr>
              <a:t>Le vieux village des Pennes avec un mode vie plus villageois</a:t>
            </a:r>
            <a:endParaRPr b="0" lang="fr-FR" sz="1200" spc="-1" strike="noStrike">
              <a:latin typeface="Arial"/>
            </a:endParaRPr>
          </a:p>
          <a:p>
            <a:pPr marL="538200" indent="-170280" algn="just">
              <a:lnSpc>
                <a:spcPct val="100000"/>
              </a:lnSpc>
              <a:buClr>
                <a:srgbClr val="0070cd"/>
              </a:buClr>
              <a:buFont typeface="Arial"/>
              <a:buChar char="•"/>
            </a:pPr>
            <a:r>
              <a:rPr b="0" lang="fr-FR" sz="1200" spc="-1" strike="noStrike">
                <a:solidFill>
                  <a:srgbClr val="777877"/>
                </a:solidFill>
                <a:latin typeface="Arial"/>
                <a:ea typeface="DejaVu Sans"/>
              </a:rPr>
              <a:t>Des quartiers plus aisés comme le secteur des Barnouins ou la Voilerie</a:t>
            </a:r>
            <a:endParaRPr b="0" lang="fr-FR" sz="1200" spc="-1" strike="noStrike">
              <a:latin typeface="Arial"/>
            </a:endParaRPr>
          </a:p>
          <a:p>
            <a:pPr marL="538200" indent="-170280" algn="just">
              <a:lnSpc>
                <a:spcPct val="100000"/>
              </a:lnSpc>
              <a:buClr>
                <a:srgbClr val="0070cd"/>
              </a:buClr>
              <a:buFont typeface="Arial"/>
              <a:buChar char="•"/>
            </a:pPr>
            <a:r>
              <a:rPr b="0" lang="fr-FR" sz="1200" spc="-1" strike="noStrike">
                <a:solidFill>
                  <a:srgbClr val="777877"/>
                </a:solidFill>
                <a:latin typeface="Arial"/>
                <a:ea typeface="DejaVu Sans"/>
              </a:rPr>
              <a:t>Des zones pavillonnaires et des lotissements</a:t>
            </a:r>
            <a:endParaRPr b="0" lang="fr-FR" sz="1200" spc="-1" strike="noStrike">
              <a:latin typeface="Arial"/>
            </a:endParaRPr>
          </a:p>
          <a:p>
            <a:pPr algn="just">
              <a:lnSpc>
                <a:spcPct val="100000"/>
              </a:lnSpc>
              <a:spcBef>
                <a:spcPts val="1001"/>
              </a:spcBef>
            </a:pPr>
            <a:r>
              <a:rPr b="0" lang="fr-FR" sz="1200" spc="-1" strike="noStrike">
                <a:solidFill>
                  <a:srgbClr val="777877"/>
                </a:solidFill>
                <a:latin typeface="Arial"/>
                <a:ea typeface="DejaVu Sans"/>
              </a:rPr>
              <a:t>La commune des Pennes-Mirabeau connait </a:t>
            </a:r>
            <a:r>
              <a:rPr b="1" lang="fr-FR" sz="1200" spc="-1" strike="noStrike">
                <a:solidFill>
                  <a:srgbClr val="777877"/>
                </a:solidFill>
                <a:latin typeface="Arial"/>
                <a:ea typeface="DejaVu Sans"/>
              </a:rPr>
              <a:t>une très forte densité de population par rapport aux territoires de comparaison. </a:t>
            </a:r>
            <a:r>
              <a:rPr b="0" lang="fr-FR" sz="1200" spc="-1" strike="noStrike">
                <a:solidFill>
                  <a:srgbClr val="777877"/>
                </a:solidFill>
                <a:latin typeface="Arial"/>
                <a:ea typeface="DejaVu Sans"/>
              </a:rPr>
              <a:t>La répartition de la population entre les 9 IRIS* est la suivante en 2017 : </a:t>
            </a:r>
            <a:endParaRPr b="0" lang="fr-FR" sz="1200" spc="-1" strike="noStrike">
              <a:latin typeface="Arial"/>
            </a:endParaRPr>
          </a:p>
          <a:p>
            <a:pPr marL="539640" indent="-170280" algn="just">
              <a:lnSpc>
                <a:spcPct val="100000"/>
              </a:lnSpc>
              <a:buClr>
                <a:srgbClr val="0070cd"/>
              </a:buClr>
              <a:buFont typeface="Arial"/>
              <a:buChar char="•"/>
            </a:pPr>
            <a:r>
              <a:rPr b="0" lang="fr-FR" sz="1200" spc="-1" strike="noStrike">
                <a:solidFill>
                  <a:srgbClr val="777877"/>
                </a:solidFill>
                <a:latin typeface="Arial"/>
                <a:ea typeface="DejaVu Sans"/>
              </a:rPr>
              <a:t>Jas de Rhodes-Grande Colle : 3 854 habitants (18 % de la population totale de la commune)</a:t>
            </a:r>
            <a:endParaRPr b="0" lang="fr-FR" sz="1200" spc="-1" strike="noStrike">
              <a:latin typeface="Arial"/>
            </a:endParaRPr>
          </a:p>
          <a:p>
            <a:pPr marL="539640" indent="-170280" algn="just">
              <a:lnSpc>
                <a:spcPct val="100000"/>
              </a:lnSpc>
              <a:buClr>
                <a:srgbClr val="0070cd"/>
              </a:buClr>
              <a:buFont typeface="Arial"/>
              <a:buChar char="•"/>
            </a:pPr>
            <a:r>
              <a:rPr b="0" lang="fr-FR" sz="1200" spc="-1" strike="noStrike">
                <a:solidFill>
                  <a:srgbClr val="777877"/>
                </a:solidFill>
                <a:latin typeface="Arial"/>
                <a:ea typeface="DejaVu Sans"/>
              </a:rPr>
              <a:t>Pallieres-Plan des Pennes : 2 873 habitants (14 %)</a:t>
            </a:r>
            <a:endParaRPr b="0" lang="fr-FR" sz="1200" spc="-1" strike="noStrike">
              <a:latin typeface="Arial"/>
            </a:endParaRPr>
          </a:p>
          <a:p>
            <a:pPr marL="539640" indent="-170280" algn="just">
              <a:lnSpc>
                <a:spcPct val="100000"/>
              </a:lnSpc>
              <a:buClr>
                <a:srgbClr val="0070cd"/>
              </a:buClr>
              <a:buFont typeface="Arial"/>
              <a:buChar char="•"/>
            </a:pPr>
            <a:r>
              <a:rPr b="0" lang="fr-FR" sz="1200" spc="-1" strike="noStrike">
                <a:solidFill>
                  <a:srgbClr val="777877"/>
                </a:solidFill>
                <a:latin typeface="Arial"/>
                <a:ea typeface="DejaVu Sans"/>
              </a:rPr>
              <a:t>Font Blanche-Repos : 2 805 habitants (13 %)</a:t>
            </a:r>
            <a:endParaRPr b="0" lang="fr-FR" sz="1200" spc="-1" strike="noStrike">
              <a:latin typeface="Arial"/>
            </a:endParaRPr>
          </a:p>
          <a:p>
            <a:pPr marL="539640" indent="-170280" algn="just">
              <a:lnSpc>
                <a:spcPct val="100000"/>
              </a:lnSpc>
              <a:buClr>
                <a:srgbClr val="0070cd"/>
              </a:buClr>
              <a:buFont typeface="Arial"/>
              <a:buChar char="•"/>
            </a:pPr>
            <a:r>
              <a:rPr b="0" lang="fr-FR" sz="1200" spc="-1" strike="noStrike">
                <a:solidFill>
                  <a:srgbClr val="777877"/>
                </a:solidFill>
                <a:latin typeface="Arial"/>
                <a:ea typeface="DejaVu Sans"/>
              </a:rPr>
              <a:t>Barnouins-Village : 2 504 habitants (12 %)</a:t>
            </a:r>
            <a:endParaRPr b="0" lang="fr-FR" sz="1200" spc="-1" strike="noStrike">
              <a:latin typeface="Arial"/>
            </a:endParaRPr>
          </a:p>
          <a:p>
            <a:pPr marL="539640" indent="-170280" algn="just">
              <a:lnSpc>
                <a:spcPct val="100000"/>
              </a:lnSpc>
              <a:buClr>
                <a:srgbClr val="0070cd"/>
              </a:buClr>
              <a:buFont typeface="Arial"/>
              <a:buChar char="•"/>
            </a:pPr>
            <a:r>
              <a:rPr b="0" lang="fr-FR" sz="1200" spc="-1" strike="noStrike">
                <a:solidFill>
                  <a:srgbClr val="777877"/>
                </a:solidFill>
                <a:latin typeface="Arial"/>
                <a:ea typeface="DejaVu Sans"/>
              </a:rPr>
              <a:t>Cadeneaux Ouest : 2 319 habitants (11 %)</a:t>
            </a:r>
            <a:endParaRPr b="0" lang="fr-FR" sz="1200" spc="-1" strike="noStrike">
              <a:latin typeface="Arial"/>
            </a:endParaRPr>
          </a:p>
          <a:p>
            <a:pPr marL="539640" indent="-170280" algn="just">
              <a:lnSpc>
                <a:spcPct val="100000"/>
              </a:lnSpc>
              <a:buClr>
                <a:srgbClr val="0070cd"/>
              </a:buClr>
              <a:buFont typeface="Arial"/>
              <a:buChar char="•"/>
            </a:pPr>
            <a:r>
              <a:rPr b="0" lang="fr-FR" sz="1200" spc="-1" strike="noStrike">
                <a:solidFill>
                  <a:srgbClr val="777877"/>
                </a:solidFill>
                <a:latin typeface="Arial"/>
                <a:ea typeface="DejaVu Sans"/>
              </a:rPr>
              <a:t>Cadeneaux Est : 2 216 habitants (11 %)</a:t>
            </a:r>
            <a:endParaRPr b="0" lang="fr-FR" sz="1200" spc="-1" strike="noStrike">
              <a:latin typeface="Arial"/>
            </a:endParaRPr>
          </a:p>
          <a:p>
            <a:pPr marL="539640" indent="-170280" algn="just">
              <a:lnSpc>
                <a:spcPct val="100000"/>
              </a:lnSpc>
              <a:buClr>
                <a:srgbClr val="0070cd"/>
              </a:buClr>
              <a:buFont typeface="Arial"/>
              <a:buChar char="•"/>
            </a:pPr>
            <a:r>
              <a:rPr b="0" lang="fr-FR" sz="1200" spc="-1" strike="noStrike">
                <a:solidFill>
                  <a:srgbClr val="777877"/>
                </a:solidFill>
                <a:latin typeface="Arial"/>
                <a:ea typeface="DejaVu Sans"/>
              </a:rPr>
              <a:t>Basse Gavotte : 2 139 habitants (10 %)</a:t>
            </a:r>
            <a:endParaRPr b="0" lang="fr-FR" sz="1200" spc="-1" strike="noStrike">
              <a:latin typeface="Arial"/>
            </a:endParaRPr>
          </a:p>
          <a:p>
            <a:pPr marL="539640" indent="-170280" algn="just">
              <a:lnSpc>
                <a:spcPct val="100000"/>
              </a:lnSpc>
              <a:buClr>
                <a:srgbClr val="0070cd"/>
              </a:buClr>
              <a:buFont typeface="Arial"/>
              <a:buChar char="•"/>
            </a:pPr>
            <a:r>
              <a:rPr b="0" lang="fr-FR" sz="1200" spc="-1" strike="noStrike">
                <a:solidFill>
                  <a:srgbClr val="777877"/>
                </a:solidFill>
                <a:latin typeface="Arial"/>
                <a:ea typeface="DejaVu Sans"/>
              </a:rPr>
              <a:t>Haute Gavotte : 1 419 habitants (7 %)</a:t>
            </a:r>
            <a:endParaRPr b="0" lang="fr-FR" sz="1200" spc="-1" strike="noStrike">
              <a:latin typeface="Arial"/>
            </a:endParaRPr>
          </a:p>
          <a:p>
            <a:pPr marL="539640" indent="-170280" algn="just">
              <a:lnSpc>
                <a:spcPct val="100000"/>
              </a:lnSpc>
              <a:buClr>
                <a:srgbClr val="0070cd"/>
              </a:buClr>
              <a:buFont typeface="Arial"/>
              <a:buChar char="•"/>
            </a:pPr>
            <a:r>
              <a:rPr b="0" lang="fr-FR" sz="1200" spc="-1" strike="noStrike">
                <a:solidFill>
                  <a:srgbClr val="777877"/>
                </a:solidFill>
                <a:latin typeface="Arial"/>
                <a:ea typeface="DejaVu Sans"/>
              </a:rPr>
              <a:t>Plan de Campagne : 925 habitants (4 %).</a:t>
            </a:r>
            <a:endParaRPr b="0" lang="fr-FR" sz="1200" spc="-1" strike="noStrike">
              <a:latin typeface="Arial"/>
            </a:endParaRPr>
          </a:p>
          <a:p>
            <a:pPr algn="just">
              <a:lnSpc>
                <a:spcPct val="100000"/>
              </a:lnSpc>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a:p>
            <a:pPr algn="just">
              <a:lnSpc>
                <a:spcPts val="2602"/>
              </a:lnSpc>
              <a:spcBef>
                <a:spcPts val="1001"/>
              </a:spcBef>
            </a:pPr>
            <a:endParaRPr b="0" lang="fr-FR" sz="1200" spc="-1" strike="noStrike">
              <a:latin typeface="Arial"/>
            </a:endParaRPr>
          </a:p>
        </p:txBody>
      </p:sp>
      <p:sp>
        <p:nvSpPr>
          <p:cNvPr id="453" name="CustomShape 2"/>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0070c0"/>
                </a:solidFill>
                <a:latin typeface="Arial"/>
                <a:ea typeface="DejaVu Sans"/>
              </a:rPr>
              <a:t>Présentation du territoire:</a:t>
            </a:r>
            <a:r>
              <a:rPr b="0" lang="fr-FR" sz="2400" spc="-1" strike="noStrike">
                <a:solidFill>
                  <a:srgbClr val="777877"/>
                </a:solidFill>
                <a:latin typeface="Arial"/>
                <a:ea typeface="DejaVu Sans"/>
              </a:rPr>
              <a:t> une commune composée de plusieurs grands quartiers à l’identité forte</a:t>
            </a:r>
            <a:endParaRPr b="0" lang="fr-FR" sz="2400" spc="-1" strike="noStrike">
              <a:latin typeface="Arial"/>
            </a:endParaRPr>
          </a:p>
        </p:txBody>
      </p:sp>
      <p:sp>
        <p:nvSpPr>
          <p:cNvPr id="454" name="CustomShape 3"/>
          <p:cNvSpPr/>
          <p:nvPr/>
        </p:nvSpPr>
        <p:spPr>
          <a:xfrm>
            <a:off x="6228720" y="1415880"/>
            <a:ext cx="5086080" cy="241920"/>
          </a:xfrm>
          <a:prstGeom prst="rect">
            <a:avLst/>
          </a:prstGeom>
          <a:noFill/>
          <a:ln>
            <a:solidFill>
              <a:srgbClr val="0070c0"/>
            </a:solidFill>
          </a:ln>
        </p:spPr>
        <p:style>
          <a:lnRef idx="0"/>
          <a:fillRef idx="0"/>
          <a:effectRef idx="0"/>
          <a:fontRef idx="minor"/>
        </p:style>
        <p:txBody>
          <a:bodyPr lIns="0" rIns="90000" tIns="45000" bIns="45000">
            <a:noAutofit/>
          </a:bodyPr>
          <a:p>
            <a:pPr algn="ctr">
              <a:lnSpc>
                <a:spcPct val="100000"/>
              </a:lnSpc>
            </a:pPr>
            <a:r>
              <a:rPr b="0" lang="fr-FR" sz="1000" spc="32" strike="noStrike">
                <a:solidFill>
                  <a:srgbClr val="777877"/>
                </a:solidFill>
                <a:latin typeface="Arial Narrow"/>
                <a:ea typeface="DejaVu Sans"/>
              </a:rPr>
              <a:t>Carte des IRIS la commune Les Pennes-Mirabeau  | </a:t>
            </a:r>
            <a:r>
              <a:rPr b="0" i="1" lang="fr-FR" sz="1000" spc="32" strike="noStrike">
                <a:solidFill>
                  <a:srgbClr val="777877"/>
                </a:solidFill>
                <a:latin typeface="Arial Narrow"/>
                <a:ea typeface="DejaVu Sans"/>
              </a:rPr>
              <a:t>Source: Géoportail</a:t>
            </a:r>
            <a:endParaRPr b="0" lang="fr-FR" sz="1000" spc="-1" strike="noStrike">
              <a:latin typeface="Arial"/>
            </a:endParaRPr>
          </a:p>
        </p:txBody>
      </p:sp>
      <p:sp>
        <p:nvSpPr>
          <p:cNvPr id="455" name="CustomShape 4"/>
          <p:cNvSpPr/>
          <p:nvPr/>
        </p:nvSpPr>
        <p:spPr>
          <a:xfrm>
            <a:off x="1517760" y="6455520"/>
            <a:ext cx="9792720" cy="254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i="1" lang="fr-FR" sz="800" spc="-1" strike="noStrike">
                <a:solidFill>
                  <a:srgbClr val="777877"/>
                </a:solidFill>
                <a:latin typeface="Arial"/>
                <a:ea typeface="DejaVu Sans"/>
              </a:rPr>
              <a:t>*Découpage infra-communal de l’INSEE</a:t>
            </a:r>
            <a:endParaRPr b="0" lang="fr-FR" sz="800" spc="-1" strike="noStrike">
              <a:latin typeface="Arial"/>
            </a:endParaRPr>
          </a:p>
        </p:txBody>
      </p:sp>
      <p:pic>
        <p:nvPicPr>
          <p:cNvPr id="456" name="Image 8" descr=""/>
          <p:cNvPicPr/>
          <p:nvPr/>
        </p:nvPicPr>
        <p:blipFill>
          <a:blip r:embed="rId1"/>
          <a:stretch/>
        </p:blipFill>
        <p:spPr>
          <a:xfrm>
            <a:off x="6236640" y="1662120"/>
            <a:ext cx="5074200" cy="3933720"/>
          </a:xfrm>
          <a:prstGeom prst="rect">
            <a:avLst/>
          </a:prstGeom>
          <a:ln>
            <a:solidFill>
              <a:srgbClr val="0070c0"/>
            </a:solidFill>
          </a:ln>
        </p:spPr>
      </p:pic>
      <p:sp>
        <p:nvSpPr>
          <p:cNvPr id="457" name="CustomShape 5"/>
          <p:cNvSpPr/>
          <p:nvPr/>
        </p:nvSpPr>
        <p:spPr>
          <a:xfrm>
            <a:off x="2553120" y="1077480"/>
            <a:ext cx="359280" cy="359280"/>
          </a:xfrm>
          <a:prstGeom prst="rect">
            <a:avLst/>
          </a:prstGeom>
          <a:noFill/>
          <a:ln>
            <a:solidFill>
              <a:srgbClr val="777877"/>
            </a:solidFill>
          </a:ln>
        </p:spPr>
        <p:style>
          <a:lnRef idx="0"/>
          <a:fillRef idx="0"/>
          <a:effectRef idx="0"/>
          <a:fontRef idx="minor"/>
        </p:style>
        <p:txBody>
          <a:bodyPr lIns="90000" rIns="90000" tIns="45000" bIns="45000">
            <a:noAutofit/>
          </a:bodyPr>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458" name="CustomShape 6"/>
          <p:cNvSpPr/>
          <p:nvPr/>
        </p:nvSpPr>
        <p:spPr>
          <a:xfrm>
            <a:off x="11633760" y="6455880"/>
            <a:ext cx="252360" cy="358920"/>
          </a:xfrm>
          <a:prstGeom prst="rect">
            <a:avLst/>
          </a:prstGeom>
          <a:noFill/>
          <a:ln>
            <a:noFill/>
          </a:ln>
        </p:spPr>
        <p:style>
          <a:lnRef idx="0"/>
          <a:fillRef idx="0"/>
          <a:effectRef idx="0"/>
          <a:fontRef idx="minor"/>
        </p:style>
        <p:txBody>
          <a:bodyPr lIns="90000" rIns="90000" tIns="45000" bIns="45000">
            <a:noAutofit/>
          </a:bodyPr>
          <a:p>
            <a:pPr>
              <a:lnSpc>
                <a:spcPct val="100000"/>
              </a:lnSpc>
            </a:pPr>
            <a:fld id="{443EAD11-D033-4442-B727-4C3123CE4F8E}" type="slidenum">
              <a:rPr b="0" lang="fr-FR" sz="1100" spc="-1" strike="noStrike">
                <a:solidFill>
                  <a:srgbClr val="777877"/>
                </a:solidFill>
                <a:latin typeface="Arial"/>
                <a:ea typeface="DejaVu Sans"/>
              </a:rPr>
              <a:t>&lt;numéro&gt;</a:t>
            </a:fld>
            <a:endParaRPr b="0" lang="fr-FR" sz="1100" spc="-1" strike="noStrike">
              <a:latin typeface="Arial"/>
            </a:endParaRPr>
          </a:p>
        </p:txBody>
      </p:sp>
      <p:sp>
        <p:nvSpPr>
          <p:cNvPr id="459" name="CustomShape 7"/>
          <p:cNvSpPr/>
          <p:nvPr/>
        </p:nvSpPr>
        <p:spPr>
          <a:xfrm>
            <a:off x="304920" y="1077480"/>
            <a:ext cx="5790240" cy="5137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1800" spc="-1" strike="noStrike">
                <a:solidFill>
                  <a:srgbClr val="ffffff"/>
                </a:solidFill>
                <a:latin typeface="Arial"/>
                <a:ea typeface="DejaVu Sans"/>
              </a:rPr>
              <a:t>Faire des correspondances avec les quartiers « perçus » par les Pennois </a:t>
            </a:r>
            <a:endParaRPr b="0" lang="fr-FR" sz="1800" spc="-1" strike="noStrike">
              <a:latin typeface="Arial"/>
            </a:endParaRPr>
          </a:p>
        </p:txBody>
      </p:sp>
      <p:sp>
        <p:nvSpPr>
          <p:cNvPr id="460" name="CustomShape 8"/>
          <p:cNvSpPr/>
          <p:nvPr/>
        </p:nvSpPr>
        <p:spPr>
          <a:xfrm>
            <a:off x="9812520" y="738000"/>
            <a:ext cx="2311920" cy="515880"/>
          </a:xfrm>
          <a:prstGeom prst="rect">
            <a:avLst/>
          </a:prstGeom>
          <a:solidFill>
            <a:schemeClr val="tx2"/>
          </a:solidFill>
          <a:ln>
            <a:noFill/>
          </a:ln>
        </p:spPr>
        <p:style>
          <a:lnRef idx="0"/>
          <a:fillRef idx="0"/>
          <a:effectRef idx="0"/>
          <a:fontRef idx="minor"/>
        </p:style>
        <p:txBody>
          <a:bodyPr lIns="0" rIns="90000" tIns="45000" bIns="45000">
            <a:noAutofit/>
          </a:bodyPr>
          <a:p>
            <a:pPr>
              <a:lnSpc>
                <a:spcPct val="100000"/>
              </a:lnSpc>
            </a:pPr>
            <a:r>
              <a:rPr b="0" lang="fr-FR" sz="1400" spc="32" strike="noStrike">
                <a:solidFill>
                  <a:srgbClr val="f3f4f3"/>
                </a:solidFill>
                <a:latin typeface="Arial"/>
                <a:ea typeface="DejaVu Sans"/>
              </a:rPr>
              <a:t>MAJ des quartiers à voir avec Odile</a:t>
            </a:r>
            <a:endParaRPr b="0" lang="fr-FR" sz="14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7" name="Espace réservé pour une image  11" descr=""/>
          <p:cNvPicPr/>
          <p:nvPr/>
        </p:nvPicPr>
        <p:blipFill>
          <a:blip r:embed="rId1"/>
          <a:stretch/>
        </p:blipFill>
        <p:spPr>
          <a:xfrm>
            <a:off x="6007680" y="0"/>
            <a:ext cx="6183000" cy="6371280"/>
          </a:xfrm>
          <a:prstGeom prst="rect">
            <a:avLst/>
          </a:prstGeom>
          <a:ln>
            <a:noFill/>
          </a:ln>
        </p:spPr>
      </p:pic>
      <p:sp>
        <p:nvSpPr>
          <p:cNvPr id="958" name="CustomShape 1"/>
          <p:cNvSpPr/>
          <p:nvPr/>
        </p:nvSpPr>
        <p:spPr>
          <a:xfrm>
            <a:off x="208800" y="621000"/>
            <a:ext cx="5500800" cy="529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3600" spc="-1" strike="noStrike">
                <a:solidFill>
                  <a:srgbClr val="ffffff"/>
                </a:solidFill>
                <a:latin typeface="Arial"/>
                <a:ea typeface="DejaVu Sans"/>
              </a:rPr>
              <a:t>Plan d’actions</a:t>
            </a:r>
            <a:endParaRPr b="0" lang="fr-FR" sz="3600" spc="-1" strike="noStrike">
              <a:latin typeface="Arial"/>
            </a:endParaRPr>
          </a:p>
        </p:txBody>
      </p:sp>
      <p:sp>
        <p:nvSpPr>
          <p:cNvPr id="959" name="CustomShape 2"/>
          <p:cNvSpPr/>
          <p:nvPr/>
        </p:nvSpPr>
        <p:spPr>
          <a:xfrm>
            <a:off x="9648720" y="86400"/>
            <a:ext cx="2237400" cy="1599120"/>
          </a:xfrm>
          <a:prstGeom prst="rect">
            <a:avLst/>
          </a:prstGeom>
          <a:noFill/>
          <a:ln>
            <a:noFill/>
          </a:ln>
        </p:spPr>
        <p:style>
          <a:lnRef idx="0"/>
          <a:fillRef idx="0"/>
          <a:effectRef idx="0"/>
          <a:fontRef idx="minor"/>
        </p:style>
        <p:txBody>
          <a:bodyPr lIns="0" rIns="0" tIns="0" bIns="0">
            <a:noAutofit/>
          </a:bodyPr>
          <a:p>
            <a:pPr algn="r">
              <a:lnSpc>
                <a:spcPct val="90000"/>
              </a:lnSpc>
              <a:spcBef>
                <a:spcPts val="1001"/>
              </a:spcBef>
            </a:pPr>
            <a:r>
              <a:rPr b="1" lang="fr-FR" sz="13800" spc="-1" strike="noStrike">
                <a:solidFill>
                  <a:srgbClr val="ffffff"/>
                </a:solidFill>
                <a:latin typeface="Arial"/>
                <a:ea typeface="DejaVu Sans"/>
              </a:rPr>
              <a:t>06</a:t>
            </a:r>
            <a:endParaRPr b="0" lang="fr-FR" sz="13800" spc="-1" strike="noStrike">
              <a:latin typeface="Arial"/>
            </a:endParaRPr>
          </a:p>
        </p:txBody>
      </p:sp>
    </p:spTree>
  </p:cSld>
  <mc:AlternateContent>
    <mc:Choice Requires="p14">
      <p:transition spd="slow" p14:dur="2000"/>
    </mc:Choice>
    <mc:Fallback>
      <p:transition spd="slow"/>
    </mc:Fallback>
  </mc:AlternateContent>
  <p:timing>
    <p:tnLst>
      <p:par>
        <p:cTn id="159" dur="indefinite" restart="never" nodeType="tmRoot">
          <p:childTnLst>
            <p:seq>
              <p:cTn id="160" dur="indefinite" nodeType="mainSeq"/>
              <p:prevCondLst>
                <p:cond delay="0" evt="onPrev">
                  <p:tgtEl>
                    <p:sldTgt/>
                  </p:tgtEl>
                </p:cond>
              </p:prevCondLst>
              <p:nextCondLst>
                <p:cond delay="0"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0" name="CustomShape 1"/>
          <p:cNvSpPr/>
          <p:nvPr/>
        </p:nvSpPr>
        <p:spPr>
          <a:xfrm>
            <a:off x="304920" y="888120"/>
            <a:ext cx="11581200" cy="5400000"/>
          </a:xfrm>
          <a:prstGeom prst="rect">
            <a:avLst/>
          </a:prstGeom>
          <a:noFill/>
          <a:ln>
            <a:noFill/>
          </a:ln>
        </p:spPr>
        <p:style>
          <a:lnRef idx="0"/>
          <a:fillRef idx="0"/>
          <a:effectRef idx="0"/>
          <a:fontRef idx="minor"/>
        </p:style>
        <p:txBody>
          <a:bodyPr lIns="0" rIns="0" tIns="0" bIns="72000">
            <a:noAutofit/>
          </a:bodyPr>
          <a:p>
            <a:pPr>
              <a:lnSpc>
                <a:spcPts val="2602"/>
              </a:lnSpc>
              <a:spcBef>
                <a:spcPts val="1001"/>
              </a:spcBef>
            </a:pPr>
            <a:r>
              <a:rPr b="1" lang="fr-FR" sz="2000" spc="-1" strike="noStrike">
                <a:solidFill>
                  <a:srgbClr val="0070cd"/>
                </a:solidFill>
                <a:latin typeface="Arial"/>
                <a:ea typeface="DejaVu Sans"/>
              </a:rPr>
              <a:t>34 propositions d’action </a:t>
            </a:r>
            <a:r>
              <a:rPr b="0" lang="fr-FR" sz="2000" spc="-1" strike="noStrike">
                <a:solidFill>
                  <a:srgbClr val="777877"/>
                </a:solidFill>
                <a:latin typeface="Arial"/>
                <a:ea typeface="DejaVu Sans"/>
              </a:rPr>
              <a:t>organisées en 9 axes :</a:t>
            </a:r>
            <a:endParaRPr b="0" lang="fr-FR" sz="2000" spc="-1" strike="noStrike">
              <a:latin typeface="Arial"/>
            </a:endParaRPr>
          </a:p>
          <a:p>
            <a:pPr marL="343080" indent="-342000" algn="just">
              <a:lnSpc>
                <a:spcPts val="2602"/>
              </a:lnSpc>
              <a:spcBef>
                <a:spcPts val="1001"/>
              </a:spcBef>
              <a:buClr>
                <a:srgbClr val="0070cd"/>
              </a:buClr>
              <a:buFont typeface="Arial"/>
              <a:buChar char="•"/>
            </a:pPr>
            <a:r>
              <a:rPr b="0" lang="fr-FR" sz="2000" spc="-1" strike="noStrike">
                <a:solidFill>
                  <a:srgbClr val="0070cd"/>
                </a:solidFill>
                <a:latin typeface="Arial"/>
                <a:ea typeface="DejaVu Sans"/>
              </a:rPr>
              <a:t>Axe 1</a:t>
            </a:r>
            <a:r>
              <a:rPr b="0" lang="fr-FR" sz="2000" spc="-1" strike="noStrike">
                <a:solidFill>
                  <a:srgbClr val="777877"/>
                </a:solidFill>
                <a:latin typeface="Arial"/>
                <a:ea typeface="DejaVu Sans"/>
              </a:rPr>
              <a:t>. Transports et mobilité : renforcer la mobilité des Pennois</a:t>
            </a:r>
            <a:endParaRPr b="0" lang="fr-FR" sz="2000" spc="-1" strike="noStrike">
              <a:latin typeface="Arial"/>
            </a:endParaRPr>
          </a:p>
          <a:p>
            <a:pPr marL="343080" indent="-342000" algn="just">
              <a:lnSpc>
                <a:spcPts val="2602"/>
              </a:lnSpc>
              <a:spcBef>
                <a:spcPts val="1001"/>
              </a:spcBef>
              <a:buClr>
                <a:srgbClr val="0070cd"/>
              </a:buClr>
              <a:buFont typeface="Arial"/>
              <a:buChar char="•"/>
            </a:pPr>
            <a:r>
              <a:rPr b="0" lang="fr-FR" sz="2000" spc="-1" strike="noStrike">
                <a:solidFill>
                  <a:srgbClr val="0070cd"/>
                </a:solidFill>
                <a:latin typeface="Arial"/>
                <a:ea typeface="DejaVu Sans"/>
              </a:rPr>
              <a:t>Axe 2</a:t>
            </a:r>
            <a:r>
              <a:rPr b="0" lang="fr-FR" sz="2000" spc="-1" strike="noStrike">
                <a:solidFill>
                  <a:srgbClr val="777877"/>
                </a:solidFill>
                <a:latin typeface="Arial"/>
                <a:ea typeface="DejaVu Sans"/>
              </a:rPr>
              <a:t>. Logement : poursuivre l'information et l'accompagnement des Pennois</a:t>
            </a:r>
            <a:endParaRPr b="0" lang="fr-FR" sz="2000" spc="-1" strike="noStrike">
              <a:latin typeface="Arial"/>
            </a:endParaRPr>
          </a:p>
          <a:p>
            <a:pPr marL="343080" indent="-342000" algn="just">
              <a:lnSpc>
                <a:spcPts val="2602"/>
              </a:lnSpc>
              <a:spcBef>
                <a:spcPts val="1001"/>
              </a:spcBef>
              <a:buClr>
                <a:srgbClr val="0070cd"/>
              </a:buClr>
              <a:buFont typeface="Arial"/>
              <a:buChar char="•"/>
            </a:pPr>
            <a:r>
              <a:rPr b="0" lang="fr-FR" sz="2000" spc="-1" strike="noStrike">
                <a:solidFill>
                  <a:srgbClr val="0070cd"/>
                </a:solidFill>
                <a:latin typeface="Arial"/>
                <a:ea typeface="DejaVu Sans"/>
              </a:rPr>
              <a:t>Axe 3</a:t>
            </a:r>
            <a:r>
              <a:rPr b="0" lang="fr-FR" sz="2000" spc="-1" strike="noStrike">
                <a:solidFill>
                  <a:srgbClr val="777877"/>
                </a:solidFill>
                <a:latin typeface="Arial"/>
                <a:ea typeface="DejaVu Sans"/>
              </a:rPr>
              <a:t>. Espaces extérieurs et bâtiments : faciliter l'accès à l'espace public</a:t>
            </a:r>
            <a:endParaRPr b="0" lang="fr-FR" sz="2000" spc="-1" strike="noStrike">
              <a:latin typeface="Arial"/>
            </a:endParaRPr>
          </a:p>
          <a:p>
            <a:pPr marL="343080" indent="-342000" algn="just">
              <a:lnSpc>
                <a:spcPts val="2602"/>
              </a:lnSpc>
              <a:spcBef>
                <a:spcPts val="1001"/>
              </a:spcBef>
              <a:buClr>
                <a:srgbClr val="0070cd"/>
              </a:buClr>
              <a:buFont typeface="Arial"/>
              <a:buChar char="•"/>
            </a:pPr>
            <a:r>
              <a:rPr b="0" lang="fr-FR" sz="2000" spc="-1" strike="noStrike">
                <a:solidFill>
                  <a:srgbClr val="0070cd"/>
                </a:solidFill>
                <a:latin typeface="Arial"/>
                <a:ea typeface="DejaVu Sans"/>
              </a:rPr>
              <a:t>Axe 4</a:t>
            </a:r>
            <a:r>
              <a:rPr b="0" lang="fr-FR" sz="2000" spc="-1" strike="noStrike">
                <a:solidFill>
                  <a:srgbClr val="777877"/>
                </a:solidFill>
                <a:latin typeface="Arial"/>
                <a:ea typeface="DejaVu Sans"/>
              </a:rPr>
              <a:t>. Lien social et solidarité : lutter contre l’isolement et promouvoir le lien social </a:t>
            </a:r>
            <a:endParaRPr b="0" lang="fr-FR" sz="2000" spc="-1" strike="noStrike">
              <a:latin typeface="Arial"/>
            </a:endParaRPr>
          </a:p>
          <a:p>
            <a:pPr marL="343080" indent="-342000" algn="just">
              <a:lnSpc>
                <a:spcPts val="2602"/>
              </a:lnSpc>
              <a:spcBef>
                <a:spcPts val="1001"/>
              </a:spcBef>
              <a:buClr>
                <a:srgbClr val="0070cd"/>
              </a:buClr>
              <a:buFont typeface="Arial"/>
              <a:buChar char="•"/>
            </a:pPr>
            <a:r>
              <a:rPr b="0" lang="fr-FR" sz="2000" spc="-1" strike="noStrike">
                <a:solidFill>
                  <a:srgbClr val="0070cd"/>
                </a:solidFill>
                <a:latin typeface="Arial"/>
                <a:ea typeface="DejaVu Sans"/>
              </a:rPr>
              <a:t>Axe 5</a:t>
            </a:r>
            <a:r>
              <a:rPr b="0" lang="fr-FR" sz="2000" spc="-1" strike="noStrike">
                <a:solidFill>
                  <a:srgbClr val="777877"/>
                </a:solidFill>
                <a:latin typeface="Arial"/>
                <a:ea typeface="DejaVu Sans"/>
              </a:rPr>
              <a:t>. Culture et loisirs : renforcer l'adéquation entre l'offre et les attentes </a:t>
            </a:r>
            <a:endParaRPr b="0" lang="fr-FR" sz="2000" spc="-1" strike="noStrike">
              <a:latin typeface="Arial"/>
            </a:endParaRPr>
          </a:p>
          <a:p>
            <a:pPr marL="343080" indent="-342000" algn="just">
              <a:lnSpc>
                <a:spcPts val="2602"/>
              </a:lnSpc>
              <a:spcBef>
                <a:spcPts val="1001"/>
              </a:spcBef>
              <a:buClr>
                <a:srgbClr val="0070cd"/>
              </a:buClr>
              <a:buFont typeface="Arial"/>
              <a:buChar char="•"/>
            </a:pPr>
            <a:r>
              <a:rPr b="0" lang="fr-FR" sz="2000" spc="-1" strike="noStrike">
                <a:solidFill>
                  <a:srgbClr val="0070cd"/>
                </a:solidFill>
                <a:latin typeface="Arial"/>
                <a:ea typeface="DejaVu Sans"/>
              </a:rPr>
              <a:t>Axe 6</a:t>
            </a:r>
            <a:r>
              <a:rPr b="0" lang="fr-FR" sz="2000" spc="-1" strike="noStrike">
                <a:solidFill>
                  <a:srgbClr val="777877"/>
                </a:solidFill>
                <a:latin typeface="Arial"/>
                <a:ea typeface="DejaVu Sans"/>
              </a:rPr>
              <a:t>. Participation citoyenne et emploi : renforcer le lien social et encourager l'engagement bénévole </a:t>
            </a:r>
            <a:endParaRPr b="0" lang="fr-FR" sz="2000" spc="-1" strike="noStrike">
              <a:latin typeface="Arial"/>
            </a:endParaRPr>
          </a:p>
          <a:p>
            <a:pPr marL="343080" indent="-342000" algn="just">
              <a:lnSpc>
                <a:spcPts val="2602"/>
              </a:lnSpc>
              <a:spcBef>
                <a:spcPts val="1001"/>
              </a:spcBef>
              <a:buClr>
                <a:srgbClr val="0070cd"/>
              </a:buClr>
              <a:buFont typeface="Arial"/>
              <a:buChar char="•"/>
            </a:pPr>
            <a:r>
              <a:rPr b="0" lang="fr-FR" sz="2000" spc="-1" strike="noStrike">
                <a:solidFill>
                  <a:srgbClr val="0070cd"/>
                </a:solidFill>
                <a:latin typeface="Arial"/>
                <a:ea typeface="DejaVu Sans"/>
              </a:rPr>
              <a:t>Axe 7</a:t>
            </a:r>
            <a:r>
              <a:rPr b="0" lang="fr-FR" sz="2000" spc="-1" strike="noStrike">
                <a:solidFill>
                  <a:srgbClr val="777877"/>
                </a:solidFill>
                <a:latin typeface="Arial"/>
                <a:ea typeface="DejaVu Sans"/>
              </a:rPr>
              <a:t>. Autonomie, services et soins : soutenir le maintien à domicile, renforcer la prévention et aider les aidants</a:t>
            </a:r>
            <a:endParaRPr b="0" lang="fr-FR" sz="2000" spc="-1" strike="noStrike">
              <a:latin typeface="Arial"/>
            </a:endParaRPr>
          </a:p>
          <a:p>
            <a:pPr marL="343080" indent="-342000" algn="just">
              <a:lnSpc>
                <a:spcPts val="2602"/>
              </a:lnSpc>
              <a:spcBef>
                <a:spcPts val="1001"/>
              </a:spcBef>
              <a:buClr>
                <a:srgbClr val="0070cd"/>
              </a:buClr>
              <a:buFont typeface="Arial"/>
              <a:buChar char="•"/>
            </a:pPr>
            <a:r>
              <a:rPr b="0" lang="fr-FR" sz="2000" spc="-1" strike="noStrike">
                <a:solidFill>
                  <a:srgbClr val="0070cd"/>
                </a:solidFill>
                <a:latin typeface="Arial"/>
                <a:ea typeface="DejaVu Sans"/>
              </a:rPr>
              <a:t>Axe 8</a:t>
            </a:r>
            <a:r>
              <a:rPr b="0" lang="fr-FR" sz="2000" spc="-1" strike="noStrike">
                <a:solidFill>
                  <a:srgbClr val="777877"/>
                </a:solidFill>
                <a:latin typeface="Arial"/>
                <a:ea typeface="DejaVu Sans"/>
              </a:rPr>
              <a:t>. Information et communication : mieux faire connaître la richesse de l'offre Pennoise</a:t>
            </a:r>
            <a:endParaRPr b="0" lang="fr-FR" sz="2000" spc="-1" strike="noStrike">
              <a:latin typeface="Arial"/>
            </a:endParaRPr>
          </a:p>
          <a:p>
            <a:pPr marL="343080" indent="-342000" algn="just">
              <a:lnSpc>
                <a:spcPts val="2602"/>
              </a:lnSpc>
              <a:spcBef>
                <a:spcPts val="1001"/>
              </a:spcBef>
              <a:buClr>
                <a:srgbClr val="0070cd"/>
              </a:buClr>
              <a:buFont typeface="Arial"/>
              <a:buChar char="•"/>
            </a:pPr>
            <a:r>
              <a:rPr b="0" lang="fr-FR" sz="2000" spc="-1" strike="noStrike">
                <a:solidFill>
                  <a:srgbClr val="0070cd"/>
                </a:solidFill>
                <a:latin typeface="Arial"/>
                <a:ea typeface="DejaVu Sans"/>
              </a:rPr>
              <a:t>Axe 9</a:t>
            </a:r>
            <a:r>
              <a:rPr b="0" lang="fr-FR" sz="2000" spc="-1" strike="noStrike">
                <a:solidFill>
                  <a:srgbClr val="777877"/>
                </a:solidFill>
                <a:latin typeface="Arial"/>
                <a:ea typeface="DejaVu Sans"/>
              </a:rPr>
              <a:t>. Gouvernance du dispositif VADA, suivi et évaluation de la démarche</a:t>
            </a:r>
            <a:endParaRPr b="0" lang="fr-FR" sz="2000" spc="-1" strike="noStrike">
              <a:latin typeface="Arial"/>
            </a:endParaRPr>
          </a:p>
          <a:p>
            <a:pPr algn="just">
              <a:lnSpc>
                <a:spcPts val="2602"/>
              </a:lnSpc>
              <a:spcBef>
                <a:spcPts val="1001"/>
              </a:spcBef>
            </a:pPr>
            <a:endParaRPr b="0" lang="fr-FR" sz="2000" spc="-1" strike="noStrike">
              <a:latin typeface="Arial"/>
            </a:endParaRPr>
          </a:p>
        </p:txBody>
      </p:sp>
      <p:sp>
        <p:nvSpPr>
          <p:cNvPr id="961" name="CustomShape 2"/>
          <p:cNvSpPr/>
          <p:nvPr/>
        </p:nvSpPr>
        <p:spPr>
          <a:xfrm>
            <a:off x="304920" y="208800"/>
            <a:ext cx="11581200" cy="358920"/>
          </a:xfrm>
          <a:prstGeom prst="rect">
            <a:avLst/>
          </a:prstGeom>
          <a:noFill/>
          <a:ln>
            <a:noFill/>
          </a:ln>
        </p:spPr>
        <p:style>
          <a:lnRef idx="0"/>
          <a:fillRef idx="0"/>
          <a:effectRef idx="0"/>
          <a:fontRef idx="minor"/>
        </p:style>
        <p:txBody>
          <a:bodyPr lIns="0" rIns="90000" tIns="0" bIns="45000">
            <a:noAutofit/>
          </a:bodyPr>
          <a:p>
            <a:pPr marL="181080" indent="-180000">
              <a:lnSpc>
                <a:spcPct val="90000"/>
              </a:lnSpc>
              <a:spcBef>
                <a:spcPts val="1001"/>
              </a:spcBef>
            </a:pPr>
            <a:r>
              <a:rPr b="1" lang="fr-FR" sz="2400" spc="-1" strike="noStrike">
                <a:solidFill>
                  <a:srgbClr val="0070c0"/>
                </a:solidFill>
                <a:latin typeface="Arial"/>
                <a:ea typeface="DejaVu Sans"/>
              </a:rPr>
              <a:t>Plan d’actions VADA 2022 - 2026</a:t>
            </a:r>
            <a:endParaRPr b="0" lang="fr-FR" sz="2400" spc="-1" strike="noStrike">
              <a:latin typeface="Arial"/>
            </a:endParaRPr>
          </a:p>
        </p:txBody>
      </p:sp>
    </p:spTree>
  </p:cSld>
  <mc:AlternateContent>
    <mc:Choice Requires="p14">
      <p:transition spd="slow" p14:dur="2000"/>
    </mc:Choice>
    <mc:Fallback>
      <p:transition spd="slow"/>
    </mc:Fallback>
  </mc:AlternateContent>
  <p:timing>
    <p:tnLst>
      <p:par>
        <p:cTn id="161" dur="indefinite" restart="never" nodeType="tmRoot">
          <p:childTnLst>
            <p:seq>
              <p:cTn id="162" dur="indefinite" nodeType="mainSeq"/>
              <p:prevCondLst>
                <p:cond delay="0" evt="onPrev">
                  <p:tgtEl>
                    <p:sldTgt/>
                  </p:tgtEl>
                </p:cond>
              </p:prevCondLst>
              <p:nextCondLst>
                <p:cond delay="0"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2" name="CustomShape 1"/>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777877"/>
                </a:solidFill>
                <a:latin typeface="Arial"/>
                <a:ea typeface="DejaVu Sans"/>
              </a:rPr>
              <a:t>Plan d’actions VADA 2022 - 2026</a:t>
            </a:r>
            <a:endParaRPr b="0" lang="fr-FR" sz="2400" spc="-1" strike="noStrike">
              <a:latin typeface="Arial"/>
            </a:endParaRPr>
          </a:p>
        </p:txBody>
      </p:sp>
      <p:graphicFrame>
        <p:nvGraphicFramePr>
          <p:cNvPr id="963" name="Table 2"/>
          <p:cNvGraphicFramePr/>
          <p:nvPr/>
        </p:nvGraphicFramePr>
        <p:xfrm>
          <a:off x="304920" y="830880"/>
          <a:ext cx="11581560" cy="5560920"/>
        </p:xfrm>
        <a:graphic>
          <a:graphicData uri="http://schemas.openxmlformats.org/drawingml/2006/table">
            <a:tbl>
              <a:tblPr/>
              <a:tblGrid>
                <a:gridCol w="5210280"/>
                <a:gridCol w="1291320"/>
                <a:gridCol w="405360"/>
                <a:gridCol w="714960"/>
                <a:gridCol w="629640"/>
                <a:gridCol w="1323360"/>
                <a:gridCol w="885960"/>
                <a:gridCol w="223920"/>
                <a:gridCol w="223920"/>
                <a:gridCol w="223920"/>
                <a:gridCol w="223920"/>
                <a:gridCol w="225360"/>
              </a:tblGrid>
              <a:tr h="996840">
                <a:tc>
                  <a:txBody>
                    <a:bodyPr lIns="1080" rIns="1080">
                      <a:noAutofit/>
                    </a:bodyPr>
                    <a:p>
                      <a:pPr>
                        <a:lnSpc>
                          <a:spcPct val="100000"/>
                        </a:lnSpc>
                      </a:pPr>
                      <a:r>
                        <a:rPr b="1" lang="fr-FR" sz="1050" spc="-1" strike="noStrike">
                          <a:solidFill>
                            <a:srgbClr val="777877"/>
                          </a:solidFill>
                          <a:latin typeface="Arial Narrow"/>
                        </a:rPr>
                        <a:t>Actions</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Pilote(s)</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Niveau de priorité</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Date de début de mise en œuvre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Date de fin de mise en œuvre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Modalités de mise en œuvre</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Commentaires</a:t>
                      </a:r>
                      <a:br/>
                      <a:r>
                        <a:rPr b="1" lang="fr-FR" sz="1050" spc="-1" strike="noStrike">
                          <a:solidFill>
                            <a:srgbClr val="777877"/>
                          </a:solidFill>
                          <a:latin typeface="Arial Narrow"/>
                        </a:rPr>
                        <a:t>(précisions de mise en œuvre : risques, points de vigilance, retards...)</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2025</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r>
              <a:tr h="242640">
                <a:tc gridSpan="12">
                  <a:txBody>
                    <a:bodyPr lIns="1080" rIns="1080">
                      <a:noAutofit/>
                    </a:bodyPr>
                    <a:p>
                      <a:pPr>
                        <a:lnSpc>
                          <a:spcPct val="100000"/>
                        </a:lnSpc>
                      </a:pPr>
                      <a:r>
                        <a:rPr b="1" lang="fr-FR" sz="1050" spc="-1" strike="noStrike">
                          <a:solidFill>
                            <a:srgbClr val="ffffff"/>
                          </a:solidFill>
                          <a:latin typeface="Arial Narrow"/>
                        </a:rPr>
                        <a:t>1. Transports et mobilité : renforcer la mobilité des Pennois</a:t>
                      </a:r>
                      <a:endParaRPr b="0" lang="fr-FR" sz="1050" spc="-1" strike="noStrike">
                        <a:latin typeface="Arial"/>
                      </a:endParaRPr>
                    </a:p>
                  </a:txBody>
                  <a:tcPr marL="1080" marR="1080">
                    <a:lnL w="12240">
                      <a:solidFill>
                        <a:srgbClr val="000000"/>
                      </a:solidFill>
                    </a:lnL>
                    <a:lnR w="6480">
                      <a:solidFill>
                        <a:srgbClr val="000000"/>
                      </a:solidFill>
                    </a:lnR>
                    <a:lnT w="6480">
                      <a:solidFill>
                        <a:srgbClr val="000000"/>
                      </a:solidFill>
                    </a:lnT>
                    <a:lnB w="6480">
                      <a:solidFill>
                        <a:srgbClr val="000000"/>
                      </a:solidFill>
                    </a:lnB>
                    <a:solidFill>
                      <a:srgbClr val="4f81bd"/>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1298520">
                <a:tc>
                  <a:txBody>
                    <a:bodyPr lIns="1080" rIns="1080">
                      <a:noAutofit/>
                    </a:bodyPr>
                    <a:p>
                      <a:pPr>
                        <a:lnSpc>
                          <a:spcPct val="100000"/>
                        </a:lnSpc>
                      </a:pPr>
                      <a:r>
                        <a:rPr b="0" lang="fr-FR" sz="1050" spc="-1" strike="noStrike">
                          <a:solidFill>
                            <a:srgbClr val="777877"/>
                          </a:solidFill>
                          <a:latin typeface="Arial Narrow"/>
                        </a:rPr>
                        <a:t>1.1. Mener une étude approfondie sur les besoins de mobilité des Séniors et sur les freins à l'utilisation des dispositifs actuels, puis réunir les partenaires et identifer des solutions aux besoins non couverts / insatisfaits :</a:t>
                      </a:r>
                      <a:br/>
                      <a:r>
                        <a:rPr b="0" lang="fr-FR" sz="1050" spc="-1" strike="noStrike">
                          <a:solidFill>
                            <a:srgbClr val="777877"/>
                          </a:solidFill>
                          <a:latin typeface="Arial Narrow"/>
                        </a:rPr>
                        <a:t>- Adaptation des dispositifs existants (création d'une ligne de bus 2bis..., adaptatation des horaires / de la fréquence des bus, adaptation du dispositif de transport à la demande...) </a:t>
                      </a:r>
                      <a:br/>
                      <a:r>
                        <a:rPr b="0" lang="fr-FR" sz="1050" spc="-1" strike="noStrike">
                          <a:solidFill>
                            <a:srgbClr val="777877"/>
                          </a:solidFill>
                          <a:latin typeface="Arial Narrow"/>
                        </a:rPr>
                        <a:t>- Mise en place d'une solution de transport le soir et le week-end</a:t>
                      </a:r>
                      <a:br/>
                      <a:r>
                        <a:rPr b="0" lang="fr-FR" sz="1050" spc="-1" strike="noStrike">
                          <a:solidFill>
                            <a:srgbClr val="777877"/>
                          </a:solidFill>
                          <a:latin typeface="Arial Narrow"/>
                        </a:rPr>
                        <a:t>- Envisager une participation aux frais de déplacement (taxi)</a:t>
                      </a:r>
                      <a:br/>
                      <a:r>
                        <a:rPr b="0" lang="fr-FR" sz="1050" spc="-1" strike="noStrike">
                          <a:solidFill>
                            <a:srgbClr val="777877"/>
                          </a:solidFill>
                          <a:latin typeface="Arial Narrow"/>
                        </a:rPr>
                        <a:t>- Mise en place d’un minibus</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080" rIns="1080">
                      <a:noAutofit/>
                    </a:bodyPr>
                    <a:p>
                      <a:pPr algn="ctr">
                        <a:lnSpc>
                          <a:spcPct val="100000"/>
                        </a:lnSpc>
                      </a:pPr>
                      <a:r>
                        <a:rPr b="0" lang="fr-FR" sz="1050" spc="-1" strike="noStrike">
                          <a:solidFill>
                            <a:srgbClr val="777877"/>
                          </a:solidFill>
                          <a:latin typeface="Arial Narrow"/>
                        </a:rPr>
                        <a:t>Pôle cohésion sociale</a:t>
                      </a:r>
                      <a:br/>
                      <a:r>
                        <a:rPr b="0" lang="fr-FR" sz="1050" spc="-1" strike="noStrike">
                          <a:solidFill>
                            <a:srgbClr val="777877"/>
                          </a:solidFill>
                          <a:latin typeface="Arial Narrow"/>
                        </a:rPr>
                        <a:t>CCAS</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ffc000"/>
                    </a:solid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r>
              <a:tr h="544320">
                <a:tc>
                  <a:txBody>
                    <a:bodyPr lIns="1080" rIns="1080">
                      <a:noAutofit/>
                    </a:bodyPr>
                    <a:p>
                      <a:pPr>
                        <a:lnSpc>
                          <a:spcPct val="100000"/>
                        </a:lnSpc>
                      </a:pPr>
                      <a:r>
                        <a:rPr b="0" lang="fr-FR" sz="1050" spc="-1" strike="noStrike">
                          <a:solidFill>
                            <a:srgbClr val="777877"/>
                          </a:solidFill>
                          <a:latin typeface="Arial Narrow"/>
                        </a:rPr>
                        <a:t>1.2. Diffuser sur un support adapté aux Séniors de la commune précisant les modalités de fonctionnement et d'accès aux transports en commun / transport à la demande (le bus à la demande, le bus +…) , les arrêts, les horaires de passage et les itinéraires disponibles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080" rIns="1080">
                      <a:noAutofit/>
                    </a:bodyPr>
                    <a:p>
                      <a:pPr algn="ctr">
                        <a:lnSpc>
                          <a:spcPct val="100000"/>
                        </a:lnSpc>
                      </a:pPr>
                      <a:r>
                        <a:rPr b="0" lang="fr-FR" sz="1050" spc="-1" strike="noStrike">
                          <a:solidFill>
                            <a:srgbClr val="777877"/>
                          </a:solidFill>
                          <a:latin typeface="Arial Narrow"/>
                        </a:rPr>
                        <a:t>Pôle Cohésion sociale</a:t>
                      </a:r>
                      <a:br/>
                      <a:r>
                        <a:rPr b="0" lang="fr-FR" sz="1050" spc="-1" strike="noStrike">
                          <a:solidFill>
                            <a:srgbClr val="777877"/>
                          </a:solidFill>
                          <a:latin typeface="Arial Narrow"/>
                        </a:rPr>
                        <a:t>Service communication</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ffc000"/>
                    </a:solid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r>
              <a:tr h="695160">
                <a:tc>
                  <a:txBody>
                    <a:bodyPr lIns="1080" rIns="1080">
                      <a:noAutofit/>
                    </a:bodyPr>
                    <a:p>
                      <a:pPr>
                        <a:lnSpc>
                          <a:spcPct val="100000"/>
                        </a:lnSpc>
                      </a:pPr>
                      <a:r>
                        <a:rPr b="0" lang="fr-FR" sz="1050" spc="-1" strike="noStrike">
                          <a:solidFill>
                            <a:srgbClr val="777877"/>
                          </a:solidFill>
                          <a:latin typeface="Arial Narrow"/>
                        </a:rPr>
                        <a:t>1.3. Mettre en place un accompagnement dédié aux séniors qui le souhaitent pour :</a:t>
                      </a:r>
                      <a:br/>
                      <a:r>
                        <a:rPr b="0" lang="fr-FR" sz="1050" spc="-1" strike="noStrike">
                          <a:solidFill>
                            <a:srgbClr val="777877"/>
                          </a:solidFill>
                          <a:latin typeface="Arial Narrow"/>
                        </a:rPr>
                        <a:t>- un appui dans le cadre de la réservation du bus à la demande et du bus + </a:t>
                      </a:r>
                      <a:br/>
                      <a:r>
                        <a:rPr b="0" lang="fr-FR" sz="1050" spc="-1" strike="noStrike">
                          <a:solidFill>
                            <a:srgbClr val="777877"/>
                          </a:solidFill>
                          <a:latin typeface="Arial Narrow"/>
                        </a:rPr>
                        <a:t>- un accompagnement physique lors des premiers trajets en bus pour les familiariser avec l'itinéraire emprunté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080" rIns="1080">
                      <a:noAutofit/>
                    </a:bodyPr>
                    <a:p>
                      <a:pPr algn="ctr">
                        <a:lnSpc>
                          <a:spcPct val="100000"/>
                        </a:lnSpc>
                      </a:pPr>
                      <a:r>
                        <a:rPr b="0" lang="fr-FR" sz="1050" spc="-1" strike="noStrike">
                          <a:solidFill>
                            <a:srgbClr val="777877"/>
                          </a:solidFill>
                          <a:latin typeface="Arial Narrow"/>
                        </a:rPr>
                        <a:t>Pôle Cohésion sociale</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a:rPr>
                        <a:t>2</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r>
              <a:tr h="242640">
                <a:tc gridSpan="12">
                  <a:txBody>
                    <a:bodyPr lIns="1080" rIns="1080">
                      <a:noAutofit/>
                    </a:bodyPr>
                    <a:p>
                      <a:pPr>
                        <a:lnSpc>
                          <a:spcPct val="100000"/>
                        </a:lnSpc>
                      </a:pPr>
                      <a:r>
                        <a:rPr b="1" lang="fr-FR" sz="1050" spc="-1" strike="noStrike">
                          <a:solidFill>
                            <a:srgbClr val="ffffff"/>
                          </a:solidFill>
                          <a:latin typeface="Arial Narrow"/>
                        </a:rPr>
                        <a:t>2. Logement : poursuivre l'information et l'accompagnement des Pennois</a:t>
                      </a:r>
                      <a:endParaRPr b="0" lang="fr-FR" sz="1050" spc="-1" strike="noStrike">
                        <a:latin typeface="Arial"/>
                      </a:endParaRPr>
                    </a:p>
                  </a:txBody>
                  <a:tcPr marL="1080" marR="1080">
                    <a:lnL w="12240">
                      <a:solidFill>
                        <a:srgbClr val="000000"/>
                      </a:solidFill>
                    </a:lnL>
                    <a:lnR w="6480">
                      <a:solidFill>
                        <a:srgbClr val="000000"/>
                      </a:solidFill>
                    </a:lnR>
                    <a:lnT w="6480">
                      <a:solidFill>
                        <a:srgbClr val="000000"/>
                      </a:solidFill>
                    </a:lnT>
                    <a:lnB w="6480">
                      <a:solidFill>
                        <a:srgbClr val="000000"/>
                      </a:solidFill>
                    </a:lnB>
                    <a:solidFill>
                      <a:srgbClr val="4f81bd"/>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544320">
                <a:tc>
                  <a:txBody>
                    <a:bodyPr lIns="1080" rIns="1080">
                      <a:noAutofit/>
                    </a:bodyPr>
                    <a:p>
                      <a:pPr>
                        <a:lnSpc>
                          <a:spcPct val="100000"/>
                        </a:lnSpc>
                      </a:pPr>
                      <a:r>
                        <a:rPr b="0" lang="fr-FR" sz="1050" spc="-1" strike="noStrike">
                          <a:solidFill>
                            <a:srgbClr val="777877"/>
                          </a:solidFill>
                          <a:latin typeface="Arial Narrow"/>
                        </a:rPr>
                        <a:t>2.1. Communiquer sur les permanences des partenaires (ex: ADIL), du service urbanisme et sur du CCAS pour améliorer l'information sur les conditions et les possibilités d’adaptation des logements pour les personnes à mobilité réduite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080" rIns="1080">
                      <a:noAutofit/>
                    </a:bodyPr>
                    <a:p>
                      <a:pPr algn="ctr">
                        <a:lnSpc>
                          <a:spcPct val="100000"/>
                        </a:lnSpc>
                      </a:pPr>
                      <a:r>
                        <a:rPr b="0" lang="fr-FR" sz="1050" spc="-1" strike="noStrike">
                          <a:solidFill>
                            <a:srgbClr val="777877"/>
                          </a:solidFill>
                          <a:latin typeface="Arial Narrow"/>
                        </a:rPr>
                        <a:t>Pôle Info Séniors</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a:rPr>
                        <a:t>2</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r>
              <a:tr h="996840">
                <a:tc>
                  <a:txBody>
                    <a:bodyPr lIns="1080" rIns="1080">
                      <a:noAutofit/>
                    </a:bodyPr>
                    <a:p>
                      <a:pPr>
                        <a:lnSpc>
                          <a:spcPct val="100000"/>
                        </a:lnSpc>
                      </a:pPr>
                      <a:r>
                        <a:rPr b="0" lang="fr-FR" sz="1050" spc="-1" strike="noStrike">
                          <a:solidFill>
                            <a:srgbClr val="777877"/>
                          </a:solidFill>
                          <a:latin typeface="Arial Narrow"/>
                        </a:rPr>
                        <a:t>2.2. Participer aux groupes de travail dédiés à l'élaboration des fiches de conduite à tenir qui seront réalisées par le CCAS et ses partenaires pour repérer et lutter contre :</a:t>
                      </a:r>
                      <a:br/>
                      <a:r>
                        <a:rPr b="0" lang="fr-FR" sz="1050" spc="-1" strike="noStrike">
                          <a:solidFill>
                            <a:srgbClr val="777877"/>
                          </a:solidFill>
                          <a:latin typeface="Arial Narrow"/>
                        </a:rPr>
                        <a:t>-  le syndrôme de diogène </a:t>
                      </a:r>
                      <a:br/>
                      <a:r>
                        <a:rPr b="0" lang="fr-FR" sz="1050" spc="-1" strike="noStrike">
                          <a:solidFill>
                            <a:srgbClr val="777877"/>
                          </a:solidFill>
                          <a:latin typeface="Arial Narrow"/>
                        </a:rPr>
                        <a:t>- le syndrôme de Noé </a:t>
                      </a:r>
                      <a:br/>
                      <a:r>
                        <a:rPr b="0" lang="fr-FR" sz="1050" spc="-1" strike="noStrike">
                          <a:solidFill>
                            <a:srgbClr val="777877"/>
                          </a:solidFill>
                          <a:latin typeface="Arial Narrow"/>
                        </a:rPr>
                        <a:t>- le logement indigne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CCAS</a:t>
                      </a:r>
                      <a:br/>
                      <a:r>
                        <a:rPr b="0" lang="fr-FR" sz="1050" spc="-1" strike="noStrike">
                          <a:solidFill>
                            <a:srgbClr val="777877"/>
                          </a:solidFill>
                          <a:latin typeface="Arial Narrow"/>
                        </a:rPr>
                        <a:t>Pôle Info Séniors</a:t>
                      </a:r>
                      <a:br/>
                      <a:r>
                        <a:rPr b="0" lang="fr-FR" sz="1050" spc="-1" strike="noStrike">
                          <a:solidFill>
                            <a:srgbClr val="777877"/>
                          </a:solidFill>
                          <a:latin typeface="Arial Narrow"/>
                        </a:rPr>
                        <a:t>ADIL</a:t>
                      </a:r>
                      <a:br/>
                      <a:r>
                        <a:rPr b="0" lang="fr-FR" sz="1050" spc="-1" strike="noStrike">
                          <a:solidFill>
                            <a:srgbClr val="777877"/>
                          </a:solidFill>
                          <a:latin typeface="Arial Narrow"/>
                        </a:rPr>
                        <a:t>ARS</a:t>
                      </a:r>
                      <a:br/>
                      <a:r>
                        <a:rPr b="0" lang="fr-FR" sz="1050" spc="-1" strike="noStrike">
                          <a:solidFill>
                            <a:srgbClr val="777877"/>
                          </a:solidFill>
                          <a:latin typeface="Arial Narrow"/>
                        </a:rPr>
                        <a:t>Service urbanisme</a:t>
                      </a:r>
                      <a:br/>
                      <a:r>
                        <a:rPr b="0" lang="fr-FR" sz="1050" spc="-1" strike="noStrike">
                          <a:solidFill>
                            <a:srgbClr val="777877"/>
                          </a:solidFill>
                          <a:latin typeface="Arial Narrow"/>
                        </a:rPr>
                        <a:t>Service communication</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ffc000"/>
                    </a:solid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r>
            </a:tbl>
          </a:graphicData>
        </a:graphic>
      </p:graphicFrame>
    </p:spTree>
  </p:cSld>
  <mc:AlternateContent>
    <mc:Choice Requires="p14">
      <p:transition spd="slow" p14:dur="2000"/>
    </mc:Choice>
    <mc:Fallback>
      <p:transition spd="slow"/>
    </mc:Fallback>
  </mc:AlternateContent>
  <p:timing>
    <p:tnLst>
      <p:par>
        <p:cTn id="163" dur="indefinite" restart="never" nodeType="tmRoot">
          <p:childTnLst>
            <p:seq>
              <p:cTn id="164" dur="indefinite" nodeType="mainSeq"/>
              <p:prevCondLst>
                <p:cond delay="0" evt="onPrev">
                  <p:tgtEl>
                    <p:sldTgt/>
                  </p:tgtEl>
                </p:cond>
              </p:prevCondLst>
              <p:nextCondLst>
                <p:cond delay="0" evt="onNext">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4" name="CustomShape 1"/>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777877"/>
                </a:solidFill>
                <a:latin typeface="Arial"/>
                <a:ea typeface="DejaVu Sans"/>
              </a:rPr>
              <a:t>Plan d’actions VADA 2022 - 2026</a:t>
            </a:r>
            <a:endParaRPr b="0" lang="fr-FR" sz="2400" spc="-1" strike="noStrike">
              <a:latin typeface="Arial"/>
            </a:endParaRPr>
          </a:p>
        </p:txBody>
      </p:sp>
      <p:graphicFrame>
        <p:nvGraphicFramePr>
          <p:cNvPr id="965" name="Table 2"/>
          <p:cNvGraphicFramePr/>
          <p:nvPr/>
        </p:nvGraphicFramePr>
        <p:xfrm>
          <a:off x="304920" y="830880"/>
          <a:ext cx="11581560" cy="5141160"/>
        </p:xfrm>
        <a:graphic>
          <a:graphicData uri="http://schemas.openxmlformats.org/drawingml/2006/table">
            <a:tbl>
              <a:tblPr/>
              <a:tblGrid>
                <a:gridCol w="5210280"/>
                <a:gridCol w="1291320"/>
                <a:gridCol w="405360"/>
                <a:gridCol w="714960"/>
                <a:gridCol w="629640"/>
                <a:gridCol w="1323360"/>
                <a:gridCol w="885960"/>
                <a:gridCol w="223920"/>
                <a:gridCol w="223920"/>
                <a:gridCol w="223920"/>
                <a:gridCol w="223920"/>
                <a:gridCol w="225360"/>
              </a:tblGrid>
              <a:tr h="996840">
                <a:tc>
                  <a:txBody>
                    <a:bodyPr lIns="1080" rIns="1080">
                      <a:noAutofit/>
                    </a:bodyPr>
                    <a:p>
                      <a:pPr>
                        <a:lnSpc>
                          <a:spcPct val="100000"/>
                        </a:lnSpc>
                      </a:pPr>
                      <a:r>
                        <a:rPr b="1" lang="fr-FR" sz="1050" spc="-1" strike="noStrike">
                          <a:solidFill>
                            <a:srgbClr val="777877"/>
                          </a:solidFill>
                          <a:latin typeface="Arial Narrow"/>
                        </a:rPr>
                        <a:t>Actions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Pilote(s)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Niveau de priorité</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début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fin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Modalités de mise en œuvre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Commentaires</a:t>
                      </a:r>
                      <a:br/>
                      <a:r>
                        <a:rPr b="1" lang="fr-FR" sz="1050" spc="-1" strike="noStrike">
                          <a:solidFill>
                            <a:srgbClr val="777877"/>
                          </a:solidFill>
                          <a:latin typeface="Arial Narrow"/>
                        </a:rPr>
                        <a:t>(précisions de mise en œuvre : risques, points de vigilance, retards...)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2025</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r h="242640">
                <a:tc gridSpan="12">
                  <a:txBody>
                    <a:bodyPr lIns="1080" rIns="1080">
                      <a:noAutofit/>
                    </a:bodyPr>
                    <a:p>
                      <a:pPr>
                        <a:lnSpc>
                          <a:spcPct val="100000"/>
                        </a:lnSpc>
                      </a:pPr>
                      <a:r>
                        <a:rPr b="1" lang="fr-FR" sz="1050" spc="-1" strike="noStrike">
                          <a:solidFill>
                            <a:srgbClr val="ffffff"/>
                          </a:solidFill>
                          <a:latin typeface="Arial Narrow"/>
                        </a:rPr>
                        <a:t>3. Espaces extérieurs et bâtiments : faciliter l'accès à l'espace public</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4f81bd"/>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544320">
                <a:tc>
                  <a:txBody>
                    <a:bodyPr lIns="1080" rIns="1080">
                      <a:noAutofit/>
                    </a:bodyPr>
                    <a:p>
                      <a:pPr>
                        <a:lnSpc>
                          <a:spcPct val="100000"/>
                        </a:lnSpc>
                      </a:pPr>
                      <a:r>
                        <a:rPr b="0" lang="fr-FR" sz="1050" spc="-1" strike="noStrike">
                          <a:solidFill>
                            <a:srgbClr val="777877"/>
                          </a:solidFill>
                          <a:latin typeface="Arial Narrow"/>
                        </a:rPr>
                        <a:t>3.1. Mener une étude approfondie relative à l'accessibilité du mobilier urbain disponible dans la commune, afin d'identifier, conjointement avec la population Sénior, les services techniques et la commission pour l'accessibilité les améliorations possibles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Pôle Cohésion sociale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r h="544320">
                <a:tc>
                  <a:txBody>
                    <a:bodyPr lIns="1080" rIns="1080">
                      <a:noAutofit/>
                    </a:bodyPr>
                    <a:p>
                      <a:pPr>
                        <a:lnSpc>
                          <a:spcPct val="100000"/>
                        </a:lnSpc>
                      </a:pPr>
                      <a:r>
                        <a:rPr b="0" lang="fr-FR" sz="1050" spc="-1" strike="noStrike">
                          <a:solidFill>
                            <a:srgbClr val="777877"/>
                          </a:solidFill>
                          <a:latin typeface="Arial Narrow"/>
                        </a:rPr>
                        <a:t>3.2. Améliorer la signalétique urbaine avec par exemple la mise en place d'une signalétique piétonne indiquant les itinéraires conseillés et les temps de marche ainsi que les itinéraires piétons conseillés aux Séniors et aux personnes à mobilité réduite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Pôle Cohésion sociale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a:rPr>
                        <a:t>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ffff00"/>
                    </a:solid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2025</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r h="393480">
                <a:tc>
                  <a:txBody>
                    <a:bodyPr lIns="1080" rIns="1080">
                      <a:noAutofit/>
                    </a:bodyPr>
                    <a:p>
                      <a:pPr>
                        <a:lnSpc>
                          <a:spcPct val="100000"/>
                        </a:lnSpc>
                      </a:pPr>
                      <a:r>
                        <a:rPr b="0" lang="fr-FR" sz="1050" spc="-1" strike="noStrike">
                          <a:solidFill>
                            <a:srgbClr val="777877"/>
                          </a:solidFill>
                          <a:latin typeface="Arial Narrow"/>
                        </a:rPr>
                        <a:t>3.3. Développer les actions de sensibilisation auprès de Séniors sur les bonnes pratiques à adopter lorsqu'ils se déplacent dans l'espace public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Pôle Cohésion sociale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a:rPr>
                        <a:t>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ffff00"/>
                    </a:solid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r h="242640">
                <a:tc>
                  <a:txBody>
                    <a:bodyPr lIns="1080" rIns="1080">
                      <a:noAutofit/>
                    </a:bodyPr>
                    <a:p>
                      <a:pPr>
                        <a:lnSpc>
                          <a:spcPct val="100000"/>
                        </a:lnSpc>
                      </a:pPr>
                      <a:r>
                        <a:rPr b="0" lang="fr-FR" sz="1050" spc="-1" strike="noStrike">
                          <a:solidFill>
                            <a:srgbClr val="777877"/>
                          </a:solidFill>
                          <a:latin typeface="Arial Narrow"/>
                        </a:rPr>
                        <a:t>3.4. Poursuivre la mise en accessibilité des établissements municipaux recevant du public</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Pôle Cohésion sociale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695160">
                <a:tc>
                  <a:txBody>
                    <a:bodyPr lIns="1080" rIns="1080">
                      <a:noAutofit/>
                    </a:bodyPr>
                    <a:p>
                      <a:pPr>
                        <a:lnSpc>
                          <a:spcPct val="100000"/>
                        </a:lnSpc>
                      </a:pPr>
                      <a:r>
                        <a:rPr b="0" lang="fr-FR" sz="1050" spc="-1" strike="noStrike">
                          <a:solidFill>
                            <a:srgbClr val="777877"/>
                          </a:solidFill>
                          <a:latin typeface="Arial Narrow"/>
                        </a:rPr>
                        <a:t>3.5. Renforcer l'implication des séniors dans la transition écologique: </a:t>
                      </a:r>
                      <a:br/>
                      <a:r>
                        <a:rPr b="0" lang="fr-FR" sz="1050" spc="-1" strike="noStrike">
                          <a:solidFill>
                            <a:srgbClr val="777877"/>
                          </a:solidFill>
                          <a:latin typeface="Arial Narrow"/>
                        </a:rPr>
                        <a:t>- Mettre en place et faire vivre un jardin partagé dans le tiers-lieu avec des séniors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Tiers-lieu</a:t>
                      </a:r>
                      <a:br/>
                      <a:r>
                        <a:rPr b="0" lang="fr-FR" sz="1050" spc="-1" strike="noStrike">
                          <a:solidFill>
                            <a:srgbClr val="777877"/>
                          </a:solidFill>
                          <a:latin typeface="Arial Narrow"/>
                        </a:rPr>
                        <a:t>Pôle cohésion sociale (pôle séniors)</a:t>
                      </a:r>
                      <a:br/>
                      <a:r>
                        <a:rPr b="0" lang="fr-FR" sz="1050" spc="-1" strike="noStrike">
                          <a:solidFill>
                            <a:srgbClr val="777877"/>
                          </a:solidFill>
                          <a:latin typeface="Arial Narrow"/>
                        </a:rPr>
                        <a:t>CCAS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242640">
                <a:tc gridSpan="12">
                  <a:txBody>
                    <a:bodyPr lIns="1080" rIns="1080">
                      <a:noAutofit/>
                    </a:bodyPr>
                    <a:p>
                      <a:pPr>
                        <a:lnSpc>
                          <a:spcPct val="100000"/>
                        </a:lnSpc>
                      </a:pPr>
                      <a:r>
                        <a:rPr b="1" lang="fr-FR" sz="1050" spc="-1" strike="noStrike">
                          <a:solidFill>
                            <a:srgbClr val="ffffff"/>
                          </a:solidFill>
                          <a:latin typeface="Arial Narrow"/>
                        </a:rPr>
                        <a:t>4. Lien social et solidarité : lutter contre l’isolement et promouvoir le lien social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4f81bd"/>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996840">
                <a:tc>
                  <a:txBody>
                    <a:bodyPr lIns="1080" rIns="1080">
                      <a:noAutofit/>
                    </a:bodyPr>
                    <a:p>
                      <a:pPr>
                        <a:lnSpc>
                          <a:spcPct val="100000"/>
                        </a:lnSpc>
                      </a:pPr>
                      <a:r>
                        <a:rPr b="0" lang="fr-FR" sz="1050" spc="-1" strike="noStrike">
                          <a:solidFill>
                            <a:srgbClr val="777877"/>
                          </a:solidFill>
                          <a:latin typeface="Arial Narrow"/>
                        </a:rPr>
                        <a:t>4.1. Promouvoir une société inclusive et intergénérationnelle en créant des espaces de rencontre et d'échange permettant la rencontre des habitants d'âges et de quartiers différents (jardin partagé QG, programmation d'évènements les week-ends, organisation de repas....)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CCAS</a:t>
                      </a:r>
                      <a:br/>
                      <a:r>
                        <a:rPr b="0" lang="fr-FR" sz="1050" spc="-1" strike="noStrike">
                          <a:solidFill>
                            <a:srgbClr val="777877"/>
                          </a:solidFill>
                          <a:latin typeface="Arial Narrow"/>
                        </a:rPr>
                        <a:t>Pôle Cohésion sociale</a:t>
                      </a:r>
                      <a:br/>
                      <a:r>
                        <a:rPr b="0" lang="fr-FR" sz="1050" spc="-1" strike="noStrike">
                          <a:solidFill>
                            <a:srgbClr val="777877"/>
                          </a:solidFill>
                          <a:latin typeface="Arial Narrow"/>
                        </a:rPr>
                        <a:t>QG</a:t>
                      </a:r>
                      <a:br/>
                      <a:r>
                        <a:rPr b="0" lang="fr-FR" sz="1050" spc="-1" strike="noStrike">
                          <a:solidFill>
                            <a:srgbClr val="777877"/>
                          </a:solidFill>
                          <a:latin typeface="Arial Narrow"/>
                        </a:rPr>
                        <a:t>Milieu associatif</a:t>
                      </a:r>
                      <a:br/>
                      <a:r>
                        <a:rPr b="0" lang="fr-FR" sz="1050" spc="-1" strike="noStrike">
                          <a:solidFill>
                            <a:srgbClr val="777877"/>
                          </a:solidFill>
                          <a:latin typeface="Arial Narrow"/>
                        </a:rPr>
                        <a:t>Services de la ville des Pennes-Mirabeau</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a:rPr>
                        <a:t>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ffff00"/>
                    </a:solid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242640">
                <a:tc>
                  <a:txBody>
                    <a:bodyPr lIns="1080" rIns="1080">
                      <a:noAutofit/>
                    </a:bodyPr>
                    <a:p>
                      <a:pPr>
                        <a:lnSpc>
                          <a:spcPct val="100000"/>
                        </a:lnSpc>
                      </a:pPr>
                      <a:r>
                        <a:rPr b="0" lang="fr-FR" sz="1050" spc="-1" strike="noStrike">
                          <a:solidFill>
                            <a:srgbClr val="777877"/>
                          </a:solidFill>
                          <a:latin typeface="Arial Narrow"/>
                        </a:rPr>
                        <a:t>4.2. Favoriser l'installation d'une Maison du Bel Âge aux Pennes-Mirabeau</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Pôle Cohésion sociale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bl>
          </a:graphicData>
        </a:graphic>
      </p:graphicFrame>
    </p:spTree>
  </p:cSld>
  <mc:AlternateContent>
    <mc:Choice Requires="p14">
      <p:transition spd="slow" p14:dur="2000"/>
    </mc:Choice>
    <mc:Fallback>
      <p:transition spd="slow"/>
    </mc:Fallback>
  </mc:AlternateContent>
  <p:timing>
    <p:tnLst>
      <p:par>
        <p:cTn id="165" dur="indefinite" restart="never" nodeType="tmRoot">
          <p:childTnLst>
            <p:seq>
              <p:cTn id="166" dur="indefinite" nodeType="mainSeq"/>
              <p:prevCondLst>
                <p:cond delay="0" evt="onPrev">
                  <p:tgtEl>
                    <p:sldTgt/>
                  </p:tgtEl>
                </p:cond>
              </p:prevCondLst>
              <p:nextCondLst>
                <p:cond delay="0"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6" name="CustomShape 1"/>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777877"/>
                </a:solidFill>
                <a:latin typeface="Arial"/>
                <a:ea typeface="DejaVu Sans"/>
              </a:rPr>
              <a:t>Plan d’actions VADA 2022 - 2026</a:t>
            </a:r>
            <a:endParaRPr b="0" lang="fr-FR" sz="2400" spc="-1" strike="noStrike">
              <a:latin typeface="Arial"/>
            </a:endParaRPr>
          </a:p>
        </p:txBody>
      </p:sp>
      <p:graphicFrame>
        <p:nvGraphicFramePr>
          <p:cNvPr id="967" name="Table 2"/>
          <p:cNvGraphicFramePr/>
          <p:nvPr/>
        </p:nvGraphicFramePr>
        <p:xfrm>
          <a:off x="304920" y="830880"/>
          <a:ext cx="11581560" cy="2931120"/>
        </p:xfrm>
        <a:graphic>
          <a:graphicData uri="http://schemas.openxmlformats.org/drawingml/2006/table">
            <a:tbl>
              <a:tblPr/>
              <a:tblGrid>
                <a:gridCol w="5210280"/>
                <a:gridCol w="1291320"/>
                <a:gridCol w="405360"/>
                <a:gridCol w="714960"/>
                <a:gridCol w="629640"/>
                <a:gridCol w="1323360"/>
                <a:gridCol w="885960"/>
                <a:gridCol w="223920"/>
                <a:gridCol w="223920"/>
                <a:gridCol w="223920"/>
                <a:gridCol w="223920"/>
                <a:gridCol w="225360"/>
              </a:tblGrid>
              <a:tr h="996840">
                <a:tc>
                  <a:txBody>
                    <a:bodyPr lIns="1080" rIns="1080">
                      <a:noAutofit/>
                    </a:bodyPr>
                    <a:p>
                      <a:pPr>
                        <a:lnSpc>
                          <a:spcPct val="100000"/>
                        </a:lnSpc>
                      </a:pPr>
                      <a:r>
                        <a:rPr b="1" lang="fr-FR" sz="1050" spc="-1" strike="noStrike">
                          <a:solidFill>
                            <a:srgbClr val="777877"/>
                          </a:solidFill>
                          <a:latin typeface="Arial Narrow"/>
                        </a:rPr>
                        <a:t>Actions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Pilote(s)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Niveau de priorité</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début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fin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Modalités de mise en œuvre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Commentaires</a:t>
                      </a:r>
                      <a:br/>
                      <a:r>
                        <a:rPr b="1" lang="fr-FR" sz="1050" spc="-1" strike="noStrike">
                          <a:solidFill>
                            <a:srgbClr val="777877"/>
                          </a:solidFill>
                          <a:latin typeface="Arial Narrow"/>
                        </a:rPr>
                        <a:t>(précisions de mise en œuvre : risques, points de vigilance, retards...)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2024</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2025</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r h="242640">
                <a:tc gridSpan="12">
                  <a:txBody>
                    <a:bodyPr lIns="1080" rIns="1080">
                      <a:noAutofit/>
                    </a:bodyPr>
                    <a:p>
                      <a:pPr>
                        <a:lnSpc>
                          <a:spcPct val="100000"/>
                        </a:lnSpc>
                      </a:pPr>
                      <a:r>
                        <a:rPr b="1" lang="fr-FR" sz="1050" spc="-1" strike="noStrike">
                          <a:solidFill>
                            <a:srgbClr val="ffffff"/>
                          </a:solidFill>
                          <a:latin typeface="Arial Narrow"/>
                        </a:rPr>
                        <a:t>5. Culture et loisirs : renforcer l'adéquation entre l'offre et les attentes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4f81bd"/>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1147680">
                <a:tc>
                  <a:txBody>
                    <a:bodyPr lIns="1080" rIns="1080">
                      <a:noAutofit/>
                    </a:bodyPr>
                    <a:p>
                      <a:pPr>
                        <a:lnSpc>
                          <a:spcPct val="100000"/>
                        </a:lnSpc>
                      </a:pPr>
                      <a:r>
                        <a:rPr b="0" lang="fr-FR" sz="1050" spc="-1" strike="noStrike">
                          <a:solidFill>
                            <a:srgbClr val="777877"/>
                          </a:solidFill>
                          <a:latin typeface="Arial Narrow"/>
                        </a:rPr>
                        <a:t>5.1. Faciliter l'accès à la culture et aux loisirs des Séniors en :</a:t>
                      </a:r>
                      <a:br/>
                      <a:r>
                        <a:rPr b="0" lang="fr-FR" sz="1050" spc="-1" strike="noStrike">
                          <a:solidFill>
                            <a:srgbClr val="777877"/>
                          </a:solidFill>
                          <a:latin typeface="Arial Narrow"/>
                        </a:rPr>
                        <a:t>- Proposant une offre adaptée à leurs besoins et attentes, co-construite avec les personnes au sein de la commune et en dehors de la commune </a:t>
                      </a:r>
                      <a:br/>
                      <a:r>
                        <a:rPr b="0" lang="fr-FR" sz="1050" spc="-1" strike="noStrike">
                          <a:solidFill>
                            <a:srgbClr val="777877"/>
                          </a:solidFill>
                          <a:latin typeface="Arial Narrow"/>
                        </a:rPr>
                        <a:t>- Proposant un accompagnement des personnes à l'offre existante en dehors des Pennes-Mirabeau</a:t>
                      </a:r>
                      <a:br/>
                      <a:r>
                        <a:rPr b="0" lang="fr-FR" sz="1050" spc="-1" strike="noStrike">
                          <a:solidFill>
                            <a:srgbClr val="777877"/>
                          </a:solidFill>
                          <a:latin typeface="Arial Narrow"/>
                        </a:rPr>
                        <a:t>- Promouvant les nouvelles offres culturelles de la commune: idéethèque, médiathèque etc </a:t>
                      </a:r>
                      <a:br/>
                      <a:r>
                        <a:rPr b="0" lang="fr-FR" sz="1050" spc="-1" strike="noStrike">
                          <a:solidFill>
                            <a:srgbClr val="777877"/>
                          </a:solidFill>
                          <a:latin typeface="Arial Narrow"/>
                        </a:rPr>
                        <a:t>- Communiquant sur les modalités concrètes de déploiement de chacune des offres (public concerné, les dates et heures, les tarifs, les modalités d’accès etc).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Pôle Cohésion sociale</a:t>
                      </a:r>
                      <a:br/>
                      <a:r>
                        <a:rPr b="0" lang="fr-FR" sz="1050" spc="-1" strike="noStrike">
                          <a:solidFill>
                            <a:srgbClr val="777877"/>
                          </a:solidFill>
                          <a:latin typeface="Arial Narrow"/>
                        </a:rPr>
                        <a:t>QG</a:t>
                      </a:r>
                      <a:br/>
                      <a:r>
                        <a:rPr b="0" lang="fr-FR" sz="1050" spc="-1" strike="noStrike">
                          <a:solidFill>
                            <a:srgbClr val="777877"/>
                          </a:solidFill>
                          <a:latin typeface="Arial Narrow"/>
                        </a:rPr>
                        <a:t>Service communication</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a:rPr>
                        <a:t>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ffff00"/>
                    </a:solid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544320">
                <a:tc>
                  <a:txBody>
                    <a:bodyPr lIns="1080" rIns="1080">
                      <a:noAutofit/>
                    </a:bodyPr>
                    <a:p>
                      <a:pPr>
                        <a:lnSpc>
                          <a:spcPct val="100000"/>
                        </a:lnSpc>
                      </a:pPr>
                      <a:r>
                        <a:rPr b="0" lang="fr-FR" sz="1050" spc="-1" strike="noStrike">
                          <a:solidFill>
                            <a:srgbClr val="777877"/>
                          </a:solidFill>
                          <a:latin typeface="Arial Narrow"/>
                        </a:rPr>
                        <a:t>5.2. Prendre en compte le vieillissement dans le site touristique emblématique de la commune, le Moulin qui n'est pas accessible aux personnes à mobilité réduite en développant une visite virtuelle via un document pédagogique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Pôle Cohésion sociale</a:t>
                      </a:r>
                      <a:br/>
                      <a:r>
                        <a:rPr b="0" lang="fr-FR" sz="1050" spc="-1" strike="noStrike">
                          <a:solidFill>
                            <a:srgbClr val="777877"/>
                          </a:solidFill>
                          <a:latin typeface="Arial Narrow"/>
                        </a:rPr>
                        <a:t>Office de tourisme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a:rPr>
                        <a:t>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92d050"/>
                    </a:solid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nSpc>
                          <a:spcPct val="100000"/>
                        </a:lnSpc>
                      </a:pPr>
                      <a:r>
                        <a:rPr b="0" lang="fr-FR" sz="1050" spc="-1" strike="noStrike">
                          <a:solidFill>
                            <a:srgbClr val="777877"/>
                          </a:solidFill>
                          <a:latin typeface="Arial Narrow"/>
                        </a:rPr>
                        <a:t>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c0c0c0"/>
                          </a:solidFill>
                          <a:latin typeface="Arial Narrow"/>
                        </a:rPr>
                        <a:t>1</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ffffff"/>
                          </a:solidFill>
                          <a:latin typeface="Arial Narrow"/>
                        </a:rPr>
                        <a:t>0</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bl>
          </a:graphicData>
        </a:graphic>
      </p:graphicFrame>
    </p:spTree>
  </p:cSld>
  <mc:AlternateContent>
    <mc:Choice Requires="p14">
      <p:transition spd="slow" p14:dur="2000"/>
    </mc:Choice>
    <mc:Fallback>
      <p:transition spd="slow"/>
    </mc:Fallback>
  </mc:AlternateContent>
  <p:timing>
    <p:tnLst>
      <p:par>
        <p:cTn id="167" dur="indefinite" restart="never" nodeType="tmRoot">
          <p:childTnLst>
            <p:seq>
              <p:cTn id="168" dur="indefinite" nodeType="mainSeq"/>
              <p:prevCondLst>
                <p:cond delay="0" evt="onPrev">
                  <p:tgtEl>
                    <p:sldTgt/>
                  </p:tgtEl>
                </p:cond>
              </p:prevCondLst>
              <p:nextCondLst>
                <p:cond delay="0"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8" name="CustomShape 1"/>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777877"/>
                </a:solidFill>
                <a:latin typeface="Arial"/>
                <a:ea typeface="DejaVu Sans"/>
              </a:rPr>
              <a:t>Plan d’actions VADA 2022 - 2026</a:t>
            </a:r>
            <a:endParaRPr b="0" lang="fr-FR" sz="2400" spc="-1" strike="noStrike">
              <a:latin typeface="Arial"/>
            </a:endParaRPr>
          </a:p>
        </p:txBody>
      </p:sp>
      <p:graphicFrame>
        <p:nvGraphicFramePr>
          <p:cNvPr id="969" name="Table 2"/>
          <p:cNvGraphicFramePr/>
          <p:nvPr/>
        </p:nvGraphicFramePr>
        <p:xfrm>
          <a:off x="304920" y="830880"/>
          <a:ext cx="11581560" cy="5392080"/>
        </p:xfrm>
        <a:graphic>
          <a:graphicData uri="http://schemas.openxmlformats.org/drawingml/2006/table">
            <a:tbl>
              <a:tblPr/>
              <a:tblGrid>
                <a:gridCol w="5210280"/>
                <a:gridCol w="1291320"/>
                <a:gridCol w="405360"/>
                <a:gridCol w="714960"/>
                <a:gridCol w="629640"/>
                <a:gridCol w="1323360"/>
                <a:gridCol w="885960"/>
                <a:gridCol w="223920"/>
                <a:gridCol w="223920"/>
                <a:gridCol w="223920"/>
                <a:gridCol w="223920"/>
                <a:gridCol w="225360"/>
              </a:tblGrid>
              <a:tr h="996840">
                <a:tc>
                  <a:txBody>
                    <a:bodyPr lIns="1080" rIns="1080">
                      <a:noAutofit/>
                    </a:bodyPr>
                    <a:p>
                      <a:pPr>
                        <a:lnSpc>
                          <a:spcPct val="100000"/>
                        </a:lnSpc>
                      </a:pPr>
                      <a:r>
                        <a:rPr b="1" lang="fr-FR" sz="1050" spc="-1" strike="noStrike">
                          <a:solidFill>
                            <a:srgbClr val="777877"/>
                          </a:solidFill>
                          <a:latin typeface="Arial Narrow"/>
                        </a:rPr>
                        <a:t>Actions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Pilote(s)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Niveau de priorité</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début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fin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Modalités de mise en œuvre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Commentaires</a:t>
                      </a:r>
                      <a:br/>
                      <a:r>
                        <a:rPr b="1" lang="fr-FR" sz="1050" spc="-1" strike="noStrike">
                          <a:solidFill>
                            <a:srgbClr val="777877"/>
                          </a:solidFill>
                          <a:latin typeface="Arial Narrow"/>
                        </a:rPr>
                        <a:t>(précisions de mise en œuvre : risques, points de vigilance, retards...)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2025</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r h="252000">
                <a:tc gridSpan="12">
                  <a:txBody>
                    <a:bodyPr lIns="7560" rIns="7560">
                      <a:noAutofit/>
                    </a:bodyPr>
                    <a:p>
                      <a:pPr>
                        <a:lnSpc>
                          <a:spcPct val="100000"/>
                        </a:lnSpc>
                      </a:pPr>
                      <a:r>
                        <a:rPr b="1" lang="fr-FR" sz="1100" spc="-1" strike="noStrike">
                          <a:solidFill>
                            <a:srgbClr val="ffffff"/>
                          </a:solidFill>
                          <a:latin typeface="Arial Narrow"/>
                        </a:rPr>
                        <a:t>6. Participation citoyenne et emploi :</a:t>
                      </a:r>
                      <a:r>
                        <a:rPr b="1" lang="fr-FR" sz="1100" spc="-1" strike="noStrike">
                          <a:solidFill>
                            <a:srgbClr val="ff0000"/>
                          </a:solidFill>
                          <a:latin typeface="Arial Narrow"/>
                        </a:rPr>
                        <a:t> </a:t>
                      </a:r>
                      <a:r>
                        <a:rPr b="1" lang="fr-FR" sz="1100" spc="-1" strike="noStrike">
                          <a:solidFill>
                            <a:srgbClr val="ffffff"/>
                          </a:solidFill>
                          <a:latin typeface="Arial Narrow"/>
                        </a:rPr>
                        <a:t>renforcer le lien social et encourager l'engagement bénévole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4f81bd"/>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412200">
                <a:tc>
                  <a:txBody>
                    <a:bodyPr lIns="7560" rIns="7560">
                      <a:noAutofit/>
                    </a:bodyPr>
                    <a:p>
                      <a:pPr>
                        <a:lnSpc>
                          <a:spcPct val="100000"/>
                        </a:lnSpc>
                      </a:pPr>
                      <a:r>
                        <a:rPr b="0" lang="fr-FR" sz="1100" spc="-1" strike="noStrike">
                          <a:solidFill>
                            <a:srgbClr val="777877"/>
                          </a:solidFill>
                          <a:latin typeface="Arial Narrow"/>
                        </a:rPr>
                        <a:t>6.1. Communiquer sur le service de convivialité "le CCAS à votre écoute" proposé par le CCAS pour accompagner les personnes en situation d'isolement ou de fragilité dans le cadre de la crise sanitaire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CCAS</a:t>
                      </a:r>
                      <a:br/>
                      <a:r>
                        <a:rPr b="0" lang="fr-FR" sz="1100" spc="-1" strike="noStrike">
                          <a:solidFill>
                            <a:srgbClr val="777877"/>
                          </a:solidFill>
                          <a:latin typeface="Arial Narrow"/>
                        </a:rPr>
                        <a:t>Pôle Cohésion sociale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2024</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r>
              <a:tr h="732600">
                <a:tc>
                  <a:txBody>
                    <a:bodyPr lIns="7560" rIns="7560">
                      <a:noAutofit/>
                    </a:bodyPr>
                    <a:p>
                      <a:pPr>
                        <a:lnSpc>
                          <a:spcPct val="100000"/>
                        </a:lnSpc>
                      </a:pPr>
                      <a:r>
                        <a:rPr b="0" lang="fr-FR" sz="1100" spc="-1" strike="noStrike">
                          <a:solidFill>
                            <a:srgbClr val="777877"/>
                          </a:solidFill>
                          <a:latin typeface="Arial Narrow"/>
                        </a:rPr>
                        <a:t>6.2. Promouvoir le bénévolat des aînés à destination des jeunes à travers les dispositifs existants et qui seront créés dans le cadre de la démarche VADA, notamment : </a:t>
                      </a:r>
                      <a:br/>
                      <a:r>
                        <a:rPr b="0" lang="fr-FR" sz="1100" spc="-1" strike="noStrike">
                          <a:solidFill>
                            <a:srgbClr val="777877"/>
                          </a:solidFill>
                          <a:latin typeface="Arial Narrow"/>
                        </a:rPr>
                        <a:t>- les conteurs en crèche (en cours - convention de bénévolat élaborée - formations à venir)</a:t>
                      </a:r>
                      <a:br/>
                      <a:r>
                        <a:rPr b="0" lang="fr-FR" sz="1100" spc="-1" strike="noStrike">
                          <a:solidFill>
                            <a:srgbClr val="777877"/>
                          </a:solidFill>
                          <a:latin typeface="Arial Narrow"/>
                        </a:rPr>
                        <a:t>- les échanges réciproques de savoirs (déjà mis en place)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1053000">
                <a:tc>
                  <a:txBody>
                    <a:bodyPr lIns="7560" rIns="7560">
                      <a:noAutofit/>
                    </a:bodyPr>
                    <a:p>
                      <a:pPr>
                        <a:lnSpc>
                          <a:spcPct val="100000"/>
                        </a:lnSpc>
                      </a:pPr>
                      <a:r>
                        <a:rPr b="0" lang="fr-FR" sz="1100" spc="-1" strike="noStrike">
                          <a:solidFill>
                            <a:srgbClr val="777877"/>
                          </a:solidFill>
                          <a:latin typeface="Arial Narrow"/>
                        </a:rPr>
                        <a:t>6.3. Promouvoir l'emploi des jeunes aînés dans les services de la communes et auprès des partenaires à travers les dispositifs existants et qui seront créés dans le cadre de la démarche VADA, notamment : </a:t>
                      </a:r>
                      <a:br/>
                      <a:r>
                        <a:rPr b="0" lang="fr-FR" sz="1100" spc="-1" strike="noStrike">
                          <a:solidFill>
                            <a:srgbClr val="777877"/>
                          </a:solidFill>
                          <a:latin typeface="Arial Narrow"/>
                        </a:rPr>
                        <a:t>- Papy et mamie en sortie d'école (mis en place)</a:t>
                      </a:r>
                      <a:br/>
                      <a:r>
                        <a:rPr b="0" lang="fr-FR" sz="1100" spc="-1" strike="noStrike">
                          <a:solidFill>
                            <a:srgbClr val="777877"/>
                          </a:solidFill>
                          <a:latin typeface="Arial Narrow"/>
                        </a:rPr>
                        <a:t>- Animateur périscolaire (mise en place)</a:t>
                      </a:r>
                      <a:br/>
                      <a:r>
                        <a:rPr b="0" lang="fr-FR" sz="1100" spc="-1" strike="noStrike">
                          <a:solidFill>
                            <a:srgbClr val="777877"/>
                          </a:solidFill>
                          <a:latin typeface="Arial Narrow"/>
                        </a:rPr>
                        <a:t>- Forum sur l'emploi des séniors (en projet)</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BME</a:t>
                      </a:r>
                      <a:br/>
                      <a:r>
                        <a:rPr b="0" lang="fr-FR" sz="1100" spc="-1" strike="noStrike">
                          <a:solidFill>
                            <a:srgbClr val="777877"/>
                          </a:solidFill>
                          <a:latin typeface="Arial Narrow"/>
                        </a:rPr>
                        <a:t>Pôle Cohésion sociale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1053000">
                <a:tc>
                  <a:txBody>
                    <a:bodyPr lIns="7560" rIns="7560">
                      <a:noAutofit/>
                    </a:bodyPr>
                    <a:p>
                      <a:pPr>
                        <a:lnSpc>
                          <a:spcPct val="100000"/>
                        </a:lnSpc>
                      </a:pPr>
                      <a:r>
                        <a:rPr b="0" lang="fr-FR" sz="1100" spc="-1" strike="noStrike">
                          <a:solidFill>
                            <a:srgbClr val="777877"/>
                          </a:solidFill>
                          <a:latin typeface="Arial Narrow"/>
                        </a:rPr>
                        <a:t>6.4. Identifier les réseaux associatifs et bénévoles susceptibles de renforcer l'offre de réponses à destination de l'ensemble des aînés et notamment les plus isolés de la commune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br/>
                      <a:r>
                        <a:rPr b="0" lang="fr-FR" sz="1100" spc="-1" strike="noStrike">
                          <a:solidFill>
                            <a:srgbClr val="777877"/>
                          </a:solidFill>
                          <a:latin typeface="Arial Narrow"/>
                        </a:rPr>
                        <a:t>CCAS</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2</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ff00"/>
                    </a:solidFill>
                  </a:tcPr>
                </a:tc>
                <a:tc>
                  <a:txBody>
                    <a:bodyPr lIns="7560" rIns="7560">
                      <a:noAutofit/>
                    </a:bodyPr>
                    <a:p>
                      <a:pPr algn="ctr">
                        <a:lnSpc>
                          <a:spcPct val="100000"/>
                        </a:lnSpc>
                      </a:pPr>
                      <a:r>
                        <a:rPr b="0" lang="fr-FR" sz="1100" spc="-1" strike="noStrike">
                          <a:solidFill>
                            <a:srgbClr val="777877"/>
                          </a:solidFill>
                          <a:latin typeface="Arial Narrow"/>
                        </a:rPr>
                        <a:t>2023</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2025</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Contacter et recenser les associations et les réseaux bénévoles</a:t>
                      </a:r>
                      <a:br/>
                      <a:r>
                        <a:rPr b="0" lang="fr-FR" sz="1100" spc="-1" strike="noStrike">
                          <a:solidFill>
                            <a:srgbClr val="777877"/>
                          </a:solidFill>
                          <a:latin typeface="Arial Narrow"/>
                        </a:rPr>
                        <a:t>- Mettre en place des conventions de partenariat</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r>
              <a:tr h="892800">
                <a:tc>
                  <a:txBody>
                    <a:bodyPr lIns="7560" rIns="7560">
                      <a:noAutofit/>
                    </a:bodyPr>
                    <a:p>
                      <a:pPr>
                        <a:lnSpc>
                          <a:spcPct val="100000"/>
                        </a:lnSpc>
                      </a:pPr>
                      <a:r>
                        <a:rPr b="0" lang="fr-FR" sz="1100" spc="-1" strike="noStrike">
                          <a:solidFill>
                            <a:srgbClr val="777877"/>
                          </a:solidFill>
                          <a:latin typeface="Arial Narrow"/>
                        </a:rPr>
                        <a:t>6.5. Mettre en place et faire vivre un Conseil des Aînés Pennois en charge : </a:t>
                      </a:r>
                      <a:br/>
                      <a:r>
                        <a:rPr b="0" lang="fr-FR" sz="1100" spc="-1" strike="noStrike">
                          <a:solidFill>
                            <a:srgbClr val="777877"/>
                          </a:solidFill>
                          <a:latin typeface="Arial Narrow"/>
                        </a:rPr>
                        <a:t>- du suivi biannuel de la mise en œuvre des actions VADA</a:t>
                      </a:r>
                      <a:br/>
                      <a:r>
                        <a:rPr b="0" lang="fr-FR" sz="1100" spc="-1" strike="noStrike">
                          <a:solidFill>
                            <a:srgbClr val="777877"/>
                          </a:solidFill>
                          <a:latin typeface="Arial Narrow"/>
                        </a:rPr>
                        <a:t>- de l'évaluation finale du plan d'actions VADA</a:t>
                      </a:r>
                      <a:br/>
                      <a:r>
                        <a:rPr b="0" lang="fr-FR" sz="1100" spc="-1" strike="noStrike">
                          <a:solidFill>
                            <a:srgbClr val="777877"/>
                          </a:solidFill>
                          <a:latin typeface="Arial Narrow"/>
                        </a:rPr>
                        <a:t>- de désigner deux membres qui siègeront au CLSPD</a:t>
                      </a:r>
                      <a:br/>
                      <a:r>
                        <a:rPr b="0" lang="fr-FR" sz="1100" spc="-1" strike="noStrike">
                          <a:solidFill>
                            <a:srgbClr val="777877"/>
                          </a:solidFill>
                          <a:latin typeface="Arial Narrow"/>
                        </a:rPr>
                        <a:t>- d'être ambassadeurs VADA (Comité des fêtes, Participation Citoyenne...)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bl>
          </a:graphicData>
        </a:graphic>
      </p:graphicFrame>
    </p:spTree>
  </p:cSld>
  <mc:AlternateContent>
    <mc:Choice Requires="p14">
      <p:transition spd="slow" p14:dur="2000"/>
    </mc:Choice>
    <mc:Fallback>
      <p:transition spd="slow"/>
    </mc:Fallback>
  </mc:AlternateContent>
  <p:timing>
    <p:tnLst>
      <p:par>
        <p:cTn id="169" dur="indefinite" restart="never" nodeType="tmRoot">
          <p:childTnLst>
            <p:seq>
              <p:cTn id="170" dur="indefinite" nodeType="mainSeq"/>
              <p:prevCondLst>
                <p:cond delay="0" evt="onPrev">
                  <p:tgtEl>
                    <p:sldTgt/>
                  </p:tgtEl>
                </p:cond>
              </p:prevCondLst>
              <p:nextCondLst>
                <p:cond delay="0"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0" name="CustomShape 1"/>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777877"/>
                </a:solidFill>
                <a:latin typeface="Arial"/>
                <a:ea typeface="DejaVu Sans"/>
              </a:rPr>
              <a:t>Plan d’actions VADA 2022 - 2026</a:t>
            </a:r>
            <a:endParaRPr b="0" lang="fr-FR" sz="2400" spc="-1" strike="noStrike">
              <a:latin typeface="Arial"/>
            </a:endParaRPr>
          </a:p>
        </p:txBody>
      </p:sp>
      <p:graphicFrame>
        <p:nvGraphicFramePr>
          <p:cNvPr id="971" name="Table 2"/>
          <p:cNvGraphicFramePr/>
          <p:nvPr/>
        </p:nvGraphicFramePr>
        <p:xfrm>
          <a:off x="304920" y="830880"/>
          <a:ext cx="11581560" cy="3698280"/>
        </p:xfrm>
        <a:graphic>
          <a:graphicData uri="http://schemas.openxmlformats.org/drawingml/2006/table">
            <a:tbl>
              <a:tblPr/>
              <a:tblGrid>
                <a:gridCol w="5210280"/>
                <a:gridCol w="1291320"/>
                <a:gridCol w="405360"/>
                <a:gridCol w="714960"/>
                <a:gridCol w="629640"/>
                <a:gridCol w="1323360"/>
                <a:gridCol w="885960"/>
                <a:gridCol w="223920"/>
                <a:gridCol w="223920"/>
                <a:gridCol w="223920"/>
                <a:gridCol w="223920"/>
                <a:gridCol w="225360"/>
              </a:tblGrid>
              <a:tr h="996840">
                <a:tc>
                  <a:txBody>
                    <a:bodyPr lIns="1080" rIns="1080">
                      <a:noAutofit/>
                    </a:bodyPr>
                    <a:p>
                      <a:pPr>
                        <a:lnSpc>
                          <a:spcPct val="100000"/>
                        </a:lnSpc>
                      </a:pPr>
                      <a:r>
                        <a:rPr b="1" lang="fr-FR" sz="1050" spc="-1" strike="noStrike">
                          <a:solidFill>
                            <a:srgbClr val="777877"/>
                          </a:solidFill>
                          <a:latin typeface="Arial Narrow"/>
                        </a:rPr>
                        <a:t>Actions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Pilote(s)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Niveau de priorité</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début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fin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Modalités de mise en œuvre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Commentaires</a:t>
                      </a:r>
                      <a:br/>
                      <a:r>
                        <a:rPr b="1" lang="fr-FR" sz="1050" spc="-1" strike="noStrike">
                          <a:solidFill>
                            <a:srgbClr val="777877"/>
                          </a:solidFill>
                          <a:latin typeface="Arial Narrow"/>
                        </a:rPr>
                        <a:t>(précisions de mise en œuvre : risques, points de vigilance, retards...)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2025</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r h="252000">
                <a:tc gridSpan="12">
                  <a:txBody>
                    <a:bodyPr lIns="7560" rIns="7560">
                      <a:noAutofit/>
                    </a:bodyPr>
                    <a:p>
                      <a:pPr>
                        <a:lnSpc>
                          <a:spcPct val="100000"/>
                        </a:lnSpc>
                      </a:pPr>
                      <a:r>
                        <a:rPr b="1" lang="fr-FR" sz="1100" spc="-1" strike="noStrike">
                          <a:solidFill>
                            <a:srgbClr val="ffffff"/>
                          </a:solidFill>
                          <a:latin typeface="Arial Narrow"/>
                        </a:rPr>
                        <a:t>7. Autonomie, services et soins : soutenir le maintien à domicile, renforcer la prévention et aider les aidants</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4c7cb5"/>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412200">
                <a:tc>
                  <a:txBody>
                    <a:bodyPr lIns="7560" rIns="7560">
                      <a:noAutofit/>
                    </a:bodyPr>
                    <a:p>
                      <a:pPr>
                        <a:lnSpc>
                          <a:spcPct val="100000"/>
                        </a:lnSpc>
                      </a:pPr>
                      <a:r>
                        <a:rPr b="0" lang="fr-FR" sz="1100" spc="-1" strike="noStrike">
                          <a:solidFill>
                            <a:srgbClr val="777877"/>
                          </a:solidFill>
                          <a:latin typeface="Arial Narrow"/>
                        </a:rPr>
                        <a:t>7.1. Développer des actions en faveur du sport-santé et du sport adapté et promouvoir le sport à destination des séniors</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br/>
                      <a:r>
                        <a:rPr b="0" lang="fr-FR" sz="1100" spc="-1" strike="noStrike">
                          <a:solidFill>
                            <a:srgbClr val="777877"/>
                          </a:solidFill>
                          <a:latin typeface="Arial Narrow"/>
                        </a:rPr>
                        <a:t>Service des sports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732600">
                <a:tc>
                  <a:txBody>
                    <a:bodyPr lIns="7560" rIns="7560">
                      <a:noAutofit/>
                    </a:bodyPr>
                    <a:p>
                      <a:pPr>
                        <a:lnSpc>
                          <a:spcPct val="100000"/>
                        </a:lnSpc>
                      </a:pPr>
                      <a:r>
                        <a:rPr b="0" lang="fr-FR" sz="1100" spc="-1" strike="noStrike">
                          <a:solidFill>
                            <a:srgbClr val="777877"/>
                          </a:solidFill>
                          <a:latin typeface="Arial Narrow"/>
                        </a:rPr>
                        <a:t>7.2. Communiquer et promouvoir les actions en faveur de la prévention santé des Séniors : check-up santé (dépistages, bilans, (audio-visu-glycémie..), alimentation, prévention des chutes, sécurité routière, vaccination …. et organiser le déplacement des Pennois vulnérables vers les actions organisées par la Sécurité Sociale à Marseille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CCAS</a:t>
                      </a:r>
                      <a:br/>
                      <a:r>
                        <a:rPr b="0" lang="fr-FR" sz="1100" spc="-1" strike="noStrike">
                          <a:solidFill>
                            <a:srgbClr val="777877"/>
                          </a:solidFill>
                          <a:latin typeface="Arial Narrow"/>
                        </a:rPr>
                        <a:t>Pôle Cohésion sociale</a:t>
                      </a:r>
                      <a:br/>
                      <a:r>
                        <a:rPr b="0" lang="fr-FR" sz="1100" spc="-1" strike="noStrike">
                          <a:solidFill>
                            <a:srgbClr val="777877"/>
                          </a:solidFill>
                          <a:latin typeface="Arial Narrow"/>
                        </a:rPr>
                        <a:t>Sécurité sociale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2024</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572400">
                <a:tc>
                  <a:txBody>
                    <a:bodyPr lIns="7560" rIns="7560">
                      <a:noAutofit/>
                    </a:bodyPr>
                    <a:p>
                      <a:pPr>
                        <a:lnSpc>
                          <a:spcPct val="100000"/>
                        </a:lnSpc>
                      </a:pPr>
                      <a:r>
                        <a:rPr b="0" lang="fr-FR" sz="1100" spc="-1" strike="noStrike">
                          <a:solidFill>
                            <a:srgbClr val="777877"/>
                          </a:solidFill>
                          <a:latin typeface="Arial Narrow"/>
                        </a:rPr>
                        <a:t>7.3. Inscrire la commune dans le dispositif porté par la Charte Ville aidante Alzheimer de France Alzheimer qui met en place des actions de soutien aux malades et à leurs proches dans leur vie quotidenne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CCAS</a:t>
                      </a:r>
                      <a:br/>
                      <a:r>
                        <a:rPr b="0" lang="fr-FR" sz="1100" spc="-1" strike="noStrike">
                          <a:solidFill>
                            <a:srgbClr val="777877"/>
                          </a:solidFill>
                          <a:latin typeface="Arial Narrow"/>
                        </a:rPr>
                        <a:t>Pôle Cohésion sociale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2</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ff00"/>
                    </a:solidFill>
                  </a:tcPr>
                </a:tc>
                <a:tc>
                  <a:txBody>
                    <a:bodyPr lIns="7560" rIns="7560">
                      <a:noAutofit/>
                    </a:bodyPr>
                    <a:p>
                      <a:pPr algn="ctr">
                        <a:lnSpc>
                          <a:spcPct val="100000"/>
                        </a:lnSpc>
                      </a:pPr>
                      <a:r>
                        <a:rPr b="0" lang="fr-FR" sz="1100" spc="-1" strike="noStrike">
                          <a:solidFill>
                            <a:srgbClr val="777877"/>
                          </a:solidFill>
                          <a:latin typeface="Arial Narrow"/>
                        </a:rPr>
                        <a:t>2025</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732600">
                <a:tc>
                  <a:txBody>
                    <a:bodyPr lIns="7560" rIns="7560">
                      <a:noAutofit/>
                    </a:bodyPr>
                    <a:p>
                      <a:pPr>
                        <a:lnSpc>
                          <a:spcPct val="100000"/>
                        </a:lnSpc>
                      </a:pPr>
                      <a:r>
                        <a:rPr b="0" lang="fr-FR" sz="1100" spc="-1" strike="noStrike">
                          <a:solidFill>
                            <a:srgbClr val="777877"/>
                          </a:solidFill>
                          <a:latin typeface="Arial Narrow"/>
                        </a:rPr>
                        <a:t>7.4. Favoriser et soutenir l'installation d'entreprises sur le territoire pour développer leur offre en prenant en compte les enjeux liés à la silver économie :</a:t>
                      </a:r>
                      <a:br/>
                      <a:r>
                        <a:rPr b="0" lang="fr-FR" sz="1100" spc="-1" strike="noStrike">
                          <a:solidFill>
                            <a:srgbClr val="777877"/>
                          </a:solidFill>
                          <a:latin typeface="Arial Narrow"/>
                        </a:rPr>
                        <a:t>- Accompagner le projet d'installation d'une Résidence Services Séniors (projet Beladgio) dans le Nord de la commune pour répondre aux besoins d'habitat intermédiaire entre domicile et EHPAD</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2</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bl>
          </a:graphicData>
        </a:graphic>
      </p:graphicFrame>
    </p:spTree>
  </p:cSld>
  <mc:AlternateContent>
    <mc:Choice Requires="p14">
      <p:transition spd="slow" p14:dur="2000"/>
    </mc:Choice>
    <mc:Fallback>
      <p:transition spd="slow"/>
    </mc:Fallback>
  </mc:AlternateContent>
  <p:timing>
    <p:tnLst>
      <p:par>
        <p:cTn id="171" dur="indefinite" restart="never" nodeType="tmRoot">
          <p:childTnLst>
            <p:seq>
              <p:cTn id="172" dur="indefinite" nodeType="mainSeq"/>
              <p:prevCondLst>
                <p:cond delay="0" evt="onPrev">
                  <p:tgtEl>
                    <p:sldTgt/>
                  </p:tgtEl>
                </p:cond>
              </p:prevCondLst>
              <p:nextCondLst>
                <p:cond delay="0"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2" name="CustomShape 1"/>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777877"/>
                </a:solidFill>
                <a:latin typeface="Arial"/>
                <a:ea typeface="DejaVu Sans"/>
              </a:rPr>
              <a:t>Plan d’actions VADA 2022 - 2026</a:t>
            </a:r>
            <a:endParaRPr b="0" lang="fr-FR" sz="2400" spc="-1" strike="noStrike">
              <a:latin typeface="Arial"/>
            </a:endParaRPr>
          </a:p>
        </p:txBody>
      </p:sp>
      <p:graphicFrame>
        <p:nvGraphicFramePr>
          <p:cNvPr id="973" name="Table 2"/>
          <p:cNvGraphicFramePr/>
          <p:nvPr/>
        </p:nvGraphicFramePr>
        <p:xfrm>
          <a:off x="304920" y="830880"/>
          <a:ext cx="11581560" cy="5071680"/>
        </p:xfrm>
        <a:graphic>
          <a:graphicData uri="http://schemas.openxmlformats.org/drawingml/2006/table">
            <a:tbl>
              <a:tblPr/>
              <a:tblGrid>
                <a:gridCol w="5210280"/>
                <a:gridCol w="1291320"/>
                <a:gridCol w="405360"/>
                <a:gridCol w="714960"/>
                <a:gridCol w="629640"/>
                <a:gridCol w="1323360"/>
                <a:gridCol w="885960"/>
                <a:gridCol w="223920"/>
                <a:gridCol w="223920"/>
                <a:gridCol w="223920"/>
                <a:gridCol w="223920"/>
                <a:gridCol w="225360"/>
              </a:tblGrid>
              <a:tr h="996840">
                <a:tc>
                  <a:txBody>
                    <a:bodyPr lIns="1080" rIns="1080">
                      <a:noAutofit/>
                    </a:bodyPr>
                    <a:p>
                      <a:pPr>
                        <a:lnSpc>
                          <a:spcPct val="100000"/>
                        </a:lnSpc>
                      </a:pPr>
                      <a:r>
                        <a:rPr b="1" lang="fr-FR" sz="1050" spc="-1" strike="noStrike">
                          <a:solidFill>
                            <a:srgbClr val="777877"/>
                          </a:solidFill>
                          <a:latin typeface="Arial Narrow"/>
                        </a:rPr>
                        <a:t>Actions</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Pilote(s)</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Niveau de priorité</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Date de début de mise en œuvre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Date de fin de mise en œuvre </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Modalités de mise en œuvre</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1" lang="fr-FR" sz="1050" spc="-1" strike="noStrike">
                          <a:solidFill>
                            <a:srgbClr val="777877"/>
                          </a:solidFill>
                          <a:latin typeface="Arial Narrow"/>
                        </a:rPr>
                        <a:t>Commentaires</a:t>
                      </a:r>
                      <a:br/>
                      <a:r>
                        <a:rPr b="1" lang="fr-FR" sz="1050" spc="-1" strike="noStrike">
                          <a:solidFill>
                            <a:srgbClr val="777877"/>
                          </a:solidFill>
                          <a:latin typeface="Arial Narrow"/>
                        </a:rPr>
                        <a:t>(précisions de mise en œuvre : risques, points de vigilance, retards...)</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2025</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6480">
                      <a:solidFill>
                        <a:srgbClr val="000000"/>
                      </a:solidFill>
                    </a:lnL>
                    <a:lnR w="6480">
                      <a:solidFill>
                        <a:srgbClr val="000000"/>
                      </a:solidFill>
                    </a:lnR>
                    <a:lnT w="6480">
                      <a:solidFill>
                        <a:srgbClr val="000000"/>
                      </a:solidFill>
                    </a:lnT>
                    <a:lnB w="6480">
                      <a:solidFill>
                        <a:srgbClr val="000000"/>
                      </a:solidFill>
                    </a:lnB>
                    <a:noFill/>
                  </a:tcPr>
                </a:tc>
              </a:tr>
              <a:tr h="252000">
                <a:tc gridSpan="12">
                  <a:txBody>
                    <a:bodyPr lIns="7560" rIns="7560">
                      <a:noAutofit/>
                    </a:bodyPr>
                    <a:p>
                      <a:pPr>
                        <a:lnSpc>
                          <a:spcPct val="100000"/>
                        </a:lnSpc>
                      </a:pPr>
                      <a:r>
                        <a:rPr b="1" lang="fr-FR" sz="1100" spc="-1" strike="noStrike">
                          <a:solidFill>
                            <a:srgbClr val="ffffff"/>
                          </a:solidFill>
                          <a:latin typeface="Arial Narrow"/>
                        </a:rPr>
                        <a:t>8. Information et communication : mieux faire connaître la richesse de l'offre Pennoise</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4c7cb5"/>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1693800">
                <a:tc>
                  <a:txBody>
                    <a:bodyPr lIns="7560" rIns="7560">
                      <a:noAutofit/>
                    </a:bodyPr>
                    <a:p>
                      <a:pPr>
                        <a:lnSpc>
                          <a:spcPct val="100000"/>
                        </a:lnSpc>
                      </a:pPr>
                      <a:r>
                        <a:rPr b="0" lang="fr-FR" sz="1100" spc="-1" strike="noStrike">
                          <a:solidFill>
                            <a:srgbClr val="777877"/>
                          </a:solidFill>
                          <a:latin typeface="Arial Narrow"/>
                        </a:rPr>
                        <a:t>8.1. Ouvrir et faire vivre un Espace Sénior (lieu d'accueil physique avec permanence téléphonique) le 1er avril 2022 avec pour missions :</a:t>
                      </a:r>
                      <a:br/>
                      <a:r>
                        <a:rPr b="0" lang="fr-FR" sz="1100" spc="-1" strike="noStrike">
                          <a:solidFill>
                            <a:srgbClr val="777877"/>
                          </a:solidFill>
                          <a:latin typeface="Arial Narrow"/>
                        </a:rPr>
                        <a:t>- d'accueillir, informer, orienter et accompagner les séniors pennois</a:t>
                      </a:r>
                      <a:br/>
                      <a:r>
                        <a:rPr b="0" lang="fr-FR" sz="1100" spc="-1" strike="noStrike">
                          <a:solidFill>
                            <a:srgbClr val="777877"/>
                          </a:solidFill>
                          <a:latin typeface="Arial Narrow"/>
                        </a:rPr>
                        <a:t>- de mettre en place et d'animer des actions et des ateliers</a:t>
                      </a:r>
                      <a:br/>
                      <a:r>
                        <a:rPr b="0" lang="fr-FR" sz="1100" spc="-1" strike="noStrike">
                          <a:solidFill>
                            <a:srgbClr val="777877"/>
                          </a:solidFill>
                          <a:latin typeface="Arial Narrow"/>
                        </a:rPr>
                        <a:t>- de renforcer les liens partenariaux</a:t>
                      </a:r>
                      <a:br/>
                      <a:r>
                        <a:rPr b="0" lang="fr-FR" sz="1100" spc="-1" strike="noStrike">
                          <a:solidFill>
                            <a:srgbClr val="777877"/>
                          </a:solidFill>
                          <a:latin typeface="Arial Narrow"/>
                        </a:rPr>
                        <a:t>- de déployer les actions VADA</a:t>
                      </a:r>
                      <a:br/>
                      <a:r>
                        <a:rPr b="0" lang="fr-FR" sz="1100" spc="-1" strike="noStrike">
                          <a:solidFill>
                            <a:srgbClr val="777877"/>
                          </a:solidFill>
                          <a:latin typeface="Arial Narrow"/>
                        </a:rPr>
                        <a:t>- d'apporter de l'expertise / de nourrir les réflexions sur la place des séniors dans la ville auprès des autres services de la commune </a:t>
                      </a:r>
                      <a:br/>
                      <a:r>
                        <a:rPr b="0" lang="fr-FR" sz="1100" spc="-1" strike="noStrike">
                          <a:solidFill>
                            <a:srgbClr val="777877"/>
                          </a:solidFill>
                          <a:latin typeface="Arial Narrow"/>
                        </a:rPr>
                        <a:t>- valoriser les séniors s'engageant dans du bénévolat </a:t>
                      </a:r>
                      <a:br/>
                      <a:r>
                        <a:rPr b="0" lang="fr-FR" sz="1100" spc="-1" strike="noStrike">
                          <a:solidFill>
                            <a:srgbClr val="777877"/>
                          </a:solidFill>
                          <a:latin typeface="Arial Narrow"/>
                        </a:rPr>
                        <a:t>- animer le Conseil des Aînés Pennois</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r>
              <a:tr h="572400">
                <a:tc>
                  <a:txBody>
                    <a:bodyPr lIns="7560" rIns="7560">
                      <a:noAutofit/>
                    </a:bodyPr>
                    <a:p>
                      <a:pPr>
                        <a:lnSpc>
                          <a:spcPct val="100000"/>
                        </a:lnSpc>
                      </a:pPr>
                      <a:r>
                        <a:rPr b="0" lang="fr-FR" sz="1100" spc="-1" strike="noStrike">
                          <a:solidFill>
                            <a:srgbClr val="777877"/>
                          </a:solidFill>
                          <a:latin typeface="Arial Narrow"/>
                        </a:rPr>
                        <a:t>8.2. Créer des outils d'information (guide, plaquettes, articles dans le Pennois et sur les réseaux) permettant de rappeler régulièrement le rôle, les missions et les modalités d'intervention de l'ensemble des services de la ville et des partenaires à destination des Séniors</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br/>
                      <a:r>
                        <a:rPr b="0" lang="fr-FR" sz="1100" spc="-1" strike="noStrike">
                          <a:solidFill>
                            <a:srgbClr val="777877"/>
                          </a:solidFill>
                          <a:latin typeface="Arial Narrow"/>
                        </a:rPr>
                        <a:t>Service communication</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1" lang="fr-FR" sz="1000" spc="-1" strike="noStrike">
                          <a:solidFill>
                            <a:srgbClr val="777877"/>
                          </a:solidFill>
                          <a:latin typeface="Arial"/>
                        </a:rPr>
                        <a:t>2</a:t>
                      </a:r>
                      <a:endParaRPr b="0" lang="fr-FR" sz="10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560" rIns="7560">
                      <a:noAutofit/>
                    </a:bodyPr>
                    <a:p>
                      <a:pPr algn="ctr">
                        <a:lnSpc>
                          <a:spcPct val="100000"/>
                        </a:lnSpc>
                      </a:pPr>
                      <a:r>
                        <a:rPr b="0" lang="fr-FR" sz="1100" spc="-1" strike="noStrike">
                          <a:solidFill>
                            <a:srgbClr val="777877"/>
                          </a:solidFill>
                          <a:latin typeface="Arial Narrow"/>
                        </a:rPr>
                        <a:t>2023</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2024</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r>
              <a:tr h="732600">
                <a:tc>
                  <a:txBody>
                    <a:bodyPr lIns="7560" rIns="7560">
                      <a:noAutofit/>
                    </a:bodyPr>
                    <a:p>
                      <a:pPr>
                        <a:lnSpc>
                          <a:spcPct val="100000"/>
                        </a:lnSpc>
                      </a:pPr>
                      <a:r>
                        <a:rPr b="0" lang="fr-FR" sz="1100" spc="-1" strike="noStrike">
                          <a:solidFill>
                            <a:srgbClr val="777877"/>
                          </a:solidFill>
                          <a:latin typeface="Arial Narrow"/>
                        </a:rPr>
                        <a:t>8.3. Mieux communiquer sur les dispositifs et les aides à destination des Séniors (adaptation du logement, associations présentes sur la commune, service d'aide à domicile, animations et évènements tout au long de l’année) en multipliant les canaux  de diffusion des informations pour toucher le plus de Pennois possibles: courriels, réseaux sociaux (Facebook…), </a:t>
                      </a:r>
                      <a:r>
                        <a:rPr b="0" i="1" lang="fr-FR" sz="1100" spc="-1" strike="noStrike">
                          <a:solidFill>
                            <a:srgbClr val="777877"/>
                          </a:solidFill>
                          <a:latin typeface="Arial Narrow"/>
                        </a:rPr>
                        <a:t>Le Pennois...</a:t>
                      </a: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CCAS </a:t>
                      </a:r>
                      <a:br/>
                      <a:r>
                        <a:rPr b="0" lang="fr-FR" sz="1100" spc="-1" strike="noStrike">
                          <a:solidFill>
                            <a:srgbClr val="777877"/>
                          </a:solidFill>
                          <a:latin typeface="Arial Narrow"/>
                        </a:rPr>
                        <a:t>Pôle cohésion sociale </a:t>
                      </a:r>
                      <a:br/>
                      <a:r>
                        <a:rPr b="0" lang="fr-FR" sz="1100" spc="-1" strike="noStrike">
                          <a:solidFill>
                            <a:srgbClr val="777877"/>
                          </a:solidFill>
                          <a:latin typeface="Arial Narrow"/>
                        </a:rPr>
                        <a:t>Service communication</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1" lang="fr-FR" sz="1000" spc="-1" strike="noStrike">
                          <a:solidFill>
                            <a:srgbClr val="777877"/>
                          </a:solidFill>
                          <a:latin typeface="Arial"/>
                        </a:rPr>
                        <a:t>2</a:t>
                      </a:r>
                      <a:endParaRPr b="0" lang="fr-FR" sz="10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560" rIns="7560">
                      <a:noAutofit/>
                    </a:bodyPr>
                    <a:p>
                      <a:pPr algn="ctr">
                        <a:lnSpc>
                          <a:spcPct val="100000"/>
                        </a:lnSpc>
                      </a:pPr>
                      <a:r>
                        <a:rPr b="0" lang="fr-FR" sz="1100" spc="-1" strike="noStrike">
                          <a:solidFill>
                            <a:srgbClr val="777877"/>
                          </a:solidFill>
                          <a:latin typeface="Arial Narrow"/>
                        </a:rPr>
                        <a:t>2024</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2025</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r>
              <a:tr h="412200">
                <a:tc>
                  <a:txBody>
                    <a:bodyPr lIns="7560" rIns="7560">
                      <a:noAutofit/>
                    </a:bodyPr>
                    <a:p>
                      <a:pPr>
                        <a:lnSpc>
                          <a:spcPct val="100000"/>
                        </a:lnSpc>
                      </a:pPr>
                      <a:r>
                        <a:rPr b="0" lang="fr-FR" sz="1100" spc="-1" strike="noStrike">
                          <a:solidFill>
                            <a:srgbClr val="777877"/>
                          </a:solidFill>
                          <a:latin typeface="Arial Narrow"/>
                        </a:rPr>
                        <a:t>8.4. Envisager lors de la journée d'accueil des nouveaux habitants de présenter le service séniors (à valider selon le profil des nouveaux habitants qui participent à ce temps fort)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 </a:t>
                      </a:r>
                      <a:br/>
                      <a:r>
                        <a:rPr b="0" lang="fr-FR" sz="1100" spc="-1" strike="noStrike">
                          <a:solidFill>
                            <a:srgbClr val="777877"/>
                          </a:solidFill>
                          <a:latin typeface="Arial Narrow"/>
                        </a:rPr>
                        <a:t>Cabinet du Maire</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1" lang="fr-FR" sz="1000" spc="-1" strike="noStrike">
                          <a:solidFill>
                            <a:srgbClr val="777877"/>
                          </a:solidFill>
                          <a:latin typeface="Arial"/>
                        </a:rPr>
                        <a:t>3</a:t>
                      </a:r>
                      <a:endParaRPr b="0" lang="fr-FR" sz="10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92d05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r>
              <a:tr h="412200">
                <a:tc>
                  <a:txBody>
                    <a:bodyPr lIns="7560" rIns="7560">
                      <a:noAutofit/>
                    </a:bodyPr>
                    <a:p>
                      <a:pPr>
                        <a:lnSpc>
                          <a:spcPct val="100000"/>
                        </a:lnSpc>
                      </a:pPr>
                      <a:r>
                        <a:rPr b="0" lang="fr-FR" sz="1100" spc="-1" strike="noStrike">
                          <a:solidFill>
                            <a:srgbClr val="777877"/>
                          </a:solidFill>
                          <a:latin typeface="Arial Narrow"/>
                        </a:rPr>
                        <a:t>8.5. Poursuivre les échanges et promouvoir la démarche "Ville Amie des Ainés" avec d'autres villes "Amies des Ainés" ou candidates du Département des Bouches-du-Rhône et de la région PACA</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Espace Séniors</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1" lang="fr-FR" sz="1000" spc="-1" strike="noStrike">
                          <a:solidFill>
                            <a:srgbClr val="777877"/>
                          </a:solidFill>
                          <a:latin typeface="Arial"/>
                        </a:rPr>
                        <a:t>3</a:t>
                      </a:r>
                      <a:endParaRPr b="0" lang="fr-FR" sz="10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92d05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c0c0c0"/>
                    </a:solidFill>
                  </a:tcPr>
                </a:tc>
              </a:tr>
            </a:tbl>
          </a:graphicData>
        </a:graphic>
      </p:graphicFrame>
    </p:spTree>
  </p:cSld>
  <mc:AlternateContent>
    <mc:Choice Requires="p14">
      <p:transition spd="slow" p14:dur="2000"/>
    </mc:Choice>
    <mc:Fallback>
      <p:transition spd="slow"/>
    </mc:Fallback>
  </mc:AlternateContent>
  <p:timing>
    <p:tnLst>
      <p:par>
        <p:cTn id="173" dur="indefinite" restart="never" nodeType="tmRoot">
          <p:childTnLst>
            <p:seq>
              <p:cTn id="174" dur="indefinite" nodeType="mainSeq"/>
              <p:prevCondLst>
                <p:cond delay="0" evt="onPrev">
                  <p:tgtEl>
                    <p:sldTgt/>
                  </p:tgtEl>
                </p:cond>
              </p:prevCondLst>
              <p:nextCondLst>
                <p:cond delay="0" evt="onNext">
                  <p:tgtEl>
                    <p:sldTgt/>
                  </p:tgtEl>
                </p:cond>
              </p:nextCondLst>
            </p:seq>
          </p:childTnLst>
        </p:cTn>
      </p:par>
    </p:tnLst>
  </p:timing>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4" name="CustomShape 1"/>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777877"/>
                </a:solidFill>
                <a:latin typeface="Arial"/>
                <a:ea typeface="DejaVu Sans"/>
              </a:rPr>
              <a:t>Plan d’actions VADA 2022 - 2026</a:t>
            </a:r>
            <a:endParaRPr b="0" lang="fr-FR" sz="2400" spc="-1" strike="noStrike">
              <a:latin typeface="Arial"/>
            </a:endParaRPr>
          </a:p>
        </p:txBody>
      </p:sp>
      <p:graphicFrame>
        <p:nvGraphicFramePr>
          <p:cNvPr id="975" name="Table 2"/>
          <p:cNvGraphicFramePr/>
          <p:nvPr/>
        </p:nvGraphicFramePr>
        <p:xfrm>
          <a:off x="304920" y="830880"/>
          <a:ext cx="11581560" cy="5460480"/>
        </p:xfrm>
        <a:graphic>
          <a:graphicData uri="http://schemas.openxmlformats.org/drawingml/2006/table">
            <a:tbl>
              <a:tblPr/>
              <a:tblGrid>
                <a:gridCol w="5210280"/>
                <a:gridCol w="1291320"/>
                <a:gridCol w="405360"/>
                <a:gridCol w="714960"/>
                <a:gridCol w="629640"/>
                <a:gridCol w="1323360"/>
                <a:gridCol w="885960"/>
                <a:gridCol w="223920"/>
                <a:gridCol w="223920"/>
                <a:gridCol w="223920"/>
                <a:gridCol w="223920"/>
                <a:gridCol w="225360"/>
              </a:tblGrid>
              <a:tr h="996840">
                <a:tc>
                  <a:txBody>
                    <a:bodyPr lIns="1080" rIns="1080">
                      <a:noAutofit/>
                    </a:bodyPr>
                    <a:p>
                      <a:pPr>
                        <a:lnSpc>
                          <a:spcPct val="100000"/>
                        </a:lnSpc>
                      </a:pPr>
                      <a:r>
                        <a:rPr b="1" lang="fr-FR" sz="1050" spc="-1" strike="noStrike">
                          <a:solidFill>
                            <a:srgbClr val="777877"/>
                          </a:solidFill>
                          <a:latin typeface="Arial Narrow"/>
                        </a:rPr>
                        <a:t>Actions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Pilote(s)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Niveau de priorité</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début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fin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Modalités de mise en œuvre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Commentaires</a:t>
                      </a:r>
                      <a:br/>
                      <a:r>
                        <a:rPr b="1" lang="fr-FR" sz="1050" spc="-1" strike="noStrike">
                          <a:solidFill>
                            <a:srgbClr val="777877"/>
                          </a:solidFill>
                          <a:latin typeface="Arial Narrow"/>
                        </a:rPr>
                        <a:t>(précisions de mise en œuvre : risques, points de vigilance, retards...)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2025</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r h="252000">
                <a:tc gridSpan="12">
                  <a:txBody>
                    <a:bodyPr lIns="7560" rIns="7560">
                      <a:noAutofit/>
                    </a:bodyPr>
                    <a:p>
                      <a:pPr>
                        <a:lnSpc>
                          <a:spcPct val="100000"/>
                        </a:lnSpc>
                      </a:pPr>
                      <a:r>
                        <a:rPr b="1" lang="fr-FR" sz="1100" spc="-1" strike="noStrike">
                          <a:solidFill>
                            <a:srgbClr val="ffffff"/>
                          </a:solidFill>
                          <a:latin typeface="Arial Narrow"/>
                        </a:rPr>
                        <a:t>9. Gouvernance du dispositif VADA, suivi et évaluation de la démarche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4c7cb5"/>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2334600">
                <a:tc>
                  <a:txBody>
                    <a:bodyPr lIns="7560" rIns="7560">
                      <a:noAutofit/>
                    </a:bodyPr>
                    <a:p>
                      <a:pPr>
                        <a:lnSpc>
                          <a:spcPct val="100000"/>
                        </a:lnSpc>
                      </a:pPr>
                      <a:r>
                        <a:rPr b="0" lang="fr-FR" sz="1100" spc="-1" strike="noStrike">
                          <a:solidFill>
                            <a:srgbClr val="777877"/>
                          </a:solidFill>
                          <a:latin typeface="Arial Narrow"/>
                        </a:rPr>
                        <a:t>9.1. Pérenniser et élargir les membres invités des instances de gouvernance VADA  : </a:t>
                      </a:r>
                      <a:br/>
                      <a:r>
                        <a:rPr b="0" lang="fr-FR" sz="1100" spc="-1" strike="noStrike">
                          <a:solidFill>
                            <a:srgbClr val="777877"/>
                          </a:solidFill>
                          <a:latin typeface="Arial Narrow"/>
                        </a:rPr>
                        <a:t>- Comité de pilotage : élargir la composition actuelle (maire, directeur de cabinet, DGS, référente VADA, élue en charge des séniors, directrice du CCAS) à l'élue en charge de la transition écologique et à des représentants du Conseil des Aînés Pennois. Rôle : arbitrer les décisions </a:t>
                      </a:r>
                      <a:br/>
                      <a:r>
                        <a:rPr b="0" lang="fr-FR" sz="1100" spc="-1" strike="noStrike">
                          <a:solidFill>
                            <a:srgbClr val="777877"/>
                          </a:solidFill>
                          <a:latin typeface="Arial Narrow"/>
                        </a:rPr>
                        <a:t>- Comité technique : élargir la composition actuelle (élue en charge des séniors, référente VADA et directrice du CCAS), au service communication, au pôle séniors et à des représentants du Conseil des Aînés Pennois, voire à des personnes qualifiées en fonction de l'ordre du jour prévu. Rôle : suivre la démarche VADA et préparer les décisions du COPIL (nouvelles actions, ajustements aux actions existantes... )</a:t>
                      </a:r>
                      <a:br/>
                      <a:r>
                        <a:rPr b="0" lang="fr-FR" sz="1100" spc="-1" strike="noStrike">
                          <a:solidFill>
                            <a:srgbClr val="777877"/>
                          </a:solidFill>
                          <a:latin typeface="Arial Narrow"/>
                        </a:rPr>
                        <a:t>- Conseil des Ainés Pennois : communication sur le dispositif en avril 2022, pour un appel à candidatures et une mise en oeuvre effective en octobre 2022 (semaine bleue) en identifiant un référent et un suppléant par thématique VADA </a:t>
                      </a:r>
                      <a:br/>
                      <a:r>
                        <a:rPr b="0" lang="fr-FR" sz="1100" spc="-1" strike="noStrike">
                          <a:solidFill>
                            <a:srgbClr val="777877"/>
                          </a:solidFill>
                          <a:latin typeface="Arial Narrow"/>
                        </a:rPr>
                        <a:t>- Ambassadeurs VADA : identification de membres du Conseil des Aîné Pennois qui participeront au CLSPD (2 sièges), à la Participation citoyenne, au Comité des Fêtes...</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CCAS </a:t>
                      </a:r>
                      <a:br/>
                      <a:r>
                        <a:rPr b="0" lang="fr-FR" sz="1100" spc="-1" strike="noStrike">
                          <a:solidFill>
                            <a:srgbClr val="777877"/>
                          </a:solidFill>
                          <a:latin typeface="Arial Narrow"/>
                        </a:rPr>
                        <a:t>Pôle cohésion sociale </a:t>
                      </a:r>
                      <a:br/>
                      <a:r>
                        <a:rPr b="0" lang="fr-FR" sz="1100" spc="-1" strike="noStrike">
                          <a:solidFill>
                            <a:srgbClr val="777877"/>
                          </a:solidFill>
                          <a:latin typeface="Arial Narrow"/>
                        </a:rPr>
                        <a:t>Service communication</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572400">
                <a:tc>
                  <a:txBody>
                    <a:bodyPr lIns="7560" rIns="7560">
                      <a:noAutofit/>
                    </a:bodyPr>
                    <a:p>
                      <a:pPr>
                        <a:lnSpc>
                          <a:spcPct val="100000"/>
                        </a:lnSpc>
                      </a:pPr>
                      <a:r>
                        <a:rPr b="0" lang="fr-FR" sz="1100" spc="-1" strike="noStrike">
                          <a:solidFill>
                            <a:srgbClr val="777877"/>
                          </a:solidFill>
                          <a:latin typeface="Arial Narrow"/>
                        </a:rPr>
                        <a:t>9.2. Former les agents d'accueil de l'hôtel de ville, de la mairie annexe, du CCAS, de la police municipale, de l'urbanisme, du bureau municipal de l'emploi (BME) aux spécificités de l'accueil des habitants retraités</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br/>
                      <a:r>
                        <a:rPr b="0" lang="fr-FR" sz="1100" spc="-1" strike="noStrike">
                          <a:solidFill>
                            <a:srgbClr val="777877"/>
                          </a:solidFill>
                          <a:latin typeface="Arial Narrow"/>
                        </a:rPr>
                        <a:t>Direction des Ressources Humaines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2023</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2024</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r>
              <a:tr h="572400">
                <a:tc>
                  <a:txBody>
                    <a:bodyPr lIns="7560" rIns="7560">
                      <a:noAutofit/>
                    </a:bodyPr>
                    <a:p>
                      <a:pPr>
                        <a:lnSpc>
                          <a:spcPct val="100000"/>
                        </a:lnSpc>
                      </a:pPr>
                      <a:r>
                        <a:rPr b="0" lang="fr-FR" sz="1100" spc="-1" strike="noStrike">
                          <a:solidFill>
                            <a:srgbClr val="777877"/>
                          </a:solidFill>
                          <a:latin typeface="Arial Narrow"/>
                        </a:rPr>
                        <a:t>9.3. Organiser un groupe de travail au sein de l'espace sénior pour réfléchir à la question du rythme en lien avec l'avancée en âge avec un médecin gériatre puis mettre en place des rencontres avec les partenaires / les services de la commune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br/>
                      <a:r>
                        <a:rPr b="0" lang="fr-FR" sz="1100" spc="-1" strike="noStrike">
                          <a:solidFill>
                            <a:srgbClr val="777877"/>
                          </a:solidFill>
                          <a:latin typeface="Arial Narrow"/>
                        </a:rPr>
                        <a:t>Espace séniors</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2</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ff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2023</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r>
              <a:tr h="732600">
                <a:tc>
                  <a:txBody>
                    <a:bodyPr lIns="7560" rIns="7560">
                      <a:noAutofit/>
                    </a:bodyPr>
                    <a:p>
                      <a:pPr>
                        <a:lnSpc>
                          <a:spcPct val="100000"/>
                        </a:lnSpc>
                      </a:pPr>
                      <a:r>
                        <a:rPr b="0" lang="fr-FR" sz="1100" spc="-1" strike="noStrike">
                          <a:solidFill>
                            <a:srgbClr val="777877"/>
                          </a:solidFill>
                          <a:latin typeface="Arial Narrow"/>
                        </a:rPr>
                        <a:t>9.4. Pérenniser la démarche de consultation des habitants (en complément de la mise en place du Conseil des Aînés Pennois) via : </a:t>
                      </a:r>
                      <a:br/>
                      <a:r>
                        <a:rPr b="0" lang="fr-FR" sz="1100" spc="-1" strike="noStrike">
                          <a:solidFill>
                            <a:srgbClr val="777877"/>
                          </a:solidFill>
                          <a:latin typeface="Arial Narrow"/>
                        </a:rPr>
                        <a:t>- La mise en place d'ateliers au sein de l'espace séniors animés par des séniors </a:t>
                      </a:r>
                      <a:br/>
                      <a:r>
                        <a:rPr b="0" lang="fr-FR" sz="1100" spc="-1" strike="noStrike">
                          <a:solidFill>
                            <a:srgbClr val="777877"/>
                          </a:solidFill>
                          <a:latin typeface="Arial Narrow"/>
                        </a:rPr>
                        <a:t>- La diffusion d'un questionnaire en ligne en fin de démarche VADA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br/>
                      <a:r>
                        <a:rPr b="0" lang="fr-FR" sz="1100" spc="-1" strike="noStrike">
                          <a:solidFill>
                            <a:srgbClr val="777877"/>
                          </a:solidFill>
                          <a:latin typeface="Arial Narrow"/>
                        </a:rPr>
                        <a:t>Espace séniors</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bl>
          </a:graphicData>
        </a:graphic>
      </p:graphicFrame>
    </p:spTree>
  </p:cSld>
  <mc:AlternateContent>
    <mc:Choice Requires="p14">
      <p:transition spd="slow" p14:dur="2000"/>
    </mc:Choice>
    <mc:Fallback>
      <p:transition spd="slow"/>
    </mc:Fallback>
  </mc:AlternateContent>
  <p:timing>
    <p:tnLst>
      <p:par>
        <p:cTn id="175" dur="indefinite" restart="never" nodeType="tmRoot">
          <p:childTnLst>
            <p:seq>
              <p:cTn id="176" dur="indefinite" nodeType="mainSeq"/>
              <p:prevCondLst>
                <p:cond delay="0" evt="onPrev">
                  <p:tgtEl>
                    <p:sldTgt/>
                  </p:tgtEl>
                </p:cond>
              </p:prevCondLst>
              <p:nextCondLst>
                <p:cond delay="0"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6" name="CustomShape 1"/>
          <p:cNvSpPr/>
          <p:nvPr/>
        </p:nvSpPr>
        <p:spPr>
          <a:xfrm>
            <a:off x="304920" y="315360"/>
            <a:ext cx="11581200" cy="358920"/>
          </a:xfrm>
          <a:prstGeom prst="rect">
            <a:avLst/>
          </a:prstGeom>
          <a:noFill/>
          <a:ln>
            <a:noFill/>
          </a:ln>
        </p:spPr>
        <p:style>
          <a:lnRef idx="0"/>
          <a:fillRef idx="0"/>
          <a:effectRef idx="0"/>
          <a:fontRef idx="minor"/>
        </p:style>
        <p:txBody>
          <a:bodyPr lIns="0" rIns="90000" tIns="0" bIns="45000">
            <a:noAutofit/>
          </a:bodyPr>
          <a:p>
            <a:pPr>
              <a:lnSpc>
                <a:spcPct val="90000"/>
              </a:lnSpc>
              <a:spcBef>
                <a:spcPts val="201"/>
              </a:spcBef>
            </a:pPr>
            <a:r>
              <a:rPr b="0" lang="fr-FR" sz="2400" spc="-1" strike="noStrike">
                <a:solidFill>
                  <a:srgbClr val="777877"/>
                </a:solidFill>
                <a:latin typeface="Arial"/>
                <a:ea typeface="DejaVu Sans"/>
              </a:rPr>
              <a:t>Plan d’actions VADA 2022 - 2026</a:t>
            </a:r>
            <a:endParaRPr b="0" lang="fr-FR" sz="2400" spc="-1" strike="noStrike">
              <a:latin typeface="Arial"/>
            </a:endParaRPr>
          </a:p>
        </p:txBody>
      </p:sp>
      <p:graphicFrame>
        <p:nvGraphicFramePr>
          <p:cNvPr id="977" name="Table 2"/>
          <p:cNvGraphicFramePr/>
          <p:nvPr/>
        </p:nvGraphicFramePr>
        <p:xfrm>
          <a:off x="304920" y="830880"/>
          <a:ext cx="11581560" cy="3034080"/>
        </p:xfrm>
        <a:graphic>
          <a:graphicData uri="http://schemas.openxmlformats.org/drawingml/2006/table">
            <a:tbl>
              <a:tblPr/>
              <a:tblGrid>
                <a:gridCol w="5210280"/>
                <a:gridCol w="1291320"/>
                <a:gridCol w="405360"/>
                <a:gridCol w="714960"/>
                <a:gridCol w="629640"/>
                <a:gridCol w="1323360"/>
                <a:gridCol w="885960"/>
                <a:gridCol w="223920"/>
                <a:gridCol w="223920"/>
                <a:gridCol w="223920"/>
                <a:gridCol w="223920"/>
                <a:gridCol w="225360"/>
              </a:tblGrid>
              <a:tr h="996840">
                <a:tc>
                  <a:txBody>
                    <a:bodyPr lIns="1080" rIns="1080">
                      <a:noAutofit/>
                    </a:bodyPr>
                    <a:p>
                      <a:pPr>
                        <a:lnSpc>
                          <a:spcPct val="100000"/>
                        </a:lnSpc>
                      </a:pPr>
                      <a:r>
                        <a:rPr b="1" lang="fr-FR" sz="1050" spc="-1" strike="noStrike">
                          <a:solidFill>
                            <a:srgbClr val="777877"/>
                          </a:solidFill>
                          <a:latin typeface="Arial Narrow"/>
                        </a:rPr>
                        <a:t>Actions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Pilote(s)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Niveau de priorité</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début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Date de fin de mise en œuvre </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Modalités de mise en œuvre</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1" lang="fr-FR" sz="1050" spc="-1" strike="noStrike">
                          <a:solidFill>
                            <a:srgbClr val="777877"/>
                          </a:solidFill>
                          <a:latin typeface="Arial Narrow"/>
                        </a:rPr>
                        <a:t>Commentaires</a:t>
                      </a:r>
                      <a:br/>
                      <a:r>
                        <a:rPr b="1" lang="fr-FR" sz="1050" spc="-1" strike="noStrike">
                          <a:solidFill>
                            <a:srgbClr val="777877"/>
                          </a:solidFill>
                          <a:latin typeface="Arial Narrow"/>
                        </a:rPr>
                        <a:t>(précisions de mise en œuvre : risques, points de vigilance, retards...)</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2022</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2023</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2024</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2025</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c>
                  <a:txBody>
                    <a:bodyPr lIns="1080" rIns="1080">
                      <a:noAutofit/>
                    </a:bodyPr>
                    <a:p>
                      <a:pPr algn="ctr">
                        <a:lnSpc>
                          <a:spcPct val="100000"/>
                        </a:lnSpc>
                      </a:pPr>
                      <a:r>
                        <a:rPr b="0" lang="fr-FR" sz="1050" spc="-1" strike="noStrike">
                          <a:solidFill>
                            <a:srgbClr val="777877"/>
                          </a:solidFill>
                          <a:latin typeface="Arial Narrow"/>
                        </a:rPr>
                        <a:t>2026</a:t>
                      </a:r>
                      <a:endParaRPr b="0" lang="fr-FR" sz="1050" spc="-1" strike="noStrike">
                        <a:latin typeface="Arial"/>
                      </a:endParaRPr>
                    </a:p>
                  </a:txBody>
                  <a:tcPr marL="1080" marR="1080">
                    <a:lnL w="12240">
                      <a:solidFill>
                        <a:srgbClr val="777877"/>
                      </a:solidFill>
                    </a:lnL>
                    <a:lnR w="12240">
                      <a:solidFill>
                        <a:srgbClr val="777877"/>
                      </a:solidFill>
                    </a:lnR>
                    <a:lnT w="12240">
                      <a:solidFill>
                        <a:srgbClr val="777877"/>
                      </a:solidFill>
                    </a:lnT>
                    <a:lnB w="12240">
                      <a:solidFill>
                        <a:srgbClr val="777877"/>
                      </a:solidFill>
                    </a:lnB>
                    <a:noFill/>
                  </a:tcPr>
                </a:tc>
              </a:tr>
              <a:tr h="252000">
                <a:tc gridSpan="12">
                  <a:txBody>
                    <a:bodyPr lIns="7560" rIns="7560">
                      <a:noAutofit/>
                    </a:bodyPr>
                    <a:p>
                      <a:pPr>
                        <a:lnSpc>
                          <a:spcPct val="100000"/>
                        </a:lnSpc>
                      </a:pPr>
                      <a:r>
                        <a:rPr b="1" lang="fr-FR" sz="1100" spc="-1" strike="noStrike">
                          <a:solidFill>
                            <a:srgbClr val="ffffff"/>
                          </a:solidFill>
                          <a:latin typeface="Arial Narrow"/>
                        </a:rPr>
                        <a:t>9. Gouvernance du dispositif VADA, suivi et évaluation de la démarche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4c7cb5"/>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732600">
                <a:tc>
                  <a:txBody>
                    <a:bodyPr lIns="7560" rIns="7560">
                      <a:noAutofit/>
                    </a:bodyPr>
                    <a:p>
                      <a:pPr>
                        <a:lnSpc>
                          <a:spcPct val="100000"/>
                        </a:lnSpc>
                      </a:pPr>
                      <a:r>
                        <a:rPr b="0" lang="fr-FR" sz="1100" spc="-1" strike="noStrike">
                          <a:solidFill>
                            <a:srgbClr val="777877"/>
                          </a:solidFill>
                          <a:latin typeface="Arial Narrow"/>
                        </a:rPr>
                        <a:t>9.5. Identifier les besoins de formation des membres du Conseil des Aînés Pennois et leur donner accès à des formations en lien avec les thématiques qui les intéressent notamment pour leur permettre de siéger aux différentes instances et de devenir ambassadeurs VADA (présentation des travaux VADA...)</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CCAS </a:t>
                      </a:r>
                      <a:br/>
                      <a:r>
                        <a:rPr b="0" lang="fr-FR" sz="1100" spc="-1" strike="noStrike">
                          <a:solidFill>
                            <a:srgbClr val="777877"/>
                          </a:solidFill>
                          <a:latin typeface="Arial Narrow"/>
                        </a:rPr>
                        <a:t>Pôle cohésion sociale </a:t>
                      </a:r>
                      <a:br/>
                      <a:r>
                        <a:rPr b="0" lang="fr-FR" sz="1100" spc="-1" strike="noStrike">
                          <a:solidFill>
                            <a:srgbClr val="777877"/>
                          </a:solidFill>
                          <a:latin typeface="Arial Narrow"/>
                        </a:rPr>
                        <a:t>Service communication</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2</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ff00"/>
                    </a:solidFill>
                  </a:tcPr>
                </a:tc>
                <a:tc>
                  <a:txBody>
                    <a:bodyPr lIns="7560" rIns="7560">
                      <a:noAutofit/>
                    </a:bodyPr>
                    <a:p>
                      <a:pPr algn="ctr">
                        <a:lnSpc>
                          <a:spcPct val="100000"/>
                        </a:lnSpc>
                      </a:pPr>
                      <a:r>
                        <a:rPr b="0" lang="fr-FR" sz="1100" spc="-1" strike="noStrike">
                          <a:solidFill>
                            <a:srgbClr val="777877"/>
                          </a:solidFill>
                          <a:latin typeface="Arial Narrow"/>
                        </a:rPr>
                        <a:t>2023</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ffffff"/>
                          </a:solidFill>
                          <a:latin typeface="Arial Narrow"/>
                        </a:rPr>
                        <a:t>0</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r h="1053000">
                <a:tc>
                  <a:txBody>
                    <a:bodyPr lIns="7560" rIns="7560">
                      <a:noAutofit/>
                    </a:bodyPr>
                    <a:p>
                      <a:pPr>
                        <a:lnSpc>
                          <a:spcPct val="100000"/>
                        </a:lnSpc>
                      </a:pPr>
                      <a:r>
                        <a:rPr b="0" lang="fr-FR" sz="1100" spc="-1" strike="noStrike">
                          <a:solidFill>
                            <a:srgbClr val="777877"/>
                          </a:solidFill>
                          <a:latin typeface="Arial Narrow"/>
                        </a:rPr>
                        <a:t>9.6. Communiquer autour de la démarche Ville Amie des Aînés en  : </a:t>
                      </a:r>
                      <a:br/>
                      <a:r>
                        <a:rPr b="0" lang="fr-FR" sz="1100" spc="-1" strike="noStrike">
                          <a:solidFill>
                            <a:srgbClr val="777877"/>
                          </a:solidFill>
                          <a:latin typeface="Arial Narrow"/>
                        </a:rPr>
                        <a:t>- Diffusant le diagnostic et le plan d'actions</a:t>
                      </a:r>
                      <a:br/>
                      <a:r>
                        <a:rPr b="0" lang="fr-FR" sz="1100" spc="-1" strike="noStrike">
                          <a:solidFill>
                            <a:srgbClr val="777877"/>
                          </a:solidFill>
                          <a:latin typeface="Arial Narrow"/>
                        </a:rPr>
                        <a:t>- Diffusant les fiches publiées sur le site du RFVAA</a:t>
                      </a:r>
                      <a:br/>
                      <a:r>
                        <a:rPr b="0" lang="fr-FR" sz="1100" spc="-1" strike="noStrike">
                          <a:solidFill>
                            <a:srgbClr val="777877"/>
                          </a:solidFill>
                          <a:latin typeface="Arial Narrow"/>
                        </a:rPr>
                        <a:t>- Communiquant régulièrement des informations dans </a:t>
                      </a:r>
                      <a:r>
                        <a:rPr b="0" i="1" lang="fr-FR" sz="1100" spc="-1" strike="noStrike">
                          <a:solidFill>
                            <a:srgbClr val="777877"/>
                          </a:solidFill>
                          <a:latin typeface="Arial Narrow"/>
                        </a:rPr>
                        <a:t>le Pennois</a:t>
                      </a:r>
                      <a:br/>
                      <a:r>
                        <a:rPr b="0" lang="fr-FR" sz="1100" spc="-1" strike="noStrike">
                          <a:solidFill>
                            <a:srgbClr val="777877"/>
                          </a:solidFill>
                          <a:latin typeface="Arial Narrow"/>
                        </a:rPr>
                        <a:t>- Elaborant une Charte Ville Amie des Ainés signée par la Ville et les partenaires institutionnels et associatifs</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Pôle Cohésion sociale</a:t>
                      </a:r>
                      <a:br/>
                      <a:r>
                        <a:rPr b="0" lang="fr-FR" sz="1100" spc="-1" strike="noStrike">
                          <a:solidFill>
                            <a:srgbClr val="777877"/>
                          </a:solidFill>
                          <a:latin typeface="Arial Narrow"/>
                        </a:rPr>
                        <a:t>Service communication</a:t>
                      </a:r>
                      <a:br/>
                      <a:r>
                        <a:rPr b="0" lang="fr-FR" sz="1100" spc="-1" strike="noStrike">
                          <a:solidFill>
                            <a:srgbClr val="777877"/>
                          </a:solidFill>
                          <a:latin typeface="Arial Narrow"/>
                        </a:rPr>
                        <a:t>Cabinet du maire</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1" lang="fr-FR" sz="1000" spc="-1" strike="noStrike">
                          <a:solidFill>
                            <a:srgbClr val="777877"/>
                          </a:solidFill>
                          <a:latin typeface="Arial"/>
                        </a:rPr>
                        <a:t>1</a:t>
                      </a:r>
                      <a:endParaRPr b="0" lang="fr-FR" sz="10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ffc000"/>
                    </a:solidFill>
                  </a:tcPr>
                </a:tc>
                <a:tc>
                  <a:txBody>
                    <a:bodyPr lIns="7560" rIns="7560">
                      <a:noAutofit/>
                    </a:bodyPr>
                    <a:p>
                      <a:pPr algn="ctr">
                        <a:lnSpc>
                          <a:spcPct val="100000"/>
                        </a:lnSpc>
                      </a:pPr>
                      <a:r>
                        <a:rPr b="0" lang="fr-FR" sz="1100" spc="-1" strike="noStrike">
                          <a:solidFill>
                            <a:srgbClr val="777877"/>
                          </a:solidFill>
                          <a:latin typeface="Arial Narrow"/>
                        </a:rPr>
                        <a:t>2022</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777877"/>
                          </a:solidFill>
                          <a:latin typeface="Arial Narrow"/>
                        </a:rPr>
                        <a:t>2026</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nSpc>
                          <a:spcPct val="100000"/>
                        </a:lnSpc>
                      </a:pPr>
                      <a:r>
                        <a:rPr b="0" lang="fr-FR" sz="1100" spc="-1" strike="noStrike">
                          <a:solidFill>
                            <a:srgbClr val="777877"/>
                          </a:solidFill>
                          <a:latin typeface="Arial Narrow"/>
                        </a:rPr>
                        <a:t> </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no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c>
                  <a:txBody>
                    <a:bodyPr lIns="7560" rIns="7560">
                      <a:noAutofit/>
                    </a:bodyPr>
                    <a:p>
                      <a:pPr algn="ctr">
                        <a:lnSpc>
                          <a:spcPct val="100000"/>
                        </a:lnSpc>
                      </a:pPr>
                      <a:r>
                        <a:rPr b="0" lang="fr-FR" sz="1100" spc="-1" strike="noStrike">
                          <a:solidFill>
                            <a:srgbClr val="c0c0c0"/>
                          </a:solidFill>
                          <a:latin typeface="Arial Narrow"/>
                        </a:rPr>
                        <a:t>1</a:t>
                      </a:r>
                      <a:endParaRPr b="0" lang="fr-FR" sz="1100" spc="-1" strike="noStrike">
                        <a:latin typeface="Arial"/>
                      </a:endParaRPr>
                    </a:p>
                  </a:txBody>
                  <a:tcPr marL="7560" marR="7560">
                    <a:lnL w="12240">
                      <a:solidFill>
                        <a:srgbClr val="777877"/>
                      </a:solidFill>
                    </a:lnL>
                    <a:lnR w="12240">
                      <a:solidFill>
                        <a:srgbClr val="777877"/>
                      </a:solidFill>
                    </a:lnR>
                    <a:lnT w="12240">
                      <a:solidFill>
                        <a:srgbClr val="777877"/>
                      </a:solidFill>
                    </a:lnT>
                    <a:lnB w="12240">
                      <a:solidFill>
                        <a:srgbClr val="777877"/>
                      </a:solidFill>
                    </a:lnB>
                    <a:solidFill>
                      <a:srgbClr val="c0c0c0"/>
                    </a:solidFill>
                  </a:tcPr>
                </a:tc>
              </a:tr>
            </a:tbl>
          </a:graphicData>
        </a:graphic>
      </p:graphicFrame>
    </p:spTree>
  </p:cSld>
  <mc:AlternateContent>
    <mc:Choice Requires="p14">
      <p:transition spd="slow" p14:dur="2000"/>
    </mc:Choice>
    <mc:Fallback>
      <p:transition spd="slow"/>
    </mc:Fallback>
  </mc:AlternateContent>
  <p:timing>
    <p:tnLst>
      <p:par>
        <p:cTn id="177" dur="indefinite" restart="never" nodeType="tmRoot">
          <p:childTnLst>
            <p:seq>
              <p:cTn id="178"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1" name="Espace réservé pour une image  11" descr=""/>
          <p:cNvPicPr/>
          <p:nvPr/>
        </p:nvPicPr>
        <p:blipFill>
          <a:blip r:embed="rId1"/>
          <a:stretch/>
        </p:blipFill>
        <p:spPr>
          <a:xfrm>
            <a:off x="6007680" y="0"/>
            <a:ext cx="6183000" cy="6371280"/>
          </a:xfrm>
          <a:prstGeom prst="rect">
            <a:avLst/>
          </a:prstGeom>
          <a:ln>
            <a:noFill/>
          </a:ln>
        </p:spPr>
      </p:pic>
      <p:sp>
        <p:nvSpPr>
          <p:cNvPr id="462" name="CustomShape 1"/>
          <p:cNvSpPr/>
          <p:nvPr/>
        </p:nvSpPr>
        <p:spPr>
          <a:xfrm>
            <a:off x="304920" y="1383480"/>
            <a:ext cx="5397120" cy="358920"/>
          </a:xfrm>
          <a:prstGeom prst="rect">
            <a:avLst/>
          </a:prstGeom>
          <a:noFill/>
          <a:ln>
            <a:noFill/>
          </a:ln>
        </p:spPr>
        <p:style>
          <a:lnRef idx="0"/>
          <a:fillRef idx="0"/>
          <a:effectRef idx="0"/>
          <a:fontRef idx="minor"/>
        </p:style>
        <p:txBody>
          <a:bodyPr lIns="0" rIns="0" tIns="0" bIns="72000">
            <a:noAutofit/>
          </a:bodyPr>
          <a:p>
            <a:pPr>
              <a:lnSpc>
                <a:spcPct val="90000"/>
              </a:lnSpc>
              <a:spcBef>
                <a:spcPts val="1001"/>
              </a:spcBef>
            </a:pPr>
            <a:r>
              <a:rPr b="1" lang="fr-FR" sz="2400" spc="-1" strike="noStrike">
                <a:solidFill>
                  <a:srgbClr val="ffffff"/>
                </a:solidFill>
                <a:latin typeface="Arial"/>
                <a:ea typeface="DejaVu Sans"/>
              </a:rPr>
              <a:t>2.1. Caractéristiques sociodémographiques</a:t>
            </a:r>
            <a:endParaRPr b="0" lang="fr-FR" sz="2400" spc="-1" strike="noStrike">
              <a:latin typeface="Arial"/>
            </a:endParaRPr>
          </a:p>
        </p:txBody>
      </p:sp>
      <p:sp>
        <p:nvSpPr>
          <p:cNvPr id="463" name="CustomShape 2"/>
          <p:cNvSpPr/>
          <p:nvPr/>
        </p:nvSpPr>
        <p:spPr>
          <a:xfrm>
            <a:off x="304920" y="2425320"/>
            <a:ext cx="5494320" cy="361836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001"/>
              </a:spcBef>
            </a:pPr>
            <a:r>
              <a:rPr b="1" i="1" lang="fr-FR" sz="1200" spc="-1" strike="noStrike">
                <a:solidFill>
                  <a:srgbClr val="ffffff"/>
                </a:solidFill>
                <a:latin typeface="Arial"/>
                <a:ea typeface="DejaVu Sans"/>
              </a:rPr>
              <a:t>Principaux constats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Une commune densément peuplée, très attractive (solde migratoire positif) mais peu dynamique (solde naturel négatif)</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Une population âgée et un vieillissement accru de la population à anticiper</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Une part relativement importante de personnes titulaires d’un diplôme</a:t>
            </a:r>
            <a:endParaRPr b="0" lang="fr-FR" sz="1200" spc="-1" strike="noStrike">
              <a:latin typeface="Arial"/>
            </a:endParaRPr>
          </a:p>
          <a:p>
            <a:pPr>
              <a:lnSpc>
                <a:spcPct val="90000"/>
              </a:lnSpc>
              <a:spcBef>
                <a:spcPts val="1001"/>
              </a:spcBef>
            </a:pPr>
            <a:endParaRPr b="0" lang="fr-FR" sz="1200" spc="-1" strike="noStrike">
              <a:latin typeface="Arial"/>
            </a:endParaRPr>
          </a:p>
          <a:p>
            <a:pPr>
              <a:lnSpc>
                <a:spcPct val="90000"/>
              </a:lnSpc>
              <a:spcBef>
                <a:spcPts val="1001"/>
              </a:spcBef>
            </a:pPr>
            <a:r>
              <a:rPr b="1" i="1" lang="fr-FR" sz="1200" spc="-1" strike="noStrike">
                <a:solidFill>
                  <a:srgbClr val="ffffff"/>
                </a:solidFill>
                <a:latin typeface="Arial"/>
                <a:ea typeface="DejaVu Sans"/>
              </a:rPr>
              <a:t>Enjeux repérés :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Une commune avec une évolution positive du nombre d’habitants et une forte attractivité nécessitant une adaptation de l’offre aux besoins des nouveaux habitants</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enjeu de développement d’une offre qui réponde à la fois aux </a:t>
            </a:r>
            <a:r>
              <a:rPr b="1" lang="fr-FR" sz="1200" spc="-1" strike="noStrike">
                <a:solidFill>
                  <a:srgbClr val="ffffff"/>
                </a:solidFill>
                <a:latin typeface="Arial"/>
                <a:ea typeface="DejaVu Sans"/>
              </a:rPr>
              <a:t>besoins des personnes âgées de 60 à 75 ans </a:t>
            </a:r>
            <a:r>
              <a:rPr b="0" lang="fr-FR" sz="1200" spc="-1" strike="noStrike">
                <a:solidFill>
                  <a:srgbClr val="ffffff"/>
                </a:solidFill>
                <a:latin typeface="Arial"/>
                <a:ea typeface="DejaVu Sans"/>
              </a:rPr>
              <a:t>et aux besoins des personnes âgées de </a:t>
            </a:r>
            <a:r>
              <a:rPr b="1" lang="fr-FR" sz="1200" spc="-1" strike="noStrike">
                <a:solidFill>
                  <a:srgbClr val="ffffff"/>
                </a:solidFill>
                <a:latin typeface="Arial"/>
                <a:ea typeface="DejaVu Sans"/>
              </a:rPr>
              <a:t>75 ans et plus </a:t>
            </a:r>
            <a:endParaRPr b="0" lang="fr-FR" sz="1200" spc="-1" strike="noStrike">
              <a:latin typeface="Arial"/>
            </a:endParaRPr>
          </a:p>
          <a:p>
            <a:pPr marL="181080" indent="-180000" algn="just">
              <a:lnSpc>
                <a:spcPct val="90000"/>
              </a:lnSpc>
              <a:spcBef>
                <a:spcPts val="1001"/>
              </a:spcBef>
              <a:buClr>
                <a:srgbClr val="ffffff"/>
              </a:buClr>
              <a:buFont typeface="Arial"/>
              <a:buChar char="•"/>
            </a:pPr>
            <a:r>
              <a:rPr b="0" lang="fr-FR" sz="1200" spc="-1" strike="noStrike">
                <a:solidFill>
                  <a:srgbClr val="ffffff"/>
                </a:solidFill>
                <a:latin typeface="Arial"/>
                <a:ea typeface="DejaVu Sans"/>
              </a:rPr>
              <a:t>Un enjeu d’accompagnement des populations non diplômées qui présentent parfois des difficultés sociales</a:t>
            </a:r>
            <a:endParaRPr b="0" lang="fr-FR" sz="1200" spc="-1" strike="noStrike">
              <a:latin typeface="Arial"/>
            </a:endParaRPr>
          </a:p>
          <a:p>
            <a:pPr algn="just">
              <a:lnSpc>
                <a:spcPct val="90000"/>
              </a:lnSpc>
              <a:spcBef>
                <a:spcPts val="1001"/>
              </a:spcBef>
            </a:pPr>
            <a:endParaRPr b="0" lang="fr-FR" sz="1200" spc="-1" strike="noStrike">
              <a:latin typeface="Arial"/>
            </a:endParaRPr>
          </a:p>
          <a:p>
            <a:pPr algn="just">
              <a:lnSpc>
                <a:spcPct val="90000"/>
              </a:lnSpc>
              <a:spcBef>
                <a:spcPts val="1001"/>
              </a:spcBef>
            </a:pPr>
            <a:endParaRPr b="0" lang="fr-FR" sz="1200" spc="-1" strike="noStrike">
              <a:latin typeface="Arial"/>
            </a:endParaRPr>
          </a:p>
          <a:p>
            <a:pPr>
              <a:lnSpc>
                <a:spcPct val="90000"/>
              </a:lnSpc>
              <a:spcBef>
                <a:spcPts val="1001"/>
              </a:spcBef>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8" name="CustomShape 1"/>
          <p:cNvSpPr/>
          <p:nvPr/>
        </p:nvSpPr>
        <p:spPr>
          <a:xfrm>
            <a:off x="299160" y="5388480"/>
            <a:ext cx="5638320" cy="273600"/>
          </a:xfrm>
          <a:prstGeom prst="rect">
            <a:avLst/>
          </a:prstGeom>
          <a:noFill/>
          <a:ln>
            <a:noFill/>
          </a:ln>
        </p:spPr>
        <p:style>
          <a:lnRef idx="0"/>
          <a:fillRef idx="0"/>
          <a:effectRef idx="0"/>
          <a:fontRef idx="minor"/>
        </p:style>
        <p:txBody>
          <a:bodyPr lIns="0" rIns="0" tIns="0" bIns="0">
            <a:noAutofit/>
          </a:bodyPr>
          <a:p>
            <a:pPr>
              <a:lnSpc>
                <a:spcPct val="90000"/>
              </a:lnSpc>
              <a:spcBef>
                <a:spcPts val="1001"/>
              </a:spcBef>
            </a:pPr>
            <a:r>
              <a:rPr b="1" lang="fr-FR" sz="1400" spc="-1" strike="noStrike">
                <a:solidFill>
                  <a:srgbClr val="ffffff"/>
                </a:solidFill>
                <a:latin typeface="Arial"/>
                <a:ea typeface="DejaVu Sans"/>
              </a:rPr>
              <a:t>www.mazars.fr</a:t>
            </a:r>
            <a:endParaRPr b="0" lang="fr-FR" sz="1400" spc="-1" strike="noStrike">
              <a:latin typeface="Arial"/>
            </a:endParaRPr>
          </a:p>
        </p:txBody>
      </p:sp>
      <p:sp>
        <p:nvSpPr>
          <p:cNvPr id="979" name="CustomShape 2"/>
          <p:cNvSpPr/>
          <p:nvPr/>
        </p:nvSpPr>
        <p:spPr>
          <a:xfrm>
            <a:off x="299160" y="2790360"/>
            <a:ext cx="5638320" cy="1180800"/>
          </a:xfrm>
          <a:prstGeom prst="rect">
            <a:avLst/>
          </a:prstGeom>
          <a:noFill/>
          <a:ln>
            <a:noFill/>
          </a:ln>
        </p:spPr>
        <p:style>
          <a:lnRef idx="0"/>
          <a:fillRef idx="0"/>
          <a:effectRef idx="0"/>
          <a:fontRef idx="minor"/>
        </p:style>
        <p:txBody>
          <a:bodyPr lIns="0" rIns="0" tIns="0" bIns="0">
            <a:noAutofit/>
          </a:bodyPr>
          <a:p>
            <a:pPr>
              <a:lnSpc>
                <a:spcPct val="90000"/>
              </a:lnSpc>
              <a:spcBef>
                <a:spcPts val="1001"/>
              </a:spcBef>
            </a:pPr>
            <a:r>
              <a:rPr b="0" lang="fr-FR" sz="1400" spc="-1" strike="noStrike">
                <a:solidFill>
                  <a:srgbClr val="ffffff"/>
                </a:solidFill>
                <a:latin typeface="Arial"/>
                <a:ea typeface="DejaVu Sans"/>
              </a:rPr>
              <a:t>Tour Exaltis 61 rue Henri Regnault </a:t>
            </a:r>
            <a:endParaRPr b="0" lang="fr-FR" sz="1400" spc="-1" strike="noStrike">
              <a:latin typeface="Arial"/>
            </a:endParaRPr>
          </a:p>
          <a:p>
            <a:pPr>
              <a:lnSpc>
                <a:spcPct val="90000"/>
              </a:lnSpc>
              <a:spcBef>
                <a:spcPts val="1001"/>
              </a:spcBef>
            </a:pPr>
            <a:r>
              <a:rPr b="0" lang="fr-FR" sz="1400" spc="-1" strike="noStrike">
                <a:solidFill>
                  <a:srgbClr val="ffffff"/>
                </a:solidFill>
                <a:latin typeface="Arial"/>
                <a:ea typeface="DejaVu Sans"/>
              </a:rPr>
              <a:t>92400 Courbevoie - France</a:t>
            </a:r>
            <a:endParaRPr b="0" lang="fr-FR" sz="1400" spc="-1" strike="noStrike">
              <a:latin typeface="Arial"/>
            </a:endParaRPr>
          </a:p>
          <a:p>
            <a:pPr>
              <a:lnSpc>
                <a:spcPct val="90000"/>
              </a:lnSpc>
              <a:spcBef>
                <a:spcPts val="1001"/>
              </a:spcBef>
            </a:pPr>
            <a:r>
              <a:rPr b="0" lang="fr-FR" sz="1400" spc="-1" strike="noStrike">
                <a:solidFill>
                  <a:srgbClr val="ffffff"/>
                </a:solidFill>
                <a:latin typeface="Arial"/>
                <a:ea typeface="DejaVu Sans"/>
              </a:rPr>
              <a:t>Mobile: +33 6 37 43 09 67</a:t>
            </a:r>
            <a:endParaRPr b="0" lang="fr-FR" sz="1400" spc="-1" strike="noStrike">
              <a:latin typeface="Arial"/>
            </a:endParaRPr>
          </a:p>
        </p:txBody>
      </p:sp>
      <p:sp>
        <p:nvSpPr>
          <p:cNvPr id="980" name="CustomShape 3"/>
          <p:cNvSpPr/>
          <p:nvPr/>
        </p:nvSpPr>
        <p:spPr>
          <a:xfrm>
            <a:off x="298440" y="1361160"/>
            <a:ext cx="5639400" cy="336960"/>
          </a:xfrm>
          <a:prstGeom prst="rect">
            <a:avLst/>
          </a:prstGeom>
          <a:noFill/>
          <a:ln>
            <a:noFill/>
          </a:ln>
        </p:spPr>
        <p:style>
          <a:lnRef idx="0"/>
          <a:fillRef idx="0"/>
          <a:effectRef idx="0"/>
          <a:fontRef idx="minor"/>
        </p:style>
        <p:txBody>
          <a:bodyPr lIns="0" rIns="0" tIns="0" bIns="0">
            <a:noAutofit/>
          </a:bodyPr>
          <a:p>
            <a:pPr>
              <a:lnSpc>
                <a:spcPct val="90000"/>
              </a:lnSpc>
              <a:spcBef>
                <a:spcPts val="1001"/>
              </a:spcBef>
            </a:pPr>
            <a:r>
              <a:rPr b="0" lang="fr-FR" sz="2400" spc="-1" strike="noStrike">
                <a:solidFill>
                  <a:srgbClr val="ffffff"/>
                </a:solidFill>
                <a:latin typeface="Arial"/>
                <a:ea typeface="DejaVu Sans"/>
              </a:rPr>
              <a:t>Liévine PRINCE | </a:t>
            </a:r>
            <a:r>
              <a:rPr b="0" lang="fr-FR" sz="1800" spc="-1" strike="noStrike">
                <a:solidFill>
                  <a:srgbClr val="ffffff"/>
                </a:solidFill>
                <a:latin typeface="Arial"/>
                <a:ea typeface="DejaVu Sans"/>
              </a:rPr>
              <a:t>Manager</a:t>
            </a:r>
            <a:endParaRPr b="0" lang="fr-FR" sz="1800" spc="-1" strike="noStrike">
              <a:latin typeface="Arial"/>
            </a:endParaRPr>
          </a:p>
        </p:txBody>
      </p:sp>
      <p:sp>
        <p:nvSpPr>
          <p:cNvPr id="981" name="CustomShape 4"/>
          <p:cNvSpPr/>
          <p:nvPr/>
        </p:nvSpPr>
        <p:spPr>
          <a:xfrm>
            <a:off x="6248160" y="1566720"/>
            <a:ext cx="5639400" cy="336960"/>
          </a:xfrm>
          <a:prstGeom prst="rect">
            <a:avLst/>
          </a:prstGeom>
          <a:noFill/>
          <a:ln>
            <a:noFill/>
          </a:ln>
        </p:spPr>
        <p:style>
          <a:lnRef idx="0"/>
          <a:fillRef idx="0"/>
          <a:effectRef idx="0"/>
          <a:fontRef idx="minor"/>
        </p:style>
        <p:txBody>
          <a:bodyPr lIns="0" rIns="0" tIns="0" bIns="0">
            <a:noAutofit/>
          </a:bodyPr>
          <a:p>
            <a:pPr>
              <a:lnSpc>
                <a:spcPct val="90000"/>
              </a:lnSpc>
              <a:spcBef>
                <a:spcPts val="1001"/>
              </a:spcBef>
            </a:pPr>
            <a:r>
              <a:rPr b="0" lang="fr-FR" sz="2400" spc="-1" strike="noStrike">
                <a:solidFill>
                  <a:srgbClr val="ffffff"/>
                </a:solidFill>
                <a:latin typeface="Arial"/>
                <a:ea typeface="DejaVu Sans"/>
              </a:rPr>
              <a:t>Suivez-nous:</a:t>
            </a:r>
            <a:endParaRPr b="0" lang="fr-FR" sz="2400" spc="-1" strike="noStrike">
              <a:latin typeface="Arial"/>
            </a:endParaRPr>
          </a:p>
        </p:txBody>
      </p:sp>
      <p:sp>
        <p:nvSpPr>
          <p:cNvPr id="982" name="CustomShape 5"/>
          <p:cNvSpPr/>
          <p:nvPr/>
        </p:nvSpPr>
        <p:spPr>
          <a:xfrm>
            <a:off x="298440" y="1852920"/>
            <a:ext cx="5639400" cy="336960"/>
          </a:xfrm>
          <a:prstGeom prst="rect">
            <a:avLst/>
          </a:prstGeom>
          <a:noFill/>
          <a:ln>
            <a:noFill/>
          </a:ln>
        </p:spPr>
        <p:style>
          <a:lnRef idx="0"/>
          <a:fillRef idx="0"/>
          <a:effectRef idx="0"/>
          <a:fontRef idx="minor"/>
        </p:style>
        <p:txBody>
          <a:bodyPr lIns="0" rIns="0" tIns="0" bIns="0">
            <a:noAutofit/>
          </a:bodyPr>
          <a:p>
            <a:pPr>
              <a:lnSpc>
                <a:spcPct val="90000"/>
              </a:lnSpc>
              <a:spcBef>
                <a:spcPts val="1001"/>
              </a:spcBef>
            </a:pPr>
            <a:r>
              <a:rPr b="0" lang="fr-FR" sz="2400" spc="-1" strike="noStrike">
                <a:solidFill>
                  <a:srgbClr val="ffffff"/>
                </a:solidFill>
                <a:latin typeface="Arial"/>
                <a:ea typeface="DejaVu Sans"/>
              </a:rPr>
              <a:t>Camille Setton| </a:t>
            </a:r>
            <a:r>
              <a:rPr b="0" lang="fr-FR" sz="1800" spc="-1" strike="noStrike">
                <a:solidFill>
                  <a:srgbClr val="ffffff"/>
                </a:solidFill>
                <a:latin typeface="Arial"/>
                <a:ea typeface="DejaVu Sans"/>
              </a:rPr>
              <a:t>Consultante Sénior</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79" dur="indefinite" restart="never" nodeType="tmRoot">
          <p:childTnLst>
            <p:seq>
              <p:cTn id="180"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Mazars-Powerpoint-Template (1)</Template>
  <TotalTime>7519</TotalTime>
  <Application>LibreOffice/6.1.6.3$Windows_X86_64 LibreOffice_project/5896ab1714085361c45cf540f76f60673dd96a72</Application>
  <Words>19093</Words>
  <Paragraphs>2683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2020-10-16T07:24:52Z</dcterms:created>
  <dc:creator>Lorraine Hackett</dc:creator>
  <dc:description/>
  <dc:language>fr-FR</dc:language>
  <cp:lastModifiedBy/>
  <dcterms:modified xsi:type="dcterms:W3CDTF">2022-04-05T16:23:09Z</dcterms:modified>
  <cp:revision>618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0x0101000C66BA22C07A8D4293ABC873E1045293</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MSIP_Label_ae8fab06-504b-4325-93a9-50ca85e66f06_ActionId">
    <vt:lpwstr>1f14bda2-4f7a-4db2-8a43-dd85bb961840</vt:lpwstr>
  </property>
  <property fmtid="{D5CDD505-2E9C-101B-9397-08002B2CF9AE}" pid="9" name="MSIP_Label_ae8fab06-504b-4325-93a9-50ca85e66f06_ContentBits">
    <vt:lpwstr>0</vt:lpwstr>
  </property>
  <property fmtid="{D5CDD505-2E9C-101B-9397-08002B2CF9AE}" pid="10" name="MSIP_Label_ae8fab06-504b-4325-93a9-50ca85e66f06_Enabled">
    <vt:lpwstr>true</vt:lpwstr>
  </property>
  <property fmtid="{D5CDD505-2E9C-101B-9397-08002B2CF9AE}" pid="11" name="MSIP_Label_ae8fab06-504b-4325-93a9-50ca85e66f06_Method">
    <vt:lpwstr>Standard</vt:lpwstr>
  </property>
  <property fmtid="{D5CDD505-2E9C-101B-9397-08002B2CF9AE}" pid="12" name="MSIP_Label_ae8fab06-504b-4325-93a9-50ca85e66f06_Name">
    <vt:lpwstr>C-Confidentiel</vt:lpwstr>
  </property>
  <property fmtid="{D5CDD505-2E9C-101B-9397-08002B2CF9AE}" pid="13" name="MSIP_Label_ae8fab06-504b-4325-93a9-50ca85e66f06_SetDate">
    <vt:lpwstr>2021-09-14T10:05:45Z</vt:lpwstr>
  </property>
  <property fmtid="{D5CDD505-2E9C-101B-9397-08002B2CF9AE}" pid="14" name="MSIP_Label_ae8fab06-504b-4325-93a9-50ca85e66f06_SiteId">
    <vt:lpwstr>41d9a388-7aef-420d-976c-d046beab641f</vt:lpwstr>
  </property>
  <property fmtid="{D5CDD505-2E9C-101B-9397-08002B2CF9AE}" pid="15" name="Notes">
    <vt:i4>21</vt:i4>
  </property>
  <property fmtid="{D5CDD505-2E9C-101B-9397-08002B2CF9AE}" pid="16" name="PresentationFormat">
    <vt:lpwstr>Grand écran</vt:lpwstr>
  </property>
  <property fmtid="{D5CDD505-2E9C-101B-9397-08002B2CF9AE}" pid="17" name="ScaleCrop">
    <vt:bool>0</vt:bool>
  </property>
  <property fmtid="{D5CDD505-2E9C-101B-9397-08002B2CF9AE}" pid="18" name="ShareDoc">
    <vt:bool>0</vt:bool>
  </property>
  <property fmtid="{D5CDD505-2E9C-101B-9397-08002B2CF9AE}" pid="19" name="Slides">
    <vt:i4>90</vt:i4>
  </property>
</Properties>
</file>