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8.jpg" ContentType="image/jpeg"/>
  <Override PartName="/ppt/media/image19.jp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88" r:id="rId12"/>
    <p:sldId id="292" r:id="rId13"/>
    <p:sldId id="290" r:id="rId14"/>
    <p:sldId id="291" r:id="rId15"/>
    <p:sldId id="293" r:id="rId16"/>
    <p:sldId id="294" r:id="rId17"/>
    <p:sldId id="295" r:id="rId18"/>
    <p:sldId id="298" r:id="rId19"/>
    <p:sldId id="296" r:id="rId20"/>
    <p:sldId id="299" r:id="rId21"/>
    <p:sldId id="300" r:id="rId22"/>
    <p:sldId id="301" r:id="rId23"/>
    <p:sldId id="297" r:id="rId24"/>
    <p:sldId id="302" r:id="rId25"/>
    <p:sldId id="303" r:id="rId26"/>
  </p:sldIdLst>
  <p:sldSz cx="18288000" cy="10287000"/>
  <p:notesSz cx="18288000" cy="10287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99"/>
    <a:srgbClr val="FF3399"/>
    <a:srgbClr val="00FF00"/>
    <a:srgbClr val="FFFF66"/>
    <a:srgbClr val="00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1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solidFill>
                  <a:schemeClr val="accent3">
                    <a:lumMod val="50000"/>
                  </a:schemeClr>
                </a:solidFill>
              </a:defRPr>
            </a:pPr>
            <a:r>
              <a:rPr lang="es-CO" sz="3200">
                <a:solidFill>
                  <a:schemeClr val="accent3">
                    <a:lumMod val="50000"/>
                  </a:schemeClr>
                </a:solidFill>
              </a:rPr>
              <a:t>Género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2114218349636637"/>
          <c:y val="0.1288361899182919"/>
          <c:w val="0.79248111330976767"/>
          <c:h val="0.8487168092434174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dPt>
            <c:idx val="0"/>
            <c:bubble3D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4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Lbls>
            <c:dLbl>
              <c:idx val="0"/>
              <c:layout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986983769885908E-3"/>
                  <c:y val="1.74499892449989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Hoja1!$A$2:$A$3</c:f>
              <c:strCache>
                <c:ptCount val="2"/>
                <c:pt idx="0">
                  <c:v>Mujer</c:v>
                </c:pt>
                <c:pt idx="1">
                  <c:v>Hombre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55906</c:v>
                </c:pt>
                <c:pt idx="1">
                  <c:v>39411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sz="2880" b="1" i="0" u="none" strike="noStrike" baseline="0" dirty="0" smtClean="0">
                <a:effectLst/>
              </a:rPr>
              <a:t>Proporción de personas mayores que se movilizan según d</a:t>
            </a:r>
            <a:r>
              <a:rPr lang="es-CO" dirty="0" smtClean="0"/>
              <a:t>ía y</a:t>
            </a:r>
            <a:r>
              <a:rPr lang="es-CO" baseline="0" dirty="0" smtClean="0"/>
              <a:t> jornada</a:t>
            </a:r>
            <a:endParaRPr lang="es-CO" dirty="0"/>
          </a:p>
        </c:rich>
      </c:tx>
      <c:layout>
        <c:manualLayout>
          <c:xMode val="edge"/>
          <c:yMode val="edge"/>
          <c:x val="0.39365004374453194"/>
          <c:y val="1.9337971103126673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45545348498103"/>
          <c:y val="0.1365093137629641"/>
          <c:w val="0.7916556576261301"/>
          <c:h val="0.844840735927426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2.5392627448286523E-3"/>
                  <c:y val="-3.209758474520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666778293934629E-3"/>
                  <c:y val="7.2957557388965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9727686710916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31595668862001E-3"/>
                  <c:y val="6.4195169490411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160668847691216E-3"/>
                  <c:y val="-1.283903389808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Hoja1!$A$2:$A$19</c:f>
              <c:strCache>
                <c:ptCount val="18"/>
                <c:pt idx="0">
                  <c:v>Sab, Noche</c:v>
                </c:pt>
                <c:pt idx="1">
                  <c:v>Mar, Noche</c:v>
                </c:pt>
                <c:pt idx="2">
                  <c:v>Dom, Noche</c:v>
                </c:pt>
                <c:pt idx="3">
                  <c:v>Vie, Noche</c:v>
                </c:pt>
                <c:pt idx="4">
                  <c:v>Jue, tarde</c:v>
                </c:pt>
                <c:pt idx="5">
                  <c:v>Vie, tarde</c:v>
                </c:pt>
                <c:pt idx="6">
                  <c:v>Mie, tarde</c:v>
                </c:pt>
                <c:pt idx="7">
                  <c:v>Sab, tarde</c:v>
                </c:pt>
                <c:pt idx="8">
                  <c:v>Dom, tarde</c:v>
                </c:pt>
                <c:pt idx="9">
                  <c:v>Jue, mañana</c:v>
                </c:pt>
                <c:pt idx="10">
                  <c:v>Sab, mañana</c:v>
                </c:pt>
                <c:pt idx="11">
                  <c:v>Vier, mañana</c:v>
                </c:pt>
                <c:pt idx="12">
                  <c:v>Lun, tarde</c:v>
                </c:pt>
                <c:pt idx="13">
                  <c:v>Dom, mañana</c:v>
                </c:pt>
                <c:pt idx="14">
                  <c:v>Mart, tarde</c:v>
                </c:pt>
                <c:pt idx="15">
                  <c:v>Lun, mañana</c:v>
                </c:pt>
                <c:pt idx="16">
                  <c:v>Mar, mañana</c:v>
                </c:pt>
                <c:pt idx="17">
                  <c:v>Mie, mañana</c:v>
                </c:pt>
              </c:strCache>
            </c:strRef>
          </c:cat>
          <c:val>
            <c:numRef>
              <c:f>Hoja1!$B$2:$B$19</c:f>
              <c:numCache>
                <c:formatCode>0%</c:formatCode>
                <c:ptCount val="18"/>
                <c:pt idx="0">
                  <c:v>5.7248436647897982E-3</c:v>
                </c:pt>
                <c:pt idx="1">
                  <c:v>8.2225382145494387E-3</c:v>
                </c:pt>
                <c:pt idx="2">
                  <c:v>8.8733233073361294E-3</c:v>
                </c:pt>
                <c:pt idx="3">
                  <c:v>1.1974024309251107E-2</c:v>
                </c:pt>
                <c:pt idx="4">
                  <c:v>2.512568423375559E-2</c:v>
                </c:pt>
                <c:pt idx="5">
                  <c:v>3.1555888246338142E-2</c:v>
                </c:pt>
                <c:pt idx="6">
                  <c:v>3.4825807608641873E-2</c:v>
                </c:pt>
                <c:pt idx="7">
                  <c:v>3.7185568184094873E-2</c:v>
                </c:pt>
                <c:pt idx="8">
                  <c:v>7.1559916656687886E-2</c:v>
                </c:pt>
                <c:pt idx="9">
                  <c:v>7.3383462554491061E-2</c:v>
                </c:pt>
                <c:pt idx="10">
                  <c:v>7.3501704383101094E-2</c:v>
                </c:pt>
                <c:pt idx="11">
                  <c:v>7.5347262613264201E-2</c:v>
                </c:pt>
                <c:pt idx="12">
                  <c:v>0.11221764216775028</c:v>
                </c:pt>
                <c:pt idx="13">
                  <c:v>0.13558869812975666</c:v>
                </c:pt>
                <c:pt idx="14">
                  <c:v>0.18568098868318647</c:v>
                </c:pt>
                <c:pt idx="15">
                  <c:v>0.22362079206392343</c:v>
                </c:pt>
                <c:pt idx="16">
                  <c:v>0.25716244162024937</c:v>
                </c:pt>
                <c:pt idx="17">
                  <c:v>0.30832838433951743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975360"/>
        <c:axId val="142976896"/>
        <c:axId val="0"/>
      </c:bar3DChart>
      <c:catAx>
        <c:axId val="1429753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3">
                    <a:lumMod val="50000"/>
                  </a:schemeClr>
                </a:solidFill>
              </a:defRPr>
            </a:pPr>
            <a:endParaRPr lang="es-CO"/>
          </a:p>
        </c:txPr>
        <c:crossAx val="142976896"/>
        <c:crosses val="autoZero"/>
        <c:auto val="1"/>
        <c:lblAlgn val="ctr"/>
        <c:lblOffset val="100"/>
        <c:noMultiLvlLbl val="0"/>
      </c:catAx>
      <c:valAx>
        <c:axId val="1429768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4297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accent3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sz="2880" b="1" i="0" u="none" strike="noStrike" baseline="0" dirty="0" smtClean="0">
                <a:effectLst/>
              </a:rPr>
              <a:t>Motivos por las que las personas mayores se movilizan</a:t>
            </a:r>
            <a:endParaRPr lang="es-CO" dirty="0"/>
          </a:p>
        </c:rich>
      </c:tx>
      <c:layout>
        <c:manualLayout>
          <c:xMode val="edge"/>
          <c:yMode val="edge"/>
          <c:x val="0.2360116215419597"/>
          <c:y val="2.0956094080472949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49648406248685"/>
          <c:y val="0.1365093137629641"/>
          <c:w val="0.73461465044142205"/>
          <c:h val="0.844840735927426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2.5392627448286523E-3"/>
                  <c:y val="-3.209758474520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666778293934629E-3"/>
                  <c:y val="7.2957557388965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9727686710916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31595668862001E-3"/>
                  <c:y val="6.4195169490411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160668847691216E-3"/>
                  <c:y val="-1.283903389808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Hoja1!$A$2:$A$12</c:f>
              <c:strCache>
                <c:ptCount val="11"/>
                <c:pt idx="0">
                  <c:v>Estudiar</c:v>
                </c:pt>
                <c:pt idx="1">
                  <c:v>Transportar pacientes</c:v>
                </c:pt>
                <c:pt idx="2">
                  <c:v>Retiro de medicamentos e insumos</c:v>
                </c:pt>
                <c:pt idx="3">
                  <c:v>Diligencias bancarias</c:v>
                </c:pt>
                <c:pt idx="4">
                  <c:v>Tramites varios</c:v>
                </c:pt>
                <c:pt idx="5">
                  <c:v>Visita</c:v>
                </c:pt>
                <c:pt idx="6">
                  <c:v>Distraerse</c:v>
                </c:pt>
                <c:pt idx="7">
                  <c:v>Iglesia</c:v>
                </c:pt>
                <c:pt idx="8">
                  <c:v>Trabajo</c:v>
                </c:pt>
                <c:pt idx="9">
                  <c:v>Compras varias</c:v>
                </c:pt>
                <c:pt idx="10">
                  <c:v>Citas medicas</c:v>
                </c:pt>
              </c:strCache>
            </c:strRef>
          </c:cat>
          <c:val>
            <c:numRef>
              <c:f>Hoja1!$B$2:$B$12</c:f>
              <c:numCache>
                <c:formatCode>###0%</c:formatCode>
                <c:ptCount val="11"/>
                <c:pt idx="0">
                  <c:v>9.6856251528322414E-3</c:v>
                </c:pt>
                <c:pt idx="1">
                  <c:v>2.0395264912082659E-2</c:v>
                </c:pt>
                <c:pt idx="2">
                  <c:v>5.6832546362933403E-2</c:v>
                </c:pt>
                <c:pt idx="3">
                  <c:v>8.6349210016368888E-2</c:v>
                </c:pt>
                <c:pt idx="4">
                  <c:v>0.12787594921307538</c:v>
                </c:pt>
                <c:pt idx="5">
                  <c:v>0.12848462931744184</c:v>
                </c:pt>
                <c:pt idx="6">
                  <c:v>0.13354865456633469</c:v>
                </c:pt>
                <c:pt idx="7">
                  <c:v>0.16800022749448221</c:v>
                </c:pt>
                <c:pt idx="8">
                  <c:v>0.22705485439200135</c:v>
                </c:pt>
                <c:pt idx="9">
                  <c:v>0.32550604037402769</c:v>
                </c:pt>
                <c:pt idx="10">
                  <c:v>0.50051917602000762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3923328"/>
        <c:axId val="253924864"/>
        <c:axId val="0"/>
      </c:bar3DChart>
      <c:catAx>
        <c:axId val="2539233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3">
                    <a:lumMod val="50000"/>
                  </a:schemeClr>
                </a:solidFill>
              </a:defRPr>
            </a:pPr>
            <a:endParaRPr lang="es-CO"/>
          </a:p>
        </c:txPr>
        <c:crossAx val="253924864"/>
        <c:crosses val="autoZero"/>
        <c:auto val="1"/>
        <c:lblAlgn val="ctr"/>
        <c:lblOffset val="100"/>
        <c:noMultiLvlLbl val="0"/>
      </c:catAx>
      <c:valAx>
        <c:axId val="25392486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25392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accent3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sz="2880" b="1" i="0" u="none" strike="noStrike" baseline="0" dirty="0" smtClean="0">
                <a:effectLst/>
              </a:rPr>
              <a:t>Lugares a los que las personas mayores se movilizan</a:t>
            </a:r>
            <a:endParaRPr lang="es-CO" dirty="0"/>
          </a:p>
        </c:rich>
      </c:tx>
      <c:layout>
        <c:manualLayout>
          <c:xMode val="edge"/>
          <c:yMode val="edge"/>
          <c:x val="0.2360116215419597"/>
          <c:y val="2.0956094080472949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49648406248685"/>
          <c:y val="0.1365093137629641"/>
          <c:w val="0.73461465044142205"/>
          <c:h val="0.844840735927426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2.5392627448286523E-3"/>
                  <c:y val="-3.209758474520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666778293934629E-3"/>
                  <c:y val="7.2957557388965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9727686710916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31595668862001E-3"/>
                  <c:y val="6.4195169490411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160668847691216E-3"/>
                  <c:y val="-1.283903389808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Hoja1!$A$2:$A$14</c:f>
              <c:strCache>
                <c:ptCount val="13"/>
                <c:pt idx="0">
                  <c:v>Mall plaza</c:v>
                </c:pt>
                <c:pt idx="1">
                  <c:v>Colegio a recoger a alguien</c:v>
                </c:pt>
                <c:pt idx="2">
                  <c:v>Chipre</c:v>
                </c:pt>
                <c:pt idx="3">
                  <c:v>Galería</c:v>
                </c:pt>
                <c:pt idx="4">
                  <c:v>Banco</c:v>
                </c:pt>
                <c:pt idx="5">
                  <c:v>Diligencias varias</c:v>
                </c:pt>
                <c:pt idx="6">
                  <c:v>Mismo barrio</c:v>
                </c:pt>
                <c:pt idx="7">
                  <c:v>Supermercado, tienda</c:v>
                </c:pt>
                <c:pt idx="8">
                  <c:v>Trabajo</c:v>
                </c:pt>
                <c:pt idx="9">
                  <c:v>Iglesia</c:v>
                </c:pt>
                <c:pt idx="10">
                  <c:v>Cable </c:v>
                </c:pt>
                <c:pt idx="11">
                  <c:v>Centro</c:v>
                </c:pt>
                <c:pt idx="12">
                  <c:v>EPS, Clínicas, droguerías</c:v>
                </c:pt>
              </c:strCache>
            </c:strRef>
          </c:cat>
          <c:val>
            <c:numRef>
              <c:f>Hoja1!$B$2:$B$14</c:f>
              <c:numCache>
                <c:formatCode>###0%</c:formatCode>
                <c:ptCount val="13"/>
                <c:pt idx="0">
                  <c:v>0.01</c:v>
                </c:pt>
                <c:pt idx="1">
                  <c:v>1.0081633424212609E-2</c:v>
                </c:pt>
                <c:pt idx="2">
                  <c:v>1.1589399997068341E-2</c:v>
                </c:pt>
                <c:pt idx="3">
                  <c:v>2.0470508744590551E-2</c:v>
                </c:pt>
                <c:pt idx="4">
                  <c:v>2.5858660129421507E-2</c:v>
                </c:pt>
                <c:pt idx="5">
                  <c:v>5.8911246157254335E-2</c:v>
                </c:pt>
                <c:pt idx="6">
                  <c:v>6.5931078024604087E-2</c:v>
                </c:pt>
                <c:pt idx="7">
                  <c:v>7.9536805124760551E-2</c:v>
                </c:pt>
                <c:pt idx="8">
                  <c:v>8.1000000000000003E-2</c:v>
                </c:pt>
                <c:pt idx="9">
                  <c:v>8.2423753033809846E-2</c:v>
                </c:pt>
                <c:pt idx="10">
                  <c:v>9.0999999999999998E-2</c:v>
                </c:pt>
                <c:pt idx="11">
                  <c:v>0.20588473136143701</c:v>
                </c:pt>
                <c:pt idx="12">
                  <c:v>0.21852020213076917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3961728"/>
        <c:axId val="253963264"/>
        <c:axId val="0"/>
      </c:bar3DChart>
      <c:catAx>
        <c:axId val="2539617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3">
                    <a:lumMod val="50000"/>
                  </a:schemeClr>
                </a:solidFill>
              </a:defRPr>
            </a:pPr>
            <a:endParaRPr lang="es-CO"/>
          </a:p>
        </c:txPr>
        <c:crossAx val="253963264"/>
        <c:crosses val="autoZero"/>
        <c:auto val="1"/>
        <c:lblAlgn val="ctr"/>
        <c:lblOffset val="100"/>
        <c:noMultiLvlLbl val="0"/>
      </c:catAx>
      <c:valAx>
        <c:axId val="25396326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25396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accent3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sz="2880" b="1" i="0" u="none" strike="noStrike" baseline="0" dirty="0" smtClean="0">
                <a:effectLst/>
              </a:rPr>
              <a:t>Medios de transporte que las personas mayores usan</a:t>
            </a:r>
            <a:endParaRPr lang="es-CO" dirty="0"/>
          </a:p>
        </c:rich>
      </c:tx>
      <c:layout>
        <c:manualLayout>
          <c:xMode val="edge"/>
          <c:yMode val="edge"/>
          <c:x val="0.2360116215419597"/>
          <c:y val="2.0956094080472949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49648406248685"/>
          <c:y val="0.1365093137629641"/>
          <c:w val="0.73461465044142205"/>
          <c:h val="0.844840735927426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rgbClr val="006600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10"/>
            <c:invertIfNegative val="0"/>
            <c:bubble3D val="0"/>
          </c:dPt>
          <c:dLbls>
            <c:dLbl>
              <c:idx val="0"/>
              <c:layout>
                <c:manualLayout>
                  <c:x val="2.5392627448286523E-3"/>
                  <c:y val="-3.209758474520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666778293934629E-3"/>
                  <c:y val="7.2957557388965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9727686710916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31595668862001E-3"/>
                  <c:y val="6.4195169490411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160668847691216E-3"/>
                  <c:y val="-1.283903389808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825311942959002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Otro</c:v>
                </c:pt>
                <c:pt idx="1">
                  <c:v>Moto</c:v>
                </c:pt>
                <c:pt idx="2">
                  <c:v>Taxi</c:v>
                </c:pt>
                <c:pt idx="3">
                  <c:v>Auto particular</c:v>
                </c:pt>
                <c:pt idx="4">
                  <c:v>Camina</c:v>
                </c:pt>
                <c:pt idx="5">
                  <c:v>Bus, Buseta, colectivo</c:v>
                </c:pt>
              </c:strCache>
            </c:strRef>
          </c:cat>
          <c:val>
            <c:numRef>
              <c:f>Hoja1!$B$2:$B$7</c:f>
              <c:numCache>
                <c:formatCode>###0%</c:formatCode>
                <c:ptCount val="6"/>
                <c:pt idx="0">
                  <c:v>1.834984152810739E-2</c:v>
                </c:pt>
                <c:pt idx="1">
                  <c:v>1.8600032150545637E-2</c:v>
                </c:pt>
                <c:pt idx="2">
                  <c:v>0.13717226573856137</c:v>
                </c:pt>
                <c:pt idx="3">
                  <c:v>0.21735853100122093</c:v>
                </c:pt>
                <c:pt idx="4">
                  <c:v>0.23937525389609932</c:v>
                </c:pt>
                <c:pt idx="5">
                  <c:v>0.36899999999999999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4078336"/>
        <c:axId val="254080128"/>
        <c:axId val="0"/>
      </c:bar3DChart>
      <c:catAx>
        <c:axId val="2540783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accent3">
                    <a:lumMod val="50000"/>
                  </a:schemeClr>
                </a:solidFill>
              </a:defRPr>
            </a:pPr>
            <a:endParaRPr lang="es-CO"/>
          </a:p>
        </c:txPr>
        <c:crossAx val="254080128"/>
        <c:crosses val="autoZero"/>
        <c:auto val="1"/>
        <c:lblAlgn val="ctr"/>
        <c:lblOffset val="100"/>
        <c:noMultiLvlLbl val="0"/>
      </c:catAx>
      <c:valAx>
        <c:axId val="254080128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25407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accent3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sz="2880" b="1" i="0" u="none" strike="noStrike" baseline="0" dirty="0" smtClean="0">
                <a:effectLst/>
              </a:rPr>
              <a:t>Frecuencia con la que se suele movilizar las personas mayores</a:t>
            </a:r>
            <a:endParaRPr lang="es-CO" dirty="0"/>
          </a:p>
        </c:rich>
      </c:tx>
      <c:layout>
        <c:manualLayout>
          <c:xMode val="edge"/>
          <c:yMode val="edge"/>
          <c:x val="0.2360116215419597"/>
          <c:y val="2.0956094080472949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49648406248685"/>
          <c:y val="0.1365093137629641"/>
          <c:w val="0.73461465044142205"/>
          <c:h val="0.844840735927426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10"/>
            <c:invertIfNegative val="0"/>
            <c:bubble3D val="0"/>
          </c:dPt>
          <c:dLbls>
            <c:dLbl>
              <c:idx val="0"/>
              <c:layout>
                <c:manualLayout>
                  <c:x val="2.5392627448286523E-3"/>
                  <c:y val="-3.209758474520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666778293934629E-3"/>
                  <c:y val="7.2957557388965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9727686710916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31595668862001E-3"/>
                  <c:y val="6.4195169490411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160668847691216E-3"/>
                  <c:y val="-1.283903389808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825311942959002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Casi nunca</c:v>
                </c:pt>
                <c:pt idx="1">
                  <c:v>Cada que requiera salir</c:v>
                </c:pt>
                <c:pt idx="2">
                  <c:v>De vez en cuando</c:v>
                </c:pt>
                <c:pt idx="3">
                  <c:v>Mensual</c:v>
                </c:pt>
                <c:pt idx="4">
                  <c:v>Quincenal</c:v>
                </c:pt>
                <c:pt idx="5">
                  <c:v>Semanal</c:v>
                </c:pt>
                <c:pt idx="6">
                  <c:v>Todos los dias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5.2999999999999999E-2</c:v>
                </c:pt>
                <c:pt idx="1">
                  <c:v>6.2312366549805924E-2</c:v>
                </c:pt>
                <c:pt idx="2">
                  <c:v>0.12433067313159261</c:v>
                </c:pt>
                <c:pt idx="3">
                  <c:v>0.19241957721466893</c:v>
                </c:pt>
                <c:pt idx="4">
                  <c:v>0.11676401315966649</c:v>
                </c:pt>
                <c:pt idx="5">
                  <c:v>0.17899999999999999</c:v>
                </c:pt>
                <c:pt idx="6">
                  <c:v>0.23800000000000002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4398464"/>
        <c:axId val="254400000"/>
        <c:axId val="0"/>
      </c:bar3DChart>
      <c:catAx>
        <c:axId val="2543984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accent3">
                    <a:lumMod val="50000"/>
                  </a:schemeClr>
                </a:solidFill>
              </a:defRPr>
            </a:pPr>
            <a:endParaRPr lang="es-CO"/>
          </a:p>
        </c:txPr>
        <c:crossAx val="254400000"/>
        <c:crosses val="autoZero"/>
        <c:auto val="1"/>
        <c:lblAlgn val="ctr"/>
        <c:lblOffset val="100"/>
        <c:noMultiLvlLbl val="0"/>
      </c:catAx>
      <c:valAx>
        <c:axId val="2544000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5439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accent3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sz="2880" b="1" i="0" u="none" strike="noStrike" baseline="0" dirty="0" smtClean="0">
                <a:effectLst/>
              </a:rPr>
              <a:t>Recomendaciones</a:t>
            </a:r>
            <a:endParaRPr lang="es-CO" dirty="0"/>
          </a:p>
        </c:rich>
      </c:tx>
      <c:layout>
        <c:manualLayout>
          <c:xMode val="edge"/>
          <c:yMode val="edge"/>
          <c:x val="0.39950368703912009"/>
          <c:y val="2.419234003516550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340880749634802"/>
          <c:y val="0.10738310017073108"/>
          <c:w val="0.65770234320257481"/>
          <c:h val="0.873966949519659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rgbClr val="00CC99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10"/>
            <c:invertIfNegative val="0"/>
            <c:bubble3D val="0"/>
          </c:dPt>
          <c:dLbls>
            <c:dLbl>
              <c:idx val="0"/>
              <c:layout>
                <c:manualLayout>
                  <c:x val="2.5392627448286523E-3"/>
                  <c:y val="-3.209758474520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666778293934629E-3"/>
                  <c:y val="7.2957557388965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9727686710916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31595668862001E-3"/>
                  <c:y val="6.4195169490411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160668847691216E-3"/>
                  <c:y val="-1.283903389808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825311942959002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529914529914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841269841269726E-2"/>
                  <c:y val="-4.8543689320388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66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Mejorar tráfico de vehículos</c:v>
                </c:pt>
                <c:pt idx="1">
                  <c:v>Mas paradedores transporte</c:v>
                </c:pt>
                <c:pt idx="2">
                  <c:v>Mejorar señalizacion de vías y del transporte</c:v>
                </c:pt>
                <c:pt idx="3">
                  <c:v>Más semaforos peatonales</c:v>
                </c:pt>
                <c:pt idx="4">
                  <c:v>Mas consciencia ciudadana</c:v>
                </c:pt>
                <c:pt idx="5">
                  <c:v>Mejorar condiciones de calles (rampas discapacitados, seguridad)</c:v>
                </c:pt>
                <c:pt idx="6">
                  <c:v>Subsidios para personas mayores</c:v>
                </c:pt>
                <c:pt idx="7">
                  <c:v>Mejorar servicio público (cultura conductores, altura escalones)</c:v>
                </c:pt>
                <c:pt idx="8">
                  <c:v>Más rutas transporte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9.2382138916950445E-3</c:v>
                </c:pt>
                <c:pt idx="1">
                  <c:v>1.0012491333226608E-2</c:v>
                </c:pt>
                <c:pt idx="2">
                  <c:v>1.4587622475068287E-2</c:v>
                </c:pt>
                <c:pt idx="3">
                  <c:v>1.8161970093809834E-2</c:v>
                </c:pt>
                <c:pt idx="4">
                  <c:v>0.02</c:v>
                </c:pt>
                <c:pt idx="5">
                  <c:v>3.1831499593857171E-2</c:v>
                </c:pt>
                <c:pt idx="6">
                  <c:v>3.6179381800440225E-2</c:v>
                </c:pt>
                <c:pt idx="7">
                  <c:v>5.1768491317403936E-2</c:v>
                </c:pt>
                <c:pt idx="8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154560"/>
        <c:axId val="143180928"/>
        <c:axId val="0"/>
      </c:bar3DChart>
      <c:catAx>
        <c:axId val="1431545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3">
                    <a:lumMod val="50000"/>
                  </a:schemeClr>
                </a:solidFill>
              </a:defRPr>
            </a:pPr>
            <a:endParaRPr lang="es-CO"/>
          </a:p>
        </c:txPr>
        <c:crossAx val="143180928"/>
        <c:crosses val="autoZero"/>
        <c:auto val="1"/>
        <c:lblAlgn val="ctr"/>
        <c:lblOffset val="100"/>
        <c:noMultiLvlLbl val="0"/>
      </c:catAx>
      <c:valAx>
        <c:axId val="1431809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4315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accent3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Rangos de edad</a:t>
            </a:r>
            <a:endParaRPr lang="es-CO" dirty="0"/>
          </a:p>
        </c:rich>
      </c:tx>
      <c:layout>
        <c:manualLayout>
          <c:xMode val="edge"/>
          <c:yMode val="edge"/>
          <c:x val="0.23819245503197142"/>
          <c:y val="3.690339438175632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311547971476808"/>
          <c:y val="0.17051328678364877"/>
          <c:w val="0.59800955758002194"/>
          <c:h val="0.8245392788453355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8765361361079866"/>
                  <c:y val="0.2354670457859434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6167838395200601"/>
                  <c:y val="-0.13050510352872557"/>
                </c:manualLayout>
              </c:layout>
              <c:spPr>
                <a:noFill/>
                <a:ln w="25400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6071428571428573"/>
                  <c:y val="9.9766695829687948E-4"/>
                </c:manualLayout>
              </c:layout>
              <c:spPr>
                <a:noFill/>
                <a:ln w="25400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"/>
                  <c:y val="-6.294871848620593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9.3371978276923479E-2"/>
                  <c:y val="-0.1662064047219840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4.6723741713105643E-2"/>
                  <c:y val="-0.222155163911417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Hoja1!$A$2:$A$4</c:f>
              <c:strCache>
                <c:ptCount val="3"/>
                <c:pt idx="0">
                  <c:v>60-69 años</c:v>
                </c:pt>
                <c:pt idx="1">
                  <c:v>70-79 años</c:v>
                </c:pt>
                <c:pt idx="2">
                  <c:v>80 y más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57050.274191230521</c:v>
                </c:pt>
                <c:pt idx="1">
                  <c:v>26583.571901997017</c:v>
                </c:pt>
                <c:pt idx="2">
                  <c:v>11227.904121845988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3"/>
      </c:pieChart>
    </c:plotArea>
    <c:plotVisOnly val="1"/>
    <c:dispBlanksAs val="gap"/>
    <c:showDLblsOverMax val="0"/>
  </c:chart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Nivel educativo</a:t>
            </a:r>
          </a:p>
        </c:rich>
      </c:tx>
      <c:layout>
        <c:manualLayout>
          <c:xMode val="edge"/>
          <c:yMode val="edge"/>
          <c:x val="0.38531672503071102"/>
          <c:y val="9.6292754235617496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774633509612463E-3"/>
          <c:y val="0.14741235523049576"/>
          <c:w val="0.96710408516120827"/>
          <c:h val="0.578823075080041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1.6352394092697634E-2"/>
                  <c:y val="0.17011719914959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09742429674444E-2"/>
                  <c:y val="0.13247633624519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86320200316903E-2"/>
                  <c:y val="7.703420338849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982216771424197E-3"/>
                  <c:y val="7.382444491397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Ninguno, primaria</c:v>
                </c:pt>
                <c:pt idx="1">
                  <c:v>Secundaria</c:v>
                </c:pt>
                <c:pt idx="2">
                  <c:v>Técnico, tecnológico</c:v>
                </c:pt>
                <c:pt idx="3">
                  <c:v>Pregrado, posgrado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0.39530519946374226</c:v>
                </c:pt>
                <c:pt idx="1">
                  <c:v>0.39564397550674096</c:v>
                </c:pt>
                <c:pt idx="2">
                  <c:v>8.7981176053942248E-2</c:v>
                </c:pt>
                <c:pt idx="3">
                  <c:v>0.12106964897557453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983552"/>
        <c:axId val="126780544"/>
        <c:axId val="0"/>
      </c:bar3DChart>
      <c:catAx>
        <c:axId val="12698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126780544"/>
        <c:crosses val="autoZero"/>
        <c:auto val="1"/>
        <c:lblAlgn val="ctr"/>
        <c:lblOffset val="100"/>
        <c:noMultiLvlLbl val="0"/>
      </c:catAx>
      <c:valAx>
        <c:axId val="1267805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698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accent3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Ocupación</a:t>
            </a:r>
            <a:endParaRPr lang="es-CO" dirty="0"/>
          </a:p>
        </c:rich>
      </c:tx>
      <c:layout>
        <c:manualLayout>
          <c:xMode val="edge"/>
          <c:yMode val="edge"/>
          <c:x val="0.38531672503071102"/>
          <c:y val="9.6292754235617496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774633509612463E-3"/>
          <c:y val="0.14741235523049576"/>
          <c:w val="0.96710408516120827"/>
          <c:h val="0.517837664064150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rgbClr val="00CC99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6.1522336483408142E-3"/>
                  <c:y val="-2.2468309321644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09742542541738E-2"/>
                  <c:y val="-1.8382312057268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86364623585637E-2"/>
                  <c:y val="-2.2468309321644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982318351989112E-3"/>
                  <c:y val="-3.2097584745205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050193378384122E-2"/>
                  <c:y val="-2.246830932164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300267754685707E-2"/>
                  <c:y val="-3.530734321972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Oficios del hogar</c:v>
                </c:pt>
                <c:pt idx="1">
                  <c:v>Pensionado</c:v>
                </c:pt>
                <c:pt idx="2">
                  <c:v>Trabaja</c:v>
                </c:pt>
                <c:pt idx="3">
                  <c:v>Busca trabajo</c:v>
                </c:pt>
                <c:pt idx="4">
                  <c:v>Enfermedad</c:v>
                </c:pt>
                <c:pt idx="5">
                  <c:v>Incapacidad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0.37386588659823472</c:v>
                </c:pt>
                <c:pt idx="1">
                  <c:v>0.33565825847142655</c:v>
                </c:pt>
                <c:pt idx="2">
                  <c:v>0.23405687329493435</c:v>
                </c:pt>
                <c:pt idx="3" formatCode="0.0%">
                  <c:v>4.2923279855922886E-3</c:v>
                </c:pt>
                <c:pt idx="4">
                  <c:v>3.1645052255900752E-2</c:v>
                </c:pt>
                <c:pt idx="5">
                  <c:v>2.0481601393911277E-2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682624"/>
        <c:axId val="126684160"/>
        <c:axId val="0"/>
      </c:bar3DChart>
      <c:catAx>
        <c:axId val="126682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/>
            </a:pPr>
            <a:endParaRPr lang="es-CO"/>
          </a:p>
        </c:txPr>
        <c:crossAx val="126684160"/>
        <c:crosses val="autoZero"/>
        <c:auto val="1"/>
        <c:lblAlgn val="ctr"/>
        <c:lblOffset val="100"/>
        <c:noMultiLvlLbl val="0"/>
      </c:catAx>
      <c:valAx>
        <c:axId val="1266841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6682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accent3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Afiliación a salud</a:t>
            </a:r>
            <a:endParaRPr lang="es-CO" dirty="0"/>
          </a:p>
        </c:rich>
      </c:tx>
      <c:layout>
        <c:manualLayout>
          <c:xMode val="edge"/>
          <c:yMode val="edge"/>
          <c:x val="0.31475401330647623"/>
          <c:y val="1.584290358818898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1409998168833542E-2"/>
          <c:y val="0.10199623719431555"/>
          <c:w val="0.9103232008789599"/>
          <c:h val="0.8656150776894875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dPt>
            <c:idx val="0"/>
            <c:bubble3D val="0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9BBB59">
                  <a:lumMod val="50000"/>
                </a:srgbClr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6.5219778562162489E-2"/>
                  <c:y val="0.252513102879124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5.288095453585543E-2"/>
                  <c:y val="-0.1329402948957923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"/>
                  <c:y val="9.109851731436133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4.5977011494252873E-2"/>
                  <c:y val="-0.1213924658876460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9.3371978276923479E-2"/>
                  <c:y val="-0.1662064047219840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4.6723741713105643E-2"/>
                  <c:y val="-0.222155163911417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Hoja1!$A$2:$A$5</c:f>
              <c:strCache>
                <c:ptCount val="4"/>
                <c:pt idx="0">
                  <c:v>Contributivo</c:v>
                </c:pt>
                <c:pt idx="1">
                  <c:v>Subsidiado</c:v>
                </c:pt>
                <c:pt idx="2">
                  <c:v>Especial</c:v>
                </c:pt>
                <c:pt idx="3">
                  <c:v>No afiliado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51433.401816933401</c:v>
                </c:pt>
                <c:pt idx="1">
                  <c:v>89768.748686642706</c:v>
                </c:pt>
                <c:pt idx="2">
                  <c:v>2962.7972632898072</c:v>
                </c:pt>
                <c:pt idx="3">
                  <c:v>194.55993235076684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3"/>
      </c:pieChart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Presencia de enfermedad y discapacidad</a:t>
            </a:r>
            <a:endParaRPr lang="es-CO" dirty="0"/>
          </a:p>
        </c:rich>
      </c:tx>
      <c:layout/>
      <c:overlay val="1"/>
    </c:title>
    <c:autoTitleDeleted val="0"/>
    <c:view3D>
      <c:rotX val="20"/>
      <c:rotY val="0"/>
      <c:depthPercent val="80"/>
      <c:rAngAx val="0"/>
      <c:perspective val="1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69884813596672E-3"/>
          <c:y val="0.13977784871421692"/>
          <c:w val="0.97557679112030449"/>
          <c:h val="0.7300250050947992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00CC99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Hoja1!$B$1:$C$1</c:f>
              <c:strCache>
                <c:ptCount val="2"/>
                <c:pt idx="0">
                  <c:v>Enfermedad crónica</c:v>
                </c:pt>
                <c:pt idx="1">
                  <c:v>Discapacidad</c:v>
                </c:pt>
              </c:strCache>
            </c:strRef>
          </c:cat>
          <c:val>
            <c:numRef>
              <c:f>Hoja1!$B$2:$C$2</c:f>
              <c:numCache>
                <c:formatCode>0%</c:formatCode>
                <c:ptCount val="2"/>
                <c:pt idx="0">
                  <c:v>0.52</c:v>
                </c:pt>
                <c:pt idx="1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Hoja1!$B$1:$C$1</c:f>
              <c:strCache>
                <c:ptCount val="2"/>
                <c:pt idx="0">
                  <c:v>Enfermedad crónica</c:v>
                </c:pt>
                <c:pt idx="1">
                  <c:v>Discapacidad</c:v>
                </c:pt>
              </c:strCache>
            </c:strRef>
          </c:cat>
          <c:val>
            <c:numRef>
              <c:f>Hoja1!$B$3:$C$3</c:f>
              <c:numCache>
                <c:formatCode>0%</c:formatCode>
                <c:ptCount val="2"/>
                <c:pt idx="0">
                  <c:v>0.48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44115456"/>
        <c:axId val="44116992"/>
        <c:axId val="0"/>
      </c:bar3DChart>
      <c:catAx>
        <c:axId val="44115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O"/>
          </a:p>
        </c:txPr>
        <c:crossAx val="44116992"/>
        <c:crosses val="autoZero"/>
        <c:auto val="1"/>
        <c:lblAlgn val="ctr"/>
        <c:lblOffset val="100"/>
        <c:noMultiLvlLbl val="0"/>
      </c:catAx>
      <c:valAx>
        <c:axId val="441169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4115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40021199273165"/>
          <c:y val="0.18311448053670068"/>
          <c:w val="0.13360526448616997"/>
          <c:h val="0.53972005461798445"/>
        </c:manualLayout>
      </c:layout>
      <c:overlay val="0"/>
      <c:txPr>
        <a:bodyPr/>
        <a:lstStyle/>
        <a:p>
          <a:pPr>
            <a:defRPr sz="2000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accent3">
                    <a:lumMod val="50000"/>
                  </a:schemeClr>
                </a:solidFill>
              </a:defRPr>
            </a:pPr>
            <a:r>
              <a:rPr lang="es-CO" sz="2400" dirty="0" smtClean="0">
                <a:solidFill>
                  <a:schemeClr val="accent3">
                    <a:lumMod val="50000"/>
                  </a:schemeClr>
                </a:solidFill>
              </a:rPr>
              <a:t>Percepción estado salud</a:t>
            </a:r>
            <a:endParaRPr lang="es-CO" sz="2400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2114218349636637"/>
          <c:y val="0.1288361899182919"/>
          <c:w val="0.79248111330976767"/>
          <c:h val="0.8487168092434174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dPt>
            <c:idx val="0"/>
            <c:bubble3D val="0"/>
            <c:spPr>
              <a:solidFill>
                <a:srgbClr val="9BBB59">
                  <a:lumMod val="50000"/>
                </a:srgbClr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1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4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2.0557097337855896E-2"/>
                  <c:y val="5.174708667976566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986983769885908E-3"/>
                  <c:y val="1.74499892449989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2.0557097337855893E-3"/>
                  <c:y val="2.012386704213109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0278548668927948E-2"/>
                  <c:y val="0.2271119873959851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Hoja1!$A$2:$A$6</c:f>
              <c:strCache>
                <c:ptCount val="5"/>
                <c:pt idx="0">
                  <c:v>Excelente</c:v>
                </c:pt>
                <c:pt idx="1">
                  <c:v>Bueno</c:v>
                </c:pt>
                <c:pt idx="2">
                  <c:v>Aceptable</c:v>
                </c:pt>
                <c:pt idx="3">
                  <c:v>Malo</c:v>
                </c:pt>
                <c:pt idx="4">
                  <c:v>Muy malo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>
                  <c:v>23091.808769795</c:v>
                </c:pt>
                <c:pt idx="1">
                  <c:v>37308.825555173644</c:v>
                </c:pt>
                <c:pt idx="2">
                  <c:v>24064.00710890468</c:v>
                </c:pt>
                <c:pt idx="3">
                  <c:v>8936.1691480347745</c:v>
                </c:pt>
                <c:pt idx="4">
                  <c:v>356.69478010863475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Comuna</a:t>
            </a:r>
            <a:endParaRPr lang="es-CO" dirty="0"/>
          </a:p>
        </c:rich>
      </c:tx>
      <c:layout>
        <c:manualLayout>
          <c:xMode val="edge"/>
          <c:yMode val="edge"/>
          <c:x val="0.38531672503071102"/>
          <c:y val="9.6292754235617496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774633509612463E-3"/>
          <c:y val="9.6056192508676447E-2"/>
          <c:w val="0.96710408516120827"/>
          <c:h val="0.410090621338474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2.5392627448286523E-3"/>
                  <c:y val="-3.209758474520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666778293934629E-3"/>
                  <c:y val="7.2957557388965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9727686710916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31595668862001E-3"/>
                  <c:y val="6.4195169490411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160668847691216E-3"/>
                  <c:y val="-1.283903389808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Hoja1!$A$2:$A$13</c:f>
              <c:strCache>
                <c:ptCount val="12"/>
                <c:pt idx="0">
                  <c:v>1- Atardeceres</c:v>
                </c:pt>
                <c:pt idx="1">
                  <c:v>2- San José</c:v>
                </c:pt>
                <c:pt idx="2">
                  <c:v>3- Cumanday</c:v>
                </c:pt>
                <c:pt idx="3">
                  <c:v>4- La Estación</c:v>
                </c:pt>
                <c:pt idx="4">
                  <c:v>5- Ciudadela Norte</c:v>
                </c:pt>
                <c:pt idx="5">
                  <c:v>6- Ecot. Cerro Oro</c:v>
                </c:pt>
                <c:pt idx="6">
                  <c:v>7- Tesorito</c:v>
                </c:pt>
                <c:pt idx="7">
                  <c:v>8-Palogrande</c:v>
                </c:pt>
                <c:pt idx="8">
                  <c:v>9- Universitaria</c:v>
                </c:pt>
                <c:pt idx="9">
                  <c:v>10- La Fuente</c:v>
                </c:pt>
                <c:pt idx="10">
                  <c:v>11- La Macarena</c:v>
                </c:pt>
                <c:pt idx="11">
                  <c:v>12- Nuevo Horizonte</c:v>
                </c:pt>
              </c:strCache>
            </c:strRef>
          </c:cat>
          <c:val>
            <c:numRef>
              <c:f>Hoja1!$B$2:$B$13</c:f>
              <c:numCache>
                <c:formatCode>0%</c:formatCode>
                <c:ptCount val="12"/>
                <c:pt idx="0">
                  <c:v>0.1056076824683775</c:v>
                </c:pt>
                <c:pt idx="1">
                  <c:v>1.7036615509799246E-2</c:v>
                </c:pt>
                <c:pt idx="2">
                  <c:v>6.4578324564872044E-2</c:v>
                </c:pt>
                <c:pt idx="3">
                  <c:v>7.3759726885186297E-2</c:v>
                </c:pt>
                <c:pt idx="4">
                  <c:v>9.5630932385163833E-2</c:v>
                </c:pt>
                <c:pt idx="5">
                  <c:v>8.3436432806008459E-2</c:v>
                </c:pt>
                <c:pt idx="6">
                  <c:v>6.4667491349248776E-2</c:v>
                </c:pt>
                <c:pt idx="7">
                  <c:v>0.11573336285466228</c:v>
                </c:pt>
                <c:pt idx="8">
                  <c:v>8.21888242985504E-2</c:v>
                </c:pt>
                <c:pt idx="9">
                  <c:v>0.10886442360121563</c:v>
                </c:pt>
                <c:pt idx="10">
                  <c:v>9.0519151268549466E-2</c:v>
                </c:pt>
                <c:pt idx="11">
                  <c:v>9.7977032008360568E-2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815616"/>
        <c:axId val="126841984"/>
        <c:axId val="0"/>
      </c:bar3DChart>
      <c:catAx>
        <c:axId val="126815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CO"/>
          </a:p>
        </c:txPr>
        <c:crossAx val="126841984"/>
        <c:crosses val="autoZero"/>
        <c:auto val="1"/>
        <c:lblAlgn val="ctr"/>
        <c:lblOffset val="100"/>
        <c:noMultiLvlLbl val="0"/>
      </c:catAx>
      <c:valAx>
        <c:axId val="1268419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681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accent3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Estrato</a:t>
            </a:r>
            <a:endParaRPr lang="es-CO" dirty="0"/>
          </a:p>
        </c:rich>
      </c:tx>
      <c:layout>
        <c:manualLayout>
          <c:xMode val="edge"/>
          <c:yMode val="edge"/>
          <c:x val="0.38531672503071102"/>
          <c:y val="9.6292754235617496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774633509612463E-3"/>
          <c:y val="0.14741235523049576"/>
          <c:w val="0.96710408516120827"/>
          <c:h val="0.517837664064150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Trabajadores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6.1522336483408142E-3"/>
                  <c:y val="-2.2468309321644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09742542541738E-2"/>
                  <c:y val="-1.8382312057268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86364623585637E-2"/>
                  <c:y val="-2.2468309321644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982318351989112E-3"/>
                  <c:y val="-3.2097584745205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050193378384122E-2"/>
                  <c:y val="-2.246830932164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300267754685707E-2"/>
                  <c:y val="-3.530734321972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Est. 1</c:v>
                </c:pt>
                <c:pt idx="1">
                  <c:v>Est. 2</c:v>
                </c:pt>
                <c:pt idx="2">
                  <c:v>Est. 3</c:v>
                </c:pt>
                <c:pt idx="3">
                  <c:v>Est. 4</c:v>
                </c:pt>
                <c:pt idx="4">
                  <c:v>Est. 5</c:v>
                </c:pt>
                <c:pt idx="5">
                  <c:v>Est. 6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0.12080760664289045</c:v>
                </c:pt>
                <c:pt idx="1">
                  <c:v>0.27070071418116043</c:v>
                </c:pt>
                <c:pt idx="2">
                  <c:v>0.30374573328187127</c:v>
                </c:pt>
                <c:pt idx="3">
                  <c:v>0.19298285871742873</c:v>
                </c:pt>
                <c:pt idx="4">
                  <c:v>7.8696412075311195E-2</c:v>
                </c:pt>
                <c:pt idx="5">
                  <c:v>3.3066675101332065E-2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309312"/>
        <c:axId val="127310848"/>
        <c:axId val="0"/>
      </c:bar3DChart>
      <c:catAx>
        <c:axId val="12730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/>
            </a:pPr>
            <a:endParaRPr lang="es-CO"/>
          </a:p>
        </c:txPr>
        <c:crossAx val="127310848"/>
        <c:crosses val="autoZero"/>
        <c:auto val="1"/>
        <c:lblAlgn val="ctr"/>
        <c:lblOffset val="100"/>
        <c:noMultiLvlLbl val="0"/>
      </c:catAx>
      <c:valAx>
        <c:axId val="1273108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730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accent3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CD572-67BF-4175-BD7F-946BC9E2F89D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6758E-188F-4EC3-8DD2-70661A01C2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151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758E-188F-4EC3-8DD2-70661A01C22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0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956069"/>
            <a:ext cx="16256000" cy="836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FD9D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3B80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4284" y="713941"/>
            <a:ext cx="1724024" cy="14001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4971" y="7585668"/>
            <a:ext cx="2200266" cy="12419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9616" y="7053346"/>
            <a:ext cx="70976" cy="21292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9616" y="9040683"/>
            <a:ext cx="70976" cy="21292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01181" y="7196190"/>
            <a:ext cx="141514" cy="19373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07513" y="8917306"/>
            <a:ext cx="141514" cy="19366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07513" y="7196190"/>
            <a:ext cx="141514" cy="19373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01181" y="8917306"/>
            <a:ext cx="141514" cy="193661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788355" y="6594469"/>
            <a:ext cx="429259" cy="403225"/>
          </a:xfrm>
          <a:custGeom>
            <a:avLst/>
            <a:gdLst/>
            <a:ahLst/>
            <a:cxnLst/>
            <a:rect l="l" t="t" r="r" b="b"/>
            <a:pathLst>
              <a:path w="429259" h="403225">
                <a:moveTo>
                  <a:pt x="401917" y="402677"/>
                </a:moveTo>
                <a:lnTo>
                  <a:pt x="392020" y="355680"/>
                </a:lnTo>
                <a:lnTo>
                  <a:pt x="376494" y="311091"/>
                </a:lnTo>
                <a:lnTo>
                  <a:pt x="355763" y="269277"/>
                </a:lnTo>
                <a:lnTo>
                  <a:pt x="330249" y="230601"/>
                </a:lnTo>
                <a:lnTo>
                  <a:pt x="300376" y="195428"/>
                </a:lnTo>
                <a:lnTo>
                  <a:pt x="266566" y="164124"/>
                </a:lnTo>
                <a:lnTo>
                  <a:pt x="229241" y="137053"/>
                </a:lnTo>
                <a:lnTo>
                  <a:pt x="188825" y="114579"/>
                </a:lnTo>
                <a:lnTo>
                  <a:pt x="145740" y="97069"/>
                </a:lnTo>
                <a:lnTo>
                  <a:pt x="100409" y="84886"/>
                </a:lnTo>
                <a:lnTo>
                  <a:pt x="53255" y="78395"/>
                </a:lnTo>
                <a:lnTo>
                  <a:pt x="82701" y="107840"/>
                </a:lnTo>
                <a:lnTo>
                  <a:pt x="63513" y="127027"/>
                </a:lnTo>
                <a:lnTo>
                  <a:pt x="0" y="63513"/>
                </a:lnTo>
                <a:lnTo>
                  <a:pt x="63513" y="0"/>
                </a:lnTo>
                <a:lnTo>
                  <a:pt x="82701" y="19187"/>
                </a:lnTo>
                <a:lnTo>
                  <a:pt x="50785" y="51102"/>
                </a:lnTo>
                <a:lnTo>
                  <a:pt x="81607" y="54126"/>
                </a:lnTo>
                <a:lnTo>
                  <a:pt x="141874" y="67131"/>
                </a:lnTo>
                <a:lnTo>
                  <a:pt x="204082" y="91314"/>
                </a:lnTo>
                <a:lnTo>
                  <a:pt x="265334" y="128170"/>
                </a:lnTo>
                <a:lnTo>
                  <a:pt x="327987" y="184619"/>
                </a:lnTo>
                <a:lnTo>
                  <a:pt x="358064" y="222150"/>
                </a:lnTo>
                <a:lnTo>
                  <a:pt x="383426" y="262786"/>
                </a:lnTo>
                <a:lnTo>
                  <a:pt x="403829" y="306077"/>
                </a:lnTo>
                <a:lnTo>
                  <a:pt x="419024" y="351571"/>
                </a:lnTo>
                <a:lnTo>
                  <a:pt x="428766" y="398814"/>
                </a:lnTo>
                <a:lnTo>
                  <a:pt x="401917" y="4026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355784" y="6649313"/>
            <a:ext cx="914400" cy="859790"/>
          </a:xfrm>
          <a:custGeom>
            <a:avLst/>
            <a:gdLst/>
            <a:ahLst/>
            <a:cxnLst/>
            <a:rect l="l" t="t" r="r" b="b"/>
            <a:pathLst>
              <a:path w="914400" h="859790">
                <a:moveTo>
                  <a:pt x="401408" y="26784"/>
                </a:moveTo>
                <a:lnTo>
                  <a:pt x="397421" y="0"/>
                </a:lnTo>
                <a:lnTo>
                  <a:pt x="350405" y="9944"/>
                </a:lnTo>
                <a:lnTo>
                  <a:pt x="305155" y="25273"/>
                </a:lnTo>
                <a:lnTo>
                  <a:pt x="262115" y="45770"/>
                </a:lnTo>
                <a:lnTo>
                  <a:pt x="221742" y="71183"/>
                </a:lnTo>
                <a:lnTo>
                  <a:pt x="184454" y="101269"/>
                </a:lnTo>
                <a:lnTo>
                  <a:pt x="150710" y="135763"/>
                </a:lnTo>
                <a:lnTo>
                  <a:pt x="108737" y="193611"/>
                </a:lnTo>
                <a:lnTo>
                  <a:pt x="77635" y="257733"/>
                </a:lnTo>
                <a:lnTo>
                  <a:pt x="60032" y="317284"/>
                </a:lnTo>
                <a:lnTo>
                  <a:pt x="51739" y="378929"/>
                </a:lnTo>
                <a:lnTo>
                  <a:pt x="19189" y="346379"/>
                </a:lnTo>
                <a:lnTo>
                  <a:pt x="0" y="365506"/>
                </a:lnTo>
                <a:lnTo>
                  <a:pt x="63512" y="429018"/>
                </a:lnTo>
                <a:lnTo>
                  <a:pt x="127088" y="365506"/>
                </a:lnTo>
                <a:lnTo>
                  <a:pt x="107899" y="346316"/>
                </a:lnTo>
                <a:lnTo>
                  <a:pt x="79159" y="375069"/>
                </a:lnTo>
                <a:lnTo>
                  <a:pt x="85623" y="328155"/>
                </a:lnTo>
                <a:lnTo>
                  <a:pt x="97739" y="283032"/>
                </a:lnTo>
                <a:lnTo>
                  <a:pt x="115150" y="240118"/>
                </a:lnTo>
                <a:lnTo>
                  <a:pt x="137490" y="199821"/>
                </a:lnTo>
                <a:lnTo>
                  <a:pt x="164388" y="162585"/>
                </a:lnTo>
                <a:lnTo>
                  <a:pt x="195503" y="128816"/>
                </a:lnTo>
                <a:lnTo>
                  <a:pt x="230441" y="98945"/>
                </a:lnTo>
                <a:lnTo>
                  <a:pt x="268871" y="73380"/>
                </a:lnTo>
                <a:lnTo>
                  <a:pt x="310413" y="52552"/>
                </a:lnTo>
                <a:lnTo>
                  <a:pt x="354723" y="36880"/>
                </a:lnTo>
                <a:lnTo>
                  <a:pt x="401408" y="26784"/>
                </a:lnTo>
                <a:close/>
              </a:path>
              <a:path w="914400" h="859790">
                <a:moveTo>
                  <a:pt x="477520" y="796048"/>
                </a:moveTo>
                <a:lnTo>
                  <a:pt x="414007" y="732536"/>
                </a:lnTo>
                <a:lnTo>
                  <a:pt x="394830" y="751598"/>
                </a:lnTo>
                <a:lnTo>
                  <a:pt x="424522" y="781291"/>
                </a:lnTo>
                <a:lnTo>
                  <a:pt x="377583" y="774103"/>
                </a:lnTo>
                <a:lnTo>
                  <a:pt x="332562" y="761301"/>
                </a:lnTo>
                <a:lnTo>
                  <a:pt x="289864" y="743254"/>
                </a:lnTo>
                <a:lnTo>
                  <a:pt x="249923" y="720318"/>
                </a:lnTo>
                <a:lnTo>
                  <a:pt x="213118" y="692848"/>
                </a:lnTo>
                <a:lnTo>
                  <a:pt x="179882" y="661200"/>
                </a:lnTo>
                <a:lnTo>
                  <a:pt x="150622" y="625729"/>
                </a:lnTo>
                <a:lnTo>
                  <a:pt x="125730" y="586803"/>
                </a:lnTo>
                <a:lnTo>
                  <a:pt x="105625" y="544766"/>
                </a:lnTo>
                <a:lnTo>
                  <a:pt x="90728" y="499999"/>
                </a:lnTo>
                <a:lnTo>
                  <a:pt x="81432" y="452831"/>
                </a:lnTo>
                <a:lnTo>
                  <a:pt x="54584" y="456374"/>
                </a:lnTo>
                <a:lnTo>
                  <a:pt x="63842" y="504190"/>
                </a:lnTo>
                <a:lnTo>
                  <a:pt x="78676" y="550265"/>
                </a:lnTo>
                <a:lnTo>
                  <a:pt x="98831" y="594144"/>
                </a:lnTo>
                <a:lnTo>
                  <a:pt x="124066" y="635355"/>
                </a:lnTo>
                <a:lnTo>
                  <a:pt x="154127" y="673442"/>
                </a:lnTo>
                <a:lnTo>
                  <a:pt x="188772" y="707961"/>
                </a:lnTo>
                <a:lnTo>
                  <a:pt x="230568" y="740321"/>
                </a:lnTo>
                <a:lnTo>
                  <a:pt x="275856" y="766787"/>
                </a:lnTo>
                <a:lnTo>
                  <a:pt x="324015" y="787158"/>
                </a:lnTo>
                <a:lnTo>
                  <a:pt x="374446" y="801192"/>
                </a:lnTo>
                <a:lnTo>
                  <a:pt x="426554" y="808647"/>
                </a:lnTo>
                <a:lnTo>
                  <a:pt x="394830" y="840371"/>
                </a:lnTo>
                <a:lnTo>
                  <a:pt x="414007" y="859561"/>
                </a:lnTo>
                <a:lnTo>
                  <a:pt x="477520" y="796048"/>
                </a:lnTo>
                <a:close/>
              </a:path>
              <a:path w="914400" h="859790">
                <a:moveTo>
                  <a:pt x="533882" y="346316"/>
                </a:moveTo>
                <a:lnTo>
                  <a:pt x="447636" y="233286"/>
                </a:lnTo>
                <a:lnTo>
                  <a:pt x="361454" y="346316"/>
                </a:lnTo>
                <a:lnTo>
                  <a:pt x="408381" y="346316"/>
                </a:lnTo>
                <a:lnTo>
                  <a:pt x="408381" y="573849"/>
                </a:lnTo>
                <a:lnTo>
                  <a:pt x="493928" y="573849"/>
                </a:lnTo>
                <a:lnTo>
                  <a:pt x="493928" y="346316"/>
                </a:lnTo>
                <a:lnTo>
                  <a:pt x="533882" y="346316"/>
                </a:lnTo>
                <a:close/>
              </a:path>
              <a:path w="914400" h="859790">
                <a:moveTo>
                  <a:pt x="724293" y="246138"/>
                </a:moveTo>
                <a:lnTo>
                  <a:pt x="638048" y="133108"/>
                </a:lnTo>
                <a:lnTo>
                  <a:pt x="551802" y="246138"/>
                </a:lnTo>
                <a:lnTo>
                  <a:pt x="601637" y="246138"/>
                </a:lnTo>
                <a:lnTo>
                  <a:pt x="601637" y="573849"/>
                </a:lnTo>
                <a:lnTo>
                  <a:pt x="687197" y="573849"/>
                </a:lnTo>
                <a:lnTo>
                  <a:pt x="687197" y="246138"/>
                </a:lnTo>
                <a:lnTo>
                  <a:pt x="724293" y="246138"/>
                </a:lnTo>
                <a:close/>
              </a:path>
              <a:path w="914400" h="859790">
                <a:moveTo>
                  <a:pt x="914400" y="441934"/>
                </a:moveTo>
                <a:lnTo>
                  <a:pt x="850887" y="378421"/>
                </a:lnTo>
                <a:lnTo>
                  <a:pt x="787374" y="441934"/>
                </a:lnTo>
                <a:lnTo>
                  <a:pt x="806551" y="461124"/>
                </a:lnTo>
                <a:lnTo>
                  <a:pt x="837463" y="430225"/>
                </a:lnTo>
                <a:lnTo>
                  <a:pt x="830961" y="477520"/>
                </a:lnTo>
                <a:lnTo>
                  <a:pt x="818743" y="522960"/>
                </a:lnTo>
                <a:lnTo>
                  <a:pt x="801166" y="566140"/>
                </a:lnTo>
                <a:lnTo>
                  <a:pt x="778624" y="606615"/>
                </a:lnTo>
                <a:lnTo>
                  <a:pt x="751446" y="643966"/>
                </a:lnTo>
                <a:lnTo>
                  <a:pt x="720039" y="677786"/>
                </a:lnTo>
                <a:lnTo>
                  <a:pt x="684733" y="707644"/>
                </a:lnTo>
                <a:lnTo>
                  <a:pt x="645922" y="733120"/>
                </a:lnTo>
                <a:lnTo>
                  <a:pt x="603948" y="753783"/>
                </a:lnTo>
                <a:lnTo>
                  <a:pt x="559206" y="769226"/>
                </a:lnTo>
                <a:lnTo>
                  <a:pt x="512038" y="779018"/>
                </a:lnTo>
                <a:lnTo>
                  <a:pt x="515835" y="805865"/>
                </a:lnTo>
                <a:lnTo>
                  <a:pt x="563232" y="796239"/>
                </a:lnTo>
                <a:lnTo>
                  <a:pt x="608876" y="781126"/>
                </a:lnTo>
                <a:lnTo>
                  <a:pt x="652297" y="760793"/>
                </a:lnTo>
                <a:lnTo>
                  <a:pt x="693064" y="735457"/>
                </a:lnTo>
                <a:lnTo>
                  <a:pt x="730732" y="705383"/>
                </a:lnTo>
                <a:lnTo>
                  <a:pt x="764832" y="670788"/>
                </a:lnTo>
                <a:lnTo>
                  <a:pt x="807237" y="612800"/>
                </a:lnTo>
                <a:lnTo>
                  <a:pt x="838720" y="548386"/>
                </a:lnTo>
                <a:lnTo>
                  <a:pt x="856094" y="490397"/>
                </a:lnTo>
                <a:lnTo>
                  <a:pt x="864628" y="430415"/>
                </a:lnTo>
                <a:lnTo>
                  <a:pt x="895337" y="461124"/>
                </a:lnTo>
                <a:lnTo>
                  <a:pt x="914400" y="441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27524" y="6975996"/>
            <a:ext cx="172431" cy="247153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546268" y="7249873"/>
            <a:ext cx="532130" cy="27305"/>
          </a:xfrm>
          <a:custGeom>
            <a:avLst/>
            <a:gdLst/>
            <a:ahLst/>
            <a:cxnLst/>
            <a:rect l="l" t="t" r="r" b="b"/>
            <a:pathLst>
              <a:path w="532129" h="27304">
                <a:moveTo>
                  <a:pt x="531985" y="27102"/>
                </a:moveTo>
                <a:lnTo>
                  <a:pt x="0" y="27102"/>
                </a:lnTo>
                <a:lnTo>
                  <a:pt x="0" y="0"/>
                </a:lnTo>
                <a:lnTo>
                  <a:pt x="531985" y="0"/>
                </a:lnTo>
                <a:lnTo>
                  <a:pt x="531985" y="27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002894" y="6688744"/>
            <a:ext cx="655955" cy="917575"/>
          </a:xfrm>
          <a:custGeom>
            <a:avLst/>
            <a:gdLst/>
            <a:ahLst/>
            <a:cxnLst/>
            <a:rect l="l" t="t" r="r" b="b"/>
            <a:pathLst>
              <a:path w="655954" h="917575">
                <a:moveTo>
                  <a:pt x="327613" y="917246"/>
                </a:moveTo>
                <a:lnTo>
                  <a:pt x="278184" y="908222"/>
                </a:lnTo>
                <a:lnTo>
                  <a:pt x="236529" y="883375"/>
                </a:lnTo>
                <a:lnTo>
                  <a:pt x="205879" y="846042"/>
                </a:lnTo>
                <a:lnTo>
                  <a:pt x="189464" y="799557"/>
                </a:lnTo>
                <a:lnTo>
                  <a:pt x="173401" y="789707"/>
                </a:lnTo>
                <a:lnTo>
                  <a:pt x="160829" y="775801"/>
                </a:lnTo>
                <a:lnTo>
                  <a:pt x="152635" y="758718"/>
                </a:lnTo>
                <a:lnTo>
                  <a:pt x="149706" y="739339"/>
                </a:lnTo>
                <a:lnTo>
                  <a:pt x="149704" y="664412"/>
                </a:lnTo>
                <a:lnTo>
                  <a:pt x="146848" y="637927"/>
                </a:lnTo>
                <a:lnTo>
                  <a:pt x="138582" y="612785"/>
                </a:lnTo>
                <a:lnTo>
                  <a:pt x="125234" y="589695"/>
                </a:lnTo>
                <a:lnTo>
                  <a:pt x="107188" y="569533"/>
                </a:lnTo>
                <a:lnTo>
                  <a:pt x="74824" y="535593"/>
                </a:lnTo>
                <a:lnTo>
                  <a:pt x="47968" y="497897"/>
                </a:lnTo>
                <a:lnTo>
                  <a:pt x="26838" y="457071"/>
                </a:lnTo>
                <a:lnTo>
                  <a:pt x="11654" y="413741"/>
                </a:lnTo>
                <a:lnTo>
                  <a:pt x="2634" y="368532"/>
                </a:lnTo>
                <a:lnTo>
                  <a:pt x="0" y="322072"/>
                </a:lnTo>
                <a:lnTo>
                  <a:pt x="3968" y="274986"/>
                </a:lnTo>
                <a:lnTo>
                  <a:pt x="14893" y="228620"/>
                </a:lnTo>
                <a:lnTo>
                  <a:pt x="32480" y="184880"/>
                </a:lnTo>
                <a:lnTo>
                  <a:pt x="56112" y="144356"/>
                </a:lnTo>
                <a:lnTo>
                  <a:pt x="85173" y="107635"/>
                </a:lnTo>
                <a:lnTo>
                  <a:pt x="119046" y="75306"/>
                </a:lnTo>
                <a:lnTo>
                  <a:pt x="157114" y="47958"/>
                </a:lnTo>
                <a:lnTo>
                  <a:pt x="198761" y="26180"/>
                </a:lnTo>
                <a:lnTo>
                  <a:pt x="243370" y="10560"/>
                </a:lnTo>
                <a:lnTo>
                  <a:pt x="290324" y="1687"/>
                </a:lnTo>
                <a:lnTo>
                  <a:pt x="337545" y="0"/>
                </a:lnTo>
                <a:lnTo>
                  <a:pt x="383569" y="5178"/>
                </a:lnTo>
                <a:lnTo>
                  <a:pt x="427839" y="16739"/>
                </a:lnTo>
                <a:lnTo>
                  <a:pt x="469796" y="34202"/>
                </a:lnTo>
                <a:lnTo>
                  <a:pt x="507931" y="56527"/>
                </a:lnTo>
                <a:lnTo>
                  <a:pt x="343459" y="56527"/>
                </a:lnTo>
                <a:lnTo>
                  <a:pt x="296504" y="57539"/>
                </a:lnTo>
                <a:lnTo>
                  <a:pt x="246867" y="68025"/>
                </a:lnTo>
                <a:lnTo>
                  <a:pt x="200681" y="87506"/>
                </a:lnTo>
                <a:lnTo>
                  <a:pt x="159030" y="114947"/>
                </a:lnTo>
                <a:lnTo>
                  <a:pt x="123000" y="149313"/>
                </a:lnTo>
                <a:lnTo>
                  <a:pt x="93677" y="189570"/>
                </a:lnTo>
                <a:lnTo>
                  <a:pt x="72145" y="234682"/>
                </a:lnTo>
                <a:lnTo>
                  <a:pt x="59490" y="283615"/>
                </a:lnTo>
                <a:lnTo>
                  <a:pt x="56176" y="329181"/>
                </a:lnTo>
                <a:lnTo>
                  <a:pt x="60271" y="373909"/>
                </a:lnTo>
                <a:lnTo>
                  <a:pt x="71485" y="416973"/>
                </a:lnTo>
                <a:lnTo>
                  <a:pt x="89532" y="457550"/>
                </a:lnTo>
                <a:lnTo>
                  <a:pt x="114122" y="494816"/>
                </a:lnTo>
                <a:lnTo>
                  <a:pt x="166569" y="551210"/>
                </a:lnTo>
                <a:lnTo>
                  <a:pt x="183773" y="577525"/>
                </a:lnTo>
                <a:lnTo>
                  <a:pt x="196217" y="606061"/>
                </a:lnTo>
                <a:lnTo>
                  <a:pt x="203692" y="636340"/>
                </a:lnTo>
                <a:lnTo>
                  <a:pt x="508843" y="636340"/>
                </a:lnTo>
                <a:lnTo>
                  <a:pt x="508321" y="637973"/>
                </a:lnTo>
                <a:lnTo>
                  <a:pt x="505520" y="664412"/>
                </a:lnTo>
                <a:lnTo>
                  <a:pt x="505520" y="692521"/>
                </a:lnTo>
                <a:lnTo>
                  <a:pt x="205887" y="692521"/>
                </a:lnTo>
                <a:lnTo>
                  <a:pt x="205887" y="744496"/>
                </a:lnTo>
                <a:lnTo>
                  <a:pt x="210093" y="748702"/>
                </a:lnTo>
                <a:lnTo>
                  <a:pt x="504105" y="748702"/>
                </a:lnTo>
                <a:lnTo>
                  <a:pt x="502592" y="758718"/>
                </a:lnTo>
                <a:lnTo>
                  <a:pt x="494397" y="775801"/>
                </a:lnTo>
                <a:lnTo>
                  <a:pt x="481825" y="789707"/>
                </a:lnTo>
                <a:lnTo>
                  <a:pt x="465763" y="799557"/>
                </a:lnTo>
                <a:lnTo>
                  <a:pt x="463882" y="804883"/>
                </a:lnTo>
                <a:lnTo>
                  <a:pt x="248150" y="804883"/>
                </a:lnTo>
                <a:lnTo>
                  <a:pt x="260307" y="827457"/>
                </a:lnTo>
                <a:lnTo>
                  <a:pt x="278494" y="845237"/>
                </a:lnTo>
                <a:lnTo>
                  <a:pt x="301374" y="856885"/>
                </a:lnTo>
                <a:lnTo>
                  <a:pt x="327613" y="861064"/>
                </a:lnTo>
                <a:lnTo>
                  <a:pt x="437014" y="861064"/>
                </a:lnTo>
                <a:lnTo>
                  <a:pt x="418697" y="883375"/>
                </a:lnTo>
                <a:lnTo>
                  <a:pt x="377042" y="908222"/>
                </a:lnTo>
                <a:lnTo>
                  <a:pt x="327613" y="917246"/>
                </a:lnTo>
                <a:close/>
              </a:path>
              <a:path w="655954" h="917575">
                <a:moveTo>
                  <a:pt x="508843" y="636340"/>
                </a:moveTo>
                <a:lnTo>
                  <a:pt x="451515" y="636340"/>
                </a:lnTo>
                <a:lnTo>
                  <a:pt x="458923" y="606049"/>
                </a:lnTo>
                <a:lnTo>
                  <a:pt x="471335" y="577466"/>
                </a:lnTo>
                <a:lnTo>
                  <a:pt x="488352" y="551415"/>
                </a:lnTo>
                <a:lnTo>
                  <a:pt x="540899" y="495058"/>
                </a:lnTo>
                <a:lnTo>
                  <a:pt x="565785" y="457401"/>
                </a:lnTo>
                <a:lnTo>
                  <a:pt x="584057" y="416296"/>
                </a:lnTo>
                <a:lnTo>
                  <a:pt x="595314" y="372643"/>
                </a:lnTo>
                <a:lnTo>
                  <a:pt x="599156" y="327343"/>
                </a:lnTo>
                <a:lnTo>
                  <a:pt x="594957" y="280545"/>
                </a:lnTo>
                <a:lnTo>
                  <a:pt x="582882" y="236335"/>
                </a:lnTo>
                <a:lnTo>
                  <a:pt x="563713" y="195393"/>
                </a:lnTo>
                <a:lnTo>
                  <a:pt x="538230" y="158400"/>
                </a:lnTo>
                <a:lnTo>
                  <a:pt x="507215" y="126039"/>
                </a:lnTo>
                <a:lnTo>
                  <a:pt x="471449" y="98989"/>
                </a:lnTo>
                <a:lnTo>
                  <a:pt x="431713" y="77934"/>
                </a:lnTo>
                <a:lnTo>
                  <a:pt x="388790" y="63552"/>
                </a:lnTo>
                <a:lnTo>
                  <a:pt x="343459" y="56527"/>
                </a:lnTo>
                <a:lnTo>
                  <a:pt x="507931" y="56527"/>
                </a:lnTo>
                <a:lnTo>
                  <a:pt x="544544" y="84903"/>
                </a:lnTo>
                <a:lnTo>
                  <a:pt x="576102" y="117041"/>
                </a:lnTo>
                <a:lnTo>
                  <a:pt x="603158" y="153122"/>
                </a:lnTo>
                <a:lnTo>
                  <a:pt x="625160" y="192669"/>
                </a:lnTo>
                <a:lnTo>
                  <a:pt x="641558" y="235206"/>
                </a:lnTo>
                <a:lnTo>
                  <a:pt x="651800" y="280256"/>
                </a:lnTo>
                <a:lnTo>
                  <a:pt x="655337" y="327343"/>
                </a:lnTo>
                <a:lnTo>
                  <a:pt x="652107" y="373030"/>
                </a:lnTo>
                <a:lnTo>
                  <a:pt x="642605" y="417461"/>
                </a:lnTo>
                <a:lnTo>
                  <a:pt x="627111" y="460007"/>
                </a:lnTo>
                <a:lnTo>
                  <a:pt x="605907" y="500037"/>
                </a:lnTo>
                <a:lnTo>
                  <a:pt x="579274" y="536920"/>
                </a:lnTo>
                <a:lnTo>
                  <a:pt x="547491" y="570027"/>
                </a:lnTo>
                <a:lnTo>
                  <a:pt x="529677" y="589907"/>
                </a:lnTo>
                <a:lnTo>
                  <a:pt x="516500" y="612816"/>
                </a:lnTo>
                <a:lnTo>
                  <a:pt x="508843" y="636340"/>
                </a:lnTo>
                <a:close/>
              </a:path>
              <a:path w="655954" h="917575">
                <a:moveTo>
                  <a:pt x="458703" y="392888"/>
                </a:moveTo>
                <a:lnTo>
                  <a:pt x="196524" y="392888"/>
                </a:lnTo>
                <a:lnTo>
                  <a:pt x="163752" y="386255"/>
                </a:lnTo>
                <a:lnTo>
                  <a:pt x="136962" y="368178"/>
                </a:lnTo>
                <a:lnTo>
                  <a:pt x="118885" y="341388"/>
                </a:lnTo>
                <a:lnTo>
                  <a:pt x="112252" y="308616"/>
                </a:lnTo>
                <a:lnTo>
                  <a:pt x="118885" y="275844"/>
                </a:lnTo>
                <a:lnTo>
                  <a:pt x="136962" y="249054"/>
                </a:lnTo>
                <a:lnTo>
                  <a:pt x="163752" y="230977"/>
                </a:lnTo>
                <a:lnTo>
                  <a:pt x="196524" y="224344"/>
                </a:lnTo>
                <a:lnTo>
                  <a:pt x="229295" y="230977"/>
                </a:lnTo>
                <a:lnTo>
                  <a:pt x="256086" y="249054"/>
                </a:lnTo>
                <a:lnTo>
                  <a:pt x="274163" y="275844"/>
                </a:lnTo>
                <a:lnTo>
                  <a:pt x="275110" y="280525"/>
                </a:lnTo>
                <a:lnTo>
                  <a:pt x="196524" y="280525"/>
                </a:lnTo>
                <a:lnTo>
                  <a:pt x="185599" y="282736"/>
                </a:lnTo>
                <a:lnTo>
                  <a:pt x="176669" y="288762"/>
                </a:lnTo>
                <a:lnTo>
                  <a:pt x="170644" y="297692"/>
                </a:lnTo>
                <a:lnTo>
                  <a:pt x="168433" y="308616"/>
                </a:lnTo>
                <a:lnTo>
                  <a:pt x="170644" y="319540"/>
                </a:lnTo>
                <a:lnTo>
                  <a:pt x="176669" y="328470"/>
                </a:lnTo>
                <a:lnTo>
                  <a:pt x="185599" y="334496"/>
                </a:lnTo>
                <a:lnTo>
                  <a:pt x="196524" y="336707"/>
                </a:lnTo>
                <a:lnTo>
                  <a:pt x="537289" y="336707"/>
                </a:lnTo>
                <a:lnTo>
                  <a:pt x="536342" y="341388"/>
                </a:lnTo>
                <a:lnTo>
                  <a:pt x="518264" y="368178"/>
                </a:lnTo>
                <a:lnTo>
                  <a:pt x="491474" y="386255"/>
                </a:lnTo>
                <a:lnTo>
                  <a:pt x="458703" y="392888"/>
                </a:lnTo>
                <a:close/>
              </a:path>
              <a:path w="655954" h="917575">
                <a:moveTo>
                  <a:pt x="430612" y="336707"/>
                </a:moveTo>
                <a:lnTo>
                  <a:pt x="374431" y="336707"/>
                </a:lnTo>
                <a:lnTo>
                  <a:pt x="374431" y="308616"/>
                </a:lnTo>
                <a:lnTo>
                  <a:pt x="381064" y="275844"/>
                </a:lnTo>
                <a:lnTo>
                  <a:pt x="399141" y="249054"/>
                </a:lnTo>
                <a:lnTo>
                  <a:pt x="425931" y="230977"/>
                </a:lnTo>
                <a:lnTo>
                  <a:pt x="458703" y="224344"/>
                </a:lnTo>
                <a:lnTo>
                  <a:pt x="491474" y="230977"/>
                </a:lnTo>
                <a:lnTo>
                  <a:pt x="518264" y="249054"/>
                </a:lnTo>
                <a:lnTo>
                  <a:pt x="536342" y="275844"/>
                </a:lnTo>
                <a:lnTo>
                  <a:pt x="537289" y="280525"/>
                </a:lnTo>
                <a:lnTo>
                  <a:pt x="458703" y="280525"/>
                </a:lnTo>
                <a:lnTo>
                  <a:pt x="447778" y="282736"/>
                </a:lnTo>
                <a:lnTo>
                  <a:pt x="438848" y="288762"/>
                </a:lnTo>
                <a:lnTo>
                  <a:pt x="432823" y="297692"/>
                </a:lnTo>
                <a:lnTo>
                  <a:pt x="430612" y="308616"/>
                </a:lnTo>
                <a:lnTo>
                  <a:pt x="430612" y="336707"/>
                </a:lnTo>
                <a:close/>
              </a:path>
              <a:path w="655954" h="917575">
                <a:moveTo>
                  <a:pt x="280795" y="336707"/>
                </a:moveTo>
                <a:lnTo>
                  <a:pt x="224614" y="336707"/>
                </a:lnTo>
                <a:lnTo>
                  <a:pt x="224614" y="308616"/>
                </a:lnTo>
                <a:lnTo>
                  <a:pt x="222404" y="297692"/>
                </a:lnTo>
                <a:lnTo>
                  <a:pt x="216378" y="288762"/>
                </a:lnTo>
                <a:lnTo>
                  <a:pt x="207448" y="282736"/>
                </a:lnTo>
                <a:lnTo>
                  <a:pt x="196524" y="280525"/>
                </a:lnTo>
                <a:lnTo>
                  <a:pt x="275110" y="280525"/>
                </a:lnTo>
                <a:lnTo>
                  <a:pt x="280795" y="308616"/>
                </a:lnTo>
                <a:lnTo>
                  <a:pt x="280795" y="336707"/>
                </a:lnTo>
                <a:close/>
              </a:path>
              <a:path w="655954" h="917575">
                <a:moveTo>
                  <a:pt x="537289" y="336707"/>
                </a:moveTo>
                <a:lnTo>
                  <a:pt x="458703" y="336707"/>
                </a:lnTo>
                <a:lnTo>
                  <a:pt x="469627" y="334496"/>
                </a:lnTo>
                <a:lnTo>
                  <a:pt x="478557" y="328470"/>
                </a:lnTo>
                <a:lnTo>
                  <a:pt x="484582" y="319540"/>
                </a:lnTo>
                <a:lnTo>
                  <a:pt x="486793" y="308616"/>
                </a:lnTo>
                <a:lnTo>
                  <a:pt x="484582" y="297692"/>
                </a:lnTo>
                <a:lnTo>
                  <a:pt x="478557" y="288762"/>
                </a:lnTo>
                <a:lnTo>
                  <a:pt x="469627" y="282736"/>
                </a:lnTo>
                <a:lnTo>
                  <a:pt x="458703" y="280525"/>
                </a:lnTo>
                <a:lnTo>
                  <a:pt x="537289" y="280525"/>
                </a:lnTo>
                <a:lnTo>
                  <a:pt x="542974" y="308616"/>
                </a:lnTo>
                <a:lnTo>
                  <a:pt x="537289" y="336707"/>
                </a:lnTo>
                <a:close/>
              </a:path>
              <a:path w="655954" h="917575">
                <a:moveTo>
                  <a:pt x="280795" y="636340"/>
                </a:moveTo>
                <a:lnTo>
                  <a:pt x="224614" y="636340"/>
                </a:lnTo>
                <a:lnTo>
                  <a:pt x="224614" y="392888"/>
                </a:lnTo>
                <a:lnTo>
                  <a:pt x="280795" y="392888"/>
                </a:lnTo>
                <a:lnTo>
                  <a:pt x="280795" y="636340"/>
                </a:lnTo>
                <a:close/>
              </a:path>
              <a:path w="655954" h="917575">
                <a:moveTo>
                  <a:pt x="430612" y="636340"/>
                </a:moveTo>
                <a:lnTo>
                  <a:pt x="374431" y="636340"/>
                </a:lnTo>
                <a:lnTo>
                  <a:pt x="374431" y="392888"/>
                </a:lnTo>
                <a:lnTo>
                  <a:pt x="430612" y="392888"/>
                </a:lnTo>
                <a:lnTo>
                  <a:pt x="430612" y="636340"/>
                </a:lnTo>
                <a:close/>
              </a:path>
              <a:path w="655954" h="917575">
                <a:moveTo>
                  <a:pt x="504105" y="748702"/>
                </a:moveTo>
                <a:lnTo>
                  <a:pt x="445133" y="748702"/>
                </a:lnTo>
                <a:lnTo>
                  <a:pt x="449339" y="744496"/>
                </a:lnTo>
                <a:lnTo>
                  <a:pt x="449339" y="692521"/>
                </a:lnTo>
                <a:lnTo>
                  <a:pt x="505520" y="692521"/>
                </a:lnTo>
                <a:lnTo>
                  <a:pt x="505520" y="739339"/>
                </a:lnTo>
                <a:lnTo>
                  <a:pt x="504105" y="748702"/>
                </a:lnTo>
                <a:close/>
              </a:path>
              <a:path w="655954" h="917575">
                <a:moveTo>
                  <a:pt x="437014" y="861064"/>
                </a:moveTo>
                <a:lnTo>
                  <a:pt x="327613" y="861064"/>
                </a:lnTo>
                <a:lnTo>
                  <a:pt x="353852" y="856885"/>
                </a:lnTo>
                <a:lnTo>
                  <a:pt x="376732" y="845237"/>
                </a:lnTo>
                <a:lnTo>
                  <a:pt x="394919" y="827457"/>
                </a:lnTo>
                <a:lnTo>
                  <a:pt x="407076" y="804883"/>
                </a:lnTo>
                <a:lnTo>
                  <a:pt x="463882" y="804883"/>
                </a:lnTo>
                <a:lnTo>
                  <a:pt x="449347" y="846042"/>
                </a:lnTo>
                <a:lnTo>
                  <a:pt x="437014" y="861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302417" y="6501093"/>
            <a:ext cx="56515" cy="131445"/>
          </a:xfrm>
          <a:custGeom>
            <a:avLst/>
            <a:gdLst/>
            <a:ahLst/>
            <a:cxnLst/>
            <a:rect l="l" t="t" r="r" b="b"/>
            <a:pathLst>
              <a:path w="56514" h="131445">
                <a:moveTo>
                  <a:pt x="28090" y="131089"/>
                </a:moveTo>
                <a:lnTo>
                  <a:pt x="17158" y="128881"/>
                </a:lnTo>
                <a:lnTo>
                  <a:pt x="8229" y="122860"/>
                </a:lnTo>
                <a:lnTo>
                  <a:pt x="2208" y="113931"/>
                </a:lnTo>
                <a:lnTo>
                  <a:pt x="0" y="102998"/>
                </a:lnTo>
                <a:lnTo>
                  <a:pt x="0" y="28090"/>
                </a:lnTo>
                <a:lnTo>
                  <a:pt x="2208" y="17158"/>
                </a:lnTo>
                <a:lnTo>
                  <a:pt x="8229" y="8229"/>
                </a:lnTo>
                <a:lnTo>
                  <a:pt x="17158" y="2208"/>
                </a:lnTo>
                <a:lnTo>
                  <a:pt x="28090" y="0"/>
                </a:lnTo>
                <a:lnTo>
                  <a:pt x="39022" y="2208"/>
                </a:lnTo>
                <a:lnTo>
                  <a:pt x="47952" y="8229"/>
                </a:lnTo>
                <a:lnTo>
                  <a:pt x="53973" y="17158"/>
                </a:lnTo>
                <a:lnTo>
                  <a:pt x="56181" y="28090"/>
                </a:lnTo>
                <a:lnTo>
                  <a:pt x="56181" y="102998"/>
                </a:lnTo>
                <a:lnTo>
                  <a:pt x="53973" y="113931"/>
                </a:lnTo>
                <a:lnTo>
                  <a:pt x="47952" y="122860"/>
                </a:lnTo>
                <a:lnTo>
                  <a:pt x="39022" y="128881"/>
                </a:lnTo>
                <a:lnTo>
                  <a:pt x="28090" y="131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20228" y="6654676"/>
            <a:ext cx="109145" cy="10890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31642" y="6654676"/>
            <a:ext cx="109145" cy="109076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5751867" y="7025451"/>
            <a:ext cx="131445" cy="56515"/>
          </a:xfrm>
          <a:custGeom>
            <a:avLst/>
            <a:gdLst/>
            <a:ahLst/>
            <a:cxnLst/>
            <a:rect l="l" t="t" r="r" b="b"/>
            <a:pathLst>
              <a:path w="131445" h="56515">
                <a:moveTo>
                  <a:pt x="102998" y="56181"/>
                </a:moveTo>
                <a:lnTo>
                  <a:pt x="28090" y="56181"/>
                </a:lnTo>
                <a:lnTo>
                  <a:pt x="17158" y="53973"/>
                </a:lnTo>
                <a:lnTo>
                  <a:pt x="8229" y="47952"/>
                </a:lnTo>
                <a:lnTo>
                  <a:pt x="2208" y="39022"/>
                </a:lnTo>
                <a:lnTo>
                  <a:pt x="0" y="28090"/>
                </a:lnTo>
                <a:lnTo>
                  <a:pt x="2208" y="17158"/>
                </a:lnTo>
                <a:lnTo>
                  <a:pt x="8229" y="8229"/>
                </a:lnTo>
                <a:lnTo>
                  <a:pt x="17158" y="2208"/>
                </a:lnTo>
                <a:lnTo>
                  <a:pt x="28090" y="0"/>
                </a:lnTo>
                <a:lnTo>
                  <a:pt x="102998" y="0"/>
                </a:lnTo>
                <a:lnTo>
                  <a:pt x="113931" y="2208"/>
                </a:lnTo>
                <a:lnTo>
                  <a:pt x="122860" y="8229"/>
                </a:lnTo>
                <a:lnTo>
                  <a:pt x="128881" y="17158"/>
                </a:lnTo>
                <a:lnTo>
                  <a:pt x="131089" y="28090"/>
                </a:lnTo>
                <a:lnTo>
                  <a:pt x="128881" y="39022"/>
                </a:lnTo>
                <a:lnTo>
                  <a:pt x="122860" y="47952"/>
                </a:lnTo>
                <a:lnTo>
                  <a:pt x="113931" y="53973"/>
                </a:lnTo>
                <a:lnTo>
                  <a:pt x="102998" y="56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778059" y="7025451"/>
            <a:ext cx="131445" cy="56515"/>
          </a:xfrm>
          <a:custGeom>
            <a:avLst/>
            <a:gdLst/>
            <a:ahLst/>
            <a:cxnLst/>
            <a:rect l="l" t="t" r="r" b="b"/>
            <a:pathLst>
              <a:path w="131445" h="56515">
                <a:moveTo>
                  <a:pt x="102998" y="56181"/>
                </a:moveTo>
                <a:lnTo>
                  <a:pt x="28090" y="56181"/>
                </a:lnTo>
                <a:lnTo>
                  <a:pt x="17158" y="53973"/>
                </a:lnTo>
                <a:lnTo>
                  <a:pt x="8229" y="47952"/>
                </a:lnTo>
                <a:lnTo>
                  <a:pt x="2208" y="39022"/>
                </a:lnTo>
                <a:lnTo>
                  <a:pt x="0" y="28090"/>
                </a:lnTo>
                <a:lnTo>
                  <a:pt x="2208" y="17158"/>
                </a:lnTo>
                <a:lnTo>
                  <a:pt x="8229" y="8229"/>
                </a:lnTo>
                <a:lnTo>
                  <a:pt x="17158" y="2208"/>
                </a:lnTo>
                <a:lnTo>
                  <a:pt x="28090" y="0"/>
                </a:lnTo>
                <a:lnTo>
                  <a:pt x="102998" y="0"/>
                </a:lnTo>
                <a:lnTo>
                  <a:pt x="113931" y="2208"/>
                </a:lnTo>
                <a:lnTo>
                  <a:pt x="122860" y="8229"/>
                </a:lnTo>
                <a:lnTo>
                  <a:pt x="128881" y="17158"/>
                </a:lnTo>
                <a:lnTo>
                  <a:pt x="131089" y="28090"/>
                </a:lnTo>
                <a:lnTo>
                  <a:pt x="128881" y="39022"/>
                </a:lnTo>
                <a:lnTo>
                  <a:pt x="122860" y="47952"/>
                </a:lnTo>
                <a:lnTo>
                  <a:pt x="113931" y="53973"/>
                </a:lnTo>
                <a:lnTo>
                  <a:pt x="102998" y="56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1277280" y="7053333"/>
            <a:ext cx="2002789" cy="2000250"/>
          </a:xfrm>
          <a:custGeom>
            <a:avLst/>
            <a:gdLst/>
            <a:ahLst/>
            <a:cxnLst/>
            <a:rect l="l" t="t" r="r" b="b"/>
            <a:pathLst>
              <a:path w="2002790" h="2000250">
                <a:moveTo>
                  <a:pt x="221751" y="1615255"/>
                </a:moveTo>
                <a:lnTo>
                  <a:pt x="213976" y="1615255"/>
                </a:lnTo>
                <a:lnTo>
                  <a:pt x="206158" y="1613985"/>
                </a:lnTo>
                <a:lnTo>
                  <a:pt x="81020" y="1586045"/>
                </a:lnTo>
                <a:lnTo>
                  <a:pt x="43923" y="1569535"/>
                </a:lnTo>
                <a:lnTo>
                  <a:pt x="16006" y="1540325"/>
                </a:lnTo>
                <a:lnTo>
                  <a:pt x="1417" y="1502225"/>
                </a:lnTo>
                <a:lnTo>
                  <a:pt x="0" y="1481905"/>
                </a:lnTo>
                <a:lnTo>
                  <a:pt x="2609" y="1461585"/>
                </a:lnTo>
                <a:lnTo>
                  <a:pt x="148662" y="824045"/>
                </a:lnTo>
                <a:lnTo>
                  <a:pt x="165726" y="785945"/>
                </a:lnTo>
                <a:lnTo>
                  <a:pt x="194950" y="759275"/>
                </a:lnTo>
                <a:lnTo>
                  <a:pt x="232279" y="745305"/>
                </a:lnTo>
                <a:lnTo>
                  <a:pt x="273661" y="745305"/>
                </a:lnTo>
                <a:lnTo>
                  <a:pt x="391044" y="771975"/>
                </a:lnTo>
                <a:lnTo>
                  <a:pt x="422768" y="785945"/>
                </a:lnTo>
                <a:lnTo>
                  <a:pt x="438938" y="799915"/>
                </a:lnTo>
                <a:lnTo>
                  <a:pt x="250371" y="799915"/>
                </a:lnTo>
                <a:lnTo>
                  <a:pt x="234682" y="802455"/>
                </a:lnTo>
                <a:lnTo>
                  <a:pt x="203981" y="836745"/>
                </a:lnTo>
                <a:lnTo>
                  <a:pt x="57917" y="1474285"/>
                </a:lnTo>
                <a:lnTo>
                  <a:pt x="56735" y="1483175"/>
                </a:lnTo>
                <a:lnTo>
                  <a:pt x="57393" y="1492065"/>
                </a:lnTo>
                <a:lnTo>
                  <a:pt x="84821" y="1527625"/>
                </a:lnTo>
                <a:lnTo>
                  <a:pt x="211070" y="1558105"/>
                </a:lnTo>
                <a:lnTo>
                  <a:pt x="220346" y="1559375"/>
                </a:lnTo>
                <a:lnTo>
                  <a:pt x="313997" y="1559375"/>
                </a:lnTo>
                <a:lnTo>
                  <a:pt x="306795" y="1572075"/>
                </a:lnTo>
                <a:lnTo>
                  <a:pt x="277094" y="1600015"/>
                </a:lnTo>
                <a:lnTo>
                  <a:pt x="236201" y="1613985"/>
                </a:lnTo>
                <a:lnTo>
                  <a:pt x="221751" y="1615255"/>
                </a:lnTo>
                <a:close/>
              </a:path>
              <a:path w="2002790" h="2000250">
                <a:moveTo>
                  <a:pt x="1603882" y="953585"/>
                </a:moveTo>
                <a:lnTo>
                  <a:pt x="1423866" y="953585"/>
                </a:lnTo>
                <a:lnTo>
                  <a:pt x="1454053" y="952315"/>
                </a:lnTo>
                <a:lnTo>
                  <a:pt x="1483970" y="942155"/>
                </a:lnTo>
                <a:lnTo>
                  <a:pt x="1537826" y="919295"/>
                </a:lnTo>
                <a:lnTo>
                  <a:pt x="1532824" y="897705"/>
                </a:lnTo>
                <a:lnTo>
                  <a:pt x="1531771" y="855795"/>
                </a:lnTo>
                <a:lnTo>
                  <a:pt x="1546184" y="818965"/>
                </a:lnTo>
                <a:lnTo>
                  <a:pt x="1573519" y="789755"/>
                </a:lnTo>
                <a:lnTo>
                  <a:pt x="1611235" y="771975"/>
                </a:lnTo>
                <a:lnTo>
                  <a:pt x="1728618" y="745305"/>
                </a:lnTo>
                <a:lnTo>
                  <a:pt x="1770011" y="745305"/>
                </a:lnTo>
                <a:lnTo>
                  <a:pt x="1807339" y="759275"/>
                </a:lnTo>
                <a:lnTo>
                  <a:pt x="1836557" y="785945"/>
                </a:lnTo>
                <a:lnTo>
                  <a:pt x="1842813" y="799915"/>
                </a:lnTo>
                <a:lnTo>
                  <a:pt x="1760160" y="799915"/>
                </a:lnTo>
                <a:lnTo>
                  <a:pt x="1741285" y="801185"/>
                </a:lnTo>
                <a:lnTo>
                  <a:pt x="1623906" y="827855"/>
                </a:lnTo>
                <a:lnTo>
                  <a:pt x="1606702" y="835475"/>
                </a:lnTo>
                <a:lnTo>
                  <a:pt x="1594234" y="849445"/>
                </a:lnTo>
                <a:lnTo>
                  <a:pt x="1587660" y="865955"/>
                </a:lnTo>
                <a:lnTo>
                  <a:pt x="1588139" y="885005"/>
                </a:lnTo>
                <a:lnTo>
                  <a:pt x="1603882" y="953585"/>
                </a:lnTo>
                <a:close/>
              </a:path>
              <a:path w="2002790" h="2000250">
                <a:moveTo>
                  <a:pt x="967730" y="868495"/>
                </a:moveTo>
                <a:lnTo>
                  <a:pt x="877168" y="868495"/>
                </a:lnTo>
                <a:lnTo>
                  <a:pt x="900405" y="846905"/>
                </a:lnTo>
                <a:lnTo>
                  <a:pt x="945996" y="815155"/>
                </a:lnTo>
                <a:lnTo>
                  <a:pt x="1011115" y="792295"/>
                </a:lnTo>
                <a:lnTo>
                  <a:pt x="1051187" y="789755"/>
                </a:lnTo>
                <a:lnTo>
                  <a:pt x="1090326" y="794835"/>
                </a:lnTo>
                <a:lnTo>
                  <a:pt x="1130116" y="807535"/>
                </a:lnTo>
                <a:lnTo>
                  <a:pt x="1172145" y="826585"/>
                </a:lnTo>
                <a:lnTo>
                  <a:pt x="1208825" y="846905"/>
                </a:lnTo>
                <a:lnTo>
                  <a:pt x="1061220" y="846905"/>
                </a:lnTo>
                <a:lnTo>
                  <a:pt x="1025709" y="848175"/>
                </a:lnTo>
                <a:lnTo>
                  <a:pt x="988402" y="857065"/>
                </a:lnTo>
                <a:lnTo>
                  <a:pt x="967730" y="868495"/>
                </a:lnTo>
                <a:close/>
              </a:path>
              <a:path w="2002790" h="2000250">
                <a:moveTo>
                  <a:pt x="313997" y="1559375"/>
                </a:moveTo>
                <a:lnTo>
                  <a:pt x="220346" y="1559375"/>
                </a:lnTo>
                <a:lnTo>
                  <a:pt x="229562" y="1558105"/>
                </a:lnTo>
                <a:lnTo>
                  <a:pt x="238499" y="1555565"/>
                </a:lnTo>
                <a:lnTo>
                  <a:pt x="268088" y="1521275"/>
                </a:lnTo>
                <a:lnTo>
                  <a:pt x="414144" y="885005"/>
                </a:lnTo>
                <a:lnTo>
                  <a:pt x="414625" y="865955"/>
                </a:lnTo>
                <a:lnTo>
                  <a:pt x="408051" y="849445"/>
                </a:lnTo>
                <a:lnTo>
                  <a:pt x="395582" y="835475"/>
                </a:lnTo>
                <a:lnTo>
                  <a:pt x="378378" y="827855"/>
                </a:lnTo>
                <a:lnTo>
                  <a:pt x="257440" y="799915"/>
                </a:lnTo>
                <a:lnTo>
                  <a:pt x="438938" y="799915"/>
                </a:lnTo>
                <a:lnTo>
                  <a:pt x="447758" y="807535"/>
                </a:lnTo>
                <a:lnTo>
                  <a:pt x="464601" y="835475"/>
                </a:lnTo>
                <a:lnTo>
                  <a:pt x="471883" y="868495"/>
                </a:lnTo>
                <a:lnTo>
                  <a:pt x="967730" y="868495"/>
                </a:lnTo>
                <a:lnTo>
                  <a:pt x="956245" y="874845"/>
                </a:lnTo>
                <a:lnTo>
                  <a:pt x="921379" y="904055"/>
                </a:lnTo>
                <a:lnTo>
                  <a:pt x="901579" y="924375"/>
                </a:lnTo>
                <a:lnTo>
                  <a:pt x="463217" y="924375"/>
                </a:lnTo>
                <a:lnTo>
                  <a:pt x="338672" y="1467935"/>
                </a:lnTo>
                <a:lnTo>
                  <a:pt x="404191" y="1532705"/>
                </a:lnTo>
                <a:lnTo>
                  <a:pt x="323772" y="1532705"/>
                </a:lnTo>
                <a:lnTo>
                  <a:pt x="323403" y="1533975"/>
                </a:lnTo>
                <a:lnTo>
                  <a:pt x="316878" y="1554295"/>
                </a:lnTo>
                <a:lnTo>
                  <a:pt x="313997" y="1559375"/>
                </a:lnTo>
                <a:close/>
              </a:path>
              <a:path w="2002790" h="2000250">
                <a:moveTo>
                  <a:pt x="1969489" y="1559375"/>
                </a:moveTo>
                <a:lnTo>
                  <a:pt x="1781939" y="1559375"/>
                </a:lnTo>
                <a:lnTo>
                  <a:pt x="1791213" y="1558105"/>
                </a:lnTo>
                <a:lnTo>
                  <a:pt x="1908593" y="1530165"/>
                </a:lnTo>
                <a:lnTo>
                  <a:pt x="1942428" y="1500955"/>
                </a:lnTo>
                <a:lnTo>
                  <a:pt x="1945542" y="1483175"/>
                </a:lnTo>
                <a:lnTo>
                  <a:pt x="1944359" y="1474285"/>
                </a:lnTo>
                <a:lnTo>
                  <a:pt x="1798303" y="836745"/>
                </a:lnTo>
                <a:lnTo>
                  <a:pt x="1790519" y="818965"/>
                </a:lnTo>
                <a:lnTo>
                  <a:pt x="1777188" y="807535"/>
                </a:lnTo>
                <a:lnTo>
                  <a:pt x="1760160" y="799915"/>
                </a:lnTo>
                <a:lnTo>
                  <a:pt x="1842813" y="799915"/>
                </a:lnTo>
                <a:lnTo>
                  <a:pt x="1853618" y="824045"/>
                </a:lnTo>
                <a:lnTo>
                  <a:pt x="1999674" y="1461585"/>
                </a:lnTo>
                <a:lnTo>
                  <a:pt x="2002286" y="1481905"/>
                </a:lnTo>
                <a:lnTo>
                  <a:pt x="2000869" y="1502225"/>
                </a:lnTo>
                <a:lnTo>
                  <a:pt x="1995506" y="1521275"/>
                </a:lnTo>
                <a:lnTo>
                  <a:pt x="1986278" y="1540325"/>
                </a:lnTo>
                <a:lnTo>
                  <a:pt x="1973664" y="1555565"/>
                </a:lnTo>
                <a:lnTo>
                  <a:pt x="1969489" y="1559375"/>
                </a:lnTo>
                <a:close/>
              </a:path>
              <a:path w="2002790" h="2000250">
                <a:moveTo>
                  <a:pt x="1421061" y="1010735"/>
                </a:moveTo>
                <a:lnTo>
                  <a:pt x="1378207" y="1003115"/>
                </a:lnTo>
                <a:lnTo>
                  <a:pt x="1336689" y="985335"/>
                </a:lnTo>
                <a:lnTo>
                  <a:pt x="1310366" y="970095"/>
                </a:lnTo>
                <a:lnTo>
                  <a:pt x="1285602" y="956125"/>
                </a:lnTo>
                <a:lnTo>
                  <a:pt x="1262345" y="943425"/>
                </a:lnTo>
                <a:lnTo>
                  <a:pt x="1240545" y="929455"/>
                </a:lnTo>
                <a:lnTo>
                  <a:pt x="1184599" y="897705"/>
                </a:lnTo>
                <a:lnTo>
                  <a:pt x="1137904" y="872305"/>
                </a:lnTo>
                <a:lnTo>
                  <a:pt x="1097698" y="855795"/>
                </a:lnTo>
                <a:lnTo>
                  <a:pt x="1061220" y="846905"/>
                </a:lnTo>
                <a:lnTo>
                  <a:pt x="1208825" y="846905"/>
                </a:lnTo>
                <a:lnTo>
                  <a:pt x="1217996" y="851985"/>
                </a:lnTo>
                <a:lnTo>
                  <a:pt x="1269255" y="881195"/>
                </a:lnTo>
                <a:lnTo>
                  <a:pt x="1290865" y="893895"/>
                </a:lnTo>
                <a:lnTo>
                  <a:pt x="1313899" y="906595"/>
                </a:lnTo>
                <a:lnTo>
                  <a:pt x="1338387" y="921835"/>
                </a:lnTo>
                <a:lnTo>
                  <a:pt x="1364361" y="935805"/>
                </a:lnTo>
                <a:lnTo>
                  <a:pt x="1393829" y="948505"/>
                </a:lnTo>
                <a:lnTo>
                  <a:pt x="1423866" y="953585"/>
                </a:lnTo>
                <a:lnTo>
                  <a:pt x="1603882" y="953585"/>
                </a:lnTo>
                <a:lnTo>
                  <a:pt x="1608838" y="975175"/>
                </a:lnTo>
                <a:lnTo>
                  <a:pt x="1550719" y="975175"/>
                </a:lnTo>
                <a:lnTo>
                  <a:pt x="1506612" y="994225"/>
                </a:lnTo>
                <a:lnTo>
                  <a:pt x="1464210" y="1008195"/>
                </a:lnTo>
                <a:lnTo>
                  <a:pt x="1421061" y="1010735"/>
                </a:lnTo>
                <a:close/>
              </a:path>
              <a:path w="2002790" h="2000250">
                <a:moveTo>
                  <a:pt x="736834" y="1319345"/>
                </a:moveTo>
                <a:lnTo>
                  <a:pt x="693343" y="1311725"/>
                </a:lnTo>
                <a:lnTo>
                  <a:pt x="652056" y="1293945"/>
                </a:lnTo>
                <a:lnTo>
                  <a:pt x="613064" y="1266005"/>
                </a:lnTo>
                <a:lnTo>
                  <a:pt x="576462" y="1229175"/>
                </a:lnTo>
                <a:lnTo>
                  <a:pt x="570007" y="1207585"/>
                </a:lnTo>
                <a:lnTo>
                  <a:pt x="573019" y="1197425"/>
                </a:lnTo>
                <a:lnTo>
                  <a:pt x="580037" y="1188535"/>
                </a:lnTo>
                <a:lnTo>
                  <a:pt x="618249" y="1154245"/>
                </a:lnTo>
                <a:lnTo>
                  <a:pt x="655361" y="1117415"/>
                </a:lnTo>
                <a:lnTo>
                  <a:pt x="691530" y="1078045"/>
                </a:lnTo>
                <a:lnTo>
                  <a:pt x="726915" y="1037405"/>
                </a:lnTo>
                <a:lnTo>
                  <a:pt x="761673" y="996765"/>
                </a:lnTo>
                <a:lnTo>
                  <a:pt x="777475" y="977715"/>
                </a:lnTo>
                <a:lnTo>
                  <a:pt x="792993" y="959935"/>
                </a:lnTo>
                <a:lnTo>
                  <a:pt x="808246" y="942155"/>
                </a:lnTo>
                <a:lnTo>
                  <a:pt x="823255" y="924375"/>
                </a:lnTo>
                <a:lnTo>
                  <a:pt x="901579" y="924375"/>
                </a:lnTo>
                <a:lnTo>
                  <a:pt x="884255" y="942155"/>
                </a:lnTo>
                <a:lnTo>
                  <a:pt x="845323" y="985335"/>
                </a:lnTo>
                <a:lnTo>
                  <a:pt x="805035" y="1032325"/>
                </a:lnTo>
                <a:lnTo>
                  <a:pt x="774249" y="1069155"/>
                </a:lnTo>
                <a:lnTo>
                  <a:pt x="742130" y="1105985"/>
                </a:lnTo>
                <a:lnTo>
                  <a:pt x="708777" y="1142815"/>
                </a:lnTo>
                <a:lnTo>
                  <a:pt x="674287" y="1179645"/>
                </a:lnTo>
                <a:lnTo>
                  <a:pt x="638757" y="1212665"/>
                </a:lnTo>
                <a:lnTo>
                  <a:pt x="676245" y="1243145"/>
                </a:lnTo>
                <a:lnTo>
                  <a:pt x="714864" y="1258385"/>
                </a:lnTo>
                <a:lnTo>
                  <a:pt x="755262" y="1262195"/>
                </a:lnTo>
                <a:lnTo>
                  <a:pt x="914406" y="1262195"/>
                </a:lnTo>
                <a:lnTo>
                  <a:pt x="883202" y="1279975"/>
                </a:lnTo>
                <a:lnTo>
                  <a:pt x="833145" y="1302835"/>
                </a:lnTo>
                <a:lnTo>
                  <a:pt x="782434" y="1316805"/>
                </a:lnTo>
                <a:lnTo>
                  <a:pt x="736834" y="1319345"/>
                </a:lnTo>
                <a:close/>
              </a:path>
              <a:path w="2002790" h="2000250">
                <a:moveTo>
                  <a:pt x="1966706" y="1561915"/>
                </a:moveTo>
                <a:lnTo>
                  <a:pt x="1560403" y="1561915"/>
                </a:lnTo>
                <a:lnTo>
                  <a:pt x="1673652" y="1511115"/>
                </a:lnTo>
                <a:lnTo>
                  <a:pt x="1550719" y="975175"/>
                </a:lnTo>
                <a:lnTo>
                  <a:pt x="1608838" y="975175"/>
                </a:lnTo>
                <a:lnTo>
                  <a:pt x="1734196" y="1521275"/>
                </a:lnTo>
                <a:lnTo>
                  <a:pt x="1737167" y="1530165"/>
                </a:lnTo>
                <a:lnTo>
                  <a:pt x="1772722" y="1558105"/>
                </a:lnTo>
                <a:lnTo>
                  <a:pt x="1781939" y="1559375"/>
                </a:lnTo>
                <a:lnTo>
                  <a:pt x="1969489" y="1559375"/>
                </a:lnTo>
                <a:lnTo>
                  <a:pt x="1966706" y="1561915"/>
                </a:lnTo>
                <a:close/>
              </a:path>
              <a:path w="2002790" h="2000250">
                <a:moveTo>
                  <a:pt x="914406" y="1262195"/>
                </a:moveTo>
                <a:lnTo>
                  <a:pt x="755262" y="1262195"/>
                </a:lnTo>
                <a:lnTo>
                  <a:pt x="798085" y="1254575"/>
                </a:lnTo>
                <a:lnTo>
                  <a:pt x="843981" y="1236795"/>
                </a:lnTo>
                <a:lnTo>
                  <a:pt x="893597" y="1208855"/>
                </a:lnTo>
                <a:lnTo>
                  <a:pt x="947582" y="1174565"/>
                </a:lnTo>
                <a:lnTo>
                  <a:pt x="988032" y="1152975"/>
                </a:lnTo>
                <a:lnTo>
                  <a:pt x="1031177" y="1141545"/>
                </a:lnTo>
                <a:lnTo>
                  <a:pt x="1075220" y="1140275"/>
                </a:lnTo>
                <a:lnTo>
                  <a:pt x="1118364" y="1149165"/>
                </a:lnTo>
                <a:lnTo>
                  <a:pt x="1158814" y="1168215"/>
                </a:lnTo>
                <a:lnTo>
                  <a:pt x="1194772" y="1196155"/>
                </a:lnTo>
                <a:lnTo>
                  <a:pt x="1070159" y="1196155"/>
                </a:lnTo>
                <a:lnTo>
                  <a:pt x="1023830" y="1199965"/>
                </a:lnTo>
                <a:lnTo>
                  <a:pt x="979878" y="1220285"/>
                </a:lnTo>
                <a:lnTo>
                  <a:pt x="932237" y="1252035"/>
                </a:lnTo>
                <a:lnTo>
                  <a:pt x="914406" y="1262195"/>
                </a:lnTo>
                <a:close/>
              </a:path>
              <a:path w="2002790" h="2000250">
                <a:moveTo>
                  <a:pt x="1575895" y="1720665"/>
                </a:moveTo>
                <a:lnTo>
                  <a:pt x="1469046" y="1720665"/>
                </a:lnTo>
                <a:lnTo>
                  <a:pt x="1483027" y="1719395"/>
                </a:lnTo>
                <a:lnTo>
                  <a:pt x="1496246" y="1715585"/>
                </a:lnTo>
                <a:lnTo>
                  <a:pt x="1528005" y="1690185"/>
                </a:lnTo>
                <a:lnTo>
                  <a:pt x="1539800" y="1650815"/>
                </a:lnTo>
                <a:lnTo>
                  <a:pt x="1538447" y="1636845"/>
                </a:lnTo>
                <a:lnTo>
                  <a:pt x="1519165" y="1600015"/>
                </a:lnTo>
                <a:lnTo>
                  <a:pt x="1154640" y="1236795"/>
                </a:lnTo>
                <a:lnTo>
                  <a:pt x="1115039" y="1208855"/>
                </a:lnTo>
                <a:lnTo>
                  <a:pt x="1070159" y="1196155"/>
                </a:lnTo>
                <a:lnTo>
                  <a:pt x="1194772" y="1196155"/>
                </a:lnTo>
                <a:lnTo>
                  <a:pt x="1559296" y="1560645"/>
                </a:lnTo>
                <a:lnTo>
                  <a:pt x="1560403" y="1561915"/>
                </a:lnTo>
                <a:lnTo>
                  <a:pt x="1966706" y="1561915"/>
                </a:lnTo>
                <a:lnTo>
                  <a:pt x="1962532" y="1565725"/>
                </a:lnTo>
                <a:lnTo>
                  <a:pt x="1691648" y="1565725"/>
                </a:lnTo>
                <a:lnTo>
                  <a:pt x="1590130" y="1610175"/>
                </a:lnTo>
                <a:lnTo>
                  <a:pt x="1592904" y="1620335"/>
                </a:lnTo>
                <a:lnTo>
                  <a:pt x="1594912" y="1630495"/>
                </a:lnTo>
                <a:lnTo>
                  <a:pt x="1596134" y="1640655"/>
                </a:lnTo>
                <a:lnTo>
                  <a:pt x="1596546" y="1650815"/>
                </a:lnTo>
                <a:lnTo>
                  <a:pt x="1594101" y="1676215"/>
                </a:lnTo>
                <a:lnTo>
                  <a:pt x="1586925" y="1699075"/>
                </a:lnTo>
                <a:lnTo>
                  <a:pt x="1575895" y="1720665"/>
                </a:lnTo>
                <a:close/>
              </a:path>
              <a:path w="2002790" h="2000250">
                <a:moveTo>
                  <a:pt x="1446575" y="1873065"/>
                </a:moveTo>
                <a:lnTo>
                  <a:pt x="1340366" y="1873065"/>
                </a:lnTo>
                <a:lnTo>
                  <a:pt x="1354347" y="1871795"/>
                </a:lnTo>
                <a:lnTo>
                  <a:pt x="1367566" y="1867985"/>
                </a:lnTo>
                <a:lnTo>
                  <a:pt x="1399327" y="1841315"/>
                </a:lnTo>
                <a:lnTo>
                  <a:pt x="1411124" y="1801945"/>
                </a:lnTo>
                <a:lnTo>
                  <a:pt x="1409773" y="1787975"/>
                </a:lnTo>
                <a:lnTo>
                  <a:pt x="1405800" y="1775275"/>
                </a:lnTo>
                <a:lnTo>
                  <a:pt x="1399331" y="1762575"/>
                </a:lnTo>
                <a:lnTo>
                  <a:pt x="1390493" y="1752415"/>
                </a:lnTo>
                <a:lnTo>
                  <a:pt x="1097947" y="1460315"/>
                </a:lnTo>
                <a:lnTo>
                  <a:pt x="1091714" y="1451425"/>
                </a:lnTo>
                <a:lnTo>
                  <a:pt x="1107334" y="1413325"/>
                </a:lnTo>
                <a:lnTo>
                  <a:pt x="1118011" y="1412055"/>
                </a:lnTo>
                <a:lnTo>
                  <a:pt x="1128687" y="1413325"/>
                </a:lnTo>
                <a:lnTo>
                  <a:pt x="1138070" y="1419675"/>
                </a:lnTo>
                <a:lnTo>
                  <a:pt x="1418931" y="1700345"/>
                </a:lnTo>
                <a:lnTo>
                  <a:pt x="1429699" y="1709235"/>
                </a:lnTo>
                <a:lnTo>
                  <a:pt x="1441843" y="1715585"/>
                </a:lnTo>
                <a:lnTo>
                  <a:pt x="1455057" y="1719395"/>
                </a:lnTo>
                <a:lnTo>
                  <a:pt x="1469046" y="1720665"/>
                </a:lnTo>
                <a:lnTo>
                  <a:pt x="1575895" y="1720665"/>
                </a:lnTo>
                <a:lnTo>
                  <a:pt x="1575246" y="1721935"/>
                </a:lnTo>
                <a:lnTo>
                  <a:pt x="1539860" y="1756225"/>
                </a:lnTo>
                <a:lnTo>
                  <a:pt x="1494188" y="1775275"/>
                </a:lnTo>
                <a:lnTo>
                  <a:pt x="1469054" y="1777815"/>
                </a:lnTo>
                <a:lnTo>
                  <a:pt x="1465544" y="1777815"/>
                </a:lnTo>
                <a:lnTo>
                  <a:pt x="1467088" y="1785435"/>
                </a:lnTo>
                <a:lnTo>
                  <a:pt x="1467874" y="1794325"/>
                </a:lnTo>
                <a:lnTo>
                  <a:pt x="1467874" y="1801945"/>
                </a:lnTo>
                <a:lnTo>
                  <a:pt x="1465431" y="1827345"/>
                </a:lnTo>
                <a:lnTo>
                  <a:pt x="1458255" y="1851475"/>
                </a:lnTo>
                <a:lnTo>
                  <a:pt x="1446575" y="1873065"/>
                </a:lnTo>
                <a:close/>
              </a:path>
              <a:path w="2002790" h="2000250">
                <a:moveTo>
                  <a:pt x="848811" y="2000065"/>
                </a:moveTo>
                <a:lnTo>
                  <a:pt x="799893" y="1989905"/>
                </a:lnTo>
                <a:lnTo>
                  <a:pt x="758585" y="1961965"/>
                </a:lnTo>
                <a:lnTo>
                  <a:pt x="323772" y="1532705"/>
                </a:lnTo>
                <a:lnTo>
                  <a:pt x="404191" y="1532705"/>
                </a:lnTo>
                <a:lnTo>
                  <a:pt x="798591" y="1922595"/>
                </a:lnTo>
                <a:lnTo>
                  <a:pt x="809424" y="1931485"/>
                </a:lnTo>
                <a:lnTo>
                  <a:pt x="821603" y="1937835"/>
                </a:lnTo>
                <a:lnTo>
                  <a:pt x="834829" y="1941645"/>
                </a:lnTo>
                <a:lnTo>
                  <a:pt x="848815" y="1942915"/>
                </a:lnTo>
                <a:lnTo>
                  <a:pt x="954801" y="1942915"/>
                </a:lnTo>
                <a:lnTo>
                  <a:pt x="951466" y="1947995"/>
                </a:lnTo>
                <a:lnTo>
                  <a:pt x="939070" y="1961965"/>
                </a:lnTo>
                <a:lnTo>
                  <a:pt x="919638" y="1978475"/>
                </a:lnTo>
                <a:lnTo>
                  <a:pt x="897752" y="1989905"/>
                </a:lnTo>
                <a:lnTo>
                  <a:pt x="873965" y="1997525"/>
                </a:lnTo>
                <a:lnTo>
                  <a:pt x="848811" y="2000065"/>
                </a:lnTo>
                <a:close/>
              </a:path>
              <a:path w="2002790" h="2000250">
                <a:moveTo>
                  <a:pt x="1226933" y="1934025"/>
                </a:moveTo>
                <a:lnTo>
                  <a:pt x="1120949" y="1934025"/>
                </a:lnTo>
                <a:lnTo>
                  <a:pt x="1134929" y="1932755"/>
                </a:lnTo>
                <a:lnTo>
                  <a:pt x="1148148" y="1928945"/>
                </a:lnTo>
                <a:lnTo>
                  <a:pt x="1179908" y="1903545"/>
                </a:lnTo>
                <a:lnTo>
                  <a:pt x="1191707" y="1864175"/>
                </a:lnTo>
                <a:lnTo>
                  <a:pt x="1190432" y="1850205"/>
                </a:lnTo>
                <a:lnTo>
                  <a:pt x="1186680" y="1837505"/>
                </a:lnTo>
                <a:lnTo>
                  <a:pt x="1180566" y="1824805"/>
                </a:lnTo>
                <a:lnTo>
                  <a:pt x="1172207" y="1814645"/>
                </a:lnTo>
                <a:lnTo>
                  <a:pt x="947999" y="1591125"/>
                </a:lnTo>
                <a:lnTo>
                  <a:pt x="941766" y="1580965"/>
                </a:lnTo>
                <a:lnTo>
                  <a:pt x="939688" y="1570805"/>
                </a:lnTo>
                <a:lnTo>
                  <a:pt x="941766" y="1560645"/>
                </a:lnTo>
                <a:lnTo>
                  <a:pt x="947999" y="1550485"/>
                </a:lnTo>
                <a:lnTo>
                  <a:pt x="957386" y="1544135"/>
                </a:lnTo>
                <a:lnTo>
                  <a:pt x="968064" y="1542865"/>
                </a:lnTo>
                <a:lnTo>
                  <a:pt x="978740" y="1544135"/>
                </a:lnTo>
                <a:lnTo>
                  <a:pt x="988123" y="1550485"/>
                </a:lnTo>
                <a:lnTo>
                  <a:pt x="1290255" y="1852745"/>
                </a:lnTo>
                <a:lnTo>
                  <a:pt x="1301022" y="1861635"/>
                </a:lnTo>
                <a:lnTo>
                  <a:pt x="1313166" y="1867985"/>
                </a:lnTo>
                <a:lnTo>
                  <a:pt x="1326378" y="1871795"/>
                </a:lnTo>
                <a:lnTo>
                  <a:pt x="1340366" y="1873065"/>
                </a:lnTo>
                <a:lnTo>
                  <a:pt x="1446575" y="1873065"/>
                </a:lnTo>
                <a:lnTo>
                  <a:pt x="1433811" y="1888305"/>
                </a:lnTo>
                <a:lnTo>
                  <a:pt x="1246062" y="1888305"/>
                </a:lnTo>
                <a:lnTo>
                  <a:pt x="1241124" y="1906085"/>
                </a:lnTo>
                <a:lnTo>
                  <a:pt x="1233603" y="1923865"/>
                </a:lnTo>
                <a:lnTo>
                  <a:pt x="1226933" y="1934025"/>
                </a:lnTo>
                <a:close/>
              </a:path>
              <a:path w="2002790" h="2000250">
                <a:moveTo>
                  <a:pt x="1788303" y="1615255"/>
                </a:moveTo>
                <a:lnTo>
                  <a:pt x="1780533" y="1615255"/>
                </a:lnTo>
                <a:lnTo>
                  <a:pt x="1766082" y="1613985"/>
                </a:lnTo>
                <a:lnTo>
                  <a:pt x="1725189" y="1600015"/>
                </a:lnTo>
                <a:lnTo>
                  <a:pt x="1691648" y="1565725"/>
                </a:lnTo>
                <a:lnTo>
                  <a:pt x="1962532" y="1565725"/>
                </a:lnTo>
                <a:lnTo>
                  <a:pt x="1921259" y="1586045"/>
                </a:lnTo>
                <a:lnTo>
                  <a:pt x="1796130" y="1613985"/>
                </a:lnTo>
                <a:lnTo>
                  <a:pt x="1788303" y="1615255"/>
                </a:lnTo>
                <a:close/>
              </a:path>
              <a:path w="2002790" h="2000250">
                <a:moveTo>
                  <a:pt x="954801" y="1942915"/>
                </a:moveTo>
                <a:lnTo>
                  <a:pt x="848815" y="1942915"/>
                </a:lnTo>
                <a:lnTo>
                  <a:pt x="862796" y="1941645"/>
                </a:lnTo>
                <a:lnTo>
                  <a:pt x="876015" y="1937835"/>
                </a:lnTo>
                <a:lnTo>
                  <a:pt x="907774" y="1911165"/>
                </a:lnTo>
                <a:lnTo>
                  <a:pt x="919573" y="1871795"/>
                </a:lnTo>
                <a:lnTo>
                  <a:pt x="918276" y="1859095"/>
                </a:lnTo>
                <a:lnTo>
                  <a:pt x="914456" y="1845125"/>
                </a:lnTo>
                <a:lnTo>
                  <a:pt x="908235" y="1833695"/>
                </a:lnTo>
                <a:lnTo>
                  <a:pt x="899732" y="1823535"/>
                </a:lnTo>
                <a:lnTo>
                  <a:pt x="785373" y="1709235"/>
                </a:lnTo>
                <a:lnTo>
                  <a:pt x="779139" y="1699075"/>
                </a:lnTo>
                <a:lnTo>
                  <a:pt x="777062" y="1688915"/>
                </a:lnTo>
                <a:lnTo>
                  <a:pt x="779139" y="1677485"/>
                </a:lnTo>
                <a:lnTo>
                  <a:pt x="785373" y="1668595"/>
                </a:lnTo>
                <a:lnTo>
                  <a:pt x="794758" y="1662245"/>
                </a:lnTo>
                <a:lnTo>
                  <a:pt x="805435" y="1660975"/>
                </a:lnTo>
                <a:lnTo>
                  <a:pt x="816112" y="1662245"/>
                </a:lnTo>
                <a:lnTo>
                  <a:pt x="825496" y="1668595"/>
                </a:lnTo>
                <a:lnTo>
                  <a:pt x="1054312" y="1897195"/>
                </a:lnTo>
                <a:lnTo>
                  <a:pt x="973932" y="1897195"/>
                </a:lnTo>
                <a:lnTo>
                  <a:pt x="968994" y="1914975"/>
                </a:lnTo>
                <a:lnTo>
                  <a:pt x="961473" y="1932755"/>
                </a:lnTo>
                <a:lnTo>
                  <a:pt x="954801" y="1942915"/>
                </a:lnTo>
                <a:close/>
              </a:path>
              <a:path w="2002790" h="2000250">
                <a:moveTo>
                  <a:pt x="1340362" y="1930215"/>
                </a:moveTo>
                <a:lnTo>
                  <a:pt x="1291441" y="1920055"/>
                </a:lnTo>
                <a:lnTo>
                  <a:pt x="1250131" y="1892115"/>
                </a:lnTo>
                <a:lnTo>
                  <a:pt x="1246062" y="1888305"/>
                </a:lnTo>
                <a:lnTo>
                  <a:pt x="1433811" y="1888305"/>
                </a:lnTo>
                <a:lnTo>
                  <a:pt x="1389303" y="1920055"/>
                </a:lnTo>
                <a:lnTo>
                  <a:pt x="1340362" y="1930215"/>
                </a:lnTo>
                <a:close/>
              </a:path>
              <a:path w="2002790" h="2000250">
                <a:moveTo>
                  <a:pt x="1120945" y="1991175"/>
                </a:moveTo>
                <a:lnTo>
                  <a:pt x="1072025" y="1981015"/>
                </a:lnTo>
                <a:lnTo>
                  <a:pt x="1030715" y="1954345"/>
                </a:lnTo>
                <a:lnTo>
                  <a:pt x="973932" y="1897195"/>
                </a:lnTo>
                <a:lnTo>
                  <a:pt x="1054312" y="1897195"/>
                </a:lnTo>
                <a:lnTo>
                  <a:pt x="1070838" y="1913705"/>
                </a:lnTo>
                <a:lnTo>
                  <a:pt x="1081606" y="1922595"/>
                </a:lnTo>
                <a:lnTo>
                  <a:pt x="1093751" y="1928945"/>
                </a:lnTo>
                <a:lnTo>
                  <a:pt x="1106965" y="1932755"/>
                </a:lnTo>
                <a:lnTo>
                  <a:pt x="1120949" y="1934025"/>
                </a:lnTo>
                <a:lnTo>
                  <a:pt x="1226933" y="1934025"/>
                </a:lnTo>
                <a:lnTo>
                  <a:pt x="1223597" y="1939105"/>
                </a:lnTo>
                <a:lnTo>
                  <a:pt x="1211204" y="1954345"/>
                </a:lnTo>
                <a:lnTo>
                  <a:pt x="1191773" y="1969585"/>
                </a:lnTo>
                <a:lnTo>
                  <a:pt x="1169887" y="1981015"/>
                </a:lnTo>
                <a:lnTo>
                  <a:pt x="1146100" y="1988635"/>
                </a:lnTo>
                <a:lnTo>
                  <a:pt x="1120945" y="1991175"/>
                </a:lnTo>
                <a:close/>
              </a:path>
              <a:path w="2002790" h="2000250">
                <a:moveTo>
                  <a:pt x="987259" y="692069"/>
                </a:moveTo>
                <a:lnTo>
                  <a:pt x="972992" y="692069"/>
                </a:lnTo>
                <a:lnTo>
                  <a:pt x="965850" y="689393"/>
                </a:lnTo>
                <a:lnTo>
                  <a:pt x="960345" y="684044"/>
                </a:lnTo>
                <a:lnTo>
                  <a:pt x="932431" y="657363"/>
                </a:lnTo>
                <a:lnTo>
                  <a:pt x="904643" y="631523"/>
                </a:lnTo>
                <a:lnTo>
                  <a:pt x="877092" y="606380"/>
                </a:lnTo>
                <a:lnTo>
                  <a:pt x="809450" y="545152"/>
                </a:lnTo>
                <a:lnTo>
                  <a:pt x="770730" y="509165"/>
                </a:lnTo>
                <a:lnTo>
                  <a:pt x="734326" y="473474"/>
                </a:lnTo>
                <a:lnTo>
                  <a:pt x="700836" y="437721"/>
                </a:lnTo>
                <a:lnTo>
                  <a:pt x="670858" y="401548"/>
                </a:lnTo>
                <a:lnTo>
                  <a:pt x="644990" y="364598"/>
                </a:lnTo>
                <a:lnTo>
                  <a:pt x="623830" y="326512"/>
                </a:lnTo>
                <a:lnTo>
                  <a:pt x="607975" y="286933"/>
                </a:lnTo>
                <a:lnTo>
                  <a:pt x="598023" y="245502"/>
                </a:lnTo>
                <a:lnTo>
                  <a:pt x="594572" y="201863"/>
                </a:lnTo>
                <a:lnTo>
                  <a:pt x="600048" y="155633"/>
                </a:lnTo>
                <a:lnTo>
                  <a:pt x="615641" y="113166"/>
                </a:lnTo>
                <a:lnTo>
                  <a:pt x="640098" y="75682"/>
                </a:lnTo>
                <a:lnTo>
                  <a:pt x="672168" y="44402"/>
                </a:lnTo>
                <a:lnTo>
                  <a:pt x="710600" y="20548"/>
                </a:lnTo>
                <a:lnTo>
                  <a:pt x="754140" y="5340"/>
                </a:lnTo>
                <a:lnTo>
                  <a:pt x="801537" y="0"/>
                </a:lnTo>
                <a:lnTo>
                  <a:pt x="860808" y="7084"/>
                </a:lnTo>
                <a:lnTo>
                  <a:pt x="908668" y="27336"/>
                </a:lnTo>
                <a:lnTo>
                  <a:pt x="944474" y="56687"/>
                </a:lnTo>
                <a:lnTo>
                  <a:pt x="801537" y="56687"/>
                </a:lnTo>
                <a:lnTo>
                  <a:pt x="754109" y="64100"/>
                </a:lnTo>
                <a:lnTo>
                  <a:pt x="712879" y="84734"/>
                </a:lnTo>
                <a:lnTo>
                  <a:pt x="680342" y="116179"/>
                </a:lnTo>
                <a:lnTo>
                  <a:pt x="658989" y="156025"/>
                </a:lnTo>
                <a:lnTo>
                  <a:pt x="651314" y="201863"/>
                </a:lnTo>
                <a:lnTo>
                  <a:pt x="655077" y="242276"/>
                </a:lnTo>
                <a:lnTo>
                  <a:pt x="665943" y="280911"/>
                </a:lnTo>
                <a:lnTo>
                  <a:pt x="683282" y="318222"/>
                </a:lnTo>
                <a:lnTo>
                  <a:pt x="706463" y="354662"/>
                </a:lnTo>
                <a:lnTo>
                  <a:pt x="734855" y="390688"/>
                </a:lnTo>
                <a:lnTo>
                  <a:pt x="767828" y="426753"/>
                </a:lnTo>
                <a:lnTo>
                  <a:pt x="804750" y="463312"/>
                </a:lnTo>
                <a:lnTo>
                  <a:pt x="844992" y="500818"/>
                </a:lnTo>
                <a:lnTo>
                  <a:pt x="893929" y="545153"/>
                </a:lnTo>
                <a:lnTo>
                  <a:pt x="933569" y="581099"/>
                </a:lnTo>
                <a:lnTo>
                  <a:pt x="956755" y="602462"/>
                </a:lnTo>
                <a:lnTo>
                  <a:pt x="980125" y="624409"/>
                </a:lnTo>
                <a:lnTo>
                  <a:pt x="1063407" y="624409"/>
                </a:lnTo>
                <a:lnTo>
                  <a:pt x="1055610" y="631524"/>
                </a:lnTo>
                <a:lnTo>
                  <a:pt x="1027820" y="657365"/>
                </a:lnTo>
                <a:lnTo>
                  <a:pt x="999905" y="684044"/>
                </a:lnTo>
                <a:lnTo>
                  <a:pt x="994401" y="689393"/>
                </a:lnTo>
                <a:lnTo>
                  <a:pt x="987259" y="692069"/>
                </a:lnTo>
                <a:close/>
              </a:path>
              <a:path w="2002790" h="2000250">
                <a:moveTo>
                  <a:pt x="1053414" y="101348"/>
                </a:moveTo>
                <a:lnTo>
                  <a:pt x="980125" y="101348"/>
                </a:lnTo>
                <a:lnTo>
                  <a:pt x="1012645" y="59257"/>
                </a:lnTo>
                <a:lnTo>
                  <a:pt x="1051587" y="27336"/>
                </a:lnTo>
                <a:lnTo>
                  <a:pt x="1099447" y="7084"/>
                </a:lnTo>
                <a:lnTo>
                  <a:pt x="1158718" y="0"/>
                </a:lnTo>
                <a:lnTo>
                  <a:pt x="1206116" y="5340"/>
                </a:lnTo>
                <a:lnTo>
                  <a:pt x="1249658" y="20548"/>
                </a:lnTo>
                <a:lnTo>
                  <a:pt x="1288089" y="44402"/>
                </a:lnTo>
                <a:lnTo>
                  <a:pt x="1300684" y="56687"/>
                </a:lnTo>
                <a:lnTo>
                  <a:pt x="1158718" y="56687"/>
                </a:lnTo>
                <a:lnTo>
                  <a:pt x="1111219" y="62551"/>
                </a:lnTo>
                <a:lnTo>
                  <a:pt x="1072157" y="81889"/>
                </a:lnTo>
                <a:lnTo>
                  <a:pt x="1053414" y="101348"/>
                </a:lnTo>
                <a:close/>
              </a:path>
              <a:path w="2002790" h="2000250">
                <a:moveTo>
                  <a:pt x="980129" y="186824"/>
                </a:moveTo>
                <a:lnTo>
                  <a:pt x="922220" y="117313"/>
                </a:lnTo>
                <a:lnTo>
                  <a:pt x="888098" y="81889"/>
                </a:lnTo>
                <a:lnTo>
                  <a:pt x="849036" y="62551"/>
                </a:lnTo>
                <a:lnTo>
                  <a:pt x="801537" y="56687"/>
                </a:lnTo>
                <a:lnTo>
                  <a:pt x="944474" y="56687"/>
                </a:lnTo>
                <a:lnTo>
                  <a:pt x="947610" y="59257"/>
                </a:lnTo>
                <a:lnTo>
                  <a:pt x="980125" y="101348"/>
                </a:lnTo>
                <a:lnTo>
                  <a:pt x="1053414" y="101348"/>
                </a:lnTo>
                <a:lnTo>
                  <a:pt x="1038037" y="117313"/>
                </a:lnTo>
                <a:lnTo>
                  <a:pt x="1005365" y="171438"/>
                </a:lnTo>
                <a:lnTo>
                  <a:pt x="1000865" y="177827"/>
                </a:lnTo>
                <a:lnTo>
                  <a:pt x="994910" y="182673"/>
                </a:lnTo>
                <a:lnTo>
                  <a:pt x="987874" y="185749"/>
                </a:lnTo>
                <a:lnTo>
                  <a:pt x="980129" y="186824"/>
                </a:lnTo>
                <a:close/>
              </a:path>
              <a:path w="2002790" h="2000250">
                <a:moveTo>
                  <a:pt x="1063407" y="624409"/>
                </a:moveTo>
                <a:lnTo>
                  <a:pt x="980125" y="624409"/>
                </a:lnTo>
                <a:lnTo>
                  <a:pt x="1003496" y="602462"/>
                </a:lnTo>
                <a:lnTo>
                  <a:pt x="1026682" y="581099"/>
                </a:lnTo>
                <a:lnTo>
                  <a:pt x="1066323" y="545152"/>
                </a:lnTo>
                <a:lnTo>
                  <a:pt x="1115260" y="500817"/>
                </a:lnTo>
                <a:lnTo>
                  <a:pt x="1155502" y="463311"/>
                </a:lnTo>
                <a:lnTo>
                  <a:pt x="1192425" y="426752"/>
                </a:lnTo>
                <a:lnTo>
                  <a:pt x="1225398" y="390688"/>
                </a:lnTo>
                <a:lnTo>
                  <a:pt x="1253790" y="354662"/>
                </a:lnTo>
                <a:lnTo>
                  <a:pt x="1276971" y="318221"/>
                </a:lnTo>
                <a:lnTo>
                  <a:pt x="1294309" y="280910"/>
                </a:lnTo>
                <a:lnTo>
                  <a:pt x="1305175" y="242275"/>
                </a:lnTo>
                <a:lnTo>
                  <a:pt x="1308937" y="201863"/>
                </a:lnTo>
                <a:lnTo>
                  <a:pt x="1301266" y="156025"/>
                </a:lnTo>
                <a:lnTo>
                  <a:pt x="1279915" y="116179"/>
                </a:lnTo>
                <a:lnTo>
                  <a:pt x="1247378" y="84734"/>
                </a:lnTo>
                <a:lnTo>
                  <a:pt x="1206148" y="64100"/>
                </a:lnTo>
                <a:lnTo>
                  <a:pt x="1158718" y="56687"/>
                </a:lnTo>
                <a:lnTo>
                  <a:pt x="1300684" y="56687"/>
                </a:lnTo>
                <a:lnTo>
                  <a:pt x="1320159" y="75682"/>
                </a:lnTo>
                <a:lnTo>
                  <a:pt x="1344615" y="113166"/>
                </a:lnTo>
                <a:lnTo>
                  <a:pt x="1360206" y="155633"/>
                </a:lnTo>
                <a:lnTo>
                  <a:pt x="1365679" y="201863"/>
                </a:lnTo>
                <a:lnTo>
                  <a:pt x="1362229" y="245503"/>
                </a:lnTo>
                <a:lnTo>
                  <a:pt x="1352278" y="286935"/>
                </a:lnTo>
                <a:lnTo>
                  <a:pt x="1336423" y="326515"/>
                </a:lnTo>
                <a:lnTo>
                  <a:pt x="1315264" y="364601"/>
                </a:lnTo>
                <a:lnTo>
                  <a:pt x="1289396" y="401551"/>
                </a:lnTo>
                <a:lnTo>
                  <a:pt x="1259419" y="437724"/>
                </a:lnTo>
                <a:lnTo>
                  <a:pt x="1225929" y="473476"/>
                </a:lnTo>
                <a:lnTo>
                  <a:pt x="1189525" y="509167"/>
                </a:lnTo>
                <a:lnTo>
                  <a:pt x="1150805" y="545153"/>
                </a:lnTo>
                <a:lnTo>
                  <a:pt x="1083162" y="606381"/>
                </a:lnTo>
                <a:lnTo>
                  <a:pt x="1063407" y="624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2450273" y="0"/>
            <a:ext cx="5838190" cy="3212465"/>
          </a:xfrm>
          <a:custGeom>
            <a:avLst/>
            <a:gdLst/>
            <a:ahLst/>
            <a:cxnLst/>
            <a:rect l="l" t="t" r="r" b="b"/>
            <a:pathLst>
              <a:path w="5838190" h="3212465">
                <a:moveTo>
                  <a:pt x="0" y="0"/>
                </a:moveTo>
                <a:lnTo>
                  <a:pt x="5837726" y="0"/>
                </a:lnTo>
                <a:lnTo>
                  <a:pt x="5837726" y="1813160"/>
                </a:lnTo>
                <a:lnTo>
                  <a:pt x="5820103" y="1885545"/>
                </a:lnTo>
                <a:lnTo>
                  <a:pt x="5807157" y="1932868"/>
                </a:lnTo>
                <a:lnTo>
                  <a:pt x="5793185" y="1979986"/>
                </a:lnTo>
                <a:lnTo>
                  <a:pt x="5778187" y="2026853"/>
                </a:lnTo>
                <a:lnTo>
                  <a:pt x="5762162" y="2073423"/>
                </a:lnTo>
                <a:lnTo>
                  <a:pt x="5745111" y="2119652"/>
                </a:lnTo>
                <a:lnTo>
                  <a:pt x="5727032" y="2165494"/>
                </a:lnTo>
                <a:lnTo>
                  <a:pt x="5707926" y="2210904"/>
                </a:lnTo>
                <a:lnTo>
                  <a:pt x="5687791" y="2255837"/>
                </a:lnTo>
                <a:lnTo>
                  <a:pt x="5666626" y="2300246"/>
                </a:lnTo>
                <a:lnTo>
                  <a:pt x="5644433" y="2344088"/>
                </a:lnTo>
                <a:lnTo>
                  <a:pt x="5621209" y="2387316"/>
                </a:lnTo>
                <a:lnTo>
                  <a:pt x="5596955" y="2429886"/>
                </a:lnTo>
                <a:lnTo>
                  <a:pt x="5571670" y="2471751"/>
                </a:lnTo>
                <a:lnTo>
                  <a:pt x="5545354" y="2512867"/>
                </a:lnTo>
                <a:lnTo>
                  <a:pt x="5518006" y="2553189"/>
                </a:lnTo>
                <a:lnTo>
                  <a:pt x="5489625" y="2592671"/>
                </a:lnTo>
                <a:lnTo>
                  <a:pt x="5460211" y="2631268"/>
                </a:lnTo>
                <a:lnTo>
                  <a:pt x="5429763" y="2668934"/>
                </a:lnTo>
                <a:lnTo>
                  <a:pt x="5398282" y="2705625"/>
                </a:lnTo>
                <a:lnTo>
                  <a:pt x="5365766" y="2741294"/>
                </a:lnTo>
                <a:lnTo>
                  <a:pt x="5332215" y="2775898"/>
                </a:lnTo>
                <a:lnTo>
                  <a:pt x="5297629" y="2809389"/>
                </a:lnTo>
                <a:lnTo>
                  <a:pt x="5262006" y="2841724"/>
                </a:lnTo>
                <a:lnTo>
                  <a:pt x="5225348" y="2872856"/>
                </a:lnTo>
                <a:lnTo>
                  <a:pt x="5187652" y="2902741"/>
                </a:lnTo>
                <a:lnTo>
                  <a:pt x="5148918" y="2931333"/>
                </a:lnTo>
                <a:lnTo>
                  <a:pt x="5109147" y="2958587"/>
                </a:lnTo>
                <a:lnTo>
                  <a:pt x="5068337" y="2984458"/>
                </a:lnTo>
                <a:lnTo>
                  <a:pt x="5026488" y="3008900"/>
                </a:lnTo>
                <a:lnTo>
                  <a:pt x="4983599" y="3031868"/>
                </a:lnTo>
                <a:lnTo>
                  <a:pt x="4939310" y="3053528"/>
                </a:lnTo>
                <a:lnTo>
                  <a:pt x="4894461" y="3073497"/>
                </a:lnTo>
                <a:lnTo>
                  <a:pt x="4849082" y="3091834"/>
                </a:lnTo>
                <a:lnTo>
                  <a:pt x="4803202" y="3108600"/>
                </a:lnTo>
                <a:lnTo>
                  <a:pt x="4756849" y="3123852"/>
                </a:lnTo>
                <a:lnTo>
                  <a:pt x="4710053" y="3137652"/>
                </a:lnTo>
                <a:lnTo>
                  <a:pt x="4662842" y="3150057"/>
                </a:lnTo>
                <a:lnTo>
                  <a:pt x="4615245" y="3161129"/>
                </a:lnTo>
                <a:lnTo>
                  <a:pt x="4567292" y="3170925"/>
                </a:lnTo>
                <a:lnTo>
                  <a:pt x="4519012" y="3179506"/>
                </a:lnTo>
                <a:lnTo>
                  <a:pt x="4470432" y="3186932"/>
                </a:lnTo>
                <a:lnTo>
                  <a:pt x="4421583" y="3193260"/>
                </a:lnTo>
                <a:lnTo>
                  <a:pt x="4372493" y="3198552"/>
                </a:lnTo>
                <a:lnTo>
                  <a:pt x="4323191" y="3202866"/>
                </a:lnTo>
                <a:lnTo>
                  <a:pt x="4273706" y="3206263"/>
                </a:lnTo>
                <a:lnTo>
                  <a:pt x="4224068" y="3208800"/>
                </a:lnTo>
                <a:lnTo>
                  <a:pt x="4174304" y="3210539"/>
                </a:lnTo>
                <a:lnTo>
                  <a:pt x="4124444" y="3211538"/>
                </a:lnTo>
                <a:lnTo>
                  <a:pt x="4074518" y="3211857"/>
                </a:lnTo>
                <a:lnTo>
                  <a:pt x="4024553" y="3211555"/>
                </a:lnTo>
                <a:lnTo>
                  <a:pt x="3974580" y="3210691"/>
                </a:lnTo>
                <a:lnTo>
                  <a:pt x="3924626" y="3209326"/>
                </a:lnTo>
                <a:lnTo>
                  <a:pt x="3874721" y="3207519"/>
                </a:lnTo>
                <a:lnTo>
                  <a:pt x="3824894" y="3205328"/>
                </a:lnTo>
                <a:lnTo>
                  <a:pt x="3775173" y="3202815"/>
                </a:lnTo>
                <a:lnTo>
                  <a:pt x="3725588" y="3200037"/>
                </a:lnTo>
                <a:lnTo>
                  <a:pt x="3676168" y="3197055"/>
                </a:lnTo>
                <a:lnTo>
                  <a:pt x="3626544" y="3193884"/>
                </a:lnTo>
                <a:lnTo>
                  <a:pt x="3576809" y="3190536"/>
                </a:lnTo>
                <a:lnTo>
                  <a:pt x="3526976" y="3186997"/>
                </a:lnTo>
                <a:lnTo>
                  <a:pt x="3477058" y="3183252"/>
                </a:lnTo>
                <a:lnTo>
                  <a:pt x="3427067" y="3179289"/>
                </a:lnTo>
                <a:lnTo>
                  <a:pt x="3377017" y="3175094"/>
                </a:lnTo>
                <a:lnTo>
                  <a:pt x="3326920" y="3170652"/>
                </a:lnTo>
                <a:lnTo>
                  <a:pt x="3276789" y="3165950"/>
                </a:lnTo>
                <a:lnTo>
                  <a:pt x="3226637" y="3160974"/>
                </a:lnTo>
                <a:lnTo>
                  <a:pt x="3176476" y="3155711"/>
                </a:lnTo>
                <a:lnTo>
                  <a:pt x="3126321" y="3150146"/>
                </a:lnTo>
                <a:lnTo>
                  <a:pt x="3076183" y="3144266"/>
                </a:lnTo>
                <a:lnTo>
                  <a:pt x="3026075" y="3138057"/>
                </a:lnTo>
                <a:lnTo>
                  <a:pt x="2976010" y="3131506"/>
                </a:lnTo>
                <a:lnTo>
                  <a:pt x="2926002" y="3124598"/>
                </a:lnTo>
                <a:lnTo>
                  <a:pt x="2876062" y="3117319"/>
                </a:lnTo>
                <a:lnTo>
                  <a:pt x="2826205" y="3109657"/>
                </a:lnTo>
                <a:lnTo>
                  <a:pt x="2776441" y="3101597"/>
                </a:lnTo>
                <a:lnTo>
                  <a:pt x="2726786" y="3093125"/>
                </a:lnTo>
                <a:lnTo>
                  <a:pt x="2677250" y="3084229"/>
                </a:lnTo>
                <a:lnTo>
                  <a:pt x="2627848" y="3074893"/>
                </a:lnTo>
                <a:lnTo>
                  <a:pt x="2578591" y="3065104"/>
                </a:lnTo>
                <a:lnTo>
                  <a:pt x="2529494" y="3054848"/>
                </a:lnTo>
                <a:lnTo>
                  <a:pt x="2480568" y="3044112"/>
                </a:lnTo>
                <a:lnTo>
                  <a:pt x="2431827" y="3032882"/>
                </a:lnTo>
                <a:lnTo>
                  <a:pt x="2383283" y="3021144"/>
                </a:lnTo>
                <a:lnTo>
                  <a:pt x="2334949" y="3008885"/>
                </a:lnTo>
                <a:lnTo>
                  <a:pt x="2286839" y="2996090"/>
                </a:lnTo>
                <a:lnTo>
                  <a:pt x="2238964" y="2982745"/>
                </a:lnTo>
                <a:lnTo>
                  <a:pt x="2191338" y="2968838"/>
                </a:lnTo>
                <a:lnTo>
                  <a:pt x="2143974" y="2954354"/>
                </a:lnTo>
                <a:lnTo>
                  <a:pt x="2096884" y="2939279"/>
                </a:lnTo>
                <a:lnTo>
                  <a:pt x="2050082" y="2923600"/>
                </a:lnTo>
                <a:lnTo>
                  <a:pt x="2003579" y="2907303"/>
                </a:lnTo>
                <a:lnTo>
                  <a:pt x="1957390" y="2890373"/>
                </a:lnTo>
                <a:lnTo>
                  <a:pt x="1911527" y="2872799"/>
                </a:lnTo>
                <a:lnTo>
                  <a:pt x="1866002" y="2854565"/>
                </a:lnTo>
                <a:lnTo>
                  <a:pt x="1820829" y="2835657"/>
                </a:lnTo>
                <a:lnTo>
                  <a:pt x="1776020" y="2816063"/>
                </a:lnTo>
                <a:lnTo>
                  <a:pt x="1731589" y="2795768"/>
                </a:lnTo>
                <a:lnTo>
                  <a:pt x="1687548" y="2774758"/>
                </a:lnTo>
                <a:lnTo>
                  <a:pt x="1643910" y="2753021"/>
                </a:lnTo>
                <a:lnTo>
                  <a:pt x="1600687" y="2730541"/>
                </a:lnTo>
                <a:lnTo>
                  <a:pt x="1557893" y="2707305"/>
                </a:lnTo>
                <a:lnTo>
                  <a:pt x="1515541" y="2683300"/>
                </a:lnTo>
                <a:lnTo>
                  <a:pt x="1473643" y="2658511"/>
                </a:lnTo>
                <a:lnTo>
                  <a:pt x="1432212" y="2632926"/>
                </a:lnTo>
                <a:lnTo>
                  <a:pt x="1391262" y="2606529"/>
                </a:lnTo>
                <a:lnTo>
                  <a:pt x="1350804" y="2579308"/>
                </a:lnTo>
                <a:lnTo>
                  <a:pt x="1310852" y="2551248"/>
                </a:lnTo>
                <a:lnTo>
                  <a:pt x="1271419" y="2522336"/>
                </a:lnTo>
                <a:lnTo>
                  <a:pt x="1232517" y="2492558"/>
                </a:lnTo>
                <a:lnTo>
                  <a:pt x="1194159" y="2461901"/>
                </a:lnTo>
                <a:lnTo>
                  <a:pt x="1156359" y="2430350"/>
                </a:lnTo>
                <a:lnTo>
                  <a:pt x="1119128" y="2397891"/>
                </a:lnTo>
                <a:lnTo>
                  <a:pt x="1082481" y="2364512"/>
                </a:lnTo>
                <a:lnTo>
                  <a:pt x="1045926" y="2329716"/>
                </a:lnTo>
                <a:lnTo>
                  <a:pt x="1010196" y="2294148"/>
                </a:lnTo>
                <a:lnTo>
                  <a:pt x="975279" y="2257833"/>
                </a:lnTo>
                <a:lnTo>
                  <a:pt x="941160" y="2220797"/>
                </a:lnTo>
                <a:lnTo>
                  <a:pt x="907827" y="2183065"/>
                </a:lnTo>
                <a:lnTo>
                  <a:pt x="875265" y="2144664"/>
                </a:lnTo>
                <a:lnTo>
                  <a:pt x="843463" y="2105619"/>
                </a:lnTo>
                <a:lnTo>
                  <a:pt x="812406" y="2065955"/>
                </a:lnTo>
                <a:lnTo>
                  <a:pt x="782081" y="2025699"/>
                </a:lnTo>
                <a:lnTo>
                  <a:pt x="752476" y="1984876"/>
                </a:lnTo>
                <a:lnTo>
                  <a:pt x="723576" y="1943512"/>
                </a:lnTo>
                <a:lnTo>
                  <a:pt x="695369" y="1901633"/>
                </a:lnTo>
                <a:lnTo>
                  <a:pt x="667840" y="1859263"/>
                </a:lnTo>
                <a:lnTo>
                  <a:pt x="640978" y="1816430"/>
                </a:lnTo>
                <a:lnTo>
                  <a:pt x="614768" y="1773158"/>
                </a:lnTo>
                <a:lnTo>
                  <a:pt x="589198" y="1729473"/>
                </a:lnTo>
                <a:lnTo>
                  <a:pt x="564253" y="1685402"/>
                </a:lnTo>
                <a:lnTo>
                  <a:pt x="539922" y="1640969"/>
                </a:lnTo>
                <a:lnTo>
                  <a:pt x="516190" y="1596200"/>
                </a:lnTo>
                <a:lnTo>
                  <a:pt x="493044" y="1551122"/>
                </a:lnTo>
                <a:lnTo>
                  <a:pt x="470471" y="1505759"/>
                </a:lnTo>
                <a:lnTo>
                  <a:pt x="448457" y="1460138"/>
                </a:lnTo>
                <a:lnTo>
                  <a:pt x="426990" y="1414284"/>
                </a:lnTo>
                <a:lnTo>
                  <a:pt x="406056" y="1368224"/>
                </a:lnTo>
                <a:lnTo>
                  <a:pt x="385642" y="1321981"/>
                </a:lnTo>
                <a:lnTo>
                  <a:pt x="365927" y="1276059"/>
                </a:lnTo>
                <a:lnTo>
                  <a:pt x="346682" y="1229987"/>
                </a:lnTo>
                <a:lnTo>
                  <a:pt x="327904" y="1183766"/>
                </a:lnTo>
                <a:lnTo>
                  <a:pt x="309588" y="1137401"/>
                </a:lnTo>
                <a:lnTo>
                  <a:pt x="291729" y="1090893"/>
                </a:lnTo>
                <a:lnTo>
                  <a:pt x="274325" y="1044246"/>
                </a:lnTo>
                <a:lnTo>
                  <a:pt x="257370" y="997461"/>
                </a:lnTo>
                <a:lnTo>
                  <a:pt x="240861" y="950542"/>
                </a:lnTo>
                <a:lnTo>
                  <a:pt x="224794" y="903491"/>
                </a:lnTo>
                <a:lnTo>
                  <a:pt x="209163" y="856310"/>
                </a:lnTo>
                <a:lnTo>
                  <a:pt x="179199" y="761572"/>
                </a:lnTo>
                <a:lnTo>
                  <a:pt x="150934" y="666347"/>
                </a:lnTo>
                <a:lnTo>
                  <a:pt x="124337" y="570658"/>
                </a:lnTo>
                <a:lnTo>
                  <a:pt x="99374" y="474526"/>
                </a:lnTo>
                <a:lnTo>
                  <a:pt x="76012" y="377970"/>
                </a:lnTo>
                <a:lnTo>
                  <a:pt x="54219" y="281012"/>
                </a:lnTo>
                <a:lnTo>
                  <a:pt x="33961" y="183674"/>
                </a:lnTo>
                <a:lnTo>
                  <a:pt x="15205" y="85976"/>
                </a:lnTo>
                <a:lnTo>
                  <a:pt x="0" y="0"/>
                </a:lnTo>
                <a:close/>
              </a:path>
            </a:pathLst>
          </a:custGeom>
          <a:solidFill>
            <a:srgbClr val="3B8081">
              <a:alpha val="1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747729" y="197882"/>
            <a:ext cx="4324349" cy="2438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FD9D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452353" y="0"/>
            <a:ext cx="4836160" cy="3172460"/>
          </a:xfrm>
          <a:custGeom>
            <a:avLst/>
            <a:gdLst/>
            <a:ahLst/>
            <a:cxnLst/>
            <a:rect l="l" t="t" r="r" b="b"/>
            <a:pathLst>
              <a:path w="4836159" h="3172460">
                <a:moveTo>
                  <a:pt x="0" y="0"/>
                </a:moveTo>
                <a:lnTo>
                  <a:pt x="4835644" y="0"/>
                </a:lnTo>
                <a:lnTo>
                  <a:pt x="4835644" y="2769001"/>
                </a:lnTo>
                <a:lnTo>
                  <a:pt x="4689550" y="2815067"/>
                </a:lnTo>
                <a:lnTo>
                  <a:pt x="4398003" y="2903061"/>
                </a:lnTo>
                <a:lnTo>
                  <a:pt x="4202737" y="2957825"/>
                </a:lnTo>
                <a:lnTo>
                  <a:pt x="4055767" y="2996198"/>
                </a:lnTo>
                <a:lnTo>
                  <a:pt x="3908322" y="3031825"/>
                </a:lnTo>
                <a:lnTo>
                  <a:pt x="3809748" y="3053860"/>
                </a:lnTo>
                <a:lnTo>
                  <a:pt x="3710942" y="3074387"/>
                </a:lnTo>
                <a:lnTo>
                  <a:pt x="3611896" y="3093292"/>
                </a:lnTo>
                <a:lnTo>
                  <a:pt x="3512603" y="3110460"/>
                </a:lnTo>
                <a:lnTo>
                  <a:pt x="3413054" y="3125775"/>
                </a:lnTo>
                <a:lnTo>
                  <a:pt x="3363181" y="3132703"/>
                </a:lnTo>
                <a:lnTo>
                  <a:pt x="3313241" y="3139124"/>
                </a:lnTo>
                <a:lnTo>
                  <a:pt x="3263233" y="3145025"/>
                </a:lnTo>
                <a:lnTo>
                  <a:pt x="3213157" y="3150390"/>
                </a:lnTo>
                <a:lnTo>
                  <a:pt x="3163010" y="3155207"/>
                </a:lnTo>
                <a:lnTo>
                  <a:pt x="3112792" y="3159460"/>
                </a:lnTo>
                <a:lnTo>
                  <a:pt x="3062502" y="3163135"/>
                </a:lnTo>
                <a:lnTo>
                  <a:pt x="3012140" y="3166218"/>
                </a:lnTo>
                <a:lnTo>
                  <a:pt x="2961703" y="3168694"/>
                </a:lnTo>
                <a:lnTo>
                  <a:pt x="2911191" y="3170549"/>
                </a:lnTo>
                <a:lnTo>
                  <a:pt x="2861658" y="3171706"/>
                </a:lnTo>
                <a:lnTo>
                  <a:pt x="2812021" y="3172159"/>
                </a:lnTo>
                <a:lnTo>
                  <a:pt x="2762300" y="3171903"/>
                </a:lnTo>
                <a:lnTo>
                  <a:pt x="2712516" y="3170933"/>
                </a:lnTo>
                <a:lnTo>
                  <a:pt x="2662689" y="3169243"/>
                </a:lnTo>
                <a:lnTo>
                  <a:pt x="2612841" y="3166828"/>
                </a:lnTo>
                <a:lnTo>
                  <a:pt x="2562991" y="3163682"/>
                </a:lnTo>
                <a:lnTo>
                  <a:pt x="2513161" y="3159800"/>
                </a:lnTo>
                <a:lnTo>
                  <a:pt x="2463371" y="3155176"/>
                </a:lnTo>
                <a:lnTo>
                  <a:pt x="2413642" y="3149806"/>
                </a:lnTo>
                <a:lnTo>
                  <a:pt x="2363994" y="3143684"/>
                </a:lnTo>
                <a:lnTo>
                  <a:pt x="2314448" y="3136804"/>
                </a:lnTo>
                <a:lnTo>
                  <a:pt x="2265025" y="3129161"/>
                </a:lnTo>
                <a:lnTo>
                  <a:pt x="2215744" y="3120749"/>
                </a:lnTo>
                <a:lnTo>
                  <a:pt x="2166628" y="3111564"/>
                </a:lnTo>
                <a:lnTo>
                  <a:pt x="2117696" y="3101599"/>
                </a:lnTo>
                <a:lnTo>
                  <a:pt x="2068969" y="3090849"/>
                </a:lnTo>
                <a:lnTo>
                  <a:pt x="2020467" y="3079310"/>
                </a:lnTo>
                <a:lnTo>
                  <a:pt x="1972212" y="3066975"/>
                </a:lnTo>
                <a:lnTo>
                  <a:pt x="1924224" y="3053839"/>
                </a:lnTo>
                <a:lnTo>
                  <a:pt x="1876523" y="3039897"/>
                </a:lnTo>
                <a:lnTo>
                  <a:pt x="1829130" y="3025144"/>
                </a:lnTo>
                <a:lnTo>
                  <a:pt x="1782066" y="3009573"/>
                </a:lnTo>
                <a:lnTo>
                  <a:pt x="1735352" y="2993180"/>
                </a:lnTo>
                <a:lnTo>
                  <a:pt x="1689007" y="2975959"/>
                </a:lnTo>
                <a:lnTo>
                  <a:pt x="1643053" y="2957904"/>
                </a:lnTo>
                <a:lnTo>
                  <a:pt x="1597510" y="2939011"/>
                </a:lnTo>
                <a:lnTo>
                  <a:pt x="1552400" y="2919274"/>
                </a:lnTo>
                <a:lnTo>
                  <a:pt x="1507741" y="2898688"/>
                </a:lnTo>
                <a:lnTo>
                  <a:pt x="1463556" y="2877246"/>
                </a:lnTo>
                <a:lnTo>
                  <a:pt x="1419864" y="2854945"/>
                </a:lnTo>
                <a:lnTo>
                  <a:pt x="1376687" y="2831777"/>
                </a:lnTo>
                <a:lnTo>
                  <a:pt x="1334045" y="2807739"/>
                </a:lnTo>
                <a:lnTo>
                  <a:pt x="1291958" y="2782824"/>
                </a:lnTo>
                <a:lnTo>
                  <a:pt x="1250448" y="2757027"/>
                </a:lnTo>
                <a:lnTo>
                  <a:pt x="1209534" y="2730343"/>
                </a:lnTo>
                <a:lnTo>
                  <a:pt x="1169238" y="2702766"/>
                </a:lnTo>
                <a:lnTo>
                  <a:pt x="1129580" y="2674291"/>
                </a:lnTo>
                <a:lnTo>
                  <a:pt x="1090580" y="2644913"/>
                </a:lnTo>
                <a:lnTo>
                  <a:pt x="1052260" y="2614625"/>
                </a:lnTo>
                <a:lnTo>
                  <a:pt x="1014639" y="2583424"/>
                </a:lnTo>
                <a:lnTo>
                  <a:pt x="977740" y="2551302"/>
                </a:lnTo>
                <a:lnTo>
                  <a:pt x="941581" y="2518256"/>
                </a:lnTo>
                <a:lnTo>
                  <a:pt x="906184" y="2484279"/>
                </a:lnTo>
                <a:lnTo>
                  <a:pt x="871570" y="2449366"/>
                </a:lnTo>
                <a:lnTo>
                  <a:pt x="837758" y="2413512"/>
                </a:lnTo>
                <a:lnTo>
                  <a:pt x="804771" y="2376711"/>
                </a:lnTo>
                <a:lnTo>
                  <a:pt x="772559" y="2338919"/>
                </a:lnTo>
                <a:lnTo>
                  <a:pt x="741381" y="2300470"/>
                </a:lnTo>
                <a:lnTo>
                  <a:pt x="711213" y="2261384"/>
                </a:lnTo>
                <a:lnTo>
                  <a:pt x="682032" y="2221680"/>
                </a:lnTo>
                <a:lnTo>
                  <a:pt x="653815" y="2181378"/>
                </a:lnTo>
                <a:lnTo>
                  <a:pt x="626539" y="2140497"/>
                </a:lnTo>
                <a:lnTo>
                  <a:pt x="600179" y="2099056"/>
                </a:lnTo>
                <a:lnTo>
                  <a:pt x="574714" y="2057076"/>
                </a:lnTo>
                <a:lnTo>
                  <a:pt x="550119" y="2014576"/>
                </a:lnTo>
                <a:lnTo>
                  <a:pt x="526373" y="1971575"/>
                </a:lnTo>
                <a:lnTo>
                  <a:pt x="503450" y="1928093"/>
                </a:lnTo>
                <a:lnTo>
                  <a:pt x="481329" y="1884149"/>
                </a:lnTo>
                <a:lnTo>
                  <a:pt x="459985" y="1839763"/>
                </a:lnTo>
                <a:lnTo>
                  <a:pt x="439396" y="1794954"/>
                </a:lnTo>
                <a:lnTo>
                  <a:pt x="419539" y="1749742"/>
                </a:lnTo>
                <a:lnTo>
                  <a:pt x="400390" y="1704146"/>
                </a:lnTo>
                <a:lnTo>
                  <a:pt x="381926" y="1658186"/>
                </a:lnTo>
                <a:lnTo>
                  <a:pt x="364123" y="1611881"/>
                </a:lnTo>
                <a:lnTo>
                  <a:pt x="346960" y="1565250"/>
                </a:lnTo>
                <a:lnTo>
                  <a:pt x="330411" y="1518314"/>
                </a:lnTo>
                <a:lnTo>
                  <a:pt x="314455" y="1471092"/>
                </a:lnTo>
                <a:lnTo>
                  <a:pt x="299067" y="1423603"/>
                </a:lnTo>
                <a:lnTo>
                  <a:pt x="284225" y="1375867"/>
                </a:lnTo>
                <a:lnTo>
                  <a:pt x="269905" y="1327903"/>
                </a:lnTo>
                <a:lnTo>
                  <a:pt x="256085" y="1279730"/>
                </a:lnTo>
                <a:lnTo>
                  <a:pt x="242740" y="1231369"/>
                </a:lnTo>
                <a:lnTo>
                  <a:pt x="229849" y="1182839"/>
                </a:lnTo>
                <a:lnTo>
                  <a:pt x="217386" y="1134158"/>
                </a:lnTo>
                <a:lnTo>
                  <a:pt x="205330" y="1085348"/>
                </a:lnTo>
                <a:lnTo>
                  <a:pt x="193657" y="1036427"/>
                </a:lnTo>
                <a:lnTo>
                  <a:pt x="182344" y="987414"/>
                </a:lnTo>
                <a:lnTo>
                  <a:pt x="171367" y="938330"/>
                </a:lnTo>
                <a:lnTo>
                  <a:pt x="160703" y="889193"/>
                </a:lnTo>
                <a:lnTo>
                  <a:pt x="150330" y="840024"/>
                </a:lnTo>
                <a:lnTo>
                  <a:pt x="140223" y="790841"/>
                </a:lnTo>
                <a:lnTo>
                  <a:pt x="130360" y="741665"/>
                </a:lnTo>
                <a:lnTo>
                  <a:pt x="120718" y="692514"/>
                </a:lnTo>
                <a:lnTo>
                  <a:pt x="111273" y="643408"/>
                </a:lnTo>
                <a:lnTo>
                  <a:pt x="102001" y="594367"/>
                </a:lnTo>
                <a:lnTo>
                  <a:pt x="92881" y="545411"/>
                </a:lnTo>
                <a:lnTo>
                  <a:pt x="83947" y="496821"/>
                </a:lnTo>
                <a:lnTo>
                  <a:pt x="75107" y="448130"/>
                </a:lnTo>
                <a:lnTo>
                  <a:pt x="66366" y="399341"/>
                </a:lnTo>
                <a:lnTo>
                  <a:pt x="57732" y="350458"/>
                </a:lnTo>
                <a:lnTo>
                  <a:pt x="49213" y="301485"/>
                </a:lnTo>
                <a:lnTo>
                  <a:pt x="40816" y="252426"/>
                </a:lnTo>
                <a:lnTo>
                  <a:pt x="32547" y="203286"/>
                </a:lnTo>
                <a:lnTo>
                  <a:pt x="24415" y="154068"/>
                </a:lnTo>
                <a:lnTo>
                  <a:pt x="16426" y="104776"/>
                </a:lnTo>
                <a:lnTo>
                  <a:pt x="8589" y="55415"/>
                </a:lnTo>
                <a:lnTo>
                  <a:pt x="909" y="5988"/>
                </a:lnTo>
                <a:lnTo>
                  <a:pt x="0" y="0"/>
                </a:lnTo>
                <a:close/>
              </a:path>
            </a:pathLst>
          </a:custGeom>
          <a:solidFill>
            <a:srgbClr val="FD9D5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0283" y="0"/>
            <a:ext cx="3917715" cy="20825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FD9D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52201"/>
            <a:ext cx="8486775" cy="3835400"/>
          </a:xfrm>
          <a:custGeom>
            <a:avLst/>
            <a:gdLst/>
            <a:ahLst/>
            <a:cxnLst/>
            <a:rect l="l" t="t" r="r" b="b"/>
            <a:pathLst>
              <a:path w="8486775" h="3835400">
                <a:moveTo>
                  <a:pt x="8486712" y="3834797"/>
                </a:moveTo>
                <a:lnTo>
                  <a:pt x="0" y="3834797"/>
                </a:lnTo>
                <a:lnTo>
                  <a:pt x="0" y="139655"/>
                </a:lnTo>
                <a:lnTo>
                  <a:pt x="56922" y="119792"/>
                </a:lnTo>
                <a:lnTo>
                  <a:pt x="102120" y="105186"/>
                </a:lnTo>
                <a:lnTo>
                  <a:pt x="147535" y="91474"/>
                </a:lnTo>
                <a:lnTo>
                  <a:pt x="193153" y="78667"/>
                </a:lnTo>
                <a:lnTo>
                  <a:pt x="238958" y="66778"/>
                </a:lnTo>
                <a:lnTo>
                  <a:pt x="284933" y="55819"/>
                </a:lnTo>
                <a:lnTo>
                  <a:pt x="331064" y="45802"/>
                </a:lnTo>
                <a:lnTo>
                  <a:pt x="377333" y="36738"/>
                </a:lnTo>
                <a:lnTo>
                  <a:pt x="423726" y="28640"/>
                </a:lnTo>
                <a:lnTo>
                  <a:pt x="470226" y="21519"/>
                </a:lnTo>
                <a:lnTo>
                  <a:pt x="516818" y="15389"/>
                </a:lnTo>
                <a:lnTo>
                  <a:pt x="563486" y="10260"/>
                </a:lnTo>
                <a:lnTo>
                  <a:pt x="610214" y="6144"/>
                </a:lnTo>
                <a:lnTo>
                  <a:pt x="656986" y="3054"/>
                </a:lnTo>
                <a:lnTo>
                  <a:pt x="703786" y="1002"/>
                </a:lnTo>
                <a:lnTo>
                  <a:pt x="750599" y="0"/>
                </a:lnTo>
                <a:lnTo>
                  <a:pt x="797409" y="59"/>
                </a:lnTo>
                <a:lnTo>
                  <a:pt x="844200" y="1191"/>
                </a:lnTo>
                <a:lnTo>
                  <a:pt x="890955" y="3409"/>
                </a:lnTo>
                <a:lnTo>
                  <a:pt x="1141390" y="20410"/>
                </a:lnTo>
                <a:lnTo>
                  <a:pt x="1442672" y="46288"/>
                </a:lnTo>
                <a:lnTo>
                  <a:pt x="1794956" y="83234"/>
                </a:lnTo>
                <a:lnTo>
                  <a:pt x="2248644" y="139885"/>
                </a:lnTo>
                <a:lnTo>
                  <a:pt x="2853770" y="227998"/>
                </a:lnTo>
                <a:lnTo>
                  <a:pt x="4949589" y="581033"/>
                </a:lnTo>
                <a:lnTo>
                  <a:pt x="5195763" y="626592"/>
                </a:lnTo>
                <a:lnTo>
                  <a:pt x="5393181" y="666512"/>
                </a:lnTo>
                <a:lnTo>
                  <a:pt x="5541067" y="698864"/>
                </a:lnTo>
                <a:lnTo>
                  <a:pt x="5688472" y="733557"/>
                </a:lnTo>
                <a:lnTo>
                  <a:pt x="5786331" y="758109"/>
                </a:lnTo>
                <a:lnTo>
                  <a:pt x="5883758" y="783886"/>
                </a:lnTo>
                <a:lnTo>
                  <a:pt x="5980667" y="810960"/>
                </a:lnTo>
                <a:lnTo>
                  <a:pt x="6076971" y="839406"/>
                </a:lnTo>
                <a:lnTo>
                  <a:pt x="6172582" y="869296"/>
                </a:lnTo>
                <a:lnTo>
                  <a:pt x="6267414" y="900705"/>
                </a:lnTo>
                <a:lnTo>
                  <a:pt x="6314510" y="917001"/>
                </a:lnTo>
                <a:lnTo>
                  <a:pt x="6361379" y="933704"/>
                </a:lnTo>
                <a:lnTo>
                  <a:pt x="6408009" y="950824"/>
                </a:lnTo>
                <a:lnTo>
                  <a:pt x="6454389" y="968369"/>
                </a:lnTo>
                <a:lnTo>
                  <a:pt x="6500510" y="986348"/>
                </a:lnTo>
                <a:lnTo>
                  <a:pt x="6546359" y="1004772"/>
                </a:lnTo>
                <a:lnTo>
                  <a:pt x="6591926" y="1023648"/>
                </a:lnTo>
                <a:lnTo>
                  <a:pt x="6637200" y="1042986"/>
                </a:lnTo>
                <a:lnTo>
                  <a:pt x="6682171" y="1062795"/>
                </a:lnTo>
                <a:lnTo>
                  <a:pt x="6726826" y="1083085"/>
                </a:lnTo>
                <a:lnTo>
                  <a:pt x="6771156" y="1103865"/>
                </a:lnTo>
                <a:lnTo>
                  <a:pt x="6815149" y="1125143"/>
                </a:lnTo>
                <a:lnTo>
                  <a:pt x="6858795" y="1146930"/>
                </a:lnTo>
                <a:lnTo>
                  <a:pt x="6902083" y="1169233"/>
                </a:lnTo>
                <a:lnTo>
                  <a:pt x="6945001" y="1192063"/>
                </a:lnTo>
                <a:lnTo>
                  <a:pt x="6987540" y="1215428"/>
                </a:lnTo>
                <a:lnTo>
                  <a:pt x="7029687" y="1239338"/>
                </a:lnTo>
                <a:lnTo>
                  <a:pt x="7071432" y="1263802"/>
                </a:lnTo>
                <a:lnTo>
                  <a:pt x="7112765" y="1288829"/>
                </a:lnTo>
                <a:lnTo>
                  <a:pt x="7153673" y="1314428"/>
                </a:lnTo>
                <a:lnTo>
                  <a:pt x="7194148" y="1340608"/>
                </a:lnTo>
                <a:lnTo>
                  <a:pt x="7234176" y="1367379"/>
                </a:lnTo>
                <a:lnTo>
                  <a:pt x="7273749" y="1394750"/>
                </a:lnTo>
                <a:lnTo>
                  <a:pt x="7312854" y="1422729"/>
                </a:lnTo>
                <a:lnTo>
                  <a:pt x="7351481" y="1451327"/>
                </a:lnTo>
                <a:lnTo>
                  <a:pt x="7389619" y="1480552"/>
                </a:lnTo>
                <a:lnTo>
                  <a:pt x="7427257" y="1510413"/>
                </a:lnTo>
                <a:lnTo>
                  <a:pt x="7464384" y="1540920"/>
                </a:lnTo>
                <a:lnTo>
                  <a:pt x="7500989" y="1572081"/>
                </a:lnTo>
                <a:lnTo>
                  <a:pt x="7537062" y="1603907"/>
                </a:lnTo>
                <a:lnTo>
                  <a:pt x="7572591" y="1636406"/>
                </a:lnTo>
                <a:lnTo>
                  <a:pt x="7607566" y="1669587"/>
                </a:lnTo>
                <a:lnTo>
                  <a:pt x="7641976" y="1703460"/>
                </a:lnTo>
                <a:lnTo>
                  <a:pt x="7675809" y="1738033"/>
                </a:lnTo>
                <a:lnTo>
                  <a:pt x="7709055" y="1773316"/>
                </a:lnTo>
                <a:lnTo>
                  <a:pt x="7741703" y="1809318"/>
                </a:lnTo>
                <a:lnTo>
                  <a:pt x="7773742" y="1846048"/>
                </a:lnTo>
                <a:lnTo>
                  <a:pt x="7805162" y="1883516"/>
                </a:lnTo>
                <a:lnTo>
                  <a:pt x="7835951" y="1921730"/>
                </a:lnTo>
                <a:lnTo>
                  <a:pt x="7866098" y="1960700"/>
                </a:lnTo>
                <a:lnTo>
                  <a:pt x="7895750" y="2000661"/>
                </a:lnTo>
                <a:lnTo>
                  <a:pt x="7924501" y="2041079"/>
                </a:lnTo>
                <a:lnTo>
                  <a:pt x="7952364" y="2081946"/>
                </a:lnTo>
                <a:lnTo>
                  <a:pt x="7979353" y="2123251"/>
                </a:lnTo>
                <a:lnTo>
                  <a:pt x="8005481" y="2164983"/>
                </a:lnTo>
                <a:lnTo>
                  <a:pt x="8030763" y="2207133"/>
                </a:lnTo>
                <a:lnTo>
                  <a:pt x="8055213" y="2249691"/>
                </a:lnTo>
                <a:lnTo>
                  <a:pt x="8078843" y="2292646"/>
                </a:lnTo>
                <a:lnTo>
                  <a:pt x="8101669" y="2335988"/>
                </a:lnTo>
                <a:lnTo>
                  <a:pt x="8123703" y="2379707"/>
                </a:lnTo>
                <a:lnTo>
                  <a:pt x="8144959" y="2423793"/>
                </a:lnTo>
                <a:lnTo>
                  <a:pt x="8165452" y="2468236"/>
                </a:lnTo>
                <a:lnTo>
                  <a:pt x="8185194" y="2513026"/>
                </a:lnTo>
                <a:lnTo>
                  <a:pt x="8204201" y="2558152"/>
                </a:lnTo>
                <a:lnTo>
                  <a:pt x="8222485" y="2603605"/>
                </a:lnTo>
                <a:lnTo>
                  <a:pt x="8240061" y="2649374"/>
                </a:lnTo>
                <a:lnTo>
                  <a:pt x="8256941" y="2695449"/>
                </a:lnTo>
                <a:lnTo>
                  <a:pt x="8273141" y="2741820"/>
                </a:lnTo>
                <a:lnTo>
                  <a:pt x="8288673" y="2788477"/>
                </a:lnTo>
                <a:lnTo>
                  <a:pt x="8303552" y="2835410"/>
                </a:lnTo>
                <a:lnTo>
                  <a:pt x="8317791" y="2882608"/>
                </a:lnTo>
                <a:lnTo>
                  <a:pt x="8331404" y="2930062"/>
                </a:lnTo>
                <a:lnTo>
                  <a:pt x="8344405" y="2977762"/>
                </a:lnTo>
                <a:lnTo>
                  <a:pt x="8356808" y="3025696"/>
                </a:lnTo>
                <a:lnTo>
                  <a:pt x="8368626" y="3073856"/>
                </a:lnTo>
                <a:lnTo>
                  <a:pt x="8379874" y="3122230"/>
                </a:lnTo>
                <a:lnTo>
                  <a:pt x="8390564" y="3170810"/>
                </a:lnTo>
                <a:lnTo>
                  <a:pt x="8400711" y="3219584"/>
                </a:lnTo>
                <a:lnTo>
                  <a:pt x="8410329" y="3268543"/>
                </a:lnTo>
                <a:lnTo>
                  <a:pt x="8419431" y="3317676"/>
                </a:lnTo>
                <a:lnTo>
                  <a:pt x="8428032" y="3366974"/>
                </a:lnTo>
                <a:lnTo>
                  <a:pt x="8436144" y="3416425"/>
                </a:lnTo>
                <a:lnTo>
                  <a:pt x="8443782" y="3466021"/>
                </a:lnTo>
                <a:lnTo>
                  <a:pt x="8450959" y="3515751"/>
                </a:lnTo>
                <a:lnTo>
                  <a:pt x="8457690" y="3565604"/>
                </a:lnTo>
                <a:lnTo>
                  <a:pt x="8463988" y="3615571"/>
                </a:lnTo>
                <a:lnTo>
                  <a:pt x="8469866" y="3665642"/>
                </a:lnTo>
                <a:lnTo>
                  <a:pt x="8475340" y="3715806"/>
                </a:lnTo>
                <a:lnTo>
                  <a:pt x="8480421" y="3766053"/>
                </a:lnTo>
                <a:lnTo>
                  <a:pt x="8485125" y="3816374"/>
                </a:lnTo>
                <a:lnTo>
                  <a:pt x="8486712" y="3834797"/>
                </a:lnTo>
                <a:close/>
              </a:path>
            </a:pathLst>
          </a:custGeom>
          <a:solidFill>
            <a:srgbClr val="3B8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495872" y="0"/>
            <a:ext cx="7792720" cy="5645785"/>
          </a:xfrm>
          <a:custGeom>
            <a:avLst/>
            <a:gdLst/>
            <a:ahLst/>
            <a:cxnLst/>
            <a:rect l="l" t="t" r="r" b="b"/>
            <a:pathLst>
              <a:path w="7792719" h="5645785">
                <a:moveTo>
                  <a:pt x="7792128" y="5645297"/>
                </a:moveTo>
                <a:lnTo>
                  <a:pt x="7624489" y="5558157"/>
                </a:lnTo>
                <a:lnTo>
                  <a:pt x="7403693" y="5438479"/>
                </a:lnTo>
                <a:lnTo>
                  <a:pt x="7185588" y="5315147"/>
                </a:lnTo>
                <a:lnTo>
                  <a:pt x="6924205" y="5161390"/>
                </a:lnTo>
                <a:lnTo>
                  <a:pt x="6578427" y="4950054"/>
                </a:lnTo>
                <a:lnTo>
                  <a:pt x="4911280" y="3889045"/>
                </a:lnTo>
                <a:lnTo>
                  <a:pt x="4521434" y="3653335"/>
                </a:lnTo>
                <a:lnTo>
                  <a:pt x="4258564" y="3501390"/>
                </a:lnTo>
                <a:lnTo>
                  <a:pt x="4037259" y="3378690"/>
                </a:lnTo>
                <a:lnTo>
                  <a:pt x="3813597" y="3260095"/>
                </a:lnTo>
                <a:lnTo>
                  <a:pt x="3585508" y="3144781"/>
                </a:lnTo>
                <a:lnTo>
                  <a:pt x="2802520" y="2767141"/>
                </a:lnTo>
                <a:lnTo>
                  <a:pt x="2482274" y="2607777"/>
                </a:lnTo>
                <a:lnTo>
                  <a:pt x="2301240" y="2513084"/>
                </a:lnTo>
                <a:lnTo>
                  <a:pt x="2166734" y="2439708"/>
                </a:lnTo>
                <a:lnTo>
                  <a:pt x="2033521" y="2363930"/>
                </a:lnTo>
                <a:lnTo>
                  <a:pt x="1945927" y="2312138"/>
                </a:lnTo>
                <a:lnTo>
                  <a:pt x="1859401" y="2259212"/>
                </a:lnTo>
                <a:lnTo>
                  <a:pt x="1773601" y="2204880"/>
                </a:lnTo>
                <a:lnTo>
                  <a:pt x="1688610" y="2149125"/>
                </a:lnTo>
                <a:lnTo>
                  <a:pt x="1604514" y="2091933"/>
                </a:lnTo>
                <a:lnTo>
                  <a:pt x="1521397" y="2033290"/>
                </a:lnTo>
                <a:lnTo>
                  <a:pt x="1439344" y="1973179"/>
                </a:lnTo>
                <a:lnTo>
                  <a:pt x="1358438" y="1911587"/>
                </a:lnTo>
                <a:lnTo>
                  <a:pt x="1318442" y="1880231"/>
                </a:lnTo>
                <a:lnTo>
                  <a:pt x="1278764" y="1848499"/>
                </a:lnTo>
                <a:lnTo>
                  <a:pt x="1239416" y="1816389"/>
                </a:lnTo>
                <a:lnTo>
                  <a:pt x="1200407" y="1783899"/>
                </a:lnTo>
                <a:lnTo>
                  <a:pt x="1161749" y="1751027"/>
                </a:lnTo>
                <a:lnTo>
                  <a:pt x="1123452" y="1717772"/>
                </a:lnTo>
                <a:lnTo>
                  <a:pt x="1085526" y="1684132"/>
                </a:lnTo>
                <a:lnTo>
                  <a:pt x="1047982" y="1650105"/>
                </a:lnTo>
                <a:lnTo>
                  <a:pt x="1010831" y="1615688"/>
                </a:lnTo>
                <a:lnTo>
                  <a:pt x="974083" y="1580881"/>
                </a:lnTo>
                <a:lnTo>
                  <a:pt x="937748" y="1545681"/>
                </a:lnTo>
                <a:lnTo>
                  <a:pt x="901838" y="1510086"/>
                </a:lnTo>
                <a:lnTo>
                  <a:pt x="866362" y="1474095"/>
                </a:lnTo>
                <a:lnTo>
                  <a:pt x="831332" y="1437705"/>
                </a:lnTo>
                <a:lnTo>
                  <a:pt x="796758" y="1400915"/>
                </a:lnTo>
                <a:lnTo>
                  <a:pt x="762650" y="1363723"/>
                </a:lnTo>
                <a:lnTo>
                  <a:pt x="729020" y="1326127"/>
                </a:lnTo>
                <a:lnTo>
                  <a:pt x="695877" y="1288125"/>
                </a:lnTo>
                <a:lnTo>
                  <a:pt x="663232" y="1249716"/>
                </a:lnTo>
                <a:lnTo>
                  <a:pt x="631096" y="1210897"/>
                </a:lnTo>
                <a:lnTo>
                  <a:pt x="599479" y="1171666"/>
                </a:lnTo>
                <a:lnTo>
                  <a:pt x="568392" y="1132023"/>
                </a:lnTo>
                <a:lnTo>
                  <a:pt x="537845" y="1091964"/>
                </a:lnTo>
                <a:lnTo>
                  <a:pt x="507850" y="1051488"/>
                </a:lnTo>
                <a:lnTo>
                  <a:pt x="478415" y="1010593"/>
                </a:lnTo>
                <a:lnTo>
                  <a:pt x="449553" y="969278"/>
                </a:lnTo>
                <a:lnTo>
                  <a:pt x="421274" y="927540"/>
                </a:lnTo>
                <a:lnTo>
                  <a:pt x="393588" y="885378"/>
                </a:lnTo>
                <a:lnTo>
                  <a:pt x="366505" y="842789"/>
                </a:lnTo>
                <a:lnTo>
                  <a:pt x="340037" y="799772"/>
                </a:lnTo>
                <a:lnTo>
                  <a:pt x="314194" y="756325"/>
                </a:lnTo>
                <a:lnTo>
                  <a:pt x="288986" y="712446"/>
                </a:lnTo>
                <a:lnTo>
                  <a:pt x="264963" y="669043"/>
                </a:lnTo>
                <a:lnTo>
                  <a:pt x="241637" y="625201"/>
                </a:lnTo>
                <a:lnTo>
                  <a:pt x="219017" y="580935"/>
                </a:lnTo>
                <a:lnTo>
                  <a:pt x="197112" y="536262"/>
                </a:lnTo>
                <a:lnTo>
                  <a:pt x="175931" y="491200"/>
                </a:lnTo>
                <a:lnTo>
                  <a:pt x="155484" y="445765"/>
                </a:lnTo>
                <a:lnTo>
                  <a:pt x="135779" y="399973"/>
                </a:lnTo>
                <a:lnTo>
                  <a:pt x="116826" y="353843"/>
                </a:lnTo>
                <a:lnTo>
                  <a:pt x="98633" y="307390"/>
                </a:lnTo>
                <a:lnTo>
                  <a:pt x="81211" y="260632"/>
                </a:lnTo>
                <a:lnTo>
                  <a:pt x="64568" y="213586"/>
                </a:lnTo>
                <a:lnTo>
                  <a:pt x="48714" y="166267"/>
                </a:lnTo>
                <a:lnTo>
                  <a:pt x="33657" y="118694"/>
                </a:lnTo>
                <a:lnTo>
                  <a:pt x="19407" y="70883"/>
                </a:lnTo>
                <a:lnTo>
                  <a:pt x="5973" y="22850"/>
                </a:lnTo>
                <a:lnTo>
                  <a:pt x="0" y="0"/>
                </a:lnTo>
                <a:lnTo>
                  <a:pt x="7792128" y="0"/>
                </a:lnTo>
                <a:lnTo>
                  <a:pt x="7792128" y="5645297"/>
                </a:lnTo>
                <a:close/>
              </a:path>
            </a:pathLst>
          </a:custGeom>
          <a:solidFill>
            <a:srgbClr val="FD9D5C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5066" y="3000490"/>
            <a:ext cx="8562959" cy="48196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00217" y="7131421"/>
            <a:ext cx="4387782" cy="31555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680568"/>
            <a:ext cx="16256000" cy="276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rgbClr val="FD9D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681372"/>
            <a:ext cx="16256000" cy="212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3B80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280" y="7048041"/>
            <a:ext cx="6699250" cy="25019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INTEGRANTE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CIUDADES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4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COMUNIDADES 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AMIGABLES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MAYORES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ORGANIZACIÓN </a:t>
            </a:r>
            <a:r>
              <a:rPr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MUNDIAL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SALUD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925" y="369024"/>
            <a:ext cx="7301230" cy="2954014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sz="5300" b="1" spc="-95" dirty="0" err="1">
                <a:solidFill>
                  <a:srgbClr val="FD9D5C"/>
                </a:solidFill>
                <a:latin typeface="Arial"/>
                <a:cs typeface="Arial"/>
              </a:rPr>
              <a:t>Diagnóstico</a:t>
            </a:r>
            <a:r>
              <a:rPr sz="5300" b="1" spc="-95" dirty="0">
                <a:solidFill>
                  <a:srgbClr val="FD9D5C"/>
                </a:solidFill>
                <a:latin typeface="Arial"/>
                <a:cs typeface="Arial"/>
              </a:rPr>
              <a:t> </a:t>
            </a:r>
            <a:r>
              <a:rPr sz="5300" b="1" spc="35" dirty="0" smtClean="0">
                <a:solidFill>
                  <a:srgbClr val="FD9D5C"/>
                </a:solidFill>
                <a:latin typeface="Arial"/>
                <a:cs typeface="Arial"/>
              </a:rPr>
              <a:t>de</a:t>
            </a:r>
            <a:r>
              <a:rPr lang="es-MX" sz="5300" b="1" spc="35" dirty="0" smtClean="0">
                <a:solidFill>
                  <a:srgbClr val="FD9D5C"/>
                </a:solidFill>
                <a:latin typeface="Arial"/>
                <a:cs typeface="Arial"/>
              </a:rPr>
              <a:t> </a:t>
            </a:r>
            <a:r>
              <a:rPr sz="5300" b="1" spc="35" dirty="0" smtClean="0">
                <a:solidFill>
                  <a:srgbClr val="FD9D5C"/>
                </a:solidFill>
                <a:latin typeface="Arial"/>
                <a:cs typeface="Arial"/>
              </a:rPr>
              <a:t>l</a:t>
            </a:r>
            <a:r>
              <a:rPr lang="es-MX" sz="5300" b="1" spc="35" dirty="0" smtClean="0">
                <a:solidFill>
                  <a:srgbClr val="FD9D5C"/>
                </a:solidFill>
                <a:latin typeface="Arial"/>
                <a:cs typeface="Arial"/>
              </a:rPr>
              <a:t>a</a:t>
            </a:r>
            <a:r>
              <a:rPr sz="5300" b="1" spc="35" dirty="0" smtClean="0">
                <a:solidFill>
                  <a:srgbClr val="FD9D5C"/>
                </a:solidFill>
                <a:latin typeface="Arial"/>
                <a:cs typeface="Arial"/>
              </a:rPr>
              <a:t> </a:t>
            </a:r>
            <a:r>
              <a:rPr lang="es-MX" sz="5300" b="1" spc="-55" dirty="0" smtClean="0">
                <a:solidFill>
                  <a:srgbClr val="FD9D5C"/>
                </a:solidFill>
                <a:latin typeface="Arial"/>
                <a:cs typeface="Arial"/>
              </a:rPr>
              <a:t>movilidad </a:t>
            </a:r>
            <a:r>
              <a:rPr sz="5300" b="1" spc="-60" dirty="0" smtClean="0">
                <a:solidFill>
                  <a:srgbClr val="FD9D5C"/>
                </a:solidFill>
                <a:latin typeface="Arial"/>
                <a:cs typeface="Arial"/>
              </a:rPr>
              <a:t>de</a:t>
            </a:r>
            <a:r>
              <a:rPr sz="5300" b="1" spc="-45" dirty="0" smtClean="0">
                <a:solidFill>
                  <a:srgbClr val="FD9D5C"/>
                </a:solidFill>
                <a:latin typeface="Arial"/>
                <a:cs typeface="Arial"/>
              </a:rPr>
              <a:t> </a:t>
            </a:r>
            <a:r>
              <a:rPr sz="5300" b="1" spc="-55" dirty="0" smtClean="0">
                <a:solidFill>
                  <a:srgbClr val="FD9D5C"/>
                </a:solidFill>
                <a:latin typeface="Arial"/>
                <a:cs typeface="Arial"/>
              </a:rPr>
              <a:t>las</a:t>
            </a:r>
            <a:r>
              <a:rPr sz="5300" b="1" spc="-40" dirty="0" smtClean="0">
                <a:solidFill>
                  <a:srgbClr val="FD9D5C"/>
                </a:solidFill>
                <a:latin typeface="Arial"/>
                <a:cs typeface="Arial"/>
              </a:rPr>
              <a:t> </a:t>
            </a:r>
            <a:r>
              <a:rPr sz="5300" b="1" spc="-145" dirty="0">
                <a:solidFill>
                  <a:srgbClr val="FD9D5C"/>
                </a:solidFill>
                <a:latin typeface="Arial"/>
                <a:cs typeface="Arial"/>
              </a:rPr>
              <a:t>personas </a:t>
            </a:r>
            <a:r>
              <a:rPr sz="5300" b="1" spc="-140" dirty="0">
                <a:solidFill>
                  <a:srgbClr val="FD9D5C"/>
                </a:solidFill>
                <a:latin typeface="Arial"/>
                <a:cs typeface="Arial"/>
              </a:rPr>
              <a:t> </a:t>
            </a:r>
            <a:r>
              <a:rPr sz="5300" b="1" spc="-114" dirty="0" err="1" smtClean="0">
                <a:solidFill>
                  <a:srgbClr val="FD9D5C"/>
                </a:solidFill>
                <a:latin typeface="Arial"/>
                <a:cs typeface="Arial"/>
              </a:rPr>
              <a:t>mayores</a:t>
            </a:r>
            <a:r>
              <a:rPr lang="es-MX" sz="5300" b="1" spc="-114" dirty="0" smtClean="0">
                <a:solidFill>
                  <a:srgbClr val="FD9D5C"/>
                </a:solidFill>
                <a:latin typeface="Arial"/>
                <a:cs typeface="Arial"/>
              </a:rPr>
              <a:t> de Manizales</a:t>
            </a:r>
            <a:endParaRPr sz="5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9431" y="342900"/>
            <a:ext cx="10991569" cy="8380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lang="es-MX" spc="-130" dirty="0" smtClean="0"/>
              <a:t>Jornadas en que se movilizan</a:t>
            </a:r>
            <a:endParaRPr spc="-50" dirty="0">
              <a:solidFill>
                <a:srgbClr val="3B8081"/>
              </a:solidFill>
            </a:endParaRPr>
          </a:p>
        </p:txBody>
      </p:sp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4258460463"/>
              </p:ext>
            </p:extLst>
          </p:nvPr>
        </p:nvGraphicFramePr>
        <p:xfrm>
          <a:off x="2057400" y="2171700"/>
          <a:ext cx="13716000" cy="784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61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9431" y="342900"/>
            <a:ext cx="10991569" cy="8380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lang="es-MX" spc="-130" dirty="0" smtClean="0"/>
              <a:t>Motivos por los que se movilizan</a:t>
            </a:r>
            <a:endParaRPr spc="-50" dirty="0">
              <a:solidFill>
                <a:srgbClr val="3B8081"/>
              </a:solidFill>
            </a:endParaRPr>
          </a:p>
        </p:txBody>
      </p:sp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611612598"/>
              </p:ext>
            </p:extLst>
          </p:nvPr>
        </p:nvGraphicFramePr>
        <p:xfrm>
          <a:off x="1524000" y="2171700"/>
          <a:ext cx="14249400" cy="784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97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9431" y="342900"/>
            <a:ext cx="10991569" cy="8380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lang="es-MX" spc="-130" dirty="0" smtClean="0"/>
              <a:t>Lugares a los que se movilizan</a:t>
            </a:r>
            <a:endParaRPr spc="-50" dirty="0">
              <a:solidFill>
                <a:srgbClr val="3B8081"/>
              </a:solidFill>
            </a:endParaRPr>
          </a:p>
        </p:txBody>
      </p:sp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707319860"/>
              </p:ext>
            </p:extLst>
          </p:nvPr>
        </p:nvGraphicFramePr>
        <p:xfrm>
          <a:off x="1524000" y="2171700"/>
          <a:ext cx="14249400" cy="784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19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1000" y="571650"/>
            <a:ext cx="14268169" cy="8380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lang="es-MX" spc="-130" dirty="0" smtClean="0"/>
              <a:t>Medios de transporte en que se movilizan</a:t>
            </a:r>
            <a:endParaRPr spc="-50" dirty="0">
              <a:solidFill>
                <a:srgbClr val="3B8081"/>
              </a:solidFill>
            </a:endParaRPr>
          </a:p>
        </p:txBody>
      </p:sp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934187346"/>
              </p:ext>
            </p:extLst>
          </p:nvPr>
        </p:nvGraphicFramePr>
        <p:xfrm>
          <a:off x="914400" y="2171700"/>
          <a:ext cx="14859000" cy="784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08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1000" y="571650"/>
            <a:ext cx="14268169" cy="8380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lang="es-MX" spc="-130" dirty="0" smtClean="0"/>
              <a:t>Frecuencia con la que se movilizan</a:t>
            </a:r>
            <a:endParaRPr spc="-50" dirty="0">
              <a:solidFill>
                <a:srgbClr val="3B8081"/>
              </a:solidFill>
            </a:endParaRPr>
          </a:p>
        </p:txBody>
      </p:sp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655912494"/>
              </p:ext>
            </p:extLst>
          </p:nvPr>
        </p:nvGraphicFramePr>
        <p:xfrm>
          <a:off x="914400" y="2171700"/>
          <a:ext cx="14859000" cy="784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88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1000" y="571650"/>
            <a:ext cx="14268169" cy="154337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lang="es-MX" spc="-130" dirty="0" smtClean="0"/>
              <a:t>Recomendaciones dadas para mejorar movilidad adulto mayor</a:t>
            </a:r>
            <a:endParaRPr spc="-50" dirty="0">
              <a:solidFill>
                <a:srgbClr val="3B8081"/>
              </a:solidFill>
            </a:endParaRPr>
          </a:p>
        </p:txBody>
      </p:sp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319806655"/>
              </p:ext>
            </p:extLst>
          </p:nvPr>
        </p:nvGraphicFramePr>
        <p:xfrm>
          <a:off x="914400" y="2171700"/>
          <a:ext cx="16840200" cy="784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97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5787514"/>
            <a:ext cx="10327689" cy="4499610"/>
            <a:chOff x="0" y="5787514"/>
            <a:chExt cx="10327689" cy="4499610"/>
          </a:xfrm>
        </p:grpSpPr>
        <p:sp>
          <p:nvSpPr>
            <p:cNvPr id="4" name="object 4"/>
            <p:cNvSpPr/>
            <p:nvPr/>
          </p:nvSpPr>
          <p:spPr>
            <a:xfrm>
              <a:off x="0" y="5787514"/>
              <a:ext cx="6250305" cy="4499610"/>
            </a:xfrm>
            <a:custGeom>
              <a:avLst/>
              <a:gdLst/>
              <a:ahLst/>
              <a:cxnLst/>
              <a:rect l="l" t="t" r="r" b="b"/>
              <a:pathLst>
                <a:path w="6250305" h="4499609">
                  <a:moveTo>
                    <a:pt x="1247928" y="605591"/>
                  </a:moveTo>
                  <a:lnTo>
                    <a:pt x="1374457" y="686906"/>
                  </a:lnTo>
                  <a:lnTo>
                    <a:pt x="1499507" y="770506"/>
                  </a:lnTo>
                  <a:lnTo>
                    <a:pt x="1623076" y="856160"/>
                  </a:lnTo>
                  <a:lnTo>
                    <a:pt x="1745163" y="943639"/>
                  </a:lnTo>
                  <a:lnTo>
                    <a:pt x="1905638" y="1062719"/>
                  </a:lnTo>
                  <a:lnTo>
                    <a:pt x="2105662" y="1217008"/>
                  </a:lnTo>
                  <a:lnTo>
                    <a:pt x="2343231" y="1406998"/>
                  </a:lnTo>
                  <a:lnTo>
                    <a:pt x="3514831" y="2377508"/>
                  </a:lnTo>
                  <a:lnTo>
                    <a:pt x="3753481" y="2565753"/>
                  </a:lnTo>
                  <a:lnTo>
                    <a:pt x="3955344" y="2718654"/>
                  </a:lnTo>
                  <a:lnTo>
                    <a:pt x="4119240" y="2837783"/>
                  </a:lnTo>
                  <a:lnTo>
                    <a:pt x="4243776" y="2924991"/>
                  </a:lnTo>
                  <a:lnTo>
                    <a:pt x="4414224" y="3039832"/>
                  </a:lnTo>
                  <a:lnTo>
                    <a:pt x="5060884" y="3459576"/>
                  </a:lnTo>
                  <a:lnTo>
                    <a:pt x="5230978" y="3574736"/>
                  </a:lnTo>
                  <a:lnTo>
                    <a:pt x="5356752" y="3663620"/>
                  </a:lnTo>
                  <a:lnTo>
                    <a:pt x="5439522" y="3724390"/>
                  </a:lnTo>
                  <a:lnTo>
                    <a:pt x="5521290" y="3786567"/>
                  </a:lnTo>
                  <a:lnTo>
                    <a:pt x="5599555" y="3848452"/>
                  </a:lnTo>
                  <a:lnTo>
                    <a:pt x="5638273" y="3880023"/>
                  </a:lnTo>
                  <a:lnTo>
                    <a:pt x="5676690" y="3912014"/>
                  </a:lnTo>
                  <a:lnTo>
                    <a:pt x="5714789" y="3944425"/>
                  </a:lnTo>
                  <a:lnTo>
                    <a:pt x="5752552" y="3977258"/>
                  </a:lnTo>
                  <a:lnTo>
                    <a:pt x="5789961" y="4010514"/>
                  </a:lnTo>
                  <a:lnTo>
                    <a:pt x="5826998" y="4044194"/>
                  </a:lnTo>
                  <a:lnTo>
                    <a:pt x="5863644" y="4078298"/>
                  </a:lnTo>
                  <a:lnTo>
                    <a:pt x="5899882" y="4112827"/>
                  </a:lnTo>
                  <a:lnTo>
                    <a:pt x="5935694" y="4147782"/>
                  </a:lnTo>
                  <a:lnTo>
                    <a:pt x="5971062" y="4183164"/>
                  </a:lnTo>
                  <a:lnTo>
                    <a:pt x="6005968" y="4218975"/>
                  </a:lnTo>
                  <a:lnTo>
                    <a:pt x="6040394" y="4255214"/>
                  </a:lnTo>
                  <a:lnTo>
                    <a:pt x="6074322" y="4291883"/>
                  </a:lnTo>
                  <a:lnTo>
                    <a:pt x="6107734" y="4328982"/>
                  </a:lnTo>
                  <a:lnTo>
                    <a:pt x="6140612" y="4366513"/>
                  </a:lnTo>
                  <a:lnTo>
                    <a:pt x="6172938" y="4404476"/>
                  </a:lnTo>
                  <a:lnTo>
                    <a:pt x="6204694" y="4442873"/>
                  </a:lnTo>
                  <a:lnTo>
                    <a:pt x="6235863" y="4481704"/>
                  </a:lnTo>
                  <a:lnTo>
                    <a:pt x="6249702" y="4499484"/>
                  </a:lnTo>
                  <a:lnTo>
                    <a:pt x="0" y="4499484"/>
                  </a:lnTo>
                  <a:lnTo>
                    <a:pt x="0" y="0"/>
                  </a:lnTo>
                  <a:lnTo>
                    <a:pt x="42854" y="14432"/>
                  </a:lnTo>
                  <a:lnTo>
                    <a:pt x="89608" y="30743"/>
                  </a:lnTo>
                  <a:lnTo>
                    <a:pt x="136199" y="47553"/>
                  </a:lnTo>
                  <a:lnTo>
                    <a:pt x="182628" y="64856"/>
                  </a:lnTo>
                  <a:lnTo>
                    <a:pt x="228894" y="82642"/>
                  </a:lnTo>
                  <a:lnTo>
                    <a:pt x="274996" y="100903"/>
                  </a:lnTo>
                  <a:lnTo>
                    <a:pt x="320936" y="119630"/>
                  </a:lnTo>
                  <a:lnTo>
                    <a:pt x="412327" y="158450"/>
                  </a:lnTo>
                  <a:lnTo>
                    <a:pt x="503065" y="199034"/>
                  </a:lnTo>
                  <a:lnTo>
                    <a:pt x="593150" y="241314"/>
                  </a:lnTo>
                  <a:lnTo>
                    <a:pt x="682581" y="285221"/>
                  </a:lnTo>
                  <a:lnTo>
                    <a:pt x="771359" y="330688"/>
                  </a:lnTo>
                  <a:lnTo>
                    <a:pt x="859482" y="377646"/>
                  </a:lnTo>
                  <a:lnTo>
                    <a:pt x="946951" y="426027"/>
                  </a:lnTo>
                  <a:lnTo>
                    <a:pt x="1033764" y="475765"/>
                  </a:lnTo>
                  <a:lnTo>
                    <a:pt x="1119922" y="526789"/>
                  </a:lnTo>
                  <a:lnTo>
                    <a:pt x="1247928" y="605591"/>
                  </a:lnTo>
                  <a:close/>
                </a:path>
              </a:pathLst>
            </a:custGeom>
            <a:solidFill>
              <a:srgbClr val="F1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5190" y="7606405"/>
              <a:ext cx="4762499" cy="267650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5410200" y="4000500"/>
            <a:ext cx="8915400" cy="8380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 algn="l" rtl="0">
              <a:lnSpc>
                <a:spcPts val="5480"/>
              </a:lnSpc>
              <a:spcBef>
                <a:spcPts val="1035"/>
              </a:spcBef>
            </a:pPr>
            <a:r>
              <a:rPr lang="es-MX" b="1" kern="1200" spc="-95" dirty="0">
                <a:solidFill>
                  <a:srgbClr val="FD9D5C"/>
                </a:solidFill>
                <a:ea typeface="+mn-ea"/>
              </a:rPr>
              <a:t>5</a:t>
            </a:r>
            <a:r>
              <a:rPr lang="es-MX" b="1" kern="1200" spc="-95" dirty="0" smtClean="0">
                <a:solidFill>
                  <a:srgbClr val="FD9D5C"/>
                </a:solidFill>
                <a:ea typeface="+mn-ea"/>
              </a:rPr>
              <a:t>. Propuestas Movilidad</a:t>
            </a:r>
            <a:endParaRPr b="1" kern="1200" spc="-95" dirty="0">
              <a:solidFill>
                <a:srgbClr val="FD9D5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0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1000" y="571650"/>
            <a:ext cx="14268169" cy="8380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 algn="ctr">
              <a:lnSpc>
                <a:spcPts val="5480"/>
              </a:lnSpc>
              <a:spcBef>
                <a:spcPts val="1035"/>
              </a:spcBef>
            </a:pPr>
            <a:r>
              <a:rPr lang="es-MX" spc="-130" dirty="0" smtClean="0"/>
              <a:t>A. Ruta plateada</a:t>
            </a:r>
            <a:endParaRPr spc="-50" dirty="0">
              <a:solidFill>
                <a:srgbClr val="3B8081"/>
              </a:solidFill>
            </a:endParaRPr>
          </a:p>
        </p:txBody>
      </p:sp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sp>
        <p:nvSpPr>
          <p:cNvPr id="9" name="object 13"/>
          <p:cNvSpPr txBox="1">
            <a:spLocks noGrp="1"/>
          </p:cNvSpPr>
          <p:nvPr>
            <p:ph type="body" idx="1"/>
          </p:nvPr>
        </p:nvSpPr>
        <p:spPr>
          <a:xfrm>
            <a:off x="838200" y="1866900"/>
            <a:ext cx="16687800" cy="80566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>
                <a:solidFill>
                  <a:srgbClr val="FF0000"/>
                </a:solidFill>
              </a:rPr>
              <a:t>Propósito: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Facilitar la movilidad de las personas mayores residentes en zonas vulnerables de la ciudad que necesitan desplazarse hacia EPS, IPS o droguerías </a:t>
            </a: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pc="-70" dirty="0" smtClean="0">
              <a:solidFill>
                <a:srgbClr val="FF0000"/>
              </a:solidFill>
            </a:endParaRP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>
                <a:solidFill>
                  <a:srgbClr val="FF0000"/>
                </a:solidFill>
              </a:rPr>
              <a:t>Concepto:</a:t>
            </a:r>
            <a:r>
              <a:rPr lang="es-MX" spc="-70" dirty="0" smtClean="0"/>
              <a:t> 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rgbClr val="006600"/>
                </a:solidFill>
              </a:rPr>
              <a:t>Se trata de un transporte tipo buseta o colectivo, gratuito, que irá por los barrios vulnerables de la ciudad los días lunes, martes y miércoles en la mañana. La ruta tendrá paradas en sitios icónicos de los barrios dónde se recogen las personas mayores, y llegará hasta las zonas de la ciudad donde se ubican las EPS, IPS y droguerías (centro, Versalles, Cable). Allí recoge otros adultos mayores para regresar por los barrios por donde paso inicialmente.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endParaRPr lang="es-MX" spc="-70" dirty="0">
              <a:solidFill>
                <a:srgbClr val="006600"/>
              </a:solidFill>
            </a:endParaRP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rgbClr val="006600"/>
                </a:solidFill>
              </a:rPr>
              <a:t>Por cada día y ruta se harán dos recorridos, uno a las 7 am y otro a las 9 am. Además del conductor el vehículo llevará un acompañante que ayudará  a los mayores a subir, acomodarse y bajarse del auto. El acompañante será un estudiante universitario de servicio social. Ambos, conductor y acompañante estarán debidamente formados para trabajar con personas mayores.</a:t>
            </a:r>
            <a:endParaRPr lang="es-MX" spc="-70" dirty="0"/>
          </a:p>
        </p:txBody>
      </p:sp>
    </p:spTree>
    <p:extLst>
      <p:ext uri="{BB962C8B-B14F-4D97-AF65-F5344CB8AC3E}">
        <p14:creationId xmlns:p14="http://schemas.microsoft.com/office/powerpoint/2010/main" val="13794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sp>
        <p:nvSpPr>
          <p:cNvPr id="9" name="object 13"/>
          <p:cNvSpPr txBox="1">
            <a:spLocks noGrp="1"/>
          </p:cNvSpPr>
          <p:nvPr>
            <p:ph type="body" idx="1"/>
          </p:nvPr>
        </p:nvSpPr>
        <p:spPr>
          <a:xfrm>
            <a:off x="838200" y="1638300"/>
            <a:ext cx="16687800" cy="32248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>
                <a:solidFill>
                  <a:srgbClr val="FF0000"/>
                </a:solidFill>
              </a:rPr>
              <a:t>Características de los vehículos: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Tipo microbús de 20 pasajeros, de piso bajo. Sin registradora con pasillos amplios y 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puertas amplias 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(90 </a:t>
            </a:r>
            <a:r>
              <a:rPr lang="es-MX" spc="-70" dirty="0" err="1" smtClean="0">
                <a:solidFill>
                  <a:schemeClr val="accent3">
                    <a:lumMod val="50000"/>
                  </a:schemeClr>
                </a:solidFill>
              </a:rPr>
              <a:t>cms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), además de piso antideslizante e 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ideal 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con rampa. Con señalética que indique la ruta y sus paradas, al igual que los horarios. Llevarían distintivos especiales que los identifiquen como la ruta especial para los mayores.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endParaRPr lang="es-MX" spc="-70" dirty="0" smtClean="0">
              <a:solidFill>
                <a:srgbClr val="FF0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91075"/>
            <a:ext cx="5715000" cy="50006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947" y="4471988"/>
            <a:ext cx="3652053" cy="554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sp>
        <p:nvSpPr>
          <p:cNvPr id="9" name="object 13"/>
          <p:cNvSpPr txBox="1">
            <a:spLocks noGrp="1"/>
          </p:cNvSpPr>
          <p:nvPr>
            <p:ph type="body" idx="1"/>
          </p:nvPr>
        </p:nvSpPr>
        <p:spPr>
          <a:xfrm>
            <a:off x="457200" y="217343"/>
            <a:ext cx="16687800" cy="2175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>
                <a:solidFill>
                  <a:srgbClr val="FF0000"/>
                </a:solidFill>
              </a:rPr>
              <a:t>Las rutas:</a:t>
            </a:r>
            <a:r>
              <a:rPr lang="es-MX" spc="-70" dirty="0" smtClean="0"/>
              <a:t> 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rgbClr val="006600"/>
                </a:solidFill>
              </a:rPr>
              <a:t>Se plantean tres rutas en tres diferentes zonas de la ciudad.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rgbClr val="FF0000"/>
                </a:solidFill>
              </a:rPr>
              <a:t>Ruta 1</a:t>
            </a:r>
            <a:r>
              <a:rPr lang="es-MX" spc="-70" dirty="0" smtClean="0">
                <a:solidFill>
                  <a:srgbClr val="006600"/>
                </a:solidFill>
              </a:rPr>
              <a:t>: Comuna Universitaria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endParaRPr lang="es-MX" spc="-70" dirty="0"/>
          </a:p>
        </p:txBody>
      </p:sp>
      <p:pic>
        <p:nvPicPr>
          <p:cNvPr id="10" name="9 Imagen" descr="ruta universitaria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8" t="27154" r="29309" b="6996"/>
          <a:stretch/>
        </p:blipFill>
        <p:spPr>
          <a:xfrm>
            <a:off x="5410200" y="2044999"/>
            <a:ext cx="12112304" cy="8160206"/>
          </a:xfrm>
          <a:prstGeom prst="rect">
            <a:avLst/>
          </a:prstGeom>
        </p:spPr>
      </p:pic>
      <p:sp>
        <p:nvSpPr>
          <p:cNvPr id="11" name="object 13"/>
          <p:cNvSpPr txBox="1">
            <a:spLocks/>
          </p:cNvSpPr>
          <p:nvPr/>
        </p:nvSpPr>
        <p:spPr>
          <a:xfrm>
            <a:off x="228600" y="3351823"/>
            <a:ext cx="5029200" cy="42148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>
            <a:lvl1pPr marL="0">
              <a:defRPr sz="2950" b="1" i="0">
                <a:solidFill>
                  <a:srgbClr val="3B808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kern="0" spc="-70" dirty="0" smtClean="0">
                <a:solidFill>
                  <a:srgbClr val="006600"/>
                </a:solidFill>
              </a:rPr>
              <a:t>Cada ruta tendrá diferentes sitios que servirán de estación de subida y bajada de las personas. Se propone que estos sitios sean intervenidos con arte urbano para que sean reconocidos dentro de la ruta plateada</a:t>
            </a:r>
            <a:endParaRPr lang="es-MX" kern="0" spc="-70" dirty="0"/>
          </a:p>
        </p:txBody>
      </p:sp>
    </p:spTree>
    <p:extLst>
      <p:ext uri="{BB962C8B-B14F-4D97-AF65-F5344CB8AC3E}">
        <p14:creationId xmlns:p14="http://schemas.microsoft.com/office/powerpoint/2010/main" val="15629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2148" y="0"/>
            <a:ext cx="7865851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787514"/>
            <a:ext cx="10327689" cy="4499610"/>
            <a:chOff x="0" y="5787514"/>
            <a:chExt cx="10327689" cy="4499610"/>
          </a:xfrm>
        </p:grpSpPr>
        <p:sp>
          <p:nvSpPr>
            <p:cNvPr id="4" name="object 4"/>
            <p:cNvSpPr/>
            <p:nvPr/>
          </p:nvSpPr>
          <p:spPr>
            <a:xfrm>
              <a:off x="0" y="5787514"/>
              <a:ext cx="6250305" cy="4499610"/>
            </a:xfrm>
            <a:custGeom>
              <a:avLst/>
              <a:gdLst/>
              <a:ahLst/>
              <a:cxnLst/>
              <a:rect l="l" t="t" r="r" b="b"/>
              <a:pathLst>
                <a:path w="6250305" h="4499609">
                  <a:moveTo>
                    <a:pt x="1247928" y="605591"/>
                  </a:moveTo>
                  <a:lnTo>
                    <a:pt x="1374457" y="686906"/>
                  </a:lnTo>
                  <a:lnTo>
                    <a:pt x="1499507" y="770506"/>
                  </a:lnTo>
                  <a:lnTo>
                    <a:pt x="1623076" y="856160"/>
                  </a:lnTo>
                  <a:lnTo>
                    <a:pt x="1745163" y="943639"/>
                  </a:lnTo>
                  <a:lnTo>
                    <a:pt x="1905638" y="1062719"/>
                  </a:lnTo>
                  <a:lnTo>
                    <a:pt x="2105662" y="1217008"/>
                  </a:lnTo>
                  <a:lnTo>
                    <a:pt x="2343231" y="1406998"/>
                  </a:lnTo>
                  <a:lnTo>
                    <a:pt x="3514831" y="2377508"/>
                  </a:lnTo>
                  <a:lnTo>
                    <a:pt x="3753481" y="2565753"/>
                  </a:lnTo>
                  <a:lnTo>
                    <a:pt x="3955344" y="2718654"/>
                  </a:lnTo>
                  <a:lnTo>
                    <a:pt x="4119240" y="2837783"/>
                  </a:lnTo>
                  <a:lnTo>
                    <a:pt x="4243776" y="2924991"/>
                  </a:lnTo>
                  <a:lnTo>
                    <a:pt x="4414224" y="3039832"/>
                  </a:lnTo>
                  <a:lnTo>
                    <a:pt x="5060884" y="3459576"/>
                  </a:lnTo>
                  <a:lnTo>
                    <a:pt x="5230978" y="3574736"/>
                  </a:lnTo>
                  <a:lnTo>
                    <a:pt x="5356752" y="3663620"/>
                  </a:lnTo>
                  <a:lnTo>
                    <a:pt x="5439522" y="3724390"/>
                  </a:lnTo>
                  <a:lnTo>
                    <a:pt x="5521290" y="3786567"/>
                  </a:lnTo>
                  <a:lnTo>
                    <a:pt x="5599555" y="3848452"/>
                  </a:lnTo>
                  <a:lnTo>
                    <a:pt x="5638273" y="3880023"/>
                  </a:lnTo>
                  <a:lnTo>
                    <a:pt x="5676690" y="3912014"/>
                  </a:lnTo>
                  <a:lnTo>
                    <a:pt x="5714789" y="3944425"/>
                  </a:lnTo>
                  <a:lnTo>
                    <a:pt x="5752552" y="3977258"/>
                  </a:lnTo>
                  <a:lnTo>
                    <a:pt x="5789961" y="4010514"/>
                  </a:lnTo>
                  <a:lnTo>
                    <a:pt x="5826998" y="4044194"/>
                  </a:lnTo>
                  <a:lnTo>
                    <a:pt x="5863644" y="4078298"/>
                  </a:lnTo>
                  <a:lnTo>
                    <a:pt x="5899882" y="4112827"/>
                  </a:lnTo>
                  <a:lnTo>
                    <a:pt x="5935694" y="4147782"/>
                  </a:lnTo>
                  <a:lnTo>
                    <a:pt x="5971062" y="4183164"/>
                  </a:lnTo>
                  <a:lnTo>
                    <a:pt x="6005968" y="4218975"/>
                  </a:lnTo>
                  <a:lnTo>
                    <a:pt x="6040394" y="4255214"/>
                  </a:lnTo>
                  <a:lnTo>
                    <a:pt x="6074322" y="4291883"/>
                  </a:lnTo>
                  <a:lnTo>
                    <a:pt x="6107734" y="4328982"/>
                  </a:lnTo>
                  <a:lnTo>
                    <a:pt x="6140612" y="4366513"/>
                  </a:lnTo>
                  <a:lnTo>
                    <a:pt x="6172938" y="4404476"/>
                  </a:lnTo>
                  <a:lnTo>
                    <a:pt x="6204694" y="4442873"/>
                  </a:lnTo>
                  <a:lnTo>
                    <a:pt x="6235863" y="4481704"/>
                  </a:lnTo>
                  <a:lnTo>
                    <a:pt x="6249702" y="4499484"/>
                  </a:lnTo>
                  <a:lnTo>
                    <a:pt x="0" y="4499484"/>
                  </a:lnTo>
                  <a:lnTo>
                    <a:pt x="0" y="0"/>
                  </a:lnTo>
                  <a:lnTo>
                    <a:pt x="42854" y="14432"/>
                  </a:lnTo>
                  <a:lnTo>
                    <a:pt x="89608" y="30743"/>
                  </a:lnTo>
                  <a:lnTo>
                    <a:pt x="136199" y="47553"/>
                  </a:lnTo>
                  <a:lnTo>
                    <a:pt x="182628" y="64856"/>
                  </a:lnTo>
                  <a:lnTo>
                    <a:pt x="228894" y="82642"/>
                  </a:lnTo>
                  <a:lnTo>
                    <a:pt x="274996" y="100903"/>
                  </a:lnTo>
                  <a:lnTo>
                    <a:pt x="320936" y="119630"/>
                  </a:lnTo>
                  <a:lnTo>
                    <a:pt x="412327" y="158450"/>
                  </a:lnTo>
                  <a:lnTo>
                    <a:pt x="503065" y="199034"/>
                  </a:lnTo>
                  <a:lnTo>
                    <a:pt x="593150" y="241314"/>
                  </a:lnTo>
                  <a:lnTo>
                    <a:pt x="682581" y="285221"/>
                  </a:lnTo>
                  <a:lnTo>
                    <a:pt x="771359" y="330688"/>
                  </a:lnTo>
                  <a:lnTo>
                    <a:pt x="859482" y="377646"/>
                  </a:lnTo>
                  <a:lnTo>
                    <a:pt x="946951" y="426027"/>
                  </a:lnTo>
                  <a:lnTo>
                    <a:pt x="1033764" y="475765"/>
                  </a:lnTo>
                  <a:lnTo>
                    <a:pt x="1119922" y="526789"/>
                  </a:lnTo>
                  <a:lnTo>
                    <a:pt x="1247928" y="605591"/>
                  </a:lnTo>
                  <a:close/>
                </a:path>
              </a:pathLst>
            </a:custGeom>
            <a:solidFill>
              <a:srgbClr val="F1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5190" y="7606405"/>
              <a:ext cx="4762499" cy="267650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1016000" y="956069"/>
            <a:ext cx="16256000" cy="8380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 algn="l" rtl="0">
              <a:lnSpc>
                <a:spcPts val="5480"/>
              </a:lnSpc>
              <a:spcBef>
                <a:spcPts val="1035"/>
              </a:spcBef>
            </a:pPr>
            <a:r>
              <a:rPr b="1" kern="1200" spc="-95" dirty="0">
                <a:solidFill>
                  <a:srgbClr val="FD9D5C"/>
                </a:solidFill>
                <a:ea typeface="+mn-ea"/>
              </a:rPr>
              <a:t>Contenido:</a:t>
            </a:r>
          </a:p>
        </p:txBody>
      </p:sp>
      <p:sp>
        <p:nvSpPr>
          <p:cNvPr id="14" name="13 Subtítulo"/>
          <p:cNvSpPr>
            <a:spLocks noGrp="1"/>
          </p:cNvSpPr>
          <p:nvPr>
            <p:ph type="subTitle" idx="4"/>
          </p:nvPr>
        </p:nvSpPr>
        <p:spPr>
          <a:xfrm>
            <a:off x="838200" y="2518484"/>
            <a:ext cx="12801600" cy="59016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O" dirty="0" smtClean="0"/>
              <a:t>Objetivo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Aspectos metodológicos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Características de los encuestados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Movilidad</a:t>
            </a:r>
          </a:p>
          <a:p>
            <a:r>
              <a:rPr lang="es-CO" dirty="0" smtClean="0"/>
              <a:t>	Jornadas en que se movilizan</a:t>
            </a:r>
          </a:p>
          <a:p>
            <a:r>
              <a:rPr lang="es-CO" dirty="0"/>
              <a:t>	</a:t>
            </a:r>
            <a:r>
              <a:rPr lang="es-CO" dirty="0" smtClean="0"/>
              <a:t>Destinos a los que se movilizan</a:t>
            </a:r>
          </a:p>
          <a:p>
            <a:r>
              <a:rPr lang="es-CO" dirty="0"/>
              <a:t>	</a:t>
            </a:r>
            <a:r>
              <a:rPr lang="es-CO" dirty="0" smtClean="0"/>
              <a:t>Motivos movilización</a:t>
            </a:r>
          </a:p>
          <a:p>
            <a:r>
              <a:rPr lang="es-CO" dirty="0"/>
              <a:t>	</a:t>
            </a:r>
            <a:r>
              <a:rPr lang="es-CO" dirty="0" smtClean="0"/>
              <a:t>Tipo de transporte usado</a:t>
            </a:r>
          </a:p>
          <a:p>
            <a:r>
              <a:rPr lang="es-CO" dirty="0"/>
              <a:t>	</a:t>
            </a:r>
            <a:r>
              <a:rPr lang="es-CO" dirty="0" smtClean="0"/>
              <a:t>Recomendaciones dadas</a:t>
            </a:r>
          </a:p>
          <a:p>
            <a:r>
              <a:rPr lang="es-CO" dirty="0" smtClean="0"/>
              <a:t>5. Propuestas</a:t>
            </a:r>
          </a:p>
          <a:p>
            <a:r>
              <a:rPr lang="es-CO" dirty="0"/>
              <a:t>	</a:t>
            </a:r>
            <a:r>
              <a:rPr lang="es-CO" dirty="0" smtClean="0"/>
              <a:t>Ruta plateada</a:t>
            </a:r>
          </a:p>
          <a:p>
            <a:r>
              <a:rPr lang="es-CO" dirty="0"/>
              <a:t>	</a:t>
            </a:r>
            <a:r>
              <a:rPr lang="es-CO" dirty="0" smtClean="0"/>
              <a:t>Taxi amigo </a:t>
            </a:r>
            <a:r>
              <a:rPr lang="es-CO" dirty="0" err="1" smtClean="0"/>
              <a:t>silver</a:t>
            </a: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sp>
        <p:nvSpPr>
          <p:cNvPr id="9" name="object 13"/>
          <p:cNvSpPr txBox="1">
            <a:spLocks noGrp="1"/>
          </p:cNvSpPr>
          <p:nvPr>
            <p:ph type="body" idx="1"/>
          </p:nvPr>
        </p:nvSpPr>
        <p:spPr>
          <a:xfrm>
            <a:off x="457200" y="217343"/>
            <a:ext cx="16687800" cy="10873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rgbClr val="FF0000"/>
                </a:solidFill>
              </a:rPr>
              <a:t>Ruta 2</a:t>
            </a:r>
            <a:r>
              <a:rPr lang="es-MX" spc="-70" dirty="0" smtClean="0">
                <a:solidFill>
                  <a:srgbClr val="006600"/>
                </a:solidFill>
              </a:rPr>
              <a:t>: Comuna La Macarena y La Fuente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endParaRPr lang="es-MX" spc="-70" dirty="0"/>
          </a:p>
        </p:txBody>
      </p:sp>
      <p:pic>
        <p:nvPicPr>
          <p:cNvPr id="8" name="7 Imagen" descr="Ruta macarea-la fuente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29572" r="16964" b="9954"/>
          <a:stretch/>
        </p:blipFill>
        <p:spPr>
          <a:xfrm>
            <a:off x="600845" y="1333500"/>
            <a:ext cx="16921659" cy="87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sp>
        <p:nvSpPr>
          <p:cNvPr id="9" name="object 13"/>
          <p:cNvSpPr txBox="1">
            <a:spLocks noGrp="1"/>
          </p:cNvSpPr>
          <p:nvPr>
            <p:ph type="body" idx="1"/>
          </p:nvPr>
        </p:nvSpPr>
        <p:spPr>
          <a:xfrm>
            <a:off x="457200" y="217343"/>
            <a:ext cx="16687800" cy="4966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rgbClr val="FF0000"/>
                </a:solidFill>
              </a:rPr>
              <a:t>Ruta 3</a:t>
            </a:r>
            <a:r>
              <a:rPr lang="es-MX" spc="-70" dirty="0" smtClean="0">
                <a:solidFill>
                  <a:srgbClr val="006600"/>
                </a:solidFill>
              </a:rPr>
              <a:t>: Comuna Ciudadela del Norte y Nuevo Horizonte</a:t>
            </a:r>
            <a:endParaRPr lang="es-MX" spc="-70" dirty="0"/>
          </a:p>
        </p:txBody>
      </p:sp>
      <p:pic>
        <p:nvPicPr>
          <p:cNvPr id="10" name="9 Imagen" descr="ruta ciudadela norte nuevo horizonte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t="27154" r="20047" b="6189"/>
          <a:stretch/>
        </p:blipFill>
        <p:spPr>
          <a:xfrm>
            <a:off x="2305050" y="1333500"/>
            <a:ext cx="14077950" cy="888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sp>
        <p:nvSpPr>
          <p:cNvPr id="9" name="object 13"/>
          <p:cNvSpPr txBox="1">
            <a:spLocks noGrp="1"/>
          </p:cNvSpPr>
          <p:nvPr>
            <p:ph type="body" idx="1"/>
          </p:nvPr>
        </p:nvSpPr>
        <p:spPr>
          <a:xfrm>
            <a:off x="838200" y="2337920"/>
            <a:ext cx="16687800" cy="646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>
                <a:solidFill>
                  <a:srgbClr val="FF0000"/>
                </a:solidFill>
              </a:rPr>
              <a:t>Costos y financiamiento</a:t>
            </a:r>
            <a:endParaRPr lang="es-MX" spc="-7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De acuerdo a consultas con diferentes referentes, cada ruta por día (2 trayectos), podría costar alrededor de $ 250.000.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endParaRPr lang="es-MX" spc="-7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Se propone que sea la empresa privada quienes financien la propuesta, cada ruta sería asumida por una empresa. Se requieren tres empresas patrocinadoras, se propone gestionar con las siguientes empresas 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la financiación: </a:t>
            </a:r>
            <a:r>
              <a:rPr lang="es-MX" spc="-70" dirty="0" err="1" smtClean="0">
                <a:solidFill>
                  <a:schemeClr val="accent3">
                    <a:lumMod val="50000"/>
                  </a:schemeClr>
                </a:solidFill>
              </a:rPr>
              <a:t>Chec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Aguas de Manizales, </a:t>
            </a:r>
            <a:r>
              <a:rPr lang="es-MX" spc="-70" dirty="0" err="1" smtClean="0">
                <a:solidFill>
                  <a:schemeClr val="accent3">
                    <a:lumMod val="50000"/>
                  </a:schemeClr>
                </a:solidFill>
              </a:rPr>
              <a:t>Emas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pc="-70" dirty="0" err="1" smtClean="0">
                <a:solidFill>
                  <a:schemeClr val="accent3">
                    <a:lumMod val="50000"/>
                  </a:schemeClr>
                </a:solidFill>
              </a:rPr>
              <a:t>Efigas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pc="-70" dirty="0" err="1" smtClean="0">
                <a:solidFill>
                  <a:schemeClr val="accent3">
                    <a:lumMod val="50000"/>
                  </a:schemeClr>
                </a:solidFill>
              </a:rPr>
              <a:t>Luker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pc="-70" dirty="0" err="1" smtClean="0">
                <a:solidFill>
                  <a:schemeClr val="accent3">
                    <a:lumMod val="50000"/>
                  </a:schemeClr>
                </a:solidFill>
              </a:rPr>
              <a:t>Susuerte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Movistar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Claro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Tigo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pc="-70" dirty="0" err="1" smtClean="0">
                <a:solidFill>
                  <a:schemeClr val="accent3">
                    <a:lumMod val="50000"/>
                  </a:schemeClr>
                </a:solidFill>
              </a:rPr>
              <a:t>Grupotec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pc="-70" dirty="0" err="1" smtClean="0">
                <a:solidFill>
                  <a:schemeClr val="accent3">
                    <a:lumMod val="50000"/>
                  </a:schemeClr>
                </a:solidFill>
              </a:rPr>
              <a:t>Etex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pc="-70" dirty="0" err="1" smtClean="0">
                <a:solidFill>
                  <a:schemeClr val="accent3">
                    <a:lumMod val="50000"/>
                  </a:schemeClr>
                </a:solidFill>
              </a:rPr>
              <a:t>Manisol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Mabe</a:t>
            </a:r>
            <a:r>
              <a:rPr lang="es-MX" spc="-7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Industria Licorera, Súper, </a:t>
            </a:r>
            <a:r>
              <a:rPr lang="es-MX" spc="-70" dirty="0" err="1" smtClean="0">
                <a:solidFill>
                  <a:schemeClr val="accent3">
                    <a:lumMod val="50000"/>
                  </a:schemeClr>
                </a:solidFill>
              </a:rPr>
              <a:t>Ternium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endParaRPr lang="es-MX" spc="-7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Además de los beneficios en su reputación, la legislación ofrece incentivos tributarios para las empresas que inviertan en proyectos de interés social como la ruta plateada.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endParaRPr lang="es-MX" spc="-7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sp>
        <p:nvSpPr>
          <p:cNvPr id="9" name="object 13"/>
          <p:cNvSpPr txBox="1">
            <a:spLocks noGrp="1"/>
          </p:cNvSpPr>
          <p:nvPr>
            <p:ph type="body" idx="1"/>
          </p:nvPr>
        </p:nvSpPr>
        <p:spPr>
          <a:xfrm>
            <a:off x="838200" y="2659453"/>
            <a:ext cx="16687800" cy="4312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>
                <a:solidFill>
                  <a:srgbClr val="FF0000"/>
                </a:solidFill>
              </a:rPr>
              <a:t>Demanda potencial</a:t>
            </a: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pc="-70" dirty="0">
              <a:solidFill>
                <a:srgbClr val="FF0000"/>
              </a:solidFill>
            </a:endParaRP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>
                <a:solidFill>
                  <a:srgbClr val="006600"/>
                </a:solidFill>
              </a:rPr>
              <a:t>Se realizó un estimativo de la población potencial de las 3 rutas, considerando la población mayor residente en los sectores de las comunas y las proporciones que se desplazan por temas de salud y su frecuencia. Sumando las tres rutas, por cada día se tiene un potencial de entre 500 y 700 de personas mayores a movilizar </a:t>
            </a: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pc="-70" dirty="0" smtClean="0">
              <a:solidFill>
                <a:srgbClr val="FF0000"/>
              </a:solidFill>
            </a:endParaRP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endParaRPr lang="es-MX" spc="-70" dirty="0"/>
          </a:p>
        </p:txBody>
      </p:sp>
    </p:spTree>
    <p:extLst>
      <p:ext uri="{BB962C8B-B14F-4D97-AF65-F5344CB8AC3E}">
        <p14:creationId xmlns:p14="http://schemas.microsoft.com/office/powerpoint/2010/main" val="10486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1000" y="571650"/>
            <a:ext cx="14268169" cy="8380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 algn="ctr">
              <a:lnSpc>
                <a:spcPts val="5480"/>
              </a:lnSpc>
              <a:spcBef>
                <a:spcPts val="1035"/>
              </a:spcBef>
            </a:pPr>
            <a:r>
              <a:rPr lang="es-MX" spc="-130" dirty="0"/>
              <a:t>B</a:t>
            </a:r>
            <a:r>
              <a:rPr lang="es-MX" spc="-130" dirty="0" smtClean="0"/>
              <a:t>. </a:t>
            </a:r>
            <a:r>
              <a:rPr lang="es-MX" spc="-130" dirty="0" err="1" smtClean="0"/>
              <a:t>Silver</a:t>
            </a:r>
            <a:r>
              <a:rPr lang="es-MX" spc="-130" dirty="0" smtClean="0"/>
              <a:t> Taxi Amigo</a:t>
            </a:r>
            <a:endParaRPr spc="-50" dirty="0">
              <a:solidFill>
                <a:srgbClr val="3B8081"/>
              </a:solidFill>
            </a:endParaRPr>
          </a:p>
        </p:txBody>
      </p:sp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sp>
        <p:nvSpPr>
          <p:cNvPr id="9" name="object 13"/>
          <p:cNvSpPr txBox="1">
            <a:spLocks noGrp="1"/>
          </p:cNvSpPr>
          <p:nvPr>
            <p:ph type="body" idx="1"/>
          </p:nvPr>
        </p:nvSpPr>
        <p:spPr>
          <a:xfrm>
            <a:off x="838200" y="1948554"/>
            <a:ext cx="16687800" cy="75383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>
                <a:solidFill>
                  <a:srgbClr val="FF0000"/>
                </a:solidFill>
              </a:rPr>
              <a:t>Propósito: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Mejorar la calidad del servicio de taxi para las personas mayores</a:t>
            </a: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pc="-70" dirty="0" smtClean="0">
              <a:solidFill>
                <a:srgbClr val="FF0000"/>
              </a:solidFill>
            </a:endParaRP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>
                <a:solidFill>
                  <a:srgbClr val="FF0000"/>
                </a:solidFill>
              </a:rPr>
              <a:t>Concepto:</a:t>
            </a:r>
            <a:r>
              <a:rPr lang="es-MX" spc="-70" dirty="0" smtClean="0"/>
              <a:t> 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rgbClr val="006600"/>
                </a:solidFill>
              </a:rPr>
              <a:t>Se trata de un servicio especial ofrecido por algunos taxis de la ciudad y que se especializa en movilizar personas mayores. El servicio no es subsidiado, se manejan las mismas tarifas del servicio de taxi. 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rgbClr val="006600"/>
                </a:solidFill>
              </a:rPr>
              <a:t>Los usuarios solicitan el servicio a través de un aplicativo o de un número telefónico que contacta con los taxis que hacen parte de la propuesta.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rgbClr val="006600"/>
                </a:solidFill>
              </a:rPr>
              <a:t>La participación de los dueños de los taxis será voluntaria y su incentivo será el número de servicios que pueden realizar frente al servicio normal.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rgbClr val="006600"/>
                </a:solidFill>
              </a:rPr>
              <a:t>Los conductores de los taxis estarán formados en la atención especial a las personas mayores y tendrán algunos incentivos que serán proporcionados por las instituciones participantes de la mesa.</a:t>
            </a:r>
            <a:endParaRPr lang="es-MX" spc="-70" dirty="0"/>
          </a:p>
        </p:txBody>
      </p:sp>
    </p:spTree>
    <p:extLst>
      <p:ext uri="{BB962C8B-B14F-4D97-AF65-F5344CB8AC3E}">
        <p14:creationId xmlns:p14="http://schemas.microsoft.com/office/powerpoint/2010/main" val="5742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sp>
        <p:nvSpPr>
          <p:cNvPr id="9" name="object 13"/>
          <p:cNvSpPr txBox="1">
            <a:spLocks noGrp="1"/>
          </p:cNvSpPr>
          <p:nvPr>
            <p:ph type="body" idx="1"/>
          </p:nvPr>
        </p:nvSpPr>
        <p:spPr>
          <a:xfrm>
            <a:off x="762000" y="1485900"/>
            <a:ext cx="16687800" cy="81079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>
                <a:solidFill>
                  <a:srgbClr val="FF0000"/>
                </a:solidFill>
              </a:rPr>
              <a:t>Características de los vehículos:</a:t>
            </a: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endParaRPr lang="es-MX" spc="-7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Taxis cuyo automóvil tiene un espacio interior amplio por comodidad, al igual que una bodega grande donde se pueda llevar una silla de ruedas u otros dispositivos que usen los mayores.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endParaRPr lang="es-MX" spc="-7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Que sean modelo 2020 en adelante.</a:t>
            </a: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endParaRPr lang="es-MX" spc="-7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chemeClr val="accent3">
                    <a:lumMod val="50000"/>
                  </a:schemeClr>
                </a:solidFill>
              </a:rPr>
              <a:t>Llevaran distintivos especiales que los identifiquen como un taxi exclusivo para adultos mayores, al igual que algún distintivo de Manizales ciudad amigable con las personas mayores .</a:t>
            </a: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pc="-70" dirty="0" smtClean="0">
              <a:solidFill>
                <a:srgbClr val="FF0000"/>
              </a:solidFill>
            </a:endParaRP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>
                <a:solidFill>
                  <a:srgbClr val="FF0000"/>
                </a:solidFill>
              </a:rPr>
              <a:t>Demanda </a:t>
            </a:r>
            <a:r>
              <a:rPr lang="es-MX" spc="-70" dirty="0">
                <a:solidFill>
                  <a:srgbClr val="FF0000"/>
                </a:solidFill>
              </a:rPr>
              <a:t>potencial</a:t>
            </a: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pc="-70" dirty="0">
              <a:solidFill>
                <a:srgbClr val="FF0000"/>
              </a:solidFill>
            </a:endParaRPr>
          </a:p>
          <a:p>
            <a:pPr marL="12700" marR="508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</a:pPr>
            <a:r>
              <a:rPr lang="es-MX" spc="-70" dirty="0" smtClean="0">
                <a:solidFill>
                  <a:srgbClr val="006600"/>
                </a:solidFill>
              </a:rPr>
              <a:t>Considerando la cantidad de personas mayores que usan el taxi, cerca de 13 mil, así como la frecuencia de uso del servicio, se cálculo la </a:t>
            </a:r>
            <a:r>
              <a:rPr lang="es-MX" spc="-70" dirty="0">
                <a:solidFill>
                  <a:srgbClr val="006600"/>
                </a:solidFill>
              </a:rPr>
              <a:t>demanda potencial </a:t>
            </a:r>
            <a:r>
              <a:rPr lang="es-MX" spc="-70" dirty="0" smtClean="0">
                <a:solidFill>
                  <a:srgbClr val="006600"/>
                </a:solidFill>
              </a:rPr>
              <a:t>de esta propuesta en un poco más de 900 mayores que usan el taxi diariamente</a:t>
            </a:r>
            <a:endParaRPr lang="es-MX" spc="-7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9431" y="342900"/>
            <a:ext cx="7732395" cy="154337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lang="es-MX" spc="-130" dirty="0" smtClean="0"/>
              <a:t>1. </a:t>
            </a:r>
            <a:br>
              <a:rPr lang="es-MX" spc="-130" dirty="0" smtClean="0"/>
            </a:br>
            <a:r>
              <a:rPr lang="es-MX" spc="-130" dirty="0" smtClean="0"/>
              <a:t>Objetivos</a:t>
            </a:r>
            <a:endParaRPr spc="-50" dirty="0">
              <a:solidFill>
                <a:srgbClr val="3B8081"/>
              </a:solidFill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36439" y="0"/>
            <a:ext cx="5556885" cy="2329815"/>
            <a:chOff x="10236439" y="0"/>
            <a:chExt cx="5556885" cy="2329815"/>
          </a:xfrm>
        </p:grpSpPr>
        <p:sp>
          <p:nvSpPr>
            <p:cNvPr id="17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sp>
        <p:nvSpPr>
          <p:cNvPr id="20" name="object 30"/>
          <p:cNvSpPr txBox="1"/>
          <p:nvPr/>
        </p:nvSpPr>
        <p:spPr>
          <a:xfrm>
            <a:off x="9829800" y="3973590"/>
            <a:ext cx="6782434" cy="16741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s-CO"/>
            </a:defPPr>
            <a:lvl1pPr indent="0" algn="just">
              <a:buFont typeface="+mj-lt"/>
              <a:buNone/>
              <a:defRPr sz="3600" b="1" i="0">
                <a:solidFill>
                  <a:srgbClr val="3B8081"/>
                </a:solidFill>
                <a:latin typeface="Arial"/>
                <a:cs typeface="Arial"/>
              </a:defRPr>
            </a:lvl1pPr>
          </a:lstStyle>
          <a:p>
            <a:r>
              <a:rPr lang="es-MX" dirty="0"/>
              <a:t>Diseñar estrategias </a:t>
            </a:r>
            <a:r>
              <a:rPr dirty="0"/>
              <a:t>que </a:t>
            </a:r>
            <a:r>
              <a:rPr dirty="0" err="1"/>
              <a:t>mejore</a:t>
            </a:r>
            <a:r>
              <a:rPr lang="es-MX" dirty="0"/>
              <a:t>n</a:t>
            </a:r>
            <a:r>
              <a:rPr dirty="0"/>
              <a:t> la  </a:t>
            </a:r>
            <a:r>
              <a:rPr lang="es-MX" dirty="0"/>
              <a:t>movilidad de </a:t>
            </a:r>
            <a:r>
              <a:rPr dirty="0"/>
              <a:t>las personas </a:t>
            </a:r>
            <a:r>
              <a:rPr lang="es-MX" dirty="0"/>
              <a:t>de la ciudad</a:t>
            </a:r>
            <a:r>
              <a:rPr dirty="0"/>
              <a:t>.</a:t>
            </a:r>
          </a:p>
        </p:txBody>
      </p:sp>
      <p:sp>
        <p:nvSpPr>
          <p:cNvPr id="21" name="object 31"/>
          <p:cNvSpPr txBox="1"/>
          <p:nvPr/>
        </p:nvSpPr>
        <p:spPr>
          <a:xfrm>
            <a:off x="1043992" y="3721795"/>
            <a:ext cx="6792595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14350" indent="-514350">
              <a:buFont typeface="+mj-lt"/>
              <a:buAutoNum type="arabicPeriod"/>
              <a:defRPr sz="2950" b="1" i="0">
                <a:solidFill>
                  <a:srgbClr val="3B8081"/>
                </a:solidFill>
                <a:latin typeface="Arial"/>
                <a:cs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indent="0" algn="just">
              <a:buNone/>
            </a:pPr>
            <a:r>
              <a:rPr sz="3600" dirty="0" err="1"/>
              <a:t>Conocer</a:t>
            </a:r>
            <a:r>
              <a:rPr sz="3600" dirty="0"/>
              <a:t> </a:t>
            </a:r>
            <a:r>
              <a:rPr lang="es-MX" sz="3600" dirty="0"/>
              <a:t>los aspectos más relevantes de la movilidad de las </a:t>
            </a:r>
            <a:r>
              <a:rPr lang="es-CO" sz="3600" dirty="0"/>
              <a:t>personas mayores  en </a:t>
            </a:r>
            <a:r>
              <a:rPr lang="es-MX" sz="3600" dirty="0"/>
              <a:t>la ciudad </a:t>
            </a:r>
            <a:r>
              <a:rPr sz="3600" dirty="0"/>
              <a:t>de Manizales</a:t>
            </a:r>
          </a:p>
        </p:txBody>
      </p:sp>
    </p:spTree>
    <p:extLst>
      <p:ext uri="{BB962C8B-B14F-4D97-AF65-F5344CB8AC3E}">
        <p14:creationId xmlns:p14="http://schemas.microsoft.com/office/powerpoint/2010/main" val="21845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9431" y="342900"/>
            <a:ext cx="7732395" cy="154337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lang="es-MX" spc="-130" dirty="0" smtClean="0"/>
              <a:t>2. </a:t>
            </a:r>
            <a:br>
              <a:rPr lang="es-MX" spc="-130" dirty="0" smtClean="0"/>
            </a:br>
            <a:r>
              <a:rPr spc="-130" dirty="0" err="1" smtClean="0"/>
              <a:t>Aspectos</a:t>
            </a:r>
            <a:r>
              <a:rPr spc="-90" dirty="0" smtClean="0"/>
              <a:t> </a:t>
            </a:r>
            <a:r>
              <a:rPr spc="-80" dirty="0" err="1" smtClean="0"/>
              <a:t>Metodológicos</a:t>
            </a:r>
            <a:endParaRPr spc="-50" dirty="0">
              <a:solidFill>
                <a:srgbClr val="3B8081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838200" y="2494778"/>
            <a:ext cx="16687800" cy="75255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/>
              <a:t>Estudio de tipo probabilístico</a:t>
            </a: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/>
              <a:t>Población objetivo: mayores de 60 años y más de Manizales, según proyecciones a 2024 son </a:t>
            </a:r>
            <a:r>
              <a:rPr lang="es-MX" spc="-70" dirty="0"/>
              <a:t>95.317 </a:t>
            </a:r>
            <a:r>
              <a:rPr lang="es-MX" spc="-70" dirty="0" smtClean="0"/>
              <a:t>personas en este rango.</a:t>
            </a: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/>
              <a:t>Muestreo en dos etapas: primera etapa muestreo por conglomerados, unidad de muestreo manzanas; segunda etapa muestreo sistemático, unidad de muestreo viviendas</a:t>
            </a: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/>
              <a:t>Los temas tratados en la encuesta se refieren a: características sociodemográficas; jornadas en las que se moviliza; motivos por los que se desplaza; destinos del desplazamiento; medios de transporte usado; frecuencias de desplazamiento</a:t>
            </a: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/>
              <a:t>La recolección de la información fue realizada por 30 estudiantes de la Universidad Católica, en el mes de Mayo </a:t>
            </a: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/>
              <a:t>Se realizaba encuesta a todas las personas mayores presentes en el </a:t>
            </a:r>
            <a:r>
              <a:rPr lang="es-MX" spc="-70" dirty="0" smtClean="0"/>
              <a:t>hogar. En total se entrevistaron 399 personas. </a:t>
            </a:r>
          </a:p>
          <a:p>
            <a:pPr marL="469900" marR="5080" indent="-457200" algn="just">
              <a:lnSpc>
                <a:spcPct val="116500"/>
              </a:lnSpc>
              <a:spcBef>
                <a:spcPts val="9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pc="-70" dirty="0" smtClean="0"/>
              <a:t>La muestra tiene representatividad estadística para el total de personas mayores, error </a:t>
            </a:r>
            <a:r>
              <a:rPr lang="es-MX" spc="-70" dirty="0"/>
              <a:t>del 4,9</a:t>
            </a:r>
            <a:r>
              <a:rPr lang="es-MX" spc="-70" dirty="0" smtClean="0"/>
              <a:t>%</a:t>
            </a:r>
            <a:endParaRPr lang="es-MX" spc="-70" dirty="0"/>
          </a:p>
        </p:txBody>
      </p:sp>
      <p:grpSp>
        <p:nvGrpSpPr>
          <p:cNvPr id="16" name="object 16"/>
          <p:cNvGrpSpPr/>
          <p:nvPr/>
        </p:nvGrpSpPr>
        <p:grpSpPr>
          <a:xfrm>
            <a:off x="10236439" y="0"/>
            <a:ext cx="5556885" cy="2329815"/>
            <a:chOff x="10236439" y="0"/>
            <a:chExt cx="5556885" cy="2329815"/>
          </a:xfrm>
        </p:grpSpPr>
        <p:sp>
          <p:nvSpPr>
            <p:cNvPr id="17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5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9431" y="342900"/>
            <a:ext cx="10991569" cy="154337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lang="es-MX" spc="-130" dirty="0"/>
              <a:t>3</a:t>
            </a:r>
            <a:r>
              <a:rPr lang="es-MX" spc="-130" dirty="0" smtClean="0"/>
              <a:t>. </a:t>
            </a:r>
            <a:br>
              <a:rPr lang="es-MX" spc="-130" dirty="0" smtClean="0"/>
            </a:br>
            <a:r>
              <a:rPr lang="es-MX" spc="-130" dirty="0" smtClean="0"/>
              <a:t>Características sociodemográficas</a:t>
            </a:r>
            <a:endParaRPr spc="-50" dirty="0">
              <a:solidFill>
                <a:srgbClr val="3B8081"/>
              </a:solidFill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264310439"/>
              </p:ext>
            </p:extLst>
          </p:nvPr>
        </p:nvGraphicFramePr>
        <p:xfrm>
          <a:off x="304800" y="2171700"/>
          <a:ext cx="7467600" cy="632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851571556"/>
              </p:ext>
            </p:extLst>
          </p:nvPr>
        </p:nvGraphicFramePr>
        <p:xfrm>
          <a:off x="9226245" y="3409950"/>
          <a:ext cx="8534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6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9431" y="342900"/>
            <a:ext cx="10991569" cy="154337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lang="es-MX" spc="-130" dirty="0" smtClean="0"/>
              <a:t>3. </a:t>
            </a:r>
            <a:br>
              <a:rPr lang="es-MX" spc="-130" dirty="0" smtClean="0"/>
            </a:br>
            <a:r>
              <a:rPr lang="es-MX" spc="-130" dirty="0" smtClean="0"/>
              <a:t>Características sociodemográficas</a:t>
            </a:r>
            <a:endParaRPr spc="-50" dirty="0">
              <a:solidFill>
                <a:srgbClr val="3B8081"/>
              </a:solidFill>
            </a:endParaRPr>
          </a:p>
        </p:txBody>
      </p:sp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145653299"/>
              </p:ext>
            </p:extLst>
          </p:nvPr>
        </p:nvGraphicFramePr>
        <p:xfrm>
          <a:off x="285750" y="2095500"/>
          <a:ext cx="12426315" cy="395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539945395"/>
              </p:ext>
            </p:extLst>
          </p:nvPr>
        </p:nvGraphicFramePr>
        <p:xfrm>
          <a:off x="3200400" y="6292216"/>
          <a:ext cx="14940915" cy="395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073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9431" y="342900"/>
            <a:ext cx="10991569" cy="154337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lang="es-MX" spc="-130" dirty="0" smtClean="0"/>
              <a:t>3. </a:t>
            </a:r>
            <a:br>
              <a:rPr lang="es-MX" spc="-130" dirty="0" smtClean="0"/>
            </a:br>
            <a:r>
              <a:rPr lang="es-MX" spc="-130" dirty="0" smtClean="0"/>
              <a:t>Características sociodemográficas</a:t>
            </a:r>
            <a:endParaRPr spc="-50" dirty="0">
              <a:solidFill>
                <a:srgbClr val="3B8081"/>
              </a:solidFill>
            </a:endParaRPr>
          </a:p>
        </p:txBody>
      </p:sp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017494613"/>
              </p:ext>
            </p:extLst>
          </p:nvPr>
        </p:nvGraphicFramePr>
        <p:xfrm>
          <a:off x="381000" y="3086100"/>
          <a:ext cx="6553200" cy="689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878790398"/>
              </p:ext>
            </p:extLst>
          </p:nvPr>
        </p:nvGraphicFramePr>
        <p:xfrm>
          <a:off x="6102045" y="1795134"/>
          <a:ext cx="7391400" cy="44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2438178102"/>
              </p:ext>
            </p:extLst>
          </p:nvPr>
        </p:nvGraphicFramePr>
        <p:xfrm>
          <a:off x="10820400" y="5869360"/>
          <a:ext cx="7162800" cy="44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65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9431" y="342900"/>
            <a:ext cx="10991569" cy="154337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1035"/>
              </a:spcBef>
            </a:pPr>
            <a:r>
              <a:rPr lang="es-MX" spc="-130" dirty="0" smtClean="0"/>
              <a:t>3. </a:t>
            </a:r>
            <a:br>
              <a:rPr lang="es-MX" spc="-130" dirty="0" smtClean="0"/>
            </a:br>
            <a:r>
              <a:rPr lang="es-MX" spc="-130" dirty="0" smtClean="0"/>
              <a:t>Características sociodemográficas</a:t>
            </a:r>
            <a:endParaRPr spc="-50" dirty="0">
              <a:solidFill>
                <a:srgbClr val="3B8081"/>
              </a:solidFill>
            </a:endParaRPr>
          </a:p>
        </p:txBody>
      </p:sp>
      <p:grpSp>
        <p:nvGrpSpPr>
          <p:cNvPr id="14" name="object 16"/>
          <p:cNvGrpSpPr/>
          <p:nvPr/>
        </p:nvGrpSpPr>
        <p:grpSpPr>
          <a:xfrm>
            <a:off x="12731115" y="0"/>
            <a:ext cx="5556885" cy="2329815"/>
            <a:chOff x="10236439" y="0"/>
            <a:chExt cx="5556885" cy="2329815"/>
          </a:xfrm>
        </p:grpSpPr>
        <p:sp>
          <p:nvSpPr>
            <p:cNvPr id="15" name="object 17"/>
            <p:cNvSpPr/>
            <p:nvPr/>
          </p:nvSpPr>
          <p:spPr>
            <a:xfrm>
              <a:off x="10236439" y="1"/>
              <a:ext cx="5556885" cy="2329815"/>
            </a:xfrm>
            <a:custGeom>
              <a:avLst/>
              <a:gdLst/>
              <a:ahLst/>
              <a:cxnLst/>
              <a:rect l="l" t="t" r="r" b="b"/>
              <a:pathLst>
                <a:path w="5556884" h="2329815">
                  <a:moveTo>
                    <a:pt x="3482986" y="2253133"/>
                  </a:moveTo>
                  <a:lnTo>
                    <a:pt x="2073687" y="2253133"/>
                  </a:lnTo>
                  <a:lnTo>
                    <a:pt x="1939889" y="2215033"/>
                  </a:lnTo>
                  <a:lnTo>
                    <a:pt x="1895901" y="2189633"/>
                  </a:lnTo>
                  <a:lnTo>
                    <a:pt x="1765862" y="2151533"/>
                  </a:lnTo>
                  <a:lnTo>
                    <a:pt x="1723180" y="2126133"/>
                  </a:lnTo>
                  <a:lnTo>
                    <a:pt x="1638850" y="2100733"/>
                  </a:lnTo>
                  <a:lnTo>
                    <a:pt x="1597216" y="2075333"/>
                  </a:lnTo>
                  <a:lnTo>
                    <a:pt x="1555945" y="2062633"/>
                  </a:lnTo>
                  <a:lnTo>
                    <a:pt x="1474516" y="2011833"/>
                  </a:lnTo>
                  <a:lnTo>
                    <a:pt x="1434371" y="1999133"/>
                  </a:lnTo>
                  <a:lnTo>
                    <a:pt x="1316297" y="1922933"/>
                  </a:lnTo>
                  <a:lnTo>
                    <a:pt x="1277747" y="1897533"/>
                  </a:lnTo>
                  <a:lnTo>
                    <a:pt x="1239612" y="1884833"/>
                  </a:lnTo>
                  <a:lnTo>
                    <a:pt x="1164614" y="1834033"/>
                  </a:lnTo>
                  <a:lnTo>
                    <a:pt x="1127764" y="1808633"/>
                  </a:lnTo>
                  <a:lnTo>
                    <a:pt x="1091354" y="1770533"/>
                  </a:lnTo>
                  <a:lnTo>
                    <a:pt x="1019886" y="1719733"/>
                  </a:lnTo>
                  <a:lnTo>
                    <a:pt x="950262" y="1668933"/>
                  </a:lnTo>
                  <a:lnTo>
                    <a:pt x="916158" y="1630833"/>
                  </a:lnTo>
                  <a:lnTo>
                    <a:pt x="882534" y="1605433"/>
                  </a:lnTo>
                  <a:lnTo>
                    <a:pt x="849398" y="1567333"/>
                  </a:lnTo>
                  <a:lnTo>
                    <a:pt x="816755" y="1541933"/>
                  </a:lnTo>
                  <a:lnTo>
                    <a:pt x="784613" y="1503833"/>
                  </a:lnTo>
                  <a:lnTo>
                    <a:pt x="752978" y="1478433"/>
                  </a:lnTo>
                  <a:lnTo>
                    <a:pt x="721856" y="1440333"/>
                  </a:lnTo>
                  <a:lnTo>
                    <a:pt x="691254" y="1414933"/>
                  </a:lnTo>
                  <a:lnTo>
                    <a:pt x="661179" y="1376833"/>
                  </a:lnTo>
                  <a:lnTo>
                    <a:pt x="631636" y="1338733"/>
                  </a:lnTo>
                  <a:lnTo>
                    <a:pt x="602634" y="1313333"/>
                  </a:lnTo>
                  <a:lnTo>
                    <a:pt x="574178" y="1275233"/>
                  </a:lnTo>
                  <a:lnTo>
                    <a:pt x="546275" y="1237133"/>
                  </a:lnTo>
                  <a:lnTo>
                    <a:pt x="518931" y="1199033"/>
                  </a:lnTo>
                  <a:lnTo>
                    <a:pt x="492153" y="1160933"/>
                  </a:lnTo>
                  <a:lnTo>
                    <a:pt x="465947" y="1135533"/>
                  </a:lnTo>
                  <a:lnTo>
                    <a:pt x="440321" y="1097433"/>
                  </a:lnTo>
                  <a:lnTo>
                    <a:pt x="415280" y="1059333"/>
                  </a:lnTo>
                  <a:lnTo>
                    <a:pt x="390831" y="1021233"/>
                  </a:lnTo>
                  <a:lnTo>
                    <a:pt x="366981" y="983133"/>
                  </a:lnTo>
                  <a:lnTo>
                    <a:pt x="343737" y="945033"/>
                  </a:lnTo>
                  <a:lnTo>
                    <a:pt x="321104" y="894233"/>
                  </a:lnTo>
                  <a:lnTo>
                    <a:pt x="299090" y="856133"/>
                  </a:lnTo>
                  <a:lnTo>
                    <a:pt x="277701" y="818033"/>
                  </a:lnTo>
                  <a:lnTo>
                    <a:pt x="256943" y="779933"/>
                  </a:lnTo>
                  <a:lnTo>
                    <a:pt x="236824" y="741833"/>
                  </a:lnTo>
                  <a:lnTo>
                    <a:pt x="217349" y="691033"/>
                  </a:lnTo>
                  <a:lnTo>
                    <a:pt x="198526" y="652933"/>
                  </a:lnTo>
                  <a:lnTo>
                    <a:pt x="180360" y="614833"/>
                  </a:lnTo>
                  <a:lnTo>
                    <a:pt x="162859" y="576733"/>
                  </a:lnTo>
                  <a:lnTo>
                    <a:pt x="146028" y="525933"/>
                  </a:lnTo>
                  <a:lnTo>
                    <a:pt x="129875" y="487833"/>
                  </a:lnTo>
                  <a:lnTo>
                    <a:pt x="114406" y="437033"/>
                  </a:lnTo>
                  <a:lnTo>
                    <a:pt x="99628" y="398933"/>
                  </a:lnTo>
                  <a:lnTo>
                    <a:pt x="85547" y="360833"/>
                  </a:lnTo>
                  <a:lnTo>
                    <a:pt x="72170" y="310033"/>
                  </a:lnTo>
                  <a:lnTo>
                    <a:pt x="59503" y="271933"/>
                  </a:lnTo>
                  <a:lnTo>
                    <a:pt x="47552" y="221133"/>
                  </a:lnTo>
                  <a:lnTo>
                    <a:pt x="36326" y="170333"/>
                  </a:lnTo>
                  <a:lnTo>
                    <a:pt x="25829" y="132233"/>
                  </a:lnTo>
                  <a:lnTo>
                    <a:pt x="16069" y="81433"/>
                  </a:lnTo>
                  <a:lnTo>
                    <a:pt x="7052" y="43333"/>
                  </a:lnTo>
                  <a:lnTo>
                    <a:pt x="0" y="0"/>
                  </a:lnTo>
                  <a:lnTo>
                    <a:pt x="5556676" y="0"/>
                  </a:lnTo>
                  <a:lnTo>
                    <a:pt x="5549623" y="43333"/>
                  </a:lnTo>
                  <a:lnTo>
                    <a:pt x="5540606" y="81433"/>
                  </a:lnTo>
                  <a:lnTo>
                    <a:pt x="5530846" y="132233"/>
                  </a:lnTo>
                  <a:lnTo>
                    <a:pt x="5520349" y="170333"/>
                  </a:lnTo>
                  <a:lnTo>
                    <a:pt x="5509122" y="221133"/>
                  </a:lnTo>
                  <a:lnTo>
                    <a:pt x="5497172" y="271933"/>
                  </a:lnTo>
                  <a:lnTo>
                    <a:pt x="5484505" y="310033"/>
                  </a:lnTo>
                  <a:lnTo>
                    <a:pt x="5471128" y="360833"/>
                  </a:lnTo>
                  <a:lnTo>
                    <a:pt x="5457047" y="398933"/>
                  </a:lnTo>
                  <a:lnTo>
                    <a:pt x="5442268" y="437033"/>
                  </a:lnTo>
                  <a:lnTo>
                    <a:pt x="5426800" y="487833"/>
                  </a:lnTo>
                  <a:lnTo>
                    <a:pt x="5410647" y="525933"/>
                  </a:lnTo>
                  <a:lnTo>
                    <a:pt x="5393816" y="576733"/>
                  </a:lnTo>
                  <a:lnTo>
                    <a:pt x="5376315" y="614833"/>
                  </a:lnTo>
                  <a:lnTo>
                    <a:pt x="5358149" y="652933"/>
                  </a:lnTo>
                  <a:lnTo>
                    <a:pt x="5339325" y="691033"/>
                  </a:lnTo>
                  <a:lnTo>
                    <a:pt x="5319851" y="741833"/>
                  </a:lnTo>
                  <a:lnTo>
                    <a:pt x="5299731" y="779933"/>
                  </a:lnTo>
                  <a:lnTo>
                    <a:pt x="5278973" y="818033"/>
                  </a:lnTo>
                  <a:lnTo>
                    <a:pt x="5257584" y="856133"/>
                  </a:lnTo>
                  <a:lnTo>
                    <a:pt x="5235570" y="894233"/>
                  </a:lnTo>
                  <a:lnTo>
                    <a:pt x="5212937" y="945033"/>
                  </a:lnTo>
                  <a:lnTo>
                    <a:pt x="5189693" y="983133"/>
                  </a:lnTo>
                  <a:lnTo>
                    <a:pt x="5165843" y="1021233"/>
                  </a:lnTo>
                  <a:lnTo>
                    <a:pt x="5141394" y="1059333"/>
                  </a:lnTo>
                  <a:lnTo>
                    <a:pt x="5116354" y="1097433"/>
                  </a:lnTo>
                  <a:lnTo>
                    <a:pt x="5090727" y="1135533"/>
                  </a:lnTo>
                  <a:lnTo>
                    <a:pt x="5064522" y="1160933"/>
                  </a:lnTo>
                  <a:lnTo>
                    <a:pt x="5037744" y="1199033"/>
                  </a:lnTo>
                  <a:lnTo>
                    <a:pt x="5010400" y="1237133"/>
                  </a:lnTo>
                  <a:lnTo>
                    <a:pt x="4982496" y="1275233"/>
                  </a:lnTo>
                  <a:lnTo>
                    <a:pt x="4954040" y="1313333"/>
                  </a:lnTo>
                  <a:lnTo>
                    <a:pt x="4925037" y="1338733"/>
                  </a:lnTo>
                  <a:lnTo>
                    <a:pt x="4895495" y="1376833"/>
                  </a:lnTo>
                  <a:lnTo>
                    <a:pt x="4865420" y="1414933"/>
                  </a:lnTo>
                  <a:lnTo>
                    <a:pt x="4834818" y="1440333"/>
                  </a:lnTo>
                  <a:lnTo>
                    <a:pt x="4803696" y="1478433"/>
                  </a:lnTo>
                  <a:lnTo>
                    <a:pt x="4772061" y="1503833"/>
                  </a:lnTo>
                  <a:lnTo>
                    <a:pt x="4739918" y="1541933"/>
                  </a:lnTo>
                  <a:lnTo>
                    <a:pt x="4707276" y="1567333"/>
                  </a:lnTo>
                  <a:lnTo>
                    <a:pt x="4674139" y="1605433"/>
                  </a:lnTo>
                  <a:lnTo>
                    <a:pt x="4640516" y="1630833"/>
                  </a:lnTo>
                  <a:lnTo>
                    <a:pt x="4606411" y="1668933"/>
                  </a:lnTo>
                  <a:lnTo>
                    <a:pt x="4536787" y="1719733"/>
                  </a:lnTo>
                  <a:lnTo>
                    <a:pt x="4465319" y="1770533"/>
                  </a:lnTo>
                  <a:lnTo>
                    <a:pt x="4428910" y="1808633"/>
                  </a:lnTo>
                  <a:lnTo>
                    <a:pt x="4392060" y="1834033"/>
                  </a:lnTo>
                  <a:lnTo>
                    <a:pt x="4317061" y="1884833"/>
                  </a:lnTo>
                  <a:lnTo>
                    <a:pt x="4278926" y="1897533"/>
                  </a:lnTo>
                  <a:lnTo>
                    <a:pt x="4240376" y="1922933"/>
                  </a:lnTo>
                  <a:lnTo>
                    <a:pt x="4122302" y="1999133"/>
                  </a:lnTo>
                  <a:lnTo>
                    <a:pt x="4082158" y="2011833"/>
                  </a:lnTo>
                  <a:lnTo>
                    <a:pt x="4000729" y="2062633"/>
                  </a:lnTo>
                  <a:lnTo>
                    <a:pt x="3959457" y="2075333"/>
                  </a:lnTo>
                  <a:lnTo>
                    <a:pt x="3917823" y="2100733"/>
                  </a:lnTo>
                  <a:lnTo>
                    <a:pt x="3833494" y="2126133"/>
                  </a:lnTo>
                  <a:lnTo>
                    <a:pt x="3790811" y="2151533"/>
                  </a:lnTo>
                  <a:lnTo>
                    <a:pt x="3660773" y="2189633"/>
                  </a:lnTo>
                  <a:lnTo>
                    <a:pt x="3616785" y="2215033"/>
                  </a:lnTo>
                  <a:lnTo>
                    <a:pt x="3482986" y="2253133"/>
                  </a:lnTo>
                  <a:close/>
                </a:path>
                <a:path w="5556884" h="2329815">
                  <a:moveTo>
                    <a:pt x="3300554" y="2291233"/>
                  </a:moveTo>
                  <a:lnTo>
                    <a:pt x="2256120" y="2291233"/>
                  </a:lnTo>
                  <a:lnTo>
                    <a:pt x="2118876" y="2253133"/>
                  </a:lnTo>
                  <a:lnTo>
                    <a:pt x="3437797" y="2253133"/>
                  </a:lnTo>
                  <a:lnTo>
                    <a:pt x="3300554" y="2291233"/>
                  </a:lnTo>
                  <a:close/>
                </a:path>
                <a:path w="5556884" h="2329815">
                  <a:moveTo>
                    <a:pt x="3207727" y="2303933"/>
                  </a:moveTo>
                  <a:lnTo>
                    <a:pt x="2348947" y="2303933"/>
                  </a:lnTo>
                  <a:lnTo>
                    <a:pt x="2302405" y="2291233"/>
                  </a:lnTo>
                  <a:lnTo>
                    <a:pt x="3254269" y="2291233"/>
                  </a:lnTo>
                  <a:lnTo>
                    <a:pt x="3207727" y="2303933"/>
                  </a:lnTo>
                  <a:close/>
                </a:path>
                <a:path w="5556884" h="2329815">
                  <a:moveTo>
                    <a:pt x="3113895" y="2316633"/>
                  </a:moveTo>
                  <a:lnTo>
                    <a:pt x="2442779" y="2316633"/>
                  </a:lnTo>
                  <a:lnTo>
                    <a:pt x="2395741" y="2303933"/>
                  </a:lnTo>
                  <a:lnTo>
                    <a:pt x="3160933" y="2303933"/>
                  </a:lnTo>
                  <a:lnTo>
                    <a:pt x="3113895" y="2316633"/>
                  </a:lnTo>
                  <a:close/>
                </a:path>
                <a:path w="5556884" h="2329815">
                  <a:moveTo>
                    <a:pt x="3019113" y="2329333"/>
                  </a:moveTo>
                  <a:lnTo>
                    <a:pt x="2537562" y="2329333"/>
                  </a:lnTo>
                  <a:lnTo>
                    <a:pt x="2490055" y="2316633"/>
                  </a:lnTo>
                  <a:lnTo>
                    <a:pt x="3066620" y="2316633"/>
                  </a:lnTo>
                  <a:lnTo>
                    <a:pt x="3019113" y="2329333"/>
                  </a:lnTo>
                  <a:close/>
                </a:path>
              </a:pathLst>
            </a:custGeom>
            <a:solidFill>
              <a:srgbClr val="FD9D5C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8769" y="0"/>
              <a:ext cx="4029059" cy="1795134"/>
            </a:xfrm>
            <a:prstGeom prst="rect">
              <a:avLst/>
            </a:prstGeom>
          </p:spPr>
        </p:pic>
      </p:grp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262086961"/>
              </p:ext>
            </p:extLst>
          </p:nvPr>
        </p:nvGraphicFramePr>
        <p:xfrm>
          <a:off x="285750" y="2095500"/>
          <a:ext cx="17468850" cy="395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825265529"/>
              </p:ext>
            </p:extLst>
          </p:nvPr>
        </p:nvGraphicFramePr>
        <p:xfrm>
          <a:off x="3200400" y="6292216"/>
          <a:ext cx="14940915" cy="395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973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5787514"/>
            <a:ext cx="10327689" cy="4499610"/>
            <a:chOff x="0" y="5787514"/>
            <a:chExt cx="10327689" cy="4499610"/>
          </a:xfrm>
        </p:grpSpPr>
        <p:sp>
          <p:nvSpPr>
            <p:cNvPr id="4" name="object 4"/>
            <p:cNvSpPr/>
            <p:nvPr/>
          </p:nvSpPr>
          <p:spPr>
            <a:xfrm>
              <a:off x="0" y="5787514"/>
              <a:ext cx="6250305" cy="4499610"/>
            </a:xfrm>
            <a:custGeom>
              <a:avLst/>
              <a:gdLst/>
              <a:ahLst/>
              <a:cxnLst/>
              <a:rect l="l" t="t" r="r" b="b"/>
              <a:pathLst>
                <a:path w="6250305" h="4499609">
                  <a:moveTo>
                    <a:pt x="1247928" y="605591"/>
                  </a:moveTo>
                  <a:lnTo>
                    <a:pt x="1374457" y="686906"/>
                  </a:lnTo>
                  <a:lnTo>
                    <a:pt x="1499507" y="770506"/>
                  </a:lnTo>
                  <a:lnTo>
                    <a:pt x="1623076" y="856160"/>
                  </a:lnTo>
                  <a:lnTo>
                    <a:pt x="1745163" y="943639"/>
                  </a:lnTo>
                  <a:lnTo>
                    <a:pt x="1905638" y="1062719"/>
                  </a:lnTo>
                  <a:lnTo>
                    <a:pt x="2105662" y="1217008"/>
                  </a:lnTo>
                  <a:lnTo>
                    <a:pt x="2343231" y="1406998"/>
                  </a:lnTo>
                  <a:lnTo>
                    <a:pt x="3514831" y="2377508"/>
                  </a:lnTo>
                  <a:lnTo>
                    <a:pt x="3753481" y="2565753"/>
                  </a:lnTo>
                  <a:lnTo>
                    <a:pt x="3955344" y="2718654"/>
                  </a:lnTo>
                  <a:lnTo>
                    <a:pt x="4119240" y="2837783"/>
                  </a:lnTo>
                  <a:lnTo>
                    <a:pt x="4243776" y="2924991"/>
                  </a:lnTo>
                  <a:lnTo>
                    <a:pt x="4414224" y="3039832"/>
                  </a:lnTo>
                  <a:lnTo>
                    <a:pt x="5060884" y="3459576"/>
                  </a:lnTo>
                  <a:lnTo>
                    <a:pt x="5230978" y="3574736"/>
                  </a:lnTo>
                  <a:lnTo>
                    <a:pt x="5356752" y="3663620"/>
                  </a:lnTo>
                  <a:lnTo>
                    <a:pt x="5439522" y="3724390"/>
                  </a:lnTo>
                  <a:lnTo>
                    <a:pt x="5521290" y="3786567"/>
                  </a:lnTo>
                  <a:lnTo>
                    <a:pt x="5599555" y="3848452"/>
                  </a:lnTo>
                  <a:lnTo>
                    <a:pt x="5638273" y="3880023"/>
                  </a:lnTo>
                  <a:lnTo>
                    <a:pt x="5676690" y="3912014"/>
                  </a:lnTo>
                  <a:lnTo>
                    <a:pt x="5714789" y="3944425"/>
                  </a:lnTo>
                  <a:lnTo>
                    <a:pt x="5752552" y="3977258"/>
                  </a:lnTo>
                  <a:lnTo>
                    <a:pt x="5789961" y="4010514"/>
                  </a:lnTo>
                  <a:lnTo>
                    <a:pt x="5826998" y="4044194"/>
                  </a:lnTo>
                  <a:lnTo>
                    <a:pt x="5863644" y="4078298"/>
                  </a:lnTo>
                  <a:lnTo>
                    <a:pt x="5899882" y="4112827"/>
                  </a:lnTo>
                  <a:lnTo>
                    <a:pt x="5935694" y="4147782"/>
                  </a:lnTo>
                  <a:lnTo>
                    <a:pt x="5971062" y="4183164"/>
                  </a:lnTo>
                  <a:lnTo>
                    <a:pt x="6005968" y="4218975"/>
                  </a:lnTo>
                  <a:lnTo>
                    <a:pt x="6040394" y="4255214"/>
                  </a:lnTo>
                  <a:lnTo>
                    <a:pt x="6074322" y="4291883"/>
                  </a:lnTo>
                  <a:lnTo>
                    <a:pt x="6107734" y="4328982"/>
                  </a:lnTo>
                  <a:lnTo>
                    <a:pt x="6140612" y="4366513"/>
                  </a:lnTo>
                  <a:lnTo>
                    <a:pt x="6172938" y="4404476"/>
                  </a:lnTo>
                  <a:lnTo>
                    <a:pt x="6204694" y="4442873"/>
                  </a:lnTo>
                  <a:lnTo>
                    <a:pt x="6235863" y="4481704"/>
                  </a:lnTo>
                  <a:lnTo>
                    <a:pt x="6249702" y="4499484"/>
                  </a:lnTo>
                  <a:lnTo>
                    <a:pt x="0" y="4499484"/>
                  </a:lnTo>
                  <a:lnTo>
                    <a:pt x="0" y="0"/>
                  </a:lnTo>
                  <a:lnTo>
                    <a:pt x="42854" y="14432"/>
                  </a:lnTo>
                  <a:lnTo>
                    <a:pt x="89608" y="30743"/>
                  </a:lnTo>
                  <a:lnTo>
                    <a:pt x="136199" y="47553"/>
                  </a:lnTo>
                  <a:lnTo>
                    <a:pt x="182628" y="64856"/>
                  </a:lnTo>
                  <a:lnTo>
                    <a:pt x="228894" y="82642"/>
                  </a:lnTo>
                  <a:lnTo>
                    <a:pt x="274996" y="100903"/>
                  </a:lnTo>
                  <a:lnTo>
                    <a:pt x="320936" y="119630"/>
                  </a:lnTo>
                  <a:lnTo>
                    <a:pt x="412327" y="158450"/>
                  </a:lnTo>
                  <a:lnTo>
                    <a:pt x="503065" y="199034"/>
                  </a:lnTo>
                  <a:lnTo>
                    <a:pt x="593150" y="241314"/>
                  </a:lnTo>
                  <a:lnTo>
                    <a:pt x="682581" y="285221"/>
                  </a:lnTo>
                  <a:lnTo>
                    <a:pt x="771359" y="330688"/>
                  </a:lnTo>
                  <a:lnTo>
                    <a:pt x="859482" y="377646"/>
                  </a:lnTo>
                  <a:lnTo>
                    <a:pt x="946951" y="426027"/>
                  </a:lnTo>
                  <a:lnTo>
                    <a:pt x="1033764" y="475765"/>
                  </a:lnTo>
                  <a:lnTo>
                    <a:pt x="1119922" y="526789"/>
                  </a:lnTo>
                  <a:lnTo>
                    <a:pt x="1247928" y="605591"/>
                  </a:lnTo>
                  <a:close/>
                </a:path>
              </a:pathLst>
            </a:custGeom>
            <a:solidFill>
              <a:srgbClr val="F1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5190" y="7606405"/>
              <a:ext cx="4762499" cy="267650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6019800" y="3924300"/>
            <a:ext cx="7202537" cy="8380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 algn="l" rtl="0">
              <a:lnSpc>
                <a:spcPts val="5480"/>
              </a:lnSpc>
              <a:spcBef>
                <a:spcPts val="1035"/>
              </a:spcBef>
            </a:pPr>
            <a:r>
              <a:rPr lang="es-MX" b="1" kern="1200" spc="-95" dirty="0" smtClean="0">
                <a:solidFill>
                  <a:srgbClr val="FD9D5C"/>
                </a:solidFill>
                <a:ea typeface="+mn-ea"/>
              </a:rPr>
              <a:t>4. Movilidad</a:t>
            </a:r>
            <a:endParaRPr b="1" kern="1200" spc="-95" dirty="0">
              <a:solidFill>
                <a:srgbClr val="FD9D5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00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29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Words>1268</Words>
  <Application>Microsoft Office PowerPoint</Application>
  <PresentationFormat>Personalizado</PresentationFormat>
  <Paragraphs>189</Paragraphs>
  <Slides>25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Office Theme</vt:lpstr>
      <vt:lpstr>Presentación de PowerPoint</vt:lpstr>
      <vt:lpstr>Contenido:</vt:lpstr>
      <vt:lpstr>1.  Objetivos</vt:lpstr>
      <vt:lpstr>2.  Aspectos Metodológicos</vt:lpstr>
      <vt:lpstr>3.  Características sociodemográficas</vt:lpstr>
      <vt:lpstr>3.  Características sociodemográficas</vt:lpstr>
      <vt:lpstr>3.  Características sociodemográficas</vt:lpstr>
      <vt:lpstr>3.  Características sociodemográficas</vt:lpstr>
      <vt:lpstr>4. Movilidad</vt:lpstr>
      <vt:lpstr>Jornadas en que se movilizan</vt:lpstr>
      <vt:lpstr>Motivos por los que se movilizan</vt:lpstr>
      <vt:lpstr>Lugares a los que se movilizan</vt:lpstr>
      <vt:lpstr>Medios de transporte en que se movilizan</vt:lpstr>
      <vt:lpstr>Frecuencia con la que se movilizan</vt:lpstr>
      <vt:lpstr>Recomendaciones dadas para mejorar movilidad adulto mayor</vt:lpstr>
      <vt:lpstr>5. Propuestas Movilidad</vt:lpstr>
      <vt:lpstr>A. Ruta plateada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B. Silver Taxi Amigo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del grado de amigabilidad del municipio de Manizales con las personas mayores</dc:title>
  <dc:creator>DANIELA OSORIO LOAIZA</dc:creator>
  <cp:keywords>DAF1ks2nTrg,BAD4KDgHrWQ</cp:keywords>
  <cp:lastModifiedBy>Jose Faber Hernandez Ortiz</cp:lastModifiedBy>
  <cp:revision>62</cp:revision>
  <dcterms:created xsi:type="dcterms:W3CDTF">2024-07-23T16:27:17Z</dcterms:created>
  <dcterms:modified xsi:type="dcterms:W3CDTF">2024-09-24T15:31:42Z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Creator">
    <vt:lpwstr>Canva</vt:lpwstr>
  </property>
  <property fmtid="{D5CDD505-2E9C-101B-9397-08002B2CF9AE}" pid="4" name="LastSaved">
    <vt:filetime>2024-07-23T00:00:00Z</vt:filetime>
  </property>
</Properties>
</file>