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772400" cy="10058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0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345731633760903E-2"/>
          <c:y val="0.100068674580595"/>
          <c:w val="0.87824198801720998"/>
          <c:h val="0.68625527322672397"/>
        </c:manualLayout>
      </c:layout>
      <c:lineChart>
        <c:grouping val="standar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promedio</c:v>
                </c:pt>
              </c:strCache>
            </c:strRef>
          </c:tx>
          <c:spPr>
            <a:ln w="28800">
              <a:solidFill>
                <a:srgbClr val="729FCF"/>
              </a:solidFill>
              <a:round/>
            </a:ln>
          </c:spPr>
          <c:marker>
            <c:symbol val="square"/>
            <c:size val="8"/>
            <c:spPr>
              <a:solidFill>
                <a:srgbClr val="729FCF"/>
              </a:solidFill>
            </c:spPr>
          </c:marker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8D87-4FDF-9F81-8A04575D62B8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8D87-4FDF-9F81-8A04575D62B8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8D87-4FDF-9F81-8A04575D62B8}"/>
              </c:ext>
            </c:extLst>
          </c:dPt>
          <c:dPt>
            <c:idx val="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8D87-4FDF-9F81-8A04575D62B8}"/>
              </c:ext>
            </c:extLst>
          </c:dPt>
          <c:dLbls>
            <c:dLbl>
              <c:idx val="0"/>
              <c:layout>
                <c:manualLayout>
                  <c:x val="-1.8225452612013648E-2"/>
                  <c:y val="-6.4389281353567071E-2"/>
                </c:manualLayout>
              </c:layout>
              <c:spPr/>
              <c:txPr>
                <a:bodyPr/>
                <a:lstStyle/>
                <a:p>
                  <a:pPr>
                    <a:defRPr sz="1200" b="1" i="0" strike="noStrike" spc="-1">
                      <a:solidFill>
                        <a:srgbClr val="000000"/>
                      </a:solidFill>
                      <a:latin typeface="Calibri" panose="020F0502020204030204" pitchFamily="34" charset="0"/>
                      <a:ea typeface="DejaVu Sans"/>
                      <a:cs typeface="Calibri" panose="020F0502020204030204" pitchFamily="34" charset="0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200" b="1" i="0" strike="noStrike" spc="-1">
                      <a:solidFill>
                        <a:srgbClr val="000000"/>
                      </a:solidFill>
                      <a:latin typeface="Calibri" panose="020F0502020204030204" pitchFamily="34" charset="0"/>
                      <a:ea typeface="DejaVu Sans"/>
                      <a:cs typeface="Calibri" panose="020F0502020204030204" pitchFamily="34" charset="0"/>
                    </a:defRPr>
                  </a:pPr>
                  <a:endParaRPr lang="es-MX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1"/>
            </c:dLbl>
            <c:dLbl>
              <c:idx val="4"/>
              <c:spPr/>
              <c:txPr>
                <a:bodyPr/>
                <a:lstStyle/>
                <a:p>
                  <a:pPr>
                    <a:defRPr sz="1200" b="1" i="0" strike="noStrike" spc="-1">
                      <a:solidFill>
                        <a:srgbClr val="000000"/>
                      </a:solidFill>
                      <a:latin typeface="Calibri" panose="020F0502020204030204" pitchFamily="34" charset="0"/>
                      <a:ea typeface="DejaVu Sans"/>
                      <a:cs typeface="Calibri" panose="020F0502020204030204" pitchFamily="34" charset="0"/>
                    </a:defRPr>
                  </a:pPr>
                  <a:endParaRPr lang="es-MX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1"/>
            </c:dLbl>
            <c:dLbl>
              <c:idx val="7"/>
              <c:spPr/>
              <c:txPr>
                <a:bodyPr/>
                <a:lstStyle/>
                <a:p>
                  <a:pPr>
                    <a:defRPr sz="1200" b="1" i="0" strike="noStrike" spc="-1">
                      <a:solidFill>
                        <a:srgbClr val="000000"/>
                      </a:solidFill>
                      <a:latin typeface="Calibri" panose="020F0502020204030204" pitchFamily="34" charset="0"/>
                      <a:ea typeface="DejaVu Sans"/>
                      <a:cs typeface="Calibri" panose="020F0502020204030204" pitchFamily="34" charset="0"/>
                    </a:defRPr>
                  </a:pPr>
                  <a:endParaRPr lang="es-MX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i="0" strike="noStrike" spc="-1">
                    <a:solidFill>
                      <a:srgbClr val="000000"/>
                    </a:solidFill>
                    <a:latin typeface="Calibri" panose="020F0502020204030204" pitchFamily="34" charset="0"/>
                    <a:ea typeface="DejaVu Sans"/>
                    <a:cs typeface="Calibri" panose="020F0502020204030204" pitchFamily="34" charset="0"/>
                  </a:defRPr>
                </a:pPr>
                <a:endParaRPr lang="es-MX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categories</c:f>
              <c:strCache>
                <c:ptCount val="8"/>
                <c:pt idx="0">
                  <c:v>A. ESPACIOS AL AIRE LIBRE Y EDIFICIOS</c:v>
                </c:pt>
                <c:pt idx="1">
                  <c:v>B. VIVIENDA</c:v>
                </c:pt>
                <c:pt idx="2">
                  <c:v>C. RESPETO E INCLUSION SOCIAL</c:v>
                </c:pt>
                <c:pt idx="3">
                  <c:v>D. PARTICIPACIÓN CIVICA Y EMPLEO</c:v>
                </c:pt>
                <c:pt idx="4">
                  <c:v>E. TRANSPORTE</c:v>
                </c:pt>
                <c:pt idx="5">
                  <c:v>F. COMUNICACION E INFORMACION</c:v>
                </c:pt>
                <c:pt idx="6">
                  <c:v>G. SERVICIOS COMUNITARIOS Y DE SALUD</c:v>
                </c:pt>
                <c:pt idx="7">
                  <c:v>H. PARTICIPACION SOCIAL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8"/>
                <c:pt idx="0">
                  <c:v>4.3499999999999996</c:v>
                </c:pt>
                <c:pt idx="1">
                  <c:v>4.22</c:v>
                </c:pt>
                <c:pt idx="2">
                  <c:v>5.68</c:v>
                </c:pt>
                <c:pt idx="3">
                  <c:v>4.51</c:v>
                </c:pt>
                <c:pt idx="4">
                  <c:v>4.09</c:v>
                </c:pt>
                <c:pt idx="5">
                  <c:v>4.8499999999999996</c:v>
                </c:pt>
                <c:pt idx="6">
                  <c:v>4.96</c:v>
                </c:pt>
                <c:pt idx="7">
                  <c:v>5.54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8D87-4FDF-9F81-8A04575D62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>
              <a:noFill/>
            </a:ln>
          </c:spPr>
        </c:hiLowLines>
        <c:marker val="1"/>
        <c:smooth val="0"/>
        <c:axId val="2110928848"/>
        <c:axId val="2110931024"/>
      </c:lineChart>
      <c:catAx>
        <c:axId val="2110928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360">
            <a:solidFill>
              <a:srgbClr val="B3B3B3"/>
            </a:solidFill>
            <a:round/>
          </a:ln>
        </c:spPr>
        <c:txPr>
          <a:bodyPr/>
          <a:lstStyle/>
          <a:p>
            <a:pPr>
              <a:defRPr sz="1050" b="0" strike="noStrike" spc="-1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defRPr>
            </a:pPr>
            <a:endParaRPr lang="es-MX"/>
          </a:p>
        </c:txPr>
        <c:crossAx val="2110931024"/>
        <c:crossesAt val="0"/>
        <c:auto val="1"/>
        <c:lblAlgn val="ctr"/>
        <c:lblOffset val="100"/>
        <c:noMultiLvlLbl val="1"/>
      </c:catAx>
      <c:valAx>
        <c:axId val="2110931024"/>
        <c:scaling>
          <c:orientation val="minMax"/>
          <c:max val="10"/>
        </c:scaling>
        <c:delete val="0"/>
        <c:axPos val="l"/>
        <c:majorGridlines>
          <c:spPr>
            <a:ln w="9360">
              <a:solidFill>
                <a:srgbClr val="B3B3B3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B3B3B3"/>
            </a:solidFill>
            <a:round/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Arial"/>
                <a:ea typeface="DejaVu Sans"/>
              </a:defRPr>
            </a:pPr>
            <a:endParaRPr lang="es-MX"/>
          </a:p>
        </c:txPr>
        <c:crossAx val="2110928848"/>
        <c:crossesAt val="1"/>
        <c:crossBetween val="midCat"/>
        <c:majorUnit val="1"/>
      </c:valAx>
      <c:spPr>
        <a:noFill/>
        <a:ln>
          <a:solidFill>
            <a:srgbClr val="B3B3B3"/>
          </a:solidFill>
        </a:ln>
      </c:spPr>
    </c:plotArea>
    <c:plotVisOnly val="1"/>
    <c:dispBlanksAs val="gap"/>
    <c:showDLblsOverMax val="1"/>
  </c:chart>
  <c:spPr>
    <a:solidFill>
      <a:srgbClr val="FFFFFF"/>
    </a:solidFill>
    <a:ln>
      <a:noFill/>
    </a:ln>
  </c:spPr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MX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MX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MX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MX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MX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MX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MX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MX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MX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MX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MX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s-MX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s-MX" sz="4400" b="0" strike="noStrike" spc="-1">
                <a:latin typeface="Arial"/>
              </a:rPr>
              <a:t>Pulse para editar el formato del texto de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3200" b="0" strike="noStrike" spc="-1">
                <a:latin typeface="Arial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MX" sz="2800" b="0" strike="noStrike" spc="-1"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400" b="0" strike="noStrike" spc="-1"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MX" sz="2000" b="0" strike="noStrike" spc="-1"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000" b="0" strike="noStrike" spc="-1"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000" b="0" strike="noStrike" spc="-1"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000" b="0" strike="noStrike" spc="-1"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image" Target="../media/image2.emf"/><Relationship Id="rId4" Type="http://schemas.openxmlformats.org/officeDocument/2006/relationships/package" Target="../embeddings/Hoja_de_c_lculo_de_Microsoft_Excel1.xlsx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1 Gráfico"/>
          <p:cNvGraphicFramePr/>
          <p:nvPr>
            <p:extLst>
              <p:ext uri="{D42A27DB-BD31-4B8C-83A1-F6EECF244321}">
                <p14:modId xmlns:p14="http://schemas.microsoft.com/office/powerpoint/2010/main" val="557768050"/>
              </p:ext>
            </p:extLst>
          </p:nvPr>
        </p:nvGraphicFramePr>
        <p:xfrm>
          <a:off x="127080" y="770400"/>
          <a:ext cx="8952480" cy="366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9" name="CustomShape 1"/>
          <p:cNvSpPr/>
          <p:nvPr/>
        </p:nvSpPr>
        <p:spPr>
          <a:xfrm>
            <a:off x="219240" y="4350442"/>
            <a:ext cx="3560672" cy="61409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r>
              <a:rPr lang="es-MX" sz="11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Resultado: </a:t>
            </a:r>
            <a:r>
              <a:rPr lang="es-MX" sz="11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Todos los aspectos</a:t>
            </a:r>
            <a:r>
              <a:rPr lang="es-MX" sz="1100" spc="-1" dirty="0">
                <a:solidFill>
                  <a:srgbClr val="000000"/>
                </a:solidFill>
                <a:latin typeface="Calibri"/>
                <a:ea typeface="DejaVu Sans"/>
              </a:rPr>
              <a:t> </a:t>
            </a:r>
            <a:r>
              <a:rPr lang="es-MX" sz="11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se encuentran </a:t>
            </a:r>
            <a:endParaRPr lang="es-MX" sz="1100" b="0" strike="noStrike" spc="-1" dirty="0" smtClean="0">
              <a:solidFill>
                <a:srgbClr val="000000"/>
              </a:solidFill>
              <a:latin typeface="Calibri"/>
              <a:ea typeface="DejaVu Sans"/>
            </a:endParaRPr>
          </a:p>
          <a:p>
            <a:r>
              <a:rPr lang="es-MX" sz="11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en </a:t>
            </a:r>
            <a:r>
              <a:rPr lang="es-MX" sz="11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código rojo</a:t>
            </a:r>
            <a:endParaRPr lang="es-MX" sz="1100" b="0" strike="noStrike" spc="-1" dirty="0">
              <a:latin typeface="Calibri"/>
            </a:endParaRPr>
          </a:p>
          <a:p>
            <a:endParaRPr lang="es-MX" sz="12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4317120" y="5123475"/>
            <a:ext cx="4346280" cy="161437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r>
              <a:rPr lang="es-MX" sz="11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Método de encuesta: </a:t>
            </a:r>
            <a:r>
              <a:rPr lang="es-MX" sz="11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Personal.</a:t>
            </a:r>
            <a:r>
              <a:rPr lang="es-MX" sz="1100" spc="-1" dirty="0">
                <a:solidFill>
                  <a:srgbClr val="000000"/>
                </a:solidFill>
                <a:latin typeface="Calibri"/>
                <a:ea typeface="DejaVu Sans"/>
              </a:rPr>
              <a:t> </a:t>
            </a:r>
            <a:endParaRPr lang="es-MX" sz="1100" b="0" strike="noStrike" spc="-1" dirty="0"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s-MX" sz="11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Tamaño de la muestra: </a:t>
            </a:r>
            <a:r>
              <a:rPr lang="es-MX" sz="11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100 elementos.</a:t>
            </a:r>
            <a:endParaRPr lang="es-MX" sz="1100" b="0" strike="noStrike" spc="-1" dirty="0"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s-MX" sz="11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Unidad de análisis: </a:t>
            </a:r>
            <a:r>
              <a:rPr lang="es-MX" sz="11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Personas ambos sexos mayores de 60 años de edad que residen en el municipio de Tonalá</a:t>
            </a:r>
            <a:endParaRPr lang="es-MX" sz="1100" b="0" strike="noStrike" spc="-1" dirty="0">
              <a:latin typeface="Calibri"/>
            </a:endParaRPr>
          </a:p>
          <a:p>
            <a:r>
              <a:rPr lang="es-MX" sz="11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Instrumento de trabajo:</a:t>
            </a:r>
            <a:r>
              <a:rPr lang="es-MX" sz="11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Cuestionario de aplicación personal</a:t>
            </a:r>
            <a:r>
              <a:rPr lang="es-MX" sz="1100" spc="-1" dirty="0">
                <a:solidFill>
                  <a:srgbClr val="000000"/>
                </a:solidFill>
                <a:latin typeface="Calibri"/>
                <a:ea typeface="DejaVu Sans"/>
              </a:rPr>
              <a:t> </a:t>
            </a:r>
            <a:r>
              <a:rPr lang="es-MX" sz="11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y autoadministrable.</a:t>
            </a:r>
            <a:endParaRPr lang="es-MX" sz="1100" b="0" strike="noStrike" spc="-1" dirty="0"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s-MX" sz="11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Escala</a:t>
            </a:r>
            <a:r>
              <a:rPr lang="es-MX" sz="11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: Afirmaciones en escala de 10 puntos, que van de totalmente en desacuerdo (1) a totalmente de acuerdo (10).</a:t>
            </a:r>
            <a:endParaRPr lang="es-MX" sz="1100" b="0" strike="noStrike" spc="-1" dirty="0"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s-MX" sz="11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Levantamiento de información realizado: </a:t>
            </a:r>
            <a:r>
              <a:rPr lang="es-MX" sz="11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9 de julio de 2019.</a:t>
            </a:r>
            <a:endParaRPr lang="es-MX" sz="1100" b="0" strike="noStrike" spc="-1" dirty="0">
              <a:latin typeface="Calibri"/>
            </a:endParaRPr>
          </a:p>
        </p:txBody>
      </p:sp>
      <p:sp>
        <p:nvSpPr>
          <p:cNvPr id="41" name="CustomShape 3"/>
          <p:cNvSpPr/>
          <p:nvPr/>
        </p:nvSpPr>
        <p:spPr>
          <a:xfrm>
            <a:off x="480960" y="209520"/>
            <a:ext cx="8240400" cy="94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MX" sz="2000" b="1" strike="noStrike" spc="-1">
                <a:solidFill>
                  <a:srgbClr val="000000"/>
                </a:solidFill>
                <a:latin typeface="Calibri"/>
                <a:ea typeface="DejaVu Sans"/>
              </a:rPr>
              <a:t>Municipio de Tonalá</a:t>
            </a:r>
            <a:endParaRPr lang="es-MX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MX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Gráfica de indicadores de la consulta a personas mayores considerando los 8 Aspectos Esenciales para una Ciudad Amigable con el Adulto Mayor de la OMS</a:t>
            </a:r>
            <a:endParaRPr lang="es-MX" sz="1800" b="0" strike="noStrike" spc="-1">
              <a:latin typeface="Arial"/>
            </a:endParaRPr>
          </a:p>
        </p:txBody>
      </p:sp>
      <p:pic>
        <p:nvPicPr>
          <p:cNvPr id="42" name="47 Imagen"/>
          <p:cNvPicPr/>
          <p:nvPr/>
        </p:nvPicPr>
        <p:blipFill>
          <a:blip r:embed="rId3"/>
          <a:stretch/>
        </p:blipFill>
        <p:spPr>
          <a:xfrm>
            <a:off x="4381560" y="4333635"/>
            <a:ext cx="4087800" cy="760680"/>
          </a:xfrm>
          <a:prstGeom prst="rect">
            <a:avLst/>
          </a:prstGeom>
          <a:ln>
            <a:noFill/>
          </a:ln>
        </p:spPr>
      </p:pic>
      <p:sp>
        <p:nvSpPr>
          <p:cNvPr id="43" name="CustomShape 4"/>
          <p:cNvSpPr/>
          <p:nvPr/>
        </p:nvSpPr>
        <p:spPr>
          <a:xfrm>
            <a:off x="648000" y="1151527"/>
            <a:ext cx="7863840" cy="488633"/>
          </a:xfrm>
          <a:prstGeom prst="rect">
            <a:avLst/>
          </a:prstGeom>
          <a:solidFill>
            <a:srgbClr val="77BC65">
              <a:alpha val="4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CustomShape 5"/>
          <p:cNvSpPr/>
          <p:nvPr/>
        </p:nvSpPr>
        <p:spPr>
          <a:xfrm>
            <a:off x="648000" y="1641600"/>
            <a:ext cx="7863840" cy="588600"/>
          </a:xfrm>
          <a:prstGeom prst="rect">
            <a:avLst/>
          </a:prstGeom>
          <a:solidFill>
            <a:srgbClr val="FFFF6D">
              <a:alpha val="4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6"/>
          <p:cNvSpPr/>
          <p:nvPr/>
        </p:nvSpPr>
        <p:spPr>
          <a:xfrm>
            <a:off x="648000" y="2223292"/>
            <a:ext cx="7863840" cy="1421732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28076877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371520" y="209520"/>
            <a:ext cx="8350920" cy="88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MX" sz="2000" b="1" strike="noStrike" spc="-1">
                <a:solidFill>
                  <a:srgbClr val="000000"/>
                </a:solidFill>
                <a:latin typeface="Calibri"/>
                <a:ea typeface="DejaVu Sans"/>
              </a:rPr>
              <a:t>Municipio de Tonalá</a:t>
            </a:r>
            <a:endParaRPr lang="es-MX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MX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Tabla de indicadores de la consulta a personas mayores considerando 56 características de los Aspectos Esenciales para una Ciudad Amigable con el Adulto Mayor de la OMS</a:t>
            </a:r>
            <a:endParaRPr lang="es-MX" sz="1600" b="0" strike="noStrike" spc="-1">
              <a:latin typeface="Arial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223849"/>
              </p:ext>
            </p:extLst>
          </p:nvPr>
        </p:nvGraphicFramePr>
        <p:xfrm>
          <a:off x="540143" y="1196752"/>
          <a:ext cx="8182297" cy="532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Hoja de cálculo" r:id="rId4" imgW="7867705" imgH="5981894" progId="Excel.Sheet.12">
                  <p:embed/>
                </p:oleObj>
              </mc:Choice>
              <mc:Fallback>
                <p:oleObj name="Hoja de cálculo" r:id="rId4" imgW="7867705" imgH="598189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0143" y="1196752"/>
                        <a:ext cx="8182297" cy="5329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47 Imagen"/>
          <p:cNvPicPr/>
          <p:nvPr/>
        </p:nvPicPr>
        <p:blipFill>
          <a:blip r:embed="rId6"/>
          <a:stretch/>
        </p:blipFill>
        <p:spPr>
          <a:xfrm>
            <a:off x="4860032" y="5949280"/>
            <a:ext cx="4087800" cy="760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1"/>
          <p:cNvSpPr/>
          <p:nvPr/>
        </p:nvSpPr>
        <p:spPr>
          <a:xfrm>
            <a:off x="390600" y="507240"/>
            <a:ext cx="8256600" cy="544619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r>
              <a:rPr lang="es-MX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Municipio de </a:t>
            </a:r>
            <a:r>
              <a:rPr lang="es-MX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Tonalá </a:t>
            </a:r>
            <a:r>
              <a:rPr lang="es-MX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 Resultados: </a:t>
            </a:r>
          </a:p>
          <a:p>
            <a:pPr>
              <a:lnSpc>
                <a:spcPct val="100000"/>
              </a:lnSpc>
            </a:pPr>
            <a:endParaRPr lang="es-MX" sz="1600" b="0" strike="noStrike" spc="-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s-MX" sz="16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840" indent="-28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MX" sz="16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51 características de las 56 se encuentran en código rojo, se recomienda realizar acciones correctivas.</a:t>
            </a:r>
            <a:endParaRPr lang="es-MX" sz="16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840" indent="-28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MX" sz="16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Los aspectos E. Transporte </a:t>
            </a:r>
            <a:r>
              <a:rPr lang="es-MX" sz="16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Público </a:t>
            </a:r>
            <a:r>
              <a:rPr lang="es-MX" sz="16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y B. </a:t>
            </a:r>
            <a:r>
              <a:rPr lang="es-MX" sz="16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Vivienda A Espacios al Aire </a:t>
            </a:r>
            <a:r>
              <a:rPr lang="es-MX" sz="1600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L</a:t>
            </a:r>
            <a:r>
              <a:rPr lang="es-MX" sz="16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ibre y Edificios</a:t>
            </a:r>
          </a:p>
          <a:p>
            <a:pPr marL="285840" indent="-28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MX" sz="16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 D. Participación </a:t>
            </a:r>
            <a:r>
              <a:rPr lang="es-MX" sz="1600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S</a:t>
            </a:r>
            <a:r>
              <a:rPr lang="es-MX" sz="16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ocial  </a:t>
            </a:r>
            <a:r>
              <a:rPr lang="es-MX" sz="16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son los peor evaluados.</a:t>
            </a:r>
            <a:endParaRPr lang="es-MX" sz="16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840" indent="-28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MX" sz="1600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El aspecto C. Respeto e Inclusión </a:t>
            </a:r>
            <a:r>
              <a:rPr lang="es-MX" sz="1600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S</a:t>
            </a:r>
            <a:r>
              <a:rPr lang="es-MX" sz="1600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ocial H. Participación </a:t>
            </a:r>
            <a:r>
              <a:rPr lang="es-MX" sz="1600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S</a:t>
            </a:r>
            <a:r>
              <a:rPr lang="es-MX" sz="1600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ocial</a:t>
            </a:r>
            <a:r>
              <a:rPr lang="es-MX" sz="16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 </a:t>
            </a:r>
            <a:r>
              <a:rPr lang="es-MX" sz="1600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son los</a:t>
            </a:r>
            <a:r>
              <a:rPr lang="es-MX" sz="16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 </a:t>
            </a:r>
            <a:r>
              <a:rPr lang="es-MX" sz="16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mejor </a:t>
            </a:r>
            <a:r>
              <a:rPr lang="es-MX" sz="16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evaluados y se encuentran en código rojo.</a:t>
            </a:r>
            <a:endParaRPr lang="es-MX" sz="16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840" indent="-28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MX" sz="16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Las características </a:t>
            </a:r>
            <a:r>
              <a:rPr lang="es-MX" sz="1600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con</a:t>
            </a:r>
            <a:r>
              <a:rPr lang="es-MX" sz="16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 los </a:t>
            </a:r>
            <a:r>
              <a:rPr lang="es-MX" sz="16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valores más altos se encuentran en código amarillo y son los siguientes:</a:t>
            </a:r>
            <a:endParaRPr lang="es-MX" sz="16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s-MX" sz="1600" b="0" strike="noStrike" spc="-1" dirty="0">
              <a:latin typeface="Arial"/>
            </a:endParaRPr>
          </a:p>
          <a:p>
            <a:pPr marL="685800" indent="-227520">
              <a:lnSpc>
                <a:spcPct val="100000"/>
              </a:lnSpc>
              <a:buClr>
                <a:srgbClr val="000000"/>
              </a:buClr>
              <a:buFont typeface="Arial"/>
              <a:buAutoNum type="alphaUcPeriod"/>
            </a:pPr>
            <a:r>
              <a:rPr lang="es-MX" sz="1200" b="1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ESPACIOS AL AIRE LIBRE Y </a:t>
            </a:r>
            <a:r>
              <a:rPr lang="es-MX" sz="1200" b="1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EDIFICIOS</a:t>
            </a:r>
            <a:endParaRPr lang="es-MX" sz="1200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8280">
              <a:lnSpc>
                <a:spcPct val="100000"/>
              </a:lnSpc>
              <a:buClr>
                <a:srgbClr val="000000"/>
              </a:buClr>
            </a:pPr>
            <a:r>
              <a:rPr lang="es-MX" sz="12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 </a:t>
            </a:r>
            <a:r>
              <a:rPr lang="es-MX" sz="12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        A1</a:t>
            </a:r>
            <a:r>
              <a:rPr lang="es-MX" sz="12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. Las oficinas de gobierno son lugares limpios y seguros. (6.41)</a:t>
            </a:r>
            <a:endParaRPr lang="es-MX" sz="12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lnSpc>
                <a:spcPct val="100000"/>
              </a:lnSpc>
            </a:pPr>
            <a:r>
              <a:rPr lang="es-MX" sz="1200" b="1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B. VIVIENDA.</a:t>
            </a:r>
            <a:endParaRPr lang="es-MX" sz="12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lnSpc>
                <a:spcPct val="100000"/>
              </a:lnSpc>
            </a:pPr>
            <a:r>
              <a:rPr lang="es-MX" sz="12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           B17.Mi </a:t>
            </a:r>
            <a:r>
              <a:rPr lang="es-MX" sz="12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vivienda es de un solo nivel, puedo moverme con libertad y con seguridad.  (6.41)</a:t>
            </a:r>
            <a:endParaRPr lang="es-MX" sz="12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lnSpc>
                <a:spcPct val="100000"/>
              </a:lnSpc>
            </a:pPr>
            <a:r>
              <a:rPr lang="es-MX" sz="1200" b="1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C. RESPETO E INCLUSIÓN SOCIAL</a:t>
            </a:r>
            <a:endParaRPr lang="es-MX" sz="12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lnSpc>
                <a:spcPct val="100000"/>
              </a:lnSpc>
            </a:pPr>
            <a:r>
              <a:rPr lang="es-MX" sz="12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            C21</a:t>
            </a:r>
            <a:r>
              <a:rPr lang="es-MX" sz="12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. Los medios de comunicación (televisión, radio, periódicos, etc.) hablan de los adultos mayores de manera </a:t>
            </a:r>
            <a:r>
              <a:rPr lang="es-MX" sz="12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	positiva</a:t>
            </a:r>
            <a:r>
              <a:rPr lang="es-MX" sz="12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. (6.14)</a:t>
            </a:r>
            <a:endParaRPr lang="es-MX" sz="12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lnSpc>
                <a:spcPct val="100000"/>
              </a:lnSpc>
            </a:pPr>
            <a:r>
              <a:rPr lang="es-MX" sz="12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            </a:t>
            </a:r>
            <a:r>
              <a:rPr lang="es-MX" sz="12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C22.  Existen oportunidades para aprender sobre el envejecimiento y las personas mayores en los centros de </a:t>
            </a:r>
            <a:r>
              <a:rPr lang="es-MX" sz="12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	educativos</a:t>
            </a:r>
            <a:r>
              <a:rPr lang="es-MX" sz="12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. (6.89)	</a:t>
            </a:r>
            <a:endParaRPr lang="es-MX" sz="12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lnSpc>
                <a:spcPct val="100000"/>
              </a:lnSpc>
            </a:pPr>
            <a:r>
              <a:rPr lang="es-MX" sz="1200" b="0" strike="noStrike" spc="-1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           	C23</a:t>
            </a:r>
            <a:r>
              <a:rPr lang="es-MX" sz="12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. La comunidad reconoce a las personas mayores por sus aportaciones y experiencia. (6.15)</a:t>
            </a:r>
            <a:endParaRPr lang="es-MX" sz="12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>
              <a:lnSpc>
                <a:spcPct val="100000"/>
              </a:lnSpc>
            </a:pPr>
            <a:r>
              <a:rPr lang="es-MX" sz="1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lang="es-MX" sz="1200" b="0" strike="noStrike" spc="-1" dirty="0">
              <a:latin typeface="Arial"/>
            </a:endParaRPr>
          </a:p>
          <a:p>
            <a:pPr marL="914400">
              <a:lnSpc>
                <a:spcPct val="100000"/>
              </a:lnSpc>
            </a:pPr>
            <a:endParaRPr lang="es-MX" sz="1200" b="0" strike="noStrike" spc="-1" dirty="0">
              <a:latin typeface="Arial"/>
            </a:endParaRPr>
          </a:p>
          <a:p>
            <a:pPr marL="457200">
              <a:lnSpc>
                <a:spcPct val="100000"/>
              </a:lnSpc>
            </a:pPr>
            <a:endParaRPr lang="es-MX" sz="1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371520" y="1095120"/>
            <a:ext cx="8399880" cy="307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MX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A. ESPACIOS AL AIRE LIBRE Y EDIFICIOS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A1. Las oficinas de gobierno son lugares limpios y seguros.	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A2. Los parques y plazas públicas están en buenas condiciones y son seguros.	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A3. Las banquetas están en buen estado y libres de obstrucciones.	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A4. Los cruces peatonales son seguros para personas con diferentes niveles y tipos de discapacidad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A5. Los automovilistas son amables y ceden el paso a los peatones.	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A6. Existen caminos para bicicletas funcionales y seguros.	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A7. Las calles cuentan con buena iluminación.	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A8. La presencia de la policía en las calles brinda seguridad.	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A9. En oficinas de gobierno, bancos y comercios existen filas o mostradores especiales para personas mayores.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A10. Los edificios públicos, bancos y comercios están correctamente señalizados afuera y adentro, poseen suficientes asientos y baños, ascensores accesibles, rampas, barandas y escaleras, y pisos anti-deslizantes.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A11. La ciudad cuenta con suficientes baños públicos en buen estado y limpios.	</a:t>
            </a:r>
            <a:endParaRPr lang="es-MX" sz="1400" b="0" strike="noStrike" spc="-1">
              <a:latin typeface="Arial"/>
            </a:endParaRPr>
          </a:p>
        </p:txBody>
      </p:sp>
      <p:sp>
        <p:nvSpPr>
          <p:cNvPr id="51" name="CustomShape 2"/>
          <p:cNvSpPr/>
          <p:nvPr/>
        </p:nvSpPr>
        <p:spPr>
          <a:xfrm>
            <a:off x="371520" y="127080"/>
            <a:ext cx="835092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MX" sz="1800" b="1" strike="noStrike" spc="-1">
                <a:solidFill>
                  <a:srgbClr val="000000"/>
                </a:solidFill>
                <a:latin typeface="Calibri"/>
                <a:ea typeface="DejaVu Sans"/>
              </a:rPr>
              <a:t>Lista simplificada de 56 características de las 84 originales de los Aspectos Esenciales para una Ciudad Amigable con el Adulto Mayor de la OMS</a:t>
            </a:r>
            <a:endParaRPr lang="es-MX" sz="1800" b="0" strike="noStrike" spc="-1">
              <a:latin typeface="Arial"/>
            </a:endParaRPr>
          </a:p>
        </p:txBody>
      </p:sp>
      <p:sp>
        <p:nvSpPr>
          <p:cNvPr id="52" name="CustomShape 3"/>
          <p:cNvSpPr/>
          <p:nvPr/>
        </p:nvSpPr>
        <p:spPr>
          <a:xfrm>
            <a:off x="371520" y="4365720"/>
            <a:ext cx="8350920" cy="17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MX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B. VIVIENDA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B12.Existe a la venta vivienda a precios accesibles en buenas zonas.	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B13.Existen servicios de limpieza y mantenimiento de la vivienda a precios accesibles.	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B14.En el municipio existen asilos o casas de retiro públicas para personas mayores frágiles y con discapacidad.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B15.En el municipio existen asilos o casas de retiro privadas para personas mayores a precios accesibles.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B16.Los asilos o casas de retiro públicas y privadas son lugares en buen estado, limpios y seguros.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B17.Mi vivienda es de un solo nivel, puedo moverme con libertad y con seguridad.	</a:t>
            </a:r>
            <a:endParaRPr lang="es-MX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371520" y="127080"/>
            <a:ext cx="835092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MX" sz="1800" b="1" strike="noStrike" spc="-1">
                <a:solidFill>
                  <a:srgbClr val="000000"/>
                </a:solidFill>
                <a:latin typeface="Calibri"/>
                <a:ea typeface="DejaVu Sans"/>
              </a:rPr>
              <a:t>Lista simplificada de 56 características de las 84 originales de los Aspectos Esenciales para una Ciudad Amigable con el Adulto Mayor de la OMS</a:t>
            </a:r>
            <a:endParaRPr lang="es-MX" sz="1800" b="0" strike="noStrike" spc="-1">
              <a:latin typeface="Arial"/>
            </a:endParaRPr>
          </a:p>
        </p:txBody>
      </p:sp>
      <p:sp>
        <p:nvSpPr>
          <p:cNvPr id="54" name="CustomShape 2"/>
          <p:cNvSpPr/>
          <p:nvPr/>
        </p:nvSpPr>
        <p:spPr>
          <a:xfrm>
            <a:off x="371520" y="3997080"/>
            <a:ext cx="8350920" cy="158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MX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D. PARTICIPACIÓN CÍVICA Y EMPLEO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D25. Existen opciones de empleo para voluntarios mayores, y se les ofrece capacitación, reconocimiento y compensación por gastos personales.	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D26. Existen oportunidades de trabajo flexibles y remuneradas adecuadamente para las personas mayores.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D27. Los lugares de trabajo para personas mayores están adaptados para satisfacer las necesidades de personas con discapacidad.	</a:t>
            </a:r>
            <a:endParaRPr lang="es-MX" sz="1400" b="0" strike="noStrike" spc="-1">
              <a:latin typeface="Arial"/>
            </a:endParaRPr>
          </a:p>
        </p:txBody>
      </p:sp>
      <p:sp>
        <p:nvSpPr>
          <p:cNvPr id="55" name="CustomShape 3"/>
          <p:cNvSpPr/>
          <p:nvPr/>
        </p:nvSpPr>
        <p:spPr>
          <a:xfrm>
            <a:off x="371520" y="1051560"/>
            <a:ext cx="8350920" cy="264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MX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C. RESPETO E INCLUSIÓN SOCIAL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C18. Las personas mayores son consultadas periódicamente sobre la calidad de los servicios públicos, y del comercio que reciben.	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C19. Existen suficientes servicios y productos para atender las necesidades del adulto mayor.	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C20. El personal de oficinas de gobierno, bancos y comercios es cortés y servicial.	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C21. Los medios de comunicación (televisión, radio, periódicos, etc.) hablan de los adultos mayores de manera positiva.	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C22. Existen oportunidades para aprender sobre el envejecimiento y las personas mayores en los centros de educativos.	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C23. La comunidad reconoce a las personas mayores por sus aportaciones y experiencia.	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C24. Las personas mayores con menos recursos también tienen acceso a servicios públicos y privados.	</a:t>
            </a:r>
            <a:endParaRPr lang="es-MX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ustomShape 1"/>
          <p:cNvSpPr/>
          <p:nvPr/>
        </p:nvSpPr>
        <p:spPr>
          <a:xfrm>
            <a:off x="371520" y="127080"/>
            <a:ext cx="835092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MX" sz="1800" b="1" strike="noStrike" spc="-1">
                <a:solidFill>
                  <a:srgbClr val="000000"/>
                </a:solidFill>
                <a:latin typeface="Calibri"/>
                <a:ea typeface="DejaVu Sans"/>
              </a:rPr>
              <a:t>Lista simplificada de 56 características de las 84 originales de los Aspectos Esenciales para una Ciudad Amigable con el Adulto Mayor de la OMS</a:t>
            </a:r>
            <a:endParaRPr lang="es-MX" sz="1800" b="0" strike="noStrike" spc="-1">
              <a:latin typeface="Arial"/>
            </a:endParaRPr>
          </a:p>
        </p:txBody>
      </p:sp>
      <p:sp>
        <p:nvSpPr>
          <p:cNvPr id="57" name="CustomShape 2"/>
          <p:cNvSpPr/>
          <p:nvPr/>
        </p:nvSpPr>
        <p:spPr>
          <a:xfrm>
            <a:off x="371520" y="917280"/>
            <a:ext cx="8350920" cy="3712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MX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E. TRANSPORTE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E28. Los precios del transporte público son accesibles y se exhiben con claridad.	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E29. El transporte público es seguro y frecuente, me llevan a cualquier parte de la ciudad incluyendo por la noche y fines de semana.	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E30. El transporte público tiene bien señaladas los números de rutas y se pueden leer incluso por la noche.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E31. Los vehículos están limpios, en buen estado, no están abarrotados de pasajeros, y poseen asientos prioritarios que son respetados.	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E32. Existe transporte especializado para personas discapacitadas.		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E33. Los conductores respetan las paradas y esperan a que los pasajeros estén sentados antes de emprender nuevamente la marcha.		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E34. Los choferes del transporte público son amables y respetuosos.		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E35. Las paradas de transporte están bien situadas, son accesibles, seguras, bien iluminadas y señalizadas, y poseen asientos y refugios adecuados.		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E36. En las paradas existe información completa y fácil de leer sobre las rutas y horarios.	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E37. Los choferes del transporte público aceptan los bienevales de buena manera.	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E38. Los taxis son accesibles en precio y los conductores son amables.	</a:t>
            </a:r>
            <a:endParaRPr lang="es-MX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371520" y="127080"/>
            <a:ext cx="835092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MX" sz="1800" b="1" strike="noStrike" spc="-1">
                <a:solidFill>
                  <a:srgbClr val="000000"/>
                </a:solidFill>
                <a:latin typeface="Calibri"/>
                <a:ea typeface="DejaVu Sans"/>
              </a:rPr>
              <a:t>Lista simplificada de 56 características de las 84 originales de los Aspectos Esenciales para una Ciudad Amigable con el Adulto Mayor de la OMS</a:t>
            </a:r>
            <a:endParaRPr lang="es-MX" sz="1800" b="0" strike="noStrike" spc="-1">
              <a:latin typeface="Arial"/>
            </a:endParaRPr>
          </a:p>
        </p:txBody>
      </p:sp>
      <p:sp>
        <p:nvSpPr>
          <p:cNvPr id="59" name="CustomShape 2"/>
          <p:cNvSpPr/>
          <p:nvPr/>
        </p:nvSpPr>
        <p:spPr>
          <a:xfrm>
            <a:off x="371520" y="904320"/>
            <a:ext cx="8350920" cy="307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MX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F. COMUNICACIÓN E INFORMACIÓN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F39. Se ofrece en forma periódica información de interés para personas mayores.	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F40. Se promueve la comunicación oral accesible para las personas mayores.	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F41. Las personas mayores que viven aisladas reciben información través de familiares y personas de su confianza.	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F42. La letra – como folletos y formatos de gobierno – así como en  pantallas de televisión utilizan letra grande y clara.	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F43. Cuando se requiere información por teléfono esta es obtenida en forma lenta y clara, y es repetida cuando es necesario en cualquier momento.	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F44. Los dispositivos electrónicos públicos como cajeros automáticos y máquinas expendedoras de boletos poseen teclas grandes y letra grande.	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F45. Existe acceso del público a computadoras y a Internet, sin costo alguno o mínimo, en lugares como oficinas de gobierno, centros comunitarios.	</a:t>
            </a:r>
            <a:endParaRPr lang="es-MX" sz="1400" b="0" strike="noStrike" spc="-1">
              <a:latin typeface="Arial"/>
            </a:endParaRPr>
          </a:p>
        </p:txBody>
      </p:sp>
      <p:sp>
        <p:nvSpPr>
          <p:cNvPr id="60" name="CustomShape 3"/>
          <p:cNvSpPr/>
          <p:nvPr/>
        </p:nvSpPr>
        <p:spPr>
          <a:xfrm>
            <a:off x="313560" y="4127040"/>
            <a:ext cx="8408880" cy="264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MX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G. SERVICIOS COMUNITARIOS Y DE SALUD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G46. En el municipio se ofrecen servicios completos de salud y apoyo para promover, mantener y restablecer la salud.	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G47. Existen servicios de cuidado a domicilio que incluyen cuidado personal de salud y quehaceres domésticos.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G48. Los servicios de salud y sociales están bien ubicados y se puede llegar a través de transporte público.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G49. Las estancias para personas mayores y casas de retiro están bien ubicadas.	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G50. Los centros de salud y servicios son seguros y accesibles.	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G51. Se provee información clara sobre los servicios salud para personas mayores.	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G52. El personal en los centros de salud es amable y respetuoso.	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G53. Protección civil (bomberos, Cruz Roja y servicios municipales) considera las vulnerabilidades y capacidades de las personas mayores para casos o situaciones de emergencia.	</a:t>
            </a:r>
            <a:endParaRPr lang="es-MX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371520" y="146160"/>
            <a:ext cx="835092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MX" sz="1800" b="1" strike="noStrike" spc="-1">
                <a:solidFill>
                  <a:srgbClr val="000000"/>
                </a:solidFill>
                <a:latin typeface="Calibri"/>
                <a:ea typeface="DejaVu Sans"/>
              </a:rPr>
              <a:t>Lista simplificada de 56 características de las 84 originales de los Aspectos Esenciales para una Ciudad Amigable con el Adulto Mayor de la OMS</a:t>
            </a:r>
            <a:endParaRPr lang="es-MX" sz="1800" b="0" strike="noStrike" spc="-1">
              <a:latin typeface="Arial"/>
            </a:endParaRPr>
          </a:p>
        </p:txBody>
      </p:sp>
      <p:sp>
        <p:nvSpPr>
          <p:cNvPr id="62" name="CustomShape 2"/>
          <p:cNvSpPr/>
          <p:nvPr/>
        </p:nvSpPr>
        <p:spPr>
          <a:xfrm>
            <a:off x="609480" y="1096560"/>
            <a:ext cx="8112600" cy="136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MX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H. PARTICIPACIÓN SOCIAL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H54. Los lugares para eventos y actividades públicos están bien ubicados, están bien iluminadas y son de fácil acceso con transporte público.	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H55. Las actividades para el adulto mayor tienen precios accesibles.	</a:t>
            </a:r>
            <a:endParaRPr lang="es-MX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MX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H56. Existe variedad de actividades dirigidas a todo tipo de personas mayores.	</a:t>
            </a:r>
            <a:endParaRPr lang="es-MX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610</TotalTime>
  <Words>545</Words>
  <Application>Microsoft Office PowerPoint</Application>
  <PresentationFormat>Presentación en pantalla (4:3)</PresentationFormat>
  <Paragraphs>111</Paragraphs>
  <Slides>8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Calibri</vt:lpstr>
      <vt:lpstr>DejaVu Sans</vt:lpstr>
      <vt:lpstr>Symbol</vt:lpstr>
      <vt:lpstr>Wingdings</vt:lpstr>
      <vt:lpstr>Office Theme</vt:lpstr>
      <vt:lpstr>Hoja de cálculo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79</cp:revision>
  <cp:lastPrinted>2019-07-26T21:02:57Z</cp:lastPrinted>
  <dcterms:created xsi:type="dcterms:W3CDTF">2019-07-22T19:21:19Z</dcterms:created>
  <dcterms:modified xsi:type="dcterms:W3CDTF">2019-08-02T14:07:05Z</dcterms:modified>
  <dc:language>es-MX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8</vt:i4>
  </property>
</Properties>
</file>